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7" r:id="rId2"/>
    <p:sldId id="259" r:id="rId3"/>
    <p:sldId id="260" r:id="rId4"/>
    <p:sldId id="269" r:id="rId5"/>
    <p:sldId id="263" r:id="rId6"/>
    <p:sldId id="264" r:id="rId7"/>
    <p:sldId id="265" r:id="rId8"/>
    <p:sldId id="26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58688" autoAdjust="0"/>
  </p:normalViewPr>
  <p:slideViewPr>
    <p:cSldViewPr snapToGrid="0" showGuides="1">
      <p:cViewPr varScale="1">
        <p:scale>
          <a:sx n="64" d="100"/>
          <a:sy n="64" d="100"/>
        </p:scale>
        <p:origin x="22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B9E-C425-4EA9-BC34-BD0757A7B511}" type="datetimeFigureOut">
              <a:rPr lang="en-GB" smtClean="0"/>
              <a:t>04/09/2019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F5F31-75FB-48D9-ACBF-E33A99A073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88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478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212F4-EB5A-464B-92EC-DACFCB1CC2C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802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 err="1" smtClean="0"/>
              <a:t>famoso</a:t>
            </a:r>
            <a:r>
              <a:rPr lang="en-GB" dirty="0" smtClean="0"/>
              <a:t> [997] and</a:t>
            </a:r>
            <a:r>
              <a:rPr lang="en-GB" b="1" dirty="0" smtClean="0"/>
              <a:t> </a:t>
            </a:r>
            <a:r>
              <a:rPr lang="en-GB" b="1" dirty="0" err="1" smtClean="0"/>
              <a:t>rica</a:t>
            </a:r>
            <a:r>
              <a:rPr lang="en-GB" b="1" dirty="0" smtClean="0"/>
              <a:t> </a:t>
            </a:r>
            <a:r>
              <a:rPr lang="en-GB" dirty="0" smtClean="0"/>
              <a:t>[398] are high-frequency adjectives</a:t>
            </a:r>
            <a:r>
              <a:rPr lang="en-GB" baseline="0" dirty="0" smtClean="0"/>
              <a:t> that are formally introduced in the second half of the autumn term.</a:t>
            </a:r>
            <a:br>
              <a:rPr lang="en-GB" baseline="0" dirty="0" smtClean="0"/>
            </a:br>
            <a:r>
              <a:rPr lang="en-GB" baseline="0" dirty="0" smtClean="0"/>
              <a:t>The meaning can be given during class feedback.  Here the focus is on the adjective ending, and both these adjectives follow the ‘o’ </a:t>
            </a:r>
            <a:r>
              <a:rPr lang="en-GB" baseline="0" dirty="0" smtClean="0">
                <a:sym typeface="Wingdings" panose="05000000000000000000" pitchFamily="2" charset="2"/>
              </a:rPr>
              <a:t> ‘a’ rule.</a:t>
            </a:r>
            <a:br>
              <a:rPr lang="en-GB" baseline="0" dirty="0" smtClean="0">
                <a:sym typeface="Wingdings" panose="05000000000000000000" pitchFamily="2" charset="2"/>
              </a:rPr>
            </a:br>
            <a:r>
              <a:rPr lang="en-GB" b="1" baseline="0" dirty="0" err="1" smtClean="0">
                <a:sym typeface="Wingdings" panose="05000000000000000000" pitchFamily="2" charset="2"/>
              </a:rPr>
              <a:t>interesante</a:t>
            </a:r>
            <a:r>
              <a:rPr lang="en-GB" baseline="0" dirty="0" smtClean="0">
                <a:sym typeface="Wingdings" panose="05000000000000000000" pitchFamily="2" charset="2"/>
              </a:rPr>
              <a:t> [617] has been encountered in the phonics ‘I’ cluster words and is a cognate.  It gives another example of an adjective ending in ‘e’ which doesn’t change for masculine/feminine singular.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51212F4-EB5A-464B-92EC-DACFCB1CC2CD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62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baseline="0" dirty="0" smtClean="0"/>
              <a:t>Instruct students to write 1-8 and male or female for each question.</a:t>
            </a:r>
            <a:br>
              <a:rPr lang="en-GB" b="1" baseline="0" dirty="0" smtClean="0"/>
            </a:br>
            <a:r>
              <a:rPr lang="en-GB" b="1" baseline="0" dirty="0" smtClean="0"/>
              <a:t>Depending on the class, the character description could be written on the 2</a:t>
            </a:r>
            <a:r>
              <a:rPr lang="en-GB" b="1" baseline="30000" dirty="0" smtClean="0"/>
              <a:t>nd</a:t>
            </a:r>
            <a:r>
              <a:rPr lang="en-GB" b="1" baseline="0" dirty="0" smtClean="0"/>
              <a:t> time of listening.</a:t>
            </a:r>
            <a:br>
              <a:rPr lang="en-GB" b="1" baseline="0" dirty="0" smtClean="0"/>
            </a:br>
            <a:endParaRPr lang="en-GB" b="1" baseline="0" dirty="0" smtClean="0"/>
          </a:p>
          <a:p>
            <a:r>
              <a:rPr lang="en-GB" baseline="0" dirty="0" smtClean="0"/>
              <a:t>Transcript</a:t>
            </a:r>
            <a:endParaRPr lang="en-GB" baseline="0" dirty="0"/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alegre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alta.</a:t>
            </a:r>
            <a:endParaRPr lang="en-GB" dirty="0" smtClean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bajo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simpático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guapo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tranquilo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alta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guapa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alegre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baja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tranquilo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bajo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simpático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alto.</a:t>
            </a:r>
          </a:p>
          <a:p>
            <a:pPr marL="228600" lvl="0" indent="-228600">
              <a:buFontTx/>
              <a:buAutoNum type="arabicParenR"/>
              <a:defRPr/>
            </a:pP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alta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dirty="0" err="1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tranquila</a:t>
            </a:r>
            <a:r>
              <a:rPr lang="en-GB" dirty="0" smtClean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  <a:p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891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the title of the slide – who am I? Explain </a:t>
            </a:r>
            <a:r>
              <a:rPr lang="en-GB" dirty="0" smtClean="0"/>
              <a:t>the two </a:t>
            </a:r>
            <a:r>
              <a:rPr lang="en-GB" dirty="0"/>
              <a:t>component </a:t>
            </a:r>
            <a:r>
              <a:rPr lang="en-GB" dirty="0" smtClean="0"/>
              <a:t>parts </a:t>
            </a:r>
            <a:r>
              <a:rPr lang="en-GB" dirty="0"/>
              <a:t>of the phrase. </a:t>
            </a:r>
          </a:p>
          <a:p>
            <a:r>
              <a:rPr lang="en-GB" dirty="0"/>
              <a:t>Teacher</a:t>
            </a:r>
            <a:r>
              <a:rPr lang="en-GB" baseline="0" dirty="0"/>
              <a:t>s may wish to use this slide to model/aid the instructions for the pair work before displaying the </a:t>
            </a:r>
            <a:r>
              <a:rPr lang="en-GB" b="1" u="sng" baseline="0" dirty="0" smtClean="0"/>
              <a:t>master</a:t>
            </a:r>
            <a:r>
              <a:rPr lang="en-GB" baseline="0" dirty="0" smtClean="0"/>
              <a:t>, slide 29. </a:t>
            </a:r>
            <a:br>
              <a:rPr lang="en-GB" baseline="0" dirty="0" smtClean="0"/>
            </a:br>
            <a:endParaRPr lang="en-GB" baseline="0" dirty="0"/>
          </a:p>
          <a:p>
            <a:r>
              <a:rPr lang="en-GB" baseline="0" dirty="0" smtClean="0"/>
              <a:t>1. Give students 30 seconds to write down 8 names (mixture of boys/girls). Alternatively, use the final slide in this PPT to allocate 8 names to each student.</a:t>
            </a:r>
          </a:p>
          <a:p>
            <a:r>
              <a:rPr lang="en-GB" baseline="0" dirty="0" smtClean="0"/>
              <a:t>2. Work in pairs. Partners </a:t>
            </a:r>
            <a:r>
              <a:rPr lang="en-GB" dirty="0" smtClean="0"/>
              <a:t>take it in turns</a:t>
            </a:r>
            <a:r>
              <a:rPr lang="en-GB" baseline="0" dirty="0" smtClean="0"/>
              <a:t> to select a name from their own list. They give a sentence to describe themselves (Soy…). </a:t>
            </a:r>
          </a:p>
          <a:p>
            <a:r>
              <a:rPr lang="en-GB" baseline="0" dirty="0" smtClean="0"/>
              <a:t>3.  The other player has to identify who is being described, using </a:t>
            </a:r>
            <a:r>
              <a:rPr lang="en-GB" b="1" baseline="0" dirty="0" smtClean="0"/>
              <a:t>flat statement intonation</a:t>
            </a:r>
            <a:r>
              <a:rPr lang="en-GB" baseline="0" dirty="0" smtClean="0"/>
              <a:t>. (</a:t>
            </a:r>
            <a:r>
              <a:rPr lang="en-GB" baseline="0" dirty="0" err="1" smtClean="0"/>
              <a:t>Eres</a:t>
            </a:r>
            <a:r>
              <a:rPr lang="en-GB" baseline="0" smtClean="0"/>
              <a:t> X).</a:t>
            </a:r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Explain to the pupils that they have to pronounce the adjective correctly, with the correct ending, otherwise their partner cannot guess who they are.</a:t>
            </a:r>
          </a:p>
          <a:p>
            <a:r>
              <a:rPr lang="en-GB" baseline="0" dirty="0" smtClean="0"/>
              <a:t>4. The aim is to work with your partner, to identify all 16 people as quickly as possible.</a:t>
            </a:r>
          </a:p>
          <a:p>
            <a:pPr marL="228600" indent="-228600">
              <a:buAutoNum type="arabicPeriod" startAt="5"/>
            </a:pPr>
            <a:r>
              <a:rPr lang="en-GB" baseline="0" dirty="0" smtClean="0"/>
              <a:t>Students put their hands up when they have finished.</a:t>
            </a:r>
          </a:p>
          <a:p>
            <a:pPr marL="228600" indent="-228600">
              <a:buAutoNum type="arabicPeriod" startAt="5"/>
            </a:pPr>
            <a:endParaRPr lang="en-GB" b="1" baseline="0" dirty="0" smtClean="0"/>
          </a:p>
          <a:p>
            <a:pPr marL="0" indent="0">
              <a:buNone/>
            </a:pPr>
            <a:r>
              <a:rPr lang="en-GB" b="1" baseline="0" dirty="0" smtClean="0"/>
              <a:t>Note: </a:t>
            </a:r>
            <a:r>
              <a:rPr lang="en-GB" baseline="0" dirty="0" err="1" smtClean="0"/>
              <a:t>alegre</a:t>
            </a:r>
            <a:r>
              <a:rPr lang="en-GB" baseline="0" dirty="0" smtClean="0"/>
              <a:t> and </a:t>
            </a:r>
            <a:r>
              <a:rPr lang="en-GB" baseline="0" dirty="0" err="1" smtClean="0"/>
              <a:t>interesante</a:t>
            </a:r>
            <a:r>
              <a:rPr lang="en-GB" baseline="0" dirty="0" smtClean="0"/>
              <a:t> have been included deliberately here.  Students may have to guess twice to get this identity.</a:t>
            </a:r>
          </a:p>
          <a:p>
            <a:pPr marL="0" indent="0">
              <a:buNone/>
            </a:pPr>
            <a:r>
              <a:rPr lang="en-GB" baseline="0" dirty="0" smtClean="0"/>
              <a:t>At the end of the game, point out to them that grammar features (in this case </a:t>
            </a:r>
            <a:r>
              <a:rPr lang="en-GB" baseline="0" dirty="0" err="1" smtClean="0"/>
              <a:t>masc</a:t>
            </a:r>
            <a:r>
              <a:rPr lang="en-GB" baseline="0" dirty="0" smtClean="0"/>
              <a:t>/fem adjective endings) often help us to pinpoint the correct meaning more quickly, but not always!</a:t>
            </a:r>
          </a:p>
          <a:p>
            <a:pPr marL="0" indent="0">
              <a:buNone/>
            </a:pPr>
            <a:r>
              <a:rPr lang="en-GB" b="1" baseline="0" dirty="0" smtClean="0"/>
              <a:t>Note: </a:t>
            </a:r>
            <a:r>
              <a:rPr lang="en-GB" baseline="0" dirty="0" smtClean="0"/>
              <a:t>the pronunciation of names gives an opportunity for decoding.  Names have been chosen for re-vising vowels, and a few consonants that students have met in passing, J, R.</a:t>
            </a:r>
            <a:br>
              <a:rPr lang="en-GB" baseline="0" dirty="0" smtClean="0"/>
            </a:br>
            <a:endParaRPr lang="en-GB" baseline="0" dirty="0" smtClean="0"/>
          </a:p>
          <a:p>
            <a:r>
              <a:rPr lang="en-GB" baseline="0" dirty="0" smtClean="0"/>
              <a:t>Adjectives used in the task:</a:t>
            </a:r>
            <a:br>
              <a:rPr lang="en-GB" baseline="0" dirty="0" smtClean="0"/>
            </a:br>
            <a:r>
              <a:rPr lang="en-GB" baseline="0" dirty="0" smtClean="0"/>
              <a:t>alto, </a:t>
            </a:r>
            <a:r>
              <a:rPr lang="en-GB" baseline="0" dirty="0" err="1" smtClean="0"/>
              <a:t>bajo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guapo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alegre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simpático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tranquilo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famoso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interesante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4E2A9-A970-48BE-B31A-B4EAD540047D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105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 smtClean="0"/>
              <a:t>Quién</a:t>
            </a:r>
            <a:r>
              <a:rPr lang="en-GB" b="1" dirty="0" smtClean="0"/>
              <a:t> soy?</a:t>
            </a:r>
            <a:r>
              <a:rPr lang="en-GB" b="1" baseline="0" dirty="0" smtClean="0"/>
              <a:t>  </a:t>
            </a:r>
            <a:r>
              <a:rPr lang="en-GB" b="1" baseline="0" dirty="0"/>
              <a:t>Who am I?</a:t>
            </a:r>
            <a:endParaRPr lang="en-GB" b="1" dirty="0"/>
          </a:p>
          <a:p>
            <a:r>
              <a:rPr lang="en-GB" dirty="0"/>
              <a:t>Master </a:t>
            </a:r>
            <a:r>
              <a:rPr lang="en-GB" dirty="0" smtClean="0"/>
              <a:t>(Slide 29) – </a:t>
            </a:r>
            <a:r>
              <a:rPr lang="en-GB" dirty="0"/>
              <a:t>display this on the IWB</a:t>
            </a:r>
            <a:r>
              <a:rPr lang="en-GB" baseline="0" dirty="0"/>
              <a:t> whilst the speaking activity is taking place</a:t>
            </a:r>
            <a:r>
              <a:rPr lang="en-GB" baseline="0" dirty="0" smtClean="0"/>
              <a:t>.</a:t>
            </a:r>
            <a:br>
              <a:rPr lang="en-GB" baseline="0" dirty="0" smtClean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4E2A9-A970-48BE-B31A-B4EAD540047D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22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4E2A9-A970-48BE-B31A-B4EAD540047D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0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5337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04/09/2019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7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04/09/2019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36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06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2657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63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01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9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04/09/2019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41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04/09/2019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3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04/09/2019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8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53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audio" Target="../media/audio8.wav"/><Relationship Id="rId3" Type="http://schemas.openxmlformats.org/officeDocument/2006/relationships/image" Target="../media/image6.png"/><Relationship Id="rId7" Type="http://schemas.openxmlformats.org/officeDocument/2006/relationships/audio" Target="../media/audio2.wav"/><Relationship Id="rId12" Type="http://schemas.openxmlformats.org/officeDocument/2006/relationships/audio" Target="../media/audio7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11" Type="http://schemas.openxmlformats.org/officeDocument/2006/relationships/audio" Target="../media/audio6.wav"/><Relationship Id="rId5" Type="http://schemas.openxmlformats.org/officeDocument/2006/relationships/image" Target="../media/image8.png"/><Relationship Id="rId10" Type="http://schemas.openxmlformats.org/officeDocument/2006/relationships/audio" Target="../media/audio5.wav"/><Relationship Id="rId4" Type="http://schemas.openxmlformats.org/officeDocument/2006/relationships/image" Target="../media/image7.png"/><Relationship Id="rId9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111" y="2105561"/>
            <a:ext cx="6886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Adjective </a:t>
            </a:r>
            <a:r>
              <a:rPr lang="en-GB" sz="4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agreement </a:t>
            </a:r>
            <a:br>
              <a:rPr lang="en-GB" sz="40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4000" i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(with SER)</a:t>
            </a:r>
            <a:endParaRPr lang="en-GB" sz="4000" i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>
          <a:xfrm>
            <a:off x="395111" y="3301204"/>
            <a:ext cx="6772043" cy="84931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Masculine &amp; feminine singular</a:t>
            </a:r>
            <a:endParaRPr lang="en-GB" sz="32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57554" y="6444653"/>
            <a:ext cx="314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Victoria Hobson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8320" y="1304157"/>
            <a:ext cx="107419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In Spanish, we already know that adjectives ending in ‘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o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change to an ‘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 when the person being described is </a:t>
            </a:r>
            <a:r>
              <a:rPr lang="en-GB" sz="3200" u="sng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female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664870" y="3005879"/>
            <a:ext cx="20954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entury Gothic" panose="020B0502020202020204" pitchFamily="34" charset="0"/>
              </a:rPr>
              <a:t>Masculine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40434" y="300873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Es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simpátic</a:t>
            </a:r>
            <a:r>
              <a:rPr lang="en-GB" sz="3000" b="1" dirty="0" err="1">
                <a:solidFill>
                  <a:srgbClr val="0066FF"/>
                </a:solidFill>
                <a:latin typeface="Century Gothic" panose="020B0502020202020204" pitchFamily="34" charset="0"/>
              </a:rPr>
              <a:t>o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23646" y="4081300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She is nice.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870" y="4067490"/>
            <a:ext cx="187262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Century Gothic" panose="020B0502020202020204" pitchFamily="34" charset="0"/>
              </a:rPr>
              <a:t>Feminine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4107" y="4067490"/>
            <a:ext cx="5161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Es</a:t>
            </a:r>
            <a:r>
              <a:rPr lang="en-GB" sz="30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simpátic</a:t>
            </a:r>
            <a:r>
              <a:rPr lang="en-GB" sz="3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23646" y="3008738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 is nice.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37"/>
            <a:ext cx="6649156" cy="86712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-28185" y="-23157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Adjective agreement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320" y="4955200"/>
            <a:ext cx="1175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Note: when the adjective ends in ‘</a:t>
            </a:r>
            <a:r>
              <a:rPr lang="en-GB" sz="32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</a:t>
            </a:r>
            <a:r>
              <a:rPr lang="en-GB" sz="32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’, there is no change.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4949" y="5526166"/>
            <a:ext cx="51613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000" dirty="0" err="1">
                <a:solidFill>
                  <a:srgbClr val="115076"/>
                </a:solidFill>
                <a:latin typeface="Century Gothic" panose="020B0502020202020204" pitchFamily="34" charset="0"/>
              </a:rPr>
              <a:t>Es</a:t>
            </a:r>
            <a:r>
              <a:rPr lang="en-GB" sz="3000" dirty="0">
                <a:solidFill>
                  <a:srgbClr val="115076"/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alegre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49751" y="5556943"/>
            <a:ext cx="40832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3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He/She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is cheerful.</a:t>
            </a:r>
          </a:p>
        </p:txBody>
      </p:sp>
    </p:spTree>
    <p:extLst>
      <p:ext uri="{BB962C8B-B14F-4D97-AF65-F5344CB8AC3E}">
        <p14:creationId xmlns:p14="http://schemas.microsoft.com/office/powerpoint/2010/main" val="225982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9" grpId="1"/>
      <p:bldP spid="10" grpId="0"/>
      <p:bldP spid="11" grpId="0"/>
      <p:bldP spid="12" grpId="0"/>
      <p:bldP spid="12" grpId="1"/>
      <p:bldP spid="13" grpId="0"/>
      <p:bldP spid="16" grpId="0"/>
      <p:bldP spid="17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20916" y="503804"/>
          <a:ext cx="11350171" cy="50987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541">
                  <a:extLst>
                    <a:ext uri="{9D8B030D-6E8A-4147-A177-3AD203B41FA5}">
                      <a16:colId xmlns:a16="http://schemas.microsoft.com/office/drawing/2014/main" xmlns="" val="2548973513"/>
                    </a:ext>
                  </a:extLst>
                </a:gridCol>
                <a:gridCol w="3773714">
                  <a:extLst>
                    <a:ext uri="{9D8B030D-6E8A-4147-A177-3AD203B41FA5}">
                      <a16:colId xmlns:a16="http://schemas.microsoft.com/office/drawing/2014/main" xmlns="" val="2775102314"/>
                    </a:ext>
                  </a:extLst>
                </a:gridCol>
                <a:gridCol w="580572">
                  <a:extLst>
                    <a:ext uri="{9D8B030D-6E8A-4147-A177-3AD203B41FA5}">
                      <a16:colId xmlns:a16="http://schemas.microsoft.com/office/drawing/2014/main" xmlns="" val="2063340645"/>
                    </a:ext>
                  </a:extLst>
                </a:gridCol>
                <a:gridCol w="655149">
                  <a:extLst>
                    <a:ext uri="{9D8B030D-6E8A-4147-A177-3AD203B41FA5}">
                      <a16:colId xmlns:a16="http://schemas.microsoft.com/office/drawing/2014/main" xmlns="" val="1149418214"/>
                    </a:ext>
                  </a:extLst>
                </a:gridCol>
                <a:gridCol w="549537">
                  <a:extLst>
                    <a:ext uri="{9D8B030D-6E8A-4147-A177-3AD203B41FA5}">
                      <a16:colId xmlns:a16="http://schemas.microsoft.com/office/drawing/2014/main" xmlns="" val="3028703937"/>
                    </a:ext>
                  </a:extLst>
                </a:gridCol>
                <a:gridCol w="4120265">
                  <a:extLst>
                    <a:ext uri="{9D8B030D-6E8A-4147-A177-3AD203B41FA5}">
                      <a16:colId xmlns:a16="http://schemas.microsoft.com/office/drawing/2014/main" xmlns="" val="1859025906"/>
                    </a:ext>
                  </a:extLst>
                </a:gridCol>
                <a:gridCol w="538820">
                  <a:extLst>
                    <a:ext uri="{9D8B030D-6E8A-4147-A177-3AD203B41FA5}">
                      <a16:colId xmlns:a16="http://schemas.microsoft.com/office/drawing/2014/main" xmlns="" val="3979149899"/>
                    </a:ext>
                  </a:extLst>
                </a:gridCol>
                <a:gridCol w="580573">
                  <a:extLst>
                    <a:ext uri="{9D8B030D-6E8A-4147-A177-3AD203B41FA5}">
                      <a16:colId xmlns:a16="http://schemas.microsoft.com/office/drawing/2014/main" xmlns="" val="4000977675"/>
                    </a:ext>
                  </a:extLst>
                </a:gridCol>
              </a:tblGrid>
              <a:tr h="1372729">
                <a:tc gridSpan="8">
                  <a:txBody>
                    <a:bodyPr/>
                    <a:lstStyle/>
                    <a:p>
                      <a:r>
                        <a:rPr lang="en-GB" sz="2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 poster </a:t>
                      </a:r>
                      <a: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advertises for the lead roles in a school play, the male lead (</a:t>
                      </a:r>
                      <a:r>
                        <a:rPr lang="en-GB" sz="24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 and female lead (</a:t>
                      </a:r>
                      <a:r>
                        <a:rPr lang="en-GB" sz="240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Claudia</a:t>
                      </a:r>
                      <a: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). The text has been smudged. Are these descriptions for Pablo (P) or Claudia (C)? Or could it be both?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61482725"/>
                  </a:ext>
                </a:extLst>
              </a:tr>
              <a:tr h="745196">
                <a:tc gridSpan="2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0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1764126"/>
                  </a:ext>
                </a:extLst>
              </a:tr>
              <a:tr h="745196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</a:t>
                      </a:r>
                      <a:r>
                        <a:rPr lang="en-GB" sz="32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alta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</a:t>
                      </a:r>
                      <a:r>
                        <a:rPr lang="en-GB" sz="32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tranquila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61245337"/>
                  </a:ext>
                </a:extLst>
              </a:tr>
              <a:tr h="745196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</a:t>
                      </a:r>
                      <a:r>
                        <a:rPr lang="en-GB" sz="32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simpático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</a:t>
                      </a:r>
                      <a:r>
                        <a:rPr lang="en-GB" sz="3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interesante</a:t>
                      </a:r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3114728"/>
                  </a:ext>
                </a:extLst>
              </a:tr>
              <a:tr h="745196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</a:t>
                      </a:r>
                      <a:r>
                        <a:rPr lang="en-GB" sz="32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bajo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</a:t>
                      </a:r>
                      <a:r>
                        <a:rPr lang="en-GB" sz="3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rica</a:t>
                      </a:r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67591263"/>
                  </a:ext>
                </a:extLst>
              </a:tr>
              <a:tr h="745196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 </a:t>
                      </a:r>
                      <a:r>
                        <a:rPr lang="en-GB" sz="32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alegre</a:t>
                      </a:r>
                      <a:endParaRPr lang="en-GB" sz="32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                 </a:t>
                      </a:r>
                      <a:r>
                        <a:rPr lang="en-GB" sz="200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famoso</a:t>
                      </a:r>
                      <a:endParaRPr lang="en-GB" sz="3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0480960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835042" y="27651"/>
            <a:ext cx="222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13864" y="6494075"/>
            <a:ext cx="3135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Victoria Hobson  </a:t>
            </a:r>
          </a:p>
        </p:txBody>
      </p:sp>
      <p:sp>
        <p:nvSpPr>
          <p:cNvPr id="5" name="Explosion 2 4"/>
          <p:cNvSpPr/>
          <p:nvPr/>
        </p:nvSpPr>
        <p:spPr>
          <a:xfrm rot="1587298">
            <a:off x="999648" y="2608961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Explosion 2 14"/>
          <p:cNvSpPr/>
          <p:nvPr/>
        </p:nvSpPr>
        <p:spPr>
          <a:xfrm rot="1587298">
            <a:off x="1041534" y="3348934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Explosion 2 15"/>
          <p:cNvSpPr/>
          <p:nvPr/>
        </p:nvSpPr>
        <p:spPr>
          <a:xfrm rot="1587298">
            <a:off x="1060177" y="4063555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Explosion 2 16"/>
          <p:cNvSpPr/>
          <p:nvPr/>
        </p:nvSpPr>
        <p:spPr>
          <a:xfrm rot="1587298">
            <a:off x="1031216" y="4789930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Explosion 2 17"/>
          <p:cNvSpPr/>
          <p:nvPr/>
        </p:nvSpPr>
        <p:spPr>
          <a:xfrm rot="1587298">
            <a:off x="6567584" y="2611250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Explosion 2 18"/>
          <p:cNvSpPr/>
          <p:nvPr/>
        </p:nvSpPr>
        <p:spPr>
          <a:xfrm rot="1587298">
            <a:off x="6590726" y="3348934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1" name="Explosion 2 20"/>
          <p:cNvSpPr/>
          <p:nvPr/>
        </p:nvSpPr>
        <p:spPr>
          <a:xfrm rot="1587298">
            <a:off x="6579904" y="4063284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2" name="Explosion 2 21"/>
          <p:cNvSpPr/>
          <p:nvPr/>
        </p:nvSpPr>
        <p:spPr>
          <a:xfrm rot="1587298">
            <a:off x="6550943" y="4824302"/>
            <a:ext cx="1439156" cy="866134"/>
          </a:xfrm>
          <a:prstGeom prst="irregularSeal2">
            <a:avLst/>
          </a:prstGeom>
          <a:solidFill>
            <a:srgbClr val="E25B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03" y="2730028"/>
            <a:ext cx="498794" cy="519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92" y="3452710"/>
            <a:ext cx="498794" cy="5195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92" y="4240517"/>
            <a:ext cx="498794" cy="5195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97" y="4918828"/>
            <a:ext cx="498794" cy="51957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840" y="2727733"/>
            <a:ext cx="498794" cy="5195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817" y="3502255"/>
            <a:ext cx="498794" cy="51957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280" y="4178002"/>
            <a:ext cx="498794" cy="51957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904" y="4918828"/>
            <a:ext cx="498794" cy="519576"/>
          </a:xfrm>
          <a:prstGeom prst="rect">
            <a:avLst/>
          </a:prstGeom>
        </p:spPr>
      </p:pic>
      <p:sp>
        <p:nvSpPr>
          <p:cNvPr id="36" name="Rectangle 35"/>
          <p:cNvSpPr/>
          <p:nvPr/>
        </p:nvSpPr>
        <p:spPr>
          <a:xfrm>
            <a:off x="4649860" y="1798024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Bookman Old Style" panose="02050604050505020204" pitchFamily="18" charset="0"/>
              </a:rPr>
              <a:t>P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0570547" y="1781543"/>
            <a:ext cx="641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Bookman Old Style" panose="02050604050505020204" pitchFamily="18" charset="0"/>
              </a:rPr>
              <a:t>P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314786" y="1805360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Bookman Old Style" panose="02050604050505020204" pitchFamily="18" charset="0"/>
              </a:rPr>
              <a:t>C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1165006" y="1781543"/>
            <a:ext cx="697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Bookman Old Style" panose="02050604050505020204" pitchFamily="18" charset="0"/>
              </a:rPr>
              <a:t>C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203" y="4968568"/>
            <a:ext cx="498794" cy="5195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584" y="3490527"/>
            <a:ext cx="498794" cy="51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0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376018" y="347997"/>
          <a:ext cx="11474188" cy="59247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5079">
                  <a:extLst>
                    <a:ext uri="{9D8B030D-6E8A-4147-A177-3AD203B41FA5}">
                      <a16:colId xmlns="" xmlns:a16="http://schemas.microsoft.com/office/drawing/2014/main" val="2548973513"/>
                    </a:ext>
                  </a:extLst>
                </a:gridCol>
                <a:gridCol w="4571419">
                  <a:extLst>
                    <a:ext uri="{9D8B030D-6E8A-4147-A177-3AD203B41FA5}">
                      <a16:colId xmlns="" xmlns:a16="http://schemas.microsoft.com/office/drawing/2014/main" val="52089004"/>
                    </a:ext>
                  </a:extLst>
                </a:gridCol>
                <a:gridCol w="795478">
                  <a:extLst>
                    <a:ext uri="{9D8B030D-6E8A-4147-A177-3AD203B41FA5}">
                      <a16:colId xmlns="" xmlns:a16="http://schemas.microsoft.com/office/drawing/2014/main" val="3028703937"/>
                    </a:ext>
                  </a:extLst>
                </a:gridCol>
                <a:gridCol w="5312212">
                  <a:extLst>
                    <a:ext uri="{9D8B030D-6E8A-4147-A177-3AD203B41FA5}">
                      <a16:colId xmlns="" xmlns:a16="http://schemas.microsoft.com/office/drawing/2014/main" val="1967977392"/>
                    </a:ext>
                  </a:extLst>
                </a:gridCol>
              </a:tblGrid>
              <a:tr h="901887">
                <a:tc gridSpan="4">
                  <a:txBody>
                    <a:bodyPr/>
                    <a:lstStyle/>
                    <a:p>
                      <a: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At lunchtime a </a:t>
                      </a:r>
                      <a:r>
                        <a:rPr lang="en-GB" sz="2400" b="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tannoy</a:t>
                      </a:r>
                      <a: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 announces 8 more characters for the play. </a:t>
                      </a:r>
                      <a:b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Is it a </a:t>
                      </a:r>
                      <a:r>
                        <a:rPr lang="en-GB" sz="2400" b="0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male or </a:t>
                      </a:r>
                      <a:r>
                        <a:rPr lang="en-GB" sz="2400" b="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female character?  How is each described? Write the English.</a:t>
                      </a:r>
                      <a:endParaRPr lang="en-GB" sz="2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4716966"/>
                  </a:ext>
                </a:extLst>
              </a:tr>
              <a:tr h="130147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61245337"/>
                  </a:ext>
                </a:extLst>
              </a:tr>
              <a:tr h="1301470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33114728"/>
                  </a:ext>
                </a:extLst>
              </a:tr>
              <a:tr h="1209977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67591263"/>
                  </a:ext>
                </a:extLst>
              </a:tr>
              <a:tr h="1209977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320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3168588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47301" y="1879199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80236" y="1880074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53" y="1688698"/>
            <a:ext cx="498794" cy="519576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557553" y="6503941"/>
            <a:ext cx="3148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Victoria Hobson 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309830" y="-36080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Écouter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1993110" y="1663240"/>
            <a:ext cx="487203" cy="6836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1140917" y="1589759"/>
            <a:ext cx="530755" cy="774380"/>
          </a:xfrm>
          <a:prstGeom prst="rect">
            <a:avLst/>
          </a:prstGeom>
        </p:spPr>
      </p:pic>
      <p:sp>
        <p:nvSpPr>
          <p:cNvPr id="7" name="Action Button: Custom 6">
            <a:hlinkClick r:id="" action="ppaction://noaction" highlightClick="1">
              <a:snd r:embed="rId6" name="W3_27_1.wav"/>
            </a:hlinkClick>
          </p:cNvPr>
          <p:cNvSpPr/>
          <p:nvPr/>
        </p:nvSpPr>
        <p:spPr>
          <a:xfrm>
            <a:off x="477587" y="1589745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9" name="Action Button: Custom 58">
            <a:hlinkClick r:id="" action="ppaction://noaction" highlightClick="1">
              <a:snd r:embed="rId7" name="W3_27_2.wav"/>
            </a:hlinkClick>
          </p:cNvPr>
          <p:cNvSpPr/>
          <p:nvPr/>
        </p:nvSpPr>
        <p:spPr>
          <a:xfrm>
            <a:off x="485889" y="2831493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4" name="Action Button: Custom 63">
            <a:hlinkClick r:id="" action="ppaction://noaction" highlightClick="1">
              <a:snd r:embed="rId8" name="W3_27_3.wav"/>
            </a:hlinkClick>
          </p:cNvPr>
          <p:cNvSpPr/>
          <p:nvPr/>
        </p:nvSpPr>
        <p:spPr>
          <a:xfrm>
            <a:off x="485890" y="4073943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5" name="Action Button: Custom 64">
            <a:hlinkClick r:id="" action="ppaction://noaction" highlightClick="1">
              <a:snd r:embed="rId9" name="W3_27_4.wav"/>
            </a:hlinkClick>
          </p:cNvPr>
          <p:cNvSpPr/>
          <p:nvPr/>
        </p:nvSpPr>
        <p:spPr>
          <a:xfrm>
            <a:off x="493757" y="5280257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Action Button: Custom 65">
            <a:hlinkClick r:id="" action="ppaction://noaction" highlightClick="1">
              <a:snd r:embed="rId10" name="W3_27_5.wav"/>
            </a:hlinkClick>
          </p:cNvPr>
          <p:cNvSpPr/>
          <p:nvPr/>
        </p:nvSpPr>
        <p:spPr>
          <a:xfrm>
            <a:off x="5854026" y="1589745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Action Button: Custom 66">
            <a:hlinkClick r:id="" action="ppaction://noaction" highlightClick="1">
              <a:snd r:embed="rId11" name="W3_27_6.wav"/>
            </a:hlinkClick>
          </p:cNvPr>
          <p:cNvSpPr/>
          <p:nvPr/>
        </p:nvSpPr>
        <p:spPr>
          <a:xfrm>
            <a:off x="5861942" y="2831493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8" name="Action Button: Custom 67">
            <a:hlinkClick r:id="" action="ppaction://noaction" highlightClick="1">
              <a:snd r:embed="rId12" name="W3_27_7.wav"/>
            </a:hlinkClick>
          </p:cNvPr>
          <p:cNvSpPr/>
          <p:nvPr/>
        </p:nvSpPr>
        <p:spPr>
          <a:xfrm>
            <a:off x="5861942" y="4073241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Action Button: Custom 68">
            <a:hlinkClick r:id="" action="ppaction://noaction" highlightClick="1">
              <a:snd r:embed="rId13" name="W3_27_8.wav"/>
            </a:hlinkClick>
          </p:cNvPr>
          <p:cNvSpPr/>
          <p:nvPr/>
        </p:nvSpPr>
        <p:spPr>
          <a:xfrm>
            <a:off x="5904378" y="5280257"/>
            <a:ext cx="551543" cy="730136"/>
          </a:xfrm>
          <a:prstGeom prst="actionButtonBlank">
            <a:avLst/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lang="en-GB" sz="5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65597" y="3147288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498532" y="3148163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9" y="2988694"/>
            <a:ext cx="498794" cy="51957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011406" y="2931329"/>
            <a:ext cx="487203" cy="683656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1159213" y="2857848"/>
            <a:ext cx="530755" cy="774380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1731641" y="4386898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2564576" y="4387773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330" y="4178521"/>
            <a:ext cx="498794" cy="519576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077450" y="4170939"/>
            <a:ext cx="487203" cy="683656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1225257" y="4097458"/>
            <a:ext cx="530755" cy="774380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1671056" y="5607464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2503991" y="5608339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08" y="5416963"/>
            <a:ext cx="498794" cy="519576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2016865" y="5391505"/>
            <a:ext cx="487203" cy="683656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1164672" y="5318024"/>
            <a:ext cx="530755" cy="774380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7054588" y="1879199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7887523" y="1880074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940" y="1688698"/>
            <a:ext cx="498794" cy="519576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7400397" y="1663240"/>
            <a:ext cx="487203" cy="683656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6548204" y="1589759"/>
            <a:ext cx="530755" cy="774380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7085955" y="3120933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7918890" y="3121808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62" y="2896216"/>
            <a:ext cx="498794" cy="519576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7431764" y="2904974"/>
            <a:ext cx="487203" cy="683656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6579571" y="2831493"/>
            <a:ext cx="530755" cy="774380"/>
          </a:xfrm>
          <a:prstGeom prst="rect">
            <a:avLst/>
          </a:prstGeom>
        </p:spPr>
      </p:pic>
      <p:sp>
        <p:nvSpPr>
          <p:cNvPr id="106" name="TextBox 105"/>
          <p:cNvSpPr txBox="1"/>
          <p:nvPr/>
        </p:nvSpPr>
        <p:spPr>
          <a:xfrm>
            <a:off x="7030217" y="4402546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863152" y="4403421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795" y="4188439"/>
            <a:ext cx="498794" cy="519576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7376026" y="4186587"/>
            <a:ext cx="487203" cy="683656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6523833" y="4113106"/>
            <a:ext cx="530755" cy="774380"/>
          </a:xfrm>
          <a:prstGeom prst="rect">
            <a:avLst/>
          </a:prstGeom>
        </p:spPr>
      </p:pic>
      <p:sp>
        <p:nvSpPr>
          <p:cNvPr id="111" name="TextBox 110"/>
          <p:cNvSpPr txBox="1"/>
          <p:nvPr/>
        </p:nvSpPr>
        <p:spPr>
          <a:xfrm>
            <a:off x="7085955" y="5551773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7918890" y="5552648"/>
            <a:ext cx="354842" cy="38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307" y="5361272"/>
            <a:ext cx="498794" cy="519576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8" t="14973" r="51474" b="12900"/>
          <a:stretch/>
        </p:blipFill>
        <p:spPr>
          <a:xfrm>
            <a:off x="7431764" y="5335814"/>
            <a:ext cx="487203" cy="683656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 rotWithShape="1">
          <a:blip r:embed="rId5"/>
          <a:srcRect l="49237" t="14899" r="17129" b="11582"/>
          <a:stretch/>
        </p:blipFill>
        <p:spPr>
          <a:xfrm>
            <a:off x="6579571" y="5262333"/>
            <a:ext cx="530755" cy="774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3070" y="1715339"/>
            <a:ext cx="239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cheerful, tall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416091" y="2983428"/>
            <a:ext cx="239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short, nice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348638" y="4084797"/>
            <a:ext cx="239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good-looking, calm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3378472" y="5295072"/>
            <a:ext cx="2392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tall, </a:t>
            </a:r>
            <a:br>
              <a:rPr lang="en-GB" sz="24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</a:br>
            <a:r>
              <a:rPr lang="en-GB" sz="24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good-looking</a:t>
            </a:r>
            <a:endParaRPr lang="en-GB" sz="24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8520515" y="1796661"/>
            <a:ext cx="294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cheerful, short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8580589" y="2985290"/>
            <a:ext cx="239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calm, short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8580589" y="4266805"/>
            <a:ext cx="239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nice, tall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8540847" y="5416963"/>
            <a:ext cx="239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115076"/>
                </a:solidFill>
                <a:latin typeface="Century Gothic" panose="020B0502020202020204" pitchFamily="34" charset="0"/>
              </a:rPr>
              <a:t>tall, calm</a:t>
            </a:r>
            <a:endParaRPr lang="en-GB" sz="2800" dirty="0">
              <a:solidFill>
                <a:srgbClr val="11507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6" grpId="0"/>
      <p:bldP spid="117" grpId="0"/>
      <p:bldP spid="118" grpId="0"/>
      <p:bldP spid="119" grpId="0"/>
      <p:bldP spid="120" grpId="0"/>
      <p:bldP spid="121" grpId="0"/>
      <p:bldP spid="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62822" y="32828"/>
            <a:ext cx="3733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20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Hablar</a:t>
            </a:r>
            <a:endParaRPr lang="en-GB" sz="2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190782" y="2463242"/>
            <a:ext cx="5374640" cy="1281444"/>
          </a:xfrm>
          <a:prstGeom prst="wedgeRoundRectCallout">
            <a:avLst>
              <a:gd name="adj1" fmla="val 26502"/>
              <a:gd name="adj2" fmla="val 75477"/>
              <a:gd name="adj3" fmla="val 16667"/>
            </a:avLst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19090" y="1543889"/>
            <a:ext cx="3246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Partner A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609600" y="2750039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 b="1" dirty="0" smtClean="0">
                <a:solidFill>
                  <a:prstClr val="white"/>
                </a:solidFill>
              </a:rPr>
              <a:t>Soy </a:t>
            </a:r>
            <a:r>
              <a:rPr lang="en-GB" sz="4000" b="1" dirty="0">
                <a:solidFill>
                  <a:prstClr val="white"/>
                </a:solidFill>
              </a:rPr>
              <a:t>(+ adjective)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528247" y="1539911"/>
            <a:ext cx="31357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Partner B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717576" y="2463242"/>
            <a:ext cx="4757138" cy="1281444"/>
          </a:xfrm>
          <a:prstGeom prst="wedgeRoundRectCallout">
            <a:avLst>
              <a:gd name="adj1" fmla="val -34690"/>
              <a:gd name="adj2" fmla="val 80947"/>
              <a:gd name="adj3" fmla="val 16667"/>
            </a:avLst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6896137" y="2750039"/>
            <a:ext cx="5265384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 b="1" dirty="0" err="1" smtClean="0">
                <a:solidFill>
                  <a:prstClr val="white"/>
                </a:solidFill>
              </a:rPr>
              <a:t>Eres</a:t>
            </a:r>
            <a:r>
              <a:rPr lang="en-GB" sz="4000" b="1" dirty="0" smtClean="0">
                <a:solidFill>
                  <a:prstClr val="white"/>
                </a:solidFill>
              </a:rPr>
              <a:t> (+ </a:t>
            </a:r>
            <a:r>
              <a:rPr lang="en-GB" sz="4000" b="1" dirty="0">
                <a:solidFill>
                  <a:prstClr val="white"/>
                </a:solidFill>
              </a:rPr>
              <a:t>name</a:t>
            </a:r>
            <a:r>
              <a:rPr lang="en-GB" sz="4000" b="1" dirty="0" smtClean="0">
                <a:solidFill>
                  <a:prstClr val="white"/>
                </a:solidFill>
              </a:rPr>
              <a:t>)</a:t>
            </a:r>
            <a:endParaRPr lang="en-GB" sz="4000" b="1" dirty="0">
              <a:solidFill>
                <a:prstClr val="white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1953040" y="4279620"/>
            <a:ext cx="3535680" cy="1021161"/>
          </a:xfrm>
          <a:prstGeom prst="wedgeRoundRectCallout">
            <a:avLst>
              <a:gd name="adj1" fmla="val 32113"/>
              <a:gd name="adj2" fmla="val 77065"/>
              <a:gd name="adj3" fmla="val 16667"/>
            </a:avLst>
          </a:prstGeom>
          <a:solidFill>
            <a:srgbClr val="115076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2866795" y="4436275"/>
            <a:ext cx="2892778" cy="707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 b="1" dirty="0" err="1" smtClean="0">
                <a:solidFill>
                  <a:prstClr val="white"/>
                </a:solidFill>
              </a:rPr>
              <a:t>Sí</a:t>
            </a:r>
            <a:r>
              <a:rPr lang="en-GB" sz="4000" b="1" dirty="0" smtClean="0">
                <a:solidFill>
                  <a:prstClr val="white"/>
                </a:solidFill>
              </a:rPr>
              <a:t> </a:t>
            </a:r>
            <a:r>
              <a:rPr lang="en-GB" sz="4000" b="1" dirty="0">
                <a:solidFill>
                  <a:prstClr val="white"/>
                </a:solidFill>
              </a:rPr>
              <a:t>/ </a:t>
            </a:r>
            <a:r>
              <a:rPr lang="en-GB" sz="4000" b="1" dirty="0" smtClean="0">
                <a:solidFill>
                  <a:prstClr val="white"/>
                </a:solidFill>
              </a:rPr>
              <a:t>No</a:t>
            </a:r>
            <a:endParaRPr lang="en-GB" sz="4000" b="1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3864" y="6494075"/>
            <a:ext cx="3135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Victoria Hobson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737"/>
            <a:ext cx="6649156" cy="867128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0" y="-64493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¿</a:t>
            </a:r>
            <a:r>
              <a:rPr lang="en-GB" sz="3600" b="1" dirty="0" err="1" smtClean="0">
                <a:solidFill>
                  <a:schemeClr val="bg1"/>
                </a:solidFill>
              </a:rPr>
              <a:t>Quién</a:t>
            </a:r>
            <a:r>
              <a:rPr lang="en-GB" sz="3600" b="1" dirty="0" smtClean="0">
                <a:solidFill>
                  <a:schemeClr val="bg1"/>
                </a:solidFill>
              </a:rPr>
              <a:t> soy?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985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5" grpId="0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238" y="3637755"/>
            <a:ext cx="1141751" cy="1161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561" y="292787"/>
            <a:ext cx="1013644" cy="11403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114524" y="3847683"/>
            <a:ext cx="137088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Carlos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35787" y="3831121"/>
            <a:ext cx="108395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Juan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13789" y="567263"/>
            <a:ext cx="1146468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Paco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348761" y="643318"/>
            <a:ext cx="120898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Elena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6655" y="2120365"/>
            <a:ext cx="114005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Irene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14524" y="2151411"/>
            <a:ext cx="1268296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David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157971" y="637824"/>
            <a:ext cx="1366679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Clara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325084" y="639139"/>
            <a:ext cx="12458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Pablo</a:t>
            </a:r>
          </a:p>
        </p:txBody>
      </p:sp>
      <p:sp>
        <p:nvSpPr>
          <p:cNvPr id="40" name="Rectangle 39"/>
          <p:cNvSpPr/>
          <p:nvPr/>
        </p:nvSpPr>
        <p:spPr>
          <a:xfrm>
            <a:off x="2472230" y="5368027"/>
            <a:ext cx="255072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Alma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937573" y="3906010"/>
            <a:ext cx="170816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Arturo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189909" y="2279838"/>
            <a:ext cx="1215397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Rafa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93180" y="5345958"/>
            <a:ext cx="9845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Raúl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39732" y="4306407"/>
            <a:ext cx="235673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Clementina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9090807" y="2120365"/>
            <a:ext cx="1741773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Serena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52809" y="1167004"/>
            <a:ext cx="1875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(quiet, calm)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23467" y="1167004"/>
            <a:ext cx="17873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(quiet, calm)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61663" y="2678635"/>
            <a:ext cx="1510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(tall)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78106" y="2747738"/>
            <a:ext cx="1510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(short)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102007" y="4398947"/>
            <a:ext cx="1510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(nice)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119781" y="4367728"/>
            <a:ext cx="15104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(cheerful)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5877431" y="1152929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(famous)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108335" y="1159027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(interesting)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13864" y="2759821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(tall)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143558" y="2723552"/>
            <a:ext cx="2054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(good-looking)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106635" y="4359806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(famous)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9165133" y="3967618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(short)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2665210" y="5882224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(nice)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078051" y="5851965"/>
            <a:ext cx="21133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(good-looking)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13864" y="6494075"/>
            <a:ext cx="3135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Victoria Hobson 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078" y="5138180"/>
            <a:ext cx="952257" cy="1013693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52" y="3540083"/>
            <a:ext cx="994481" cy="1227755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424" y="1860157"/>
            <a:ext cx="1035212" cy="1185933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883" y="3460325"/>
            <a:ext cx="1703192" cy="121331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532" y="379312"/>
            <a:ext cx="859218" cy="98431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4"/>
          <a:stretch/>
        </p:blipFill>
        <p:spPr>
          <a:xfrm>
            <a:off x="4819707" y="2013040"/>
            <a:ext cx="1030282" cy="1001551"/>
          </a:xfrm>
          <a:prstGeom prst="rect">
            <a:avLst/>
          </a:prstGeom>
        </p:spPr>
      </p:pic>
      <p:sp>
        <p:nvSpPr>
          <p:cNvPr id="97" name="Rectangle 96"/>
          <p:cNvSpPr/>
          <p:nvPr/>
        </p:nvSpPr>
        <p:spPr>
          <a:xfrm>
            <a:off x="-376208" y="5342752"/>
            <a:ext cx="255072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Fidelia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-5164" y="5882224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(interesting)</a:t>
            </a:r>
          </a:p>
        </p:txBody>
      </p:sp>
      <p:sp>
        <p:nvSpPr>
          <p:cNvPr id="99" name="Rectangle 98"/>
          <p:cNvSpPr/>
          <p:nvPr/>
        </p:nvSpPr>
        <p:spPr>
          <a:xfrm>
            <a:off x="8647540" y="5349996"/>
            <a:ext cx="2550725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Century Gothic" panose="020B0502020202020204" pitchFamily="34" charset="0"/>
              </a:rPr>
              <a:t>Belén</a:t>
            </a:r>
            <a:endParaRPr lang="en-US" sz="3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206956" y="5852161"/>
            <a:ext cx="18914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(cheerful)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934" y="1871139"/>
            <a:ext cx="1212384" cy="9716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409" y="3386073"/>
            <a:ext cx="1280187" cy="100216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30" y="5146451"/>
            <a:ext cx="1201385" cy="9971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53" y="5117006"/>
            <a:ext cx="1710046" cy="11229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468" y="2005026"/>
            <a:ext cx="1568036" cy="1095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48" y="181586"/>
            <a:ext cx="1086047" cy="125021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24" y="5099765"/>
            <a:ext cx="1107468" cy="112630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195" y="211464"/>
            <a:ext cx="1366156" cy="11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6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2285" y="1145279"/>
            <a:ext cx="11910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following characters will also appear in the school play. You can decide their characters. Write a description of each. Pay attention to adjective spellings.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33120" y="2082026"/>
          <a:ext cx="4732302" cy="414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279">
                  <a:extLst>
                    <a:ext uri="{9D8B030D-6E8A-4147-A177-3AD203B41FA5}">
                      <a16:colId xmlns:a16="http://schemas.microsoft.com/office/drawing/2014/main" xmlns="" val="4231399534"/>
                    </a:ext>
                  </a:extLst>
                </a:gridCol>
                <a:gridCol w="4335023">
                  <a:extLst>
                    <a:ext uri="{9D8B030D-6E8A-4147-A177-3AD203B41FA5}">
                      <a16:colId xmlns:a16="http://schemas.microsoft.com/office/drawing/2014/main" xmlns="" val="4217504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 err="1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Señora</a:t>
                      </a:r>
                      <a:r>
                        <a:rPr lang="en-GB" sz="2800" b="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 Fuentes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6781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 err="1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Señor</a:t>
                      </a:r>
                      <a:r>
                        <a:rPr lang="en-GB" sz="2800" b="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 Gris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03762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Rafaela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269664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 err="1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Sofía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3046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Diego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81783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 err="1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Mía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34020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Roberto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37204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b="0" dirty="0" smtClean="0">
                          <a:solidFill>
                            <a:srgbClr val="FF6600"/>
                          </a:solidFill>
                          <a:latin typeface="Century Gothic" panose="020B0502020202020204" pitchFamily="34" charset="0"/>
                        </a:rPr>
                        <a:t>Ernesto</a:t>
                      </a:r>
                      <a:endParaRPr lang="en-GB" sz="2800" b="0" dirty="0">
                        <a:solidFill>
                          <a:srgbClr val="FF660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261792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65422" y="2082026"/>
            <a:ext cx="5953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e.g. 1)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alt</a:t>
            </a:r>
            <a:r>
              <a:rPr lang="en-GB" sz="24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y </a:t>
            </a:r>
            <a:r>
              <a:rPr lang="en-GB" sz="2400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alegre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13864" y="6494075"/>
            <a:ext cx="31350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Victoria Hobson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659"/>
            <a:ext cx="6649156" cy="8671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2286" y="-109034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 smtClean="0">
                <a:solidFill>
                  <a:schemeClr val="bg1"/>
                </a:solidFill>
              </a:rPr>
              <a:t>Escribir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8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32228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74171" y="4358640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299029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2399607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3466408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4595201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5662002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6762580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/>
          </p:nvPr>
        </p:nvGraphicFramePr>
        <p:xfrm>
          <a:off x="7829381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/>
          </p:nvPr>
        </p:nvGraphicFramePr>
        <p:xfrm>
          <a:off x="8896182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9996760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11063561" y="284238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232228" y="2300902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299029" y="2300902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2399607" y="2300902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/>
          </p:nvPr>
        </p:nvGraphicFramePr>
        <p:xfrm>
          <a:off x="3466408" y="2300902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/>
          </p:nvPr>
        </p:nvGraphicFramePr>
        <p:xfrm>
          <a:off x="4595201" y="2300902"/>
          <a:ext cx="858018" cy="172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8018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Carlos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Serena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Juan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Arturo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Fidelia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Elena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David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9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Clementina</a:t>
                      </a:r>
                      <a:endParaRPr lang="en-GB" sz="9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1270000" y="4358640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/>
          </p:nvPr>
        </p:nvGraphicFramePr>
        <p:xfrm>
          <a:off x="2370579" y="4358640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3466408" y="4358640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4537144" y="4353114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5632973" y="4353114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6687058" y="4353114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7767389" y="4353114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8871088" y="4353114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38" name="Table 37"/>
          <p:cNvGraphicFramePr>
            <a:graphicFrameLocks noGrp="1"/>
          </p:cNvGraphicFramePr>
          <p:nvPr>
            <p:extLst/>
          </p:nvPr>
        </p:nvGraphicFramePr>
        <p:xfrm>
          <a:off x="9925173" y="4353114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0" name="Table 39"/>
          <p:cNvGraphicFramePr>
            <a:graphicFrameLocks noGrp="1"/>
          </p:cNvGraphicFramePr>
          <p:nvPr>
            <p:extLst/>
          </p:nvPr>
        </p:nvGraphicFramePr>
        <p:xfrm>
          <a:off x="5632973" y="2300902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6687058" y="2300902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2" name="Table 41"/>
          <p:cNvGraphicFramePr>
            <a:graphicFrameLocks noGrp="1"/>
          </p:cNvGraphicFramePr>
          <p:nvPr>
            <p:extLst/>
          </p:nvPr>
        </p:nvGraphicFramePr>
        <p:xfrm>
          <a:off x="7767389" y="2300902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3" name="Table 42"/>
          <p:cNvGraphicFramePr>
            <a:graphicFrameLocks noGrp="1"/>
          </p:cNvGraphicFramePr>
          <p:nvPr>
            <p:extLst/>
          </p:nvPr>
        </p:nvGraphicFramePr>
        <p:xfrm>
          <a:off x="8871088" y="2300902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4" name="Table 43"/>
          <p:cNvGraphicFramePr>
            <a:graphicFrameLocks noGrp="1"/>
          </p:cNvGraphicFramePr>
          <p:nvPr>
            <p:extLst/>
          </p:nvPr>
        </p:nvGraphicFramePr>
        <p:xfrm>
          <a:off x="9925173" y="2300902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/>
          </p:nvPr>
        </p:nvGraphicFramePr>
        <p:xfrm>
          <a:off x="11005504" y="2300902"/>
          <a:ext cx="916075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6075"/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Clara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Pablo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Paco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Alma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Irene</a:t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Raúl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Rafa</a:t>
                      </a:r>
                      <a: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/>
                      </a:r>
                      <a:br>
                        <a:rPr lang="en-GB" sz="1400" b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1400" b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Belén</a:t>
                      </a:r>
                      <a:endParaRPr lang="en-GB" sz="14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51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rman SSCs Presentation" id="{D7EAE5A2-D63E-41EC-90F5-265942C6CAF1}" vid="{1E1D1D12-6C51-42D5-AE20-3CDAAE0CA8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</Words>
  <Application>Microsoft Office PowerPoint</Application>
  <PresentationFormat>Widescreen</PresentationFormat>
  <Paragraphs>182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Bookman Old Style</vt:lpstr>
      <vt:lpstr>Calibri</vt:lpstr>
      <vt:lpstr>Century Gothic</vt:lpstr>
      <vt:lpstr>Tw Cen MT</vt:lpstr>
      <vt:lpstr>Wingdings</vt:lpstr>
      <vt:lpstr>1_Office Theme</vt:lpstr>
      <vt:lpstr>PowerPoint Presentation</vt:lpstr>
      <vt:lpstr>Adjective agreement</vt:lpstr>
      <vt:lpstr>PowerPoint Presentation</vt:lpstr>
      <vt:lpstr>PowerPoint Presentation</vt:lpstr>
      <vt:lpstr>¿Quién soy?</vt:lpstr>
      <vt:lpstr>PowerPoint Presentation</vt:lpstr>
      <vt:lpstr>Escribir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3</cp:revision>
  <dcterms:created xsi:type="dcterms:W3CDTF">2019-08-31T09:32:46Z</dcterms:created>
  <dcterms:modified xsi:type="dcterms:W3CDTF">2019-09-04T22:31:37Z</dcterms:modified>
</cp:coreProperties>
</file>