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 id="2147483708" r:id="rId5"/>
  </p:sldMasterIdLst>
  <p:notesMasterIdLst>
    <p:notesMasterId r:id="rId50"/>
  </p:notesMasterIdLst>
  <p:sldIdLst>
    <p:sldId id="677" r:id="rId6"/>
    <p:sldId id="739" r:id="rId7"/>
    <p:sldId id="790" r:id="rId8"/>
    <p:sldId id="791" r:id="rId9"/>
    <p:sldId id="792" r:id="rId10"/>
    <p:sldId id="793" r:id="rId11"/>
    <p:sldId id="794" r:id="rId12"/>
    <p:sldId id="741" r:id="rId13"/>
    <p:sldId id="753" r:id="rId14"/>
    <p:sldId id="262" r:id="rId15"/>
    <p:sldId id="686" r:id="rId16"/>
    <p:sldId id="721" r:id="rId17"/>
    <p:sldId id="724" r:id="rId18"/>
    <p:sldId id="297" r:id="rId19"/>
    <p:sldId id="723" r:id="rId20"/>
    <p:sldId id="782" r:id="rId21"/>
    <p:sldId id="726" r:id="rId22"/>
    <p:sldId id="731" r:id="rId23"/>
    <p:sldId id="732" r:id="rId24"/>
    <p:sldId id="784" r:id="rId25"/>
    <p:sldId id="785" r:id="rId26"/>
    <p:sldId id="786" r:id="rId27"/>
    <p:sldId id="787" r:id="rId28"/>
    <p:sldId id="788" r:id="rId29"/>
    <p:sldId id="733" r:id="rId30"/>
    <p:sldId id="734" r:id="rId31"/>
    <p:sldId id="735" r:id="rId32"/>
    <p:sldId id="777" r:id="rId33"/>
    <p:sldId id="780" r:id="rId34"/>
    <p:sldId id="779" r:id="rId35"/>
    <p:sldId id="680" r:id="rId36"/>
    <p:sldId id="767" r:id="rId37"/>
    <p:sldId id="781" r:id="rId38"/>
    <p:sldId id="755" r:id="rId39"/>
    <p:sldId id="754" r:id="rId40"/>
    <p:sldId id="756" r:id="rId41"/>
    <p:sldId id="730" r:id="rId42"/>
    <p:sldId id="762" r:id="rId43"/>
    <p:sldId id="757" r:id="rId44"/>
    <p:sldId id="728" r:id="rId45"/>
    <p:sldId id="789" r:id="rId46"/>
    <p:sldId id="763" r:id="rId47"/>
    <p:sldId id="759" r:id="rId48"/>
    <p:sldId id="76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6400"/>
    <a:srgbClr val="FF85FF"/>
    <a:srgbClr val="008F00"/>
    <a:srgbClr val="FF9D00"/>
    <a:srgbClr val="8D30BB"/>
    <a:srgbClr val="7530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39" autoAdjust="0"/>
    <p:restoredTop sz="58837" autoAdjust="0"/>
  </p:normalViewPr>
  <p:slideViewPr>
    <p:cSldViewPr snapToGrid="0" snapToObjects="1" showGuides="1">
      <p:cViewPr varScale="1">
        <p:scale>
          <a:sx n="59" d="100"/>
          <a:sy n="59" d="100"/>
        </p:scale>
        <p:origin x="486" y="78"/>
      </p:cViewPr>
      <p:guideLst>
        <p:guide orient="horz" pos="2069"/>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9CC216-3AF6-3A4D-88E3-6BFF0B34EA29}" type="datetimeFigureOut">
              <a:rPr lang="en-US" smtClean="0"/>
              <a:t>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A7CE6-FC2E-5844-8E3C-E71D91EF3FB1}" type="slidenum">
              <a:rPr lang="en-US" smtClean="0"/>
              <a:t>‹#›</a:t>
            </a:fld>
            <a:endParaRPr lang="en-US"/>
          </a:p>
        </p:txBody>
      </p:sp>
    </p:spTree>
    <p:extLst>
      <p:ext uri="{BB962C8B-B14F-4D97-AF65-F5344CB8AC3E}">
        <p14:creationId xmlns:p14="http://schemas.microsoft.com/office/powerpoint/2010/main" val="3840401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reativecommons.org/licenses/by-sa/3.0/deed.en"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orld.openfoodfacts.org/cgi/product_image.pl?code=5400164154055&amp;id=7"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a:solidFill>
                  <a:schemeClr val="tx1"/>
                </a:solidFill>
                <a:effectLst/>
                <a:latin typeface="+mn-lt"/>
                <a:ea typeface="+mn-ea"/>
                <a:cs typeface="+mn-cs"/>
              </a:rPr>
              <a:t>With thanks to Rachel Hawkes for her input on the lesson material and </a:t>
            </a:r>
            <a:r>
              <a:rPr lang="en-GB" sz="1200" i="0" kern="1200">
                <a:solidFill>
                  <a:schemeClr val="tx1"/>
                </a:solidFill>
                <a:effectLst/>
                <a:latin typeface="+mn-lt"/>
                <a:ea typeface="+mn-ea"/>
                <a:cs typeface="+mn-cs"/>
              </a:rPr>
              <a:t>Blanca Román for native teacher feedback.</a:t>
            </a:r>
            <a:endParaRPr lang="en-CA"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a:p>
          <a:p>
            <a:pPr marL="0" marR="0" lvl="0" indent="0" algn="l" defTabSz="914400" rtl="0" eaLnBrk="1" fontAlgn="base" latinLnBrk="0" hangingPunct="1">
              <a:lnSpc>
                <a:spcPct val="100000"/>
              </a:lnSpc>
              <a:spcBef>
                <a:spcPts val="0"/>
              </a:spcBef>
              <a:spcAft>
                <a:spcPts val="0"/>
              </a:spcAft>
              <a:buClrTx/>
              <a:buSzTx/>
              <a:buFontTx/>
              <a:buNone/>
              <a:tabLst/>
              <a:defRPr/>
            </a:pPr>
            <a:r>
              <a:rPr lang="en-GB" b="1"/>
              <a:t>Learning outcomes (lesson 1):</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Consolidation of ESTAR in present tense (1</a:t>
            </a:r>
            <a:r>
              <a:rPr lang="en-GB" baseline="30000"/>
              <a:t>st</a:t>
            </a:r>
            <a:r>
              <a:rPr lang="en-GB" baseline="0"/>
              <a:t> person and 2</a:t>
            </a:r>
            <a:r>
              <a:rPr lang="en-GB" baseline="30000"/>
              <a:t>nd</a:t>
            </a:r>
            <a:r>
              <a:rPr lang="en-GB" baseline="0"/>
              <a:t> person singular – </a:t>
            </a:r>
            <a:r>
              <a:rPr lang="en-GB" baseline="0" err="1"/>
              <a:t>estoy</a:t>
            </a:r>
            <a:r>
              <a:rPr lang="en-GB" baseline="0"/>
              <a:t>, </a:t>
            </a:r>
            <a:r>
              <a:rPr lang="en-GB" baseline="0" err="1"/>
              <a:t>estás</a:t>
            </a:r>
            <a:r>
              <a:rPr lang="en-GB" baseline="0"/>
              <a:t>) for states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Introduction of ESTAR in imperfect tense (1</a:t>
            </a:r>
            <a:r>
              <a:rPr lang="en-GB" baseline="30000"/>
              <a:t>st</a:t>
            </a:r>
            <a:r>
              <a:rPr lang="en-GB" baseline="0"/>
              <a:t> person and 2</a:t>
            </a:r>
            <a:r>
              <a:rPr lang="en-GB" baseline="30000"/>
              <a:t>nd</a:t>
            </a:r>
            <a:r>
              <a:rPr lang="en-GB" baseline="0"/>
              <a:t> person singular – </a:t>
            </a:r>
            <a:r>
              <a:rPr lang="en-GB" baseline="0" err="1"/>
              <a:t>estaba</a:t>
            </a:r>
            <a:r>
              <a:rPr lang="en-GB" baseline="0"/>
              <a:t>, </a:t>
            </a:r>
            <a:r>
              <a:rPr lang="en-GB" baseline="0" err="1"/>
              <a:t>estabas</a:t>
            </a:r>
            <a:r>
              <a:rPr lang="en-GB" baseline="0"/>
              <a:t>) for states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Consolidation of regular and irregular comparatives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Consolidation of SSCs [</a:t>
            </a:r>
            <a:r>
              <a:rPr lang="en-GB" baseline="0" err="1"/>
              <a:t>ce</a:t>
            </a:r>
            <a:r>
              <a:rPr lang="en-GB" baseline="0"/>
              <a:t>] and [ci]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
            </a:r>
            <a:br>
              <a:rPr lang="en-GB" baseline="0"/>
            </a:br>
            <a:r>
              <a:rPr lang="en-GB" b="1"/>
              <a:t>Frequency rankings of vocabulary </a:t>
            </a:r>
            <a:r>
              <a:rPr lang="en-GB" b="1" u="sng"/>
              <a:t>introduced </a:t>
            </a:r>
            <a:r>
              <a:rPr lang="en-GB" b="1" u="none"/>
              <a:t>this week (1 is the most common word in Spanish):</a:t>
            </a:r>
            <a:endParaRPr lang="en-GB" sz="1200" b="1" i="0" u="sng" strike="noStrike" kern="1200" cap="none">
              <a:solidFill>
                <a:schemeClr val="tx1"/>
              </a:solidFill>
              <a:effectLst/>
              <a:latin typeface="+mn-lt"/>
              <a:ea typeface="Calibri"/>
              <a:cs typeface="Calibri"/>
              <a:sym typeface="Calibri"/>
            </a:endParaRPr>
          </a:p>
          <a:p>
            <a:pPr marL="0" lvl="0" indent="0" algn="l" rtl="0">
              <a:spcBef>
                <a:spcPts val="0"/>
              </a:spcBef>
              <a:spcAft>
                <a:spcPts val="0"/>
              </a:spcAft>
              <a:buNone/>
            </a:pPr>
            <a:r>
              <a:rPr lang="es-ES"/>
              <a:t>castillo [2545]; colina [4004]; sala [841]; baño [1340]; patio [1197]; piso [889]; región [545]; carretera [1718]; satisfecho [2261]; orgulloso [2688]; asustado [3170]; vivo [807]; alrededor [2274]; [1718]; por eso [eso-56]; a pesar de [pesar-405]</a:t>
            </a:r>
          </a:p>
          <a:p>
            <a:pPr marL="0" lvl="0" indent="0" algn="l" rtl="0">
              <a:spcBef>
                <a:spcPts val="0"/>
              </a:spcBef>
              <a:spcAft>
                <a:spcPts val="0"/>
              </a:spcAft>
              <a:buNone/>
            </a:pPr>
            <a:endParaRPr lang="es-ES"/>
          </a:p>
          <a:p>
            <a:pPr marL="0" lvl="0" indent="0" algn="l" rtl="0">
              <a:spcBef>
                <a:spcPts val="0"/>
              </a:spcBef>
              <a:spcAft>
                <a:spcPts val="0"/>
              </a:spcAft>
              <a:buNone/>
            </a:pPr>
            <a:r>
              <a:rPr lang="en-GB" b="1"/>
              <a:t>Frequency rankings of vocabulary </a:t>
            </a:r>
            <a:r>
              <a:rPr lang="en-GB" b="1" u="sng"/>
              <a:t>revisited </a:t>
            </a:r>
            <a:r>
              <a:rPr lang="en-GB" b="1" u="none"/>
              <a:t>this week:</a:t>
            </a:r>
          </a:p>
          <a:p>
            <a:pPr marL="0" lvl="0" indent="0" algn="l" rtl="0">
              <a:spcBef>
                <a:spcPts val="0"/>
              </a:spcBef>
              <a:spcAft>
                <a:spcPts val="0"/>
              </a:spcAft>
              <a:buNone/>
            </a:pPr>
            <a:r>
              <a:rPr lang="es-ES" b="1"/>
              <a:t>9.2.1.4:</a:t>
            </a:r>
            <a:r>
              <a:rPr lang="es-ES"/>
              <a:t> nacer [426]; reconocer [400]; cumplir [385]; huir [1359]; sentir [136]; oír [254]; duda [531]; experiencia [416]; esperanza [987]; raíz [1304]; cubano [703]; asistir [1200]; extranjero² [765]; marido [965]; mujer²  [120]; población [454]; actual [499]; ambos [536]; derecho [266]; relación [272]</a:t>
            </a:r>
          </a:p>
          <a:p>
            <a:pPr marL="0" lvl="0" indent="0" algn="l" rtl="0">
              <a:spcBef>
                <a:spcPts val="0"/>
              </a:spcBef>
              <a:spcAft>
                <a:spcPts val="0"/>
              </a:spcAft>
              <a:buNone/>
            </a:pPr>
            <a:endParaRPr lang="es-ES"/>
          </a:p>
          <a:p>
            <a:pPr marL="0" lvl="0" indent="0" algn="l" rtl="0">
              <a:spcBef>
                <a:spcPts val="0"/>
              </a:spcBef>
              <a:spcAft>
                <a:spcPts val="0"/>
              </a:spcAft>
              <a:buNone/>
            </a:pPr>
            <a:r>
              <a:rPr lang="es-ES" b="1"/>
              <a:t>9.1.2.7: </a:t>
            </a:r>
            <a:r>
              <a:rPr lang="es-ES" b="0"/>
              <a:t>v</a:t>
            </a:r>
            <a:r>
              <a:rPr lang="es-ES"/>
              <a:t>ais [ir-22]; gastar [1866]; tener que [tener-19]; tocar² [327]; guitarra [2705]; Navidad [3513]; programa [339]; televisión [825]; siguiente [350]; tradición [1061]; estrella [974]; medianoche [4663]; desde [60]; hasta² [70]; ochenta [1967]; noventa [2459]; cien [ciento-440]; ciento (uno) [440]</a:t>
            </a:r>
          </a:p>
          <a:p>
            <a:pPr marL="0" lvl="0" indent="0" algn="l" rtl="0">
              <a:spcBef>
                <a:spcPts val="0"/>
              </a:spcBef>
              <a:spcAft>
                <a:spcPts val="0"/>
              </a:spcAft>
              <a:buNone/>
            </a:pPr>
            <a:endParaRPr lang="es-ES"/>
          </a:p>
          <a:p>
            <a:pPr marL="0" marR="0" lvl="0" indent="0" algn="l" defTabSz="914400" rtl="0" eaLnBrk="1" fontAlgn="auto" latinLnBrk="0" hangingPunct="1">
              <a:lnSpc>
                <a:spcPct val="100000"/>
              </a:lnSpc>
              <a:spcBef>
                <a:spcPts val="0"/>
              </a:spcBef>
              <a:spcAft>
                <a:spcPts val="0"/>
              </a:spcAft>
              <a:buClrTx/>
              <a:buSzTx/>
              <a:buFontTx/>
              <a:buNone/>
              <a:tabLst/>
              <a:defRPr/>
            </a:pPr>
            <a:r>
              <a:rPr lang="es-ES" err="1"/>
              <a:t>Source</a:t>
            </a:r>
            <a:r>
              <a:rPr lang="es-ES"/>
              <a:t>:</a:t>
            </a:r>
            <a:r>
              <a:rPr lang="es-ES" baseline="0"/>
              <a:t> Davies, M. &amp; Davies, K. (2018</a:t>
            </a:r>
            <a:r>
              <a:rPr lang="es-ES" i="0" baseline="0"/>
              <a:t>)</a:t>
            </a:r>
            <a:r>
              <a:rPr lang="es-ES" i="1" baseline="0"/>
              <a:t>. A </a:t>
            </a:r>
            <a:r>
              <a:rPr lang="es-ES" i="1" baseline="0" err="1"/>
              <a:t>frequency</a:t>
            </a:r>
            <a:r>
              <a:rPr lang="es-ES" i="1" baseline="0"/>
              <a:t> </a:t>
            </a:r>
            <a:r>
              <a:rPr lang="es-ES" i="1" baseline="0" err="1"/>
              <a:t>dictionary</a:t>
            </a:r>
            <a:r>
              <a:rPr lang="es-ES" i="1" baseline="0"/>
              <a:t> </a:t>
            </a:r>
            <a:r>
              <a:rPr lang="es-ES" i="1" baseline="0" err="1"/>
              <a:t>of</a:t>
            </a:r>
            <a:r>
              <a:rPr lang="es-ES" i="1" baseline="0"/>
              <a:t> </a:t>
            </a:r>
            <a:r>
              <a:rPr lang="es-ES" i="1" baseline="0" err="1"/>
              <a:t>Spanish</a:t>
            </a:r>
            <a:r>
              <a:rPr lang="es-ES" i="1" baseline="0"/>
              <a:t>: Core </a:t>
            </a:r>
            <a:r>
              <a:rPr lang="es-ES" i="1" baseline="0" err="1"/>
              <a:t>vocabulary</a:t>
            </a:r>
            <a:r>
              <a:rPr lang="es-ES" i="1" baseline="0"/>
              <a:t> </a:t>
            </a:r>
            <a:r>
              <a:rPr lang="es-ES" i="1" baseline="0" err="1"/>
              <a:t>for</a:t>
            </a:r>
            <a:r>
              <a:rPr lang="es-ES" i="1" baseline="0"/>
              <a:t> </a:t>
            </a:r>
            <a:r>
              <a:rPr lang="es-ES" i="1" baseline="0" err="1"/>
              <a:t>learners</a:t>
            </a:r>
            <a:r>
              <a:rPr lang="es-ES" i="1" baseline="0"/>
              <a:t> </a:t>
            </a:r>
            <a:r>
              <a:rPr lang="es-ES" baseline="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a:p>
          <a:p>
            <a:r>
              <a:rPr lang="en-CA" sz="1200" b="0" i="0" u="none" strike="noStrike" kern="1200">
                <a:solidFill>
                  <a:schemeClr val="tx1"/>
                </a:solidFill>
                <a:effectLst/>
                <a:latin typeface="+mn-lt"/>
                <a:ea typeface="+mn-ea"/>
                <a:cs typeface="+mn-cs"/>
              </a:rPr>
              <a:t>The frequency rankings for words that occur in this PowerPoint which have been</a:t>
            </a:r>
            <a:r>
              <a:rPr lang="en-CA" sz="1200" b="0" i="1" u="none" strike="noStrike" kern="1200">
                <a:solidFill>
                  <a:schemeClr val="tx1"/>
                </a:solidFill>
                <a:effectLst/>
                <a:latin typeface="+mn-lt"/>
                <a:ea typeface="+mn-ea"/>
                <a:cs typeface="+mn-cs"/>
              </a:rPr>
              <a:t> previously</a:t>
            </a:r>
            <a:r>
              <a:rPr lang="en-CA" sz="1200" b="0" i="0" u="none" strike="noStrike" kern="120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a:solidFill>
                  <a:schemeClr val="tx1"/>
                </a:solidFill>
                <a:effectLst/>
                <a:latin typeface="+mn-lt"/>
                <a:ea typeface="+mn-ea"/>
                <a:cs typeface="+mn-cs"/>
              </a:rPr>
              <a:t>For any </a:t>
            </a:r>
            <a:r>
              <a:rPr lang="en-CA" sz="1200" b="0" i="1" u="none" strike="noStrike" kern="1200">
                <a:solidFill>
                  <a:schemeClr val="tx1"/>
                </a:solidFill>
                <a:effectLst/>
                <a:latin typeface="+mn-lt"/>
                <a:ea typeface="+mn-ea"/>
                <a:cs typeface="+mn-cs"/>
              </a:rPr>
              <a:t>other </a:t>
            </a:r>
            <a:r>
              <a:rPr lang="en-CA" sz="1200" b="0" i="0" u="none" strike="noStrike" kern="1200">
                <a:solidFill>
                  <a:schemeClr val="tx1"/>
                </a:solidFill>
                <a:effectLst/>
                <a:latin typeface="+mn-lt"/>
                <a:ea typeface="+mn-ea"/>
                <a:cs typeface="+mn-cs"/>
              </a:rPr>
              <a:t>words that occur incidentally in this PowerPoint, frequency rankings will be provided in the notes field wherever possible.</a:t>
            </a:r>
            <a:endParaRPr lang="en-GB" sz="1200" b="1"/>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00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Vocabulary practice slides (1/2)</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a:t>
            </a:r>
            <a:r>
              <a:rPr lang="en-GB" b="1"/>
              <a:t>: </a:t>
            </a:r>
            <a:r>
              <a:rPr lang="en-GB" b="0" i="0"/>
              <a:t>4 minutes</a:t>
            </a:r>
          </a:p>
          <a:p>
            <a:pPr marL="0" lvl="0" indent="0" algn="l" rtl="0">
              <a:spcBef>
                <a:spcPts val="0"/>
              </a:spcBef>
              <a:spcAft>
                <a:spcPts val="0"/>
              </a:spcAft>
              <a:buNone/>
            </a:pPr>
            <a:endParaRPr b="0" i="0" dirty="0"/>
          </a:p>
          <a:p>
            <a:pPr marL="0" lvl="0" indent="0" algn="l" rtl="0">
              <a:spcBef>
                <a:spcPts val="0"/>
              </a:spcBef>
              <a:spcAft>
                <a:spcPts val="0"/>
              </a:spcAft>
              <a:buNone/>
            </a:pPr>
            <a:r>
              <a:rPr lang="en-GB" b="1" i="0" dirty="0"/>
              <a:t>Aim: </a:t>
            </a:r>
            <a:r>
              <a:rPr lang="en-GB" b="0" i="0" dirty="0"/>
              <a:t>to introduce and embed this week’s new vocabulary.</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a:t>
            </a:r>
            <a:r>
              <a:rPr lang="en-GB" dirty="0"/>
              <a:t>Pupils either work by themselves or in pairs, reading out the words and recapping their English meaning (1 minute).</a:t>
            </a:r>
            <a:endParaRPr dirty="0"/>
          </a:p>
          <a:p>
            <a:pPr marL="0" marR="0" lvl="0" indent="0" algn="l" rtl="0">
              <a:lnSpc>
                <a:spcPct val="100000"/>
              </a:lnSpc>
              <a:spcBef>
                <a:spcPts val="0"/>
              </a:spcBef>
              <a:spcAft>
                <a:spcPts val="0"/>
              </a:spcAft>
              <a:buClr>
                <a:schemeClr val="dk1"/>
              </a:buClr>
              <a:buSzPts val="1200"/>
              <a:buFont typeface="Calibri"/>
              <a:buNone/>
            </a:pPr>
            <a:r>
              <a:rPr lang="en-GB" dirty="0"/>
              <a:t>2. Then the teacher removes the English words or pictures (one by one) and they try to recall the English orally (chorally), looking at the Spanish (1 minute).</a:t>
            </a:r>
            <a:endParaRPr dirty="0"/>
          </a:p>
          <a:p>
            <a:pPr marL="0" marR="0" lvl="0" indent="0" algn="l" rtl="0">
              <a:lnSpc>
                <a:spcPct val="100000"/>
              </a:lnSpc>
              <a:spcBef>
                <a:spcPts val="0"/>
              </a:spcBef>
              <a:spcAft>
                <a:spcPts val="0"/>
              </a:spcAft>
              <a:buClr>
                <a:schemeClr val="dk1"/>
              </a:buClr>
              <a:buSzPts val="1200"/>
              <a:buFont typeface="Calibri"/>
              <a:buNone/>
            </a:pPr>
            <a:r>
              <a:rPr lang="en-GB" dirty="0"/>
              <a:t>3. Then the Spanish meanings are removed (one by one) and they to recall them orally (again, chorally), looking at the English (1 minute)</a:t>
            </a:r>
            <a:endParaRPr dirty="0"/>
          </a:p>
          <a:p>
            <a:pPr marL="0" marR="0" lvl="0" indent="0" algn="l" rtl="0">
              <a:lnSpc>
                <a:spcPct val="100000"/>
              </a:lnSpc>
              <a:spcBef>
                <a:spcPts val="0"/>
              </a:spcBef>
              <a:spcAft>
                <a:spcPts val="0"/>
              </a:spcAft>
              <a:buClr>
                <a:schemeClr val="dk1"/>
              </a:buClr>
              <a:buSzPts val="1200"/>
              <a:buFont typeface="Calibri"/>
              <a:buNone/>
            </a:pPr>
            <a:r>
              <a:rPr lang="en-GB" dirty="0"/>
              <a:t>4. Further rounds of learning can be facilitated by one pupil turning away from the board, and his/her partner asking him/her the meanings (‘¿</a:t>
            </a:r>
            <a:r>
              <a:rPr lang="en-GB" dirty="0" err="1"/>
              <a:t>Cómo</a:t>
            </a:r>
            <a:r>
              <a:rPr lang="en-GB" dirty="0"/>
              <a:t> se dice X </a:t>
            </a:r>
            <a:r>
              <a:rPr lang="en-GB" dirty="0" err="1"/>
              <a:t>en</a:t>
            </a:r>
            <a:r>
              <a:rPr lang="en-GB" dirty="0"/>
              <a:t> </a:t>
            </a:r>
            <a:r>
              <a:rPr lang="en-GB" dirty="0" err="1"/>
              <a:t>español</a:t>
            </a:r>
            <a:r>
              <a:rPr lang="en-GB" dirty="0"/>
              <a:t>?’).  This activity can work from L2 -&gt; L1 or L1 -&gt; L2.</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a:t>Image </a:t>
            </a:r>
            <a:r>
              <a:rPr lang="en-GB" dirty="0"/>
              <a:t>(free to use) by Christian Dorn from </a:t>
            </a:r>
            <a:r>
              <a:rPr lang="en-GB" dirty="0" err="1"/>
              <a:t>Pixabay</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292" name="Google Shape;29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a:t>: </a:t>
            </a:r>
            <a:r>
              <a:rPr lang="en-US" b="0"/>
              <a:t>2 minutes</a:t>
            </a:r>
            <a:endParaRPr lang="en-US" b="0" dirty="0"/>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estar</a:t>
            </a:r>
            <a:r>
              <a:rPr lang="en-GB" sz="1200" b="0" kern="1200" dirty="0">
                <a:solidFill>
                  <a:schemeClr val="tx1"/>
                </a:solidFill>
                <a:effectLst/>
                <a:latin typeface="+mn-lt"/>
                <a:ea typeface="+mn-ea"/>
                <a:cs typeface="+mn-cs"/>
              </a:rPr>
              <a:t>’ in </a:t>
            </a:r>
            <a:r>
              <a:rPr lang="en-GB" sz="1200" b="0" kern="1200">
                <a:solidFill>
                  <a:schemeClr val="tx1"/>
                </a:solidFill>
                <a:effectLst/>
                <a:latin typeface="+mn-lt"/>
                <a:ea typeface="+mn-ea"/>
                <a:cs typeface="+mn-cs"/>
              </a:rPr>
              <a:t>1</a:t>
            </a:r>
            <a:r>
              <a:rPr lang="en-GB" sz="1200" b="0" kern="1200" baseline="30000">
                <a:solidFill>
                  <a:schemeClr val="tx1"/>
                </a:solidFill>
                <a:effectLst/>
                <a:latin typeface="+mn-lt"/>
                <a:ea typeface="+mn-ea"/>
                <a:cs typeface="+mn-cs"/>
              </a:rPr>
              <a:t>st</a:t>
            </a:r>
            <a:r>
              <a:rPr lang="en-GB" sz="1200" b="0" kern="1200">
                <a:solidFill>
                  <a:schemeClr val="tx1"/>
                </a:solidFill>
                <a:effectLst/>
                <a:latin typeface="+mn-lt"/>
                <a:ea typeface="+mn-ea"/>
                <a:cs typeface="+mn-cs"/>
              </a:rPr>
              <a:t> singular present</a:t>
            </a:r>
            <a:r>
              <a:rPr lang="en-GB" sz="1200" b="0" kern="1200" baseline="0">
                <a:solidFill>
                  <a:schemeClr val="tx1"/>
                </a:solidFill>
                <a:effectLst/>
                <a:latin typeface="+mn-lt"/>
                <a:ea typeface="+mn-ea"/>
                <a:cs typeface="+mn-cs"/>
              </a:rPr>
              <a:t> (estoy) and introduce the 1</a:t>
            </a:r>
            <a:r>
              <a:rPr lang="en-GB" sz="1200" b="0" kern="1200" baseline="30000">
                <a:solidFill>
                  <a:schemeClr val="tx1"/>
                </a:solidFill>
                <a:effectLst/>
                <a:latin typeface="+mn-lt"/>
                <a:ea typeface="+mn-ea"/>
                <a:cs typeface="+mn-cs"/>
              </a:rPr>
              <a:t>st</a:t>
            </a:r>
            <a:r>
              <a:rPr lang="en-GB" sz="1200" b="0" kern="1200" baseline="0">
                <a:solidFill>
                  <a:schemeClr val="tx1"/>
                </a:solidFill>
                <a:effectLst/>
                <a:latin typeface="+mn-lt"/>
                <a:ea typeface="+mn-ea"/>
                <a:cs typeface="+mn-cs"/>
              </a:rPr>
              <a:t> person singular imperfect form (estaba).</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Font typeface="+mj-lt"/>
              <a:buAutoNum type="arabicPeriod"/>
            </a:pPr>
            <a:r>
              <a:rPr lang="en-US" b="0" dirty="0"/>
              <a:t>Go</a:t>
            </a:r>
            <a:r>
              <a:rPr lang="en-US" b="0" baseline="0" dirty="0"/>
              <a:t> through the grammar explanation with students, revealing each new sentence on a mouse </a:t>
            </a:r>
            <a:r>
              <a:rPr lang="en-US" b="0" baseline="0"/>
              <a:t>click.</a:t>
            </a:r>
          </a:p>
          <a:p>
            <a:pPr marL="0" indent="0">
              <a:buFont typeface="+mj-lt"/>
              <a:buNone/>
            </a:pPr>
            <a:endParaRPr lang="en-US" sz="1200" b="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kern="1200" baseline="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kern="1200" baseline="0">
                <a:solidFill>
                  <a:schemeClr val="tx1"/>
                </a:solidFill>
                <a:effectLst/>
                <a:latin typeface="+mn-lt"/>
                <a:ea typeface="+mn-ea"/>
                <a:cs typeface="+mn-cs"/>
              </a:rPr>
              <a:t>1. Lesson 2 will introduce the use of ‘estaba’ with the meaning 3</a:t>
            </a:r>
            <a:r>
              <a:rPr lang="en-US" sz="1200" b="0" kern="1200" baseline="30000">
                <a:solidFill>
                  <a:schemeClr val="tx1"/>
                </a:solidFill>
                <a:effectLst/>
                <a:latin typeface="+mn-lt"/>
                <a:ea typeface="+mn-ea"/>
                <a:cs typeface="+mn-cs"/>
              </a:rPr>
              <a:t>rd</a:t>
            </a:r>
            <a:r>
              <a:rPr lang="en-US" sz="1200" b="0" kern="1200" baseline="0">
                <a:solidFill>
                  <a:schemeClr val="tx1"/>
                </a:solidFill>
                <a:effectLst/>
                <a:latin typeface="+mn-lt"/>
                <a:ea typeface="+mn-ea"/>
                <a:cs typeface="+mn-cs"/>
              </a:rPr>
              <a:t> person singular meaning (‘s/he was, it was’).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kern="1200">
                <a:solidFill>
                  <a:schemeClr val="tx1"/>
                </a:solidFill>
                <a:effectLst/>
                <a:latin typeface="+mn-lt"/>
                <a:ea typeface="+mn-ea"/>
                <a:cs typeface="+mn-cs"/>
              </a:rPr>
              <a:t>2. The imperfect can also be translated using the English ‘used to’.</a:t>
            </a:r>
            <a:r>
              <a:rPr lang="en-GB" sz="1200" kern="1200" baseline="0">
                <a:solidFill>
                  <a:schemeClr val="tx1"/>
                </a:solidFill>
                <a:effectLst/>
                <a:latin typeface="+mn-lt"/>
                <a:ea typeface="+mn-ea"/>
                <a:cs typeface="+mn-cs"/>
              </a:rPr>
              <a:t> This will be introduced in week 9.3.1.1, where the imperfect is revisited. In that lesson, there will be more awareness raising about when in English we might use ‘was’ and ‘used to’ (and when they are interchangeable).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kern="1200" baseline="0">
                <a:solidFill>
                  <a:schemeClr val="tx1"/>
                </a:solidFill>
                <a:effectLst/>
                <a:latin typeface="+mn-lt"/>
                <a:ea typeface="+mn-ea"/>
                <a:cs typeface="+mn-cs"/>
              </a:rPr>
              <a:t>3. The use of the imperfect for repeated past events will be introduced in that week. Because the focus this week is on ‘estar’, we do not yet go into the explanation of this.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kern="1200" baseline="0">
                <a:solidFill>
                  <a:schemeClr val="tx1"/>
                </a:solidFill>
                <a:effectLst/>
                <a:latin typeface="+mn-lt"/>
                <a:ea typeface="+mn-ea"/>
                <a:cs typeface="+mn-cs"/>
              </a:rPr>
              <a:t>4. So far, students have only done the preterite, which is used for completed events in the past. </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14233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6 minutes</a:t>
            </a:r>
            <a:endParaRPr lang="en-GB" b="0" dirty="0"/>
          </a:p>
          <a:p>
            <a:endParaRPr lang="en-GB" dirty="0"/>
          </a:p>
          <a:p>
            <a:r>
              <a:rPr lang="en-GB" b="1" dirty="0"/>
              <a:t>Aims:</a:t>
            </a:r>
            <a:r>
              <a:rPr lang="en-GB" b="0" dirty="0"/>
              <a:t> </a:t>
            </a:r>
          </a:p>
          <a:p>
            <a:pPr marL="285750" indent="-285750">
              <a:buAutoNum type="romanLcParenR"/>
            </a:pPr>
            <a:r>
              <a:rPr lang="en-GB" b="0" dirty="0"/>
              <a:t>to practise differentiating between ‘</a:t>
            </a:r>
            <a:r>
              <a:rPr lang="en-GB" b="0" dirty="0" err="1"/>
              <a:t>estoy</a:t>
            </a:r>
            <a:r>
              <a:rPr lang="en-GB" b="0" dirty="0"/>
              <a:t>’ and ‘</a:t>
            </a:r>
            <a:r>
              <a:rPr lang="en-GB" b="0" dirty="0" err="1"/>
              <a:t>estaba</a:t>
            </a:r>
            <a:r>
              <a:rPr lang="en-GB" b="0" dirty="0"/>
              <a:t>’ (reading</a:t>
            </a:r>
            <a:r>
              <a:rPr lang="en-GB" b="0" baseline="0" dirty="0"/>
              <a:t> activity)</a:t>
            </a:r>
          </a:p>
          <a:p>
            <a:pPr marL="285750" indent="-285750">
              <a:buAutoNum type="romanLcParenR"/>
            </a:pPr>
            <a:r>
              <a:rPr lang="en-GB" b="0" baseline="0" dirty="0"/>
              <a:t>to understand the new and revisited vocabulary in the sentences</a:t>
            </a:r>
            <a:endParaRPr lang="en-GB" b="1" dirty="0"/>
          </a:p>
          <a:p>
            <a:endParaRPr lang="en-GB" dirty="0"/>
          </a:p>
          <a:p>
            <a:r>
              <a:rPr lang="en-GB" b="1" dirty="0"/>
              <a:t>Procedure:</a:t>
            </a:r>
          </a:p>
          <a:p>
            <a:pPr marL="228600" indent="-228600">
              <a:buAutoNum type="arabicPeriod"/>
            </a:pPr>
            <a:r>
              <a:rPr lang="en-GB" b="0" dirty="0"/>
              <a:t>Students read the phrases and determine whether the grandparents are talking about how they feel now (using ‘</a:t>
            </a:r>
            <a:r>
              <a:rPr lang="en-GB" b="0" dirty="0" err="1"/>
              <a:t>estoy</a:t>
            </a:r>
            <a:r>
              <a:rPr lang="en-GB" b="0" dirty="0"/>
              <a:t>’) or how they felt in the past (using ‘</a:t>
            </a:r>
            <a:r>
              <a:rPr lang="en-GB" b="0" dirty="0" err="1"/>
              <a:t>estaba</a:t>
            </a:r>
            <a:r>
              <a:rPr lang="en-GB" b="0" dirty="0"/>
              <a:t>’)</a:t>
            </a:r>
          </a:p>
          <a:p>
            <a:pPr marL="228600" indent="-228600">
              <a:buAutoNum type="arabicPeriod"/>
            </a:pPr>
            <a:r>
              <a:rPr lang="en-GB" dirty="0"/>
              <a:t>Click to reveal the correct answers in the table on the </a:t>
            </a:r>
            <a:r>
              <a:rPr lang="en-GB"/>
              <a:t>right</a:t>
            </a:r>
            <a:r>
              <a:rPr lang="en-GB" smtClean="0"/>
              <a:t>.</a:t>
            </a:r>
          </a:p>
          <a:p>
            <a:pPr marL="0" indent="0">
              <a:buNone/>
            </a:pPr>
            <a:endParaRPr lang="en-GB" smtClean="0"/>
          </a:p>
          <a:p>
            <a:pPr marL="0" indent="0">
              <a:buNone/>
            </a:pPr>
            <a:r>
              <a:rPr lang="en-GB" b="1" smtClean="0"/>
              <a:t>Note: </a:t>
            </a:r>
            <a:r>
              <a:rPr lang="en-GB" smtClean="0"/>
              <a:t>‘después de + infinitive’ was first</a:t>
            </a:r>
            <a:r>
              <a:rPr lang="en-GB" baseline="0" smtClean="0"/>
              <a:t> introduced in 7.3.1.5. It is worth using the table header (‘después de llegar a Estados Unidos’) to recap this construction here.</a:t>
            </a:r>
            <a:r>
              <a:rPr lang="en-GB" dirty="0"/>
              <a:t/>
            </a:r>
            <a:br>
              <a:rPr lang="en-GB" dirty="0"/>
            </a:br>
            <a:endParaRPr lang="en-GB" b="1" dirty="0"/>
          </a:p>
        </p:txBody>
      </p:sp>
      <p:sp>
        <p:nvSpPr>
          <p:cNvPr id="4" name="Slide Number Placeholder 3"/>
          <p:cNvSpPr>
            <a:spLocks noGrp="1"/>
          </p:cNvSpPr>
          <p:nvPr>
            <p:ph type="sldNum" sz="quarter" idx="10"/>
          </p:nvPr>
        </p:nvSpPr>
        <p:spPr/>
        <p:txBody>
          <a:bodyPr/>
          <a:lstStyle/>
          <a:p>
            <a:fld id="{6D5A7CE6-FC2E-5844-8E3C-E71D91EF3FB1}" type="slidenum">
              <a:rPr lang="en-US" smtClean="0"/>
              <a:t>12</a:t>
            </a:fld>
            <a:endParaRPr lang="en-US"/>
          </a:p>
        </p:txBody>
      </p:sp>
    </p:spTree>
    <p:extLst>
      <p:ext uri="{BB962C8B-B14F-4D97-AF65-F5344CB8AC3E}">
        <p14:creationId xmlns:p14="http://schemas.microsoft.com/office/powerpoint/2010/main" val="1877647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a:t>: </a:t>
            </a:r>
            <a:r>
              <a:rPr lang="en-US" b="0"/>
              <a:t>2 minutes</a:t>
            </a:r>
            <a:endParaRPr lang="en-US" b="0" dirty="0"/>
          </a:p>
          <a:p>
            <a:endParaRPr lang="en-US" b="1" dirty="0"/>
          </a:p>
          <a:p>
            <a:r>
              <a:rPr lang="en-US" b="1" dirty="0"/>
              <a:t>Aim: </a:t>
            </a:r>
            <a:r>
              <a:rPr lang="en-US" b="0"/>
              <a:t>to </a:t>
            </a:r>
            <a:r>
              <a:rPr lang="en-GB" b="0"/>
              <a:t>recap the</a:t>
            </a:r>
            <a:r>
              <a:rPr lang="en-GB" b="0" baseline="0"/>
              <a:t> 2</a:t>
            </a:r>
            <a:r>
              <a:rPr lang="en-GB" b="0" baseline="30000"/>
              <a:t>nd</a:t>
            </a:r>
            <a:r>
              <a:rPr lang="en-GB" b="0" baseline="0"/>
              <a:t> person singular form</a:t>
            </a:r>
            <a:r>
              <a:rPr lang="en-GB" b="0"/>
              <a:t> ‘estás’ </a:t>
            </a:r>
            <a:r>
              <a:rPr lang="en-GB" b="0" baseline="0"/>
              <a:t>and introduce ‘estabas’</a:t>
            </a:r>
          </a:p>
          <a:p>
            <a:endParaRPr lang="en-US" b="1" dirty="0"/>
          </a:p>
          <a:p>
            <a:r>
              <a:rPr lang="en-US" b="1"/>
              <a:t>Procedure:</a:t>
            </a:r>
            <a:r>
              <a:rPr lang="en-US" b="1" baseline="0"/>
              <a:t> </a:t>
            </a:r>
            <a:r>
              <a:rPr lang="en-US" b="0"/>
              <a:t>go</a:t>
            </a:r>
            <a:r>
              <a:rPr lang="en-US" b="0" baseline="0"/>
              <a:t> </a:t>
            </a:r>
            <a:r>
              <a:rPr lang="en-US" b="0" baseline="0" dirty="0"/>
              <a:t>through the grammar explanation with students, revealing each new sentence on a mouse </a:t>
            </a:r>
            <a:r>
              <a:rPr lang="en-US" b="0" baseline="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46438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a:t>: </a:t>
            </a:r>
            <a:r>
              <a:rPr lang="en-US" b="0"/>
              <a:t>1 minute</a:t>
            </a:r>
            <a:endParaRPr lang="en-US" b="0" dirty="0"/>
          </a:p>
          <a:p>
            <a:endParaRPr lang="en-US" b="1" dirty="0"/>
          </a:p>
          <a:p>
            <a:r>
              <a:rPr lang="en-US" b="1" dirty="0"/>
              <a:t>Aim: </a:t>
            </a:r>
            <a:r>
              <a:rPr lang="en-US" b="0" dirty="0"/>
              <a:t>to</a:t>
            </a:r>
            <a:r>
              <a:rPr lang="en-US" b="0" baseline="0" dirty="0"/>
              <a:t> recap the formation of regular comparatives taught in Year 8</a:t>
            </a:r>
          </a:p>
          <a:p>
            <a:endParaRPr lang="en-US" b="1" dirty="0"/>
          </a:p>
          <a:p>
            <a:r>
              <a:rPr lang="en-US" b="1" dirty="0"/>
              <a:t>Procedure:</a:t>
            </a:r>
          </a:p>
          <a:p>
            <a:pPr marL="228600" indent="-228600">
              <a:buAutoNum type="arabicPeriod"/>
            </a:pPr>
            <a:r>
              <a:rPr lang="en-US" b="0"/>
              <a:t>Click </a:t>
            </a:r>
            <a:r>
              <a:rPr lang="en-US" b="0" dirty="0"/>
              <a:t>to bring up an incomplete sentence about the formation of sentences </a:t>
            </a:r>
            <a:r>
              <a:rPr lang="en-US" b="0" baseline="0" dirty="0"/>
              <a:t>with ‘</a:t>
            </a:r>
            <a:r>
              <a:rPr lang="en-US" b="0" baseline="0" dirty="0" err="1"/>
              <a:t>más</a:t>
            </a:r>
            <a:r>
              <a:rPr lang="is-IS" b="0" baseline="0" dirty="0"/>
              <a:t>…que’ and ‘menos ... </a:t>
            </a:r>
            <a:r>
              <a:rPr lang="en-US" b="0" baseline="0" dirty="0"/>
              <a:t>que’. Words are left out for students to complete the sentence.</a:t>
            </a:r>
          </a:p>
          <a:p>
            <a:pPr marL="228600" indent="-228600">
              <a:buAutoNum type="arabicPeriod"/>
            </a:pPr>
            <a:r>
              <a:rPr lang="en-US" b="0" baseline="0"/>
              <a:t>Click </a:t>
            </a:r>
            <a:r>
              <a:rPr lang="en-US" b="0" baseline="0" dirty="0"/>
              <a:t>to show two examples. The English is given first to allow students to provide the Spanish translation. </a:t>
            </a:r>
          </a:p>
          <a:p>
            <a:pPr marL="228600" indent="-228600">
              <a:buAutoNum type="arabicPeriod"/>
            </a:pPr>
            <a:r>
              <a:rPr lang="en-US" b="0" baseline="0" dirty="0"/>
              <a:t>A callout also appears on a further click to remind students about the need for gender and number agreement between the adjective and noun.</a:t>
            </a:r>
          </a:p>
          <a:p>
            <a:pPr marL="228600" indent="-228600">
              <a:buAutoNum type="arabicPeriod"/>
            </a:pPr>
            <a:endParaRPr lang="en-US" b="0" baseline="0" dirty="0"/>
          </a:p>
          <a:p>
            <a:pPr marL="0" indent="0">
              <a:buNone/>
            </a:pPr>
            <a:r>
              <a:rPr lang="en-US" b="1" baseline="0" dirty="0"/>
              <a:t>Note: </a:t>
            </a:r>
            <a:r>
              <a:rPr lang="en-US" b="0" baseline="0"/>
              <a:t>the slide could </a:t>
            </a:r>
            <a:r>
              <a:rPr lang="en-US" b="0" baseline="0" dirty="0"/>
              <a:t>easily be adapted for a higher group so that students are required to produce the full sentence translation in Spanish.</a:t>
            </a:r>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1212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p>
          <a:p>
            <a:endParaRPr lang="en-GB" dirty="0"/>
          </a:p>
          <a:p>
            <a:r>
              <a:rPr lang="en-GB" b="1" dirty="0"/>
              <a:t>Aims: </a:t>
            </a:r>
          </a:p>
          <a:p>
            <a:r>
              <a:rPr lang="en-GB" b="0"/>
              <a:t>i) to</a:t>
            </a:r>
            <a:r>
              <a:rPr lang="en-GB" b="0" baseline="0"/>
              <a:t> </a:t>
            </a:r>
            <a:r>
              <a:rPr lang="en-GB" b="0" baseline="0" dirty="0"/>
              <a:t>practise distinguishing between ‘</a:t>
            </a:r>
            <a:r>
              <a:rPr lang="en-GB" b="0" baseline="0" dirty="0" err="1"/>
              <a:t>estás</a:t>
            </a:r>
            <a:r>
              <a:rPr lang="en-GB" b="0" baseline="0" dirty="0"/>
              <a:t>’ and ‘</a:t>
            </a:r>
            <a:r>
              <a:rPr lang="en-GB" b="0" baseline="0" dirty="0" err="1"/>
              <a:t>estabas</a:t>
            </a:r>
            <a:r>
              <a:rPr lang="en-GB" b="0" baseline="0" dirty="0"/>
              <a:t>’ (listening activity)</a:t>
            </a:r>
          </a:p>
          <a:p>
            <a:r>
              <a:rPr lang="en-GB" b="0" baseline="0"/>
              <a:t>ii) to </a:t>
            </a:r>
            <a:r>
              <a:rPr lang="en-GB" b="0" baseline="0" dirty="0"/>
              <a:t>understand regular comparative adjectives (</a:t>
            </a:r>
            <a:r>
              <a:rPr lang="en-GB" b="0" baseline="0" dirty="0" err="1"/>
              <a:t>más</a:t>
            </a:r>
            <a:r>
              <a:rPr lang="en-GB" b="0" baseline="0" dirty="0"/>
              <a:t>/</a:t>
            </a:r>
            <a:r>
              <a:rPr lang="en-GB" b="0" baseline="0" dirty="0" err="1"/>
              <a:t>menos</a:t>
            </a:r>
            <a:r>
              <a:rPr lang="en-GB" b="0" baseline="0" dirty="0"/>
              <a:t> + adjective + que)</a:t>
            </a:r>
            <a:endParaRPr lang="en-GB" b="1" dirty="0"/>
          </a:p>
          <a:p>
            <a:endParaRPr lang="en-GB" b="1" dirty="0"/>
          </a:p>
          <a:p>
            <a:r>
              <a:rPr lang="en-GB" b="1" dirty="0"/>
              <a:t>Procedure:</a:t>
            </a:r>
          </a:p>
          <a:p>
            <a:pPr marL="228600" indent="-228600">
              <a:buFont typeface="+mj-lt"/>
              <a:buAutoNum type="arabicPeriod"/>
            </a:pPr>
            <a:r>
              <a:rPr lang="en-GB" b="0" dirty="0"/>
              <a:t>Click the orange audio buttons to hear the questions.  Students decide whether they refer to how María’s grandmother feels now (</a:t>
            </a:r>
            <a:r>
              <a:rPr lang="en-GB" b="0" dirty="0" err="1"/>
              <a:t>estás</a:t>
            </a:r>
            <a:r>
              <a:rPr lang="en-GB" b="0" dirty="0"/>
              <a:t>) or how she felt (</a:t>
            </a:r>
            <a:r>
              <a:rPr lang="en-GB" b="0" dirty="0" err="1"/>
              <a:t>estabas</a:t>
            </a:r>
            <a:r>
              <a:rPr lang="en-GB" b="0" dirty="0"/>
              <a:t>) after arriving in the U.S</a:t>
            </a:r>
          </a:p>
          <a:p>
            <a:pPr marL="228600" indent="-228600">
              <a:buFont typeface="+mj-lt"/>
              <a:buAutoNum type="arabicPeriod"/>
            </a:pPr>
            <a:r>
              <a:rPr lang="en-GB" b="0" dirty="0"/>
              <a:t>Students listen again to  complete the sentence by translating the comparative phrase into English..</a:t>
            </a:r>
          </a:p>
          <a:p>
            <a:pPr marL="228600" indent="-228600">
              <a:buFont typeface="+mj-lt"/>
              <a:buAutoNum type="arabicPeriod"/>
            </a:pPr>
            <a:r>
              <a:rPr lang="en-GB" b="0" dirty="0"/>
              <a:t>Click to reveal the </a:t>
            </a:r>
            <a:r>
              <a:rPr lang="en-GB" b="0"/>
              <a:t>answers.</a:t>
            </a:r>
          </a:p>
          <a:p>
            <a:pPr marL="0" indent="0">
              <a:buFont typeface="+mj-lt"/>
              <a:buNone/>
            </a:pPr>
            <a:endParaRPr lang="en-GB" b="1"/>
          </a:p>
          <a:p>
            <a:pPr marL="0" indent="0">
              <a:buFont typeface="+mj-lt"/>
              <a:buNone/>
            </a:pPr>
            <a:r>
              <a:rPr lang="en-GB" b="1"/>
              <a:t>Notes: </a:t>
            </a:r>
          </a:p>
          <a:p>
            <a:pPr marL="0" indent="0">
              <a:buFont typeface="+mj-lt"/>
              <a:buNone/>
            </a:pPr>
            <a:r>
              <a:rPr lang="en-GB" b="0"/>
              <a:t>1. Steps 1 and 2 could be done at the same time. The animation</a:t>
            </a:r>
            <a:r>
              <a:rPr lang="en-GB" b="0" baseline="0"/>
              <a:t> sequence could be adapted to give feedback for both of these parts at the same time (i.e., row by row).</a:t>
            </a:r>
            <a:endParaRPr lang="en-GB" b="0" dirty="0"/>
          </a:p>
          <a:p>
            <a:r>
              <a:rPr lang="en-GB"/>
              <a:t>2. An optional</a:t>
            </a:r>
            <a:r>
              <a:rPr lang="en-GB" baseline="0"/>
              <a:t> use of the activity could be to listen again and decide whether each question is addressed to a) grandpa, b) grandmother or c) could be either, depending on the adjective ending (-o, -a or other ending).</a:t>
            </a:r>
          </a:p>
          <a:p>
            <a:r>
              <a:rPr lang="en-GB" baseline="0"/>
              <a:t>3. The final item is slightly more complex in that it the English translation isn’t word for word. The reason for this is that, although it could be ‘less angry with the Cuban government than before’, this would mean separating ‘than’ from ‘less angry’ in the gap, and so would differ from the rest of the question items.</a:t>
            </a:r>
            <a:endParaRPr lang="en-GB"/>
          </a:p>
          <a:p>
            <a:endParaRPr lang="en-GB"/>
          </a:p>
          <a:p>
            <a:endParaRPr lang="en-GB" dirty="0"/>
          </a:p>
          <a:p>
            <a:r>
              <a:rPr lang="en-GB" b="1" dirty="0"/>
              <a:t>Transcript:</a:t>
            </a:r>
          </a:p>
          <a:p>
            <a:pPr marL="228600" indent="-228600">
              <a:buAutoNum type="arabicPeriod"/>
            </a:pPr>
            <a:r>
              <a:rPr lang="en-GB" dirty="0"/>
              <a:t>¿</a:t>
            </a:r>
            <a:r>
              <a:rPr lang="en-GB" dirty="0" err="1"/>
              <a:t>Estabas</a:t>
            </a:r>
            <a:r>
              <a:rPr lang="en-GB" dirty="0"/>
              <a:t> </a:t>
            </a:r>
            <a:r>
              <a:rPr lang="en-GB" dirty="0" err="1"/>
              <a:t>más</a:t>
            </a:r>
            <a:r>
              <a:rPr lang="en-GB" dirty="0"/>
              <a:t> </a:t>
            </a:r>
            <a:r>
              <a:rPr lang="en-GB" dirty="0" err="1"/>
              <a:t>contento</a:t>
            </a:r>
            <a:r>
              <a:rPr lang="en-GB" dirty="0"/>
              <a:t> que </a:t>
            </a:r>
            <a:r>
              <a:rPr lang="en-GB" dirty="0" err="1"/>
              <a:t>tu</a:t>
            </a:r>
            <a:r>
              <a:rPr lang="en-GB" dirty="0"/>
              <a:t> </a:t>
            </a:r>
            <a:r>
              <a:rPr lang="en-GB" dirty="0" err="1"/>
              <a:t>hermano</a:t>
            </a:r>
            <a:r>
              <a:rPr lang="en-GB" dirty="0"/>
              <a:t>?</a:t>
            </a:r>
          </a:p>
          <a:p>
            <a:pPr marL="228600" indent="-228600">
              <a:buAutoNum type="arabicPeriod"/>
            </a:pPr>
            <a:r>
              <a:rPr lang="en-GB" dirty="0"/>
              <a:t>¿</a:t>
            </a:r>
            <a:r>
              <a:rPr lang="en-GB" dirty="0" err="1"/>
              <a:t>Estás</a:t>
            </a:r>
            <a:r>
              <a:rPr lang="en-GB" dirty="0"/>
              <a:t> </a:t>
            </a:r>
            <a:r>
              <a:rPr lang="en-GB" dirty="0" err="1"/>
              <a:t>menos</a:t>
            </a:r>
            <a:r>
              <a:rPr lang="en-GB" dirty="0"/>
              <a:t> triste que </a:t>
            </a:r>
            <a:r>
              <a:rPr lang="en-GB" dirty="0" err="1"/>
              <a:t>en</a:t>
            </a:r>
            <a:r>
              <a:rPr lang="en-GB" dirty="0"/>
              <a:t> el </a:t>
            </a:r>
            <a:r>
              <a:rPr lang="en-GB" dirty="0" err="1"/>
              <a:t>pasado</a:t>
            </a:r>
            <a:r>
              <a:rPr lang="en-GB" dirty="0"/>
              <a:t>?</a:t>
            </a:r>
          </a:p>
          <a:p>
            <a:pPr marL="228600" indent="-228600">
              <a:buAutoNum type="arabicPeriod"/>
            </a:pPr>
            <a:r>
              <a:rPr lang="en-GB" dirty="0"/>
              <a:t>¿</a:t>
            </a:r>
            <a:r>
              <a:rPr lang="en-GB" dirty="0" err="1"/>
              <a:t>Estabas</a:t>
            </a:r>
            <a:r>
              <a:rPr lang="en-GB" dirty="0"/>
              <a:t> </a:t>
            </a:r>
            <a:r>
              <a:rPr lang="en-GB" dirty="0" err="1"/>
              <a:t>más</a:t>
            </a:r>
            <a:r>
              <a:rPr lang="en-GB" dirty="0"/>
              <a:t> </a:t>
            </a:r>
            <a:r>
              <a:rPr lang="en-GB" dirty="0" err="1"/>
              <a:t>asustada</a:t>
            </a:r>
            <a:r>
              <a:rPr lang="en-GB" dirty="0"/>
              <a:t> </a:t>
            </a:r>
            <a:r>
              <a:rPr lang="en-GB"/>
              <a:t>que mi abuelo</a:t>
            </a:r>
            <a:r>
              <a:rPr lang="en-GB" dirty="0"/>
              <a:t>?</a:t>
            </a:r>
          </a:p>
          <a:p>
            <a:pPr marL="228600" indent="-228600">
              <a:buAutoNum type="arabicPeriod"/>
            </a:pPr>
            <a:r>
              <a:rPr lang="en-GB" dirty="0"/>
              <a:t>¿</a:t>
            </a:r>
            <a:r>
              <a:rPr lang="en-GB" dirty="0" err="1"/>
              <a:t>Estabas</a:t>
            </a:r>
            <a:r>
              <a:rPr lang="en-GB" dirty="0"/>
              <a:t> </a:t>
            </a:r>
            <a:r>
              <a:rPr lang="en-GB" dirty="0" err="1"/>
              <a:t>menos</a:t>
            </a:r>
            <a:r>
              <a:rPr lang="en-GB" dirty="0"/>
              <a:t> </a:t>
            </a:r>
            <a:r>
              <a:rPr lang="en-GB" dirty="0" err="1"/>
              <a:t>emocionada</a:t>
            </a:r>
            <a:r>
              <a:rPr lang="en-GB" dirty="0"/>
              <a:t> que mi </a:t>
            </a:r>
            <a:r>
              <a:rPr lang="en-GB" dirty="0" err="1"/>
              <a:t>madre</a:t>
            </a:r>
            <a:r>
              <a:rPr lang="en-GB" dirty="0"/>
              <a:t>?</a:t>
            </a:r>
          </a:p>
          <a:p>
            <a:pPr marL="228600" indent="-228600">
              <a:buAutoNum type="arabicPeriod"/>
            </a:pPr>
            <a:r>
              <a:rPr lang="en-GB" dirty="0"/>
              <a:t>¿</a:t>
            </a:r>
            <a:r>
              <a:rPr lang="en-GB" dirty="0" err="1"/>
              <a:t>Estás</a:t>
            </a:r>
            <a:r>
              <a:rPr lang="en-GB" dirty="0"/>
              <a:t> </a:t>
            </a:r>
            <a:r>
              <a:rPr lang="en-GB" dirty="0" err="1"/>
              <a:t>más</a:t>
            </a:r>
            <a:r>
              <a:rPr lang="en-GB" dirty="0"/>
              <a:t> </a:t>
            </a:r>
            <a:r>
              <a:rPr lang="en-GB" dirty="0" err="1"/>
              <a:t>satisfecha</a:t>
            </a:r>
            <a:r>
              <a:rPr lang="en-GB" dirty="0"/>
              <a:t> </a:t>
            </a:r>
            <a:r>
              <a:rPr lang="en-GB"/>
              <a:t>que tus</a:t>
            </a:r>
            <a:r>
              <a:rPr lang="en-GB" baseline="0"/>
              <a:t> amigos </a:t>
            </a:r>
            <a:r>
              <a:rPr lang="en-GB"/>
              <a:t>en </a:t>
            </a:r>
            <a:r>
              <a:rPr lang="en-GB" dirty="0"/>
              <a:t>Cuba?</a:t>
            </a:r>
          </a:p>
          <a:p>
            <a:pPr marL="228600" indent="-228600">
              <a:buAutoNum type="arabicPeriod"/>
            </a:pPr>
            <a:r>
              <a:rPr lang="en-GB" dirty="0"/>
              <a:t>¿</a:t>
            </a:r>
            <a:r>
              <a:rPr lang="en-GB" dirty="0" err="1"/>
              <a:t>Estás</a:t>
            </a:r>
            <a:r>
              <a:rPr lang="en-GB" dirty="0"/>
              <a:t> </a:t>
            </a:r>
            <a:r>
              <a:rPr lang="en-GB" dirty="0" err="1"/>
              <a:t>menos</a:t>
            </a:r>
            <a:r>
              <a:rPr lang="en-GB" dirty="0"/>
              <a:t> </a:t>
            </a:r>
            <a:r>
              <a:rPr lang="en-GB" dirty="0" err="1"/>
              <a:t>enojada</a:t>
            </a:r>
            <a:r>
              <a:rPr lang="en-GB" dirty="0"/>
              <a:t> que antes con el </a:t>
            </a:r>
            <a:r>
              <a:rPr lang="en-GB" dirty="0" err="1"/>
              <a:t>gobierno</a:t>
            </a:r>
            <a:r>
              <a:rPr lang="en-GB" dirty="0"/>
              <a:t> </a:t>
            </a:r>
            <a:r>
              <a:rPr lang="en-GB" dirty="0" err="1"/>
              <a:t>cubano</a:t>
            </a:r>
            <a:r>
              <a:rPr lang="en-GB" dirty="0"/>
              <a:t> ?</a:t>
            </a:r>
          </a:p>
        </p:txBody>
      </p:sp>
      <p:sp>
        <p:nvSpPr>
          <p:cNvPr id="4" name="Slide Number Placeholder 3"/>
          <p:cNvSpPr>
            <a:spLocks noGrp="1"/>
          </p:cNvSpPr>
          <p:nvPr>
            <p:ph type="sldNum" sz="quarter" idx="10"/>
          </p:nvPr>
        </p:nvSpPr>
        <p:spPr/>
        <p:txBody>
          <a:bodyPr/>
          <a:lstStyle/>
          <a:p>
            <a:fld id="{6D5A7CE6-FC2E-5844-8E3C-E71D91EF3FB1}" type="slidenum">
              <a:rPr lang="en-US" smtClean="0"/>
              <a:t>15</a:t>
            </a:fld>
            <a:endParaRPr lang="en-US"/>
          </a:p>
        </p:txBody>
      </p:sp>
    </p:spTree>
    <p:extLst>
      <p:ext uri="{BB962C8B-B14F-4D97-AF65-F5344CB8AC3E}">
        <p14:creationId xmlns:p14="http://schemas.microsoft.com/office/powerpoint/2010/main" val="1642948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a:t>
            </a:r>
            <a:r>
              <a:rPr lang="en-GB"/>
              <a:t>: 1 minute</a:t>
            </a:r>
          </a:p>
          <a:p>
            <a:endParaRPr lang="en-GB"/>
          </a:p>
          <a:p>
            <a:r>
              <a:rPr lang="en-GB" b="1"/>
              <a:t>Aim:</a:t>
            </a:r>
            <a:r>
              <a:rPr lang="en-GB" b="1" baseline="0"/>
              <a:t> </a:t>
            </a:r>
            <a:r>
              <a:rPr lang="en-GB" baseline="0"/>
              <a:t>to recap irregular comparatives ‘mejor’ and ‘peor’ before the next activity</a:t>
            </a:r>
          </a:p>
          <a:p>
            <a:endParaRPr lang="en-GB" baseline="0"/>
          </a:p>
          <a:p>
            <a:r>
              <a:rPr lang="en-GB" b="1" baseline="0"/>
              <a:t>Procedure: </a:t>
            </a:r>
            <a:r>
              <a:rPr lang="en-GB" baseline="0"/>
              <a:t>click to reveal each part of the explananation.</a:t>
            </a:r>
          </a:p>
        </p:txBody>
      </p:sp>
      <p:sp>
        <p:nvSpPr>
          <p:cNvPr id="4" name="Slide Number Placeholder 3"/>
          <p:cNvSpPr>
            <a:spLocks noGrp="1"/>
          </p:cNvSpPr>
          <p:nvPr>
            <p:ph type="sldNum" sz="quarter" idx="10"/>
          </p:nvPr>
        </p:nvSpPr>
        <p:spPr/>
        <p:txBody>
          <a:bodyPr/>
          <a:lstStyle/>
          <a:p>
            <a:fld id="{6D5A7CE6-FC2E-5844-8E3C-E71D91EF3FB1}" type="slidenum">
              <a:rPr lang="en-US" smtClean="0"/>
              <a:t>16</a:t>
            </a:fld>
            <a:endParaRPr lang="en-US"/>
          </a:p>
        </p:txBody>
      </p:sp>
    </p:spTree>
    <p:extLst>
      <p:ext uri="{BB962C8B-B14F-4D97-AF65-F5344CB8AC3E}">
        <p14:creationId xmlns:p14="http://schemas.microsoft.com/office/powerpoint/2010/main" val="2686361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10</a:t>
            </a:r>
            <a:r>
              <a:rPr lang="en-GB" baseline="0" dirty="0"/>
              <a:t> minutes</a:t>
            </a:r>
          </a:p>
          <a:p>
            <a:endParaRPr lang="en-GB" baseline="0" dirty="0"/>
          </a:p>
          <a:p>
            <a:r>
              <a:rPr lang="en-GB" b="1" baseline="0" dirty="0"/>
              <a:t>Aim:</a:t>
            </a:r>
            <a:r>
              <a:rPr lang="en-GB" baseline="0" dirty="0"/>
              <a:t> </a:t>
            </a:r>
          </a:p>
          <a:p>
            <a:r>
              <a:rPr lang="en-GB" baseline="0" dirty="0" err="1"/>
              <a:t>i</a:t>
            </a:r>
            <a:r>
              <a:rPr lang="en-GB" baseline="0" dirty="0"/>
              <a:t>) to understand the new language features in context</a:t>
            </a:r>
          </a:p>
          <a:p>
            <a:r>
              <a:rPr lang="en-GB" baseline="0" dirty="0"/>
              <a:t>ii) to correctly answer the comprehension questions</a:t>
            </a:r>
          </a:p>
          <a:p>
            <a:endParaRPr lang="en-GB" baseline="0" dirty="0"/>
          </a:p>
          <a:p>
            <a:r>
              <a:rPr lang="en-GB" b="1" baseline="0" dirty="0" err="1"/>
              <a:t>Prodecure</a:t>
            </a:r>
            <a:r>
              <a:rPr lang="en-GB" b="1" baseline="0" dirty="0"/>
              <a:t>:</a:t>
            </a:r>
            <a:r>
              <a:rPr lang="en-GB" baseline="0" dirty="0"/>
              <a:t> </a:t>
            </a:r>
          </a:p>
          <a:p>
            <a:pPr marL="228600" indent="-228600">
              <a:buFont typeface="+mj-lt"/>
              <a:buAutoNum type="arabicPeriod"/>
            </a:pPr>
            <a:r>
              <a:rPr lang="en-GB" baseline="0" dirty="0"/>
              <a:t>Students read the dialogue and answer questions based on the test.  The answers are provided in English and in Spanish on an accompanying handout.</a:t>
            </a:r>
          </a:p>
          <a:p>
            <a:pPr marL="228600" indent="-228600">
              <a:buFont typeface="+mj-lt"/>
              <a:buAutoNum type="arabicPeriod"/>
            </a:pPr>
            <a:r>
              <a:rPr lang="en-GB" baseline="0" dirty="0"/>
              <a:t>See the following slide for the answers.</a:t>
            </a:r>
          </a:p>
          <a:p>
            <a:endParaRPr lang="en-GB" b="1"/>
          </a:p>
          <a:p>
            <a:r>
              <a:rPr lang="en-GB" b="1"/>
              <a:t>Note: </a:t>
            </a:r>
            <a:r>
              <a:rPr lang="en-GB" b="0"/>
              <a:t>students</a:t>
            </a:r>
            <a:r>
              <a:rPr lang="en-GB" b="0" baseline="0"/>
              <a:t> have already done ‘tener’ in the preterite, so should recognise the stem ‘tuv-’. In line 1 this is used with the ‘–imos’ preterite ending that they have also studied.</a:t>
            </a:r>
            <a:endParaRPr lang="en-GB" b="1"/>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a:t>
            </a:r>
            <a:r>
              <a:rPr lang="en-GB" b="1" baseline="0" dirty="0"/>
              <a:t> of unknown vocabulary and cognates:</a:t>
            </a:r>
            <a:endParaRPr lang="en-GB" b="1" dirty="0"/>
          </a:p>
          <a:p>
            <a:r>
              <a:rPr lang="en-GB" b="0"/>
              <a:t>política </a:t>
            </a:r>
            <a:r>
              <a:rPr lang="en-GB" b="0" dirty="0"/>
              <a:t>[258]; </a:t>
            </a:r>
            <a:r>
              <a:rPr lang="en-GB" b="0" dirty="0" err="1"/>
              <a:t>optimista</a:t>
            </a:r>
            <a:r>
              <a:rPr lang="en-GB" b="0" dirty="0"/>
              <a:t> [</a:t>
            </a:r>
            <a:r>
              <a:rPr lang="en-GB" b="0"/>
              <a:t>1025]; violencia [1100]</a:t>
            </a:r>
            <a:endParaRPr lang="en-GB" baseline="0" dirty="0"/>
          </a:p>
          <a:p>
            <a:pPr marL="228600" indent="-228600">
              <a:buFont typeface="+mj-lt"/>
              <a:buAutoNum type="arabicPeriod"/>
            </a:pPr>
            <a:endParaRPr lang="en-GB" baseline="0" dirty="0"/>
          </a:p>
          <a:p>
            <a:pPr marL="228600" indent="-228600">
              <a:buFont typeface="+mj-lt"/>
              <a:buAutoNum type="arabicPeriod"/>
            </a:pPr>
            <a:endParaRPr lang="en-GB" baseline="0" dirty="0"/>
          </a:p>
        </p:txBody>
      </p:sp>
      <p:sp>
        <p:nvSpPr>
          <p:cNvPr id="4" name="Slide Number Placeholder 3"/>
          <p:cNvSpPr>
            <a:spLocks noGrp="1"/>
          </p:cNvSpPr>
          <p:nvPr>
            <p:ph type="sldNum" sz="quarter" idx="10"/>
          </p:nvPr>
        </p:nvSpPr>
        <p:spPr/>
        <p:txBody>
          <a:bodyPr/>
          <a:lstStyle/>
          <a:p>
            <a:fld id="{6D5A7CE6-FC2E-5844-8E3C-E71D91EF3FB1}" type="slidenum">
              <a:rPr lang="en-US" smtClean="0"/>
              <a:t>17</a:t>
            </a:fld>
            <a:endParaRPr lang="en-US"/>
          </a:p>
        </p:txBody>
      </p:sp>
    </p:spTree>
    <p:extLst>
      <p:ext uri="{BB962C8B-B14F-4D97-AF65-F5344CB8AC3E}">
        <p14:creationId xmlns:p14="http://schemas.microsoft.com/office/powerpoint/2010/main" val="4005349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EA887-9D3A-0842-88A4-9B47F3546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644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 slide</a:t>
            </a:r>
          </a:p>
          <a:p>
            <a:endParaRPr lang="en-US" dirty="0"/>
          </a:p>
        </p:txBody>
      </p:sp>
      <p:sp>
        <p:nvSpPr>
          <p:cNvPr id="4" name="Slide Number Placeholder 3"/>
          <p:cNvSpPr>
            <a:spLocks noGrp="1"/>
          </p:cNvSpPr>
          <p:nvPr>
            <p:ph type="sldNum" sz="quarter" idx="5"/>
          </p:nvPr>
        </p:nvSpPr>
        <p:spPr/>
        <p:txBody>
          <a:bodyPr/>
          <a:lstStyle/>
          <a:p>
            <a:fld id="{6D5A7CE6-FC2E-5844-8E3C-E71D91EF3FB1}" type="slidenum">
              <a:rPr lang="en-US" smtClean="0"/>
              <a:t>19</a:t>
            </a:fld>
            <a:endParaRPr lang="en-US"/>
          </a:p>
        </p:txBody>
      </p:sp>
    </p:spTree>
    <p:extLst>
      <p:ext uri="{BB962C8B-B14F-4D97-AF65-F5344CB8AC3E}">
        <p14:creationId xmlns:p14="http://schemas.microsoft.com/office/powerpoint/2010/main" val="3828914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4 mins (slides 2-7)</a:t>
            </a:r>
          </a:p>
          <a:p>
            <a:endParaRPr lang="en-US" b="1" dirty="0"/>
          </a:p>
          <a:p>
            <a:r>
              <a:rPr lang="en-US" b="1" dirty="0"/>
              <a:t>Aim: </a:t>
            </a:r>
            <a:r>
              <a:rPr lang="en-US" dirty="0"/>
              <a:t>to revise SSC knowledge and </a:t>
            </a:r>
            <a:r>
              <a:rPr lang="en-US" dirty="0" err="1"/>
              <a:t>practise</a:t>
            </a:r>
            <a:r>
              <a:rPr lang="en-US" dirty="0"/>
              <a:t> recall of vocabulary.</a:t>
            </a:r>
          </a:p>
          <a:p>
            <a:endParaRPr lang="en-US" dirty="0"/>
          </a:p>
          <a:p>
            <a:r>
              <a:rPr lang="en-US" b="1" dirty="0"/>
              <a:t>Procedure:</a:t>
            </a:r>
            <a:r>
              <a:rPr lang="en-US" dirty="0"/>
              <a:t/>
            </a:r>
            <a:br>
              <a:rPr lang="en-US" dirty="0"/>
            </a:br>
            <a:r>
              <a:rPr lang="en-US" dirty="0"/>
              <a:t>1</a:t>
            </a:r>
            <a:r>
              <a:rPr lang="en-US"/>
              <a:t>. Students write </a:t>
            </a:r>
            <a:r>
              <a:rPr lang="en-US" dirty="0"/>
              <a:t>down both words in Spanish</a:t>
            </a:r>
            <a:r>
              <a:rPr lang="en-US"/>
              <a:t>. All of these words are previously taught vocabulary items.</a:t>
            </a:r>
            <a:r>
              <a:rPr lang="en-US" baseline="0"/>
              <a:t> </a:t>
            </a:r>
            <a:r>
              <a:rPr lang="en-US"/>
              <a:t>They</a:t>
            </a:r>
            <a:r>
              <a:rPr lang="en-US" baseline="0"/>
              <a:t> s</a:t>
            </a:r>
            <a:r>
              <a:rPr lang="en-US"/>
              <a:t>ay </a:t>
            </a:r>
            <a:r>
              <a:rPr lang="en-US" dirty="0"/>
              <a:t>them aloud and decide which one contains </a:t>
            </a:r>
            <a:r>
              <a:rPr lang="en-US"/>
              <a:t>the target </a:t>
            </a:r>
            <a:r>
              <a:rPr lang="en-US" dirty="0"/>
              <a:t>SSC.</a:t>
            </a:r>
            <a:br>
              <a:rPr lang="en-US" dirty="0"/>
            </a:br>
            <a:r>
              <a:rPr lang="en-US" dirty="0"/>
              <a:t>2. Answers are animated to show the word with the SSC </a:t>
            </a:r>
            <a:r>
              <a:rPr lang="en-US"/>
              <a:t>first.</a:t>
            </a:r>
          </a:p>
          <a:p>
            <a:r>
              <a:rPr lang="en-US"/>
              <a:t>3. Click again to reveal the second half of the activity.</a:t>
            </a:r>
            <a:endParaRPr lang="en-US" dirty="0"/>
          </a:p>
          <a:p>
            <a:r>
              <a:rPr lang="en-US" dirty="0"/>
              <a:t>3</a:t>
            </a:r>
            <a:r>
              <a:rPr lang="en-US"/>
              <a:t>. Ask </a:t>
            </a:r>
            <a:r>
              <a:rPr lang="en-US" dirty="0"/>
              <a:t>students to listen </a:t>
            </a:r>
            <a:r>
              <a:rPr lang="en-US"/>
              <a:t>to a</a:t>
            </a:r>
            <a:r>
              <a:rPr lang="en-US" baseline="0"/>
              <a:t> </a:t>
            </a:r>
            <a:r>
              <a:rPr lang="en-US" baseline="0" dirty="0"/>
              <a:t>sentence (click the orange button). They </a:t>
            </a:r>
            <a:r>
              <a:rPr lang="en-US" baseline="0"/>
              <a:t>will read and listen to </a:t>
            </a:r>
            <a:r>
              <a:rPr lang="en-US" baseline="0" dirty="0"/>
              <a:t>a sentence </a:t>
            </a:r>
            <a:r>
              <a:rPr lang="en-US" baseline="0"/>
              <a:t>with the target </a:t>
            </a:r>
            <a:r>
              <a:rPr lang="en-US" baseline="0" dirty="0"/>
              <a:t>SSC.</a:t>
            </a:r>
          </a:p>
          <a:p>
            <a:r>
              <a:rPr lang="en-US" baseline="0" dirty="0"/>
              <a:t>4</a:t>
            </a:r>
            <a:r>
              <a:rPr lang="en-US" baseline="0"/>
              <a:t>. Elicit an oral translation of the sentence in English.</a:t>
            </a:r>
          </a:p>
          <a:p>
            <a:r>
              <a:rPr lang="en-US" baseline="0"/>
              <a:t>5. Ask </a:t>
            </a:r>
            <a:r>
              <a:rPr lang="en-US" baseline="0" dirty="0"/>
              <a:t>students to decide where the speaker is most likely from, based on the </a:t>
            </a:r>
            <a:r>
              <a:rPr lang="en-US" baseline="0" dirty="0" err="1"/>
              <a:t>pronunication</a:t>
            </a:r>
            <a:r>
              <a:rPr lang="en-US" baseline="0" dirty="0"/>
              <a:t> (they have covered this multiple times in KS3, though a recap may be needed before </a:t>
            </a:r>
            <a:r>
              <a:rPr lang="en-US" baseline="0"/>
              <a:t>starting). In feedback, it is worth contrasting the pronunciation of the correct answer with the pronunciation if the speaker were from the other part of the Spanish-speaking world.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El </a:t>
            </a:r>
            <a:r>
              <a:rPr lang="en-GB" dirty="0" err="1"/>
              <a:t>bebé</a:t>
            </a:r>
            <a:r>
              <a:rPr lang="en-GB" dirty="0"/>
              <a:t> de mi </a:t>
            </a:r>
            <a:r>
              <a:rPr lang="en-GB" dirty="0" err="1"/>
              <a:t>tía</a:t>
            </a:r>
            <a:r>
              <a:rPr lang="en-GB" dirty="0"/>
              <a:t> </a:t>
            </a:r>
            <a:r>
              <a:rPr lang="en-GB" dirty="0" err="1"/>
              <a:t>va</a:t>
            </a:r>
            <a:r>
              <a:rPr lang="en-GB" dirty="0"/>
              <a:t> </a:t>
            </a:r>
            <a:r>
              <a:rPr lang="en-GB"/>
              <a:t>a na</a:t>
            </a:r>
            <a:r>
              <a:rPr lang="en-GB" b="1" u="sng"/>
              <a:t>ce</a:t>
            </a:r>
            <a:r>
              <a:rPr lang="en-GB"/>
              <a:t>r </a:t>
            </a:r>
            <a:r>
              <a:rPr lang="en-GB" dirty="0"/>
              <a:t>el </a:t>
            </a:r>
            <a:r>
              <a:rPr lang="en-GB" dirty="0" err="1"/>
              <a:t>próximo</a:t>
            </a:r>
            <a:r>
              <a:rPr lang="en-GB" dirty="0"/>
              <a:t> </a:t>
            </a:r>
            <a:r>
              <a:rPr lang="en-GB" dirty="0" err="1"/>
              <a:t>mes</a:t>
            </a:r>
            <a:r>
              <a:rPr lang="en-GB" dirty="0"/>
              <a:t>. </a:t>
            </a:r>
            <a:r>
              <a:rPr lang="en-GB"/>
              <a:t>(LatAm)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‘LatAm’ in transcript indicates ‘Latin America and Canaries’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‘Esp’ in transcript indicates ‘mainland Spain’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867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Note: there are two options for the final activity.</a:t>
            </a:r>
            <a:r>
              <a:rPr lang="en-US" b="1" baseline="0"/>
              <a:t> We recommend doing one of these.</a:t>
            </a:r>
            <a:endParaRPr lang="en-US" b="1"/>
          </a:p>
          <a:p>
            <a:r>
              <a:rPr lang="en-US" b="1"/>
              <a:t>Option 1</a:t>
            </a:r>
            <a:r>
              <a:rPr lang="en-US" b="0" baseline="0"/>
              <a:t>: s</a:t>
            </a:r>
            <a:r>
              <a:rPr lang="en-US" b="0"/>
              <a:t>lides 20-24:</a:t>
            </a:r>
            <a:r>
              <a:rPr lang="en-US" b="0" baseline="0"/>
              <a:t> paired speaking and listening involving production and comprehension of estoy vs estaba + comparatives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Option 2</a:t>
            </a:r>
            <a:r>
              <a:rPr lang="en-US" b="0" baseline="0"/>
              <a:t>: slides 25-30: paired speaking and listening involving production and comprehension of estoy vs estaba + adjective </a:t>
            </a:r>
            <a:r>
              <a:rPr lang="en-US" b="0" u="none" baseline="0"/>
              <a:t>(more suitable for a lower ability group)</a:t>
            </a:r>
            <a:endParaRPr lang="en-US" b="0" u="sng"/>
          </a:p>
          <a:p>
            <a:endParaRPr lang="en-US" b="1"/>
          </a:p>
          <a:p>
            <a:r>
              <a:rPr lang="en-US" b="1"/>
              <a:t>Timing</a:t>
            </a:r>
            <a:r>
              <a:rPr lang="en-US" b="1" dirty="0"/>
              <a:t>: </a:t>
            </a:r>
            <a:r>
              <a:rPr lang="en-US" b="0" dirty="0"/>
              <a:t>10 minutes</a:t>
            </a:r>
          </a:p>
          <a:p>
            <a:endParaRPr lang="en-US" b="1" dirty="0"/>
          </a:p>
          <a:p>
            <a:r>
              <a:rPr lang="en-US" b="1"/>
              <a:t>Aims: </a:t>
            </a:r>
          </a:p>
          <a:p>
            <a:r>
              <a:rPr lang="en-US" b="0" baseline="0"/>
              <a:t>i) oral production and comprehension of ‘estoy’ and ‘estaba’ </a:t>
            </a:r>
          </a:p>
          <a:p>
            <a:r>
              <a:rPr lang="en-US" b="0" baseline="0"/>
              <a:t>ii) comparatives (regular and irregular) and vocabulary</a:t>
            </a:r>
          </a:p>
          <a:p>
            <a:endParaRPr lang="en-US" b="1" dirty="0"/>
          </a:p>
          <a:p>
            <a:r>
              <a:rPr lang="en-US" b="1" dirty="0"/>
              <a:t>Procedure:</a:t>
            </a:r>
          </a:p>
          <a:p>
            <a:r>
              <a:rPr lang="en-US" b="0" dirty="0"/>
              <a:t>1. The</a:t>
            </a:r>
            <a:r>
              <a:rPr lang="en-US" b="0" baseline="0" dirty="0"/>
              <a:t> cards should be handed out to students before beginning the activity so they get an idea of what is going to happen.</a:t>
            </a:r>
            <a:endParaRPr lang="en-US" b="0" dirty="0"/>
          </a:p>
          <a:p>
            <a:r>
              <a:rPr lang="en-US" b="0" dirty="0"/>
              <a:t>2</a:t>
            </a:r>
            <a:r>
              <a:rPr lang="en-US" b="0"/>
              <a:t>. The teacher clicks through the slide to show a worked </a:t>
            </a:r>
            <a:r>
              <a:rPr lang="en-US" b="0" baseline="0"/>
              <a:t>example of the activity.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242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A prompt </a:t>
            </a:r>
            <a:r>
              <a:rPr lang="en-GB" b="0"/>
              <a:t>cards and sentences</a:t>
            </a:r>
            <a:r>
              <a:rPr lang="en-GB" b="0" baseline="0"/>
              <a:t> to complete</a:t>
            </a:r>
            <a:endParaRPr lang="en-GB" b="1"/>
          </a:p>
          <a:p>
            <a:endParaRPr lang="en-GB" b="1" dirty="0"/>
          </a:p>
          <a:p>
            <a:r>
              <a:rPr lang="en-GB" b="1" dirty="0"/>
              <a:t>DO NOT DISPLAY DURING ACTIVITY</a:t>
            </a:r>
          </a:p>
          <a:p>
            <a:r>
              <a:rPr lang="en-GB" b="0" dirty="0"/>
              <a:t>See accompanying Word doc for printable version.</a:t>
            </a:r>
          </a:p>
          <a:p>
            <a:endParaRPr lang="en-GB" b="0" dirty="0"/>
          </a:p>
          <a:p>
            <a:r>
              <a:rPr lang="en-GB" b="0" dirty="0"/>
              <a:t>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5791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Person B </a:t>
            </a:r>
            <a:r>
              <a:rPr lang="en-GB" b="0" dirty="0"/>
              <a:t>prompt cards </a:t>
            </a:r>
            <a:r>
              <a:rPr lang="en-GB" b="0"/>
              <a:t>and sentences</a:t>
            </a:r>
            <a:r>
              <a:rPr lang="en-GB" b="0" baseline="0"/>
              <a:t> to complete</a:t>
            </a:r>
            <a:endParaRPr lang="en-GB" b="1" dirty="0"/>
          </a:p>
          <a:p>
            <a:endParaRPr lang="en-GB" b="1" dirty="0"/>
          </a:p>
          <a:p>
            <a:r>
              <a:rPr lang="en-GB" b="1" dirty="0"/>
              <a:t>DO NOT DISPLAY DURING ACTIVITY</a:t>
            </a:r>
          </a:p>
          <a:p>
            <a:r>
              <a:rPr lang="en-GB" b="0" dirty="0"/>
              <a:t>See accompanying Word doc for printable version.</a:t>
            </a:r>
          </a:p>
          <a:p>
            <a:endParaRPr lang="en-GB" b="0" dirty="0"/>
          </a:p>
          <a:p>
            <a:r>
              <a:rPr lang="en-GB" b="0" dirty="0"/>
              <a:t>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5865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a:t>
            </a:r>
            <a:r>
              <a:rPr lang="en-GB" b="1" baseline="0" dirty="0"/>
              <a:t> sheet </a:t>
            </a:r>
            <a:r>
              <a:rPr lang="en-GB" b="1" baseline="0"/>
              <a:t>for listening / writing part of the activity</a:t>
            </a:r>
            <a:endParaRPr lang="en-GB" b="1" dirty="0"/>
          </a:p>
          <a:p>
            <a:endParaRPr lang="en-GB" b="1" dirty="0"/>
          </a:p>
          <a:p>
            <a:r>
              <a:rPr lang="en-GB" b="1" dirty="0"/>
              <a:t>DO NOT DISPLAY DURING ACTIVITY</a:t>
            </a:r>
          </a:p>
          <a:p>
            <a:r>
              <a:rPr lang="en-GB" b="0" dirty="0"/>
              <a:t>See accompanying Word doc for printable </a:t>
            </a:r>
            <a:r>
              <a:rPr lang="en-GB" b="0"/>
              <a:t>version.</a:t>
            </a:r>
            <a:endParaRPr lang="en-GB" b="0" baseline="0" dirty="0"/>
          </a:p>
          <a:p>
            <a:pPr marL="0" indent="0">
              <a:buNone/>
            </a:pPr>
            <a:endParaRPr lang="en-GB" b="0" dirty="0"/>
          </a:p>
          <a:p>
            <a:endParaRPr lang="en-GB" b="0" dirty="0"/>
          </a:p>
          <a:p>
            <a:r>
              <a:rPr lang="en-GB" b="0" dirty="0"/>
              <a:t>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71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OPTIONAL</a:t>
            </a:r>
          </a:p>
          <a:p>
            <a:r>
              <a:rPr lang="en-GB" b="0"/>
              <a:t>Teachers</a:t>
            </a:r>
            <a:r>
              <a:rPr lang="en-GB" b="0" baseline="0"/>
              <a:t> may wish to use this additional slide to give feedback on the oral production part of the activity.</a:t>
            </a:r>
          </a:p>
          <a:p>
            <a:r>
              <a:rPr lang="en-GB" b="0" baseline="0"/>
              <a:t>Answers begin with Person A and appear individually on each click.</a:t>
            </a:r>
            <a:endParaRPr lang="en-GB"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7722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noProof="0"/>
              <a:t>OPTIONAL</a:t>
            </a:r>
            <a:r>
              <a:rPr lang="en-GB" b="1" baseline="0" noProof="0"/>
              <a:t> – ALTERNATIVE FINAL </a:t>
            </a:r>
            <a:r>
              <a:rPr lang="en-GB" b="1" baseline="0" noProof="0" smtClean="0"/>
              <a:t>ACTIVITY</a:t>
            </a:r>
          </a:p>
          <a:p>
            <a:r>
              <a:rPr lang="en-GB" b="1" baseline="0" noProof="0" smtClean="0"/>
              <a:t>This alternative final activity may be more suited to students who need more support.</a:t>
            </a:r>
          </a:p>
          <a:p>
            <a:r>
              <a:rPr lang="en-GB" b="1" baseline="0" noProof="0" smtClean="0"/>
              <a:t>It involves production and comprehension of ‘estar’ + adjective (rather than ‘estar’ + comparatives in the previous activity).</a:t>
            </a:r>
            <a:endParaRPr lang="en-GB" b="1" baseline="0" noProof="0"/>
          </a:p>
          <a:p>
            <a:endParaRPr lang="en-GB" b="1" noProof="0"/>
          </a:p>
          <a:p>
            <a:r>
              <a:rPr lang="en-GB" b="1" noProof="0"/>
              <a:t>Timing</a:t>
            </a:r>
            <a:r>
              <a:rPr lang="en-GB" b="1" noProof="0" dirty="0"/>
              <a:t>: </a:t>
            </a:r>
            <a:r>
              <a:rPr lang="en-GB" b="0" noProof="0" dirty="0"/>
              <a:t>10 min.</a:t>
            </a:r>
          </a:p>
          <a:p>
            <a:endParaRPr lang="en-GB" b="1" noProof="0" dirty="0"/>
          </a:p>
          <a:p>
            <a:r>
              <a:rPr lang="en-GB" b="1" noProof="0" dirty="0"/>
              <a:t>Aim: </a:t>
            </a:r>
          </a:p>
          <a:p>
            <a:r>
              <a:rPr lang="en-GB" b="0" noProof="0" dirty="0" err="1"/>
              <a:t>i</a:t>
            </a:r>
            <a:r>
              <a:rPr lang="en-GB" b="0" noProof="0" dirty="0"/>
              <a:t>) to practise producing and understanding ‘</a:t>
            </a:r>
            <a:r>
              <a:rPr lang="en-GB" b="0" noProof="0" dirty="0" err="1"/>
              <a:t>estoy</a:t>
            </a:r>
            <a:r>
              <a:rPr lang="en-GB" b="0" noProof="0" dirty="0"/>
              <a:t>’ and ‘</a:t>
            </a:r>
            <a:r>
              <a:rPr lang="en-GB" b="0" noProof="0" dirty="0" err="1"/>
              <a:t>estabas</a:t>
            </a:r>
            <a:r>
              <a:rPr lang="en-GB" b="0" noProof="0" dirty="0"/>
              <a:t>’ in the oral</a:t>
            </a:r>
            <a:r>
              <a:rPr lang="en-GB" b="0" baseline="0" noProof="0" dirty="0"/>
              <a:t> modality</a:t>
            </a:r>
          </a:p>
          <a:p>
            <a:r>
              <a:rPr lang="en-GB" b="0" baseline="0" noProof="0" dirty="0"/>
              <a:t>ii) to practise producing and understanding vocabulary</a:t>
            </a:r>
          </a:p>
          <a:p>
            <a:endParaRPr lang="en-GB" b="1" noProof="0" dirty="0"/>
          </a:p>
          <a:p>
            <a:r>
              <a:rPr lang="en-GB" b="1" noProof="0" dirty="0"/>
              <a:t>Procedure:</a:t>
            </a:r>
          </a:p>
          <a:p>
            <a:r>
              <a:rPr lang="en-GB" b="0" noProof="0" dirty="0"/>
              <a:t>1. Person A says the card number and reads the question aloud in Spanish. (Saying</a:t>
            </a:r>
            <a:r>
              <a:rPr lang="en-GB" b="0" baseline="0" noProof="0" dirty="0"/>
              <a:t> the card number will help the partner to follow the order.)</a:t>
            </a:r>
            <a:endParaRPr lang="en-GB" b="0" noProof="0" dirty="0"/>
          </a:p>
          <a:p>
            <a:r>
              <a:rPr lang="en-GB" b="0" noProof="0" dirty="0"/>
              <a:t>2. Person B </a:t>
            </a:r>
            <a:r>
              <a:rPr lang="en-GB" sz="1200" kern="1200" noProof="0" dirty="0">
                <a:solidFill>
                  <a:schemeClr val="tx1"/>
                </a:solidFill>
                <a:effectLst/>
                <a:latin typeface="+mn-lt"/>
                <a:ea typeface="+mn-ea"/>
                <a:cs typeface="+mn-cs"/>
              </a:rPr>
              <a:t>looks at the card displayed on the</a:t>
            </a:r>
            <a:r>
              <a:rPr lang="en-GB" sz="1200" kern="1200" baseline="0" noProof="0" dirty="0">
                <a:solidFill>
                  <a:schemeClr val="tx1"/>
                </a:solidFill>
                <a:effectLst/>
                <a:latin typeface="+mn-lt"/>
                <a:ea typeface="+mn-ea"/>
                <a:cs typeface="+mn-cs"/>
              </a:rPr>
              <a:t> interactive whiteboard </a:t>
            </a:r>
            <a:r>
              <a:rPr lang="en-GB" sz="1200" kern="1200" noProof="0" dirty="0">
                <a:solidFill>
                  <a:schemeClr val="tx1"/>
                </a:solidFill>
                <a:effectLst/>
                <a:latin typeface="+mn-lt"/>
                <a:ea typeface="+mn-ea"/>
                <a:cs typeface="+mn-cs"/>
              </a:rPr>
              <a:t>with the same number that s/he just heard. Depending</a:t>
            </a:r>
            <a:r>
              <a:rPr lang="en-GB" sz="1200" kern="1200" baseline="0" noProof="0" dirty="0">
                <a:solidFill>
                  <a:schemeClr val="tx1"/>
                </a:solidFill>
                <a:effectLst/>
                <a:latin typeface="+mn-lt"/>
                <a:ea typeface="+mn-ea"/>
                <a:cs typeface="+mn-cs"/>
              </a:rPr>
              <a:t> on what Person A says, Person B </a:t>
            </a:r>
            <a:r>
              <a:rPr lang="en-GB" sz="1200" kern="1200" noProof="0" dirty="0">
                <a:solidFill>
                  <a:schemeClr val="tx1"/>
                </a:solidFill>
                <a:effectLst/>
                <a:latin typeface="+mn-lt"/>
                <a:ea typeface="+mn-ea"/>
                <a:cs typeface="+mn-cs"/>
              </a:rPr>
              <a:t>write</a:t>
            </a:r>
            <a:r>
              <a:rPr lang="en-GB" sz="1200" kern="1200" baseline="0" noProof="0" dirty="0">
                <a:solidFill>
                  <a:schemeClr val="tx1"/>
                </a:solidFill>
                <a:effectLst/>
                <a:latin typeface="+mn-lt"/>
                <a:ea typeface="+mn-ea"/>
                <a:cs typeface="+mn-cs"/>
              </a:rPr>
              <a:t>s the name of the person that the sentence corresponds to (e.g. 1. Paula).</a:t>
            </a:r>
          </a:p>
          <a:p>
            <a:endParaRPr lang="en-GB" sz="1200" b="1" kern="1200" baseline="0" noProof="0" dirty="0">
              <a:solidFill>
                <a:schemeClr val="tx1"/>
              </a:solidFill>
              <a:effectLst/>
              <a:latin typeface="+mn-lt"/>
              <a:ea typeface="+mn-ea"/>
              <a:cs typeface="+mn-cs"/>
            </a:endParaRPr>
          </a:p>
          <a:p>
            <a:r>
              <a:rPr lang="en-GB" sz="1200" b="1" kern="1200" baseline="0" noProof="0" dirty="0">
                <a:solidFill>
                  <a:schemeClr val="tx1"/>
                </a:solidFill>
                <a:effectLst/>
                <a:latin typeface="+mn-lt"/>
                <a:ea typeface="+mn-ea"/>
                <a:cs typeface="+mn-cs"/>
              </a:rPr>
              <a:t>Notes: </a:t>
            </a:r>
            <a:endParaRPr lang="en-GB" sz="1200" b="0" kern="1200" baseline="0" noProof="0" dirty="0">
              <a:solidFill>
                <a:schemeClr val="tx1"/>
              </a:solidFill>
              <a:effectLst/>
              <a:latin typeface="+mn-lt"/>
              <a:ea typeface="+mn-ea"/>
              <a:cs typeface="+mn-cs"/>
            </a:endParaRPr>
          </a:p>
          <a:p>
            <a:pPr marL="228600" indent="-228600">
              <a:buAutoNum type="arabicPeriod"/>
            </a:pPr>
            <a:r>
              <a:rPr lang="en-GB" sz="1200" b="0" kern="1200" baseline="0" noProof="0" dirty="0">
                <a:solidFill>
                  <a:schemeClr val="tx1"/>
                </a:solidFill>
                <a:effectLst/>
                <a:latin typeface="+mn-lt"/>
                <a:ea typeface="+mn-ea"/>
                <a:cs typeface="+mn-cs"/>
              </a:rPr>
              <a:t>The cards for the person speaking are on the next slide. These need to be printed. </a:t>
            </a:r>
          </a:p>
          <a:p>
            <a:pPr marL="228600" indent="-228600">
              <a:buAutoNum type="arabicPeriod"/>
            </a:pPr>
            <a:r>
              <a:rPr lang="en-GB" sz="1200" b="0" kern="1200" baseline="0" noProof="0" dirty="0">
                <a:solidFill>
                  <a:schemeClr val="tx1"/>
                </a:solidFill>
                <a:effectLst/>
                <a:latin typeface="+mn-lt"/>
                <a:ea typeface="+mn-ea"/>
                <a:cs typeface="+mn-cs"/>
              </a:rPr>
              <a:t>The cards for the person listening are on the following slide. These can be displayed on the board during the activity (no need to print).</a:t>
            </a:r>
            <a:endParaRPr lang="en-GB" b="1"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537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733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889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782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STUDENT B ANSWER SLIDE – DO NOT SHOW DURING THE ACTIVITY</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033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Slide 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Transcript: </a:t>
            </a:r>
            <a:r>
              <a:rPr lang="en-GB" b="0" u="none"/>
              <a:t>El gobierno no quiere recono</a:t>
            </a:r>
            <a:r>
              <a:rPr lang="en-GB" b="1" u="sng"/>
              <a:t>ce</a:t>
            </a:r>
            <a:r>
              <a:rPr lang="en-GB"/>
              <a:t>r los derechos de los cubanos. (Esp)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076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STUDENT A ANSWER SLIDE – DO NOT SHOW DURING THE ACTIVITY</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870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a:solidFill>
                  <a:schemeClr val="tx1"/>
                </a:solidFill>
                <a:effectLst/>
                <a:latin typeface="+mn-lt"/>
                <a:ea typeface="+mn-ea"/>
                <a:cs typeface="+mn-cs"/>
              </a:rPr>
              <a:t>With thanks to Rachel Hawkes for her input on the lesson material and </a:t>
            </a:r>
            <a:r>
              <a:rPr lang="en-GB" sz="1200" i="0" kern="1200">
                <a:solidFill>
                  <a:schemeClr val="tx1"/>
                </a:solidFill>
                <a:effectLst/>
                <a:latin typeface="+mn-lt"/>
                <a:ea typeface="+mn-ea"/>
                <a:cs typeface="+mn-cs"/>
              </a:rPr>
              <a:t>Blanca Román for native teacher feedback.</a:t>
            </a:r>
            <a:endParaRPr lang="en-CA"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a:p>
          <a:p>
            <a:pPr marL="0" marR="0" lvl="0" indent="0" algn="l" defTabSz="914400" rtl="0" eaLnBrk="1" fontAlgn="base" latinLnBrk="0" hangingPunct="1">
              <a:lnSpc>
                <a:spcPct val="100000"/>
              </a:lnSpc>
              <a:spcBef>
                <a:spcPts val="0"/>
              </a:spcBef>
              <a:spcAft>
                <a:spcPts val="0"/>
              </a:spcAft>
              <a:buClrTx/>
              <a:buSzTx/>
              <a:buFontTx/>
              <a:buNone/>
              <a:tabLst/>
              <a:defRPr/>
            </a:pPr>
            <a:r>
              <a:rPr lang="en-GB" b="1"/>
              <a:t>Learning outcomes (lesson 1):</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Consolidation of ESTAR in present tense (3</a:t>
            </a:r>
            <a:r>
              <a:rPr lang="en-GB" baseline="30000"/>
              <a:t>rd</a:t>
            </a:r>
            <a:r>
              <a:rPr lang="en-GB" baseline="0"/>
              <a:t> person singular – está)</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Introduction of ESTAR in imperfect tense (3</a:t>
            </a:r>
            <a:r>
              <a:rPr lang="en-GB" baseline="30000"/>
              <a:t>rd</a:t>
            </a:r>
            <a:r>
              <a:rPr lang="en-GB" baseline="0"/>
              <a:t> person singular – estaba)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Introduction of relative pronoun ‘que’ for subject relative clauses (with meaning ‘who’ and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Consolidation of SSCs [ce] and [ci]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
            </a:r>
            <a:br>
              <a:rPr lang="en-GB" baseline="0"/>
            </a:br>
            <a:r>
              <a:rPr lang="en-GB" b="1"/>
              <a:t>Frequency rankings of vocabulary </a:t>
            </a:r>
            <a:r>
              <a:rPr lang="en-GB" b="1" u="sng"/>
              <a:t>introduced </a:t>
            </a:r>
            <a:r>
              <a:rPr lang="en-GB" b="1" u="none"/>
              <a:t>this week (1 is the most common word in Spanish)</a:t>
            </a:r>
            <a:endParaRPr lang="en-GB" sz="1200" b="1" i="0" u="sng" strike="noStrike" kern="1200" cap="none">
              <a:solidFill>
                <a:schemeClr val="tx1"/>
              </a:solidFill>
              <a:effectLst/>
              <a:latin typeface="+mn-lt"/>
              <a:ea typeface="Calibri"/>
              <a:cs typeface="Calibri"/>
              <a:sym typeface="Calibri"/>
            </a:endParaRPr>
          </a:p>
          <a:p>
            <a:pPr marL="0" lvl="0" indent="0" algn="l" rtl="0">
              <a:spcBef>
                <a:spcPts val="0"/>
              </a:spcBef>
              <a:spcAft>
                <a:spcPts val="0"/>
              </a:spcAft>
              <a:buNone/>
            </a:pPr>
            <a:r>
              <a:rPr lang="es-ES"/>
              <a:t>castillo [2545]; colina [4004]; sala [841]; baño [1340]; patio [1197]; piso [889]; región [545];  carretera [1718]; satisfecho [2261]; orgulloso [2688]; asustado [3170]; vivo [807]; alrededor [2274];  [1718]; por eso [eso-56]; a pesar de [pesar-405]</a:t>
            </a:r>
          </a:p>
          <a:p>
            <a:pPr marL="0" lvl="0" indent="0" algn="l" rtl="0">
              <a:spcBef>
                <a:spcPts val="0"/>
              </a:spcBef>
              <a:spcAft>
                <a:spcPts val="0"/>
              </a:spcAft>
              <a:buNone/>
            </a:pPr>
            <a:endParaRPr lang="es-ES"/>
          </a:p>
          <a:p>
            <a:pPr marL="0" lvl="0" indent="0" algn="l" rtl="0">
              <a:spcBef>
                <a:spcPts val="0"/>
              </a:spcBef>
              <a:spcAft>
                <a:spcPts val="0"/>
              </a:spcAft>
              <a:buNone/>
            </a:pPr>
            <a:r>
              <a:rPr lang="en-GB" b="1"/>
              <a:t>Frequency rankings of vocabulary </a:t>
            </a:r>
            <a:r>
              <a:rPr lang="en-GB" b="1" u="sng"/>
              <a:t>revisited </a:t>
            </a:r>
            <a:r>
              <a:rPr lang="en-GB" b="1" u="none"/>
              <a:t>this week:</a:t>
            </a:r>
          </a:p>
          <a:p>
            <a:pPr marL="0" lvl="0" indent="0" algn="l" rtl="0">
              <a:spcBef>
                <a:spcPts val="0"/>
              </a:spcBef>
              <a:spcAft>
                <a:spcPts val="0"/>
              </a:spcAft>
              <a:buNone/>
            </a:pPr>
            <a:r>
              <a:rPr lang="es-ES" b="1"/>
              <a:t>9.2.1.4:</a:t>
            </a:r>
            <a:r>
              <a:rPr lang="es-ES"/>
              <a:t> nacer [426]; reconocer [400]; cumplir [385]; huir [1359]; sentir [136]; oír [254]; duda [531]; experiencia [416]; esperanza [987]; raíz [1304]; cubano [703]; asistir [1200]; extranjero² [765]; marido [965]; mujer²  [120]; población [454]; actual [499]; ambos [536]; derecho [266]; relación [272]</a:t>
            </a:r>
          </a:p>
          <a:p>
            <a:pPr marL="0" lvl="0" indent="0" algn="l" rtl="0">
              <a:spcBef>
                <a:spcPts val="0"/>
              </a:spcBef>
              <a:spcAft>
                <a:spcPts val="0"/>
              </a:spcAft>
              <a:buNone/>
            </a:pPr>
            <a:endParaRPr lang="es-ES"/>
          </a:p>
          <a:p>
            <a:pPr marL="0" lvl="0" indent="0" algn="l" rtl="0">
              <a:spcBef>
                <a:spcPts val="0"/>
              </a:spcBef>
              <a:spcAft>
                <a:spcPts val="0"/>
              </a:spcAft>
              <a:buNone/>
            </a:pPr>
            <a:r>
              <a:rPr lang="es-ES" b="1"/>
              <a:t>9.1.2.7: </a:t>
            </a:r>
            <a:r>
              <a:rPr lang="es-ES" b="0"/>
              <a:t>v</a:t>
            </a:r>
            <a:r>
              <a:rPr lang="es-ES"/>
              <a:t>ais [ir-22]; gastar [1866]; tener que [tener-19]; tocar² [327]; guitarra [2705]; Navidad [3513]; programa [339]; televisión [825]; siguiente [350]; tradición [1061]; estrella [974]; medianoche [4663]; desde [60]; hasta² [70]; ochenta [1967]; noventa [2459]; cien [ciento-440]; ciento (uno) [440]</a:t>
            </a:r>
          </a:p>
          <a:p>
            <a:pPr marL="0" lvl="0" indent="0" algn="l" rtl="0">
              <a:spcBef>
                <a:spcPts val="0"/>
              </a:spcBef>
              <a:spcAft>
                <a:spcPts val="0"/>
              </a:spcAft>
              <a:buNone/>
            </a:pPr>
            <a:endParaRPr lang="es-ES"/>
          </a:p>
          <a:p>
            <a:pPr marL="0" lvl="0" indent="0" algn="l" rtl="0">
              <a:spcBef>
                <a:spcPts val="0"/>
              </a:spcBef>
              <a:spcAft>
                <a:spcPts val="0"/>
              </a:spcAft>
              <a:buNone/>
            </a:pPr>
            <a:endParaRPr lang="es-ES"/>
          </a:p>
          <a:p>
            <a:pPr marL="0" marR="0" lvl="0" indent="0" algn="l" defTabSz="914400" rtl="0" eaLnBrk="1" fontAlgn="auto" latinLnBrk="0" hangingPunct="1">
              <a:lnSpc>
                <a:spcPct val="100000"/>
              </a:lnSpc>
              <a:spcBef>
                <a:spcPts val="0"/>
              </a:spcBef>
              <a:spcAft>
                <a:spcPts val="0"/>
              </a:spcAft>
              <a:buClrTx/>
              <a:buSzTx/>
              <a:buFontTx/>
              <a:buNone/>
              <a:tabLst/>
              <a:defRPr/>
            </a:pPr>
            <a:r>
              <a:rPr lang="es-ES"/>
              <a:t>Source:</a:t>
            </a:r>
            <a:r>
              <a:rPr lang="es-ES" baseline="0"/>
              <a:t> Davies, M. &amp; Davies, K. (2018</a:t>
            </a:r>
            <a:r>
              <a:rPr lang="es-ES" i="0" baseline="0"/>
              <a:t>)</a:t>
            </a:r>
            <a:r>
              <a:rPr lang="es-ES" i="1" baseline="0"/>
              <a:t>. A </a:t>
            </a:r>
            <a:r>
              <a:rPr lang="es-ES" i="1" baseline="0" err="1"/>
              <a:t>frequency</a:t>
            </a:r>
            <a:r>
              <a:rPr lang="es-ES" i="1" baseline="0"/>
              <a:t> </a:t>
            </a:r>
            <a:r>
              <a:rPr lang="es-ES" i="1" baseline="0" err="1"/>
              <a:t>dictionary</a:t>
            </a:r>
            <a:r>
              <a:rPr lang="es-ES" i="1" baseline="0"/>
              <a:t> </a:t>
            </a:r>
            <a:r>
              <a:rPr lang="es-ES" i="1" baseline="0" err="1"/>
              <a:t>of</a:t>
            </a:r>
            <a:r>
              <a:rPr lang="es-ES" i="1" baseline="0"/>
              <a:t> </a:t>
            </a:r>
            <a:r>
              <a:rPr lang="es-ES" i="1" baseline="0" err="1"/>
              <a:t>Spanish</a:t>
            </a:r>
            <a:r>
              <a:rPr lang="es-ES" i="1" baseline="0"/>
              <a:t>: Core </a:t>
            </a:r>
            <a:r>
              <a:rPr lang="es-ES" i="1" baseline="0" err="1"/>
              <a:t>vocabulary</a:t>
            </a:r>
            <a:r>
              <a:rPr lang="es-ES" i="1" baseline="0"/>
              <a:t> </a:t>
            </a:r>
            <a:r>
              <a:rPr lang="es-ES" i="1" baseline="0" err="1"/>
              <a:t>for</a:t>
            </a:r>
            <a:r>
              <a:rPr lang="es-ES" i="1" baseline="0"/>
              <a:t> </a:t>
            </a:r>
            <a:r>
              <a:rPr lang="es-ES" i="1" baseline="0" err="1"/>
              <a:t>learners</a:t>
            </a:r>
            <a:r>
              <a:rPr lang="es-ES" i="1" baseline="0"/>
              <a:t> </a:t>
            </a:r>
            <a:r>
              <a:rPr lang="es-ES" baseline="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a:p>
          <a:p>
            <a:r>
              <a:rPr lang="en-CA" sz="1200" b="0" i="0" u="none" strike="noStrike" kern="1200">
                <a:solidFill>
                  <a:schemeClr val="tx1"/>
                </a:solidFill>
                <a:effectLst/>
                <a:latin typeface="+mn-lt"/>
                <a:ea typeface="+mn-ea"/>
                <a:cs typeface="+mn-cs"/>
              </a:rPr>
              <a:t>The frequency rankings for words that occur in this PowerPoint which have been</a:t>
            </a:r>
            <a:r>
              <a:rPr lang="en-CA" sz="1200" b="0" i="1" u="none" strike="noStrike" kern="1200">
                <a:solidFill>
                  <a:schemeClr val="tx1"/>
                </a:solidFill>
                <a:effectLst/>
                <a:latin typeface="+mn-lt"/>
                <a:ea typeface="+mn-ea"/>
                <a:cs typeface="+mn-cs"/>
              </a:rPr>
              <a:t> previously</a:t>
            </a:r>
            <a:r>
              <a:rPr lang="en-CA" sz="1200" b="0" i="0" u="none" strike="noStrike" kern="120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a:solidFill>
                  <a:schemeClr val="tx1"/>
                </a:solidFill>
                <a:effectLst/>
                <a:latin typeface="+mn-lt"/>
                <a:ea typeface="+mn-ea"/>
                <a:cs typeface="+mn-cs"/>
              </a:rPr>
              <a:t>For any </a:t>
            </a:r>
            <a:r>
              <a:rPr lang="en-CA" sz="1200" b="0" i="1" u="none" strike="noStrike" kern="1200">
                <a:solidFill>
                  <a:schemeClr val="tx1"/>
                </a:solidFill>
                <a:effectLst/>
                <a:latin typeface="+mn-lt"/>
                <a:ea typeface="+mn-ea"/>
                <a:cs typeface="+mn-cs"/>
              </a:rPr>
              <a:t>other </a:t>
            </a:r>
            <a:r>
              <a:rPr lang="en-CA" sz="1200" b="0" i="0" u="none" strike="noStrike" kern="1200">
                <a:solidFill>
                  <a:schemeClr val="tx1"/>
                </a:solidFill>
                <a:effectLst/>
                <a:latin typeface="+mn-lt"/>
                <a:ea typeface="+mn-ea"/>
                <a:cs typeface="+mn-cs"/>
              </a:rPr>
              <a:t>words that occur incidentally in this PowerPoint, frequency rankings will be provided in the notes field wherever possible.</a:t>
            </a:r>
            <a:endParaRPr lang="en-GB" sz="1200" b="1"/>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771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 </a:t>
            </a:r>
            <a:r>
              <a:rPr lang="en-GB" b="1" dirty="0" err="1"/>
              <a:t>tonguetwister</a:t>
            </a:r>
            <a:endParaRPr lang="en-GB" b="1" dirty="0"/>
          </a:p>
          <a:p>
            <a:endParaRPr lang="en-GB" b="1" dirty="0"/>
          </a:p>
          <a:p>
            <a:r>
              <a:rPr lang="en-GB" b="1" dirty="0"/>
              <a:t>Timing: </a:t>
            </a:r>
            <a:r>
              <a:rPr lang="en-GB" b="0" dirty="0"/>
              <a:t>4 mins</a:t>
            </a:r>
          </a:p>
          <a:p>
            <a:endParaRPr lang="en-GB" b="1" dirty="0"/>
          </a:p>
          <a:p>
            <a:r>
              <a:rPr lang="en-GB" b="1" dirty="0"/>
              <a:t>Aim: </a:t>
            </a:r>
            <a:r>
              <a:rPr lang="en-GB" dirty="0"/>
              <a:t>to gain</a:t>
            </a:r>
            <a:r>
              <a:rPr lang="en-GB" baseline="0" dirty="0"/>
              <a:t> confidence in practising the SSC [</a:t>
            </a:r>
            <a:r>
              <a:rPr lang="en-GB" baseline="0" dirty="0" err="1"/>
              <a:t>ll</a:t>
            </a:r>
            <a:r>
              <a:rPr lang="en-GB" baseline="0" dirty="0"/>
              <a:t>] in oral production.</a:t>
            </a:r>
          </a:p>
          <a:p>
            <a:endParaRPr lang="en-GB" baseline="0" dirty="0"/>
          </a:p>
          <a:p>
            <a:r>
              <a:rPr lang="en-GB" b="1" dirty="0"/>
              <a:t>Procedure:</a:t>
            </a:r>
          </a:p>
          <a:p>
            <a:pPr marL="228600" indent="-228600">
              <a:buAutoNum type="arabicPeriod"/>
            </a:pPr>
            <a:r>
              <a:rPr lang="en-GB" dirty="0"/>
              <a:t>The teacher</a:t>
            </a:r>
            <a:r>
              <a:rPr lang="en-GB" baseline="0" dirty="0"/>
              <a:t> first asks students to read the short text and think about what it means.</a:t>
            </a:r>
          </a:p>
          <a:p>
            <a:pPr marL="228600" indent="-228600">
              <a:buAutoNum type="arabicPeriod"/>
            </a:pPr>
            <a:r>
              <a:rPr lang="en-GB" baseline="0" dirty="0"/>
              <a:t>The teacher reads the text aloud in fragments, eliciting the meanings from students.</a:t>
            </a:r>
          </a:p>
          <a:p>
            <a:pPr marL="228600" indent="-228600">
              <a:buAutoNum type="arabicPeriod"/>
            </a:pPr>
            <a:r>
              <a:rPr lang="en-GB" baseline="0" dirty="0"/>
              <a:t>Students then practise saying the sentence in pairs, at increasing speed. One person could either pronounce the [</a:t>
            </a:r>
            <a:r>
              <a:rPr lang="en-GB" baseline="0" dirty="0" err="1"/>
              <a:t>ce</a:t>
            </a:r>
            <a:r>
              <a:rPr lang="en-GB" baseline="0" dirty="0"/>
              <a:t>] and [ci] with ‘</a:t>
            </a:r>
            <a:r>
              <a:rPr lang="en-GB" baseline="0" dirty="0" err="1"/>
              <a:t>seseo</a:t>
            </a:r>
            <a:r>
              <a:rPr lang="en-GB" baseline="0" dirty="0"/>
              <a:t>’ (as would be heard in Cuba) and the other could pronounce it with </a:t>
            </a:r>
            <a:r>
              <a:rPr lang="en-GB" baseline="0" dirty="0" err="1"/>
              <a:t>distinción</a:t>
            </a:r>
            <a:r>
              <a:rPr lang="en-GB" baseline="0" dirty="0"/>
              <a:t> (as would be heard in mainland Spain). They could then swap roles.</a:t>
            </a:r>
          </a:p>
          <a:p>
            <a:pPr marL="228600" indent="-228600">
              <a:buAutoNum type="arabicPeriod"/>
            </a:pPr>
            <a:r>
              <a:rPr lang="en-GB" baseline="0" dirty="0"/>
              <a:t>The teacher can also challenge students to listen to a native speaker read the text at three different speeds (1=slow; 3=very fast). Audio is provided both for ‘</a:t>
            </a:r>
            <a:r>
              <a:rPr lang="en-GB" baseline="0" dirty="0" err="1"/>
              <a:t>seseo</a:t>
            </a:r>
            <a:r>
              <a:rPr lang="en-GB" baseline="0" dirty="0"/>
              <a:t>’ and for ‘</a:t>
            </a:r>
            <a:r>
              <a:rPr lang="en-GB" baseline="0" dirty="0" err="1"/>
              <a:t>distinción</a:t>
            </a:r>
            <a:r>
              <a:rPr lang="en-GB" baseline="0" dirty="0"/>
              <a:t>’. Each time, students can be challenged to say it at the same speed.</a:t>
            </a:r>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a:t>
            </a:r>
            <a:r>
              <a:rPr lang="en-GB" b="1" baseline="0" dirty="0"/>
              <a:t> of unknown vocabulary and cognates:</a:t>
            </a:r>
            <a:endParaRPr lang="en-GB" b="1" dirty="0"/>
          </a:p>
          <a:p>
            <a:pPr marL="0" indent="0">
              <a:buNone/>
            </a:pPr>
            <a:r>
              <a:rPr lang="en-GB" baseline="0" dirty="0" err="1"/>
              <a:t>celebración</a:t>
            </a:r>
            <a:r>
              <a:rPr lang="en-GB" baseline="0" dirty="0"/>
              <a:t> [2711]; </a:t>
            </a:r>
            <a:r>
              <a:rPr lang="en-GB" baseline="0" dirty="0" err="1"/>
              <a:t>superstición</a:t>
            </a:r>
            <a:r>
              <a:rPr lang="en-GB" baseline="0" dirty="0"/>
              <a:t> [&gt;5000]; </a:t>
            </a:r>
            <a:r>
              <a:rPr lang="en-GB" baseline="0" dirty="0" err="1"/>
              <a:t>quemar</a:t>
            </a:r>
            <a:r>
              <a:rPr lang="en-GB" baseline="0" dirty="0"/>
              <a:t> [1648]; </a:t>
            </a:r>
            <a:r>
              <a:rPr lang="en-GB" baseline="0" dirty="0" err="1"/>
              <a:t>muñeca</a:t>
            </a:r>
            <a:r>
              <a:rPr lang="en-GB" baseline="0" dirty="0"/>
              <a:t> [2562]; </a:t>
            </a:r>
            <a:r>
              <a:rPr lang="en-GB" baseline="0" dirty="0" err="1"/>
              <a:t>representación</a:t>
            </a:r>
            <a:r>
              <a:rPr lang="en-GB" baseline="0" dirty="0"/>
              <a:t> [1640]; </a:t>
            </a:r>
            <a:r>
              <a:rPr lang="en-GB" baseline="0" dirty="0" err="1"/>
              <a:t>eliminación</a:t>
            </a:r>
            <a:r>
              <a:rPr lang="en-GB" baseline="0" dirty="0"/>
              <a:t> [4193]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205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Vocabulary practice slides (1/2)</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a:t>
            </a:r>
            <a:r>
              <a:rPr lang="en-GB" b="1"/>
              <a:t>: </a:t>
            </a:r>
            <a:r>
              <a:rPr lang="en-GB" b="0" i="0"/>
              <a:t>3</a:t>
            </a:r>
            <a:r>
              <a:rPr lang="en-GB" b="0" i="0" baseline="0"/>
              <a:t> </a:t>
            </a:r>
            <a:r>
              <a:rPr lang="en-GB" b="0" i="0"/>
              <a:t>minutes</a:t>
            </a:r>
          </a:p>
          <a:p>
            <a:pPr marL="0" lvl="0" indent="0" algn="l" rtl="0">
              <a:spcBef>
                <a:spcPts val="0"/>
              </a:spcBef>
              <a:spcAft>
                <a:spcPts val="0"/>
              </a:spcAft>
              <a:buNone/>
            </a:pPr>
            <a:endParaRPr b="0" i="0" dirty="0"/>
          </a:p>
          <a:p>
            <a:pPr marL="0" lvl="0" indent="0" algn="l" rtl="0">
              <a:spcBef>
                <a:spcPts val="0"/>
              </a:spcBef>
              <a:spcAft>
                <a:spcPts val="0"/>
              </a:spcAft>
              <a:buNone/>
            </a:pPr>
            <a:r>
              <a:rPr lang="en-GB" b="1" i="0" dirty="0"/>
              <a:t>Aim: </a:t>
            </a:r>
            <a:r>
              <a:rPr lang="en-GB" b="0" i="0" dirty="0"/>
              <a:t>to introduce and embed this week’s new vocabulary.</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a:t>
            </a:r>
            <a:r>
              <a:rPr lang="en-GB" dirty="0"/>
              <a:t>Pupils either work by themselves or in pairs, reading out the words and recapping their English meaning (1 minute).</a:t>
            </a:r>
            <a:endParaRPr dirty="0"/>
          </a:p>
          <a:p>
            <a:pPr marL="0" marR="0" lvl="0" indent="0" algn="l" rtl="0">
              <a:lnSpc>
                <a:spcPct val="100000"/>
              </a:lnSpc>
              <a:spcBef>
                <a:spcPts val="0"/>
              </a:spcBef>
              <a:spcAft>
                <a:spcPts val="0"/>
              </a:spcAft>
              <a:buClr>
                <a:schemeClr val="dk1"/>
              </a:buClr>
              <a:buSzPts val="1200"/>
              <a:buFont typeface="Calibri"/>
              <a:buNone/>
            </a:pPr>
            <a:r>
              <a:rPr lang="en-GB" dirty="0"/>
              <a:t>2. Then the teacher removes the English words or pictures (one by one) and they try to recall the English orally (chorally), looking at the Spanish (1 minute).</a:t>
            </a:r>
            <a:endParaRPr dirty="0"/>
          </a:p>
          <a:p>
            <a:pPr marL="0" marR="0" lvl="0" indent="0" algn="l" rtl="0">
              <a:lnSpc>
                <a:spcPct val="100000"/>
              </a:lnSpc>
              <a:spcBef>
                <a:spcPts val="0"/>
              </a:spcBef>
              <a:spcAft>
                <a:spcPts val="0"/>
              </a:spcAft>
              <a:buClr>
                <a:schemeClr val="dk1"/>
              </a:buClr>
              <a:buSzPts val="1200"/>
              <a:buFont typeface="Calibri"/>
              <a:buNone/>
            </a:pPr>
            <a:r>
              <a:rPr lang="en-GB" dirty="0"/>
              <a:t>3. Then the Spanish meanings are removed (one by one) and they to recall them orally (again, chorally), looking at the English (1 minute)</a:t>
            </a:r>
            <a:endParaRPr dirty="0"/>
          </a:p>
          <a:p>
            <a:pPr marL="0" marR="0" lvl="0" indent="0" algn="l" rtl="0">
              <a:lnSpc>
                <a:spcPct val="100000"/>
              </a:lnSpc>
              <a:spcBef>
                <a:spcPts val="0"/>
              </a:spcBef>
              <a:spcAft>
                <a:spcPts val="0"/>
              </a:spcAft>
              <a:buClr>
                <a:schemeClr val="dk1"/>
              </a:buClr>
              <a:buSzPts val="1200"/>
              <a:buFont typeface="Calibri"/>
              <a:buNone/>
            </a:pPr>
            <a:r>
              <a:rPr lang="en-GB" dirty="0"/>
              <a:t>4. Further rounds of learning can be facilitated by one pupil turning away from the board, and his/her partner asking him/her the meanings (‘¿</a:t>
            </a:r>
            <a:r>
              <a:rPr lang="en-GB" dirty="0" err="1"/>
              <a:t>Cómo</a:t>
            </a:r>
            <a:r>
              <a:rPr lang="en-GB" dirty="0"/>
              <a:t> se dice X </a:t>
            </a:r>
            <a:r>
              <a:rPr lang="en-GB" dirty="0" err="1"/>
              <a:t>en</a:t>
            </a:r>
            <a:r>
              <a:rPr lang="en-GB" dirty="0"/>
              <a:t> </a:t>
            </a:r>
            <a:r>
              <a:rPr lang="en-GB" dirty="0" err="1"/>
              <a:t>español</a:t>
            </a:r>
            <a:r>
              <a:rPr lang="en-GB" dirty="0"/>
              <a:t>?’).  This activity can work from L2 -&gt; L1 or L1 -&gt; L2.</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Images (free to use) from </a:t>
            </a:r>
            <a:r>
              <a:rPr lang="en-GB" dirty="0" err="1"/>
              <a:t>Pixabay</a:t>
            </a:r>
            <a:endParaRPr lang="en-GB" dirty="0"/>
          </a:p>
          <a:p>
            <a:pPr marL="0" marR="0" lvl="0" indent="0" algn="l" rtl="0">
              <a:lnSpc>
                <a:spcPct val="100000"/>
              </a:lnSpc>
              <a:spcBef>
                <a:spcPts val="0"/>
              </a:spcBef>
              <a:spcAft>
                <a:spcPts val="0"/>
              </a:spcAft>
              <a:buClr>
                <a:schemeClr val="dk1"/>
              </a:buClr>
              <a:buSzPts val="1200"/>
              <a:buFont typeface="Calibri"/>
              <a:buNone/>
            </a:pPr>
            <a:endParaRPr lang="en-GB"/>
          </a:p>
          <a:p>
            <a:pPr marL="0" marR="0" lvl="0" indent="0" algn="l" rtl="0">
              <a:lnSpc>
                <a:spcPct val="100000"/>
              </a:lnSpc>
              <a:spcBef>
                <a:spcPts val="0"/>
              </a:spcBef>
              <a:spcAft>
                <a:spcPts val="0"/>
              </a:spcAft>
              <a:buClr>
                <a:schemeClr val="dk1"/>
              </a:buClr>
              <a:buSzPts val="1200"/>
              <a:buFont typeface="Calibri"/>
              <a:buNone/>
            </a:pPr>
            <a:r>
              <a:rPr lang="en-GB" b="1"/>
              <a:t>Note: </a:t>
            </a:r>
            <a:r>
              <a:rPr lang="en-GB"/>
              <a:t>‘vivo’ was introduced in lesson 1 but is included</a:t>
            </a:r>
            <a:r>
              <a:rPr lang="en-GB" baseline="0"/>
              <a:t> here for additional practice.</a:t>
            </a:r>
            <a:endParaRPr dirty="0"/>
          </a:p>
        </p:txBody>
      </p:sp>
      <p:sp>
        <p:nvSpPr>
          <p:cNvPr id="292" name="Google Shape;29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206986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estar</a:t>
            </a:r>
            <a:r>
              <a:rPr lang="en-GB" sz="1200" b="0" kern="1200" dirty="0">
                <a:solidFill>
                  <a:schemeClr val="tx1"/>
                </a:solidFill>
                <a:effectLst/>
                <a:latin typeface="+mn-lt"/>
                <a:ea typeface="+mn-ea"/>
                <a:cs typeface="+mn-cs"/>
              </a:rPr>
              <a:t>’ in singular persons in the present</a:t>
            </a:r>
            <a:r>
              <a:rPr lang="en-GB" sz="1200" b="0" kern="1200" baseline="0" dirty="0">
                <a:solidFill>
                  <a:schemeClr val="tx1"/>
                </a:solidFill>
                <a:effectLst/>
                <a:latin typeface="+mn-lt"/>
                <a:ea typeface="+mn-ea"/>
                <a:cs typeface="+mn-cs"/>
              </a:rPr>
              <a:t> tense (</a:t>
            </a:r>
            <a:r>
              <a:rPr lang="en-GB" sz="1200" b="0" kern="1200" baseline="0" dirty="0" err="1">
                <a:solidFill>
                  <a:schemeClr val="tx1"/>
                </a:solidFill>
                <a:effectLst/>
                <a:latin typeface="+mn-lt"/>
                <a:ea typeface="+mn-ea"/>
                <a:cs typeface="+mn-cs"/>
              </a:rPr>
              <a:t>estoy</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estás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está</a:t>
            </a:r>
            <a:r>
              <a:rPr lang="en-GB" sz="1200" b="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US" b="1" dirty="0"/>
          </a:p>
          <a:p>
            <a:r>
              <a:rPr lang="en-US" b="1" dirty="0"/>
              <a:t>Procedure:</a:t>
            </a:r>
          </a:p>
          <a:p>
            <a:pPr marL="0" indent="0">
              <a:buNone/>
            </a:pPr>
            <a:r>
              <a:rPr lang="en-US" b="0" dirty="0"/>
              <a:t>1. Go</a:t>
            </a:r>
            <a:r>
              <a:rPr lang="en-US" b="0" baseline="0" dirty="0"/>
              <a:t> through the grammar explanation with students, revealing each new sentence on a mouse click.</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11640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a:t>
            </a:r>
            <a:r>
              <a:rPr lang="en-GB" b="0" dirty="0"/>
              <a:t>recap the</a:t>
            </a:r>
            <a:r>
              <a:rPr lang="en-GB" b="0" baseline="0" dirty="0"/>
              <a:t> 1</a:t>
            </a:r>
            <a:r>
              <a:rPr lang="en-GB" b="0" baseline="30000" dirty="0"/>
              <a:t>st</a:t>
            </a:r>
            <a:r>
              <a:rPr lang="en-GB" b="0" baseline="0" dirty="0"/>
              <a:t> and 2</a:t>
            </a:r>
            <a:r>
              <a:rPr lang="en-GB" b="0" baseline="30000" dirty="0"/>
              <a:t>nd</a:t>
            </a:r>
            <a:r>
              <a:rPr lang="en-GB" b="0" baseline="0" dirty="0"/>
              <a:t> person singular forms (</a:t>
            </a:r>
            <a:r>
              <a:rPr lang="en-GB" b="0" baseline="0" dirty="0" err="1"/>
              <a:t>estaba</a:t>
            </a:r>
            <a:r>
              <a:rPr lang="en-GB" b="0" baseline="0" dirty="0"/>
              <a:t> and </a:t>
            </a:r>
            <a:r>
              <a:rPr lang="en-GB" b="0" baseline="0" dirty="0" err="1"/>
              <a:t>estabas</a:t>
            </a:r>
            <a:r>
              <a:rPr lang="en-GB" b="0" baseline="0" dirty="0"/>
              <a:t>) and introduce the 3</a:t>
            </a:r>
            <a:r>
              <a:rPr lang="en-GB" b="0" baseline="30000" dirty="0"/>
              <a:t>rd</a:t>
            </a:r>
            <a:r>
              <a:rPr lang="en-GB" b="0" baseline="0" dirty="0"/>
              <a:t> person singular form (</a:t>
            </a:r>
            <a:r>
              <a:rPr lang="en-GB" b="0" baseline="0" dirty="0" err="1"/>
              <a:t>estaba</a:t>
            </a:r>
            <a:r>
              <a:rPr lang="en-GB" b="0" baseline="0" dirty="0"/>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a:t>Go</a:t>
            </a:r>
            <a:r>
              <a:rPr lang="en-US" b="0" baseline="0"/>
              <a:t> </a:t>
            </a:r>
            <a:r>
              <a:rPr lang="en-US" b="0" baseline="0" dirty="0"/>
              <a:t>through the grammar explanation with students, revealing each new sentence on a mouse </a:t>
            </a:r>
            <a:r>
              <a:rPr lang="en-US" b="0" baseline="0"/>
              <a:t>click.</a:t>
            </a:r>
          </a:p>
          <a:p>
            <a:pPr marL="0" indent="0">
              <a:buNone/>
            </a:pPr>
            <a:endParaRPr lang="en-US" sz="1200" b="0" kern="1200" baseline="0">
              <a:solidFill>
                <a:schemeClr val="tx1"/>
              </a:solidFill>
              <a:effectLst/>
              <a:latin typeface="+mn-lt"/>
              <a:ea typeface="+mn-ea"/>
              <a:cs typeface="+mn-cs"/>
            </a:endParaRPr>
          </a:p>
          <a:p>
            <a:pPr marL="0" indent="0">
              <a:buNone/>
            </a:pPr>
            <a:r>
              <a:rPr lang="en-US" sz="1200" b="1" kern="1200" baseline="0">
                <a:solidFill>
                  <a:schemeClr val="tx1"/>
                </a:solidFill>
                <a:effectLst/>
                <a:latin typeface="+mn-lt"/>
                <a:ea typeface="+mn-ea"/>
                <a:cs typeface="+mn-cs"/>
              </a:rPr>
              <a:t>Note: </a:t>
            </a:r>
            <a:r>
              <a:rPr lang="en-US" sz="1200" b="0" kern="1200" baseline="0">
                <a:solidFill>
                  <a:schemeClr val="tx1"/>
                </a:solidFill>
                <a:effectLst/>
                <a:latin typeface="+mn-lt"/>
                <a:ea typeface="+mn-ea"/>
                <a:cs typeface="+mn-cs"/>
              </a:rPr>
              <a:t>‘estar’ can also be translated in the imperfect using ‘used to’. In week 9.3.1.1. we will introduce this.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147558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the rules on ‘del’ vs ‘de la’. These features were introduced in Year 7.</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a:t>
            </a:r>
            <a:r>
              <a:rPr lang="en-US" b="0" baseline="0"/>
              <a:t>click.</a:t>
            </a:r>
          </a:p>
          <a:p>
            <a:pPr marL="228600" indent="-228600">
              <a:buAutoNum type="arabicPeriod"/>
            </a:pPr>
            <a:endParaRPr lang="en-US"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Note: </a:t>
            </a:r>
            <a:r>
              <a:rPr lang="en-US" b="0" baseline="0"/>
              <a:t>another example using revisited language could be ‘</a:t>
            </a:r>
            <a:r>
              <a:rPr kumimoji="0" lang="en-GB" sz="1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La estrella está </a:t>
            </a:r>
            <a:r>
              <a:rPr kumimoji="0" lang="en-GB" sz="1200" b="1" i="0" u="none" strike="noStrike" kern="1200" cap="none" spc="0" normalizeH="0" baseline="0" noProof="0">
                <a:ln>
                  <a:noFill/>
                </a:ln>
                <a:solidFill>
                  <a:srgbClr val="E25B00"/>
                </a:solidFill>
                <a:effectLst/>
                <a:uLnTx/>
                <a:uFillTx/>
                <a:latin typeface="Century Gothic" panose="020F0302020204030204"/>
                <a:ea typeface="+mn-ea"/>
                <a:cs typeface="+mn-cs"/>
              </a:rPr>
              <a:t>encima </a:t>
            </a:r>
            <a:r>
              <a:rPr kumimoji="0" lang="en-GB" sz="1200" b="1" i="0" u="sng" strike="noStrike" kern="1200" cap="none" spc="0" normalizeH="0" baseline="0" noProof="0">
                <a:ln>
                  <a:noFill/>
                </a:ln>
                <a:solidFill>
                  <a:srgbClr val="E25B00"/>
                </a:solidFill>
                <a:effectLst/>
                <a:uLnTx/>
                <a:uFillTx/>
                <a:latin typeface="Century Gothic" panose="020F0302020204030204"/>
                <a:ea typeface="+mn-ea"/>
                <a:cs typeface="+mn-cs"/>
              </a:rPr>
              <a:t>del</a:t>
            </a:r>
            <a:r>
              <a:rPr kumimoji="0" lang="en-GB" sz="1200" b="1" i="0" u="none" strike="noStrike" kern="1200" cap="none" spc="0" normalizeH="0" baseline="0" noProof="0">
                <a:ln>
                  <a:noFill/>
                </a:ln>
                <a:solidFill>
                  <a:srgbClr val="E25B00"/>
                </a:solidFill>
                <a:effectLst/>
                <a:uLnTx/>
                <a:uFillTx/>
                <a:latin typeface="Century Gothic" panose="020F0302020204030204"/>
                <a:ea typeface="+mn-ea"/>
                <a:cs typeface="+mn-cs"/>
              </a:rPr>
              <a:t> </a:t>
            </a:r>
            <a:r>
              <a:rPr kumimoji="0" lang="en-GB" sz="1200" b="0" i="0" u="none" strike="noStrike" kern="1200" cap="none" spc="0" normalizeH="0" baseline="0" noProof="0">
                <a:ln>
                  <a:noFill/>
                </a:ln>
                <a:solidFill>
                  <a:srgbClr val="002060"/>
                </a:solidFill>
                <a:effectLst/>
                <a:uLnTx/>
                <a:uFillTx/>
                <a:latin typeface="Century Gothic" panose="020F0302020204030204"/>
                <a:ea typeface="+mn-ea"/>
                <a:cs typeface="+mn-cs"/>
              </a:rPr>
              <a:t>árbol de Navidad</a:t>
            </a:r>
            <a:r>
              <a:rPr kumimoji="0" lang="en-GB" sz="1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5862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a:t>
            </a:r>
          </a:p>
          <a:p>
            <a:endParaRPr lang="en-GB" b="1" dirty="0"/>
          </a:p>
          <a:p>
            <a:r>
              <a:rPr lang="en-GB" b="1" dirty="0"/>
              <a:t>Aim:</a:t>
            </a:r>
          </a:p>
          <a:p>
            <a:r>
              <a:rPr lang="en-GB" b="0" baseline="0" dirty="0" err="1"/>
              <a:t>i</a:t>
            </a:r>
            <a:r>
              <a:rPr lang="en-GB" b="0" baseline="0" dirty="0"/>
              <a:t>) </a:t>
            </a:r>
            <a:r>
              <a:rPr lang="en-GB" baseline="0" dirty="0"/>
              <a:t>to practise understanding ‘</a:t>
            </a:r>
            <a:r>
              <a:rPr lang="en-GB" baseline="0" dirty="0" err="1"/>
              <a:t>está</a:t>
            </a:r>
            <a:r>
              <a:rPr lang="en-GB" baseline="0" dirty="0"/>
              <a:t>’ and ‘</a:t>
            </a:r>
            <a:r>
              <a:rPr lang="en-GB" baseline="0" dirty="0" err="1"/>
              <a:t>estaba</a:t>
            </a:r>
            <a:r>
              <a:rPr lang="en-GB" baseline="0" dirty="0"/>
              <a:t>’ (3</a:t>
            </a:r>
            <a:r>
              <a:rPr lang="en-GB" baseline="30000" dirty="0"/>
              <a:t>rd</a:t>
            </a:r>
            <a:r>
              <a:rPr lang="en-GB" baseline="0" dirty="0"/>
              <a:t> person singular only)</a:t>
            </a:r>
          </a:p>
          <a:p>
            <a:r>
              <a:rPr lang="en-GB" baseline="0" dirty="0"/>
              <a:t>ii) to practise connecting ‘del’ and ‘de la’ to nouns of the correct gender</a:t>
            </a:r>
          </a:p>
          <a:p>
            <a:endParaRPr lang="en-GB" dirty="0"/>
          </a:p>
          <a:p>
            <a:r>
              <a:rPr lang="en-GB" b="1" dirty="0"/>
              <a:t>Procedure:</a:t>
            </a:r>
          </a:p>
          <a:p>
            <a:pPr marL="228600" indent="-228600">
              <a:buFont typeface="+mj-lt"/>
              <a:buAutoNum type="arabicPeriod"/>
            </a:pPr>
            <a:r>
              <a:rPr lang="en-GB" b="0" dirty="0"/>
              <a:t>Students read </a:t>
            </a:r>
            <a:r>
              <a:rPr lang="en-GB" b="0"/>
              <a:t>the phrase </a:t>
            </a:r>
            <a:r>
              <a:rPr lang="en-GB" b="0" dirty="0"/>
              <a:t>and decide whether it refers to where the object is now (</a:t>
            </a:r>
            <a:r>
              <a:rPr lang="en-GB" b="0" dirty="0" err="1"/>
              <a:t>ahora</a:t>
            </a:r>
            <a:r>
              <a:rPr lang="en-GB" b="0" dirty="0"/>
              <a:t>) or before (antes) depending on if they see ‘</a:t>
            </a:r>
            <a:r>
              <a:rPr lang="en-GB" b="0" dirty="0" err="1"/>
              <a:t>está</a:t>
            </a:r>
            <a:r>
              <a:rPr lang="en-GB" b="0" dirty="0"/>
              <a:t>’ or ‘</a:t>
            </a:r>
            <a:r>
              <a:rPr lang="en-GB" b="0" dirty="0" err="1"/>
              <a:t>estaba</a:t>
            </a:r>
            <a:r>
              <a:rPr lang="en-GB" b="0" dirty="0"/>
              <a:t>’ in the phrase.</a:t>
            </a:r>
          </a:p>
          <a:p>
            <a:pPr marL="228600" indent="-228600">
              <a:buFont typeface="+mj-lt"/>
              <a:buAutoNum type="arabicPeriod"/>
            </a:pPr>
            <a:r>
              <a:rPr lang="en-GB" b="0" dirty="0"/>
              <a:t>Students then decide which word completes the sentences by identifying the word with the correct gender to follow ‘del’ or ‘de la’.  Some questions will have two correct responses.</a:t>
            </a:r>
          </a:p>
          <a:p>
            <a:pPr marL="228600" indent="-228600">
              <a:buFont typeface="+mj-lt"/>
              <a:buAutoNum type="arabicPeriod"/>
            </a:pPr>
            <a:r>
              <a:rPr lang="en-GB" b="0" dirty="0"/>
              <a:t>Click to reveal the answers.</a:t>
            </a:r>
          </a:p>
          <a:p>
            <a:pPr marL="228600" indent="-228600">
              <a:buFont typeface="+mj-lt"/>
              <a:buAutoNum type="arabicPeriod"/>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a:t>
            </a:r>
            <a:r>
              <a:rPr lang="en-GB" b="1" baseline="0" dirty="0"/>
              <a:t> of unknown vocabulary and cognates:</a:t>
            </a:r>
            <a:endParaRPr lang="en-GB" b="1" dirty="0"/>
          </a:p>
          <a:p>
            <a:r>
              <a:rPr lang="en-GB" b="0" dirty="0" err="1"/>
              <a:t>dominó</a:t>
            </a:r>
            <a:r>
              <a:rPr lang="en-GB" b="0" dirty="0"/>
              <a:t> [&gt;5000]; yuca [&gt;5000}</a:t>
            </a:r>
            <a:endParaRPr lang="en-GB" b="1" dirty="0"/>
          </a:p>
          <a:p>
            <a:endParaRPr lang="en-GB" b="1" dirty="0"/>
          </a:p>
          <a:p>
            <a:r>
              <a:rPr lang="en-GB" b="1" dirty="0"/>
              <a:t>Notes:</a:t>
            </a:r>
          </a:p>
          <a:p>
            <a:r>
              <a:rPr lang="en-GB"/>
              <a:t>Yuca crisps picture </a:t>
            </a:r>
            <a:r>
              <a:rPr lang="en-GB" dirty="0"/>
              <a:t>is </a:t>
            </a:r>
            <a:r>
              <a:rPr lang="en-GB" sz="1200" b="0" i="0" kern="1200" dirty="0">
                <a:solidFill>
                  <a:schemeClr val="tx1"/>
                </a:solidFill>
                <a:effectLst/>
                <a:latin typeface="+mn-lt"/>
                <a:ea typeface="+mn-ea"/>
                <a:cs typeface="+mn-cs"/>
              </a:rPr>
              <a:t>is licensed under the </a:t>
            </a:r>
            <a:r>
              <a:rPr lang="en-GB" sz="1200" b="0" i="0" u="none" strike="noStrike" kern="1200" dirty="0">
                <a:solidFill>
                  <a:schemeClr val="tx1"/>
                </a:solidFill>
                <a:effectLst/>
                <a:latin typeface="+mn-lt"/>
                <a:ea typeface="+mn-ea"/>
                <a:cs typeface="+mn-cs"/>
                <a:hlinkClick r:id="rId3"/>
              </a:rPr>
              <a:t>Creative Commons Attribution-Share Alike 3.0 Unported</a:t>
            </a:r>
            <a:r>
              <a:rPr lang="en-GB" sz="1200" b="0" i="0" kern="1200" dirty="0">
                <a:solidFill>
                  <a:schemeClr val="tx1"/>
                </a:solidFill>
                <a:effectLst/>
                <a:latin typeface="+mn-lt"/>
                <a:ea typeface="+mn-ea"/>
                <a:cs typeface="+mn-cs"/>
              </a:rPr>
              <a:t> license. </a:t>
            </a:r>
            <a:r>
              <a:rPr lang="en-GB" sz="1200" b="0" i="0" u="none" strike="noStrike" kern="1200" dirty="0">
                <a:solidFill>
                  <a:schemeClr val="tx1"/>
                </a:solidFill>
                <a:effectLst/>
                <a:latin typeface="+mn-lt"/>
                <a:ea typeface="+mn-ea"/>
                <a:cs typeface="+mn-cs"/>
                <a:hlinkClick r:id="rId4"/>
              </a:rPr>
              <a:t>(Original Image)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t>Yuca</a:t>
            </a:r>
            <a:r>
              <a:rPr lang="en-GB" baseline="0"/>
              <a:t> vegetable picture by EBarney is licensed under </a:t>
            </a:r>
            <a:r>
              <a:rPr lang="en-GB" sz="1200" b="0" i="0" kern="1200">
                <a:solidFill>
                  <a:schemeClr val="tx1"/>
                </a:solidFill>
                <a:effectLst/>
                <a:latin typeface="+mn-lt"/>
                <a:ea typeface="+mn-ea"/>
                <a:cs typeface="+mn-cs"/>
              </a:rPr>
              <a:t>Attribution-NonCommercial 2.0 Generic (CC BY-NC 2.0)</a:t>
            </a:r>
            <a:endParaRPr lang="en-GB" baseline="0"/>
          </a:p>
          <a:p>
            <a:r>
              <a:rPr lang="en-GB"/>
              <a:t>https://www.flickr.com/photos/ebarney/3559792794/in/photostream/</a:t>
            </a:r>
            <a:endParaRPr lang="en-GB" dirty="0"/>
          </a:p>
        </p:txBody>
      </p:sp>
      <p:sp>
        <p:nvSpPr>
          <p:cNvPr id="4" name="Slide Number Placeholder 3"/>
          <p:cNvSpPr>
            <a:spLocks noGrp="1"/>
          </p:cNvSpPr>
          <p:nvPr>
            <p:ph type="sldNum" sz="quarter" idx="10"/>
          </p:nvPr>
        </p:nvSpPr>
        <p:spPr/>
        <p:txBody>
          <a:bodyPr/>
          <a:lstStyle/>
          <a:p>
            <a:fld id="{6D5A7CE6-FC2E-5844-8E3C-E71D91EF3FB1}" type="slidenum">
              <a:rPr lang="en-US" smtClean="0"/>
              <a:t>37</a:t>
            </a:fld>
            <a:endParaRPr lang="en-US"/>
          </a:p>
        </p:txBody>
      </p:sp>
    </p:spTree>
    <p:extLst>
      <p:ext uri="{BB962C8B-B14F-4D97-AF65-F5344CB8AC3E}">
        <p14:creationId xmlns:p14="http://schemas.microsoft.com/office/powerpoint/2010/main" val="11904016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p>
          <a:p>
            <a:endParaRPr lang="en-GB" b="1" dirty="0"/>
          </a:p>
          <a:p>
            <a:r>
              <a:rPr lang="en-GB" b="1" dirty="0"/>
              <a:t>Aim:</a:t>
            </a:r>
          </a:p>
          <a:p>
            <a:r>
              <a:rPr lang="en-GB" b="0" baseline="0" dirty="0" err="1"/>
              <a:t>i</a:t>
            </a:r>
            <a:r>
              <a:rPr lang="en-GB" b="0" baseline="0" dirty="0"/>
              <a:t>) </a:t>
            </a:r>
            <a:r>
              <a:rPr lang="en-GB" baseline="0" dirty="0"/>
              <a:t>to practise differentiating between ‘</a:t>
            </a:r>
            <a:r>
              <a:rPr lang="en-GB" baseline="0" dirty="0" err="1"/>
              <a:t>está</a:t>
            </a:r>
            <a:r>
              <a:rPr lang="en-GB" baseline="0" dirty="0"/>
              <a:t>’ and ‘</a:t>
            </a:r>
            <a:r>
              <a:rPr lang="en-GB" baseline="0" dirty="0" err="1"/>
              <a:t>estaba</a:t>
            </a:r>
            <a:r>
              <a:rPr lang="en-GB" baseline="0" dirty="0"/>
              <a:t>’ (3</a:t>
            </a:r>
            <a:r>
              <a:rPr lang="en-GB" baseline="30000" dirty="0"/>
              <a:t>rd</a:t>
            </a:r>
            <a:r>
              <a:rPr lang="en-GB" baseline="0" dirty="0"/>
              <a:t> person singular only)</a:t>
            </a:r>
          </a:p>
          <a:p>
            <a:r>
              <a:rPr lang="en-GB" baseline="0" dirty="0"/>
              <a:t>ii) to practise connecting ‘del’ and ‘de la’ to nouns of the correct gender</a:t>
            </a:r>
          </a:p>
          <a:p>
            <a:endParaRPr lang="en-GB" dirty="0"/>
          </a:p>
          <a:p>
            <a:r>
              <a:rPr lang="en-GB" b="1" dirty="0"/>
              <a:t>Procedure:</a:t>
            </a:r>
          </a:p>
          <a:p>
            <a:pPr marL="228600" indent="-228600">
              <a:buFont typeface="+mj-lt"/>
              <a:buAutoNum type="arabicPeriod"/>
            </a:pPr>
            <a:r>
              <a:rPr lang="en-GB" b="0"/>
              <a:t>Click the orange</a:t>
            </a:r>
            <a:r>
              <a:rPr lang="en-GB" b="0" baseline="0"/>
              <a:t> audio button. </a:t>
            </a:r>
            <a:r>
              <a:rPr lang="en-GB" b="0"/>
              <a:t>Students </a:t>
            </a:r>
            <a:r>
              <a:rPr lang="en-GB" b="0" dirty="0"/>
              <a:t>listen </a:t>
            </a:r>
            <a:r>
              <a:rPr lang="en-GB" b="0"/>
              <a:t>to each phrase </a:t>
            </a:r>
            <a:r>
              <a:rPr lang="en-GB" b="0" dirty="0"/>
              <a:t>and decide whether it refers to where the object is now (</a:t>
            </a:r>
            <a:r>
              <a:rPr lang="en-GB" b="0" dirty="0" err="1"/>
              <a:t>ahora</a:t>
            </a:r>
            <a:r>
              <a:rPr lang="en-GB" b="0" dirty="0"/>
              <a:t>) or before (antes) depending on if they hear ‘</a:t>
            </a:r>
            <a:r>
              <a:rPr lang="en-GB" b="0" dirty="0" err="1"/>
              <a:t>está</a:t>
            </a:r>
            <a:r>
              <a:rPr lang="en-GB" b="0" dirty="0"/>
              <a:t>’ or ‘</a:t>
            </a:r>
            <a:r>
              <a:rPr lang="en-GB" b="0" dirty="0" err="1"/>
              <a:t>estaba</a:t>
            </a:r>
            <a:r>
              <a:rPr lang="en-GB" b="0" dirty="0"/>
              <a:t>’ in the phrase.</a:t>
            </a:r>
          </a:p>
          <a:p>
            <a:pPr marL="228600" indent="-228600">
              <a:buFont typeface="+mj-lt"/>
              <a:buAutoNum type="arabicPeriod"/>
            </a:pPr>
            <a:r>
              <a:rPr lang="en-GB" b="0"/>
              <a:t>Students listen</a:t>
            </a:r>
            <a:r>
              <a:rPr lang="en-GB" b="0" baseline="0"/>
              <a:t> again and d</a:t>
            </a:r>
            <a:r>
              <a:rPr lang="en-GB" b="0"/>
              <a:t>ecide </a:t>
            </a:r>
            <a:r>
              <a:rPr lang="en-GB" b="0" dirty="0"/>
              <a:t>which word completes the sentences by identifying the word with the correct gender to follow ‘del’ or ‘de la</a:t>
            </a:r>
            <a:r>
              <a:rPr lang="en-GB" b="0"/>
              <a:t>’.  In some cases, both A and B are correct. </a:t>
            </a:r>
          </a:p>
          <a:p>
            <a:pPr marL="228600" indent="-228600">
              <a:buFont typeface="+mj-lt"/>
              <a:buAutoNum type="arabicPeriod"/>
            </a:pPr>
            <a:r>
              <a:rPr lang="en-GB" b="0"/>
              <a:t>Click </a:t>
            </a:r>
            <a:r>
              <a:rPr lang="en-GB" b="0" dirty="0"/>
              <a:t>to reveal the </a:t>
            </a:r>
            <a:r>
              <a:rPr lang="en-GB" b="0"/>
              <a:t>answers. To</a:t>
            </a:r>
            <a:r>
              <a:rPr lang="en-GB" b="0" baseline="0"/>
              <a:t> support feedback, the full sentence is also provided (click the beige audio buttons).</a:t>
            </a:r>
            <a:endParaRPr lang="en-GB" b="0" dirty="0"/>
          </a:p>
          <a:p>
            <a:endParaRPr lang="en-GB" dirty="0"/>
          </a:p>
          <a:p>
            <a:r>
              <a:rPr lang="en-GB" sz="1200" b="1" dirty="0">
                <a:latin typeface="+mn-lt"/>
              </a:rPr>
              <a:t>Transcript</a:t>
            </a:r>
            <a:r>
              <a:rPr lang="en-GB" sz="1200" b="1" baseline="0" dirty="0">
                <a:latin typeface="+mn-lt"/>
              </a:rPr>
              <a:t> (orange buttons):</a:t>
            </a:r>
            <a:endParaRPr lang="en-GB" sz="1200" b="1" dirty="0">
              <a:latin typeface="+mn-lt"/>
            </a:endParaRPr>
          </a:p>
          <a:p>
            <a:pPr marL="228600" indent="-228600">
              <a:buAutoNum type="arabicPeriod"/>
            </a:pPr>
            <a:r>
              <a:rPr lang="en-GB" sz="1200" dirty="0">
                <a:latin typeface="+mn-lt"/>
              </a:rPr>
              <a:t>El</a:t>
            </a:r>
            <a:r>
              <a:rPr lang="en-GB" sz="1200" baseline="0" dirty="0">
                <a:latin typeface="+mn-lt"/>
              </a:rPr>
              <a:t> </a:t>
            </a:r>
            <a:r>
              <a:rPr lang="en-GB" sz="1200" baseline="0" dirty="0" err="1">
                <a:latin typeface="+mn-lt"/>
              </a:rPr>
              <a:t>libro</a:t>
            </a:r>
            <a:r>
              <a:rPr lang="en-GB" sz="1200" baseline="0" dirty="0">
                <a:latin typeface="+mn-lt"/>
              </a:rPr>
              <a:t> </a:t>
            </a:r>
            <a:r>
              <a:rPr lang="en-GB" sz="1200" baseline="0" dirty="0" err="1">
                <a:latin typeface="+mn-lt"/>
              </a:rPr>
              <a:t>estaba</a:t>
            </a:r>
            <a:r>
              <a:rPr lang="en-GB" sz="1200" baseline="0" dirty="0">
                <a:latin typeface="+mn-lt"/>
              </a:rPr>
              <a:t> </a:t>
            </a:r>
            <a:r>
              <a:rPr lang="en-GB" sz="1200" baseline="0" dirty="0" err="1">
                <a:latin typeface="+mn-lt"/>
              </a:rPr>
              <a:t>encima</a:t>
            </a:r>
            <a:r>
              <a:rPr lang="en-GB" sz="1200" baseline="0" dirty="0">
                <a:latin typeface="+mn-lt"/>
              </a:rPr>
              <a:t> de la... </a:t>
            </a:r>
          </a:p>
          <a:p>
            <a:pPr marL="228600" indent="-228600">
              <a:buAutoNum type="arabicPeriod"/>
            </a:pPr>
            <a:r>
              <a:rPr lang="en-GB" sz="1200" baseline="0">
                <a:latin typeface="+mn-lt"/>
              </a:rPr>
              <a:t>Abuela </a:t>
            </a:r>
            <a:r>
              <a:rPr lang="en-GB" sz="1200" baseline="0" dirty="0" err="1">
                <a:latin typeface="+mn-lt"/>
              </a:rPr>
              <a:t>está</a:t>
            </a:r>
            <a:r>
              <a:rPr lang="en-GB" sz="1200" baseline="0" dirty="0">
                <a:latin typeface="+mn-lt"/>
              </a:rPr>
              <a:t> dentro de la…</a:t>
            </a:r>
          </a:p>
          <a:p>
            <a:pPr marL="228600" indent="-228600">
              <a:buAutoNum type="arabicPeriod"/>
            </a:pPr>
            <a:r>
              <a:rPr lang="en-GB" sz="1200" b="0" dirty="0">
                <a:solidFill>
                  <a:srgbClr val="002060"/>
                </a:solidFill>
                <a:latin typeface="+mn-lt"/>
              </a:rPr>
              <a:t>La pelota </a:t>
            </a:r>
            <a:r>
              <a:rPr lang="en-GB" sz="1200" b="0" err="1">
                <a:solidFill>
                  <a:srgbClr val="002060"/>
                </a:solidFill>
                <a:latin typeface="+mn-lt"/>
              </a:rPr>
              <a:t>estaba</a:t>
            </a:r>
            <a:r>
              <a:rPr lang="en-GB" sz="1200" b="0">
                <a:solidFill>
                  <a:srgbClr val="002060"/>
                </a:solidFill>
                <a:latin typeface="+mn-lt"/>
              </a:rPr>
              <a:t> al lado </a:t>
            </a:r>
            <a:r>
              <a:rPr lang="en-GB" sz="1200" b="0" dirty="0">
                <a:solidFill>
                  <a:srgbClr val="002060"/>
                </a:solidFill>
                <a:latin typeface="+mn-lt"/>
              </a:rPr>
              <a:t>del…</a:t>
            </a:r>
          </a:p>
          <a:p>
            <a:pPr marL="228600" indent="-228600">
              <a:buAutoNum type="arabicPeriod"/>
            </a:pPr>
            <a:r>
              <a:rPr lang="en-GB" sz="1200" b="0" baseline="0" dirty="0">
                <a:solidFill>
                  <a:srgbClr val="002060"/>
                </a:solidFill>
                <a:latin typeface="+mn-lt"/>
              </a:rPr>
              <a:t>Tu </a:t>
            </a:r>
            <a:r>
              <a:rPr lang="en-GB" sz="1200" b="0" baseline="0" dirty="0" err="1">
                <a:solidFill>
                  <a:srgbClr val="002060"/>
                </a:solidFill>
                <a:latin typeface="+mn-lt"/>
              </a:rPr>
              <a:t>bolsa</a:t>
            </a:r>
            <a:r>
              <a:rPr lang="en-GB" sz="1200" b="0" baseline="0" dirty="0">
                <a:solidFill>
                  <a:srgbClr val="002060"/>
                </a:solidFill>
                <a:latin typeface="+mn-lt"/>
              </a:rPr>
              <a:t> </a:t>
            </a:r>
            <a:r>
              <a:rPr lang="en-GB" sz="1200" b="0" baseline="0" dirty="0" err="1">
                <a:solidFill>
                  <a:srgbClr val="002060"/>
                </a:solidFill>
                <a:latin typeface="+mn-lt"/>
              </a:rPr>
              <a:t>estaba</a:t>
            </a:r>
            <a:r>
              <a:rPr lang="en-GB" sz="1200" b="0" baseline="0" dirty="0">
                <a:solidFill>
                  <a:srgbClr val="002060"/>
                </a:solidFill>
                <a:latin typeface="+mn-lt"/>
              </a:rPr>
              <a:t> </a:t>
            </a:r>
            <a:r>
              <a:rPr lang="en-GB" sz="1200" b="0" baseline="0" dirty="0" err="1">
                <a:solidFill>
                  <a:srgbClr val="002060"/>
                </a:solidFill>
                <a:latin typeface="+mn-lt"/>
              </a:rPr>
              <a:t>delante</a:t>
            </a:r>
            <a:r>
              <a:rPr lang="en-GB" sz="1200" b="0" baseline="0" dirty="0">
                <a:solidFill>
                  <a:srgbClr val="002060"/>
                </a:solidFill>
                <a:latin typeface="+mn-lt"/>
              </a:rPr>
              <a:t> del…</a:t>
            </a:r>
          </a:p>
          <a:p>
            <a:pPr marL="228600" indent="-228600">
              <a:buAutoNum type="arabicPeriod"/>
            </a:pPr>
            <a:r>
              <a:rPr lang="en-GB" sz="1200" b="0" baseline="0" dirty="0">
                <a:solidFill>
                  <a:srgbClr val="002060"/>
                </a:solidFill>
                <a:latin typeface="+mn-lt"/>
              </a:rPr>
              <a:t>La </a:t>
            </a:r>
            <a:r>
              <a:rPr lang="en-GB" sz="1200" b="0" baseline="0" dirty="0" err="1">
                <a:solidFill>
                  <a:srgbClr val="002060"/>
                </a:solidFill>
                <a:latin typeface="+mn-lt"/>
              </a:rPr>
              <a:t>mujer</a:t>
            </a:r>
            <a:r>
              <a:rPr lang="en-GB" sz="1200" b="0" baseline="0" dirty="0">
                <a:solidFill>
                  <a:srgbClr val="002060"/>
                </a:solidFill>
                <a:latin typeface="+mn-lt"/>
              </a:rPr>
              <a:t> de </a:t>
            </a:r>
            <a:r>
              <a:rPr lang="en-GB" sz="1200" b="0" baseline="0" dirty="0" err="1">
                <a:solidFill>
                  <a:srgbClr val="002060"/>
                </a:solidFill>
                <a:latin typeface="+mn-lt"/>
              </a:rPr>
              <a:t>Señor</a:t>
            </a:r>
            <a:r>
              <a:rPr lang="en-GB" sz="1200" b="0" baseline="0" dirty="0">
                <a:solidFill>
                  <a:srgbClr val="002060"/>
                </a:solidFill>
                <a:latin typeface="+mn-lt"/>
              </a:rPr>
              <a:t> Pérez </a:t>
            </a:r>
            <a:r>
              <a:rPr lang="en-GB" sz="1200" b="0" baseline="0" dirty="0" err="1">
                <a:solidFill>
                  <a:srgbClr val="002060"/>
                </a:solidFill>
                <a:latin typeface="+mn-lt"/>
              </a:rPr>
              <a:t>está</a:t>
            </a:r>
            <a:r>
              <a:rPr lang="en-GB" sz="1200" b="0" baseline="0" dirty="0">
                <a:solidFill>
                  <a:srgbClr val="002060"/>
                </a:solidFill>
                <a:latin typeface="+mn-lt"/>
              </a:rPr>
              <a:t> </a:t>
            </a:r>
            <a:r>
              <a:rPr lang="en-GB" sz="1200" b="0" baseline="0" dirty="0" err="1">
                <a:solidFill>
                  <a:srgbClr val="002060"/>
                </a:solidFill>
                <a:latin typeface="+mn-lt"/>
              </a:rPr>
              <a:t>fuera</a:t>
            </a:r>
            <a:r>
              <a:rPr lang="en-GB" sz="1200" b="0" baseline="0" dirty="0">
                <a:solidFill>
                  <a:srgbClr val="002060"/>
                </a:solidFill>
                <a:latin typeface="+mn-lt"/>
              </a:rPr>
              <a:t> de la…</a:t>
            </a:r>
          </a:p>
          <a:p>
            <a:pPr marL="228600" indent="-228600">
              <a:buAutoNum type="arabicPeriod"/>
            </a:pPr>
            <a:r>
              <a:rPr lang="en-GB" sz="1200" b="0" baseline="0">
                <a:solidFill>
                  <a:srgbClr val="002060"/>
                </a:solidFill>
                <a:latin typeface="+mn-lt"/>
              </a:rPr>
              <a:t>La gente estaba </a:t>
            </a:r>
            <a:r>
              <a:rPr lang="en-GB" sz="1200" b="0" baseline="0" dirty="0" err="1">
                <a:solidFill>
                  <a:srgbClr val="002060"/>
                </a:solidFill>
                <a:latin typeface="+mn-lt"/>
              </a:rPr>
              <a:t>alrededor</a:t>
            </a:r>
            <a:r>
              <a:rPr lang="en-GB" sz="1200" b="0" baseline="0" dirty="0">
                <a:solidFill>
                  <a:srgbClr val="002060"/>
                </a:solidFill>
                <a:latin typeface="+mn-lt"/>
              </a:rPr>
              <a:t> de la …</a:t>
            </a:r>
            <a:endParaRPr lang="en-GB" sz="1200" baseline="0" dirty="0">
              <a:latin typeface="+mn-lt"/>
            </a:endParaRPr>
          </a:p>
          <a:p>
            <a:pPr marL="228600" indent="-228600">
              <a:buAutoNum type="arabicPeriod"/>
            </a:pPr>
            <a:endParaRPr lang="en-GB" baseline="0" dirty="0">
              <a:latin typeface="Century Gothic" panose="020B0502020202020204" pitchFamily="34" charset="0"/>
            </a:endParaRPr>
          </a:p>
          <a:p>
            <a:pPr marL="0" indent="0">
              <a:buNone/>
            </a:pPr>
            <a:r>
              <a:rPr lang="en-GB" b="1" baseline="0">
                <a:latin typeface="Century Gothic" panose="020B0502020202020204" pitchFamily="34" charset="0"/>
              </a:rPr>
              <a:t>Transcript </a:t>
            </a:r>
            <a:r>
              <a:rPr lang="en-GB" b="1" baseline="0" dirty="0">
                <a:latin typeface="Century Gothic" panose="020B0502020202020204" pitchFamily="34" charset="0"/>
              </a:rPr>
              <a:t>(beige buttons):</a:t>
            </a:r>
          </a:p>
          <a:p>
            <a:pPr marL="228600" indent="-228600">
              <a:buAutoNum type="arabicPeriod"/>
            </a:pPr>
            <a:r>
              <a:rPr lang="en-GB" sz="1200" dirty="0">
                <a:latin typeface="+mn-lt"/>
              </a:rPr>
              <a:t>El</a:t>
            </a:r>
            <a:r>
              <a:rPr lang="en-GB" sz="1200" baseline="0" dirty="0">
                <a:latin typeface="+mn-lt"/>
              </a:rPr>
              <a:t> </a:t>
            </a:r>
            <a:r>
              <a:rPr lang="en-GB" sz="1200" baseline="0" dirty="0" err="1">
                <a:latin typeface="+mn-lt"/>
              </a:rPr>
              <a:t>libro</a:t>
            </a:r>
            <a:r>
              <a:rPr lang="en-GB" sz="1200" baseline="0" dirty="0">
                <a:latin typeface="+mn-lt"/>
              </a:rPr>
              <a:t> </a:t>
            </a:r>
            <a:r>
              <a:rPr lang="en-GB" sz="1200" baseline="0" dirty="0" err="1">
                <a:latin typeface="+mn-lt"/>
              </a:rPr>
              <a:t>estaba</a:t>
            </a:r>
            <a:r>
              <a:rPr lang="en-GB" sz="1200" baseline="0" dirty="0">
                <a:latin typeface="+mn-lt"/>
              </a:rPr>
              <a:t> </a:t>
            </a:r>
            <a:r>
              <a:rPr lang="en-GB" sz="1200" baseline="0" dirty="0" err="1">
                <a:latin typeface="+mn-lt"/>
              </a:rPr>
              <a:t>encima</a:t>
            </a:r>
            <a:r>
              <a:rPr lang="en-GB" sz="1200" baseline="0" dirty="0">
                <a:latin typeface="+mn-lt"/>
              </a:rPr>
              <a:t> de la </a:t>
            </a:r>
            <a:r>
              <a:rPr lang="en-GB" sz="1200" baseline="0" dirty="0" err="1">
                <a:latin typeface="+mn-lt"/>
              </a:rPr>
              <a:t>cama</a:t>
            </a:r>
            <a:r>
              <a:rPr lang="en-GB" sz="1200" baseline="0" dirty="0">
                <a:latin typeface="+mn-lt"/>
              </a:rPr>
              <a:t>.</a:t>
            </a:r>
          </a:p>
          <a:p>
            <a:pPr marL="228600" indent="-228600">
              <a:buAutoNum type="arabicPeriod"/>
            </a:pPr>
            <a:r>
              <a:rPr lang="en-GB" sz="1200" baseline="0">
                <a:latin typeface="+mn-lt"/>
              </a:rPr>
              <a:t>Abuela </a:t>
            </a:r>
            <a:r>
              <a:rPr lang="en-GB" sz="1200" baseline="0" dirty="0" err="1">
                <a:latin typeface="+mn-lt"/>
              </a:rPr>
              <a:t>está</a:t>
            </a:r>
            <a:r>
              <a:rPr lang="en-GB" sz="1200" baseline="0" dirty="0">
                <a:latin typeface="+mn-lt"/>
              </a:rPr>
              <a:t> dentro de la </a:t>
            </a:r>
            <a:r>
              <a:rPr lang="en-GB" sz="1200" baseline="0" dirty="0" err="1">
                <a:latin typeface="+mn-lt"/>
              </a:rPr>
              <a:t>sala</a:t>
            </a:r>
            <a:r>
              <a:rPr lang="en-GB" sz="1200" baseline="0" dirty="0">
                <a:latin typeface="+mn-lt"/>
              </a:rPr>
              <a:t>.</a:t>
            </a:r>
          </a:p>
          <a:p>
            <a:pPr marL="228600" indent="-228600">
              <a:buAutoNum type="arabicPeriod"/>
            </a:pPr>
            <a:r>
              <a:rPr lang="en-GB" sz="1200" b="0" dirty="0">
                <a:solidFill>
                  <a:srgbClr val="002060"/>
                </a:solidFill>
                <a:latin typeface="+mn-lt"/>
              </a:rPr>
              <a:t>La pelota </a:t>
            </a:r>
            <a:r>
              <a:rPr lang="en-GB" sz="1200" b="0" err="1">
                <a:solidFill>
                  <a:srgbClr val="002060"/>
                </a:solidFill>
                <a:latin typeface="+mn-lt"/>
              </a:rPr>
              <a:t>estaba</a:t>
            </a:r>
            <a:r>
              <a:rPr lang="en-GB" sz="1200" b="0">
                <a:solidFill>
                  <a:srgbClr val="002060"/>
                </a:solidFill>
                <a:latin typeface="+mn-lt"/>
              </a:rPr>
              <a:t> al lado </a:t>
            </a:r>
            <a:r>
              <a:rPr lang="en-GB" sz="1200" b="0" dirty="0">
                <a:solidFill>
                  <a:srgbClr val="002060"/>
                </a:solidFill>
                <a:latin typeface="+mn-lt"/>
              </a:rPr>
              <a:t>del patio.</a:t>
            </a:r>
          </a:p>
          <a:p>
            <a:pPr marL="228600" indent="-228600">
              <a:buAutoNum type="arabicPeriod"/>
            </a:pPr>
            <a:r>
              <a:rPr lang="en-GB" sz="1200" b="0" baseline="0" dirty="0">
                <a:solidFill>
                  <a:srgbClr val="002060"/>
                </a:solidFill>
                <a:latin typeface="+mn-lt"/>
              </a:rPr>
              <a:t>Tu </a:t>
            </a:r>
            <a:r>
              <a:rPr lang="en-GB" sz="1200" b="0" baseline="0" dirty="0" err="1">
                <a:solidFill>
                  <a:srgbClr val="002060"/>
                </a:solidFill>
                <a:latin typeface="+mn-lt"/>
              </a:rPr>
              <a:t>bolsa</a:t>
            </a:r>
            <a:r>
              <a:rPr lang="en-GB" sz="1200" b="0" baseline="0" dirty="0">
                <a:solidFill>
                  <a:srgbClr val="002060"/>
                </a:solidFill>
                <a:latin typeface="+mn-lt"/>
              </a:rPr>
              <a:t> </a:t>
            </a:r>
            <a:r>
              <a:rPr lang="en-GB" sz="1200" b="0" baseline="0" dirty="0" err="1">
                <a:solidFill>
                  <a:srgbClr val="002060"/>
                </a:solidFill>
                <a:latin typeface="+mn-lt"/>
              </a:rPr>
              <a:t>estaba</a:t>
            </a:r>
            <a:r>
              <a:rPr lang="en-GB" sz="1200" b="0" baseline="0" dirty="0">
                <a:solidFill>
                  <a:srgbClr val="002060"/>
                </a:solidFill>
                <a:latin typeface="+mn-lt"/>
              </a:rPr>
              <a:t> </a:t>
            </a:r>
            <a:r>
              <a:rPr lang="en-GB" sz="1200" b="0" baseline="0" dirty="0" err="1">
                <a:solidFill>
                  <a:srgbClr val="002060"/>
                </a:solidFill>
                <a:latin typeface="+mn-lt"/>
              </a:rPr>
              <a:t>delante</a:t>
            </a:r>
            <a:r>
              <a:rPr lang="en-GB" sz="1200" b="0" baseline="0" dirty="0">
                <a:solidFill>
                  <a:srgbClr val="002060"/>
                </a:solidFill>
                <a:latin typeface="+mn-lt"/>
              </a:rPr>
              <a:t> del </a:t>
            </a:r>
            <a:r>
              <a:rPr lang="en-GB" sz="1200" b="0" baseline="0" dirty="0" err="1">
                <a:solidFill>
                  <a:srgbClr val="002060"/>
                </a:solidFill>
                <a:latin typeface="+mn-lt"/>
              </a:rPr>
              <a:t>espejo</a:t>
            </a:r>
            <a:r>
              <a:rPr lang="en-GB" sz="1200" b="0" baseline="0" dirty="0">
                <a:solidFill>
                  <a:srgbClr val="002060"/>
                </a:solidFill>
                <a:latin typeface="+mn-lt"/>
              </a:rPr>
              <a:t>.</a:t>
            </a:r>
          </a:p>
          <a:p>
            <a:pPr marL="228600" indent="-228600">
              <a:buAutoNum type="arabicPeriod"/>
            </a:pPr>
            <a:r>
              <a:rPr lang="en-GB" sz="1200" b="0" baseline="0" dirty="0">
                <a:solidFill>
                  <a:srgbClr val="002060"/>
                </a:solidFill>
                <a:latin typeface="+mn-lt"/>
              </a:rPr>
              <a:t>La </a:t>
            </a:r>
            <a:r>
              <a:rPr lang="en-GB" sz="1200" b="0" baseline="0" dirty="0" err="1">
                <a:solidFill>
                  <a:srgbClr val="002060"/>
                </a:solidFill>
                <a:latin typeface="+mn-lt"/>
              </a:rPr>
              <a:t>mujer</a:t>
            </a:r>
            <a:r>
              <a:rPr lang="en-GB" sz="1200" b="0" baseline="0" dirty="0">
                <a:solidFill>
                  <a:srgbClr val="002060"/>
                </a:solidFill>
                <a:latin typeface="+mn-lt"/>
              </a:rPr>
              <a:t> de </a:t>
            </a:r>
            <a:r>
              <a:rPr lang="en-GB" sz="1200" b="0" baseline="0" dirty="0" err="1">
                <a:solidFill>
                  <a:srgbClr val="002060"/>
                </a:solidFill>
                <a:latin typeface="+mn-lt"/>
              </a:rPr>
              <a:t>Señor</a:t>
            </a:r>
            <a:r>
              <a:rPr lang="en-GB" sz="1200" b="0" baseline="0" dirty="0">
                <a:solidFill>
                  <a:srgbClr val="002060"/>
                </a:solidFill>
                <a:latin typeface="+mn-lt"/>
              </a:rPr>
              <a:t> Pérez </a:t>
            </a:r>
            <a:r>
              <a:rPr lang="en-GB" sz="1200" b="0" baseline="0" dirty="0" err="1">
                <a:solidFill>
                  <a:srgbClr val="002060"/>
                </a:solidFill>
                <a:latin typeface="+mn-lt"/>
              </a:rPr>
              <a:t>está</a:t>
            </a:r>
            <a:r>
              <a:rPr lang="en-GB" sz="1200" b="0" baseline="0" dirty="0">
                <a:solidFill>
                  <a:srgbClr val="002060"/>
                </a:solidFill>
                <a:latin typeface="+mn-lt"/>
              </a:rPr>
              <a:t> </a:t>
            </a:r>
            <a:r>
              <a:rPr lang="en-GB" sz="1200" b="0" baseline="0" dirty="0" err="1">
                <a:solidFill>
                  <a:srgbClr val="002060"/>
                </a:solidFill>
                <a:latin typeface="+mn-lt"/>
              </a:rPr>
              <a:t>fuera</a:t>
            </a:r>
            <a:r>
              <a:rPr lang="en-GB" sz="1200" b="0" baseline="0" dirty="0">
                <a:solidFill>
                  <a:srgbClr val="002060"/>
                </a:solidFill>
                <a:latin typeface="+mn-lt"/>
              </a:rPr>
              <a:t> de la </a:t>
            </a:r>
            <a:r>
              <a:rPr lang="en-GB" sz="1200" b="0" baseline="0" dirty="0" err="1">
                <a:solidFill>
                  <a:srgbClr val="002060"/>
                </a:solidFill>
                <a:latin typeface="+mn-lt"/>
              </a:rPr>
              <a:t>puerta</a:t>
            </a:r>
            <a:r>
              <a:rPr lang="en-GB" sz="1200" b="0" baseline="0" dirty="0">
                <a:solidFill>
                  <a:srgbClr val="002060"/>
                </a:solidFill>
                <a:latin typeface="+mn-lt"/>
              </a:rPr>
              <a:t>.</a:t>
            </a:r>
          </a:p>
          <a:p>
            <a:pPr marL="228600" indent="-228600">
              <a:buAutoNum type="arabicPeriod"/>
            </a:pPr>
            <a:r>
              <a:rPr lang="en-GB" sz="1200" b="0" baseline="0">
                <a:solidFill>
                  <a:srgbClr val="002060"/>
                </a:solidFill>
                <a:latin typeface="+mn-lt"/>
              </a:rPr>
              <a:t>La gente estaba </a:t>
            </a:r>
            <a:r>
              <a:rPr lang="en-GB" sz="1200" b="0" baseline="0" dirty="0" err="1">
                <a:solidFill>
                  <a:srgbClr val="002060"/>
                </a:solidFill>
                <a:latin typeface="+mn-lt"/>
              </a:rPr>
              <a:t>alrededor</a:t>
            </a:r>
            <a:r>
              <a:rPr lang="en-GB" sz="1200" b="0" baseline="0" dirty="0">
                <a:solidFill>
                  <a:srgbClr val="002060"/>
                </a:solidFill>
                <a:latin typeface="+mn-lt"/>
              </a:rPr>
              <a:t> de </a:t>
            </a:r>
            <a:r>
              <a:rPr lang="en-GB" sz="1200" b="0" baseline="0">
                <a:solidFill>
                  <a:srgbClr val="002060"/>
                </a:solidFill>
                <a:latin typeface="+mn-lt"/>
              </a:rPr>
              <a:t>la mesa.</a:t>
            </a:r>
            <a:endParaRPr lang="en-GB" sz="1200" b="0" baseline="0" dirty="0">
              <a:solidFill>
                <a:srgbClr val="002060"/>
              </a:solidFill>
              <a:latin typeface="+mn-lt"/>
            </a:endParaRPr>
          </a:p>
        </p:txBody>
      </p:sp>
      <p:sp>
        <p:nvSpPr>
          <p:cNvPr id="4" name="Slide Number Placeholder 3"/>
          <p:cNvSpPr>
            <a:spLocks noGrp="1"/>
          </p:cNvSpPr>
          <p:nvPr>
            <p:ph type="sldNum" sz="quarter" idx="10"/>
          </p:nvPr>
        </p:nvSpPr>
        <p:spPr/>
        <p:txBody>
          <a:bodyPr/>
          <a:lstStyle/>
          <a:p>
            <a:fld id="{6D5A7CE6-FC2E-5844-8E3C-E71D91EF3FB1}" type="slidenum">
              <a:rPr lang="en-US" smtClean="0"/>
              <a:t>38</a:t>
            </a:fld>
            <a:endParaRPr lang="en-US"/>
          </a:p>
        </p:txBody>
      </p:sp>
    </p:spTree>
    <p:extLst>
      <p:ext uri="{BB962C8B-B14F-4D97-AF65-F5344CB8AC3E}">
        <p14:creationId xmlns:p14="http://schemas.microsoft.com/office/powerpoint/2010/main" val="6809312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p>
          <a:p>
            <a:endParaRPr lang="en-GB" b="1" dirty="0"/>
          </a:p>
          <a:p>
            <a:r>
              <a:rPr lang="en-GB" b="1" dirty="0"/>
              <a:t>Aim: </a:t>
            </a:r>
            <a:r>
              <a:rPr lang="en-GB" b="0" dirty="0"/>
              <a:t>to</a:t>
            </a:r>
            <a:r>
              <a:rPr lang="en-GB" b="0" baseline="0" dirty="0"/>
              <a:t> introduce the relative pronoun ‘que’ with its function </a:t>
            </a:r>
            <a:r>
              <a:rPr lang="en-GB" b="0" baseline="0"/>
              <a:t>and meanings.</a:t>
            </a:r>
            <a:endParaRPr lang="en-GB" b="1" dirty="0"/>
          </a:p>
          <a:p>
            <a:endParaRPr lang="en-GB" b="1" dirty="0"/>
          </a:p>
          <a:p>
            <a:r>
              <a:rPr lang="en-GB"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Go</a:t>
            </a:r>
            <a:r>
              <a:rPr lang="en-US" b="0" baseline="0" dirty="0"/>
              <a:t> through the grammar explanation with students, revealing each new sentence on a mouse click.</a:t>
            </a:r>
          </a:p>
          <a:p>
            <a:endParaRPr lang="en-GB" b="1" dirty="0"/>
          </a:p>
          <a:p>
            <a:r>
              <a:rPr lang="en-GB" b="1" dirty="0"/>
              <a:t>Notes</a:t>
            </a:r>
            <a:r>
              <a:rPr lang="en-GB" b="1"/>
              <a:t>: </a:t>
            </a:r>
          </a:p>
          <a:p>
            <a:r>
              <a:rPr lang="en-GB" b="0"/>
              <a:t>1. Although there is not space on the slide to highlight this, it worth also</a:t>
            </a:r>
            <a:r>
              <a:rPr lang="en-GB" b="0" baseline="0"/>
              <a:t> highlighting that ‘qué’ (with accent) has a different meaning (‘what?’).</a:t>
            </a:r>
            <a:endParaRPr lang="en-GB" b="0"/>
          </a:p>
          <a:p>
            <a:r>
              <a:rPr lang="en-GB" b="0"/>
              <a:t>2. In </a:t>
            </a:r>
            <a:r>
              <a:rPr lang="en-GB" b="0" dirty="0"/>
              <a:t>this lesson, we are only focusing on subject relative</a:t>
            </a:r>
            <a:r>
              <a:rPr lang="en-GB" b="0" baseline="0" dirty="0"/>
              <a:t> pronouns (rather </a:t>
            </a:r>
            <a:r>
              <a:rPr lang="en-GB" b="0" baseline="0"/>
              <a:t>than object </a:t>
            </a:r>
            <a:r>
              <a:rPr lang="en-GB" b="0" baseline="0" dirty="0"/>
              <a:t>relative pronouns, as in ‘</a:t>
            </a:r>
            <a:r>
              <a:rPr lang="en-GB" b="0" i="1" baseline="0" dirty="0"/>
              <a:t>Volver </a:t>
            </a:r>
            <a:r>
              <a:rPr lang="en-GB" b="0" i="0" baseline="0" dirty="0"/>
              <a:t>es la </a:t>
            </a:r>
            <a:r>
              <a:rPr lang="en-GB" b="0" i="0" baseline="0" dirty="0" err="1"/>
              <a:t>película</a:t>
            </a:r>
            <a:r>
              <a:rPr lang="en-GB" b="0" i="0" baseline="0" dirty="0"/>
              <a:t> que </a:t>
            </a:r>
            <a:r>
              <a:rPr lang="en-GB" b="0" i="0" baseline="0"/>
              <a:t>vi’).</a:t>
            </a:r>
            <a:r>
              <a:rPr lang="en-GB" b="0" baseline="0"/>
              <a:t> </a:t>
            </a:r>
            <a:endParaRPr lang="en-GB" b="0" dirty="0"/>
          </a:p>
        </p:txBody>
      </p:sp>
      <p:sp>
        <p:nvSpPr>
          <p:cNvPr id="4" name="Slide Number Placeholder 3"/>
          <p:cNvSpPr>
            <a:spLocks noGrp="1"/>
          </p:cNvSpPr>
          <p:nvPr>
            <p:ph type="sldNum" sz="quarter" idx="10"/>
          </p:nvPr>
        </p:nvSpPr>
        <p:spPr/>
        <p:txBody>
          <a:bodyPr/>
          <a:lstStyle/>
          <a:p>
            <a:fld id="{6D5A7CE6-FC2E-5844-8E3C-E71D91EF3FB1}" type="slidenum">
              <a:rPr lang="en-US" smtClean="0"/>
              <a:t>39</a:t>
            </a:fld>
            <a:endParaRPr lang="en-US"/>
          </a:p>
        </p:txBody>
      </p:sp>
    </p:spTree>
    <p:extLst>
      <p:ext uri="{BB962C8B-B14F-4D97-AF65-F5344CB8AC3E}">
        <p14:creationId xmlns:p14="http://schemas.microsoft.com/office/powerpoint/2010/main" val="309567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Slide 3/6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Transcript</a:t>
            </a: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a:t>Estoy orgulloso de mis raí</a:t>
            </a:r>
            <a:r>
              <a:rPr lang="en-GB" b="1" u="sng"/>
              <a:t>ces</a:t>
            </a:r>
            <a:r>
              <a:rPr lang="en-GB"/>
              <a:t> Latinas. (LatAm)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a:t>
            </a:r>
            <a:r>
              <a:rPr lang="en-GB"/>
              <a:t>this is an opportunity to</a:t>
            </a:r>
            <a:r>
              <a:rPr lang="en-GB" baseline="0"/>
              <a:t> very briefly recap how nouns ending in –z pluralise with –ces.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6311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a:t>
            </a:r>
            <a:r>
              <a:rPr lang="en-GB" b="0"/>
              <a:t>6 minutes</a:t>
            </a:r>
            <a:endParaRPr lang="en-GB" b="0" dirty="0"/>
          </a:p>
          <a:p>
            <a:endParaRPr lang="en-GB" b="1" dirty="0"/>
          </a:p>
          <a:p>
            <a:r>
              <a:rPr lang="en-GB" b="1" dirty="0"/>
              <a:t>Aim: </a:t>
            </a:r>
            <a:r>
              <a:rPr lang="en-GB" b="0" dirty="0"/>
              <a:t>to</a:t>
            </a:r>
            <a:r>
              <a:rPr lang="en-GB" b="0" baseline="0" dirty="0"/>
              <a:t> practise differentiating between the different meanings of ‘que’ in subject relative clauses.</a:t>
            </a:r>
            <a:endParaRPr lang="en-GB" b="1" dirty="0"/>
          </a:p>
          <a:p>
            <a:endParaRPr lang="en-GB" b="1" dirty="0"/>
          </a:p>
          <a:p>
            <a:r>
              <a:rPr lang="en-GB" b="1" dirty="0"/>
              <a:t>Procedure:</a:t>
            </a:r>
          </a:p>
          <a:p>
            <a:pPr marL="228600" indent="-228600">
              <a:buAutoNum type="arabicPeriod"/>
            </a:pPr>
            <a:r>
              <a:rPr lang="en-GB" b="0"/>
              <a:t>If necessary, explain to students before starting that ‘who / that’ will only refer to people</a:t>
            </a:r>
            <a:r>
              <a:rPr lang="en-GB" b="0" baseline="0"/>
              <a:t> (‘solo es para personas’) and that ‘that’ may refer to things or places (‘puede ser para cosas, lugares etc.’). </a:t>
            </a:r>
            <a:endParaRPr lang="en-GB" b="0"/>
          </a:p>
          <a:p>
            <a:pPr marL="228600" indent="-228600">
              <a:buAutoNum type="arabicPeriod"/>
            </a:pPr>
            <a:r>
              <a:rPr lang="en-GB" b="0"/>
              <a:t>Read </a:t>
            </a:r>
            <a:r>
              <a:rPr lang="en-GB" b="0" dirty="0"/>
              <a:t>the speech bubbles (1-6) and work out whether ‘que’ refers to people (meaning who/that) or places (meaning ‘that’).</a:t>
            </a:r>
          </a:p>
          <a:p>
            <a:pPr marL="228600" indent="-228600">
              <a:buAutoNum type="arabicPeriod"/>
            </a:pPr>
            <a:r>
              <a:rPr lang="en-GB" b="0" dirty="0"/>
              <a:t>Click to reveal the </a:t>
            </a:r>
            <a:r>
              <a:rPr lang="en-GB" b="0"/>
              <a:t>answers.</a:t>
            </a:r>
          </a:p>
          <a:p>
            <a:pPr marL="228600" indent="-228600">
              <a:buAutoNum type="arabicPeriod"/>
            </a:pPr>
            <a:endParaRPr lang="en-GB" b="0"/>
          </a:p>
          <a:p>
            <a:pPr marL="0" indent="0">
              <a:buNone/>
            </a:pPr>
            <a:r>
              <a:rPr lang="en-GB" b="1"/>
              <a:t>Note: </a:t>
            </a:r>
            <a:r>
              <a:rPr lang="en-GB" b="0"/>
              <a:t>it</a:t>
            </a:r>
            <a:r>
              <a:rPr lang="en-GB" b="0" baseline="0"/>
              <a:t> may be of interest to explain to students that ‘pared’ (the word they already know for ‘wall’) is used more for a wall within a house. When referring to an outdoor wall, particularly of a larger size, ‘muro’ is the appropriate word.</a:t>
            </a:r>
          </a:p>
          <a:p>
            <a:pPr marL="0" indent="0">
              <a:buNone/>
            </a:pPr>
            <a:r>
              <a:rPr lang="en-GB" b="0" baseline="0"/>
              <a:t>‘Latinoamericana’ is not glossed as it has been extensively used in NCELP resources to date.</a:t>
            </a:r>
            <a:endParaRPr lang="en-GB" b="1"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a:t>
            </a:r>
            <a:r>
              <a:rPr lang="en-GB" b="1" baseline="0" dirty="0"/>
              <a:t> of unknown vocabulary and cognates:</a:t>
            </a:r>
            <a:endParaRPr lang="en-GB" b="1" dirty="0"/>
          </a:p>
          <a:p>
            <a:r>
              <a:rPr lang="en-GB" b="0" dirty="0" err="1"/>
              <a:t>dominó</a:t>
            </a:r>
            <a:r>
              <a:rPr lang="en-GB" b="0" dirty="0"/>
              <a:t> [&gt;5000]; </a:t>
            </a:r>
            <a:r>
              <a:rPr lang="en-GB" b="0" dirty="0" err="1"/>
              <a:t>secundario</a:t>
            </a:r>
            <a:r>
              <a:rPr lang="en-GB" b="0" dirty="0"/>
              <a:t> [&gt;5000]; </a:t>
            </a:r>
            <a:r>
              <a:rPr lang="en-GB" b="0" dirty="0" err="1"/>
              <a:t>latinoamericano</a:t>
            </a:r>
            <a:r>
              <a:rPr lang="en-GB" b="0" dirty="0"/>
              <a:t> [</a:t>
            </a:r>
            <a:r>
              <a:rPr lang="en-GB" b="0"/>
              <a:t>2184]; mayor [154]; muro [1874]</a:t>
            </a:r>
            <a:endParaRPr lang="en-GB" b="0" dirty="0"/>
          </a:p>
          <a:p>
            <a:endParaRPr lang="en-GB" b="0" dirty="0"/>
          </a:p>
          <a:p>
            <a:r>
              <a:rPr lang="en-GB" b="0" dirty="0"/>
              <a:t>Images free to use from </a:t>
            </a:r>
            <a:r>
              <a:rPr lang="en-GB" b="0" dirty="0" err="1"/>
              <a:t>Pixabay</a:t>
            </a:r>
            <a:endParaRPr lang="en-GB" b="0" dirty="0"/>
          </a:p>
        </p:txBody>
      </p:sp>
      <p:sp>
        <p:nvSpPr>
          <p:cNvPr id="4" name="Slide Number Placeholder 3"/>
          <p:cNvSpPr>
            <a:spLocks noGrp="1"/>
          </p:cNvSpPr>
          <p:nvPr>
            <p:ph type="sldNum" sz="quarter" idx="10"/>
          </p:nvPr>
        </p:nvSpPr>
        <p:spPr/>
        <p:txBody>
          <a:bodyPr/>
          <a:lstStyle/>
          <a:p>
            <a:fld id="{6D5A7CE6-FC2E-5844-8E3C-E71D91EF3FB1}" type="slidenum">
              <a:rPr lang="en-US" smtClean="0"/>
              <a:t>40</a:t>
            </a:fld>
            <a:endParaRPr lang="en-US"/>
          </a:p>
        </p:txBody>
      </p:sp>
    </p:spTree>
    <p:extLst>
      <p:ext uri="{BB962C8B-B14F-4D97-AF65-F5344CB8AC3E}">
        <p14:creationId xmlns:p14="http://schemas.microsoft.com/office/powerpoint/2010/main" val="40232501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a:t>
            </a:r>
            <a:r>
              <a:rPr lang="en-GB"/>
              <a:t>2 minutes</a:t>
            </a:r>
          </a:p>
          <a:p>
            <a:endParaRPr lang="en-GB"/>
          </a:p>
          <a:p>
            <a:r>
              <a:rPr lang="en-GB" b="1"/>
              <a:t>Aim: </a:t>
            </a:r>
            <a:r>
              <a:rPr lang="en-GB"/>
              <a:t>to familiarise students with cultural references made in the conversation on the next slide</a:t>
            </a:r>
          </a:p>
          <a:p>
            <a:endParaRPr lang="en-GB" b="1"/>
          </a:p>
          <a:p>
            <a:r>
              <a:rPr lang="en-GB" b="1"/>
              <a:t>Procedure: </a:t>
            </a:r>
            <a:r>
              <a:rPr lang="en-GB"/>
              <a:t>click to</a:t>
            </a:r>
            <a:r>
              <a:rPr lang="en-GB" baseline="0"/>
              <a:t> reveal each description from left to right.</a:t>
            </a:r>
            <a:endParaRPr lang="en-GB"/>
          </a:p>
          <a:p>
            <a:endParaRPr lang="en-GB"/>
          </a:p>
          <a:p>
            <a:r>
              <a:rPr lang="en-GB"/>
              <a:t>Images from</a:t>
            </a:r>
            <a:r>
              <a:rPr lang="en-GB" baseline="0"/>
              <a:t> Unsplash, Flickr and Wikimedia are free to use</a:t>
            </a:r>
          </a:p>
          <a:p>
            <a:pPr marL="171450" indent="-171450">
              <a:buFont typeface="Arial" panose="020B0604020202020204" pitchFamily="34" charset="0"/>
              <a:buChar char="•"/>
            </a:pPr>
            <a:r>
              <a:rPr lang="en-GB"/>
              <a:t>https://unsplash.com/photos/8XDvZ_VTtjw</a:t>
            </a:r>
          </a:p>
          <a:p>
            <a:pPr marL="171450" indent="-171450">
              <a:buFont typeface="Arial" panose="020B0604020202020204" pitchFamily="34" charset="0"/>
              <a:buChar char="•"/>
            </a:pPr>
            <a:r>
              <a:rPr lang="en-GB"/>
              <a:t>https://www.flickr.com/photos/jadis1958/4932111682</a:t>
            </a:r>
          </a:p>
          <a:p>
            <a:pPr marL="171450" indent="-171450">
              <a:buFont typeface="Arial" panose="020B0604020202020204" pitchFamily="34" charset="0"/>
              <a:buChar char="•"/>
            </a:pPr>
            <a:r>
              <a:rPr lang="en-GB"/>
              <a:t>https://commons.wikimedia.org/wiki/File:Bosque_de_La_Habana_09.jpg    </a:t>
            </a:r>
          </a:p>
          <a:p>
            <a:pPr marL="171450" indent="-171450">
              <a:buFont typeface="Arial" panose="020B0604020202020204" pitchFamily="34" charset="0"/>
              <a:buChar char="•"/>
            </a:pPr>
            <a:endParaRPr lang="en-GB"/>
          </a:p>
          <a:p>
            <a:pPr marL="0" indent="0">
              <a:buFont typeface="Arial" panose="020B0604020202020204" pitchFamily="34" charset="0"/>
              <a:buNone/>
            </a:pPr>
            <a:r>
              <a:rPr lang="en-GB" b="1"/>
              <a:t>Note:</a:t>
            </a:r>
            <a:r>
              <a:rPr lang="en-GB" b="1" baseline="0"/>
              <a:t> </a:t>
            </a:r>
            <a:r>
              <a:rPr lang="en-GB" baseline="0"/>
              <a:t>in Spain, the word ‘cigarro’ is sometimes used to refer to ‘cigarettes’ (along with the word ‘cigarillo’). Cigars in Cuba may also be referred to either as ‘puros’ or ‘habanos’.</a:t>
            </a:r>
          </a:p>
          <a:p>
            <a:pPr marL="0" indent="0">
              <a:buFont typeface="Arial" panose="020B0604020202020204" pitchFamily="34" charset="0"/>
              <a:buNone/>
            </a:pPr>
            <a:endParaRPr lang="en-GB"/>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a:t>Frequency</a:t>
            </a:r>
            <a:r>
              <a:rPr lang="en-GB" b="1" baseline="0"/>
              <a:t> of unknown vocabulary and cognates:</a:t>
            </a:r>
            <a:endParaRPr lang="en-GB" sz="1200" b="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kern="1200" baseline="0">
                <a:solidFill>
                  <a:schemeClr val="tx1"/>
                </a:solidFill>
                <a:effectLst/>
                <a:latin typeface="+mn-lt"/>
                <a:ea typeface="+mn-ea"/>
                <a:cs typeface="+mn-cs"/>
              </a:rPr>
              <a:t>puerto [1077]; ron [&gt;5000]; puro [&gt;5000]</a:t>
            </a:r>
            <a:endParaRPr lang="en-GB"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D5A7CE6-FC2E-5844-8E3C-E71D91EF3FB1}" type="slidenum">
              <a:rPr lang="en-US" smtClean="0"/>
              <a:t>41</a:t>
            </a:fld>
            <a:endParaRPr lang="en-US"/>
          </a:p>
        </p:txBody>
      </p:sp>
    </p:spTree>
    <p:extLst>
      <p:ext uri="{BB962C8B-B14F-4D97-AF65-F5344CB8AC3E}">
        <p14:creationId xmlns:p14="http://schemas.microsoft.com/office/powerpoint/2010/main" val="25373718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Aims: </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i="0" dirty="0"/>
              <a:t>to</a:t>
            </a:r>
            <a:r>
              <a:rPr lang="en-US" b="0" i="0" baseline="0" dirty="0"/>
              <a:t> </a:t>
            </a:r>
            <a:r>
              <a:rPr lang="en-GB" baseline="0" dirty="0"/>
              <a:t>help students to connect the spoken and written forms of the language more securely.</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baseline="0" dirty="0"/>
              <a:t>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a:t>
            </a:r>
            <a:r>
              <a:rPr lang="en-GB" sz="1200" b="0" kern="1200" baseline="0">
                <a:solidFill>
                  <a:schemeClr val="tx1"/>
                </a:solidFill>
                <a:effectLst/>
                <a:latin typeface="+mn-lt"/>
                <a:ea typeface="+mn-ea"/>
                <a:cs typeface="+mn-cs"/>
              </a:rPr>
              <a:t>is in 7sections </a:t>
            </a:r>
            <a:r>
              <a:rPr lang="en-GB" sz="1200" b="0" kern="1200" baseline="0" dirty="0">
                <a:solidFill>
                  <a:schemeClr val="tx1"/>
                </a:solidFill>
                <a:effectLst/>
                <a:latin typeface="+mn-lt"/>
                <a:ea typeface="+mn-ea"/>
                <a:cs typeface="+mn-cs"/>
              </a:rPr>
              <a:t>with a pause just after the </a:t>
            </a:r>
            <a:r>
              <a:rPr lang="en-GB" sz="1200" b="0" kern="1200" baseline="0">
                <a:solidFill>
                  <a:schemeClr val="tx1"/>
                </a:solidFill>
                <a:effectLst/>
                <a:latin typeface="+mn-lt"/>
                <a:ea typeface="+mn-ea"/>
                <a:cs typeface="+mn-cs"/>
              </a:rPr>
              <a:t>words 2-7 </a:t>
            </a:r>
            <a:r>
              <a:rPr lang="en-GB" sz="1200" b="0" kern="1200" baseline="0" dirty="0">
                <a:solidFill>
                  <a:schemeClr val="tx1"/>
                </a:solidFill>
                <a:effectLst/>
                <a:latin typeface="+mn-lt"/>
                <a:ea typeface="+mn-ea"/>
                <a:cs typeface="+mn-cs"/>
              </a:rPr>
              <a:t>in bold in the transcript below, to facilitate easy stop/start. </a:t>
            </a:r>
          </a:p>
          <a:p>
            <a:pPr marL="228600" indent="-228600">
              <a:buAutoNum type="arabicPeriod"/>
            </a:pPr>
            <a:r>
              <a:rPr lang="x-none" sz="1200" kern="1200">
                <a:solidFill>
                  <a:schemeClr val="tx1"/>
                </a:solidFill>
                <a:effectLst/>
                <a:latin typeface="+mn-lt"/>
                <a:ea typeface="+mn-ea"/>
                <a:cs typeface="+mn-cs"/>
              </a:rPr>
              <a:t>To support segmentation, stop the audio and ask students to say:</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a) the next word</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kern="1200" baseline="0">
                <a:solidFill>
                  <a:schemeClr val="tx1"/>
                </a:solidFill>
                <a:effectLst/>
                <a:latin typeface="+mn-lt"/>
                <a:ea typeface="+mn-ea"/>
                <a:cs typeface="+mn-cs"/>
              </a:rPr>
              <a:t>1. Students won’t previously have seen ‘fueron’. However, they should be able to understand it, having learnt ‘fue’ and the similarly spelt ‘-ieron’ ending.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kern="1200" baseline="0">
                <a:solidFill>
                  <a:schemeClr val="tx1"/>
                </a:solidFill>
                <a:effectLst/>
                <a:latin typeface="+mn-lt"/>
                <a:ea typeface="+mn-ea"/>
                <a:cs typeface="+mn-cs"/>
              </a:rPr>
              <a:t>2. ‘Que me encanta’ is likely to be more difficult to process given that the English translation is not literal (‘that I love’).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kern="1200" baseline="0">
                <a:solidFill>
                  <a:schemeClr val="tx1"/>
                </a:solidFill>
                <a:effectLst/>
                <a:latin typeface="+mn-lt"/>
                <a:ea typeface="+mn-ea"/>
                <a:cs typeface="+mn-cs"/>
              </a:rPr>
              <a:t>3. The expression ‘qué caro’ uses ‘qué’ in an unfamiliar sense (‘how expensive!’). It would be helpful to draw students’ attention to this. </a:t>
            </a:r>
            <a:endParaRPr lang="en-GB" sz="1200" b="1"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(1) </a:t>
            </a:r>
            <a:r>
              <a:rPr kumimoji="0" lang="x-none" sz="1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Hol</a:t>
            </a:r>
            <a:r>
              <a:rPr kumimoji="0" lang="x-none" sz="1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 </a:t>
            </a:r>
            <a:r>
              <a:rPr lang="en-GB" sz="1200" dirty="0">
                <a:solidFill>
                  <a:srgbClr val="5B9BD5">
                    <a:lumMod val="50000"/>
                  </a:srgbClr>
                </a:solidFill>
                <a:latin typeface="Century Gothic" panose="020B0502020202020204" pitchFamily="34" charset="0"/>
              </a:rPr>
              <a:t>Isabel</a:t>
            </a:r>
            <a:r>
              <a:rPr kumimoji="0" lang="x-none" sz="1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r>
              <a:rPr lang="en-GB" sz="1200" dirty="0" err="1">
                <a:solidFill>
                  <a:srgbClr val="5B9BD5">
                    <a:lumMod val="50000"/>
                  </a:srgbClr>
                </a:solidFill>
                <a:latin typeface="Century Gothic" panose="020B0502020202020204" pitchFamily="34" charset="0"/>
              </a:rPr>
              <a:t>Cómo</a:t>
            </a:r>
            <a:r>
              <a:rPr lang="en-GB" sz="1200" dirty="0">
                <a:solidFill>
                  <a:srgbClr val="5B9BD5">
                    <a:lumMod val="50000"/>
                  </a:srgbClr>
                </a:solidFill>
                <a:latin typeface="Century Gothic" panose="020B0502020202020204" pitchFamily="34" charset="0"/>
              </a:rPr>
              <a:t> </a:t>
            </a:r>
            <a:r>
              <a:rPr lang="en-GB" sz="1200" dirty="0" err="1">
                <a:solidFill>
                  <a:srgbClr val="5B9BD5">
                    <a:lumMod val="50000"/>
                  </a:srgbClr>
                </a:solidFill>
                <a:latin typeface="Century Gothic" panose="020B0502020202020204" pitchFamily="34" charset="0"/>
              </a:rPr>
              <a:t>estás</a:t>
            </a:r>
            <a:r>
              <a:rPr kumimoji="0" lang="x-none" sz="1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kumimoji="0" lang="en-GB" sz="1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U</a:t>
            </a:r>
            <a:r>
              <a:rPr lang="en-GB" sz="1200">
                <a:solidFill>
                  <a:srgbClr val="5B9BD5">
                    <a:lumMod val="50000"/>
                  </a:srgbClr>
                </a:solidFill>
                <a:latin typeface="Century Gothic" panose="020B0502020202020204" pitchFamily="34" charset="0"/>
              </a:rPr>
              <a:t>n </a:t>
            </a:r>
            <a:r>
              <a:rPr lang="en-GB" sz="1200" dirty="0">
                <a:solidFill>
                  <a:srgbClr val="5B9BD5">
                    <a:lumMod val="50000"/>
                  </a:srgbClr>
                </a:solidFill>
                <a:latin typeface="Century Gothic" panose="020B0502020202020204" pitchFamily="34" charset="0"/>
              </a:rPr>
              <a:t>poco </a:t>
            </a:r>
            <a:r>
              <a:rPr lang="en-GB" sz="1200" dirty="0" err="1">
                <a:solidFill>
                  <a:srgbClr val="5B9BD5">
                    <a:lumMod val="50000"/>
                  </a:srgbClr>
                </a:solidFill>
                <a:latin typeface="Century Gothic" panose="020B0502020202020204" pitchFamily="34" charset="0"/>
              </a:rPr>
              <a:t>cansada</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Esta</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err="1">
                <a:ln>
                  <a:noFill/>
                </a:ln>
                <a:solidFill>
                  <a:srgbClr val="5B9BD5">
                    <a:lumMod val="50000"/>
                  </a:srgbClr>
                </a:solidFill>
                <a:effectLst/>
                <a:uLnTx/>
                <a:uFillTx/>
                <a:latin typeface="Century Gothic" panose="020B0502020202020204" pitchFamily="34" charset="0"/>
                <a:ea typeface="+mn-ea"/>
                <a:cs typeface="+mn-cs"/>
              </a:rPr>
              <a:t>tarde</a:t>
            </a:r>
            <a:r>
              <a:rPr kumimoji="0" lang="en-GB" sz="1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fui de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compras</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err="1">
                <a:ln>
                  <a:noFill/>
                </a:ln>
                <a:solidFill>
                  <a:srgbClr val="5B9BD5">
                    <a:lumMod val="50000"/>
                  </a:srgbClr>
                </a:solidFill>
                <a:effectLst/>
                <a:uLnTx/>
                <a:uFillTx/>
                <a:latin typeface="Century Gothic" panose="020B0502020202020204" pitchFamily="34" charset="0"/>
                <a:ea typeface="+mn-ea"/>
                <a:cs typeface="+mn-cs"/>
              </a:rPr>
              <a:t>en</a:t>
            </a:r>
            <a:r>
              <a:rPr kumimoji="0" lang="en-GB" sz="1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un mercado cerca de la </a:t>
            </a:r>
            <a:r>
              <a:rPr lang="en-GB" sz="1200" b="0">
                <a:solidFill>
                  <a:srgbClr val="5B9BD5">
                    <a:lumMod val="50000"/>
                  </a:srgbClr>
                </a:solidFill>
                <a:latin typeface="Century Gothic" panose="020B0502020202020204" pitchFamily="34" charset="0"/>
              </a:rPr>
              <a:t>Plaza </a:t>
            </a:r>
            <a:r>
              <a:rPr lang="en-GB" sz="1200" b="0" dirty="0">
                <a:solidFill>
                  <a:srgbClr val="5B9BD5">
                    <a:lumMod val="50000"/>
                  </a:srgbClr>
                </a:solidFill>
                <a:latin typeface="Century Gothic" panose="020B0502020202020204" pitchFamily="34" charset="0"/>
              </a:rPr>
              <a:t>de la </a:t>
            </a:r>
            <a:r>
              <a:rPr lang="en-GB" sz="1200" b="0" dirty="0" err="1">
                <a:solidFill>
                  <a:srgbClr val="5B9BD5">
                    <a:lumMod val="50000"/>
                  </a:srgbClr>
                </a:solidFill>
                <a:latin typeface="Century Gothic" panose="020B0502020202020204" pitchFamily="34" charset="0"/>
              </a:rPr>
              <a:t>Revolución</a:t>
            </a:r>
            <a:r>
              <a:rPr lang="en-GB" sz="1200" b="0" dirty="0">
                <a:solidFill>
                  <a:srgbClr val="5B9BD5">
                    <a:lumMod val="50000"/>
                  </a:srgbClr>
                </a:solidFill>
                <a:latin typeface="Century Gothic" panose="020B0502020202020204" pitchFamily="34" charset="0"/>
              </a:rPr>
              <a:t>. </a:t>
            </a:r>
            <a:r>
              <a:rPr kumimoji="0" lang="es-ES"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Ah..</a:t>
            </a:r>
            <a:r>
              <a:rPr kumimoji="0" lang="x-none" sz="1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Fuiste</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al </a:t>
            </a:r>
            <a:r>
              <a:rPr kumimoji="0" lang="en-GB" sz="1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café </a:t>
            </a:r>
            <a:r>
              <a:rPr lang="en-GB" sz="1200" b="1">
                <a:solidFill>
                  <a:srgbClr val="5B9BD5">
                    <a:lumMod val="50000"/>
                  </a:srgbClr>
                </a:solidFill>
                <a:latin typeface="Century Gothic" panose="020B0502020202020204" pitchFamily="34" charset="0"/>
              </a:rPr>
              <a:t>(2)</a:t>
            </a:r>
            <a:r>
              <a:rPr kumimoji="0" lang="en-GB" sz="1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r>
              <a:rPr kumimoji="0" lang="en-GB" sz="12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que</a:t>
            </a:r>
            <a:r>
              <a:rPr kumimoji="0" lang="en-GB" sz="1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vende comida tradicional</a:t>
            </a:r>
            <a:r>
              <a:rPr kumimoji="0" lang="x-none" sz="1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kumimoji="0" lang="en-GB" sz="1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r>
              <a:rPr lang="en-GB" sz="1200" dirty="0">
                <a:solidFill>
                  <a:srgbClr val="5B9BD5">
                    <a:lumMod val="50000"/>
                  </a:srgbClr>
                </a:solidFill>
                <a:latin typeface="Century Gothic" panose="020B0502020202020204" pitchFamily="34" charset="0"/>
              </a:rPr>
              <a:t>¡</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Por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supuesto</a:t>
            </a:r>
            <a:r>
              <a:rPr lang="en-GB" sz="1200" dirty="0">
                <a:solidFill>
                  <a:srgbClr val="5B9BD5">
                    <a:lumMod val="50000"/>
                  </a:srgbClr>
                </a:solidFill>
                <a:latin typeface="Century Gothic" panose="020B0502020202020204" pitchFamily="34" charset="0"/>
              </a:rPr>
              <a:t>! Sabes, la </a:t>
            </a:r>
            <a:r>
              <a:rPr lang="en-GB" sz="1200" dirty="0" err="1">
                <a:solidFill>
                  <a:srgbClr val="5B9BD5">
                    <a:lumMod val="50000"/>
                  </a:srgbClr>
                </a:solidFill>
                <a:latin typeface="Century Gothic" panose="020B0502020202020204" pitchFamily="34" charset="0"/>
              </a:rPr>
              <a:t>vida</a:t>
            </a:r>
            <a:r>
              <a:rPr lang="en-GB" sz="1200" dirty="0">
                <a:solidFill>
                  <a:srgbClr val="5B9BD5">
                    <a:lumMod val="50000"/>
                  </a:srgbClr>
                </a:solidFill>
                <a:latin typeface="Century Gothic" panose="020B0502020202020204" pitchFamily="34" charset="0"/>
              </a:rPr>
              <a:t> </a:t>
            </a:r>
            <a:r>
              <a:rPr lang="en-GB" sz="1200" dirty="0" err="1">
                <a:solidFill>
                  <a:srgbClr val="5B9BD5">
                    <a:lumMod val="50000"/>
                  </a:srgbClr>
                </a:solidFill>
                <a:latin typeface="Century Gothic" panose="020B0502020202020204" pitchFamily="34" charset="0"/>
              </a:rPr>
              <a:t>en</a:t>
            </a:r>
            <a:r>
              <a:rPr lang="en-GB" sz="1200" dirty="0">
                <a:solidFill>
                  <a:srgbClr val="5B9BD5">
                    <a:lumMod val="50000"/>
                  </a:srgbClr>
                </a:solidFill>
                <a:latin typeface="Century Gothic" panose="020B0502020202020204" pitchFamily="34" charset="0"/>
              </a:rPr>
              <a:t> Miami es </a:t>
            </a:r>
            <a:r>
              <a:rPr lang="en-GB" sz="1200" dirty="0" err="1">
                <a:solidFill>
                  <a:srgbClr val="5B9BD5">
                    <a:lumMod val="50000"/>
                  </a:srgbClr>
                </a:solidFill>
                <a:latin typeface="Century Gothic" panose="020B0502020202020204" pitchFamily="34" charset="0"/>
              </a:rPr>
              <a:t>mejor</a:t>
            </a:r>
            <a:r>
              <a:rPr lang="en-GB" sz="1200" dirty="0">
                <a:solidFill>
                  <a:srgbClr val="5B9BD5">
                    <a:lumMod val="50000"/>
                  </a:srgbClr>
                </a:solidFill>
                <a:latin typeface="Century Gothic" panose="020B0502020202020204" pitchFamily="34" charset="0"/>
              </a:rPr>
              <a:t> </a:t>
            </a:r>
            <a:r>
              <a:rPr lang="en-GB" sz="1200">
                <a:solidFill>
                  <a:srgbClr val="5B9BD5">
                    <a:lumMod val="50000"/>
                  </a:srgbClr>
                </a:solidFill>
                <a:latin typeface="Century Gothic" panose="020B0502020202020204" pitchFamily="34" charset="0"/>
              </a:rPr>
              <a:t>que aquí, </a:t>
            </a:r>
            <a:r>
              <a:rPr lang="en-GB" sz="1200" dirty="0" err="1">
                <a:solidFill>
                  <a:srgbClr val="5B9BD5">
                    <a:lumMod val="50000"/>
                  </a:srgbClr>
                </a:solidFill>
                <a:latin typeface="Century Gothic" panose="020B0502020202020204" pitchFamily="34" charset="0"/>
              </a:rPr>
              <a:t>pero</a:t>
            </a:r>
            <a:r>
              <a:rPr lang="en-GB" sz="1200" dirty="0">
                <a:solidFill>
                  <a:srgbClr val="5B9BD5">
                    <a:lumMod val="50000"/>
                  </a:srgbClr>
                </a:solidFill>
                <a:latin typeface="Century Gothic" panose="020B0502020202020204" pitchFamily="34" charset="0"/>
              </a:rPr>
              <a:t> la comida es </a:t>
            </a:r>
            <a:r>
              <a:rPr lang="en-GB" sz="1200" err="1">
                <a:solidFill>
                  <a:srgbClr val="5B9BD5">
                    <a:lumMod val="50000"/>
                  </a:srgbClr>
                </a:solidFill>
                <a:latin typeface="Century Gothic" panose="020B0502020202020204" pitchFamily="34" charset="0"/>
              </a:rPr>
              <a:t>menos</a:t>
            </a:r>
            <a:r>
              <a:rPr lang="en-GB" sz="1200">
                <a:solidFill>
                  <a:srgbClr val="5B9BD5">
                    <a:lumMod val="50000"/>
                  </a:srgbClr>
                </a:solidFill>
                <a:latin typeface="Century Gothic" panose="020B0502020202020204" pitchFamily="34" charset="0"/>
              </a:rPr>
              <a:t> rica. </a:t>
            </a:r>
            <a:r>
              <a:rPr lang="es-ES" sz="1200" dirty="0">
                <a:solidFill>
                  <a:srgbClr val="5B9BD5">
                    <a:lumMod val="50000"/>
                  </a:srgbClr>
                </a:solidFill>
                <a:latin typeface="Century Gothic" panose="020B0502020202020204" pitchFamily="34" charset="0"/>
              </a:rPr>
              <a:t>Tienes razón. </a:t>
            </a:r>
            <a:r>
              <a:rPr lang="x-none" sz="1200">
                <a:solidFill>
                  <a:srgbClr val="5B9BD5">
                    <a:lumMod val="50000"/>
                  </a:srgbClr>
                </a:solidFill>
                <a:latin typeface="Century Gothic" panose="020B0502020202020204" pitchFamily="34" charset="0"/>
              </a:rPr>
              <a:t>¿</a:t>
            </a:r>
            <a:r>
              <a:rPr lang="en-GB" sz="1200" dirty="0" err="1">
                <a:solidFill>
                  <a:srgbClr val="5B9BD5">
                    <a:lumMod val="50000"/>
                  </a:srgbClr>
                </a:solidFill>
                <a:latin typeface="Century Gothic" panose="020B0502020202020204" pitchFamily="34" charset="0"/>
              </a:rPr>
              <a:t>Estaba</a:t>
            </a:r>
            <a:r>
              <a:rPr lang="en-GB" sz="1200" dirty="0">
                <a:solidFill>
                  <a:srgbClr val="5B9BD5">
                    <a:lumMod val="50000"/>
                  </a:srgbClr>
                </a:solidFill>
                <a:latin typeface="Century Gothic" panose="020B0502020202020204" pitchFamily="34" charset="0"/>
              </a:rPr>
              <a:t> </a:t>
            </a:r>
            <a:r>
              <a:rPr lang="en-GB" sz="1200" dirty="0" err="1">
                <a:solidFill>
                  <a:srgbClr val="5B9BD5">
                    <a:lumMod val="50000"/>
                  </a:srgbClr>
                </a:solidFill>
                <a:latin typeface="Century Gothic" panose="020B0502020202020204" pitchFamily="34" charset="0"/>
              </a:rPr>
              <a:t>allí</a:t>
            </a:r>
            <a:r>
              <a:rPr lang="en-GB" sz="1200" dirty="0">
                <a:solidFill>
                  <a:srgbClr val="5B9BD5">
                    <a:lumMod val="50000"/>
                  </a:srgbClr>
                </a:solidFill>
                <a:latin typeface="Century Gothic" panose="020B0502020202020204" pitchFamily="34" charset="0"/>
              </a:rPr>
              <a:t> el </a:t>
            </a:r>
            <a:r>
              <a:rPr lang="en-GB" sz="1200" dirty="0" err="1">
                <a:solidFill>
                  <a:srgbClr val="5B9BD5">
                    <a:lumMod val="50000"/>
                  </a:srgbClr>
                </a:solidFill>
                <a:latin typeface="Century Gothic" panose="020B0502020202020204" pitchFamily="34" charset="0"/>
              </a:rPr>
              <a:t>señor</a:t>
            </a:r>
            <a:r>
              <a:rPr lang="en-GB" sz="1200" dirty="0">
                <a:solidFill>
                  <a:srgbClr val="5B9BD5">
                    <a:lumMod val="50000"/>
                  </a:srgbClr>
                </a:solidFill>
                <a:latin typeface="Century Gothic" panose="020B0502020202020204" pitchFamily="34" charset="0"/>
              </a:rPr>
              <a:t> </a:t>
            </a:r>
            <a:r>
              <a:rPr lang="en-GB" sz="1200">
                <a:solidFill>
                  <a:srgbClr val="5B9BD5">
                    <a:lumMod val="50000"/>
                  </a:srgbClr>
                </a:solidFill>
                <a:latin typeface="Century Gothic" panose="020B0502020202020204" pitchFamily="34" charset="0"/>
              </a:rPr>
              <a:t>que </a:t>
            </a:r>
            <a:r>
              <a:rPr kumimoji="0" lang="es-ES" sz="12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(3) </a:t>
            </a:r>
            <a:r>
              <a:rPr lang="en-GB" sz="1200" b="1" dirty="0" err="1">
                <a:solidFill>
                  <a:srgbClr val="5B9BD5">
                    <a:lumMod val="50000"/>
                  </a:srgbClr>
                </a:solidFill>
                <a:latin typeface="Century Gothic" panose="020B0502020202020204" pitchFamily="34" charset="0"/>
              </a:rPr>
              <a:t>hace</a:t>
            </a:r>
            <a:r>
              <a:rPr lang="en-GB" sz="1200" b="1" dirty="0">
                <a:solidFill>
                  <a:srgbClr val="5B9BD5">
                    <a:lumMod val="50000"/>
                  </a:srgbClr>
                </a:solidFill>
                <a:latin typeface="Century Gothic" panose="020B0502020202020204" pitchFamily="34" charset="0"/>
              </a:rPr>
              <a:t> las </a:t>
            </a:r>
            <a:r>
              <a:rPr lang="en-GB" sz="1200" b="1" dirty="0" err="1">
                <a:solidFill>
                  <a:srgbClr val="5B9BD5">
                    <a:lumMod val="50000"/>
                  </a:srgbClr>
                </a:solidFill>
                <a:latin typeface="Century Gothic" panose="020B0502020202020204" pitchFamily="34" charset="0"/>
              </a:rPr>
              <a:t>croquetas</a:t>
            </a:r>
            <a:r>
              <a:rPr lang="en-GB" sz="1200" b="1" dirty="0">
                <a:solidFill>
                  <a:srgbClr val="5B9BD5">
                    <a:lumMod val="50000"/>
                  </a:srgbClr>
                </a:solidFill>
                <a:latin typeface="Century Gothic" panose="020B0502020202020204" pitchFamily="34" charset="0"/>
              </a:rPr>
              <a:t> </a:t>
            </a:r>
            <a:r>
              <a:rPr lang="en-GB" sz="1200" dirty="0">
                <a:solidFill>
                  <a:srgbClr val="5B9BD5">
                    <a:lumMod val="50000"/>
                  </a:srgbClr>
                </a:solidFill>
                <a:latin typeface="Century Gothic" panose="020B0502020202020204" pitchFamily="34" charset="0"/>
              </a:rPr>
              <a:t>? </a:t>
            </a:r>
            <a:r>
              <a:rPr lang="es-ES" sz="1200" dirty="0">
                <a:solidFill>
                  <a:srgbClr val="5B9BD5">
                    <a:lumMod val="50000"/>
                  </a:srgbClr>
                </a:solidFill>
                <a:latin typeface="Century Gothic" panose="020B0502020202020204" pitchFamily="34" charset="0"/>
              </a:rPr>
              <a:t>¡Sí, </a:t>
            </a:r>
            <a:r>
              <a:rPr lang="es-ES" sz="1200">
                <a:solidFill>
                  <a:srgbClr val="5B9BD5">
                    <a:lumMod val="50000"/>
                  </a:srgbClr>
                </a:solidFill>
                <a:latin typeface="Century Gothic" panose="020B0502020202020204" pitchFamily="34" charset="0"/>
              </a:rPr>
              <a:t>son tan ricas! </a:t>
            </a:r>
            <a:r>
              <a:rPr lang="es-ES" sz="1200" dirty="0">
                <a:solidFill>
                  <a:srgbClr val="5B9BD5">
                    <a:lumMod val="50000"/>
                  </a:srgbClr>
                </a:solidFill>
                <a:latin typeface="Century Gothic" panose="020B0502020202020204" pitchFamily="34" charset="0"/>
              </a:rPr>
              <a:t>Después caminé por el bosque y vi a una persona </a:t>
            </a:r>
            <a:r>
              <a:rPr lang="es-ES" sz="1200">
                <a:solidFill>
                  <a:srgbClr val="5B9BD5">
                    <a:lumMod val="50000"/>
                  </a:srgbClr>
                </a:solidFill>
                <a:latin typeface="Century Gothic" panose="020B0502020202020204" pitchFamily="34" charset="0"/>
              </a:rPr>
              <a:t>que </a:t>
            </a:r>
            <a:r>
              <a:rPr lang="es-ES" sz="1200" b="1">
                <a:solidFill>
                  <a:srgbClr val="5B9BD5">
                    <a:lumMod val="50000"/>
                  </a:srgbClr>
                </a:solidFill>
                <a:latin typeface="Century Gothic" panose="020B0502020202020204" pitchFamily="34" charset="0"/>
              </a:rPr>
              <a:t>(4) te conoce</a:t>
            </a:r>
            <a:r>
              <a:rPr lang="es-ES" sz="1200">
                <a:solidFill>
                  <a:srgbClr val="5B9BD5">
                    <a:lumMod val="50000"/>
                  </a:srgbClr>
                </a:solidFill>
                <a:latin typeface="Century Gothic" panose="020B0502020202020204" pitchFamily="34" charset="0"/>
              </a:rPr>
              <a:t>. ¿Quién? Nací y</a:t>
            </a:r>
            <a:r>
              <a:rPr lang="es-ES" sz="1200" baseline="0">
                <a:solidFill>
                  <a:srgbClr val="5B9BD5">
                    <a:lumMod val="50000"/>
                  </a:srgbClr>
                </a:solidFill>
                <a:latin typeface="Century Gothic" panose="020B0502020202020204" pitchFamily="34" charset="0"/>
              </a:rPr>
              <a:t> viví allí,</a:t>
            </a:r>
            <a:r>
              <a:rPr lang="es-ES" sz="1200">
                <a:solidFill>
                  <a:srgbClr val="5B9BD5">
                    <a:lumMod val="50000"/>
                  </a:srgbClr>
                </a:solidFill>
                <a:latin typeface="Century Gothic" panose="020B0502020202020204" pitchFamily="34" charset="0"/>
              </a:rPr>
              <a:t> pero ahora tú </a:t>
            </a:r>
            <a:r>
              <a:rPr lang="es-ES" sz="1200" dirty="0">
                <a:solidFill>
                  <a:srgbClr val="5B9BD5">
                    <a:lumMod val="50000"/>
                  </a:srgbClr>
                </a:solidFill>
                <a:latin typeface="Century Gothic" panose="020B0502020202020204" pitchFamily="34" charset="0"/>
              </a:rPr>
              <a:t>eres la única persona </a:t>
            </a:r>
            <a:r>
              <a:rPr lang="es-ES" sz="1200">
                <a:solidFill>
                  <a:srgbClr val="5B9BD5">
                    <a:lumMod val="50000"/>
                  </a:srgbClr>
                </a:solidFill>
                <a:latin typeface="Century Gothic" panose="020B0502020202020204" pitchFamily="34" charset="0"/>
              </a:rPr>
              <a:t>que me conoce </a:t>
            </a:r>
            <a:r>
              <a:rPr lang="es-ES" sz="1200" dirty="0">
                <a:solidFill>
                  <a:srgbClr val="5B9BD5">
                    <a:lumMod val="50000"/>
                  </a:srgbClr>
                </a:solidFill>
                <a:latin typeface="Century Gothic" panose="020B0502020202020204" pitchFamily="34" charset="0"/>
              </a:rPr>
              <a:t>en La Habana</a:t>
            </a:r>
            <a:r>
              <a:rPr lang="es-ES" sz="1200">
                <a:solidFill>
                  <a:srgbClr val="5B9BD5">
                    <a:lumMod val="50000"/>
                  </a:srgbClr>
                </a:solidFill>
                <a:latin typeface="Century Gothic" panose="020B0502020202020204" pitchFamily="34" charset="0"/>
              </a:rPr>
              <a:t>. ¡No, no </a:t>
            </a:r>
            <a:r>
              <a:rPr lang="es-ES" sz="1200" dirty="0">
                <a:solidFill>
                  <a:srgbClr val="5B9BD5">
                    <a:lumMod val="50000"/>
                  </a:srgbClr>
                </a:solidFill>
                <a:latin typeface="Century Gothic" panose="020B0502020202020204" pitchFamily="34" charset="0"/>
              </a:rPr>
              <a:t>es verdad! ¿Te acuerdas </a:t>
            </a:r>
            <a:r>
              <a:rPr lang="es-ES" sz="1200">
                <a:solidFill>
                  <a:srgbClr val="5B9BD5">
                    <a:lumMod val="50000"/>
                  </a:srgbClr>
                </a:solidFill>
                <a:latin typeface="Century Gothic" panose="020B0502020202020204" pitchFamily="34" charset="0"/>
              </a:rPr>
              <a:t>de Gloria, la chica que </a:t>
            </a:r>
            <a:r>
              <a:rPr lang="es-ES" sz="1200" b="1">
                <a:solidFill>
                  <a:srgbClr val="5B9BD5">
                    <a:lumMod val="50000"/>
                  </a:srgbClr>
                </a:solidFill>
                <a:latin typeface="Century Gothic" panose="020B0502020202020204" pitchFamily="34" charset="0"/>
              </a:rPr>
              <a:t>(5) estaba </a:t>
            </a:r>
            <a:r>
              <a:rPr lang="es-ES" sz="1200" b="1" dirty="0">
                <a:solidFill>
                  <a:srgbClr val="5B9BD5">
                    <a:lumMod val="50000"/>
                  </a:srgbClr>
                </a:solidFill>
                <a:latin typeface="Century Gothic" panose="020B0502020202020204" pitchFamily="34" charset="0"/>
              </a:rPr>
              <a:t>en tu clase </a:t>
            </a:r>
            <a:r>
              <a:rPr lang="es-ES" sz="1200" dirty="0">
                <a:solidFill>
                  <a:srgbClr val="5B9BD5">
                    <a:lumMod val="50000"/>
                  </a:srgbClr>
                </a:solidFill>
                <a:latin typeface="Century Gothic" panose="020B0502020202020204" pitchFamily="34" charset="0"/>
              </a:rPr>
              <a:t>en el colegio? Sí, claro</a:t>
            </a:r>
            <a:r>
              <a:rPr lang="es-ES" sz="1200">
                <a:solidFill>
                  <a:srgbClr val="5B9BD5">
                    <a:lumMod val="50000"/>
                  </a:srgbClr>
                </a:solidFill>
                <a:latin typeface="Century Gothic" panose="020B0502020202020204" pitchFamily="34" charset="0"/>
              </a:rPr>
              <a:t>.  Su casa estaba cerca de un castillo que </a:t>
            </a:r>
            <a:r>
              <a:rPr kumimoji="0" lang="es-ES" sz="12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(6) </a:t>
            </a:r>
            <a:r>
              <a:rPr lang="es-ES" sz="1200" b="1">
                <a:solidFill>
                  <a:srgbClr val="5B9BD5">
                    <a:lumMod val="50000"/>
                  </a:srgbClr>
                </a:solidFill>
                <a:latin typeface="Century Gothic" panose="020B0502020202020204" pitchFamily="34" charset="0"/>
              </a:rPr>
              <a:t>me encanta… </a:t>
            </a:r>
            <a:r>
              <a:rPr lang="es-ES" sz="1200" b="0">
                <a:solidFill>
                  <a:srgbClr val="5B9BD5">
                    <a:lumMod val="50000"/>
                  </a:srgbClr>
                </a:solidFill>
                <a:latin typeface="Century Gothic" panose="020B0502020202020204" pitchFamily="34" charset="0"/>
              </a:rPr>
              <a:t>iAh,</a:t>
            </a:r>
            <a:r>
              <a:rPr lang="es-ES" sz="1200" b="0" baseline="0">
                <a:solidFill>
                  <a:srgbClr val="5B9BD5">
                    <a:lumMod val="50000"/>
                  </a:srgbClr>
                </a:solidFill>
                <a:latin typeface="Century Gothic" panose="020B0502020202020204" pitchFamily="34" charset="0"/>
              </a:rPr>
              <a:t> el Castillo del Morro!</a:t>
            </a:r>
            <a:r>
              <a:rPr lang="es-ES" sz="1200" b="0">
                <a:solidFill>
                  <a:srgbClr val="5B9BD5">
                    <a:lumMod val="50000"/>
                  </a:srgbClr>
                </a:solidFill>
                <a:latin typeface="Century Gothic" panose="020B0502020202020204" pitchFamily="34" charset="0"/>
              </a:rPr>
              <a:t> </a:t>
            </a:r>
            <a:r>
              <a:rPr lang="es-ES" sz="1200" dirty="0">
                <a:solidFill>
                  <a:srgbClr val="5B9BD5">
                    <a:lumMod val="50000"/>
                  </a:srgbClr>
                </a:solidFill>
                <a:latin typeface="Century Gothic" panose="020B0502020202020204" pitchFamily="34" charset="0"/>
              </a:rPr>
              <a:t>El próximo </a:t>
            </a:r>
            <a:r>
              <a:rPr lang="es-ES" sz="1200">
                <a:solidFill>
                  <a:srgbClr val="5B9BD5">
                    <a:lumMod val="50000"/>
                  </a:srgbClr>
                </a:solidFill>
                <a:latin typeface="Century Gothic" panose="020B0502020202020204" pitchFamily="34" charset="0"/>
              </a:rPr>
              <a:t>mes Gloria va </a:t>
            </a:r>
            <a:r>
              <a:rPr lang="es-ES" sz="1200" dirty="0">
                <a:solidFill>
                  <a:srgbClr val="5B9BD5">
                    <a:lumMod val="50000"/>
                  </a:srgbClr>
                </a:solidFill>
                <a:latin typeface="Century Gothic" panose="020B0502020202020204" pitchFamily="34" charset="0"/>
              </a:rPr>
              <a:t>a cumplir ochenta años. Tu y tu </a:t>
            </a:r>
            <a:r>
              <a:rPr lang="es-ES" sz="1200">
                <a:solidFill>
                  <a:srgbClr val="5B9BD5">
                    <a:lumMod val="50000"/>
                  </a:srgbClr>
                </a:solidFill>
                <a:latin typeface="Century Gothic" panose="020B0502020202020204" pitchFamily="34" charset="0"/>
              </a:rPr>
              <a:t>marido queréis ir </a:t>
            </a:r>
            <a:r>
              <a:rPr lang="es-ES" sz="1200" dirty="0">
                <a:solidFill>
                  <a:srgbClr val="5B9BD5">
                    <a:lumMod val="50000"/>
                  </a:srgbClr>
                </a:solidFill>
                <a:latin typeface="Century Gothic" panose="020B0502020202020204" pitchFamily="34" charset="0"/>
              </a:rPr>
              <a:t>a la fiesta? </a:t>
            </a:r>
            <a:r>
              <a:rPr kumimoji="0" lang="es-ES"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No sé. Mis amigos </a:t>
            </a:r>
            <a:r>
              <a:rPr kumimoji="0" lang="es-ES" sz="1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que </a:t>
            </a:r>
            <a:r>
              <a:rPr kumimoji="0" lang="es-ES" sz="12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(7)</a:t>
            </a:r>
            <a:r>
              <a:rPr kumimoji="0" lang="es-ES" sz="1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r>
              <a:rPr kumimoji="0" lang="es-ES" sz="1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fueron a Cuba en abril</a:t>
            </a:r>
            <a:r>
              <a:rPr lang="es-ES" sz="1200" b="1" dirty="0">
                <a:solidFill>
                  <a:srgbClr val="5B9BD5">
                    <a:lumMod val="50000"/>
                  </a:srgbClr>
                </a:solidFill>
                <a:latin typeface="Century Gothic" panose="020B0502020202020204" pitchFamily="34" charset="0"/>
              </a:rPr>
              <a:t> </a:t>
            </a:r>
            <a:r>
              <a:rPr lang="es-ES" sz="1200">
                <a:solidFill>
                  <a:srgbClr val="5B9BD5">
                    <a:lumMod val="50000"/>
                  </a:srgbClr>
                </a:solidFill>
                <a:latin typeface="Century Gothic" panose="020B0502020202020204" pitchFamily="34" charset="0"/>
              </a:rPr>
              <a:t>pagaron cuatrocientos </a:t>
            </a:r>
            <a:r>
              <a:rPr lang="es-ES" sz="1200" dirty="0">
                <a:solidFill>
                  <a:srgbClr val="5B9BD5">
                    <a:lumMod val="50000"/>
                  </a:srgbClr>
                </a:solidFill>
                <a:latin typeface="Century Gothic" panose="020B0502020202020204" pitchFamily="34" charset="0"/>
              </a:rPr>
              <a:t>dólares por ambos billetes. Ay, qué caro.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kern="1200" baseline="0" dirty="0">
              <a:solidFill>
                <a:srgbClr val="5B9BD5">
                  <a:lumMod val="50000"/>
                </a:srgbClr>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sz="1200" b="1" kern="1200" baseline="0" dirty="0" err="1">
                <a:solidFill>
                  <a:srgbClr val="5B9BD5">
                    <a:lumMod val="50000"/>
                  </a:srgbClr>
                </a:solidFill>
                <a:effectLst/>
                <a:latin typeface="Century Gothic" panose="020B0502020202020204" pitchFamily="34" charset="0"/>
                <a:ea typeface="+mn-ea"/>
                <a:cs typeface="+mn-cs"/>
              </a:rPr>
              <a:t>Suggestions</a:t>
            </a:r>
            <a:r>
              <a:rPr lang="es-ES" sz="1200" b="1" kern="1200" baseline="0" dirty="0">
                <a:solidFill>
                  <a:srgbClr val="5B9BD5">
                    <a:lumMod val="50000"/>
                  </a:srgbClr>
                </a:solidFill>
                <a:effectLst/>
                <a:latin typeface="Century Gothic" panose="020B0502020202020204" pitchFamily="34" charset="0"/>
                <a:ea typeface="+mn-ea"/>
                <a:cs typeface="+mn-cs"/>
              </a:rPr>
              <a:t> </a:t>
            </a:r>
            <a:r>
              <a:rPr lang="es-ES" sz="1200" b="1" kern="1200" baseline="0" dirty="0" err="1">
                <a:solidFill>
                  <a:srgbClr val="5B9BD5">
                    <a:lumMod val="50000"/>
                  </a:srgbClr>
                </a:solidFill>
                <a:effectLst/>
                <a:latin typeface="Century Gothic" panose="020B0502020202020204" pitchFamily="34" charset="0"/>
                <a:ea typeface="+mn-ea"/>
                <a:cs typeface="+mn-cs"/>
              </a:rPr>
              <a:t>for</a:t>
            </a:r>
            <a:r>
              <a:rPr lang="es-ES" sz="1200" b="1" kern="1200" baseline="0" dirty="0">
                <a:solidFill>
                  <a:srgbClr val="5B9BD5">
                    <a:lumMod val="50000"/>
                  </a:srgbClr>
                </a:solidFill>
                <a:effectLst/>
                <a:latin typeface="Century Gothic" panose="020B0502020202020204" pitchFamily="34" charset="0"/>
                <a:ea typeface="+mn-ea"/>
                <a:cs typeface="+mn-cs"/>
              </a:rPr>
              <a:t> posible </a:t>
            </a:r>
            <a:r>
              <a:rPr lang="es-ES" sz="1200" b="1" kern="1200" baseline="0" dirty="0" err="1">
                <a:solidFill>
                  <a:srgbClr val="5B9BD5">
                    <a:lumMod val="50000"/>
                  </a:srgbClr>
                </a:solidFill>
                <a:effectLst/>
                <a:latin typeface="Century Gothic" panose="020B0502020202020204" pitchFamily="34" charset="0"/>
                <a:ea typeface="+mn-ea"/>
                <a:cs typeface="+mn-cs"/>
              </a:rPr>
              <a:t>changes</a:t>
            </a:r>
            <a:r>
              <a:rPr lang="es-ES" sz="1200" b="1" kern="1200" baseline="0">
                <a:solidFill>
                  <a:srgbClr val="5B9BD5">
                    <a:lumMod val="50000"/>
                  </a:srgbClr>
                </a:solidFill>
                <a:effectLst/>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sz="1200" b="1" kern="1200" baseline="0">
                <a:solidFill>
                  <a:srgbClr val="5B9BD5">
                    <a:lumMod val="50000"/>
                  </a:srgbClr>
                </a:solidFill>
                <a:effectLst/>
                <a:latin typeface="Century Gothic" panose="020B0502020202020204" pitchFamily="34" charset="0"/>
                <a:ea typeface="+mn-ea"/>
                <a:cs typeface="+mn-cs"/>
              </a:rPr>
              <a:t>2) </a:t>
            </a:r>
            <a:r>
              <a:rPr lang="es-ES" sz="1200" b="0" kern="1200" baseline="0">
                <a:solidFill>
                  <a:srgbClr val="5B9BD5">
                    <a:lumMod val="50000"/>
                  </a:srgbClr>
                </a:solidFill>
                <a:effectLst/>
                <a:latin typeface="Century Gothic" panose="020B0502020202020204" pitchFamily="34" charset="0"/>
                <a:ea typeface="+mn-ea"/>
                <a:cs typeface="+mn-cs"/>
              </a:rPr>
              <a:t>adjectives (grande, bonito, nuevo); adverbs of position (cerca, lejos, al lado, delante del/dela…); relative pronoun ‘que’, e.g., que está… (en </a:t>
            </a:r>
            <a:r>
              <a:rPr lang="es-ES" sz="1200" b="0" kern="1200" baseline="0" dirty="0">
                <a:solidFill>
                  <a:srgbClr val="5B9BD5">
                    <a:lumMod val="50000"/>
                  </a:srgbClr>
                </a:solidFill>
                <a:effectLst/>
                <a:latin typeface="Century Gothic" panose="020B0502020202020204" pitchFamily="34" charset="0"/>
                <a:ea typeface="+mn-ea"/>
                <a:cs typeface="+mn-cs"/>
              </a:rPr>
              <a:t>el centro, en </a:t>
            </a:r>
            <a:r>
              <a:rPr lang="es-ES" sz="1200" b="0" kern="1200" baseline="0">
                <a:solidFill>
                  <a:srgbClr val="5B9BD5">
                    <a:lumMod val="50000"/>
                  </a:srgbClr>
                </a:solidFill>
                <a:effectLst/>
                <a:latin typeface="Century Gothic" panose="020B0502020202020204" pitchFamily="34" charset="0"/>
                <a:ea typeface="+mn-ea"/>
                <a:cs typeface="+mn-cs"/>
              </a:rPr>
              <a:t>la playa), que vende/prepara (croquetas, churros)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sz="1200" b="1" kern="1200" baseline="0">
                <a:solidFill>
                  <a:srgbClr val="5B9BD5">
                    <a:lumMod val="50000"/>
                  </a:srgbClr>
                </a:solidFill>
                <a:effectLst/>
                <a:latin typeface="Century Gothic" panose="020B0502020202020204" pitchFamily="34" charset="0"/>
                <a:ea typeface="+mn-ea"/>
                <a:cs typeface="+mn-cs"/>
              </a:rPr>
              <a:t>3) </a:t>
            </a:r>
            <a:r>
              <a:rPr lang="es-ES" sz="1200" b="0" kern="1200" baseline="0">
                <a:solidFill>
                  <a:srgbClr val="5B9BD5">
                    <a:lumMod val="50000"/>
                  </a:srgbClr>
                </a:solidFill>
                <a:effectLst/>
                <a:latin typeface="Century Gothic" panose="020B0502020202020204" pitchFamily="34" charset="0"/>
                <a:ea typeface="+mn-ea"/>
                <a:cs typeface="+mn-cs"/>
              </a:rPr>
              <a:t>que hace… (buen </a:t>
            </a:r>
            <a:r>
              <a:rPr lang="es-ES" sz="1200" b="0" kern="1200" baseline="0" dirty="0">
                <a:solidFill>
                  <a:srgbClr val="5B9BD5">
                    <a:lumMod val="50000"/>
                  </a:srgbClr>
                </a:solidFill>
                <a:effectLst/>
                <a:latin typeface="Century Gothic" panose="020B0502020202020204" pitchFamily="34" charset="0"/>
                <a:ea typeface="+mn-ea"/>
                <a:cs typeface="+mn-cs"/>
              </a:rPr>
              <a:t>café</a:t>
            </a:r>
            <a:r>
              <a:rPr lang="es-ES" sz="1200" b="0" kern="1200" baseline="0">
                <a:solidFill>
                  <a:srgbClr val="5B9BD5">
                    <a:lumMod val="50000"/>
                  </a:srgbClr>
                </a:solidFill>
                <a:effectLst/>
                <a:latin typeface="Century Gothic" panose="020B0502020202020204" pitchFamily="34" charset="0"/>
                <a:ea typeface="+mn-ea"/>
                <a:cs typeface="+mn-cs"/>
              </a:rPr>
              <a:t>, churros)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sz="1200" b="1" kern="1200" baseline="0">
                <a:solidFill>
                  <a:srgbClr val="5B9BD5">
                    <a:lumMod val="50000"/>
                  </a:srgbClr>
                </a:solidFill>
                <a:effectLst/>
                <a:latin typeface="Century Gothic" panose="020B0502020202020204" pitchFamily="34" charset="0"/>
                <a:ea typeface="+mn-ea"/>
                <a:cs typeface="+mn-cs"/>
              </a:rPr>
              <a:t>4) </a:t>
            </a:r>
            <a:r>
              <a:rPr lang="es-ES" sz="1200" b="0" kern="1200" baseline="0">
                <a:solidFill>
                  <a:srgbClr val="5B9BD5">
                    <a:lumMod val="50000"/>
                  </a:srgbClr>
                </a:solidFill>
                <a:effectLst/>
                <a:latin typeface="Century Gothic" panose="020B0502020202020204" pitchFamily="34" charset="0"/>
                <a:ea typeface="+mn-ea"/>
                <a:cs typeface="+mn-cs"/>
              </a:rPr>
              <a:t>que es… (muy </a:t>
            </a:r>
            <a:r>
              <a:rPr lang="es-ES" sz="1200" b="0" kern="1200" baseline="0" dirty="0">
                <a:solidFill>
                  <a:srgbClr val="5B9BD5">
                    <a:lumMod val="50000"/>
                  </a:srgbClr>
                </a:solidFill>
                <a:effectLst/>
                <a:latin typeface="Century Gothic" panose="020B0502020202020204" pitchFamily="34" charset="0"/>
                <a:ea typeface="+mn-ea"/>
                <a:cs typeface="+mn-cs"/>
              </a:rPr>
              <a:t>famoso </a:t>
            </a:r>
            <a:r>
              <a:rPr lang="es-ES" sz="1200" b="0" kern="1200" baseline="0">
                <a:solidFill>
                  <a:srgbClr val="5B9BD5">
                    <a:lumMod val="50000"/>
                  </a:srgbClr>
                </a:solidFill>
                <a:effectLst/>
                <a:latin typeface="Century Gothic" panose="020B0502020202020204" pitchFamily="34" charset="0"/>
                <a:ea typeface="+mn-ea"/>
                <a:cs typeface="+mn-cs"/>
              </a:rPr>
              <a:t>en Cuba), que estaba (contento, alegre, bailando, tocando la guitarra) – NB imperfect continuous not yet taught, but students do know –ando and –iendo forms with estar)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sz="1200" b="1" kern="1200" baseline="0">
                <a:solidFill>
                  <a:srgbClr val="5B9BD5">
                    <a:lumMod val="50000"/>
                  </a:srgbClr>
                </a:solidFill>
                <a:effectLst/>
                <a:latin typeface="Century Gothic" panose="020B0502020202020204" pitchFamily="34" charset="0"/>
                <a:ea typeface="+mn-ea"/>
                <a:cs typeface="+mn-cs"/>
              </a:rPr>
              <a:t>5) </a:t>
            </a:r>
            <a:r>
              <a:rPr lang="es-ES" sz="1200" b="0" kern="1200" baseline="0">
                <a:solidFill>
                  <a:srgbClr val="5B9BD5">
                    <a:lumMod val="50000"/>
                  </a:srgbClr>
                </a:solidFill>
                <a:effectLst/>
                <a:latin typeface="Century Gothic" panose="020B0502020202020204" pitchFamily="34" charset="0"/>
                <a:ea typeface="+mn-ea"/>
                <a:cs typeface="+mn-cs"/>
              </a:rPr>
              <a:t>que estaba… (en </a:t>
            </a:r>
            <a:r>
              <a:rPr lang="es-ES" sz="1200" b="0" kern="1200" baseline="0" dirty="0">
                <a:solidFill>
                  <a:srgbClr val="5B9BD5">
                    <a:lumMod val="50000"/>
                  </a:srgbClr>
                </a:solidFill>
                <a:effectLst/>
                <a:latin typeface="Century Gothic" panose="020B0502020202020204" pitchFamily="34" charset="0"/>
                <a:ea typeface="+mn-ea"/>
                <a:cs typeface="+mn-cs"/>
              </a:rPr>
              <a:t>el centro, en </a:t>
            </a:r>
            <a:r>
              <a:rPr lang="es-ES" sz="1200" b="0" kern="1200" baseline="0">
                <a:solidFill>
                  <a:srgbClr val="5B9BD5">
                    <a:lumMod val="50000"/>
                  </a:srgbClr>
                </a:solidFill>
                <a:effectLst/>
                <a:latin typeface="Century Gothic" panose="020B0502020202020204" pitchFamily="34" charset="0"/>
                <a:ea typeface="+mn-ea"/>
                <a:cs typeface="+mn-cs"/>
              </a:rPr>
              <a:t>el bosque, en + otro lugar)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sz="1200" b="1" kern="1200" baseline="0">
                <a:solidFill>
                  <a:srgbClr val="5B9BD5">
                    <a:lumMod val="50000"/>
                  </a:srgbClr>
                </a:solidFill>
                <a:effectLst/>
                <a:latin typeface="Century Gothic" panose="020B0502020202020204" pitchFamily="34" charset="0"/>
                <a:ea typeface="+mn-ea"/>
                <a:cs typeface="+mn-cs"/>
              </a:rPr>
              <a:t>6) </a:t>
            </a:r>
            <a:r>
              <a:rPr lang="es-ES" sz="1200" b="0" kern="1200" baseline="0">
                <a:solidFill>
                  <a:srgbClr val="5B9BD5">
                    <a:lumMod val="50000"/>
                  </a:srgbClr>
                </a:solidFill>
                <a:effectLst/>
                <a:latin typeface="Century Gothic" panose="020B0502020202020204" pitchFamily="34" charset="0"/>
                <a:ea typeface="+mn-ea"/>
                <a:cs typeface="+mn-cs"/>
              </a:rPr>
              <a:t>que me gusta, que me interesa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sz="1200" b="1" kern="1200" baseline="0">
                <a:solidFill>
                  <a:srgbClr val="5B9BD5">
                    <a:lumMod val="50000"/>
                  </a:srgbClr>
                </a:solidFill>
                <a:effectLst/>
                <a:latin typeface="Century Gothic" panose="020B0502020202020204" pitchFamily="34" charset="0"/>
                <a:ea typeface="+mn-ea"/>
                <a:cs typeface="+mn-cs"/>
              </a:rPr>
              <a:t>7) </a:t>
            </a:r>
            <a:r>
              <a:rPr lang="es-ES" sz="1200" b="0" kern="1200" baseline="0">
                <a:solidFill>
                  <a:srgbClr val="5B9BD5">
                    <a:lumMod val="50000"/>
                  </a:srgbClr>
                </a:solidFill>
                <a:effectLst/>
                <a:latin typeface="Century Gothic" panose="020B0502020202020204" pitchFamily="34" charset="0"/>
                <a:ea typeface="+mn-ea"/>
                <a:cs typeface="+mn-cs"/>
              </a:rPr>
              <a:t>que</a:t>
            </a:r>
            <a:r>
              <a:rPr lang="es-ES" sz="1200" b="1" kern="1200" baseline="0">
                <a:solidFill>
                  <a:srgbClr val="5B9BD5">
                    <a:lumMod val="50000"/>
                  </a:srgbClr>
                </a:solidFill>
                <a:effectLst/>
                <a:latin typeface="Century Gothic" panose="020B0502020202020204" pitchFamily="34" charset="0"/>
                <a:ea typeface="+mn-ea"/>
                <a:cs typeface="+mn-cs"/>
              </a:rPr>
              <a:t> </a:t>
            </a:r>
            <a:r>
              <a:rPr lang="es-ES" sz="1200" b="0" kern="1200" baseline="0">
                <a:solidFill>
                  <a:srgbClr val="5B9BD5">
                    <a:lumMod val="50000"/>
                  </a:srgbClr>
                </a:solidFill>
                <a:effectLst/>
                <a:latin typeface="Century Gothic" panose="020B0502020202020204" pitchFamily="34" charset="0"/>
                <a:ea typeface="+mn-ea"/>
                <a:cs typeface="+mn-cs"/>
              </a:rPr>
              <a:t>visitaron Cuba, volvieron de Cuba ayer.</a:t>
            </a:r>
            <a:endParaRPr lang="es-ES" sz="1200" b="0" kern="1200" baseline="0" dirty="0">
              <a:solidFill>
                <a:srgbClr val="5B9BD5">
                  <a:lumMod val="50000"/>
                </a:srgbClr>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s-ES" sz="1200" b="0" kern="1200" baseline="0" dirty="0">
              <a:solidFill>
                <a:srgbClr val="5B9BD5">
                  <a:lumMod val="50000"/>
                </a:srgbClr>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t>Frequency</a:t>
            </a:r>
            <a:r>
              <a:rPr lang="en-GB" b="1" baseline="0" dirty="0"/>
              <a:t> of unknown vocabulary and cognates:</a:t>
            </a: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kern="1200" baseline="0">
                <a:solidFill>
                  <a:schemeClr val="tx1"/>
                </a:solidFill>
                <a:effectLst/>
                <a:latin typeface="+mn-lt"/>
                <a:ea typeface="+mn-ea"/>
                <a:cs typeface="+mn-cs"/>
              </a:rPr>
              <a:t>dólar </a:t>
            </a:r>
            <a:r>
              <a:rPr lang="en-GB" sz="1200" b="0" kern="1200" baseline="0" dirty="0">
                <a:solidFill>
                  <a:schemeClr val="tx1"/>
                </a:solidFill>
                <a:effectLst/>
                <a:latin typeface="+mn-lt"/>
                <a:ea typeface="+mn-ea"/>
                <a:cs typeface="+mn-cs"/>
              </a:rPr>
              <a:t>[</a:t>
            </a:r>
            <a:r>
              <a:rPr lang="en-GB" sz="1200" b="0" kern="1200" baseline="0">
                <a:solidFill>
                  <a:schemeClr val="tx1"/>
                </a:solidFill>
                <a:effectLst/>
                <a:latin typeface="+mn-lt"/>
                <a:ea typeface="+mn-ea"/>
                <a:cs typeface="+mn-cs"/>
              </a:rPr>
              <a:t>677]</a:t>
            </a:r>
            <a:endParaRPr lang="en-GB" sz="1200" b="0" kern="1200" baseline="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81338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Aims: </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i="0" dirty="0"/>
              <a:t>to</a:t>
            </a:r>
            <a:r>
              <a:rPr lang="en-US" b="0" i="0" baseline="0" dirty="0"/>
              <a:t> </a:t>
            </a:r>
            <a:r>
              <a:rPr lang="en-GB" b="0" i="0" baseline="0" dirty="0"/>
              <a:t>produce sentences with subject relative clauses and the pronoun ‘</a:t>
            </a:r>
            <a:r>
              <a:rPr lang="en-GB" b="0" i="0" baseline="0"/>
              <a:t>que’.</a:t>
            </a:r>
            <a:endParaRPr lang="en-GB" b="0" i="0" baseline="0" dirty="0"/>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b="0" i="0" baseline="0" dirty="0"/>
              <a:t>to give students the opportunity to write with some freedom, creating their </a:t>
            </a:r>
            <a:r>
              <a:rPr lang="en-GB" b="0" i="0" baseline="0"/>
              <a:t>own meanings.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Font typeface="+mj-lt"/>
              <a:buAutoNum type="arabicPeriod"/>
            </a:pPr>
            <a:r>
              <a:rPr lang="en-GB" b="0" baseline="0" dirty="0"/>
              <a:t>Students translate the sentence starters and then complete the phrase using a verb in the third person according to whether the ‘que’ refers to a person or not.</a:t>
            </a:r>
          </a:p>
          <a:p>
            <a:pPr marL="228600" indent="-228600">
              <a:buFont typeface="+mj-lt"/>
              <a:buAutoNum type="arabicPeriod"/>
            </a:pPr>
            <a:r>
              <a:rPr lang="en-GB" b="0" baseline="0" dirty="0"/>
              <a:t>Click to reveal the translations for the sentence starters.</a:t>
            </a:r>
          </a:p>
          <a:p>
            <a:endParaRPr lang="en-GB" b="1" baseline="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Notes:</a:t>
            </a:r>
          </a:p>
          <a:p>
            <a:r>
              <a:rPr lang="en-GB" dirty="0"/>
              <a:t>Students could</a:t>
            </a:r>
            <a:r>
              <a:rPr lang="en-GB" baseline="0" dirty="0"/>
              <a:t> also be challenged to write their </a:t>
            </a:r>
            <a:r>
              <a:rPr lang="en-GB" baseline="0"/>
              <a:t>own sentences </a:t>
            </a:r>
            <a:r>
              <a:rPr lang="en-GB" baseline="0" dirty="0"/>
              <a:t>without the sentence starters above.</a:t>
            </a:r>
            <a:endParaRPr lang="en-GB" dirty="0"/>
          </a:p>
        </p:txBody>
      </p:sp>
      <p:sp>
        <p:nvSpPr>
          <p:cNvPr id="4" name="Slide Number Placeholder 3"/>
          <p:cNvSpPr>
            <a:spLocks noGrp="1"/>
          </p:cNvSpPr>
          <p:nvPr>
            <p:ph type="sldNum" sz="quarter" idx="10"/>
          </p:nvPr>
        </p:nvSpPr>
        <p:spPr/>
        <p:txBody>
          <a:bodyPr/>
          <a:lstStyle/>
          <a:p>
            <a:fld id="{6D5A7CE6-FC2E-5844-8E3C-E71D91EF3FB1}" type="slidenum">
              <a:rPr lang="en-US" smtClean="0"/>
              <a:t>43</a:t>
            </a:fld>
            <a:endParaRPr lang="en-US"/>
          </a:p>
        </p:txBody>
      </p:sp>
    </p:spTree>
    <p:extLst>
      <p:ext uri="{BB962C8B-B14F-4D97-AF65-F5344CB8AC3E}">
        <p14:creationId xmlns:p14="http://schemas.microsoft.com/office/powerpoint/2010/main" val="31305160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a:latin typeface="Calibri"/>
              <a:ea typeface="Calibri"/>
              <a:cs typeface="Calibri"/>
              <a:sym typeface="Calibri"/>
            </a:endParaRPr>
          </a:p>
        </p:txBody>
      </p:sp>
      <p:sp>
        <p:nvSpPr>
          <p:cNvPr id="84" name="Google Shape;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27225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Slide 4/6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Transcript</a:t>
            </a:r>
            <a:r>
              <a:rPr lang="en-US" b="1" dirty="0"/>
              <a:t>:</a:t>
            </a:r>
          </a:p>
          <a:p>
            <a:r>
              <a:rPr lang="en-US" baseline="0"/>
              <a:t>Los Estados Unidos tiene una pobla</a:t>
            </a:r>
            <a:r>
              <a:rPr lang="en-US" b="1" u="sng" baseline="0"/>
              <a:t>ci</a:t>
            </a:r>
            <a:r>
              <a:rPr lang="en-US" baseline="0"/>
              <a:t>ón muy grande. (Esp)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408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Slide 5/6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u="sng"/>
              <a:t>Ci</a:t>
            </a:r>
            <a:r>
              <a:rPr lang="en-GB" b="0" u="none"/>
              <a:t>en </a:t>
            </a:r>
            <a:r>
              <a:rPr lang="en-GB"/>
              <a:t>de los extranjeros son peruanos. (Esp)</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152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Slide 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Transcript</a:t>
            </a:r>
            <a:r>
              <a:rPr lang="en-US" b="1" dirty="0"/>
              <a:t>:</a:t>
            </a:r>
          </a:p>
          <a:p>
            <a:r>
              <a:rPr lang="en-US" sz="1200" i="0">
                <a:solidFill>
                  <a:schemeClr val="accent1">
                    <a:lumMod val="50000"/>
                  </a:schemeClr>
                </a:solidFill>
              </a:rPr>
              <a:t>Mi abuela tuvo experien</a:t>
            </a:r>
            <a:r>
              <a:rPr lang="en-US" sz="1200" b="1" i="0" u="sng">
                <a:solidFill>
                  <a:schemeClr val="accent1">
                    <a:lumMod val="50000"/>
                  </a:schemeClr>
                </a:solidFill>
              </a:rPr>
              <a:t>ci</a:t>
            </a:r>
            <a:r>
              <a:rPr lang="en-US" sz="1200" i="0">
                <a:solidFill>
                  <a:schemeClr val="accent1">
                    <a:lumMod val="50000"/>
                  </a:schemeClr>
                </a:solidFill>
              </a:rPr>
              <a:t>as difí</a:t>
            </a:r>
            <a:r>
              <a:rPr lang="en-US" sz="1200" b="1" i="0" u="sng">
                <a:solidFill>
                  <a:schemeClr val="accent1">
                    <a:lumMod val="50000"/>
                  </a:schemeClr>
                </a:solidFill>
              </a:rPr>
              <a:t>ci</a:t>
            </a:r>
            <a:r>
              <a:rPr lang="en-US" sz="1200" i="0">
                <a:solidFill>
                  <a:schemeClr val="accent1">
                    <a:lumMod val="50000"/>
                  </a:schemeClr>
                </a:solidFill>
              </a:rPr>
              <a:t>les como otros cubanos</a:t>
            </a:r>
            <a:r>
              <a:rPr lang="en-US" sz="1200" i="0" baseline="0">
                <a:solidFill>
                  <a:schemeClr val="accent1">
                    <a:lumMod val="50000"/>
                  </a:schemeClr>
                </a:solidFill>
              </a:rPr>
              <a:t> (LatAm).</a:t>
            </a:r>
            <a:endParaRPr lang="en-US" sz="1200" i="0"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499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a:t>
            </a:r>
            <a:r>
              <a:rPr lang="en-GB" sz="1200" b="1" kern="1200" noProof="0">
                <a:solidFill>
                  <a:schemeClr val="tx1"/>
                </a:solidFill>
                <a:effectLst/>
                <a:latin typeface="+mn-lt"/>
                <a:ea typeface="+mn-ea"/>
                <a:cs typeface="+mn-cs"/>
              </a:rPr>
              <a:t>: </a:t>
            </a:r>
            <a:r>
              <a:rPr lang="en-GB" sz="1200" b="0" kern="1200" noProof="0">
                <a:solidFill>
                  <a:schemeClr val="tx1"/>
                </a:solidFill>
                <a:effectLst/>
                <a:latin typeface="+mn-lt"/>
                <a:ea typeface="+mn-ea"/>
                <a:cs typeface="+mn-cs"/>
              </a:rPr>
              <a:t>2 </a:t>
            </a:r>
            <a:r>
              <a:rPr lang="en-GB" sz="1200" b="0" kern="1200" noProof="0" dirty="0">
                <a:solidFill>
                  <a:schemeClr val="tx1"/>
                </a:solidFill>
                <a:effectLst/>
                <a:latin typeface="+mn-lt"/>
                <a:ea typeface="+mn-ea"/>
                <a:cs typeface="+mn-cs"/>
              </a:rPr>
              <a:t>minutes</a:t>
            </a:r>
          </a:p>
          <a:p>
            <a:endParaRPr lang="en-GB" b="1" noProof="0" dirty="0"/>
          </a:p>
          <a:p>
            <a:r>
              <a:rPr lang="en-GB" b="1" noProof="0" dirty="0"/>
              <a:t>Aim</a:t>
            </a:r>
            <a:r>
              <a:rPr lang="en-GB" b="1" noProof="0"/>
              <a:t>: </a:t>
            </a:r>
            <a:r>
              <a:rPr lang="en-GB" noProof="0"/>
              <a:t>to </a:t>
            </a:r>
            <a:r>
              <a:rPr lang="en-GB" noProof="0" dirty="0"/>
              <a:t>identify previously taught vocabulary</a:t>
            </a:r>
            <a:endParaRPr lang="en-GB" baseline="0" noProof="0" dirty="0"/>
          </a:p>
          <a:p>
            <a:endParaRPr lang="en-GB" noProof="0" dirty="0"/>
          </a:p>
          <a:p>
            <a:r>
              <a:rPr lang="en-GB" b="1" noProof="0" dirty="0"/>
              <a:t>Procedure:</a:t>
            </a:r>
          </a:p>
          <a:p>
            <a:pPr marL="228600" indent="-228600">
              <a:buAutoNum type="arabicPeriod"/>
            </a:pPr>
            <a:r>
              <a:rPr lang="en-GB" sz="1200" kern="1200" noProof="0" dirty="0">
                <a:solidFill>
                  <a:schemeClr val="tx1"/>
                </a:solidFill>
                <a:effectLst/>
                <a:latin typeface="+mn-lt"/>
                <a:ea typeface="+mn-ea"/>
                <a:cs typeface="+mn-cs"/>
              </a:rPr>
              <a:t>Students look at the picture or read the word in English when it appears on the slide and say out loud the corresponding word in Spanish from the list. NB: if the words are nouns, teachers </a:t>
            </a:r>
            <a:r>
              <a:rPr lang="en-GB" sz="1200" kern="1200" noProof="0">
                <a:solidFill>
                  <a:schemeClr val="tx1"/>
                </a:solidFill>
                <a:effectLst/>
                <a:latin typeface="+mn-lt"/>
                <a:ea typeface="+mn-ea"/>
                <a:cs typeface="+mn-cs"/>
              </a:rPr>
              <a:t>should ask </a:t>
            </a:r>
            <a:r>
              <a:rPr lang="en-GB" sz="1200" kern="1200" noProof="0" dirty="0">
                <a:solidFill>
                  <a:schemeClr val="tx1"/>
                </a:solidFill>
                <a:effectLst/>
                <a:latin typeface="+mn-lt"/>
                <a:ea typeface="+mn-ea"/>
                <a:cs typeface="+mn-cs"/>
              </a:rPr>
              <a:t>students to produce the correct definite article as well. e.g. </a:t>
            </a:r>
            <a:r>
              <a:rPr lang="en-GB" sz="1200" b="1" i="1" kern="1200" noProof="0" dirty="0">
                <a:solidFill>
                  <a:schemeClr val="tx1"/>
                </a:solidFill>
                <a:effectLst/>
                <a:latin typeface="+mn-lt"/>
                <a:ea typeface="+mn-ea"/>
                <a:cs typeface="+mn-cs"/>
              </a:rPr>
              <a:t>el </a:t>
            </a:r>
            <a:r>
              <a:rPr lang="en-GB" sz="1200" kern="1200" noProof="0" dirty="0" err="1">
                <a:solidFill>
                  <a:schemeClr val="tx1"/>
                </a:solidFill>
                <a:effectLst/>
                <a:latin typeface="+mn-lt"/>
                <a:ea typeface="+mn-ea"/>
                <a:cs typeface="+mn-cs"/>
              </a:rPr>
              <a:t>periódico</a:t>
            </a:r>
            <a:r>
              <a:rPr lang="en-GB" sz="1200" kern="1200" noProof="0" dirty="0">
                <a:solidFill>
                  <a:schemeClr val="tx1"/>
                </a:solidFill>
                <a:effectLst/>
                <a:latin typeface="+mn-lt"/>
                <a:ea typeface="+mn-ea"/>
                <a:cs typeface="+mn-cs"/>
              </a:rPr>
              <a:t>.</a:t>
            </a:r>
          </a:p>
          <a:p>
            <a:pPr marL="228600" indent="-228600">
              <a:buAutoNum type="arabicPeriod"/>
            </a:pPr>
            <a:r>
              <a:rPr lang="en-GB" sz="1200" b="0" kern="1200" noProof="0">
                <a:solidFill>
                  <a:schemeClr val="tx1"/>
                </a:solidFill>
                <a:effectLst/>
                <a:latin typeface="+mn-lt"/>
                <a:ea typeface="+mn-ea"/>
                <a:cs typeface="+mn-cs"/>
              </a:rPr>
              <a:t>Click</a:t>
            </a:r>
            <a:r>
              <a:rPr lang="en-GB" sz="1200" b="0" kern="1200" baseline="0" noProof="0">
                <a:solidFill>
                  <a:schemeClr val="tx1"/>
                </a:solidFill>
                <a:effectLst/>
                <a:latin typeface="+mn-lt"/>
                <a:ea typeface="+mn-ea"/>
                <a:cs typeface="+mn-cs"/>
              </a:rPr>
              <a:t> to</a:t>
            </a:r>
            <a:r>
              <a:rPr lang="en-GB" sz="1200" b="0" kern="1200" noProof="0">
                <a:solidFill>
                  <a:schemeClr val="tx1"/>
                </a:solidFill>
                <a:effectLst/>
                <a:latin typeface="+mn-lt"/>
                <a:ea typeface="+mn-ea"/>
                <a:cs typeface="+mn-cs"/>
              </a:rPr>
              <a:t> bring </a:t>
            </a:r>
            <a:r>
              <a:rPr lang="en-GB" sz="1200" b="0" kern="1200" noProof="0" dirty="0">
                <a:solidFill>
                  <a:schemeClr val="tx1"/>
                </a:solidFill>
                <a:effectLst/>
                <a:latin typeface="+mn-lt"/>
                <a:ea typeface="+mn-ea"/>
                <a:cs typeface="+mn-cs"/>
              </a:rPr>
              <a:t>up the correct answer.</a:t>
            </a:r>
          </a:p>
          <a:p>
            <a:pPr marL="0" indent="0">
              <a:buNone/>
            </a:pPr>
            <a:endParaRPr lang="en-GB" sz="1200" b="0" kern="1200" noProof="0" dirty="0">
              <a:solidFill>
                <a:schemeClr val="tx1"/>
              </a:solidFill>
              <a:effectLst/>
              <a:latin typeface="+mn-lt"/>
              <a:ea typeface="+mn-ea"/>
              <a:cs typeface="+mn-cs"/>
            </a:endParaRPr>
          </a:p>
          <a:p>
            <a:pPr marL="0" indent="0">
              <a:buNone/>
            </a:pPr>
            <a:r>
              <a:rPr lang="en-GB" sz="1200" b="1" kern="1200" noProof="0" dirty="0">
                <a:solidFill>
                  <a:schemeClr val="tx1"/>
                </a:solidFill>
                <a:effectLst/>
                <a:latin typeface="+mn-lt"/>
                <a:ea typeface="+mn-ea"/>
                <a:cs typeface="+mn-cs"/>
              </a:rPr>
              <a:t>Note: </a:t>
            </a:r>
            <a:r>
              <a:rPr lang="en-GB" sz="1200" b="0" kern="1200" noProof="0" dirty="0">
                <a:solidFill>
                  <a:schemeClr val="tx1"/>
                </a:solidFill>
                <a:effectLst/>
                <a:latin typeface="+mn-lt"/>
                <a:ea typeface="+mn-ea"/>
                <a:cs typeface="+mn-cs"/>
              </a:rPr>
              <a:t>this activity focuses on identification of vocabulary</a:t>
            </a:r>
            <a:r>
              <a:rPr lang="en-GB" sz="1200" b="0" kern="1200" baseline="0" noProof="0" dirty="0">
                <a:solidFill>
                  <a:schemeClr val="tx1"/>
                </a:solidFill>
                <a:effectLst/>
                <a:latin typeface="+mn-lt"/>
                <a:ea typeface="+mn-ea"/>
                <a:cs typeface="+mn-cs"/>
              </a:rPr>
              <a:t>. T</a:t>
            </a:r>
            <a:r>
              <a:rPr lang="en-GB" sz="1200" b="0" kern="1200" noProof="0" dirty="0">
                <a:solidFill>
                  <a:schemeClr val="tx1"/>
                </a:solidFill>
                <a:effectLst/>
                <a:latin typeface="+mn-lt"/>
                <a:ea typeface="+mn-ea"/>
                <a:cs typeface="+mn-cs"/>
              </a:rPr>
              <a:t>he next </a:t>
            </a:r>
            <a:r>
              <a:rPr lang="en-GB" sz="1200" b="0" kern="1200" noProof="0">
                <a:solidFill>
                  <a:schemeClr val="tx1"/>
                </a:solidFill>
                <a:effectLst/>
                <a:latin typeface="+mn-lt"/>
                <a:ea typeface="+mn-ea"/>
                <a:cs typeface="+mn-cs"/>
              </a:rPr>
              <a:t>activity requires </a:t>
            </a:r>
            <a:r>
              <a:rPr lang="en-GB" sz="1200" b="0" kern="1200" noProof="0" dirty="0">
                <a:solidFill>
                  <a:schemeClr val="tx1"/>
                </a:solidFill>
                <a:effectLst/>
                <a:latin typeface="+mn-lt"/>
                <a:ea typeface="+mn-ea"/>
                <a:cs typeface="+mn-cs"/>
              </a:rPr>
              <a:t>students to recall the vocabulary themselves.</a:t>
            </a:r>
            <a:r>
              <a:rPr lang="en-GB" sz="1200" b="0" kern="1200" baseline="0" noProof="0" dirty="0">
                <a:solidFill>
                  <a:schemeClr val="tx1"/>
                </a:solidFill>
                <a:effectLst/>
                <a:latin typeface="+mn-lt"/>
                <a:ea typeface="+mn-ea"/>
                <a:cs typeface="+mn-cs"/>
              </a:rPr>
              <a:t> </a:t>
            </a:r>
            <a:br>
              <a:rPr lang="en-GB" sz="1200" b="0" kern="1200" baseline="0" noProof="0" dirty="0">
                <a:solidFill>
                  <a:schemeClr val="tx1"/>
                </a:solidFill>
                <a:effectLst/>
                <a:latin typeface="+mn-lt"/>
                <a:ea typeface="+mn-ea"/>
                <a:cs typeface="+mn-cs"/>
              </a:rPr>
            </a:br>
            <a:r>
              <a:rPr lang="en-GB" sz="1200" b="0" kern="1200" baseline="0" noProof="0" dirty="0">
                <a:solidFill>
                  <a:schemeClr val="tx1"/>
                </a:solidFill>
                <a:effectLst/>
                <a:latin typeface="+mn-lt"/>
                <a:ea typeface="+mn-ea"/>
                <a:cs typeface="+mn-cs"/>
              </a:rPr>
              <a:t>Teachers might wish to </a:t>
            </a:r>
            <a:r>
              <a:rPr lang="en-GB" sz="1200" b="0" kern="1200" baseline="0" noProof="0">
                <a:solidFill>
                  <a:schemeClr val="tx1"/>
                </a:solidFill>
                <a:effectLst/>
                <a:latin typeface="+mn-lt"/>
                <a:ea typeface="+mn-ea"/>
                <a:cs typeface="+mn-cs"/>
              </a:rPr>
              <a:t>use this slide as </a:t>
            </a:r>
            <a:r>
              <a:rPr lang="en-GB" sz="1200" b="0" kern="1200" baseline="0" noProof="0" dirty="0">
                <a:solidFill>
                  <a:schemeClr val="tx1"/>
                </a:solidFill>
                <a:effectLst/>
                <a:latin typeface="+mn-lt"/>
                <a:ea typeface="+mn-ea"/>
                <a:cs typeface="+mn-cs"/>
              </a:rPr>
              <a:t>a lead in/recap ahead of the next activity. Alternatively, with a higher ability group, it may be preferable to go straight to </a:t>
            </a:r>
            <a:r>
              <a:rPr lang="en-GB" sz="1200" b="0" kern="1200" baseline="0" noProof="0">
                <a:solidFill>
                  <a:schemeClr val="tx1"/>
                </a:solidFill>
                <a:effectLst/>
                <a:latin typeface="+mn-lt"/>
                <a:ea typeface="+mn-ea"/>
                <a:cs typeface="+mn-cs"/>
              </a:rPr>
              <a:t>slide 9.</a:t>
            </a:r>
            <a:endParaRPr lang="en-GB" sz="1200" b="1" kern="1200" noProof="0" dirty="0">
              <a:solidFill>
                <a:schemeClr val="tx1"/>
              </a:solidFill>
              <a:effectLst/>
              <a:latin typeface="+mn-lt"/>
              <a:ea typeface="+mn-ea"/>
              <a:cs typeface="+mn-cs"/>
            </a:endParaRPr>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A119F9D-DE95-46FD-9DBD-380478876FF9}"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88781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a:t>
            </a:r>
            <a:r>
              <a:rPr lang="en-GB" b="0"/>
              <a:t>2 minutes</a:t>
            </a:r>
            <a:endParaRPr lang="en-GB" b="0" dirty="0"/>
          </a:p>
          <a:p>
            <a:endParaRPr lang="en-GB" b="1" dirty="0"/>
          </a:p>
          <a:p>
            <a:r>
              <a:rPr lang="en-GB" b="1" dirty="0"/>
              <a:t>Aim: </a:t>
            </a:r>
            <a:r>
              <a:rPr lang="en-GB" dirty="0"/>
              <a:t>to promote productive oral</a:t>
            </a:r>
            <a:r>
              <a:rPr lang="en-GB" baseline="0" dirty="0"/>
              <a:t> recall of the 12 items of </a:t>
            </a:r>
            <a:r>
              <a:rPr lang="en-GB" baseline="0"/>
              <a:t>revisited vocabulary.</a:t>
            </a:r>
            <a:endParaRPr lang="en-GB" baseline="0" dirty="0"/>
          </a:p>
          <a:p>
            <a:endParaRPr lang="en-GB" b="1" baseline="0" dirty="0"/>
          </a:p>
          <a:p>
            <a:r>
              <a:rPr lang="en-GB" b="1" baseline="0" dirty="0"/>
              <a:t>Procedure:</a:t>
            </a:r>
          </a:p>
          <a:p>
            <a:pPr marL="228600" indent="-228600">
              <a:buAutoNum type="arabicPeriod"/>
            </a:pPr>
            <a:r>
              <a:rPr lang="en-GB" b="0" baseline="0" dirty="0"/>
              <a:t>Click to see one of the images flash.  Images flash in a random order.</a:t>
            </a:r>
          </a:p>
          <a:p>
            <a:pPr marL="228600" indent="-228600">
              <a:buAutoNum type="arabicPeriod"/>
            </a:pPr>
            <a:r>
              <a:rPr lang="en-GB" b="0" baseline="0" dirty="0"/>
              <a:t>Students say the correct Spanish word (this time without the list to help).</a:t>
            </a:r>
          </a:p>
          <a:p>
            <a:pPr marL="228600" indent="-228600">
              <a:buAutoNum type="arabicPeriod"/>
            </a:pPr>
            <a:r>
              <a:rPr lang="en-GB" b="0" baseline="0" dirty="0"/>
              <a:t>Click to reveal the answer.</a:t>
            </a:r>
            <a:endParaRPr lang="en-GB" b="1" baseline="0" dirty="0"/>
          </a:p>
        </p:txBody>
      </p:sp>
      <p:sp>
        <p:nvSpPr>
          <p:cNvPr id="4" name="Slide Number Placeholder 3"/>
          <p:cNvSpPr>
            <a:spLocks noGrp="1"/>
          </p:cNvSpPr>
          <p:nvPr>
            <p:ph type="sldNum" sz="quarter" idx="10"/>
          </p:nvPr>
        </p:nvSpPr>
        <p:spPr/>
        <p:txBody>
          <a:bodyPr/>
          <a:lstStyle/>
          <a:p>
            <a:fld id="{6D5A7CE6-FC2E-5844-8E3C-E71D91EF3FB1}" type="slidenum">
              <a:rPr lang="en-US" smtClean="0"/>
              <a:t>9</a:t>
            </a:fld>
            <a:endParaRPr lang="en-US"/>
          </a:p>
        </p:txBody>
      </p:sp>
    </p:spTree>
    <p:extLst>
      <p:ext uri="{BB962C8B-B14F-4D97-AF65-F5344CB8AC3E}">
        <p14:creationId xmlns:p14="http://schemas.microsoft.com/office/powerpoint/2010/main" val="2783923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670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659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2095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3213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5425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6659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7101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199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85998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900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73823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1353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83916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7867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37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30"/>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906090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3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85856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8"/>
        <p:cNvGrpSpPr/>
        <p:nvPr/>
      </p:nvGrpSpPr>
      <p:grpSpPr>
        <a:xfrm>
          <a:off x="0" y="0"/>
          <a:ext cx="0" cy="0"/>
          <a:chOff x="0" y="0"/>
          <a:chExt cx="0" cy="0"/>
        </a:xfrm>
      </p:grpSpPr>
      <p:sp>
        <p:nvSpPr>
          <p:cNvPr id="19" name="Google Shape;19;p4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1167193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1"/>
        <p:cNvGrpSpPr/>
        <p:nvPr/>
      </p:nvGrpSpPr>
      <p:grpSpPr>
        <a:xfrm>
          <a:off x="0" y="0"/>
          <a:ext cx="0" cy="0"/>
          <a:chOff x="0" y="0"/>
          <a:chExt cx="0" cy="0"/>
        </a:xfrm>
      </p:grpSpPr>
      <p:sp>
        <p:nvSpPr>
          <p:cNvPr id="22" name="Google Shape;22;p4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36968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5"/>
        <p:cNvGrpSpPr/>
        <p:nvPr/>
      </p:nvGrpSpPr>
      <p:grpSpPr>
        <a:xfrm>
          <a:off x="0" y="0"/>
          <a:ext cx="0" cy="0"/>
          <a:chOff x="0" y="0"/>
          <a:chExt cx="0" cy="0"/>
        </a:xfrm>
      </p:grpSpPr>
      <p:sp>
        <p:nvSpPr>
          <p:cNvPr id="26" name="Google Shape;26;p4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4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4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04053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1"/>
        <p:cNvGrpSpPr/>
        <p:nvPr/>
      </p:nvGrpSpPr>
      <p:grpSpPr>
        <a:xfrm>
          <a:off x="0" y="0"/>
          <a:ext cx="0" cy="0"/>
          <a:chOff x="0" y="0"/>
          <a:chExt cx="0" cy="0"/>
        </a:xfrm>
      </p:grpSpPr>
      <p:sp>
        <p:nvSpPr>
          <p:cNvPr id="32" name="Google Shape;32;p4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8688056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872891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8974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9"/>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030759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0"/>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5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3312591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5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5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88192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52"/>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2"/>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709295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01183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554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388129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4474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849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5921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03041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41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7984652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982126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42056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4691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991510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7437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391524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59922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778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41358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63176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7265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343410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627016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45364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7034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a:solidFill>
                  <a:schemeClr val="accent5">
                    <a:lumMod val="50000"/>
                  </a:schemeClr>
                </a:solidFill>
              </a:rPr>
              <a:t>Text</a:t>
            </a:r>
          </a:p>
        </p:txBody>
      </p:sp>
    </p:spTree>
    <p:extLst>
      <p:ext uri="{BB962C8B-B14F-4D97-AF65-F5344CB8AC3E}">
        <p14:creationId xmlns:p14="http://schemas.microsoft.com/office/powerpoint/2010/main" val="2927972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1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440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04819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9515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02362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123923332"/>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99915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941797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audio" Target="../media/audio10.wav"/><Relationship Id="rId12"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image" Target="../media/image28.jpeg"/><Relationship Id="rId5" Type="http://schemas.openxmlformats.org/officeDocument/2006/relationships/audio" Target="../media/audio8.wav"/><Relationship Id="rId10" Type="http://schemas.openxmlformats.org/officeDocument/2006/relationships/image" Target="../media/image27.jpeg"/><Relationship Id="rId4" Type="http://schemas.openxmlformats.org/officeDocument/2006/relationships/audio" Target="../media/audio7.wav"/><Relationship Id="rId9" Type="http://schemas.openxmlformats.org/officeDocument/2006/relationships/audio" Target="../media/audio12.wav"/></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6.jpeg"/><Relationship Id="rId5" Type="http://schemas.openxmlformats.org/officeDocument/2006/relationships/audio" Target="../media/audio1.wav"/><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0.xml"/><Relationship Id="rId1" Type="http://schemas.openxmlformats.org/officeDocument/2006/relationships/slideLayout" Target="../slideLayouts/slideLayout46.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35.tiff"/><Relationship Id="rId7" Type="http://schemas.microsoft.com/office/2007/relationships/hdphoto" Target="../media/hdphoto2.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5.wdp"/><Relationship Id="rId3" Type="http://schemas.openxmlformats.org/officeDocument/2006/relationships/image" Target="../media/image39.tiff"/><Relationship Id="rId7" Type="http://schemas.openxmlformats.org/officeDocument/2006/relationships/image" Target="../media/image43.tiff"/><Relationship Id="rId12" Type="http://schemas.openxmlformats.org/officeDocument/2006/relationships/image" Target="../media/image36.png"/><Relationship Id="rId17" Type="http://schemas.microsoft.com/office/2007/relationships/hdphoto" Target="../media/hdphoto7.wdp"/><Relationship Id="rId2" Type="http://schemas.openxmlformats.org/officeDocument/2006/relationships/notesSlide" Target="../notesSlides/notesSlide27.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2.tiff"/><Relationship Id="rId11" Type="http://schemas.microsoft.com/office/2007/relationships/hdphoto" Target="../media/hdphoto4.wdp"/><Relationship Id="rId5" Type="http://schemas.openxmlformats.org/officeDocument/2006/relationships/image" Target="../media/image41.tiff"/><Relationship Id="rId15" Type="http://schemas.microsoft.com/office/2007/relationships/hdphoto" Target="../media/hdphoto6.wdp"/><Relationship Id="rId10" Type="http://schemas.openxmlformats.org/officeDocument/2006/relationships/image" Target="../media/image45.png"/><Relationship Id="rId4" Type="http://schemas.openxmlformats.org/officeDocument/2006/relationships/image" Target="../media/image40.tiff"/><Relationship Id="rId9" Type="http://schemas.microsoft.com/office/2007/relationships/hdphoto" Target="../media/hdphoto3.wdp"/><Relationship Id="rId14"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5.wdp"/><Relationship Id="rId3" Type="http://schemas.openxmlformats.org/officeDocument/2006/relationships/image" Target="../media/image39.tiff"/><Relationship Id="rId7" Type="http://schemas.openxmlformats.org/officeDocument/2006/relationships/image" Target="../media/image43.tiff"/><Relationship Id="rId12" Type="http://schemas.openxmlformats.org/officeDocument/2006/relationships/image" Target="../media/image36.png"/><Relationship Id="rId17" Type="http://schemas.microsoft.com/office/2007/relationships/hdphoto" Target="../media/hdphoto7.wdp"/><Relationship Id="rId2" Type="http://schemas.openxmlformats.org/officeDocument/2006/relationships/notesSlide" Target="../notesSlides/notesSlide28.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2.tiff"/><Relationship Id="rId11" Type="http://schemas.microsoft.com/office/2007/relationships/hdphoto" Target="../media/hdphoto4.wdp"/><Relationship Id="rId5" Type="http://schemas.openxmlformats.org/officeDocument/2006/relationships/image" Target="../media/image41.tiff"/><Relationship Id="rId15" Type="http://schemas.microsoft.com/office/2007/relationships/hdphoto" Target="../media/hdphoto6.wdp"/><Relationship Id="rId10" Type="http://schemas.openxmlformats.org/officeDocument/2006/relationships/image" Target="../media/image45.png"/><Relationship Id="rId4" Type="http://schemas.openxmlformats.org/officeDocument/2006/relationships/image" Target="../media/image40.tiff"/><Relationship Id="rId9" Type="http://schemas.microsoft.com/office/2007/relationships/hdphoto" Target="../media/hdphoto3.wdp"/><Relationship Id="rId1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5.wdp"/><Relationship Id="rId3" Type="http://schemas.openxmlformats.org/officeDocument/2006/relationships/image" Target="../media/image39.tiff"/><Relationship Id="rId7" Type="http://schemas.openxmlformats.org/officeDocument/2006/relationships/image" Target="../media/image43.tiff"/><Relationship Id="rId12" Type="http://schemas.openxmlformats.org/officeDocument/2006/relationships/image" Target="../media/image36.png"/><Relationship Id="rId17" Type="http://schemas.microsoft.com/office/2007/relationships/hdphoto" Target="../media/hdphoto7.wdp"/><Relationship Id="rId2" Type="http://schemas.openxmlformats.org/officeDocument/2006/relationships/notesSlide" Target="../notesSlides/notesSlide29.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2.tiff"/><Relationship Id="rId11" Type="http://schemas.microsoft.com/office/2007/relationships/hdphoto" Target="../media/hdphoto4.wdp"/><Relationship Id="rId5" Type="http://schemas.openxmlformats.org/officeDocument/2006/relationships/image" Target="../media/image41.tiff"/><Relationship Id="rId15" Type="http://schemas.microsoft.com/office/2007/relationships/hdphoto" Target="../media/hdphoto6.wdp"/><Relationship Id="rId10" Type="http://schemas.openxmlformats.org/officeDocument/2006/relationships/image" Target="../media/image45.png"/><Relationship Id="rId4" Type="http://schemas.openxmlformats.org/officeDocument/2006/relationships/image" Target="../media/image40.tiff"/><Relationship Id="rId9" Type="http://schemas.microsoft.com/office/2007/relationships/hdphoto" Target="../media/hdphoto3.wdp"/><Relationship Id="rId1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5.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5.wdp"/><Relationship Id="rId3" Type="http://schemas.openxmlformats.org/officeDocument/2006/relationships/image" Target="../media/image39.tiff"/><Relationship Id="rId7" Type="http://schemas.openxmlformats.org/officeDocument/2006/relationships/image" Target="../media/image43.tiff"/><Relationship Id="rId12" Type="http://schemas.openxmlformats.org/officeDocument/2006/relationships/image" Target="../media/image36.png"/><Relationship Id="rId17" Type="http://schemas.microsoft.com/office/2007/relationships/hdphoto" Target="../media/hdphoto7.wdp"/><Relationship Id="rId2" Type="http://schemas.openxmlformats.org/officeDocument/2006/relationships/notesSlide" Target="../notesSlides/notesSlide30.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2.tiff"/><Relationship Id="rId11" Type="http://schemas.microsoft.com/office/2007/relationships/hdphoto" Target="../media/hdphoto4.wdp"/><Relationship Id="rId5" Type="http://schemas.openxmlformats.org/officeDocument/2006/relationships/image" Target="../media/image41.tiff"/><Relationship Id="rId15" Type="http://schemas.microsoft.com/office/2007/relationships/hdphoto" Target="../media/hdphoto6.wdp"/><Relationship Id="rId10" Type="http://schemas.openxmlformats.org/officeDocument/2006/relationships/image" Target="../media/image45.png"/><Relationship Id="rId4" Type="http://schemas.openxmlformats.org/officeDocument/2006/relationships/image" Target="../media/image40.tiff"/><Relationship Id="rId9" Type="http://schemas.microsoft.com/office/2007/relationships/hdphoto" Target="../media/hdphoto3.wdp"/><Relationship Id="rId1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47.png"/><Relationship Id="rId12"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audio" Target="../media/audio15.wav"/><Relationship Id="rId11" Type="http://schemas.openxmlformats.org/officeDocument/2006/relationships/audio" Target="../media/audio18.wav"/><Relationship Id="rId5" Type="http://schemas.openxmlformats.org/officeDocument/2006/relationships/audio" Target="../media/audio14.wav"/><Relationship Id="rId10" Type="http://schemas.openxmlformats.org/officeDocument/2006/relationships/audio" Target="../media/audio17.wav"/><Relationship Id="rId4" Type="http://schemas.openxmlformats.org/officeDocument/2006/relationships/audio" Target="../media/audio13.wav"/><Relationship Id="rId9" Type="http://schemas.openxmlformats.org/officeDocument/2006/relationships/audio" Target="../media/audio16.wav"/></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0" Type="http://schemas.microsoft.com/office/2007/relationships/hdphoto" Target="../media/hdphoto8.wdp"/><Relationship Id="rId4" Type="http://schemas.openxmlformats.org/officeDocument/2006/relationships/image" Target="../media/image50.png"/><Relationship Id="rId9"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7.gif"/><Relationship Id="rId7"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25.png"/><Relationship Id="rId4" Type="http://schemas.openxmlformats.org/officeDocument/2006/relationships/image" Target="../media/image58.gif"/><Relationship Id="rId9" Type="http://schemas.openxmlformats.org/officeDocument/2006/relationships/image" Target="../media/image49.png"/></Relationships>
</file>

<file path=ppt/slides/_rels/slide38.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8.wav"/><Relationship Id="rId18" Type="http://schemas.openxmlformats.org/officeDocument/2006/relationships/image" Target="../media/image63.png"/><Relationship Id="rId3" Type="http://schemas.openxmlformats.org/officeDocument/2006/relationships/audio" Target="../media/audio19.wav"/><Relationship Id="rId7" Type="http://schemas.openxmlformats.org/officeDocument/2006/relationships/audio" Target="../media/audio23.wav"/><Relationship Id="rId12" Type="http://schemas.openxmlformats.org/officeDocument/2006/relationships/audio" Target="../media/audio27.wav"/><Relationship Id="rId17" Type="http://schemas.openxmlformats.org/officeDocument/2006/relationships/image" Target="../media/image62.png"/><Relationship Id="rId2" Type="http://schemas.openxmlformats.org/officeDocument/2006/relationships/notesSlide" Target="../notesSlides/notesSlide38.xml"/><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audio" Target="../media/audio22.wav"/><Relationship Id="rId11" Type="http://schemas.openxmlformats.org/officeDocument/2006/relationships/audio" Target="../media/audio26.wav"/><Relationship Id="rId5" Type="http://schemas.openxmlformats.org/officeDocument/2006/relationships/audio" Target="../media/audio21.wav"/><Relationship Id="rId15" Type="http://schemas.openxmlformats.org/officeDocument/2006/relationships/audio" Target="../media/audio30.wav"/><Relationship Id="rId10" Type="http://schemas.openxmlformats.org/officeDocument/2006/relationships/audio" Target="../media/audio25.wav"/><Relationship Id="rId19" Type="http://schemas.openxmlformats.org/officeDocument/2006/relationships/image" Target="../media/image26.png"/><Relationship Id="rId4" Type="http://schemas.openxmlformats.org/officeDocument/2006/relationships/audio" Target="../media/audio20.wav"/><Relationship Id="rId9" Type="http://schemas.openxmlformats.org/officeDocument/2006/relationships/image" Target="../media/image25.png"/><Relationship Id="rId14" Type="http://schemas.openxmlformats.org/officeDocument/2006/relationships/audio" Target="../media/audio29.wav"/></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audio" Target="../media/audio3.wav"/></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26.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68.jpg"/><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69.png"/><Relationship Id="rId3" Type="http://schemas.openxmlformats.org/officeDocument/2006/relationships/slideLayout" Target="../slideLayouts/slideLayout13.xml"/><Relationship Id="rId7" Type="http://schemas.openxmlformats.org/officeDocument/2006/relationships/audio" Target="../media/audio33.wav"/><Relationship Id="rId12" Type="http://schemas.openxmlformats.org/officeDocument/2006/relationships/audio" Target="../media/audio37.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32.wav"/><Relationship Id="rId11" Type="http://schemas.openxmlformats.org/officeDocument/2006/relationships/image" Target="../media/image64.png"/><Relationship Id="rId5" Type="http://schemas.openxmlformats.org/officeDocument/2006/relationships/audio" Target="../media/audio31.wav"/><Relationship Id="rId10" Type="http://schemas.openxmlformats.org/officeDocument/2006/relationships/audio" Target="../media/audio36.wav"/><Relationship Id="rId4" Type="http://schemas.openxmlformats.org/officeDocument/2006/relationships/notesSlide" Target="../notesSlides/notesSlide42.xml"/><Relationship Id="rId9" Type="http://schemas.openxmlformats.org/officeDocument/2006/relationships/audio" Target="../media/audio35.wav"/><Relationship Id="rId1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8" Type="http://schemas.openxmlformats.org/officeDocument/2006/relationships/hyperlink" Target="https://quizlet.com/gb/602566427/year-9-spanish-term-21-week-5-flash-cards/" TargetMode="External"/><Relationship Id="rId3" Type="http://schemas.openxmlformats.org/officeDocument/2006/relationships/image" Target="../media/image4.png"/><Relationship Id="rId7"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24.xml"/><Relationship Id="rId6" Type="http://schemas.openxmlformats.org/officeDocument/2006/relationships/image" Target="../media/image72.png"/><Relationship Id="rId5" Type="http://schemas.openxmlformats.org/officeDocument/2006/relationships/hyperlink" Target="https://quizlet.com/gb/607459876/year-9-spanish-term-22-week-3-flash-cards/" TargetMode="External"/><Relationship Id="rId4" Type="http://schemas.openxmlformats.org/officeDocument/2006/relationships/image" Target="../media/image71.png"/><Relationship Id="rId9" Type="http://schemas.openxmlformats.org/officeDocument/2006/relationships/hyperlink" Target="https://quizlet.com/gb/605166409/year-9-spanish-term-21-week-2-flash-card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audio" Target="../media/audio4.wav"/></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5.png"/><Relationship Id="rId4" Type="http://schemas.openxmlformats.org/officeDocument/2006/relationships/audio" Target="../media/audio6.wav"/></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8.png"/><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5.jpeg"/><Relationship Id="rId5" Type="http://schemas.openxmlformats.org/officeDocument/2006/relationships/image" Target="../media/image16.png"/><Relationship Id="rId4" Type="http://schemas.openxmlformats.org/officeDocument/2006/relationships/image" Target="../media/image17.png"/><Relationship Id="rId9"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080389"/>
            <a:ext cx="9107973" cy="1260269"/>
          </a:xfrm>
        </p:spPr>
        <p:txBody>
          <a:bodyPr>
            <a:normAutofit/>
          </a:bodyPr>
          <a:lstStyle/>
          <a:p>
            <a:pPr algn="l"/>
            <a:r>
              <a:rPr lang="en-GB" sz="3600" b="1">
                <a:solidFill>
                  <a:prstClr val="white"/>
                </a:solidFill>
              </a:rPr>
              <a:t>Comparing how you feel and felt</a:t>
            </a:r>
            <a:endParaRPr lang="en-US" sz="360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3321155"/>
            <a:ext cx="7685070" cy="1456793"/>
          </a:xfrm>
        </p:spPr>
        <p:txBody>
          <a:bodyPr>
            <a:noAutofit/>
          </a:bodyPr>
          <a:lstStyle/>
          <a:p>
            <a:pPr lvl="0" algn="l">
              <a:lnSpc>
                <a:spcPct val="100000"/>
              </a:lnSpc>
              <a:spcBef>
                <a:spcPts val="0"/>
              </a:spcBef>
              <a:defRPr/>
            </a:pPr>
            <a:r>
              <a:rPr lang="en-GB">
                <a:solidFill>
                  <a:schemeClr val="bg1"/>
                </a:solidFill>
              </a:rPr>
              <a:t>ESTAR for states</a:t>
            </a:r>
          </a:p>
          <a:p>
            <a:pPr marL="342900" lvl="0" indent="-342900" algn="l">
              <a:lnSpc>
                <a:spcPct val="100000"/>
              </a:lnSpc>
              <a:spcBef>
                <a:spcPts val="0"/>
              </a:spcBef>
              <a:buFont typeface="Arial" panose="020B0604020202020204" pitchFamily="34" charset="0"/>
              <a:buChar char="•"/>
              <a:defRPr/>
            </a:pPr>
            <a:r>
              <a:rPr lang="en-GB">
                <a:solidFill>
                  <a:schemeClr val="bg1"/>
                </a:solidFill>
              </a:rPr>
              <a:t>Present tense (estoy, estás) [revisited]</a:t>
            </a:r>
          </a:p>
          <a:p>
            <a:pPr marL="342900" lvl="0" indent="-342900" algn="l">
              <a:lnSpc>
                <a:spcPct val="100000"/>
              </a:lnSpc>
              <a:spcBef>
                <a:spcPts val="0"/>
              </a:spcBef>
              <a:buFont typeface="Arial" panose="020B0604020202020204" pitchFamily="34" charset="0"/>
              <a:buChar char="•"/>
              <a:defRPr/>
            </a:pPr>
            <a:r>
              <a:rPr lang="en-GB">
                <a:solidFill>
                  <a:schemeClr val="bg1"/>
                </a:solidFill>
              </a:rPr>
              <a:t>Imperfect tense (estaba, estabas)</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2.2 - Week 2 - Lesson 41</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436205"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a:solidFill>
                  <a:prstClr val="white"/>
                </a:solidFill>
                <a:latin typeface="Century Gothic" panose="020B0502020202020204" pitchFamily="34" charset="0"/>
              </a:rPr>
              <a:t>Louise Caruso / </a:t>
            </a:r>
            <a:r>
              <a:rPr lang="en-GB" sz="1400" dirty="0">
                <a:solidFill>
                  <a:prstClr val="white"/>
                </a:solidFill>
                <a:latin typeface="Century Gothic" panose="020B0502020202020204" pitchFamily="34" charset="0"/>
              </a:rPr>
              <a:t>Nick Avery</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smtClean="0">
                <a:solidFill>
                  <a:prstClr val="white"/>
                </a:solidFill>
                <a:latin typeface="Century Gothic" panose="020B0502020202020204" pitchFamily="34" charset="0"/>
              </a:rPr>
              <a:t>09/12</a:t>
            </a:r>
            <a:r>
              <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j-ea"/>
                <a:cs typeface="+mj-cs"/>
              </a:rPr>
              <a:t>/21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4" name="Picture 13" descr="NCELP logo">
            <a:extLst>
              <a:ext uri="{FF2B5EF4-FFF2-40B4-BE49-F238E27FC236}">
                <a16:creationId xmlns:a16="http://schemas.microsoft.com/office/drawing/2014/main" id="{BB67E479-33A8-3B41-8083-700ACA85ADAD}"/>
              </a:ext>
              <a:ext uri="{C183D7F6-B498-43B3-948B-1728B52AA6E4}">
                <adec:decorative xmlns=""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6985776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7"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95" name="Google Shape;295;p7"/>
          <p:cNvSpPr txBox="1"/>
          <p:nvPr/>
        </p:nvSpPr>
        <p:spPr>
          <a:xfrm>
            <a:off x="0" y="0"/>
            <a:ext cx="6484938" cy="1325563"/>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1F3864"/>
              </a:buClr>
              <a:buSzPts val="3600"/>
              <a:buFont typeface="Century Gothic"/>
              <a:buNone/>
              <a:tabLst/>
              <a:defRPr/>
            </a:pPr>
            <a:endParaRPr kumimoji="0" sz="3600" b="1" i="0" u="none" strike="noStrike" kern="0" cap="none" spc="0" normalizeH="0" baseline="0" noProof="0">
              <a:ln>
                <a:noFill/>
              </a:ln>
              <a:solidFill>
                <a:prstClr val="white"/>
              </a:solidFill>
              <a:effectLst/>
              <a:uLnTx/>
              <a:uFillTx/>
              <a:latin typeface="Century Gothic"/>
              <a:ea typeface="Century Gothic"/>
              <a:cs typeface="Century Gothic"/>
              <a:sym typeface="Century Gothic"/>
            </a:endParaRPr>
          </a:p>
        </p:txBody>
      </p:sp>
      <p:sp>
        <p:nvSpPr>
          <p:cNvPr id="296" name="Google Shape;296;p7"/>
          <p:cNvSpPr txBox="1"/>
          <p:nvPr/>
        </p:nvSpPr>
        <p:spPr>
          <a:xfrm>
            <a:off x="3812899" y="1490525"/>
            <a:ext cx="1755609" cy="8925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kern="0" dirty="0" err="1">
                <a:solidFill>
                  <a:srgbClr val="1F3864"/>
                </a:solidFill>
                <a:latin typeface="Century Gothic"/>
                <a:cs typeface="Arial"/>
                <a:sym typeface="Century Gothic"/>
              </a:rPr>
              <a:t>asustado</a:t>
            </a:r>
            <a:r>
              <a:rPr lang="en-GB" sz="2600" kern="0" dirty="0">
                <a:solidFill>
                  <a:srgbClr val="1F3864"/>
                </a:solidFill>
                <a:latin typeface="Century Gothic"/>
                <a:cs typeface="Arial"/>
                <a:sym typeface="Century Gothic"/>
              </a:rPr>
              <a:t>, </a:t>
            </a:r>
            <a:r>
              <a:rPr lang="en-GB" sz="2600" kern="0" dirty="0" err="1">
                <a:solidFill>
                  <a:srgbClr val="1F3864"/>
                </a:solidFill>
                <a:latin typeface="Century Gothic"/>
                <a:cs typeface="Arial"/>
                <a:sym typeface="Century Gothic"/>
              </a:rPr>
              <a:t>asustada</a:t>
            </a:r>
            <a:endParaRPr kumimoji="0" sz="2600" b="0" i="0" u="none" strike="noStrike" kern="0" cap="none" spc="0" normalizeH="0" baseline="0" noProof="0" dirty="0">
              <a:ln>
                <a:noFill/>
              </a:ln>
              <a:solidFill>
                <a:srgbClr val="000000"/>
              </a:solidFill>
              <a:effectLst/>
              <a:uLnTx/>
              <a:uFillTx/>
              <a:latin typeface="Century Gothic"/>
              <a:cs typeface="Arial"/>
              <a:sym typeface="Arial"/>
            </a:endParaRPr>
          </a:p>
        </p:txBody>
      </p:sp>
      <p:sp>
        <p:nvSpPr>
          <p:cNvPr id="298" name="Google Shape;298;p7"/>
          <p:cNvSpPr txBox="1"/>
          <p:nvPr/>
        </p:nvSpPr>
        <p:spPr>
          <a:xfrm>
            <a:off x="9793333" y="1363651"/>
            <a:ext cx="2589167" cy="8925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kern="0">
                <a:solidFill>
                  <a:srgbClr val="1F3864"/>
                </a:solidFill>
                <a:latin typeface="Century Gothic"/>
                <a:ea typeface="Century Gothic"/>
                <a:cs typeface="Century Gothic"/>
                <a:sym typeface="Century Gothic"/>
              </a:rPr>
              <a:t>o</a:t>
            </a:r>
            <a:r>
              <a:rPr kumimoji="0" lang="en-GB" sz="2600" b="0" i="0" u="none" strike="noStrike" kern="0" cap="none" spc="0" normalizeH="0" baseline="0" noProof="0" err="1">
                <a:ln>
                  <a:noFill/>
                </a:ln>
                <a:solidFill>
                  <a:srgbClr val="1F3864"/>
                </a:solidFill>
                <a:effectLst/>
                <a:uLnTx/>
                <a:uFillTx/>
                <a:latin typeface="Century Gothic"/>
                <a:ea typeface="Century Gothic"/>
                <a:cs typeface="Century Gothic"/>
                <a:sym typeface="Century Gothic"/>
              </a:rPr>
              <a:t>rgulloso</a:t>
            </a:r>
            <a:r>
              <a:rPr kumimoji="0" lang="en-GB" sz="26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orgullosa (de)</a:t>
            </a:r>
            <a:endParaRPr kumimoji="0" sz="26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99" name="Google Shape;299;p7"/>
          <p:cNvSpPr txBox="1"/>
          <p:nvPr/>
        </p:nvSpPr>
        <p:spPr>
          <a:xfrm>
            <a:off x="9693145" y="3006056"/>
            <a:ext cx="2085827"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kern="0">
                <a:solidFill>
                  <a:srgbClr val="1F3864"/>
                </a:solidFill>
                <a:latin typeface="Century Gothic"/>
                <a:cs typeface="Arial"/>
                <a:sym typeface="Century Gothic"/>
              </a:rPr>
              <a:t>v</a:t>
            </a:r>
            <a:r>
              <a:rPr kumimoji="0" lang="en-GB" sz="2600" b="0" i="0" u="none" strike="noStrike" kern="0" cap="none" spc="0" normalizeH="0" baseline="0" noProof="0" err="1">
                <a:ln>
                  <a:noFill/>
                </a:ln>
                <a:solidFill>
                  <a:srgbClr val="1F3864"/>
                </a:solidFill>
                <a:effectLst/>
                <a:uLnTx/>
                <a:uFillTx/>
                <a:latin typeface="Century Gothic"/>
                <a:cs typeface="Arial"/>
                <a:sym typeface="Century Gothic"/>
              </a:rPr>
              <a:t>ivo</a:t>
            </a:r>
            <a:r>
              <a:rPr kumimoji="0" lang="en-GB" sz="2600" b="0" i="0" u="none" strike="noStrike" kern="0" cap="none" spc="0" normalizeH="0" baseline="0" noProof="0">
                <a:ln>
                  <a:noFill/>
                </a:ln>
                <a:solidFill>
                  <a:srgbClr val="1F3864"/>
                </a:solidFill>
                <a:effectLst/>
                <a:uLnTx/>
                <a:uFillTx/>
                <a:latin typeface="Century Gothic"/>
                <a:cs typeface="Arial"/>
                <a:sym typeface="Century Gothic"/>
              </a:rPr>
              <a:t>, viva</a:t>
            </a:r>
            <a:endParaRPr kumimoji="0" sz="2600" b="0" i="0" u="none" strike="noStrike" kern="0" cap="none" spc="0" normalizeH="0" baseline="0" noProof="0">
              <a:ln>
                <a:noFill/>
              </a:ln>
              <a:solidFill>
                <a:srgbClr val="000000"/>
              </a:solidFill>
              <a:effectLst/>
              <a:uLnTx/>
              <a:uFillTx/>
              <a:latin typeface="Century Gothic"/>
              <a:cs typeface="Arial"/>
              <a:sym typeface="Arial"/>
            </a:endParaRPr>
          </a:p>
        </p:txBody>
      </p:sp>
      <p:sp>
        <p:nvSpPr>
          <p:cNvPr id="300" name="Google Shape;300;p7"/>
          <p:cNvSpPr txBox="1"/>
          <p:nvPr/>
        </p:nvSpPr>
        <p:spPr>
          <a:xfrm>
            <a:off x="3855905" y="2942538"/>
            <a:ext cx="3482043" cy="8925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kern="0">
                <a:solidFill>
                  <a:srgbClr val="1F3864"/>
                </a:solidFill>
                <a:latin typeface="Century Gothic"/>
                <a:ea typeface="Century Gothic"/>
                <a:cs typeface="Century Gothic"/>
                <a:sym typeface="Century Gothic"/>
              </a:rPr>
              <a:t>s</a:t>
            </a:r>
            <a:r>
              <a:rPr kumimoji="0" lang="en-GB" sz="2600" b="0" i="0" u="none" strike="noStrike" kern="0" cap="none" spc="0" normalizeH="0" baseline="0" noProof="0" err="1">
                <a:ln>
                  <a:noFill/>
                </a:ln>
                <a:solidFill>
                  <a:srgbClr val="1F3864"/>
                </a:solidFill>
                <a:effectLst/>
                <a:uLnTx/>
                <a:uFillTx/>
                <a:latin typeface="Century Gothic"/>
                <a:ea typeface="Century Gothic"/>
                <a:cs typeface="Century Gothic"/>
                <a:sym typeface="Century Gothic"/>
              </a:rPr>
              <a:t>atisfecho</a:t>
            </a:r>
            <a:r>
              <a:rPr lang="en-GB" sz="2600" kern="0">
                <a:solidFill>
                  <a:srgbClr val="1F3864"/>
                </a:solidFill>
                <a:latin typeface="Century Gothic"/>
                <a:ea typeface="Century Gothic"/>
                <a:cs typeface="Century Gothic"/>
                <a:sym typeface="Century Gothic"/>
              </a:rPr>
              <a:t>, </a:t>
            </a:r>
            <a:r>
              <a:rPr lang="en-GB" sz="2600" kern="0" err="1">
                <a:solidFill>
                  <a:srgbClr val="1F3864"/>
                </a:solidFill>
                <a:latin typeface="Century Gothic"/>
                <a:ea typeface="Century Gothic"/>
                <a:cs typeface="Century Gothic"/>
                <a:sym typeface="Century Gothic"/>
              </a:rPr>
              <a:t>satisfecha</a:t>
            </a:r>
            <a:endParaRPr kumimoji="0" sz="2600" b="0" i="0" u="none" strike="noStrike" kern="0" cap="none" spc="0" normalizeH="0" baseline="0" noProof="0">
              <a:ln>
                <a:noFill/>
              </a:ln>
              <a:solidFill>
                <a:srgbClr val="000000"/>
              </a:solidFill>
              <a:effectLst/>
              <a:uLnTx/>
              <a:uFillTx/>
              <a:latin typeface="Century Gothic"/>
              <a:cs typeface="Arial"/>
              <a:sym typeface="Arial"/>
            </a:endParaRPr>
          </a:p>
        </p:txBody>
      </p:sp>
      <p:sp>
        <p:nvSpPr>
          <p:cNvPr id="306" name="Google Shape;306;p7"/>
          <p:cNvSpPr txBox="1"/>
          <p:nvPr/>
        </p:nvSpPr>
        <p:spPr>
          <a:xfrm>
            <a:off x="7648668" y="3011129"/>
            <a:ext cx="1101455"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b="1" kern="0">
                <a:solidFill>
                  <a:srgbClr val="FF0000"/>
                </a:solidFill>
                <a:latin typeface="Century Gothic"/>
                <a:cs typeface="Arial"/>
                <a:sym typeface="Century Gothic"/>
              </a:rPr>
              <a:t>a</a:t>
            </a:r>
            <a:r>
              <a:rPr kumimoji="0" lang="en-GB" sz="2600" b="1" i="0" u="none" strike="noStrike" kern="0" cap="none" spc="0" normalizeH="0" baseline="0" noProof="0">
                <a:ln>
                  <a:noFill/>
                </a:ln>
                <a:solidFill>
                  <a:srgbClr val="FF0000"/>
                </a:solidFill>
                <a:effectLst/>
                <a:uLnTx/>
                <a:uFillTx/>
                <a:latin typeface="Century Gothic"/>
                <a:cs typeface="Arial"/>
                <a:sym typeface="Century Gothic"/>
              </a:rPr>
              <a:t>live</a:t>
            </a:r>
            <a:endParaRPr kumimoji="0" sz="2600" b="0" i="0" u="none" strike="noStrike" kern="0" cap="none" spc="0" normalizeH="0" baseline="0" noProof="0" dirty="0">
              <a:ln>
                <a:noFill/>
              </a:ln>
              <a:solidFill>
                <a:srgbClr val="FF0000"/>
              </a:solidFill>
              <a:effectLst/>
              <a:uLnTx/>
              <a:uFillTx/>
              <a:latin typeface="Century Gothic"/>
              <a:cs typeface="Arial"/>
              <a:sym typeface="Arial"/>
            </a:endParaRPr>
          </a:p>
        </p:txBody>
      </p:sp>
      <p:sp>
        <p:nvSpPr>
          <p:cNvPr id="308" name="Google Shape;308;p7"/>
          <p:cNvSpPr txBox="1"/>
          <p:nvPr/>
        </p:nvSpPr>
        <p:spPr>
          <a:xfrm>
            <a:off x="9844822" y="5634426"/>
            <a:ext cx="2219642"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kern="0" dirty="0">
                <a:solidFill>
                  <a:srgbClr val="1F3864"/>
                </a:solidFill>
                <a:latin typeface="Century Gothic"/>
                <a:ea typeface="Century Gothic"/>
                <a:cs typeface="Century Gothic"/>
                <a:sym typeface="Century Gothic"/>
              </a:rPr>
              <a:t>l</a:t>
            </a:r>
            <a:r>
              <a:rPr kumimoji="0" lang="en-GB" sz="26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 </a:t>
            </a:r>
            <a:r>
              <a:rPr kumimoji="0" lang="en-GB" sz="26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carretera</a:t>
            </a:r>
            <a:endParaRPr kumimoji="0" sz="2600" b="0" i="0" u="none" strike="noStrike" kern="0" cap="none" spc="0" normalizeH="0" baseline="0" noProof="0" dirty="0">
              <a:ln>
                <a:noFill/>
              </a:ln>
              <a:solidFill>
                <a:srgbClr val="000000"/>
              </a:solidFill>
              <a:effectLst/>
              <a:uLnTx/>
              <a:uFillTx/>
              <a:latin typeface="Century Gothic"/>
              <a:cs typeface="Arial"/>
              <a:sym typeface="Arial"/>
            </a:endParaRPr>
          </a:p>
        </p:txBody>
      </p:sp>
      <p:sp>
        <p:nvSpPr>
          <p:cNvPr id="310" name="Google Shape;310;p7"/>
          <p:cNvSpPr txBox="1"/>
          <p:nvPr/>
        </p:nvSpPr>
        <p:spPr>
          <a:xfrm>
            <a:off x="1182670" y="5634426"/>
            <a:ext cx="3410022"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b="1" kern="0">
                <a:solidFill>
                  <a:srgbClr val="8D30BB"/>
                </a:solidFill>
                <a:latin typeface="Century Gothic"/>
                <a:cs typeface="Arial"/>
                <a:sym typeface="Book Antiqua"/>
              </a:rPr>
              <a:t>t</a:t>
            </a:r>
            <a:r>
              <a:rPr kumimoji="0" lang="en-GB" sz="2600" b="1" i="0" u="none" strike="noStrike" kern="0" cap="none" spc="0" normalizeH="0" baseline="0" noProof="0">
                <a:ln>
                  <a:noFill/>
                </a:ln>
                <a:solidFill>
                  <a:srgbClr val="8D30BB"/>
                </a:solidFill>
                <a:effectLst/>
                <a:uLnTx/>
                <a:uFillTx/>
                <a:latin typeface="Century Gothic"/>
                <a:cs typeface="Arial"/>
                <a:sym typeface="Book Antiqua"/>
              </a:rPr>
              <a:t>hat’s why</a:t>
            </a:r>
            <a:endParaRPr kumimoji="0" sz="2600" b="0" i="0" u="none" strike="noStrike" kern="0" cap="none" spc="0" normalizeH="0" baseline="0" noProof="0">
              <a:ln>
                <a:noFill/>
              </a:ln>
              <a:solidFill>
                <a:srgbClr val="8D30BB"/>
              </a:solidFill>
              <a:effectLst/>
              <a:uLnTx/>
              <a:uFillTx/>
              <a:latin typeface="Century Gothic"/>
              <a:cs typeface="Arial"/>
              <a:sym typeface="Arial"/>
            </a:endParaRPr>
          </a:p>
        </p:txBody>
      </p:sp>
      <p:sp>
        <p:nvSpPr>
          <p:cNvPr id="311" name="Google Shape;311;p7"/>
          <p:cNvSpPr txBox="1"/>
          <p:nvPr/>
        </p:nvSpPr>
        <p:spPr>
          <a:xfrm>
            <a:off x="3855905" y="5570599"/>
            <a:ext cx="3052439"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kern="0" noProof="0">
                <a:solidFill>
                  <a:srgbClr val="1F3864"/>
                </a:solidFill>
                <a:latin typeface="Century Gothic"/>
                <a:cs typeface="Arial"/>
                <a:sym typeface="Century Gothic"/>
              </a:rPr>
              <a:t>p</a:t>
            </a:r>
            <a:r>
              <a:rPr kumimoji="0" lang="en-GB" sz="2600" b="0" i="0" u="none" strike="noStrike" kern="0" cap="none" spc="0" normalizeH="0" baseline="0" noProof="0">
                <a:ln>
                  <a:noFill/>
                </a:ln>
                <a:solidFill>
                  <a:srgbClr val="1F3864"/>
                </a:solidFill>
                <a:effectLst/>
                <a:uLnTx/>
                <a:uFillTx/>
                <a:latin typeface="Century Gothic"/>
                <a:cs typeface="Arial"/>
                <a:sym typeface="Century Gothic"/>
              </a:rPr>
              <a:t>or </a:t>
            </a:r>
            <a:r>
              <a:rPr kumimoji="0" lang="en-GB" sz="2600" b="0" i="0" u="none" strike="noStrike" kern="0" cap="none" spc="0" normalizeH="0" baseline="0" noProof="0" err="1">
                <a:ln>
                  <a:noFill/>
                </a:ln>
                <a:solidFill>
                  <a:srgbClr val="1F3864"/>
                </a:solidFill>
                <a:effectLst/>
                <a:uLnTx/>
                <a:uFillTx/>
                <a:latin typeface="Century Gothic"/>
                <a:cs typeface="Arial"/>
                <a:sym typeface="Century Gothic"/>
              </a:rPr>
              <a:t>eso</a:t>
            </a:r>
            <a:endParaRPr kumimoji="0" sz="2600" b="0" i="0" u="none" strike="noStrike" kern="0" cap="none" spc="0" normalizeH="0" baseline="0" noProof="0">
              <a:ln>
                <a:noFill/>
              </a:ln>
              <a:solidFill>
                <a:srgbClr val="000000"/>
              </a:solidFill>
              <a:effectLst/>
              <a:uLnTx/>
              <a:uFillTx/>
              <a:latin typeface="Century Gothic"/>
              <a:cs typeface="Arial"/>
              <a:sym typeface="Arial"/>
            </a:endParaRPr>
          </a:p>
        </p:txBody>
      </p:sp>
      <p:sp>
        <p:nvSpPr>
          <p:cNvPr id="320" name="Google Shape;320;p7"/>
          <p:cNvSpPr txBox="1">
            <a:spLocks noGrp="1"/>
          </p:cNvSpPr>
          <p:nvPr>
            <p:ph type="title" idx="4294967295"/>
          </p:nvPr>
        </p:nvSpPr>
        <p:spPr>
          <a:xfrm>
            <a:off x="0" y="0"/>
            <a:ext cx="612340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entury Gothic"/>
              <a:buNone/>
            </a:pPr>
            <a:r>
              <a:rPr lang="en-GB" sz="3600" b="1">
                <a:solidFill>
                  <a:schemeClr val="lt1"/>
                </a:solidFill>
              </a:rPr>
              <a:t>Vocabulario</a:t>
            </a:r>
            <a:endParaRPr b="1">
              <a:solidFill>
                <a:schemeClr val="lt1"/>
              </a:solidFill>
            </a:endParaRPr>
          </a:p>
        </p:txBody>
      </p:sp>
      <p:sp>
        <p:nvSpPr>
          <p:cNvPr id="321" name="Google Shape;321;p7"/>
          <p:cNvSpPr/>
          <p:nvPr/>
        </p:nvSpPr>
        <p:spPr>
          <a:xfrm>
            <a:off x="10172700" y="258166"/>
            <a:ext cx="17554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leer / hablar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06;p7">
            <a:extLst>
              <a:ext uri="{FF2B5EF4-FFF2-40B4-BE49-F238E27FC236}">
                <a16:creationId xmlns:a16="http://schemas.microsoft.com/office/drawing/2014/main" id="{E68C9B58-055A-4817-A668-AC4E6360BDFA}"/>
              </a:ext>
            </a:extLst>
          </p:cNvPr>
          <p:cNvSpPr txBox="1"/>
          <p:nvPr/>
        </p:nvSpPr>
        <p:spPr>
          <a:xfrm>
            <a:off x="7715994" y="5862967"/>
            <a:ext cx="1885453" cy="400069"/>
          </a:xfrm>
          <a:prstGeom prst="rect">
            <a:avLst/>
          </a:prstGeom>
          <a:noFill/>
          <a:ln>
            <a:noFill/>
          </a:ln>
        </p:spPr>
        <p:txBody>
          <a:bodyPr spcFirstLastPara="1" wrap="square" lIns="91425" tIns="45700" rIns="91425" bIns="45700" anchor="t" anchorCtr="0">
            <a:spAutoFit/>
          </a:bodyPr>
          <a:lstStyle/>
          <a:p>
            <a:r>
              <a:rPr lang="en-GB" sz="2000" dirty="0">
                <a:solidFill>
                  <a:schemeClr val="accent5">
                    <a:lumMod val="50000"/>
                  </a:schemeClr>
                </a:solidFill>
              </a:rPr>
              <a:t>[road]</a:t>
            </a:r>
          </a:p>
        </p:txBody>
      </p:sp>
      <p:sp>
        <p:nvSpPr>
          <p:cNvPr id="2" name="TextBox 1"/>
          <p:cNvSpPr txBox="1"/>
          <p:nvPr/>
        </p:nvSpPr>
        <p:spPr>
          <a:xfrm>
            <a:off x="11273988" y="763881"/>
            <a:ext cx="8177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4472C4">
                    <a:lumMod val="50000"/>
                  </a:srgbClr>
                </a:solidFill>
                <a:effectLst/>
                <a:uLnTx/>
                <a:uFillTx/>
                <a:latin typeface="Century Gothic"/>
                <a:cs typeface="Arial"/>
                <a:sym typeface="Arial"/>
              </a:rPr>
              <a:t>[1/2]</a:t>
            </a:r>
          </a:p>
        </p:txBody>
      </p:sp>
      <p:pic>
        <p:nvPicPr>
          <p:cNvPr id="1026" name="Picture 2" descr="Boy, Winner, Trophy, Victory, Win">
            <a:extLst>
              <a:ext uri="{FF2B5EF4-FFF2-40B4-BE49-F238E27FC236}">
                <a16:creationId xmlns:a16="http://schemas.microsoft.com/office/drawing/2014/main" id="{EC510788-8BBE-1A43-8CF4-C4C73DF7733D}"/>
              </a:ext>
            </a:extLst>
          </p:cNvPr>
          <p:cNvPicPr>
            <a:picLocks noChangeAspect="1" noChangeArrowheads="1"/>
          </p:cNvPicPr>
          <p:nvPr/>
        </p:nvPicPr>
        <p:blipFill rotWithShape="1">
          <a:blip r:embed="rId4">
            <a:clrChange>
              <a:clrFrom>
                <a:srgbClr val="EE7E1A"/>
              </a:clrFrom>
              <a:clrTo>
                <a:srgbClr val="EE7E1A">
                  <a:alpha val="0"/>
                </a:srgbClr>
              </a:clrTo>
            </a:clrChange>
            <a:extLst>
              <a:ext uri="{28A0092B-C50C-407E-A947-70E740481C1C}">
                <a14:useLocalDpi xmlns:a14="http://schemas.microsoft.com/office/drawing/2010/main" val="0"/>
              </a:ext>
            </a:extLst>
          </a:blip>
          <a:srcRect l="17344" t="13710" r="17196"/>
          <a:stretch/>
        </p:blipFill>
        <p:spPr bwMode="auto">
          <a:xfrm>
            <a:off x="7754075" y="696674"/>
            <a:ext cx="859737" cy="11005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CF7936D3-9463-2F4A-8A9E-3D69D87500E9}"/>
              </a:ext>
            </a:extLst>
          </p:cNvPr>
          <p:cNvSpPr txBox="1"/>
          <p:nvPr/>
        </p:nvSpPr>
        <p:spPr>
          <a:xfrm>
            <a:off x="7649780" y="1777133"/>
            <a:ext cx="2063750" cy="400110"/>
          </a:xfrm>
          <a:prstGeom prst="rect">
            <a:avLst/>
          </a:prstGeom>
          <a:noFill/>
        </p:spPr>
        <p:txBody>
          <a:bodyPr wrap="square" rtlCol="0">
            <a:spAutoFit/>
          </a:bodyPr>
          <a:lstStyle/>
          <a:p>
            <a:pPr algn="l"/>
            <a:r>
              <a:rPr lang="en-GB" sz="2000">
                <a:solidFill>
                  <a:schemeClr val="accent5">
                    <a:lumMod val="50000"/>
                  </a:schemeClr>
                </a:solidFill>
              </a:rPr>
              <a:t>[proud (of)]</a:t>
            </a:r>
          </a:p>
        </p:txBody>
      </p:sp>
      <p:pic>
        <p:nvPicPr>
          <p:cNvPr id="7" name="Picture 6" descr="Shape&#10;&#10;Description automatically generated">
            <a:extLst>
              <a:ext uri="{FF2B5EF4-FFF2-40B4-BE49-F238E27FC236}">
                <a16:creationId xmlns:a16="http://schemas.microsoft.com/office/drawing/2014/main" id="{01DC372C-9225-2F49-95A1-F57BF3BF9FF8}"/>
              </a:ext>
            </a:extLst>
          </p:cNvPr>
          <p:cNvPicPr>
            <a:picLocks noChangeAspect="1"/>
          </p:cNvPicPr>
          <p:nvPr/>
        </p:nvPicPr>
        <p:blipFill>
          <a:blip r:embed="rId5"/>
          <a:stretch>
            <a:fillRect/>
          </a:stretch>
        </p:blipFill>
        <p:spPr>
          <a:xfrm>
            <a:off x="951387" y="1197320"/>
            <a:ext cx="1822003" cy="1056193"/>
          </a:xfrm>
          <a:prstGeom prst="rect">
            <a:avLst/>
          </a:prstGeom>
        </p:spPr>
      </p:pic>
      <p:sp>
        <p:nvSpPr>
          <p:cNvPr id="31" name="TextBox 30">
            <a:extLst>
              <a:ext uri="{FF2B5EF4-FFF2-40B4-BE49-F238E27FC236}">
                <a16:creationId xmlns:a16="http://schemas.microsoft.com/office/drawing/2014/main" id="{3E118C88-49C8-0F41-9728-7878637074A5}"/>
              </a:ext>
            </a:extLst>
          </p:cNvPr>
          <p:cNvSpPr txBox="1"/>
          <p:nvPr/>
        </p:nvSpPr>
        <p:spPr>
          <a:xfrm>
            <a:off x="1182670" y="3701767"/>
            <a:ext cx="2063750" cy="400110"/>
          </a:xfrm>
          <a:prstGeom prst="rect">
            <a:avLst/>
          </a:prstGeom>
          <a:noFill/>
        </p:spPr>
        <p:txBody>
          <a:bodyPr wrap="square" rtlCol="0">
            <a:spAutoFit/>
          </a:bodyPr>
          <a:lstStyle/>
          <a:p>
            <a:pPr algn="l"/>
            <a:r>
              <a:rPr lang="en-GB" sz="2000">
                <a:solidFill>
                  <a:schemeClr val="accent5">
                    <a:lumMod val="50000"/>
                  </a:schemeClr>
                </a:solidFill>
              </a:rPr>
              <a:t>[satisfied]</a:t>
            </a:r>
          </a:p>
        </p:txBody>
      </p:sp>
      <p:pic>
        <p:nvPicPr>
          <p:cNvPr id="3" name="Picture 2" descr="Smiley, Face, Smile, Icon, Red Cheeks">
            <a:extLst>
              <a:ext uri="{FF2B5EF4-FFF2-40B4-BE49-F238E27FC236}">
                <a16:creationId xmlns:a16="http://schemas.microsoft.com/office/drawing/2014/main" id="{2D618F3D-CFD2-A548-B747-F8B0AF75A7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0150" y="2942538"/>
            <a:ext cx="838079" cy="73063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9CC6697-CE70-7D48-9B8C-265C12F58125}"/>
              </a:ext>
            </a:extLst>
          </p:cNvPr>
          <p:cNvSpPr txBox="1"/>
          <p:nvPr/>
        </p:nvSpPr>
        <p:spPr>
          <a:xfrm>
            <a:off x="1186532" y="2145693"/>
            <a:ext cx="2063750" cy="400110"/>
          </a:xfrm>
          <a:prstGeom prst="rect">
            <a:avLst/>
          </a:prstGeom>
          <a:noFill/>
        </p:spPr>
        <p:txBody>
          <a:bodyPr wrap="square" rtlCol="0">
            <a:spAutoFit/>
          </a:bodyPr>
          <a:lstStyle/>
          <a:p>
            <a:pPr algn="l"/>
            <a:r>
              <a:rPr lang="en-GB" sz="2000" dirty="0">
                <a:solidFill>
                  <a:schemeClr val="accent5">
                    <a:lumMod val="50000"/>
                  </a:schemeClr>
                </a:solidFill>
              </a:rPr>
              <a:t>[scared]</a:t>
            </a:r>
          </a:p>
        </p:txBody>
      </p:sp>
      <p:sp>
        <p:nvSpPr>
          <p:cNvPr id="27" name="Google Shape;308;p7">
            <a:extLst>
              <a:ext uri="{FF2B5EF4-FFF2-40B4-BE49-F238E27FC236}">
                <a16:creationId xmlns:a16="http://schemas.microsoft.com/office/drawing/2014/main" id="{99EECEC5-C4D8-F344-82A2-DCC5B4E9957C}"/>
              </a:ext>
            </a:extLst>
          </p:cNvPr>
          <p:cNvSpPr txBox="1"/>
          <p:nvPr/>
        </p:nvSpPr>
        <p:spPr>
          <a:xfrm>
            <a:off x="9793333" y="4405022"/>
            <a:ext cx="1885453"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el </a:t>
            </a:r>
            <a:r>
              <a:rPr kumimoji="0" lang="en-GB" sz="26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piso</a:t>
            </a:r>
            <a:endParaRPr kumimoji="0" sz="2600" b="0" i="0" u="none" strike="noStrike" kern="0" cap="none" spc="0" normalizeH="0" baseline="0" noProof="0" dirty="0">
              <a:ln>
                <a:noFill/>
              </a:ln>
              <a:solidFill>
                <a:srgbClr val="000000"/>
              </a:solidFill>
              <a:effectLst/>
              <a:uLnTx/>
              <a:uFillTx/>
              <a:latin typeface="Century Gothic"/>
              <a:cs typeface="Arial"/>
              <a:sym typeface="Arial"/>
            </a:endParaRPr>
          </a:p>
        </p:txBody>
      </p:sp>
      <p:sp>
        <p:nvSpPr>
          <p:cNvPr id="30" name="Google Shape;306;p7">
            <a:extLst>
              <a:ext uri="{FF2B5EF4-FFF2-40B4-BE49-F238E27FC236}">
                <a16:creationId xmlns:a16="http://schemas.microsoft.com/office/drawing/2014/main" id="{025C9B4F-94EB-6744-8B67-9DC548919799}"/>
              </a:ext>
            </a:extLst>
          </p:cNvPr>
          <p:cNvSpPr txBox="1"/>
          <p:nvPr/>
        </p:nvSpPr>
        <p:spPr>
          <a:xfrm>
            <a:off x="7806169" y="4605153"/>
            <a:ext cx="1885453" cy="400069"/>
          </a:xfrm>
          <a:prstGeom prst="rect">
            <a:avLst/>
          </a:prstGeom>
          <a:noFill/>
          <a:ln>
            <a:noFill/>
          </a:ln>
        </p:spPr>
        <p:txBody>
          <a:bodyPr spcFirstLastPara="1" wrap="square" lIns="91425" tIns="45700" rIns="91425" bIns="45700" anchor="t" anchorCtr="0">
            <a:spAutoFit/>
          </a:bodyPr>
          <a:lstStyle/>
          <a:p>
            <a:r>
              <a:rPr lang="en-GB" sz="2000">
                <a:solidFill>
                  <a:schemeClr val="accent5">
                    <a:lumMod val="50000"/>
                  </a:schemeClr>
                </a:solidFill>
              </a:rPr>
              <a:t>[flat]</a:t>
            </a:r>
            <a:endParaRPr lang="en-GB" sz="2000" dirty="0">
              <a:solidFill>
                <a:schemeClr val="accent5">
                  <a:lumMod val="50000"/>
                </a:schemeClr>
              </a:solidFill>
            </a:endParaRPr>
          </a:p>
        </p:txBody>
      </p:sp>
      <p:pic>
        <p:nvPicPr>
          <p:cNvPr id="4098" name="Picture 2" descr="Street, Highway, Road, Straight, Road">
            <a:extLst>
              <a:ext uri="{FF2B5EF4-FFF2-40B4-BE49-F238E27FC236}">
                <a16:creationId xmlns:a16="http://schemas.microsoft.com/office/drawing/2014/main" id="{C9E5598D-D122-0545-B1D8-8F71EE30CB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2014" y="5319776"/>
            <a:ext cx="1322768" cy="6613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partment, Building, Home, Living, Modern, Estate">
            <a:extLst>
              <a:ext uri="{FF2B5EF4-FFF2-40B4-BE49-F238E27FC236}">
                <a16:creationId xmlns:a16="http://schemas.microsoft.com/office/drawing/2014/main" id="{030AC372-712A-084C-91B6-0A8DA20055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7890" y="3723685"/>
            <a:ext cx="1086770" cy="95824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2C886CC2-5342-124C-8E83-3EAF9988AF13}"/>
              </a:ext>
            </a:extLst>
          </p:cNvPr>
          <p:cNvCxnSpPr>
            <a:cxnSpLocks/>
          </p:cNvCxnSpPr>
          <p:nvPr/>
        </p:nvCxnSpPr>
        <p:spPr>
          <a:xfrm>
            <a:off x="7155768" y="3957801"/>
            <a:ext cx="470267"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B2EC1DE-DAD6-CA49-B81B-17A812122DCF}"/>
              </a:ext>
            </a:extLst>
          </p:cNvPr>
          <p:cNvSpPr/>
          <p:nvPr/>
        </p:nvSpPr>
        <p:spPr>
          <a:xfrm rot="251704">
            <a:off x="7632914" y="3902087"/>
            <a:ext cx="668548" cy="21254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Google Shape;310;p7">
            <a:extLst>
              <a:ext uri="{FF2B5EF4-FFF2-40B4-BE49-F238E27FC236}">
                <a16:creationId xmlns:a16="http://schemas.microsoft.com/office/drawing/2014/main" id="{BA109365-4901-E349-870C-C646478B5846}"/>
              </a:ext>
            </a:extLst>
          </p:cNvPr>
          <p:cNvSpPr txBox="1"/>
          <p:nvPr/>
        </p:nvSpPr>
        <p:spPr>
          <a:xfrm>
            <a:off x="1073375" y="4514450"/>
            <a:ext cx="2063750"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b="1" kern="0" dirty="0">
                <a:solidFill>
                  <a:srgbClr val="008F00"/>
                </a:solidFill>
                <a:latin typeface="Century Gothic"/>
                <a:cs typeface="Arial"/>
                <a:sym typeface="Book Antiqua"/>
              </a:rPr>
              <a:t>in spite of</a:t>
            </a:r>
            <a:endParaRPr kumimoji="0" sz="2600" b="0" i="0" u="none" strike="noStrike" kern="0" cap="none" spc="0" normalizeH="0" baseline="0" noProof="0" dirty="0">
              <a:ln>
                <a:noFill/>
              </a:ln>
              <a:solidFill>
                <a:srgbClr val="008F00"/>
              </a:solidFill>
              <a:effectLst/>
              <a:uLnTx/>
              <a:uFillTx/>
              <a:latin typeface="Century Gothic"/>
              <a:cs typeface="Arial"/>
              <a:sym typeface="Arial"/>
            </a:endParaRPr>
          </a:p>
        </p:txBody>
      </p:sp>
      <p:sp>
        <p:nvSpPr>
          <p:cNvPr id="33" name="Google Shape;311;p7">
            <a:extLst>
              <a:ext uri="{FF2B5EF4-FFF2-40B4-BE49-F238E27FC236}">
                <a16:creationId xmlns:a16="http://schemas.microsoft.com/office/drawing/2014/main" id="{1E779404-3594-F147-88BF-71EAF54817C0}"/>
              </a:ext>
            </a:extLst>
          </p:cNvPr>
          <p:cNvSpPr txBox="1"/>
          <p:nvPr/>
        </p:nvSpPr>
        <p:spPr>
          <a:xfrm>
            <a:off x="3855905" y="4478677"/>
            <a:ext cx="3052439"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kern="0" dirty="0">
                <a:solidFill>
                  <a:srgbClr val="1F3864"/>
                </a:solidFill>
                <a:latin typeface="Century Gothic"/>
                <a:cs typeface="Arial"/>
                <a:sym typeface="Century Gothic"/>
              </a:rPr>
              <a:t>a </a:t>
            </a:r>
            <a:r>
              <a:rPr lang="en-GB" sz="2600" kern="0" dirty="0" err="1">
                <a:solidFill>
                  <a:srgbClr val="1F3864"/>
                </a:solidFill>
                <a:latin typeface="Century Gothic"/>
                <a:cs typeface="Arial"/>
                <a:sym typeface="Century Gothic"/>
              </a:rPr>
              <a:t>pesar</a:t>
            </a:r>
            <a:r>
              <a:rPr lang="en-GB" sz="2600" kern="0" dirty="0">
                <a:solidFill>
                  <a:srgbClr val="1F3864"/>
                </a:solidFill>
                <a:latin typeface="Century Gothic"/>
                <a:cs typeface="Arial"/>
                <a:sym typeface="Century Gothic"/>
              </a:rPr>
              <a:t> de</a:t>
            </a:r>
            <a:endParaRPr kumimoji="0" sz="2600" b="0" i="0" u="none" strike="noStrike" kern="0" cap="none" spc="0" normalizeH="0" baseline="0" noProof="0" dirty="0">
              <a:ln>
                <a:noFill/>
              </a:ln>
              <a:solidFill>
                <a:srgbClr val="000000"/>
              </a:solidFill>
              <a:effectLst/>
              <a:uLnTx/>
              <a:uFillTx/>
              <a:latin typeface="Century Gothic"/>
              <a:cs typeface="Arial"/>
              <a:sym typeface="Arial"/>
            </a:endParaRPr>
          </a:p>
        </p:txBody>
      </p:sp>
      <p:sp>
        <p:nvSpPr>
          <p:cNvPr id="4" name="Rounded Rectangular Callout 3"/>
          <p:cNvSpPr/>
          <p:nvPr/>
        </p:nvSpPr>
        <p:spPr>
          <a:xfrm>
            <a:off x="7155768" y="2555718"/>
            <a:ext cx="4877080" cy="1048367"/>
          </a:xfrm>
          <a:prstGeom prst="wedgeRoundRectCallout">
            <a:avLst>
              <a:gd name="adj1" fmla="val 22155"/>
              <a:gd name="adj2" fmla="val -74332"/>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‘Orgulloso’ has the meaning ‘proud’ when used with ‘</a:t>
            </a:r>
            <a:r>
              <a:rPr lang="en-GB" sz="2000" b="1">
                <a:solidFill>
                  <a:srgbClr val="002060"/>
                </a:solidFill>
              </a:rPr>
              <a:t>estar</a:t>
            </a:r>
            <a:r>
              <a:rPr lang="en-GB" sz="2000">
                <a:solidFill>
                  <a:srgbClr val="002060"/>
                </a:solidFill>
              </a:rPr>
              <a:t>’. Used with ‘estar’, it has a positive meaning.</a:t>
            </a:r>
          </a:p>
        </p:txBody>
      </p:sp>
      <p:sp>
        <p:nvSpPr>
          <p:cNvPr id="34" name="Rounded Rectangular Callout 33"/>
          <p:cNvSpPr/>
          <p:nvPr/>
        </p:nvSpPr>
        <p:spPr>
          <a:xfrm>
            <a:off x="3190862" y="2737044"/>
            <a:ext cx="3806058" cy="1048367"/>
          </a:xfrm>
          <a:prstGeom prst="wedgeRoundRectCallout">
            <a:avLst>
              <a:gd name="adj1" fmla="val 58010"/>
              <a:gd name="adj2" fmla="val -383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The phrase ‘</a:t>
            </a:r>
            <a:r>
              <a:rPr lang="en-GB" sz="2000" b="1">
                <a:solidFill>
                  <a:srgbClr val="002060"/>
                </a:solidFill>
              </a:rPr>
              <a:t>seguir vivo</a:t>
            </a:r>
            <a:r>
              <a:rPr lang="en-GB" sz="2000">
                <a:solidFill>
                  <a:srgbClr val="002060"/>
                </a:solidFill>
              </a:rPr>
              <a:t>’ means ‘</a:t>
            </a:r>
            <a:r>
              <a:rPr lang="en-GB" sz="2000" b="1">
                <a:solidFill>
                  <a:srgbClr val="002060"/>
                </a:solidFill>
              </a:rPr>
              <a:t>to stay alive</a:t>
            </a:r>
            <a:r>
              <a:rPr lang="en-GB" sz="2000">
                <a:solidFill>
                  <a:srgbClr val="00206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09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4100"/>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6"/>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1" nodeType="click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100"/>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3"/>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1"/>
                                          </p:stCondLst>
                                        </p:cTn>
                                        <p:tgtEl>
                                          <p:spTgt spid="310">
                                            <p:txEl>
                                              <p:pRg st="0" end="0"/>
                                            </p:txEl>
                                          </p:spTgt>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10">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1"/>
                                          </p:stCondLst>
                                        </p:cTn>
                                        <p:tgtEl>
                                          <p:spTgt spid="30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0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1"/>
                                          </p:stCondLst>
                                        </p:cTn>
                                        <p:tgtEl>
                                          <p:spTgt spid="32">
                                            <p:txEl>
                                              <p:pRg st="0" end="0"/>
                                            </p:txEl>
                                          </p:spTgt>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1"/>
                                          </p:stCondLst>
                                        </p:cTn>
                                        <p:tgtEl>
                                          <p:spTgt spid="298"/>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9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1"/>
                                          </p:stCondLst>
                                        </p:cTn>
                                        <p:tgtEl>
                                          <p:spTgt spid="300">
                                            <p:txEl>
                                              <p:pRg st="0" end="0"/>
                                            </p:txEl>
                                          </p:spTgt>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00">
                                            <p:txEl>
                                              <p:pRg st="0" end="0"/>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nodeType="clickEffect">
                                  <p:stCondLst>
                                    <p:cond delay="0"/>
                                  </p:stCondLst>
                                  <p:childTnLst>
                                    <p:set>
                                      <p:cBhvr>
                                        <p:cTn id="130" dur="1" fill="hold">
                                          <p:stCondLst>
                                            <p:cond delay="1"/>
                                          </p:stCondLst>
                                        </p:cTn>
                                        <p:tgtEl>
                                          <p:spTgt spid="311"/>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1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nodeType="clickEffect">
                                  <p:stCondLst>
                                    <p:cond delay="0"/>
                                  </p:stCondLst>
                                  <p:childTnLst>
                                    <p:set>
                                      <p:cBhvr>
                                        <p:cTn id="138" dur="1" fill="hold">
                                          <p:stCondLst>
                                            <p:cond delay="1"/>
                                          </p:stCondLst>
                                        </p:cTn>
                                        <p:tgtEl>
                                          <p:spTgt spid="299">
                                            <p:txEl>
                                              <p:pRg st="0" end="0"/>
                                            </p:txEl>
                                          </p:spTgt>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299">
                                            <p:txEl>
                                              <p:pRg st="0" end="0"/>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nodeType="clickEffect">
                                  <p:stCondLst>
                                    <p:cond delay="0"/>
                                  </p:stCondLst>
                                  <p:childTnLst>
                                    <p:set>
                                      <p:cBhvr>
                                        <p:cTn id="146" dur="1" fill="hold">
                                          <p:stCondLst>
                                            <p:cond delay="1"/>
                                          </p:stCondLst>
                                        </p:cTn>
                                        <p:tgtEl>
                                          <p:spTgt spid="296">
                                            <p:txEl>
                                              <p:pRg st="0" end="0"/>
                                            </p:txEl>
                                          </p:spTgt>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296">
                                            <p:txEl>
                                              <p:pRg st="0" end="0"/>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nodeType="clickEffect">
                                  <p:stCondLst>
                                    <p:cond delay="0"/>
                                  </p:stCondLst>
                                  <p:childTnLst>
                                    <p:set>
                                      <p:cBhvr>
                                        <p:cTn id="154" dur="1" fill="hold">
                                          <p:stCondLst>
                                            <p:cond delay="1"/>
                                          </p:stCondLst>
                                        </p:cTn>
                                        <p:tgtEl>
                                          <p:spTgt spid="308"/>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308"/>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nodeType="clickEffect">
                                  <p:stCondLst>
                                    <p:cond delay="0"/>
                                  </p:stCondLst>
                                  <p:childTnLst>
                                    <p:set>
                                      <p:cBhvr>
                                        <p:cTn id="162" dur="1" fill="hold">
                                          <p:stCondLst>
                                            <p:cond delay="1"/>
                                          </p:stCondLst>
                                        </p:cTn>
                                        <p:tgtEl>
                                          <p:spTgt spid="33"/>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33"/>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nodeType="clickEffect">
                                  <p:stCondLst>
                                    <p:cond delay="0"/>
                                  </p:stCondLst>
                                  <p:childTnLst>
                                    <p:set>
                                      <p:cBhvr>
                                        <p:cTn id="170" dur="1" fill="hold">
                                          <p:stCondLst>
                                            <p:cond delay="1"/>
                                          </p:stCondLst>
                                        </p:cTn>
                                        <p:tgtEl>
                                          <p:spTgt spid="27"/>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p:bldP spid="29" grpId="1"/>
      <p:bldP spid="31" grpId="0"/>
      <p:bldP spid="31" grpId="1"/>
      <p:bldP spid="25" grpId="0"/>
      <p:bldP spid="25" grpId="1"/>
      <p:bldP spid="30" grpId="0"/>
      <p:bldP spid="30" grpId="1"/>
      <p:bldP spid="6" grpId="0" animBg="1"/>
      <p:bldP spid="6" grpId="1" animBg="1"/>
      <p:bldP spid="4" grpId="0" animBg="1"/>
      <p:bldP spid="4" grpId="1" animBg="1"/>
      <p:bldP spid="34" grpId="0" animBg="1"/>
      <p:bldP spid="3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a:solidFill>
                  <a:schemeClr val="bg1"/>
                </a:solidFill>
              </a:rPr>
              <a:t>Talking about how people feel and felt</a:t>
            </a:r>
            <a:br>
              <a:rPr lang="en-GB" sz="2400" b="1">
                <a:solidFill>
                  <a:schemeClr val="bg1"/>
                </a:solidFill>
              </a:rPr>
            </a:br>
            <a:r>
              <a:rPr lang="en-GB" sz="2400">
                <a:solidFill>
                  <a:schemeClr val="bg1"/>
                </a:solidFill>
              </a:rPr>
              <a:t>ESTAR in the 1</a:t>
            </a:r>
            <a:r>
              <a:rPr lang="en-GB" sz="2400" baseline="30000">
                <a:solidFill>
                  <a:schemeClr val="bg1"/>
                </a:solidFill>
              </a:rPr>
              <a:t>st</a:t>
            </a:r>
            <a:r>
              <a:rPr lang="en-GB" sz="2400">
                <a:solidFill>
                  <a:schemeClr val="bg1"/>
                </a:solidFill>
              </a:rPr>
              <a:t> person singular</a:t>
            </a:r>
            <a:endParaRPr lang="en-GB" sz="220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endParaRPr>
          </a:p>
        </p:txBody>
      </p:sp>
      <p:sp>
        <p:nvSpPr>
          <p:cNvPr id="19" name="TextBox 18"/>
          <p:cNvSpPr txBox="1"/>
          <p:nvPr/>
        </p:nvSpPr>
        <p:spPr>
          <a:xfrm>
            <a:off x="407962" y="1325563"/>
            <a:ext cx="11254155" cy="461665"/>
          </a:xfrm>
          <a:prstGeom prst="rect">
            <a:avLst/>
          </a:prstGeom>
          <a:noFill/>
        </p:spPr>
        <p:txBody>
          <a:bodyPr wrap="square" rtlCol="0">
            <a:spAutoFit/>
          </a:bodyPr>
          <a:lstStyle/>
          <a:p>
            <a:pPr algn="l"/>
            <a:r>
              <a:rPr lang="en-GB" sz="2400" dirty="0">
                <a:solidFill>
                  <a:schemeClr val="accent5">
                    <a:lumMod val="50000"/>
                  </a:schemeClr>
                </a:solidFill>
              </a:rPr>
              <a:t>Remember, we use the verb ‘</a:t>
            </a:r>
            <a:r>
              <a:rPr lang="en-GB" sz="2400" dirty="0" err="1">
                <a:solidFill>
                  <a:schemeClr val="accent5">
                    <a:lumMod val="50000"/>
                  </a:schemeClr>
                </a:solidFill>
              </a:rPr>
              <a:t>estar</a:t>
            </a:r>
            <a:r>
              <a:rPr lang="en-GB" sz="2400" dirty="0">
                <a:solidFill>
                  <a:schemeClr val="accent5">
                    <a:lumMod val="50000"/>
                  </a:schemeClr>
                </a:solidFill>
              </a:rPr>
              <a:t>’ to talk about ________ and ___________.</a:t>
            </a:r>
            <a:endParaRPr lang="en-GB" sz="2400" b="1" i="1" dirty="0">
              <a:solidFill>
                <a:schemeClr val="accent5">
                  <a:lumMod val="50000"/>
                </a:schemeClr>
              </a:solidFill>
            </a:endParaRPr>
          </a:p>
        </p:txBody>
      </p:sp>
      <p:sp>
        <p:nvSpPr>
          <p:cNvPr id="21" name="TextBox 20"/>
          <p:cNvSpPr txBox="1"/>
          <p:nvPr/>
        </p:nvSpPr>
        <p:spPr>
          <a:xfrm>
            <a:off x="407962" y="2227096"/>
            <a:ext cx="11254155" cy="461665"/>
          </a:xfrm>
          <a:prstGeom prst="rect">
            <a:avLst/>
          </a:prstGeom>
          <a:noFill/>
        </p:spPr>
        <p:txBody>
          <a:bodyPr wrap="square" rtlCol="0">
            <a:spAutoFit/>
          </a:bodyPr>
          <a:lstStyle/>
          <a:p>
            <a:r>
              <a:rPr lang="en-GB" sz="2400" dirty="0">
                <a:solidFill>
                  <a:schemeClr val="accent5">
                    <a:lumMod val="50000"/>
                  </a:schemeClr>
                </a:solidFill>
              </a:rPr>
              <a:t>To </a:t>
            </a:r>
            <a:r>
              <a:rPr lang="en-GB" sz="2400">
                <a:solidFill>
                  <a:schemeClr val="accent5">
                    <a:lumMod val="50000"/>
                  </a:schemeClr>
                </a:solidFill>
              </a:rPr>
              <a:t>say ‘</a:t>
            </a:r>
            <a:r>
              <a:rPr lang="en-GB" sz="2400" b="1">
                <a:solidFill>
                  <a:srgbClr val="E25B00"/>
                </a:solidFill>
              </a:rPr>
              <a:t>I am</a:t>
            </a:r>
            <a:r>
              <a:rPr lang="en-GB" sz="2400">
                <a:solidFill>
                  <a:schemeClr val="accent5">
                    <a:lumMod val="50000"/>
                  </a:schemeClr>
                </a:solidFill>
              </a:rPr>
              <a:t>’ </a:t>
            </a:r>
            <a:r>
              <a:rPr lang="en-GB" sz="2400" dirty="0">
                <a:solidFill>
                  <a:schemeClr val="accent5">
                    <a:lumMod val="50000"/>
                  </a:schemeClr>
                </a:solidFill>
              </a:rPr>
              <a:t>for a state or location, use __________.</a:t>
            </a:r>
            <a:endParaRPr lang="en-GB" sz="2400" b="1" i="1" dirty="0">
              <a:solidFill>
                <a:schemeClr val="accent5">
                  <a:lumMod val="50000"/>
                </a:schemeClr>
              </a:solidFill>
            </a:endParaRPr>
          </a:p>
        </p:txBody>
      </p:sp>
      <p:sp>
        <p:nvSpPr>
          <p:cNvPr id="23" name="TextBox 22"/>
          <p:cNvSpPr txBox="1"/>
          <p:nvPr/>
        </p:nvSpPr>
        <p:spPr>
          <a:xfrm>
            <a:off x="407962" y="3211675"/>
            <a:ext cx="4712678" cy="461665"/>
          </a:xfrm>
          <a:prstGeom prst="rect">
            <a:avLst/>
          </a:prstGeom>
          <a:noFill/>
        </p:spPr>
        <p:txBody>
          <a:bodyPr wrap="square" rtlCol="0">
            <a:spAutoFit/>
          </a:bodyPr>
          <a:lstStyle/>
          <a:p>
            <a:r>
              <a:rPr lang="en-GB" sz="2400" b="1">
                <a:solidFill>
                  <a:srgbClr val="E25B00"/>
                </a:solidFill>
              </a:rPr>
              <a:t>Estoy </a:t>
            </a:r>
            <a:r>
              <a:rPr lang="en-GB" sz="2400">
                <a:solidFill>
                  <a:schemeClr val="accent5">
                    <a:lumMod val="50000"/>
                  </a:schemeClr>
                </a:solidFill>
              </a:rPr>
              <a:t>vivo</a:t>
            </a:r>
            <a:r>
              <a:rPr lang="en-GB" sz="2400" dirty="0">
                <a:solidFill>
                  <a:schemeClr val="accent5">
                    <a:lumMod val="50000"/>
                  </a:schemeClr>
                </a:solidFill>
              </a:rPr>
              <a:t>.</a:t>
            </a:r>
            <a:endParaRPr lang="en-GB" sz="2400" b="1" i="1" dirty="0">
              <a:solidFill>
                <a:schemeClr val="accent5">
                  <a:lumMod val="50000"/>
                </a:schemeClr>
              </a:solidFill>
            </a:endParaRPr>
          </a:p>
        </p:txBody>
      </p:sp>
      <p:sp>
        <p:nvSpPr>
          <p:cNvPr id="24" name="TextBox 23"/>
          <p:cNvSpPr txBox="1"/>
          <p:nvPr/>
        </p:nvSpPr>
        <p:spPr>
          <a:xfrm>
            <a:off x="3737315" y="3234829"/>
            <a:ext cx="4877778" cy="461665"/>
          </a:xfrm>
          <a:prstGeom prst="rect">
            <a:avLst/>
          </a:prstGeom>
          <a:noFill/>
        </p:spPr>
        <p:txBody>
          <a:bodyPr wrap="square" rtlCol="0">
            <a:spAutoFit/>
          </a:bodyPr>
          <a:lstStyle/>
          <a:p>
            <a:r>
              <a:rPr lang="en-GB" sz="2400" b="1" i="1">
                <a:solidFill>
                  <a:srgbClr val="E25B00"/>
                </a:solidFill>
              </a:rPr>
              <a:t>I am </a:t>
            </a:r>
            <a:r>
              <a:rPr lang="en-GB" sz="2400" i="1">
                <a:solidFill>
                  <a:schemeClr val="accent5">
                    <a:lumMod val="50000"/>
                  </a:schemeClr>
                </a:solidFill>
              </a:rPr>
              <a:t>alive.</a:t>
            </a:r>
            <a:endParaRPr lang="en-GB" sz="2400" b="1" i="1" dirty="0">
              <a:solidFill>
                <a:schemeClr val="accent5">
                  <a:lumMod val="50000"/>
                </a:schemeClr>
              </a:solidFill>
            </a:endParaRPr>
          </a:p>
        </p:txBody>
      </p:sp>
      <p:sp>
        <p:nvSpPr>
          <p:cNvPr id="32" name="TextBox 31"/>
          <p:cNvSpPr txBox="1"/>
          <p:nvPr/>
        </p:nvSpPr>
        <p:spPr>
          <a:xfrm>
            <a:off x="6649156" y="2198577"/>
            <a:ext cx="1068748" cy="461665"/>
          </a:xfrm>
          <a:prstGeom prst="rect">
            <a:avLst/>
          </a:prstGeom>
          <a:noFill/>
        </p:spPr>
        <p:txBody>
          <a:bodyPr wrap="square" rtlCol="0">
            <a:spAutoFit/>
          </a:bodyPr>
          <a:lstStyle/>
          <a:p>
            <a:r>
              <a:rPr lang="en-GB" sz="2400" b="1" i="1">
                <a:solidFill>
                  <a:srgbClr val="E25B00"/>
                </a:solidFill>
              </a:rPr>
              <a:t>estoy</a:t>
            </a:r>
            <a:endParaRPr lang="en-GB" sz="2400" b="1" dirty="0">
              <a:solidFill>
                <a:schemeClr val="accent5">
                  <a:lumMod val="50000"/>
                </a:schemeClr>
              </a:solidFill>
            </a:endParaRPr>
          </a:p>
        </p:txBody>
      </p:sp>
      <p:sp>
        <p:nvSpPr>
          <p:cNvPr id="35" name="TextBox 34"/>
          <p:cNvSpPr txBox="1"/>
          <p:nvPr/>
        </p:nvSpPr>
        <p:spPr>
          <a:xfrm>
            <a:off x="7860504" y="1290839"/>
            <a:ext cx="1068748" cy="461665"/>
          </a:xfrm>
          <a:prstGeom prst="rect">
            <a:avLst/>
          </a:prstGeom>
          <a:noFill/>
        </p:spPr>
        <p:txBody>
          <a:bodyPr wrap="square" rtlCol="0">
            <a:spAutoFit/>
          </a:bodyPr>
          <a:lstStyle/>
          <a:p>
            <a:r>
              <a:rPr lang="en-GB" sz="2400" b="1" i="1">
                <a:solidFill>
                  <a:srgbClr val="E25B00"/>
                </a:solidFill>
              </a:rPr>
              <a:t>states</a:t>
            </a:r>
            <a:endParaRPr lang="en-GB" sz="2400" b="1" dirty="0">
              <a:solidFill>
                <a:schemeClr val="accent5">
                  <a:lumMod val="50000"/>
                </a:schemeClr>
              </a:solidFill>
            </a:endParaRPr>
          </a:p>
        </p:txBody>
      </p:sp>
      <p:sp>
        <p:nvSpPr>
          <p:cNvPr id="36" name="TextBox 35"/>
          <p:cNvSpPr txBox="1"/>
          <p:nvPr/>
        </p:nvSpPr>
        <p:spPr>
          <a:xfrm>
            <a:off x="9817247" y="1292353"/>
            <a:ext cx="1844870" cy="461665"/>
          </a:xfrm>
          <a:prstGeom prst="rect">
            <a:avLst/>
          </a:prstGeom>
          <a:noFill/>
        </p:spPr>
        <p:txBody>
          <a:bodyPr wrap="square" rtlCol="0">
            <a:spAutoFit/>
          </a:bodyPr>
          <a:lstStyle/>
          <a:p>
            <a:r>
              <a:rPr lang="en-GB" sz="2400" b="1" i="1">
                <a:solidFill>
                  <a:srgbClr val="E25B00"/>
                </a:solidFill>
              </a:rPr>
              <a:t>locations</a:t>
            </a:r>
            <a:endParaRPr lang="en-GB" sz="2400" b="1">
              <a:solidFill>
                <a:schemeClr val="accent5">
                  <a:lumMod val="50000"/>
                </a:schemeClr>
              </a:solidFill>
            </a:endParaRPr>
          </a:p>
        </p:txBody>
      </p:sp>
      <p:sp>
        <p:nvSpPr>
          <p:cNvPr id="27" name="TextBox 26"/>
          <p:cNvSpPr txBox="1"/>
          <p:nvPr/>
        </p:nvSpPr>
        <p:spPr>
          <a:xfrm>
            <a:off x="407962" y="3946053"/>
            <a:ext cx="11872679" cy="461665"/>
          </a:xfrm>
          <a:prstGeom prst="rect">
            <a:avLst/>
          </a:prstGeom>
          <a:noFill/>
        </p:spPr>
        <p:txBody>
          <a:bodyPr wrap="square" rtlCol="0">
            <a:spAutoFit/>
          </a:bodyPr>
          <a:lstStyle/>
          <a:p>
            <a:r>
              <a:rPr lang="en-GB" sz="2400">
                <a:solidFill>
                  <a:schemeClr val="accent5">
                    <a:lumMod val="50000"/>
                  </a:schemeClr>
                </a:solidFill>
              </a:rPr>
              <a:t>To say ‘</a:t>
            </a:r>
            <a:r>
              <a:rPr lang="en-GB" sz="2400" b="1">
                <a:solidFill>
                  <a:srgbClr val="E25B00"/>
                </a:solidFill>
              </a:rPr>
              <a:t>I was</a:t>
            </a:r>
            <a:r>
              <a:rPr lang="en-GB" sz="2400">
                <a:solidFill>
                  <a:schemeClr val="accent5">
                    <a:lumMod val="50000"/>
                  </a:schemeClr>
                </a:solidFill>
              </a:rPr>
              <a:t>’ for a state or location at a particular past time, use __________.</a:t>
            </a:r>
            <a:endParaRPr lang="en-GB" sz="2400" b="1" i="1">
              <a:solidFill>
                <a:schemeClr val="accent5">
                  <a:lumMod val="50000"/>
                </a:schemeClr>
              </a:solidFill>
            </a:endParaRPr>
          </a:p>
        </p:txBody>
      </p:sp>
      <p:sp>
        <p:nvSpPr>
          <p:cNvPr id="28" name="TextBox 27"/>
          <p:cNvSpPr txBox="1"/>
          <p:nvPr/>
        </p:nvSpPr>
        <p:spPr>
          <a:xfrm>
            <a:off x="407963" y="4724994"/>
            <a:ext cx="6835985" cy="461665"/>
          </a:xfrm>
          <a:prstGeom prst="rect">
            <a:avLst/>
          </a:prstGeom>
          <a:noFill/>
        </p:spPr>
        <p:txBody>
          <a:bodyPr wrap="square" rtlCol="0">
            <a:spAutoFit/>
          </a:bodyPr>
          <a:lstStyle/>
          <a:p>
            <a:r>
              <a:rPr lang="en-GB" sz="2400" b="1">
                <a:solidFill>
                  <a:srgbClr val="E25B00"/>
                </a:solidFill>
              </a:rPr>
              <a:t>Estaba </a:t>
            </a:r>
            <a:r>
              <a:rPr lang="en-GB" sz="2400">
                <a:solidFill>
                  <a:schemeClr val="accent5">
                    <a:lumMod val="50000"/>
                  </a:schemeClr>
                </a:solidFill>
              </a:rPr>
              <a:t>emocionado durante el partido.</a:t>
            </a:r>
            <a:endParaRPr lang="en-GB" sz="2400" b="1" i="1">
              <a:solidFill>
                <a:schemeClr val="accent5">
                  <a:lumMod val="50000"/>
                </a:schemeClr>
              </a:solidFill>
            </a:endParaRPr>
          </a:p>
        </p:txBody>
      </p:sp>
      <p:sp>
        <p:nvSpPr>
          <p:cNvPr id="30" name="TextBox 29"/>
          <p:cNvSpPr txBox="1"/>
          <p:nvPr/>
        </p:nvSpPr>
        <p:spPr>
          <a:xfrm>
            <a:off x="6915181" y="4724994"/>
            <a:ext cx="5012962" cy="461665"/>
          </a:xfrm>
          <a:prstGeom prst="rect">
            <a:avLst/>
          </a:prstGeom>
          <a:noFill/>
        </p:spPr>
        <p:txBody>
          <a:bodyPr wrap="square" rtlCol="0">
            <a:spAutoFit/>
          </a:bodyPr>
          <a:lstStyle/>
          <a:p>
            <a:r>
              <a:rPr lang="en-GB" sz="2400" b="1" i="1">
                <a:solidFill>
                  <a:srgbClr val="E25B00"/>
                </a:solidFill>
              </a:rPr>
              <a:t>I was </a:t>
            </a:r>
            <a:r>
              <a:rPr lang="en-GB" sz="2400" i="1">
                <a:solidFill>
                  <a:schemeClr val="accent5">
                    <a:lumMod val="50000"/>
                  </a:schemeClr>
                </a:solidFill>
              </a:rPr>
              <a:t>excited during the match.</a:t>
            </a:r>
            <a:endParaRPr lang="en-GB" sz="2400" b="1" i="1">
              <a:solidFill>
                <a:schemeClr val="accent5">
                  <a:lumMod val="50000"/>
                </a:schemeClr>
              </a:solidFill>
            </a:endParaRPr>
          </a:p>
        </p:txBody>
      </p:sp>
      <p:sp>
        <p:nvSpPr>
          <p:cNvPr id="37" name="TextBox 36"/>
          <p:cNvSpPr txBox="1"/>
          <p:nvPr/>
        </p:nvSpPr>
        <p:spPr>
          <a:xfrm>
            <a:off x="10206913" y="3946052"/>
            <a:ext cx="1319187" cy="461665"/>
          </a:xfrm>
          <a:prstGeom prst="rect">
            <a:avLst/>
          </a:prstGeom>
          <a:noFill/>
        </p:spPr>
        <p:txBody>
          <a:bodyPr wrap="square" rtlCol="0">
            <a:spAutoFit/>
          </a:bodyPr>
          <a:lstStyle/>
          <a:p>
            <a:r>
              <a:rPr lang="en-GB" sz="2400" b="1" i="1">
                <a:solidFill>
                  <a:srgbClr val="E25B00"/>
                </a:solidFill>
              </a:rPr>
              <a:t>estaba</a:t>
            </a:r>
            <a:endParaRPr lang="en-GB" sz="2400" b="1" dirty="0">
              <a:solidFill>
                <a:schemeClr val="accent5">
                  <a:lumMod val="50000"/>
                </a:schemeClr>
              </a:solidFill>
            </a:endParaRPr>
          </a:p>
        </p:txBody>
      </p:sp>
      <p:sp>
        <p:nvSpPr>
          <p:cNvPr id="38" name="Rounded Rectangular Callout 37"/>
          <p:cNvSpPr/>
          <p:nvPr/>
        </p:nvSpPr>
        <p:spPr>
          <a:xfrm>
            <a:off x="725061" y="5336468"/>
            <a:ext cx="4723239" cy="518851"/>
          </a:xfrm>
          <a:prstGeom prst="wedgeRoundRectCallout">
            <a:avLst>
              <a:gd name="adj1" fmla="val -36756"/>
              <a:gd name="adj2" fmla="val -68690"/>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This tense is called the ‘imperfect’. </a:t>
            </a:r>
          </a:p>
        </p:txBody>
      </p:sp>
    </p:spTree>
    <p:extLst>
      <p:ext uri="{BB962C8B-B14F-4D97-AF65-F5344CB8AC3E}">
        <p14:creationId xmlns:p14="http://schemas.microsoft.com/office/powerpoint/2010/main" val="337224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4" grpId="0"/>
      <p:bldP spid="32" grpId="0"/>
      <p:bldP spid="35" grpId="0"/>
      <p:bldP spid="36" grpId="0"/>
      <p:bldP spid="27" grpId="0"/>
      <p:bldP spid="28" grpId="0"/>
      <p:bldP spid="30" grpId="0"/>
      <p:bldP spid="37" grpId="0"/>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08" y="5699"/>
            <a:ext cx="9889392" cy="1325563"/>
          </a:xfrm>
        </p:spPr>
        <p:txBody>
          <a:bodyPr>
            <a:noAutofit/>
          </a:bodyPr>
          <a:lstStyle/>
          <a:p>
            <a:r>
              <a:rPr lang="en-GB" sz="2400"/>
              <a:t>Los abuelos hablan sobre la experiencia de llegar a Estados Unidos (en el pasado). También hablan sobre cómo están ahora. Lee las frases y completa la tabla.</a:t>
            </a:r>
          </a:p>
        </p:txBody>
      </p:sp>
      <p:pic>
        <p:nvPicPr>
          <p:cNvPr id="4" name="Imagen 18" descr="Una caricatura de una persona&#10;&#10;Descripción generada automáticamente con confianza media">
            <a:extLst>
              <a:ext uri="{FF2B5EF4-FFF2-40B4-BE49-F238E27FC236}">
                <a16:creationId xmlns:a16="http://schemas.microsoft.com/office/drawing/2014/main" id="{5B7114CB-D500-D842-B150-DEE5839F36C0}"/>
              </a:ext>
            </a:extLst>
          </p:cNvPr>
          <p:cNvPicPr>
            <a:picLocks noChangeAspect="1"/>
          </p:cNvPicPr>
          <p:nvPr/>
        </p:nvPicPr>
        <p:blipFill>
          <a:blip r:embed="rId3"/>
          <a:stretch>
            <a:fillRect/>
          </a:stretch>
        </p:blipFill>
        <p:spPr>
          <a:xfrm>
            <a:off x="9487930" y="913435"/>
            <a:ext cx="2235147" cy="1257271"/>
          </a:xfrm>
          <a:prstGeom prst="rect">
            <a:avLst/>
          </a:prstGeom>
        </p:spPr>
      </p:pic>
      <p:sp>
        <p:nvSpPr>
          <p:cNvPr id="6" name="Oval Callout 5"/>
          <p:cNvSpPr/>
          <p:nvPr/>
        </p:nvSpPr>
        <p:spPr>
          <a:xfrm>
            <a:off x="3031520" y="1379791"/>
            <a:ext cx="3140193" cy="1613352"/>
          </a:xfrm>
          <a:prstGeom prst="wedgeEllipse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2. </a:t>
            </a:r>
            <a:r>
              <a:rPr lang="en-GB" sz="2000" err="1">
                <a:solidFill>
                  <a:srgbClr val="002060"/>
                </a:solidFill>
              </a:rPr>
              <a:t>Sí</a:t>
            </a:r>
            <a:r>
              <a:rPr lang="en-GB" sz="2000">
                <a:solidFill>
                  <a:srgbClr val="002060"/>
                </a:solidFill>
              </a:rPr>
              <a:t>, es </a:t>
            </a:r>
            <a:r>
              <a:rPr lang="en-GB" sz="2000" err="1">
                <a:solidFill>
                  <a:srgbClr val="002060"/>
                </a:solidFill>
              </a:rPr>
              <a:t>verdad</a:t>
            </a:r>
            <a:r>
              <a:rPr lang="en-GB" sz="2000">
                <a:solidFill>
                  <a:srgbClr val="002060"/>
                </a:solidFill>
              </a:rPr>
              <a:t>. </a:t>
            </a:r>
            <a:r>
              <a:rPr lang="en-GB" sz="2000" err="1">
                <a:solidFill>
                  <a:srgbClr val="002060"/>
                </a:solidFill>
              </a:rPr>
              <a:t>Estaba</a:t>
            </a:r>
            <a:r>
              <a:rPr lang="en-GB" sz="2000">
                <a:solidFill>
                  <a:srgbClr val="002060"/>
                </a:solidFill>
              </a:rPr>
              <a:t> triste por los </a:t>
            </a:r>
            <a:r>
              <a:rPr lang="en-GB" sz="2000" err="1">
                <a:solidFill>
                  <a:srgbClr val="002060"/>
                </a:solidFill>
              </a:rPr>
              <a:t>cambios</a:t>
            </a:r>
            <a:r>
              <a:rPr lang="en-GB" sz="2000">
                <a:solidFill>
                  <a:srgbClr val="002060"/>
                </a:solidFill>
              </a:rPr>
              <a:t> </a:t>
            </a:r>
            <a:r>
              <a:rPr lang="en-GB" sz="2000" err="1">
                <a:solidFill>
                  <a:srgbClr val="002060"/>
                </a:solidFill>
              </a:rPr>
              <a:t>en</a:t>
            </a:r>
            <a:r>
              <a:rPr lang="en-GB" sz="2000">
                <a:solidFill>
                  <a:srgbClr val="002060"/>
                </a:solidFill>
              </a:rPr>
              <a:t> </a:t>
            </a:r>
            <a:r>
              <a:rPr lang="en-GB" sz="2000" err="1">
                <a:solidFill>
                  <a:srgbClr val="002060"/>
                </a:solidFill>
              </a:rPr>
              <a:t>nuestro</a:t>
            </a:r>
            <a:r>
              <a:rPr lang="en-GB" sz="2000">
                <a:solidFill>
                  <a:srgbClr val="002060"/>
                </a:solidFill>
              </a:rPr>
              <a:t> </a:t>
            </a:r>
            <a:r>
              <a:rPr lang="en-GB" sz="2000" err="1">
                <a:solidFill>
                  <a:srgbClr val="002060"/>
                </a:solidFill>
              </a:rPr>
              <a:t>país</a:t>
            </a:r>
            <a:r>
              <a:rPr lang="en-GB" sz="2000">
                <a:solidFill>
                  <a:srgbClr val="002060"/>
                </a:solidFill>
              </a:rPr>
              <a:t>. </a:t>
            </a:r>
          </a:p>
        </p:txBody>
      </p:sp>
      <p:sp>
        <p:nvSpPr>
          <p:cNvPr id="10" name="Oval Callout 9"/>
          <p:cNvSpPr/>
          <p:nvPr/>
        </p:nvSpPr>
        <p:spPr>
          <a:xfrm>
            <a:off x="480148" y="1252216"/>
            <a:ext cx="2930670" cy="1222185"/>
          </a:xfrm>
          <a:prstGeom prst="wedgeEllipse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1. </a:t>
            </a:r>
            <a:r>
              <a:rPr lang="en-GB" sz="2000" err="1">
                <a:solidFill>
                  <a:srgbClr val="002060"/>
                </a:solidFill>
              </a:rPr>
              <a:t>En</a:t>
            </a:r>
            <a:r>
              <a:rPr lang="en-GB" sz="2000">
                <a:solidFill>
                  <a:srgbClr val="002060"/>
                </a:solidFill>
              </a:rPr>
              <a:t> general </a:t>
            </a:r>
            <a:r>
              <a:rPr lang="en-GB" sz="2000" err="1">
                <a:solidFill>
                  <a:srgbClr val="002060"/>
                </a:solidFill>
              </a:rPr>
              <a:t>estoy</a:t>
            </a:r>
            <a:r>
              <a:rPr lang="en-GB" sz="2000">
                <a:solidFill>
                  <a:srgbClr val="002060"/>
                </a:solidFill>
              </a:rPr>
              <a:t> </a:t>
            </a:r>
            <a:r>
              <a:rPr lang="en-GB" sz="2000" err="1">
                <a:solidFill>
                  <a:srgbClr val="002060"/>
                </a:solidFill>
              </a:rPr>
              <a:t>contento</a:t>
            </a:r>
            <a:r>
              <a:rPr lang="en-GB" sz="2000">
                <a:solidFill>
                  <a:srgbClr val="002060"/>
                </a:solidFill>
              </a:rPr>
              <a:t> </a:t>
            </a:r>
            <a:r>
              <a:rPr lang="en-GB" sz="2000" err="1">
                <a:solidFill>
                  <a:srgbClr val="002060"/>
                </a:solidFill>
              </a:rPr>
              <a:t>aquí</a:t>
            </a:r>
            <a:r>
              <a:rPr lang="en-GB" sz="2000">
                <a:solidFill>
                  <a:srgbClr val="002060"/>
                </a:solidFill>
              </a:rPr>
              <a:t>.</a:t>
            </a:r>
          </a:p>
        </p:txBody>
      </p:sp>
      <p:graphicFrame>
        <p:nvGraphicFramePr>
          <p:cNvPr id="11" name="Table 10"/>
          <p:cNvGraphicFramePr>
            <a:graphicFrameLocks noGrp="1"/>
          </p:cNvGraphicFramePr>
          <p:nvPr>
            <p:extLst>
              <p:ext uri="{D42A27DB-BD31-4B8C-83A1-F6EECF244321}">
                <p14:modId xmlns:p14="http://schemas.microsoft.com/office/powerpoint/2010/main" val="2517072110"/>
              </p:ext>
            </p:extLst>
          </p:nvPr>
        </p:nvGraphicFramePr>
        <p:xfrm>
          <a:off x="8723086" y="2090058"/>
          <a:ext cx="3331665" cy="4232089"/>
        </p:xfrm>
        <a:graphic>
          <a:graphicData uri="http://schemas.openxmlformats.org/drawingml/2006/table">
            <a:tbl>
              <a:tblPr firstRow="1" bandRow="1">
                <a:tableStyleId>{2D5ABB26-0587-4C30-8999-92F81FD0307C}</a:tableStyleId>
              </a:tblPr>
              <a:tblGrid>
                <a:gridCol w="230947">
                  <a:extLst>
                    <a:ext uri="{9D8B030D-6E8A-4147-A177-3AD203B41FA5}">
                      <a16:colId xmlns:a16="http://schemas.microsoft.com/office/drawing/2014/main" val="887581210"/>
                    </a:ext>
                  </a:extLst>
                </a:gridCol>
                <a:gridCol w="1133396">
                  <a:extLst>
                    <a:ext uri="{9D8B030D-6E8A-4147-A177-3AD203B41FA5}">
                      <a16:colId xmlns:a16="http://schemas.microsoft.com/office/drawing/2014/main" val="3292387987"/>
                    </a:ext>
                  </a:extLst>
                </a:gridCol>
                <a:gridCol w="1967322">
                  <a:extLst>
                    <a:ext uri="{9D8B030D-6E8A-4147-A177-3AD203B41FA5}">
                      <a16:colId xmlns:a16="http://schemas.microsoft.com/office/drawing/2014/main" val="4193448196"/>
                    </a:ext>
                  </a:extLst>
                </a:gridCol>
              </a:tblGrid>
              <a:tr h="997089">
                <a:tc>
                  <a:txBody>
                    <a:bodyPr/>
                    <a:lstStyle/>
                    <a:p>
                      <a:pPr algn="ctr"/>
                      <a:endParaRPr lang="en-GB"/>
                    </a:p>
                  </a:txBody>
                  <a:tcPr anchor="ctr">
                    <a:lnR w="12700" cap="flat" cmpd="sng" algn="ctr">
                      <a:solidFill>
                        <a:schemeClr val="tx1"/>
                      </a:solidFill>
                      <a:prstDash val="solid"/>
                      <a:round/>
                      <a:headEnd type="none" w="med" len="med"/>
                      <a:tailEnd type="none" w="med" len="med"/>
                    </a:lnR>
                  </a:tcPr>
                </a:tc>
                <a:tc>
                  <a:txBody>
                    <a:bodyPr/>
                    <a:lstStyle/>
                    <a:p>
                      <a:pPr algn="ctr"/>
                      <a:r>
                        <a:rPr lang="en-GB" b="1">
                          <a:solidFill>
                            <a:srgbClr val="002060"/>
                          </a:solidFill>
                        </a:rPr>
                        <a:t>ahora</a:t>
                      </a:r>
                    </a:p>
                    <a:p>
                      <a:pPr algn="ctr"/>
                      <a:r>
                        <a:rPr lang="en-GB">
                          <a:solidFill>
                            <a:srgbClr val="002060"/>
                          </a:solidFill>
                        </a:rPr>
                        <a:t>(‘I 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GB" b="1" baseline="0">
                          <a:solidFill>
                            <a:srgbClr val="002060"/>
                          </a:solidFill>
                        </a:rPr>
                        <a:t>después de llegar a Estados Unidos </a:t>
                      </a:r>
                      <a:r>
                        <a:rPr lang="en-GB" baseline="0">
                          <a:solidFill>
                            <a:srgbClr val="002060"/>
                          </a:solidFill>
                        </a:rPr>
                        <a:t>(‘I was’)</a:t>
                      </a:r>
                      <a:endParaRPr lang="en-GB">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049598845"/>
                  </a:ext>
                </a:extLst>
              </a:tr>
              <a:tr h="404375">
                <a:tc>
                  <a:txBody>
                    <a:bodyPr/>
                    <a:lstStyle/>
                    <a:p>
                      <a:pPr algn="ctr"/>
                      <a:r>
                        <a:rPr lang="en-GB" b="1">
                          <a:solidFill>
                            <a:srgbClr val="002060"/>
                          </a:solidFill>
                        </a:rPr>
                        <a:t>1</a:t>
                      </a:r>
                    </a:p>
                  </a:txBody>
                  <a:tcPr anchor="ctr">
                    <a:lnR w="12700" cap="flat" cmpd="sng" algn="ctr">
                      <a:solidFill>
                        <a:schemeClr val="tx1"/>
                      </a:solidFill>
                      <a:prstDash val="solid"/>
                      <a:round/>
                      <a:headEnd type="none" w="med" len="med"/>
                      <a:tailEnd type="none" w="med" len="med"/>
                    </a:ln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9741566"/>
                  </a:ext>
                </a:extLst>
              </a:tr>
              <a:tr h="404375">
                <a:tc>
                  <a:txBody>
                    <a:bodyPr/>
                    <a:lstStyle/>
                    <a:p>
                      <a:pPr algn="ctr"/>
                      <a:r>
                        <a:rPr lang="en-GB" b="1">
                          <a:solidFill>
                            <a:srgbClr val="002060"/>
                          </a:solidFill>
                        </a:rPr>
                        <a:t>2</a:t>
                      </a:r>
                    </a:p>
                  </a:txBody>
                  <a:tcPr anchor="ctr">
                    <a:lnR w="12700" cap="flat" cmpd="sng" algn="ctr">
                      <a:solidFill>
                        <a:schemeClr val="tx1"/>
                      </a:solidFill>
                      <a:prstDash val="solid"/>
                      <a:round/>
                      <a:headEnd type="none" w="med" len="med"/>
                      <a:tailEnd type="none" w="med" len="med"/>
                    </a:ln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58482167"/>
                  </a:ext>
                </a:extLst>
              </a:tr>
              <a:tr h="404375">
                <a:tc>
                  <a:txBody>
                    <a:bodyPr/>
                    <a:lstStyle/>
                    <a:p>
                      <a:pPr algn="ctr"/>
                      <a:r>
                        <a:rPr lang="en-GB" b="1">
                          <a:solidFill>
                            <a:srgbClr val="002060"/>
                          </a:solidFill>
                        </a:rPr>
                        <a:t>3</a:t>
                      </a:r>
                    </a:p>
                  </a:txBody>
                  <a:tcPr anchor="ctr">
                    <a:lnR w="12700" cap="flat" cmpd="sng" algn="ctr">
                      <a:solidFill>
                        <a:schemeClr val="tx1"/>
                      </a:solidFill>
                      <a:prstDash val="solid"/>
                      <a:round/>
                      <a:headEnd type="none" w="med" len="med"/>
                      <a:tailEnd type="none" w="med" len="med"/>
                    </a:ln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67653353"/>
                  </a:ext>
                </a:extLst>
              </a:tr>
              <a:tr h="404375">
                <a:tc>
                  <a:txBody>
                    <a:bodyPr/>
                    <a:lstStyle/>
                    <a:p>
                      <a:pPr algn="ctr"/>
                      <a:r>
                        <a:rPr lang="en-GB" b="1">
                          <a:solidFill>
                            <a:srgbClr val="002060"/>
                          </a:solidFill>
                        </a:rPr>
                        <a:t>4</a:t>
                      </a:r>
                    </a:p>
                  </a:txBody>
                  <a:tcPr anchor="ctr">
                    <a:lnR w="12700" cap="flat" cmpd="sng" algn="ctr">
                      <a:solidFill>
                        <a:schemeClr val="tx1"/>
                      </a:solidFill>
                      <a:prstDash val="solid"/>
                      <a:round/>
                      <a:headEnd type="none" w="med" len="med"/>
                      <a:tailEnd type="none" w="med" len="med"/>
                    </a:ln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04832557"/>
                  </a:ext>
                </a:extLst>
              </a:tr>
              <a:tr h="404375">
                <a:tc>
                  <a:txBody>
                    <a:bodyPr/>
                    <a:lstStyle/>
                    <a:p>
                      <a:pPr algn="ctr"/>
                      <a:r>
                        <a:rPr lang="en-GB" b="1">
                          <a:solidFill>
                            <a:srgbClr val="002060"/>
                          </a:solidFill>
                        </a:rPr>
                        <a:t>5</a:t>
                      </a:r>
                    </a:p>
                  </a:txBody>
                  <a:tcPr anchor="ctr">
                    <a:lnR w="12700" cap="flat" cmpd="sng" algn="ctr">
                      <a:solidFill>
                        <a:schemeClr val="tx1"/>
                      </a:solidFill>
                      <a:prstDash val="solid"/>
                      <a:round/>
                      <a:headEnd type="none" w="med" len="med"/>
                      <a:tailEnd type="none" w="med" len="med"/>
                    </a:ln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8938090"/>
                  </a:ext>
                </a:extLst>
              </a:tr>
              <a:tr h="404375">
                <a:tc>
                  <a:txBody>
                    <a:bodyPr/>
                    <a:lstStyle/>
                    <a:p>
                      <a:pPr algn="ctr"/>
                      <a:r>
                        <a:rPr lang="en-GB" b="1">
                          <a:solidFill>
                            <a:srgbClr val="002060"/>
                          </a:solidFill>
                        </a:rPr>
                        <a:t>6</a:t>
                      </a:r>
                    </a:p>
                  </a:txBody>
                  <a:tcPr anchor="ctr">
                    <a:lnR w="12700" cap="flat" cmpd="sng" algn="ctr">
                      <a:solidFill>
                        <a:schemeClr val="tx1"/>
                      </a:solidFill>
                      <a:prstDash val="solid"/>
                      <a:round/>
                      <a:headEnd type="none" w="med" len="med"/>
                      <a:tailEnd type="none" w="med" len="med"/>
                    </a:ln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95637333"/>
                  </a:ext>
                </a:extLst>
              </a:tr>
              <a:tr h="404375">
                <a:tc>
                  <a:txBody>
                    <a:bodyPr/>
                    <a:lstStyle/>
                    <a:p>
                      <a:pPr algn="ctr"/>
                      <a:r>
                        <a:rPr lang="en-GB" b="1">
                          <a:solidFill>
                            <a:srgbClr val="002060"/>
                          </a:solidFill>
                        </a:rPr>
                        <a:t>7</a:t>
                      </a:r>
                    </a:p>
                  </a:txBody>
                  <a:tcPr anchor="ctr">
                    <a:lnR w="12700" cap="flat" cmpd="sng" algn="ctr">
                      <a:solidFill>
                        <a:schemeClr val="tx1"/>
                      </a:solidFill>
                      <a:prstDash val="solid"/>
                      <a:round/>
                      <a:headEnd type="none" w="med" len="med"/>
                      <a:tailEnd type="none" w="med" len="med"/>
                    </a:ln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37319066"/>
                  </a:ext>
                </a:extLst>
              </a:tr>
              <a:tr h="404375">
                <a:tc>
                  <a:txBody>
                    <a:bodyPr/>
                    <a:lstStyle/>
                    <a:p>
                      <a:pPr algn="ctr"/>
                      <a:r>
                        <a:rPr lang="en-GB" b="1">
                          <a:solidFill>
                            <a:srgbClr val="002060"/>
                          </a:solidFill>
                        </a:rPr>
                        <a:t>8</a:t>
                      </a:r>
                    </a:p>
                  </a:txBody>
                  <a:tcPr anchor="ctr">
                    <a:lnR w="12700" cap="flat" cmpd="sng" algn="ctr">
                      <a:solidFill>
                        <a:schemeClr val="tx1"/>
                      </a:solidFill>
                      <a:prstDash val="solid"/>
                      <a:round/>
                      <a:headEnd type="none" w="med" len="med"/>
                      <a:tailEnd type="none" w="med" len="med"/>
                    </a:ln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5192342"/>
                  </a:ext>
                </a:extLst>
              </a:tr>
            </a:tbl>
          </a:graphicData>
        </a:graphic>
      </p:graphicFrame>
      <p:sp>
        <p:nvSpPr>
          <p:cNvPr id="1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leer</a:t>
            </a:r>
          </a:p>
        </p:txBody>
      </p:sp>
      <p:pic>
        <p:nvPicPr>
          <p:cNvPr id="14"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7186" y="3123925"/>
            <a:ext cx="301984" cy="314567"/>
          </a:xfrm>
          <a:prstGeom prst="rect">
            <a:avLst/>
          </a:prstGeom>
        </p:spPr>
      </p:pic>
      <p:pic>
        <p:nvPicPr>
          <p:cNvPr id="15"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90199" y="3438492"/>
            <a:ext cx="306117" cy="318872"/>
          </a:xfrm>
          <a:prstGeom prst="rect">
            <a:avLst/>
          </a:prstGeom>
        </p:spPr>
      </p:pic>
      <p:sp>
        <p:nvSpPr>
          <p:cNvPr id="16" name="Oval Callout 15">
            <a:extLst>
              <a:ext uri="{FF2B5EF4-FFF2-40B4-BE49-F238E27FC236}">
                <a16:creationId xmlns:a16="http://schemas.microsoft.com/office/drawing/2014/main" id="{A5C1C4A6-9AA5-2242-A27D-726E104A9ADC}"/>
              </a:ext>
            </a:extLst>
          </p:cNvPr>
          <p:cNvSpPr/>
          <p:nvPr/>
        </p:nvSpPr>
        <p:spPr>
          <a:xfrm>
            <a:off x="5551255" y="2154422"/>
            <a:ext cx="3331666" cy="1553852"/>
          </a:xfrm>
          <a:prstGeom prst="wedgeEllipse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3. </a:t>
            </a:r>
            <a:r>
              <a:rPr lang="en-GB" sz="2000" err="1">
                <a:solidFill>
                  <a:srgbClr val="002060"/>
                </a:solidFill>
              </a:rPr>
              <a:t>Estaba</a:t>
            </a:r>
            <a:r>
              <a:rPr lang="en-GB" sz="2000">
                <a:solidFill>
                  <a:srgbClr val="002060"/>
                </a:solidFill>
              </a:rPr>
              <a:t> </a:t>
            </a:r>
            <a:r>
              <a:rPr lang="en-GB" sz="2000" err="1">
                <a:solidFill>
                  <a:srgbClr val="002060"/>
                </a:solidFill>
              </a:rPr>
              <a:t>asustada</a:t>
            </a:r>
            <a:r>
              <a:rPr lang="en-GB" sz="2000">
                <a:solidFill>
                  <a:srgbClr val="002060"/>
                </a:solidFill>
              </a:rPr>
              <a:t> por </a:t>
            </a:r>
            <a:r>
              <a:rPr lang="en-GB" sz="2000" err="1">
                <a:solidFill>
                  <a:srgbClr val="002060"/>
                </a:solidFill>
              </a:rPr>
              <a:t>todos</a:t>
            </a:r>
            <a:r>
              <a:rPr lang="en-GB" sz="2000">
                <a:solidFill>
                  <a:srgbClr val="002060"/>
                </a:solidFill>
              </a:rPr>
              <a:t> los </a:t>
            </a:r>
            <a:r>
              <a:rPr lang="en-GB" sz="2000" err="1">
                <a:solidFill>
                  <a:srgbClr val="002060"/>
                </a:solidFill>
              </a:rPr>
              <a:t>coches</a:t>
            </a:r>
            <a:r>
              <a:rPr lang="en-GB" sz="2000">
                <a:solidFill>
                  <a:srgbClr val="002060"/>
                </a:solidFill>
              </a:rPr>
              <a:t> </a:t>
            </a:r>
            <a:r>
              <a:rPr lang="en-GB" sz="2000" err="1">
                <a:solidFill>
                  <a:srgbClr val="002060"/>
                </a:solidFill>
              </a:rPr>
              <a:t>rápidos</a:t>
            </a:r>
            <a:r>
              <a:rPr lang="en-GB" sz="2000">
                <a:solidFill>
                  <a:srgbClr val="002060"/>
                </a:solidFill>
              </a:rPr>
              <a:t> </a:t>
            </a:r>
            <a:r>
              <a:rPr lang="en-GB" sz="2000" err="1">
                <a:solidFill>
                  <a:srgbClr val="002060"/>
                </a:solidFill>
              </a:rPr>
              <a:t>en</a:t>
            </a:r>
            <a:r>
              <a:rPr lang="en-GB" sz="2000">
                <a:solidFill>
                  <a:srgbClr val="002060"/>
                </a:solidFill>
              </a:rPr>
              <a:t> las </a:t>
            </a:r>
            <a:r>
              <a:rPr lang="en-GB" sz="2000" err="1">
                <a:solidFill>
                  <a:srgbClr val="002060"/>
                </a:solidFill>
              </a:rPr>
              <a:t>carreteras</a:t>
            </a:r>
            <a:r>
              <a:rPr lang="en-GB" sz="2000">
                <a:solidFill>
                  <a:srgbClr val="002060"/>
                </a:solidFill>
              </a:rPr>
              <a:t>.</a:t>
            </a:r>
          </a:p>
        </p:txBody>
      </p:sp>
      <p:sp>
        <p:nvSpPr>
          <p:cNvPr id="18" name="Oval Callout 17">
            <a:extLst>
              <a:ext uri="{FF2B5EF4-FFF2-40B4-BE49-F238E27FC236}">
                <a16:creationId xmlns:a16="http://schemas.microsoft.com/office/drawing/2014/main" id="{A81EDAE9-6CDC-A14F-8CF4-370C841581CD}"/>
              </a:ext>
            </a:extLst>
          </p:cNvPr>
          <p:cNvSpPr/>
          <p:nvPr/>
        </p:nvSpPr>
        <p:spPr>
          <a:xfrm>
            <a:off x="263857" y="2563830"/>
            <a:ext cx="3564744" cy="1613353"/>
          </a:xfrm>
          <a:prstGeom prst="wedgeEllipse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4. Un </a:t>
            </a:r>
            <a:r>
              <a:rPr lang="en-GB" sz="2000" err="1">
                <a:solidFill>
                  <a:srgbClr val="002060"/>
                </a:solidFill>
              </a:rPr>
              <a:t>piso</a:t>
            </a:r>
            <a:r>
              <a:rPr lang="en-GB" sz="2000">
                <a:solidFill>
                  <a:srgbClr val="002060"/>
                </a:solidFill>
              </a:rPr>
              <a:t> </a:t>
            </a:r>
            <a:r>
              <a:rPr lang="en-GB" sz="2000" err="1">
                <a:solidFill>
                  <a:srgbClr val="002060"/>
                </a:solidFill>
              </a:rPr>
              <a:t>grande</a:t>
            </a:r>
            <a:r>
              <a:rPr lang="en-GB" sz="2000">
                <a:solidFill>
                  <a:srgbClr val="002060"/>
                </a:solidFill>
              </a:rPr>
              <a:t> y un </a:t>
            </a:r>
            <a:r>
              <a:rPr lang="en-GB" sz="2000" err="1">
                <a:solidFill>
                  <a:srgbClr val="002060"/>
                </a:solidFill>
              </a:rPr>
              <a:t>buen</a:t>
            </a:r>
            <a:r>
              <a:rPr lang="en-GB" sz="2000">
                <a:solidFill>
                  <a:srgbClr val="002060"/>
                </a:solidFill>
              </a:rPr>
              <a:t> </a:t>
            </a:r>
            <a:r>
              <a:rPr lang="en-GB" sz="2000" err="1">
                <a:solidFill>
                  <a:srgbClr val="002060"/>
                </a:solidFill>
              </a:rPr>
              <a:t>coche</a:t>
            </a:r>
            <a:r>
              <a:rPr lang="en-GB" sz="2000">
                <a:solidFill>
                  <a:srgbClr val="002060"/>
                </a:solidFill>
              </a:rPr>
              <a:t> - por </a:t>
            </a:r>
            <a:r>
              <a:rPr lang="en-GB" sz="2000" err="1">
                <a:solidFill>
                  <a:srgbClr val="002060"/>
                </a:solidFill>
              </a:rPr>
              <a:t>eso</a:t>
            </a:r>
            <a:r>
              <a:rPr lang="en-GB" sz="2000">
                <a:solidFill>
                  <a:srgbClr val="002060"/>
                </a:solidFill>
              </a:rPr>
              <a:t> </a:t>
            </a:r>
            <a:r>
              <a:rPr lang="en-GB" sz="2000" err="1">
                <a:solidFill>
                  <a:srgbClr val="002060"/>
                </a:solidFill>
              </a:rPr>
              <a:t>estoy</a:t>
            </a:r>
            <a:r>
              <a:rPr lang="en-GB" sz="2000">
                <a:solidFill>
                  <a:srgbClr val="002060"/>
                </a:solidFill>
              </a:rPr>
              <a:t> </a:t>
            </a:r>
            <a:r>
              <a:rPr lang="en-GB" sz="2000" err="1">
                <a:solidFill>
                  <a:srgbClr val="002060"/>
                </a:solidFill>
              </a:rPr>
              <a:t>muy</a:t>
            </a:r>
            <a:r>
              <a:rPr lang="en-GB" sz="2000">
                <a:solidFill>
                  <a:srgbClr val="002060"/>
                </a:solidFill>
              </a:rPr>
              <a:t> satisfecho.</a:t>
            </a:r>
          </a:p>
        </p:txBody>
      </p:sp>
      <p:sp>
        <p:nvSpPr>
          <p:cNvPr id="19" name="Oval Callout 18">
            <a:extLst>
              <a:ext uri="{FF2B5EF4-FFF2-40B4-BE49-F238E27FC236}">
                <a16:creationId xmlns:a16="http://schemas.microsoft.com/office/drawing/2014/main" id="{A656B094-7D6B-6243-BDA8-097D5AC5936E}"/>
              </a:ext>
            </a:extLst>
          </p:cNvPr>
          <p:cNvSpPr/>
          <p:nvPr/>
        </p:nvSpPr>
        <p:spPr>
          <a:xfrm>
            <a:off x="55852" y="4443774"/>
            <a:ext cx="3818996" cy="1113929"/>
          </a:xfrm>
          <a:prstGeom prst="wedgeEllipse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6. </a:t>
            </a:r>
            <a:r>
              <a:rPr lang="en-GB" sz="2000" err="1">
                <a:solidFill>
                  <a:srgbClr val="002060"/>
                </a:solidFill>
              </a:rPr>
              <a:t>Estaba</a:t>
            </a:r>
            <a:r>
              <a:rPr lang="en-GB" sz="2000">
                <a:solidFill>
                  <a:srgbClr val="002060"/>
                </a:solidFill>
              </a:rPr>
              <a:t> asustada, ¡</a:t>
            </a:r>
            <a:r>
              <a:rPr lang="en-GB" sz="2000" err="1">
                <a:solidFill>
                  <a:srgbClr val="002060"/>
                </a:solidFill>
              </a:rPr>
              <a:t>pero</a:t>
            </a:r>
            <a:r>
              <a:rPr lang="en-GB" sz="2000">
                <a:solidFill>
                  <a:srgbClr val="002060"/>
                </a:solidFill>
              </a:rPr>
              <a:t> viva!</a:t>
            </a:r>
          </a:p>
        </p:txBody>
      </p:sp>
      <p:sp>
        <p:nvSpPr>
          <p:cNvPr id="20" name="Oval Callout 19">
            <a:extLst>
              <a:ext uri="{FF2B5EF4-FFF2-40B4-BE49-F238E27FC236}">
                <a16:creationId xmlns:a16="http://schemas.microsoft.com/office/drawing/2014/main" id="{84B61345-9079-3543-948E-D8131EFC8152}"/>
              </a:ext>
            </a:extLst>
          </p:cNvPr>
          <p:cNvSpPr/>
          <p:nvPr/>
        </p:nvSpPr>
        <p:spPr>
          <a:xfrm>
            <a:off x="3320383" y="3392581"/>
            <a:ext cx="3255498" cy="1355571"/>
          </a:xfrm>
          <a:prstGeom prst="wedgeEllipse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5. Claro, </a:t>
            </a:r>
            <a:r>
              <a:rPr lang="en-GB" sz="2000" err="1">
                <a:solidFill>
                  <a:srgbClr val="002060"/>
                </a:solidFill>
              </a:rPr>
              <a:t>estoy</a:t>
            </a:r>
            <a:r>
              <a:rPr lang="en-GB" sz="2000">
                <a:solidFill>
                  <a:srgbClr val="002060"/>
                </a:solidFill>
              </a:rPr>
              <a:t> </a:t>
            </a:r>
            <a:r>
              <a:rPr lang="en-GB" sz="2000" err="1">
                <a:solidFill>
                  <a:srgbClr val="002060"/>
                </a:solidFill>
              </a:rPr>
              <a:t>muy</a:t>
            </a:r>
            <a:r>
              <a:rPr lang="en-GB" sz="2000">
                <a:solidFill>
                  <a:srgbClr val="002060"/>
                </a:solidFill>
              </a:rPr>
              <a:t> </a:t>
            </a:r>
            <a:r>
              <a:rPr lang="en-GB" sz="2000" err="1">
                <a:solidFill>
                  <a:srgbClr val="002060"/>
                </a:solidFill>
              </a:rPr>
              <a:t>orgullosa</a:t>
            </a:r>
            <a:r>
              <a:rPr lang="en-GB" sz="2000">
                <a:solidFill>
                  <a:srgbClr val="002060"/>
                </a:solidFill>
              </a:rPr>
              <a:t> de mis raíces </a:t>
            </a:r>
            <a:r>
              <a:rPr lang="en-GB" sz="2000" err="1">
                <a:solidFill>
                  <a:srgbClr val="002060"/>
                </a:solidFill>
              </a:rPr>
              <a:t>cubanas</a:t>
            </a:r>
            <a:r>
              <a:rPr lang="en-GB" sz="2000">
                <a:solidFill>
                  <a:srgbClr val="002060"/>
                </a:solidFill>
              </a:rPr>
              <a:t>.</a:t>
            </a:r>
          </a:p>
        </p:txBody>
      </p:sp>
      <p:sp>
        <p:nvSpPr>
          <p:cNvPr id="21" name="Oval Callout 20">
            <a:extLst>
              <a:ext uri="{FF2B5EF4-FFF2-40B4-BE49-F238E27FC236}">
                <a16:creationId xmlns:a16="http://schemas.microsoft.com/office/drawing/2014/main" id="{B97B8B58-446D-E549-97F0-7482F2B27A21}"/>
              </a:ext>
            </a:extLst>
          </p:cNvPr>
          <p:cNvSpPr/>
          <p:nvPr/>
        </p:nvSpPr>
        <p:spPr>
          <a:xfrm>
            <a:off x="5175101" y="4573087"/>
            <a:ext cx="3395510" cy="1360474"/>
          </a:xfrm>
          <a:prstGeom prst="wedgeEllipse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8. ¡Ay no! No </a:t>
            </a:r>
            <a:r>
              <a:rPr lang="en-GB" sz="2000" err="1">
                <a:solidFill>
                  <a:srgbClr val="002060"/>
                </a:solidFill>
              </a:rPr>
              <a:t>estoy</a:t>
            </a:r>
            <a:r>
              <a:rPr lang="en-GB" sz="2000">
                <a:solidFill>
                  <a:srgbClr val="002060"/>
                </a:solidFill>
              </a:rPr>
              <a:t> </a:t>
            </a:r>
            <a:r>
              <a:rPr lang="en-GB" sz="2000" err="1">
                <a:solidFill>
                  <a:srgbClr val="002060"/>
                </a:solidFill>
              </a:rPr>
              <a:t>lista</a:t>
            </a:r>
            <a:r>
              <a:rPr lang="en-GB" sz="2000">
                <a:solidFill>
                  <a:srgbClr val="002060"/>
                </a:solidFill>
              </a:rPr>
              <a:t> para </a:t>
            </a:r>
            <a:r>
              <a:rPr lang="en-GB" sz="2000" err="1">
                <a:solidFill>
                  <a:srgbClr val="002060"/>
                </a:solidFill>
              </a:rPr>
              <a:t>volver</a:t>
            </a:r>
            <a:r>
              <a:rPr lang="en-GB" sz="2000">
                <a:solidFill>
                  <a:srgbClr val="002060"/>
                </a:solidFill>
              </a:rPr>
              <a:t>.</a:t>
            </a:r>
          </a:p>
        </p:txBody>
      </p:sp>
      <p:sp>
        <p:nvSpPr>
          <p:cNvPr id="22" name="Oval Callout 21">
            <a:extLst>
              <a:ext uri="{FF2B5EF4-FFF2-40B4-BE49-F238E27FC236}">
                <a16:creationId xmlns:a16="http://schemas.microsoft.com/office/drawing/2014/main" id="{7E162C15-EB95-F044-B91B-3FC30145C027}"/>
              </a:ext>
            </a:extLst>
          </p:cNvPr>
          <p:cNvSpPr/>
          <p:nvPr/>
        </p:nvSpPr>
        <p:spPr>
          <a:xfrm>
            <a:off x="2239532" y="5191340"/>
            <a:ext cx="3954144" cy="1028014"/>
          </a:xfrm>
          <a:prstGeom prst="wedgeEllipse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7. </a:t>
            </a:r>
            <a:r>
              <a:rPr lang="en-GB" sz="2000" err="1">
                <a:solidFill>
                  <a:srgbClr val="002060"/>
                </a:solidFill>
              </a:rPr>
              <a:t>Huimos</a:t>
            </a:r>
            <a:r>
              <a:rPr lang="en-GB" sz="2000">
                <a:solidFill>
                  <a:srgbClr val="002060"/>
                </a:solidFill>
              </a:rPr>
              <a:t> </a:t>
            </a:r>
            <a:r>
              <a:rPr lang="en-GB" sz="2000" err="1">
                <a:solidFill>
                  <a:srgbClr val="002060"/>
                </a:solidFill>
              </a:rPr>
              <a:t>porque</a:t>
            </a:r>
            <a:r>
              <a:rPr lang="en-GB" sz="2000">
                <a:solidFill>
                  <a:srgbClr val="002060"/>
                </a:solidFill>
              </a:rPr>
              <a:t> yo no </a:t>
            </a:r>
            <a:r>
              <a:rPr lang="en-GB" sz="2000" err="1">
                <a:solidFill>
                  <a:srgbClr val="002060"/>
                </a:solidFill>
              </a:rPr>
              <a:t>estaba</a:t>
            </a:r>
            <a:r>
              <a:rPr lang="en-GB" sz="2000">
                <a:solidFill>
                  <a:srgbClr val="002060"/>
                </a:solidFill>
              </a:rPr>
              <a:t> </a:t>
            </a:r>
            <a:r>
              <a:rPr lang="en-GB" sz="2000" err="1">
                <a:solidFill>
                  <a:srgbClr val="002060"/>
                </a:solidFill>
              </a:rPr>
              <a:t>seguro</a:t>
            </a:r>
            <a:r>
              <a:rPr lang="en-GB" sz="2000">
                <a:solidFill>
                  <a:srgbClr val="002060"/>
                </a:solidFill>
              </a:rPr>
              <a:t>.</a:t>
            </a:r>
          </a:p>
        </p:txBody>
      </p:sp>
      <p:pic>
        <p:nvPicPr>
          <p:cNvPr id="23" name="Picture 8" descr="green checkmark">
            <a:extLst>
              <a:ext uri="{FF2B5EF4-FFF2-40B4-BE49-F238E27FC236}">
                <a16:creationId xmlns:a16="http://schemas.microsoft.com/office/drawing/2014/main" id="{C8629BD1-489A-5943-ABC7-8EBD9EB490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90199" y="3887230"/>
            <a:ext cx="306117" cy="318872"/>
          </a:xfrm>
          <a:prstGeom prst="rect">
            <a:avLst/>
          </a:prstGeom>
        </p:spPr>
      </p:pic>
      <p:pic>
        <p:nvPicPr>
          <p:cNvPr id="24" name="Picture 8" descr="green checkmark">
            <a:extLst>
              <a:ext uri="{FF2B5EF4-FFF2-40B4-BE49-F238E27FC236}">
                <a16:creationId xmlns:a16="http://schemas.microsoft.com/office/drawing/2014/main" id="{C63E905C-A4B5-7944-A1EB-D6CE8387A5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43544" y="4307569"/>
            <a:ext cx="306117" cy="318872"/>
          </a:xfrm>
          <a:prstGeom prst="rect">
            <a:avLst/>
          </a:prstGeom>
        </p:spPr>
      </p:pic>
      <p:pic>
        <p:nvPicPr>
          <p:cNvPr id="25" name="Picture 8" descr="green checkmark">
            <a:extLst>
              <a:ext uri="{FF2B5EF4-FFF2-40B4-BE49-F238E27FC236}">
                <a16:creationId xmlns:a16="http://schemas.microsoft.com/office/drawing/2014/main" id="{4B704F46-E2F4-9D4C-B7F3-EFF6C059B9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29048" y="4764315"/>
            <a:ext cx="306117" cy="318872"/>
          </a:xfrm>
          <a:prstGeom prst="rect">
            <a:avLst/>
          </a:prstGeom>
        </p:spPr>
      </p:pic>
      <p:pic>
        <p:nvPicPr>
          <p:cNvPr id="26" name="Picture 8" descr="green checkmark">
            <a:extLst>
              <a:ext uri="{FF2B5EF4-FFF2-40B4-BE49-F238E27FC236}">
                <a16:creationId xmlns:a16="http://schemas.microsoft.com/office/drawing/2014/main" id="{B4B253F7-AE23-CF43-8B1F-ACEA5BD98A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90198" y="5036365"/>
            <a:ext cx="306117" cy="318872"/>
          </a:xfrm>
          <a:prstGeom prst="rect">
            <a:avLst/>
          </a:prstGeom>
        </p:spPr>
      </p:pic>
      <p:pic>
        <p:nvPicPr>
          <p:cNvPr id="27" name="Picture 8" descr="green checkmark">
            <a:extLst>
              <a:ext uri="{FF2B5EF4-FFF2-40B4-BE49-F238E27FC236}">
                <a16:creationId xmlns:a16="http://schemas.microsoft.com/office/drawing/2014/main" id="{E34E8A6E-25A6-D440-AAFA-55203475A5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90197" y="5477639"/>
            <a:ext cx="306117" cy="318872"/>
          </a:xfrm>
          <a:prstGeom prst="rect">
            <a:avLst/>
          </a:prstGeom>
        </p:spPr>
      </p:pic>
      <p:pic>
        <p:nvPicPr>
          <p:cNvPr id="28" name="Picture 8" descr="green checkmark">
            <a:extLst>
              <a:ext uri="{FF2B5EF4-FFF2-40B4-BE49-F238E27FC236}">
                <a16:creationId xmlns:a16="http://schemas.microsoft.com/office/drawing/2014/main" id="{089D950F-5AC9-A348-A6B0-40F3D81D32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49107" y="5904943"/>
            <a:ext cx="306117" cy="318872"/>
          </a:xfrm>
          <a:prstGeom prst="rect">
            <a:avLst/>
          </a:prstGeom>
        </p:spPr>
      </p:pic>
    </p:spTree>
    <p:extLst>
      <p:ext uri="{BB962C8B-B14F-4D97-AF65-F5344CB8AC3E}">
        <p14:creationId xmlns:p14="http://schemas.microsoft.com/office/powerpoint/2010/main" val="170739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a:solidFill>
                  <a:schemeClr val="bg1"/>
                </a:solidFill>
              </a:rPr>
              <a:t>Talking about how people feel and felt</a:t>
            </a:r>
            <a:br>
              <a:rPr lang="en-GB" sz="2400" b="1">
                <a:solidFill>
                  <a:schemeClr val="bg1"/>
                </a:solidFill>
              </a:rPr>
            </a:br>
            <a:r>
              <a:rPr lang="en-GB" sz="2400">
                <a:solidFill>
                  <a:schemeClr val="bg1"/>
                </a:solidFill>
              </a:rPr>
              <a:t>ESTAR in 2</a:t>
            </a:r>
            <a:r>
              <a:rPr lang="en-GB" sz="2400" baseline="30000">
                <a:solidFill>
                  <a:schemeClr val="bg1"/>
                </a:solidFill>
              </a:rPr>
              <a:t>nd</a:t>
            </a:r>
            <a:r>
              <a:rPr lang="en-GB" sz="2400">
                <a:solidFill>
                  <a:schemeClr val="bg1"/>
                </a:solidFill>
              </a:rPr>
              <a:t> person singular</a:t>
            </a:r>
            <a:endParaRPr lang="en-GB" sz="220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endParaRPr>
          </a:p>
        </p:txBody>
      </p:sp>
      <p:sp>
        <p:nvSpPr>
          <p:cNvPr id="7" name="TextBox 6"/>
          <p:cNvSpPr txBox="1"/>
          <p:nvPr/>
        </p:nvSpPr>
        <p:spPr>
          <a:xfrm>
            <a:off x="259011" y="3214099"/>
            <a:ext cx="12306552" cy="461665"/>
          </a:xfrm>
          <a:prstGeom prst="rect">
            <a:avLst/>
          </a:prstGeom>
          <a:noFill/>
        </p:spPr>
        <p:txBody>
          <a:bodyPr wrap="square" rtlCol="0">
            <a:spAutoFit/>
          </a:bodyPr>
          <a:lstStyle/>
          <a:p>
            <a:r>
              <a:rPr lang="en-GB" sz="2400">
                <a:solidFill>
                  <a:schemeClr val="accent5">
                    <a:lumMod val="50000"/>
                  </a:schemeClr>
                </a:solidFill>
              </a:rPr>
              <a:t>To say ‘</a:t>
            </a:r>
            <a:r>
              <a:rPr lang="en-GB" sz="2400" b="1">
                <a:solidFill>
                  <a:srgbClr val="E25B00"/>
                </a:solidFill>
              </a:rPr>
              <a:t>you were</a:t>
            </a:r>
            <a:r>
              <a:rPr lang="en-GB" sz="2400">
                <a:solidFill>
                  <a:schemeClr val="accent5">
                    <a:lumMod val="50000"/>
                  </a:schemeClr>
                </a:solidFill>
              </a:rPr>
              <a:t>’ for a state or location at a particular past time, use _________.</a:t>
            </a:r>
            <a:endParaRPr lang="en-GB" sz="2400" b="1" i="1">
              <a:solidFill>
                <a:schemeClr val="accent5">
                  <a:lumMod val="50000"/>
                </a:schemeClr>
              </a:solidFill>
            </a:endParaRPr>
          </a:p>
        </p:txBody>
      </p:sp>
      <p:sp>
        <p:nvSpPr>
          <p:cNvPr id="10" name="TextBox 9"/>
          <p:cNvSpPr txBox="1"/>
          <p:nvPr/>
        </p:nvSpPr>
        <p:spPr>
          <a:xfrm>
            <a:off x="259011" y="3982339"/>
            <a:ext cx="5822300" cy="461665"/>
          </a:xfrm>
          <a:prstGeom prst="rect">
            <a:avLst/>
          </a:prstGeom>
          <a:noFill/>
        </p:spPr>
        <p:txBody>
          <a:bodyPr wrap="square" rtlCol="0">
            <a:spAutoFit/>
          </a:bodyPr>
          <a:lstStyle/>
          <a:p>
            <a:r>
              <a:rPr lang="en-GB" sz="2400" b="1" i="1">
                <a:solidFill>
                  <a:srgbClr val="E25B00"/>
                </a:solidFill>
              </a:rPr>
              <a:t>Estabas</a:t>
            </a:r>
            <a:r>
              <a:rPr lang="en-GB" sz="2400">
                <a:solidFill>
                  <a:schemeClr val="accent5">
                    <a:lumMod val="50000"/>
                  </a:schemeClr>
                </a:solidFill>
              </a:rPr>
              <a:t> </a:t>
            </a:r>
            <a:r>
              <a:rPr lang="en-GB" sz="2400" err="1">
                <a:solidFill>
                  <a:schemeClr val="accent5">
                    <a:lumMod val="50000"/>
                  </a:schemeClr>
                </a:solidFill>
              </a:rPr>
              <a:t>muy</a:t>
            </a:r>
            <a:r>
              <a:rPr lang="en-GB" sz="2400">
                <a:solidFill>
                  <a:schemeClr val="accent5">
                    <a:lumMod val="50000"/>
                  </a:schemeClr>
                </a:solidFill>
              </a:rPr>
              <a:t> orgullosa de tu prima.</a:t>
            </a:r>
            <a:endParaRPr lang="en-GB" sz="2400" b="1" i="1" dirty="0">
              <a:solidFill>
                <a:schemeClr val="accent5">
                  <a:lumMod val="50000"/>
                </a:schemeClr>
              </a:solidFill>
            </a:endParaRPr>
          </a:p>
        </p:txBody>
      </p:sp>
      <p:sp>
        <p:nvSpPr>
          <p:cNvPr id="11" name="TextBox 10"/>
          <p:cNvSpPr txBox="1"/>
          <p:nvPr/>
        </p:nvSpPr>
        <p:spPr>
          <a:xfrm>
            <a:off x="5841790" y="3982338"/>
            <a:ext cx="6391773" cy="461665"/>
          </a:xfrm>
          <a:prstGeom prst="rect">
            <a:avLst/>
          </a:prstGeom>
          <a:noFill/>
        </p:spPr>
        <p:txBody>
          <a:bodyPr wrap="square" rtlCol="0">
            <a:spAutoFit/>
          </a:bodyPr>
          <a:lstStyle/>
          <a:p>
            <a:r>
              <a:rPr lang="en-GB" sz="2400" b="1" i="1">
                <a:solidFill>
                  <a:srgbClr val="E25B00"/>
                </a:solidFill>
              </a:rPr>
              <a:t>You were </a:t>
            </a:r>
            <a:r>
              <a:rPr lang="en-GB" sz="2400" i="1">
                <a:solidFill>
                  <a:schemeClr val="accent5">
                    <a:lumMod val="50000"/>
                  </a:schemeClr>
                </a:solidFill>
              </a:rPr>
              <a:t>very proud of your cousin (f).</a:t>
            </a:r>
            <a:endParaRPr lang="en-GB" sz="2400" b="1" i="1" dirty="0">
              <a:solidFill>
                <a:schemeClr val="accent5">
                  <a:lumMod val="50000"/>
                </a:schemeClr>
              </a:solidFill>
            </a:endParaRPr>
          </a:p>
        </p:txBody>
      </p:sp>
      <p:sp>
        <p:nvSpPr>
          <p:cNvPr id="14" name="TextBox 13"/>
          <p:cNvSpPr txBox="1"/>
          <p:nvPr/>
        </p:nvSpPr>
        <p:spPr>
          <a:xfrm>
            <a:off x="10609719" y="3213708"/>
            <a:ext cx="1806893" cy="461665"/>
          </a:xfrm>
          <a:prstGeom prst="rect">
            <a:avLst/>
          </a:prstGeom>
          <a:noFill/>
        </p:spPr>
        <p:txBody>
          <a:bodyPr wrap="square" rtlCol="0">
            <a:spAutoFit/>
          </a:bodyPr>
          <a:lstStyle/>
          <a:p>
            <a:r>
              <a:rPr lang="en-GB" sz="2400" b="1" i="1">
                <a:solidFill>
                  <a:srgbClr val="E25B00"/>
                </a:solidFill>
              </a:rPr>
              <a:t>estabas</a:t>
            </a:r>
            <a:endParaRPr lang="en-GB" sz="2400" b="1">
              <a:solidFill>
                <a:schemeClr val="accent5">
                  <a:lumMod val="50000"/>
                </a:schemeClr>
              </a:solidFill>
            </a:endParaRPr>
          </a:p>
        </p:txBody>
      </p:sp>
      <p:sp>
        <p:nvSpPr>
          <p:cNvPr id="15" name="TextBox 14"/>
          <p:cNvSpPr txBox="1"/>
          <p:nvPr/>
        </p:nvSpPr>
        <p:spPr>
          <a:xfrm>
            <a:off x="407962" y="1381993"/>
            <a:ext cx="11254155" cy="461665"/>
          </a:xfrm>
          <a:prstGeom prst="rect">
            <a:avLst/>
          </a:prstGeom>
          <a:noFill/>
        </p:spPr>
        <p:txBody>
          <a:bodyPr wrap="square" rtlCol="0">
            <a:spAutoFit/>
          </a:bodyPr>
          <a:lstStyle/>
          <a:p>
            <a:r>
              <a:rPr lang="en-GB" sz="2400" dirty="0">
                <a:solidFill>
                  <a:schemeClr val="accent5">
                    <a:lumMod val="50000"/>
                  </a:schemeClr>
                </a:solidFill>
              </a:rPr>
              <a:t>To </a:t>
            </a:r>
            <a:r>
              <a:rPr lang="en-GB" sz="2400">
                <a:solidFill>
                  <a:schemeClr val="accent5">
                    <a:lumMod val="50000"/>
                  </a:schemeClr>
                </a:solidFill>
              </a:rPr>
              <a:t>say ‘</a:t>
            </a:r>
            <a:r>
              <a:rPr lang="en-GB" sz="2400" b="1">
                <a:solidFill>
                  <a:srgbClr val="E25B00"/>
                </a:solidFill>
              </a:rPr>
              <a:t>you are</a:t>
            </a:r>
            <a:r>
              <a:rPr lang="en-GB" sz="2400">
                <a:solidFill>
                  <a:schemeClr val="accent5">
                    <a:lumMod val="50000"/>
                  </a:schemeClr>
                </a:solidFill>
              </a:rPr>
              <a:t>’ </a:t>
            </a:r>
            <a:r>
              <a:rPr lang="en-GB" sz="2400" dirty="0">
                <a:solidFill>
                  <a:schemeClr val="accent5">
                    <a:lumMod val="50000"/>
                  </a:schemeClr>
                </a:solidFill>
              </a:rPr>
              <a:t>for a state or location, </a:t>
            </a:r>
            <a:r>
              <a:rPr lang="en-GB" sz="2400">
                <a:solidFill>
                  <a:schemeClr val="accent5">
                    <a:lumMod val="50000"/>
                  </a:schemeClr>
                </a:solidFill>
              </a:rPr>
              <a:t>use ________.</a:t>
            </a:r>
            <a:endParaRPr lang="en-GB" sz="2400" b="1" i="1" dirty="0">
              <a:solidFill>
                <a:schemeClr val="accent5">
                  <a:lumMod val="50000"/>
                </a:schemeClr>
              </a:solidFill>
            </a:endParaRPr>
          </a:p>
        </p:txBody>
      </p:sp>
      <p:sp>
        <p:nvSpPr>
          <p:cNvPr id="16" name="TextBox 15"/>
          <p:cNvSpPr txBox="1"/>
          <p:nvPr/>
        </p:nvSpPr>
        <p:spPr>
          <a:xfrm>
            <a:off x="259011" y="2308867"/>
            <a:ext cx="2542124" cy="461665"/>
          </a:xfrm>
          <a:prstGeom prst="rect">
            <a:avLst/>
          </a:prstGeom>
          <a:noFill/>
        </p:spPr>
        <p:txBody>
          <a:bodyPr wrap="square" rtlCol="0">
            <a:spAutoFit/>
          </a:bodyPr>
          <a:lstStyle/>
          <a:p>
            <a:r>
              <a:rPr lang="en-GB" sz="2400" b="1" i="1">
                <a:solidFill>
                  <a:srgbClr val="E25B00"/>
                </a:solidFill>
              </a:rPr>
              <a:t>Estás</a:t>
            </a:r>
            <a:r>
              <a:rPr lang="en-GB" sz="2400">
                <a:solidFill>
                  <a:schemeClr val="accent5">
                    <a:lumMod val="50000"/>
                  </a:schemeClr>
                </a:solidFill>
              </a:rPr>
              <a:t> asustada.</a:t>
            </a:r>
            <a:endParaRPr lang="en-GB" sz="2400" b="1" i="1" dirty="0">
              <a:solidFill>
                <a:schemeClr val="accent5">
                  <a:lumMod val="50000"/>
                </a:schemeClr>
              </a:solidFill>
            </a:endParaRPr>
          </a:p>
        </p:txBody>
      </p:sp>
      <p:sp>
        <p:nvSpPr>
          <p:cNvPr id="17" name="TextBox 16"/>
          <p:cNvSpPr txBox="1"/>
          <p:nvPr/>
        </p:nvSpPr>
        <p:spPr>
          <a:xfrm>
            <a:off x="3737315" y="2308866"/>
            <a:ext cx="2829555" cy="461665"/>
          </a:xfrm>
          <a:prstGeom prst="rect">
            <a:avLst/>
          </a:prstGeom>
          <a:noFill/>
        </p:spPr>
        <p:txBody>
          <a:bodyPr wrap="square" rtlCol="0">
            <a:spAutoFit/>
          </a:bodyPr>
          <a:lstStyle/>
          <a:p>
            <a:r>
              <a:rPr lang="en-GB" sz="2400" b="1" i="1">
                <a:solidFill>
                  <a:srgbClr val="E25B00"/>
                </a:solidFill>
              </a:rPr>
              <a:t>You are </a:t>
            </a:r>
            <a:r>
              <a:rPr lang="en-GB" sz="2400" i="1">
                <a:solidFill>
                  <a:schemeClr val="accent5">
                    <a:lumMod val="50000"/>
                  </a:schemeClr>
                </a:solidFill>
              </a:rPr>
              <a:t>scared.</a:t>
            </a:r>
            <a:endParaRPr lang="en-GB" sz="2400" b="1" i="1" dirty="0">
              <a:solidFill>
                <a:schemeClr val="accent5">
                  <a:lumMod val="50000"/>
                </a:schemeClr>
              </a:solidFill>
            </a:endParaRPr>
          </a:p>
        </p:txBody>
      </p:sp>
      <p:sp>
        <p:nvSpPr>
          <p:cNvPr id="18" name="TextBox 17"/>
          <p:cNvSpPr txBox="1"/>
          <p:nvPr/>
        </p:nvSpPr>
        <p:spPr>
          <a:xfrm>
            <a:off x="6965816" y="1383144"/>
            <a:ext cx="1068748" cy="461665"/>
          </a:xfrm>
          <a:prstGeom prst="rect">
            <a:avLst/>
          </a:prstGeom>
          <a:noFill/>
        </p:spPr>
        <p:txBody>
          <a:bodyPr wrap="square" rtlCol="0">
            <a:spAutoFit/>
          </a:bodyPr>
          <a:lstStyle/>
          <a:p>
            <a:r>
              <a:rPr lang="en-GB" sz="2400" b="1" i="1">
                <a:solidFill>
                  <a:srgbClr val="E25B00"/>
                </a:solidFill>
              </a:rPr>
              <a:t>estás</a:t>
            </a:r>
            <a:endParaRPr lang="en-GB" sz="2400" b="1">
              <a:solidFill>
                <a:schemeClr val="accent5">
                  <a:lumMod val="50000"/>
                </a:schemeClr>
              </a:solidFill>
            </a:endParaRPr>
          </a:p>
        </p:txBody>
      </p:sp>
      <p:sp>
        <p:nvSpPr>
          <p:cNvPr id="19" name="Rounded Rectangular Callout 18"/>
          <p:cNvSpPr/>
          <p:nvPr/>
        </p:nvSpPr>
        <p:spPr>
          <a:xfrm>
            <a:off x="3170161" y="4750577"/>
            <a:ext cx="5451143" cy="1217274"/>
          </a:xfrm>
          <a:prstGeom prst="wedgeRoundRectCallout">
            <a:avLst>
              <a:gd name="adj1" fmla="val -42646"/>
              <a:gd name="adj2" fmla="val -6379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Remember, adjectives ending in –o or –a agree with the gender of the subject:</a:t>
            </a:r>
          </a:p>
          <a:p>
            <a:pPr algn="ctr"/>
            <a:r>
              <a:rPr lang="en-GB" sz="2000" b="1">
                <a:solidFill>
                  <a:srgbClr val="002060"/>
                </a:solidFill>
              </a:rPr>
              <a:t>–o </a:t>
            </a:r>
            <a:r>
              <a:rPr lang="en-GB" sz="2000">
                <a:solidFill>
                  <a:srgbClr val="002060"/>
                </a:solidFill>
              </a:rPr>
              <a:t>for a </a:t>
            </a:r>
            <a:r>
              <a:rPr lang="en-GB" sz="2000" b="1">
                <a:solidFill>
                  <a:srgbClr val="002060"/>
                </a:solidFill>
              </a:rPr>
              <a:t>masculine</a:t>
            </a:r>
            <a:r>
              <a:rPr lang="en-GB" sz="2000">
                <a:solidFill>
                  <a:srgbClr val="002060"/>
                </a:solidFill>
              </a:rPr>
              <a:t> subject</a:t>
            </a:r>
          </a:p>
          <a:p>
            <a:pPr algn="ctr"/>
            <a:r>
              <a:rPr lang="en-GB" sz="2000" b="1">
                <a:solidFill>
                  <a:srgbClr val="002060"/>
                </a:solidFill>
              </a:rPr>
              <a:t>–a </a:t>
            </a:r>
            <a:r>
              <a:rPr lang="en-GB" sz="2000">
                <a:solidFill>
                  <a:srgbClr val="002060"/>
                </a:solidFill>
              </a:rPr>
              <a:t>for a </a:t>
            </a:r>
            <a:r>
              <a:rPr lang="en-GB" sz="2000" b="1">
                <a:solidFill>
                  <a:srgbClr val="002060"/>
                </a:solidFill>
              </a:rPr>
              <a:t>feminine</a:t>
            </a:r>
            <a:r>
              <a:rPr lang="en-GB" sz="2000">
                <a:solidFill>
                  <a:srgbClr val="002060"/>
                </a:solidFill>
              </a:rPr>
              <a:t> subject</a:t>
            </a:r>
          </a:p>
        </p:txBody>
      </p:sp>
    </p:spTree>
    <p:extLst>
      <p:ext uri="{BB962C8B-B14F-4D97-AF65-F5344CB8AC3E}">
        <p14:creationId xmlns:p14="http://schemas.microsoft.com/office/powerpoint/2010/main" val="181324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4" grpId="0"/>
      <p:bldP spid="15" grpId="0"/>
      <p:bldP spid="16" grpId="0"/>
      <p:bldP spid="17" grpId="0"/>
      <p:bldP spid="18" grpId="0"/>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35360" y="4210633"/>
            <a:ext cx="102346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To say something is ‘</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less</a:t>
            </a:r>
            <a:r>
              <a:rPr kumimoji="0" lang="is-IS" sz="2400" b="0" i="0" u="none" strike="noStrike" kern="1200" cap="none" spc="0" normalizeH="0" baseline="0" noProof="0" dirty="0">
                <a:ln>
                  <a:noFill/>
                </a:ln>
                <a:solidFill>
                  <a:srgbClr val="002060"/>
                </a:solidFill>
                <a:effectLst/>
                <a:uLnTx/>
                <a:uFillTx/>
                <a:latin typeface="Century Gothic"/>
                <a:ea typeface="+mn-ea"/>
                <a:cs typeface="+mn-cs"/>
              </a:rPr>
              <a:t>…</a:t>
            </a:r>
            <a:r>
              <a:rPr kumimoji="0" lang="is-IS" sz="2400" b="1" i="0" u="none" strike="noStrike" kern="1200" cap="none" spc="0" normalizeH="0" baseline="0" noProof="0" dirty="0">
                <a:ln>
                  <a:noFill/>
                </a:ln>
                <a:solidFill>
                  <a:srgbClr val="002060"/>
                </a:solidFill>
                <a:effectLst/>
                <a:uLnTx/>
                <a:uFillTx/>
                <a:latin typeface="Century Gothic"/>
                <a:ea typeface="+mn-ea"/>
                <a:cs typeface="+mn-cs"/>
              </a:rPr>
              <a:t>than</a:t>
            </a:r>
            <a:r>
              <a:rPr kumimoji="0" lang="is-I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is-IS" sz="2400" b="1" i="0" u="none" strike="noStrike" kern="1200" cap="none" spc="0" normalizeH="0" baseline="0" noProof="0" dirty="0">
                <a:ln>
                  <a:noFill/>
                </a:ln>
                <a:solidFill>
                  <a:srgbClr val="002060"/>
                </a:solidFill>
                <a:effectLst/>
                <a:uLnTx/>
                <a:uFillTx/>
                <a:latin typeface="Century Gothic"/>
                <a:ea typeface="+mn-ea"/>
                <a:cs typeface="+mn-cs"/>
              </a:rPr>
              <a:t>use ___________________________</a:t>
            </a:r>
            <a:r>
              <a:rPr kumimoji="0" lang="is-IS" sz="2400" b="0"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a:solidFill>
                  <a:schemeClr val="bg1"/>
                </a:solidFill>
              </a:rPr>
              <a:t>Comparing things</a:t>
            </a:r>
            <a:br>
              <a:rPr lang="en-GB" sz="2400" b="1">
                <a:solidFill>
                  <a:schemeClr val="bg1"/>
                </a:solidFill>
              </a:rPr>
            </a:br>
            <a:r>
              <a:rPr lang="en-GB" sz="2400">
                <a:solidFill>
                  <a:schemeClr val="bg1"/>
                </a:solidFill>
              </a:rPr>
              <a:t>Regular comparatives [revisited]</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298230" y="1575701"/>
            <a:ext cx="11887199" cy="904863"/>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As you know, when comparing things in Spanish, </a:t>
            </a:r>
            <a:r>
              <a:rPr kumimoji="0" lang="is-IS" sz="2400" b="0" i="0" u="none" strike="noStrike" kern="1200" cap="none" spc="0" normalizeH="0" baseline="0" noProof="0">
                <a:ln>
                  <a:noFill/>
                </a:ln>
                <a:solidFill>
                  <a:srgbClr val="002060"/>
                </a:solidFill>
                <a:effectLst/>
                <a:uLnTx/>
                <a:uFillTx/>
                <a:latin typeface="Century Gothic"/>
                <a:ea typeface="+mn-ea"/>
                <a:cs typeface="+mn-cs"/>
              </a:rPr>
              <a:t>use </a:t>
            </a:r>
            <a:r>
              <a:rPr kumimoji="0" lang="is-IS" sz="2400" b="1" i="0" u="none" strike="noStrike" kern="1200" cap="none" spc="0" normalizeH="0" baseline="0" noProof="0">
                <a:ln>
                  <a:noFill/>
                </a:ln>
                <a:solidFill>
                  <a:srgbClr val="002060"/>
                </a:solidFill>
                <a:effectLst/>
                <a:uLnTx/>
                <a:uFillTx/>
                <a:latin typeface="Century Gothic"/>
                <a:ea typeface="+mn-ea"/>
                <a:cs typeface="+mn-cs"/>
              </a:rPr>
              <a:t>_________________________ </a:t>
            </a:r>
            <a:r>
              <a:rPr kumimoji="0" lang="is-IS" sz="2400" b="0" i="0" u="none" strike="noStrike" kern="1200" cap="none" spc="0" normalizeH="0" baseline="0" noProof="0">
                <a:ln>
                  <a:noFill/>
                </a:ln>
                <a:solidFill>
                  <a:srgbClr val="002060"/>
                </a:solidFill>
                <a:effectLst/>
                <a:uLnTx/>
                <a:uFillTx/>
                <a:latin typeface="Century Gothic"/>
                <a:ea typeface="+mn-ea"/>
                <a:cs typeface="+mn-cs"/>
              </a:rPr>
              <a:t>to mean </a:t>
            </a:r>
            <a:r>
              <a:rPr kumimoji="0" lang="en-US" sz="2400" b="0" i="0" u="none" strike="noStrike" kern="1200" cap="none" spc="0" normalizeH="0" baseline="0" noProof="0">
                <a:ln>
                  <a:noFill/>
                </a:ln>
                <a:solidFill>
                  <a:srgbClr val="002060"/>
                </a:solidFill>
                <a:effectLst/>
                <a:uLnTx/>
                <a:uFillTx/>
                <a:latin typeface="Century Gothic"/>
                <a:ea typeface="+mn-ea"/>
                <a:cs typeface="+mn-cs"/>
              </a:rPr>
              <a:t>‘</a:t>
            </a:r>
            <a:r>
              <a:rPr kumimoji="0" lang="en-US" sz="2400" b="1" i="0" u="none" strike="noStrike" kern="1200" cap="none" spc="0" normalizeH="0" baseline="0" noProof="0">
                <a:ln>
                  <a:noFill/>
                </a:ln>
                <a:solidFill>
                  <a:srgbClr val="002060"/>
                </a:solidFill>
                <a:effectLst/>
                <a:uLnTx/>
                <a:uFillTx/>
                <a:latin typeface="Century Gothic"/>
                <a:ea typeface="+mn-ea"/>
                <a:cs typeface="+mn-cs"/>
              </a:rPr>
              <a:t>more</a:t>
            </a:r>
            <a:r>
              <a:rPr kumimoji="0" lang="is-IS" sz="2400" b="0" i="0" u="none" strike="noStrike" kern="1200" cap="none" spc="0" normalizeH="0" baseline="0" noProof="0">
                <a:ln>
                  <a:noFill/>
                </a:ln>
                <a:solidFill>
                  <a:srgbClr val="002060"/>
                </a:solidFill>
                <a:effectLst/>
                <a:uLnTx/>
                <a:uFillTx/>
                <a:latin typeface="Century Gothic"/>
                <a:ea typeface="+mn-ea"/>
                <a:cs typeface="+mn-cs"/>
              </a:rPr>
              <a:t>… </a:t>
            </a:r>
            <a:r>
              <a:rPr kumimoji="0" lang="is-IS" sz="2400" b="1" i="0" u="none" strike="noStrike" kern="1200" cap="none" spc="0" normalizeH="0" baseline="0" noProof="0">
                <a:ln>
                  <a:noFill/>
                </a:ln>
                <a:solidFill>
                  <a:srgbClr val="002060"/>
                </a:solidFill>
                <a:effectLst/>
                <a:uLnTx/>
                <a:uFillTx/>
                <a:latin typeface="Century Gothic"/>
                <a:ea typeface="+mn-ea"/>
                <a:cs typeface="+mn-cs"/>
              </a:rPr>
              <a:t>than</a:t>
            </a:r>
            <a:r>
              <a:rPr kumimoji="0" lang="is-IS" sz="2400" b="0" i="0" u="none" strike="noStrike" kern="1200" cap="none" spc="0" normalizeH="0" baseline="0" noProof="0">
                <a:ln>
                  <a:noFill/>
                </a:ln>
                <a:solidFill>
                  <a:srgbClr val="002060"/>
                </a:solidFill>
                <a:effectLst/>
                <a:uLnTx/>
                <a:uFillTx/>
                <a:latin typeface="Century Gothic"/>
                <a:ea typeface="+mn-ea"/>
                <a:cs typeface="+mn-cs"/>
              </a:rPr>
              <a:t>’. </a:t>
            </a:r>
          </a:p>
        </p:txBody>
      </p:sp>
      <p:sp>
        <p:nvSpPr>
          <p:cNvPr id="3" name="TextBox 2"/>
          <p:cNvSpPr txBox="1"/>
          <p:nvPr/>
        </p:nvSpPr>
        <p:spPr>
          <a:xfrm>
            <a:off x="8207949" y="1566467"/>
            <a:ext cx="39096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6600"/>
                </a:solidFill>
                <a:effectLst/>
                <a:uLnTx/>
                <a:uFillTx/>
                <a:latin typeface="Century Gothic"/>
                <a:ea typeface="+mn-ea"/>
                <a:cs typeface="+mn-cs"/>
              </a:rPr>
              <a:t>‘más’ </a:t>
            </a:r>
            <a:r>
              <a:rPr kumimoji="0" lang="is-IS" sz="2400" b="1" i="0" u="none" strike="noStrike" kern="1200" cap="none" spc="0" normalizeH="0" baseline="0" noProof="0">
                <a:ln>
                  <a:noFill/>
                </a:ln>
                <a:solidFill>
                  <a:srgbClr val="FF6600"/>
                </a:solidFill>
                <a:effectLst/>
                <a:uLnTx/>
                <a:uFillTx/>
                <a:latin typeface="Century Gothic"/>
                <a:ea typeface="+mn-ea"/>
                <a:cs typeface="+mn-cs"/>
              </a:rPr>
              <a:t>+ adjective +</a:t>
            </a:r>
            <a:r>
              <a:rPr kumimoji="0" lang="en-US" sz="2400" b="1" i="0" u="none" strike="noStrike" kern="1200" cap="none" spc="0" normalizeH="0" baseline="0" noProof="0">
                <a:ln>
                  <a:noFill/>
                </a:ln>
                <a:solidFill>
                  <a:srgbClr val="FF6600"/>
                </a:solidFill>
                <a:effectLst/>
                <a:uLnTx/>
                <a:uFillTx/>
                <a:latin typeface="Century Gothic"/>
                <a:ea typeface="+mn-ea"/>
                <a:cs typeface="+mn-cs"/>
              </a:rPr>
              <a:t> ‘que’</a:t>
            </a:r>
          </a:p>
        </p:txBody>
      </p:sp>
      <p:sp>
        <p:nvSpPr>
          <p:cNvPr id="6" name="TextBox 5"/>
          <p:cNvSpPr txBox="1"/>
          <p:nvPr/>
        </p:nvSpPr>
        <p:spPr>
          <a:xfrm>
            <a:off x="5725485" y="4188762"/>
            <a:ext cx="54433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6600"/>
                </a:solidFill>
                <a:effectLst/>
                <a:uLnTx/>
                <a:uFillTx/>
                <a:latin typeface="Century Gothic"/>
                <a:ea typeface="+mn-ea"/>
                <a:cs typeface="+mn-cs"/>
              </a:rPr>
              <a:t>‘</a:t>
            </a:r>
            <a:r>
              <a:rPr kumimoji="0" lang="en-US" sz="2400" b="1" i="0" u="none" strike="noStrike" kern="1200" cap="none" spc="0" normalizeH="0" baseline="0" noProof="0" dirty="0" err="1">
                <a:ln>
                  <a:noFill/>
                </a:ln>
                <a:solidFill>
                  <a:srgbClr val="FF6600"/>
                </a:solidFill>
                <a:effectLst/>
                <a:uLnTx/>
                <a:uFillTx/>
                <a:latin typeface="Century Gothic"/>
                <a:ea typeface="+mn-ea"/>
                <a:cs typeface="+mn-cs"/>
              </a:rPr>
              <a:t>menos</a:t>
            </a:r>
            <a:r>
              <a:rPr kumimoji="0" lang="en-US" sz="2400" b="1" i="0" u="none" strike="noStrike" kern="1200" cap="none" spc="0" normalizeH="0" baseline="0" noProof="0" dirty="0">
                <a:ln>
                  <a:noFill/>
                </a:ln>
                <a:solidFill>
                  <a:srgbClr val="FF6600"/>
                </a:solidFill>
                <a:effectLst/>
                <a:uLnTx/>
                <a:uFillTx/>
                <a:latin typeface="Century Gothic"/>
                <a:ea typeface="+mn-ea"/>
                <a:cs typeface="+mn-cs"/>
              </a:rPr>
              <a:t>’ </a:t>
            </a:r>
            <a:r>
              <a:rPr kumimoji="0" lang="is-IS" sz="2400" b="1" i="0" u="none" strike="noStrike" kern="1200" cap="none" spc="0" normalizeH="0" baseline="0" noProof="0" dirty="0">
                <a:ln>
                  <a:noFill/>
                </a:ln>
                <a:solidFill>
                  <a:srgbClr val="FF6600"/>
                </a:solidFill>
                <a:effectLst/>
                <a:uLnTx/>
                <a:uFillTx/>
                <a:latin typeface="Century Gothic"/>
                <a:ea typeface="+mn-ea"/>
                <a:cs typeface="+mn-cs"/>
              </a:rPr>
              <a:t>+ adjective + </a:t>
            </a:r>
            <a:r>
              <a:rPr kumimoji="0" lang="en-US" sz="2400" b="1" i="0" u="none" strike="noStrike" kern="1200" cap="none" spc="0" normalizeH="0" baseline="0" noProof="0" dirty="0">
                <a:ln>
                  <a:noFill/>
                </a:ln>
                <a:solidFill>
                  <a:srgbClr val="FF6600"/>
                </a:solidFill>
                <a:effectLst/>
                <a:uLnTx/>
                <a:uFillTx/>
                <a:latin typeface="Century Gothic"/>
                <a:ea typeface="+mn-ea"/>
                <a:cs typeface="+mn-cs"/>
              </a:rPr>
              <a:t>‘que’</a:t>
            </a:r>
          </a:p>
        </p:txBody>
      </p:sp>
      <p:sp>
        <p:nvSpPr>
          <p:cNvPr id="10" name="TextBox 9"/>
          <p:cNvSpPr txBox="1"/>
          <p:nvPr/>
        </p:nvSpPr>
        <p:spPr>
          <a:xfrm>
            <a:off x="335360" y="2596273"/>
            <a:ext cx="7416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400" b="0" i="0" u="none" strike="noStrike" kern="1200" cap="none" spc="0" normalizeH="0" baseline="0" noProof="0" dirty="0">
                <a:ln>
                  <a:noFill/>
                </a:ln>
                <a:solidFill>
                  <a:srgbClr val="002060"/>
                </a:solidFill>
                <a:effectLst/>
                <a:uLnTx/>
                <a:uFillTx/>
                <a:latin typeface="Century Gothic"/>
                <a:ea typeface="+mn-ea"/>
                <a:cs typeface="+mn-cs"/>
              </a:rPr>
              <a:t>My friend </a:t>
            </a:r>
            <a:r>
              <a:rPr kumimoji="0" lang="is-IS" sz="2400" b="0" i="0" u="none" strike="noStrike" kern="1200" cap="none" spc="0" normalizeH="0" baseline="0" noProof="0">
                <a:ln>
                  <a:noFill/>
                </a:ln>
                <a:solidFill>
                  <a:srgbClr val="002060"/>
                </a:solidFill>
                <a:effectLst/>
                <a:uLnTx/>
                <a:uFillTx/>
                <a:latin typeface="Century Gothic"/>
                <a:ea typeface="+mn-ea"/>
                <a:cs typeface="+mn-cs"/>
              </a:rPr>
              <a:t>is</a:t>
            </a:r>
            <a:r>
              <a:rPr kumimoji="0" lang="is-IS" sz="2400" b="1" i="0" u="none" strike="noStrike" kern="1200" cap="none" spc="0" normalizeH="0" baseline="0" noProof="0">
                <a:ln>
                  <a:noFill/>
                </a:ln>
                <a:solidFill>
                  <a:srgbClr val="002060"/>
                </a:solidFill>
                <a:effectLst/>
                <a:uLnTx/>
                <a:uFillTx/>
                <a:latin typeface="Century Gothic"/>
                <a:ea typeface="+mn-ea"/>
                <a:cs typeface="+mn-cs"/>
              </a:rPr>
              <a:t> </a:t>
            </a:r>
            <a:r>
              <a:rPr kumimoji="0" lang="is-IS" sz="2400" b="0" i="0" u="none" strike="noStrike" kern="1200" cap="none" spc="0" normalizeH="0" baseline="0" noProof="0">
                <a:ln>
                  <a:noFill/>
                </a:ln>
                <a:solidFill>
                  <a:srgbClr val="002060"/>
                </a:solidFill>
                <a:effectLst/>
                <a:uLnTx/>
                <a:uFillTx/>
                <a:latin typeface="Century Gothic"/>
                <a:ea typeface="+mn-ea"/>
                <a:cs typeface="+mn-cs"/>
              </a:rPr>
              <a:t>prouder </a:t>
            </a:r>
            <a:r>
              <a:rPr kumimoji="0" lang="is-IS" sz="2400" b="0" i="0" u="none" strike="noStrike" kern="1200" cap="none" spc="0" normalizeH="0" baseline="0" noProof="0" dirty="0">
                <a:ln>
                  <a:noFill/>
                </a:ln>
                <a:solidFill>
                  <a:srgbClr val="002060"/>
                </a:solidFill>
                <a:effectLst/>
                <a:uLnTx/>
                <a:uFillTx/>
                <a:latin typeface="Century Gothic"/>
                <a:ea typeface="+mn-ea"/>
                <a:cs typeface="+mn-cs"/>
              </a:rPr>
              <a:t>than Lucía.</a:t>
            </a:r>
          </a:p>
        </p:txBody>
      </p:sp>
      <p:sp>
        <p:nvSpPr>
          <p:cNvPr id="11" name="TextBox 10"/>
          <p:cNvSpPr txBox="1"/>
          <p:nvPr/>
        </p:nvSpPr>
        <p:spPr>
          <a:xfrm>
            <a:off x="5807462" y="2598742"/>
            <a:ext cx="65093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400" b="0" i="1" u="none" strike="noStrike" kern="1200" cap="none" spc="0" normalizeH="0" baseline="0" noProof="0">
                <a:ln>
                  <a:noFill/>
                </a:ln>
                <a:solidFill>
                  <a:srgbClr val="002060"/>
                </a:solidFill>
                <a:effectLst/>
                <a:uLnTx/>
                <a:uFillTx/>
                <a:latin typeface="Century Gothic"/>
                <a:ea typeface="+mn-ea"/>
                <a:cs typeface="+mn-cs"/>
              </a:rPr>
              <a:t>Mi amiga está</a:t>
            </a:r>
            <a:r>
              <a:rPr kumimoji="0" lang="is-IS" sz="2400" b="1" i="1" u="none" strike="noStrike" kern="1200" cap="none" spc="0" normalizeH="0" baseline="0" noProof="0">
                <a:ln>
                  <a:noFill/>
                </a:ln>
                <a:solidFill>
                  <a:srgbClr val="002060"/>
                </a:solidFill>
                <a:effectLst/>
                <a:uLnTx/>
                <a:uFillTx/>
                <a:latin typeface="Century Gothic"/>
                <a:ea typeface="+mn-ea"/>
                <a:cs typeface="+mn-cs"/>
              </a:rPr>
              <a:t> </a:t>
            </a:r>
            <a:r>
              <a:rPr kumimoji="0" lang="is-IS" sz="2400" b="0" i="1" u="none" strike="noStrike" kern="1200" cap="none" spc="0" normalizeH="0" baseline="0" noProof="0">
                <a:ln>
                  <a:noFill/>
                </a:ln>
                <a:solidFill>
                  <a:srgbClr val="002060"/>
                </a:solidFill>
                <a:effectLst/>
                <a:uLnTx/>
                <a:uFillTx/>
                <a:latin typeface="Century Gothic"/>
                <a:ea typeface="+mn-ea"/>
                <a:cs typeface="+mn-cs"/>
              </a:rPr>
              <a:t>___________________</a:t>
            </a:r>
            <a:r>
              <a:rPr lang="is-IS" sz="2400" b="1" i="1">
                <a:solidFill>
                  <a:srgbClr val="002060"/>
                </a:solidFill>
                <a:latin typeface="Century Gothic"/>
              </a:rPr>
              <a:t> </a:t>
            </a:r>
            <a:r>
              <a:rPr kumimoji="0" lang="is-IS" sz="2400" b="0" i="1" u="none" strike="noStrike" kern="1200" cap="none" spc="0" normalizeH="0" baseline="0" noProof="0">
                <a:ln>
                  <a:noFill/>
                </a:ln>
                <a:solidFill>
                  <a:srgbClr val="002060"/>
                </a:solidFill>
                <a:effectLst/>
                <a:uLnTx/>
                <a:uFillTx/>
                <a:latin typeface="Century Gothic"/>
                <a:ea typeface="+mn-ea"/>
                <a:cs typeface="+mn-cs"/>
              </a:rPr>
              <a:t>Lucía</a:t>
            </a:r>
            <a:r>
              <a:rPr kumimoji="0" lang="is-IS" sz="2400" i="1" u="none" strike="noStrike" kern="1200" cap="none" spc="0" normalizeH="0" baseline="0" noProof="0">
                <a:ln>
                  <a:noFill/>
                </a:ln>
                <a:solidFill>
                  <a:srgbClr val="002060"/>
                </a:solidFill>
                <a:effectLst/>
                <a:uLnTx/>
                <a:uFillTx/>
                <a:latin typeface="Century Gothic"/>
                <a:ea typeface="+mn-ea"/>
                <a:cs typeface="+mn-cs"/>
              </a:rPr>
              <a:t>.</a:t>
            </a:r>
          </a:p>
        </p:txBody>
      </p:sp>
      <p:sp>
        <p:nvSpPr>
          <p:cNvPr id="12" name="TextBox 11"/>
          <p:cNvSpPr txBox="1"/>
          <p:nvPr/>
        </p:nvSpPr>
        <p:spPr>
          <a:xfrm>
            <a:off x="352127" y="4844899"/>
            <a:ext cx="59268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400" b="0" i="0" u="none" strike="noStrike" kern="1200" cap="none" spc="0" normalizeH="0" baseline="0" noProof="0">
                <a:ln>
                  <a:noFill/>
                </a:ln>
                <a:solidFill>
                  <a:srgbClr val="002060"/>
                </a:solidFill>
                <a:effectLst/>
                <a:uLnTx/>
                <a:uFillTx/>
                <a:latin typeface="Century Gothic"/>
                <a:ea typeface="+mn-ea"/>
                <a:cs typeface="+mn-cs"/>
              </a:rPr>
              <a:t>I was less scared than Ana.</a:t>
            </a:r>
          </a:p>
        </p:txBody>
      </p:sp>
      <p:sp>
        <p:nvSpPr>
          <p:cNvPr id="13" name="TextBox 12"/>
          <p:cNvSpPr txBox="1"/>
          <p:nvPr/>
        </p:nvSpPr>
        <p:spPr>
          <a:xfrm>
            <a:off x="5266353" y="4820743"/>
            <a:ext cx="6398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400" b="0" i="1" u="none" strike="noStrike" kern="1200" cap="none" spc="0" normalizeH="0" baseline="0" noProof="0">
                <a:ln>
                  <a:noFill/>
                </a:ln>
                <a:solidFill>
                  <a:srgbClr val="002060"/>
                </a:solidFill>
                <a:effectLst/>
                <a:uLnTx/>
                <a:uFillTx/>
                <a:latin typeface="Century Gothic"/>
                <a:ea typeface="+mn-ea"/>
                <a:cs typeface="+mn-cs"/>
              </a:rPr>
              <a:t>Estaba ______________________ Ana</a:t>
            </a:r>
            <a:r>
              <a:rPr kumimoji="0" lang="is-IS" sz="2400" b="0" i="1"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5" name="Rectangle 14"/>
          <p:cNvSpPr/>
          <p:nvPr/>
        </p:nvSpPr>
        <p:spPr>
          <a:xfrm>
            <a:off x="8090910" y="2596272"/>
            <a:ext cx="2924198" cy="461665"/>
          </a:xfrm>
          <a:prstGeom prst="rect">
            <a:avLst/>
          </a:prstGeom>
        </p:spPr>
        <p:txBody>
          <a:bodyPr wrap="none">
            <a:spAutoFit/>
          </a:bodyPr>
          <a:lstStyle/>
          <a:p>
            <a:pPr lvl="0">
              <a:defRPr/>
            </a:pPr>
            <a:r>
              <a:rPr lang="en-US" sz="2400" b="1" i="1">
                <a:solidFill>
                  <a:srgbClr val="FF6600"/>
                </a:solidFill>
              </a:rPr>
              <a:t>más orgullosa que</a:t>
            </a:r>
          </a:p>
        </p:txBody>
      </p:sp>
      <p:sp>
        <p:nvSpPr>
          <p:cNvPr id="9" name="Rectangle 8"/>
          <p:cNvSpPr/>
          <p:nvPr/>
        </p:nvSpPr>
        <p:spPr>
          <a:xfrm>
            <a:off x="6446890" y="4800811"/>
            <a:ext cx="352211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400" b="1" i="1" u="none" strike="noStrike" kern="1200" cap="none" spc="0" normalizeH="0" baseline="0" noProof="0">
                <a:ln>
                  <a:noFill/>
                </a:ln>
                <a:solidFill>
                  <a:srgbClr val="FF6600"/>
                </a:solidFill>
                <a:effectLst/>
                <a:uLnTx/>
                <a:uFillTx/>
                <a:latin typeface="Century Gothic"/>
                <a:ea typeface="+mn-ea"/>
                <a:cs typeface="+mn-cs"/>
              </a:rPr>
              <a:t>menos</a:t>
            </a:r>
            <a:r>
              <a:rPr kumimoji="0" lang="is-IS" sz="2400" b="0" i="1" u="none" strike="noStrike" kern="1200" cap="none" spc="0" normalizeH="0" baseline="0" noProof="0">
                <a:ln>
                  <a:noFill/>
                </a:ln>
                <a:solidFill>
                  <a:srgbClr val="4472C4">
                    <a:lumMod val="50000"/>
                  </a:srgbClr>
                </a:solidFill>
                <a:effectLst/>
                <a:uLnTx/>
                <a:uFillTx/>
                <a:latin typeface="Century Gothic"/>
                <a:ea typeface="+mn-ea"/>
                <a:cs typeface="+mn-cs"/>
              </a:rPr>
              <a:t> </a:t>
            </a:r>
            <a:r>
              <a:rPr kumimoji="0" lang="is-IS" sz="2400" b="1" i="1" u="none" strike="noStrike" kern="1200" cap="none" spc="0" normalizeH="0" baseline="0" noProof="0">
                <a:ln>
                  <a:noFill/>
                </a:ln>
                <a:solidFill>
                  <a:srgbClr val="F66400"/>
                </a:solidFill>
                <a:effectLst/>
                <a:uLnTx/>
                <a:uFillTx/>
                <a:latin typeface="Century Gothic"/>
                <a:ea typeface="+mn-ea"/>
                <a:cs typeface="+mn-cs"/>
              </a:rPr>
              <a:t>asustada</a:t>
            </a:r>
            <a:r>
              <a:rPr kumimoji="0" lang="is-IS" sz="2400" b="0" i="1" u="none" strike="noStrike" kern="1200" cap="none" spc="0" normalizeH="0" baseline="0" noProof="0">
                <a:ln>
                  <a:noFill/>
                </a:ln>
                <a:solidFill>
                  <a:srgbClr val="4472C4">
                    <a:lumMod val="50000"/>
                  </a:srgbClr>
                </a:solidFill>
                <a:effectLst/>
                <a:uLnTx/>
                <a:uFillTx/>
                <a:latin typeface="Century Gothic"/>
                <a:ea typeface="+mn-ea"/>
                <a:cs typeface="+mn-cs"/>
              </a:rPr>
              <a:t> </a:t>
            </a:r>
            <a:r>
              <a:rPr kumimoji="0" lang="is-IS" sz="2400" b="1" i="1" u="none" strike="noStrike" kern="1200" cap="none" spc="0" normalizeH="0" baseline="0" noProof="0">
                <a:ln>
                  <a:noFill/>
                </a:ln>
                <a:solidFill>
                  <a:srgbClr val="FF6600"/>
                </a:solidFill>
                <a:effectLst/>
                <a:uLnTx/>
                <a:uFillTx/>
                <a:latin typeface="Century Gothic"/>
                <a:ea typeface="+mn-ea"/>
                <a:cs typeface="+mn-cs"/>
              </a:rPr>
              <a:t>que</a:t>
            </a:r>
            <a:r>
              <a:rPr kumimoji="0" lang="is-IS" sz="2400" b="0" i="1" u="none" strike="noStrike" kern="1200" cap="none" spc="0" normalizeH="0" baseline="0" noProof="0">
                <a:ln>
                  <a:noFill/>
                </a:ln>
                <a:solidFill>
                  <a:srgbClr val="4472C4">
                    <a:lumMod val="50000"/>
                  </a:srgbClr>
                </a:solidFill>
                <a:effectLst/>
                <a:uLnTx/>
                <a:uFillTx/>
                <a:latin typeface="Century Gothic"/>
                <a:ea typeface="+mn-ea"/>
                <a:cs typeface="+mn-cs"/>
              </a:rPr>
              <a:t> </a:t>
            </a:r>
            <a:endParaRPr kumimoji="0" lang="en-GB" sz="2400" b="0" i="1" u="none" strike="noStrike" kern="1200" cap="none" spc="0" normalizeH="0" baseline="0" noProof="0">
              <a:ln>
                <a:noFill/>
              </a:ln>
              <a:solidFill>
                <a:prstClr val="black"/>
              </a:solidFill>
              <a:effectLst/>
              <a:uLnTx/>
              <a:uFillTx/>
              <a:latin typeface="Century Gothic"/>
              <a:ea typeface="+mn-ea"/>
              <a:cs typeface="+mn-cs"/>
            </a:endParaRPr>
          </a:p>
        </p:txBody>
      </p:sp>
      <p:sp>
        <p:nvSpPr>
          <p:cNvPr id="16" name="Rounded Rectangular Callout 15"/>
          <p:cNvSpPr/>
          <p:nvPr/>
        </p:nvSpPr>
        <p:spPr>
          <a:xfrm>
            <a:off x="6278960" y="5429634"/>
            <a:ext cx="5762925" cy="839572"/>
          </a:xfrm>
          <a:prstGeom prst="wedgeRoundRectCallout">
            <a:avLst>
              <a:gd name="adj1" fmla="val -5446"/>
              <a:gd name="adj2" fmla="val -63827"/>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3864"/>
                </a:solidFill>
                <a:effectLst/>
                <a:uLnTx/>
                <a:uFillTx/>
                <a:latin typeface="Century Gothic"/>
                <a:ea typeface="+mn-ea"/>
                <a:cs typeface="+mn-cs"/>
              </a:rPr>
              <a:t>Remember, the adjective agrees with the gender and number of the first noun. </a:t>
            </a:r>
          </a:p>
        </p:txBody>
      </p:sp>
      <p:sp>
        <p:nvSpPr>
          <p:cNvPr id="17" name="Rounded Rectangular Callout 16"/>
          <p:cNvSpPr/>
          <p:nvPr/>
        </p:nvSpPr>
        <p:spPr>
          <a:xfrm>
            <a:off x="1439307" y="3217515"/>
            <a:ext cx="4802522" cy="828337"/>
          </a:xfrm>
          <a:prstGeom prst="wedgeRoundRectCallout">
            <a:avLst>
              <a:gd name="adj1" fmla="val -16696"/>
              <a:gd name="adj2" fmla="val -65571"/>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3864"/>
                </a:solidFill>
                <a:effectLst/>
                <a:uLnTx/>
                <a:uFillTx/>
                <a:latin typeface="Century Gothic"/>
                <a:ea typeface="+mn-ea"/>
                <a:cs typeface="+mn-cs"/>
              </a:rPr>
              <a:t>Sometimes</a:t>
            </a:r>
            <a:r>
              <a:rPr kumimoji="0" lang="en-GB" sz="2000" b="0" i="0" u="none" strike="noStrike" kern="1200" cap="none" spc="0" normalizeH="0" noProof="0">
                <a:ln>
                  <a:noFill/>
                </a:ln>
                <a:solidFill>
                  <a:srgbClr val="203864"/>
                </a:solidFill>
                <a:effectLst/>
                <a:uLnTx/>
                <a:uFillTx/>
                <a:latin typeface="Century Gothic"/>
                <a:ea typeface="+mn-ea"/>
                <a:cs typeface="+mn-cs"/>
              </a:rPr>
              <a:t> we just add </a:t>
            </a:r>
            <a:r>
              <a:rPr kumimoji="0" lang="en-GB" sz="2000" b="1" i="0" u="none" strike="noStrike" kern="1200" cap="none" spc="0" normalizeH="0" noProof="0">
                <a:ln>
                  <a:noFill/>
                </a:ln>
                <a:solidFill>
                  <a:srgbClr val="203864"/>
                </a:solidFill>
                <a:effectLst/>
                <a:uLnTx/>
                <a:uFillTx/>
                <a:latin typeface="Century Gothic"/>
                <a:ea typeface="+mn-ea"/>
                <a:cs typeface="+mn-cs"/>
              </a:rPr>
              <a:t>–er </a:t>
            </a:r>
            <a:r>
              <a:rPr kumimoji="0" lang="en-GB" sz="2000" b="0" i="0" u="none" strike="noStrike" kern="1200" cap="none" spc="0" normalizeH="0" noProof="0">
                <a:ln>
                  <a:noFill/>
                </a:ln>
                <a:solidFill>
                  <a:srgbClr val="203864"/>
                </a:solidFill>
                <a:effectLst/>
                <a:uLnTx/>
                <a:uFillTx/>
                <a:latin typeface="Century Gothic"/>
                <a:ea typeface="+mn-ea"/>
                <a:cs typeface="+mn-cs"/>
              </a:rPr>
              <a:t>to the adjective in English to mean ‘more’.</a:t>
            </a:r>
            <a:endParaRPr kumimoji="0" lang="en-GB" sz="2000" b="0" i="0" u="none" strike="noStrike" kern="1200" cap="none" spc="0" normalizeH="0" baseline="0" noProof="0">
              <a:ln>
                <a:noFill/>
              </a:ln>
              <a:solidFill>
                <a:srgbClr val="203864"/>
              </a:solidFill>
              <a:effectLst/>
              <a:uLnTx/>
              <a:uFillTx/>
              <a:latin typeface="Century Gothic"/>
              <a:ea typeface="+mn-ea"/>
              <a:cs typeface="+mn-cs"/>
            </a:endParaRPr>
          </a:p>
        </p:txBody>
      </p:sp>
      <p:sp>
        <p:nvSpPr>
          <p:cNvPr id="14" name="Oval 13"/>
          <p:cNvSpPr/>
          <p:nvPr/>
        </p:nvSpPr>
        <p:spPr>
          <a:xfrm>
            <a:off x="8675077" y="4800811"/>
            <a:ext cx="363415" cy="46166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1220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6" presetClass="emph" presetSubtype="0" repeatCount="5000" fill="hold" grpId="0" nodeType="clickEffect">
                                  <p:stCondLst>
                                    <p:cond delay="0"/>
                                  </p:stCondLst>
                                  <p:childTnLst>
                                    <p:animEffect transition="out" filter="fade">
                                      <p:cBhvr>
                                        <p:cTn id="54" dur="500" tmFilter="0, 0; .2, .5; .8, .5; 1, 0"/>
                                        <p:tgtEl>
                                          <p:spTgt spid="14"/>
                                        </p:tgtEl>
                                      </p:cBhvr>
                                    </p:animEffect>
                                    <p:animScale>
                                      <p:cBhvr>
                                        <p:cTn id="55" dur="250" autoRev="1" fill="hold"/>
                                        <p:tgtEl>
                                          <p:spTgt spid="14"/>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6" grpId="0"/>
      <p:bldP spid="10" grpId="0"/>
      <p:bldP spid="11" grpId="0"/>
      <p:bldP spid="12" grpId="0"/>
      <p:bldP spid="13" grpId="0"/>
      <p:bldP spid="15" grpId="0"/>
      <p:bldP spid="9" grpId="0"/>
      <p:bldP spid="16" grpId="0" animBg="1"/>
      <p:bldP spid="17" grpId="0" animBg="1"/>
      <p:bldP spid="14" grpId="0" animBg="1"/>
      <p:bldP spid="1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172" y="152787"/>
            <a:ext cx="9783986" cy="1325563"/>
          </a:xfrm>
        </p:spPr>
        <p:txBody>
          <a:bodyPr>
            <a:normAutofit/>
          </a:bodyPr>
          <a:lstStyle/>
          <a:p>
            <a:r>
              <a:rPr lang="en-GB" sz="2400"/>
              <a:t>María de los Ángeles tiene unas preguntas para el abuelo y también para la abuela. Escucha y completa la tabla.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escuchar</a:t>
            </a:r>
          </a:p>
        </p:txBody>
      </p:sp>
      <p:graphicFrame>
        <p:nvGraphicFramePr>
          <p:cNvPr id="5" name="Table 4"/>
          <p:cNvGraphicFramePr>
            <a:graphicFrameLocks noGrp="1"/>
          </p:cNvGraphicFramePr>
          <p:nvPr>
            <p:extLst>
              <p:ext uri="{D42A27DB-BD31-4B8C-83A1-F6EECF244321}">
                <p14:modId xmlns:p14="http://schemas.microsoft.com/office/powerpoint/2010/main" val="2048337359"/>
              </p:ext>
            </p:extLst>
          </p:nvPr>
        </p:nvGraphicFramePr>
        <p:xfrm>
          <a:off x="469806" y="1372081"/>
          <a:ext cx="11703259" cy="4804536"/>
        </p:xfrm>
        <a:graphic>
          <a:graphicData uri="http://schemas.openxmlformats.org/drawingml/2006/table">
            <a:tbl>
              <a:tblPr firstRow="1" bandRow="1">
                <a:tableStyleId>{2D5ABB26-0587-4C30-8999-92F81FD0307C}</a:tableStyleId>
              </a:tblPr>
              <a:tblGrid>
                <a:gridCol w="544075">
                  <a:extLst>
                    <a:ext uri="{9D8B030D-6E8A-4147-A177-3AD203B41FA5}">
                      <a16:colId xmlns:a16="http://schemas.microsoft.com/office/drawing/2014/main" val="887581210"/>
                    </a:ext>
                  </a:extLst>
                </a:gridCol>
                <a:gridCol w="1873698">
                  <a:extLst>
                    <a:ext uri="{9D8B030D-6E8A-4147-A177-3AD203B41FA5}">
                      <a16:colId xmlns:a16="http://schemas.microsoft.com/office/drawing/2014/main" val="3292387987"/>
                    </a:ext>
                  </a:extLst>
                </a:gridCol>
                <a:gridCol w="2059559">
                  <a:extLst>
                    <a:ext uri="{9D8B030D-6E8A-4147-A177-3AD203B41FA5}">
                      <a16:colId xmlns:a16="http://schemas.microsoft.com/office/drawing/2014/main" val="4193448196"/>
                    </a:ext>
                  </a:extLst>
                </a:gridCol>
                <a:gridCol w="7225927">
                  <a:extLst>
                    <a:ext uri="{9D8B030D-6E8A-4147-A177-3AD203B41FA5}">
                      <a16:colId xmlns:a16="http://schemas.microsoft.com/office/drawing/2014/main" val="2075120301"/>
                    </a:ext>
                  </a:extLst>
                </a:gridCol>
              </a:tblGrid>
              <a:tr h="1121729">
                <a:tc>
                  <a:txBody>
                    <a:bodyPr/>
                    <a:lstStyle/>
                    <a:p>
                      <a:pPr algn="ctr"/>
                      <a:endParaRPr lang="en-GB"/>
                    </a:p>
                  </a:txBody>
                  <a:tcPr anchor="ctr">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r>
                        <a:rPr lang="en-GB" b="1">
                          <a:solidFill>
                            <a:srgbClr val="002060"/>
                          </a:solidFill>
                        </a:rPr>
                        <a:t>ahora</a:t>
                      </a:r>
                    </a:p>
                    <a:p>
                      <a:pPr algn="ctr"/>
                      <a:r>
                        <a:rPr lang="en-GB">
                          <a:solidFill>
                            <a:srgbClr val="002060"/>
                          </a:solidFill>
                        </a:rPr>
                        <a:t>(‘Are you…?’)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GB" b="1" baseline="0">
                          <a:solidFill>
                            <a:srgbClr val="002060"/>
                          </a:solidFill>
                        </a:rPr>
                        <a:t>después de llegar a Estados Unidos</a:t>
                      </a:r>
                    </a:p>
                    <a:p>
                      <a:pPr algn="ctr"/>
                      <a:r>
                        <a:rPr lang="en-GB" b="1" baseline="0">
                          <a:solidFill>
                            <a:srgbClr val="002060"/>
                          </a:solidFill>
                        </a:rPr>
                        <a:t> </a:t>
                      </a:r>
                      <a:r>
                        <a:rPr lang="en-GB" baseline="0">
                          <a:solidFill>
                            <a:srgbClr val="002060"/>
                          </a:solidFill>
                        </a:rPr>
                        <a:t>(‘Were you…?’)</a:t>
                      </a:r>
                      <a:endParaRPr lang="en-GB">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GB">
                          <a:solidFill>
                            <a:srgbClr val="002060"/>
                          </a:solidFill>
                        </a:rPr>
                        <a:t>Completa</a:t>
                      </a:r>
                      <a:r>
                        <a:rPr lang="en-GB" baseline="0">
                          <a:solidFill>
                            <a:srgbClr val="002060"/>
                          </a:solidFill>
                        </a:rPr>
                        <a:t> la frase</a:t>
                      </a:r>
                      <a:endParaRPr lang="en-GB">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049598845"/>
                  </a:ext>
                </a:extLst>
              </a:tr>
              <a:tr h="602636">
                <a:tc>
                  <a:txBody>
                    <a:bodyPr/>
                    <a:lstStyle/>
                    <a:p>
                      <a:pPr algn="ctr"/>
                      <a:endParaRPr lang="en-GB"/>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GB" sz="2000" dirty="0">
                          <a:solidFill>
                            <a:srgbClr val="002060"/>
                          </a:solidFill>
                        </a:rPr>
                        <a:t>_________________________ your brother?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9741566"/>
                  </a:ext>
                </a:extLst>
              </a:tr>
              <a:tr h="602636">
                <a:tc>
                  <a:txBody>
                    <a:bodyPr/>
                    <a:lstStyle/>
                    <a:p>
                      <a:pPr algn="ctr"/>
                      <a:endParaRPr lang="en-GB"/>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2000">
                          <a:solidFill>
                            <a:srgbClr val="002060"/>
                          </a:solidFill>
                        </a:rPr>
                        <a:t>___________________</a:t>
                      </a:r>
                      <a:r>
                        <a:rPr lang="en-GB" sz="2000" baseline="0">
                          <a:solidFill>
                            <a:srgbClr val="002060"/>
                          </a:solidFill>
                        </a:rPr>
                        <a:t> before (‘in the past’)?</a:t>
                      </a:r>
                      <a:endParaRPr lang="en-GB"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58482167"/>
                  </a:ext>
                </a:extLst>
              </a:tr>
              <a:tr h="602636">
                <a:tc>
                  <a:txBody>
                    <a:bodyPr/>
                    <a:lstStyle/>
                    <a:p>
                      <a:pPr algn="ctr"/>
                      <a:endParaRPr lang="en-GB"/>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2000" dirty="0">
                          <a:solidFill>
                            <a:srgbClr val="002060"/>
                          </a:solidFill>
                        </a:rPr>
                        <a:t>________________________ Grandad?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67653353"/>
                  </a:ext>
                </a:extLst>
              </a:tr>
              <a:tr h="602636">
                <a:tc>
                  <a:txBody>
                    <a:bodyPr/>
                    <a:lstStyle/>
                    <a:p>
                      <a:pPr algn="ctr"/>
                      <a:endParaRPr lang="en-GB"/>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2000" dirty="0">
                          <a:solidFill>
                            <a:srgbClr val="002060"/>
                          </a:solidFill>
                        </a:rPr>
                        <a:t>_________________________ my mother?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04832557"/>
                  </a:ext>
                </a:extLst>
              </a:tr>
              <a:tr h="602636">
                <a:tc>
                  <a:txBody>
                    <a:bodyPr/>
                    <a:lstStyle/>
                    <a:p>
                      <a:pPr algn="ctr"/>
                      <a:endParaRPr lang="en-GB"/>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2000">
                          <a:solidFill>
                            <a:srgbClr val="002060"/>
                          </a:solidFill>
                        </a:rPr>
                        <a:t>_________________________ your friends in </a:t>
                      </a:r>
                      <a:r>
                        <a:rPr lang="en-GB" sz="2000" dirty="0">
                          <a:solidFill>
                            <a:srgbClr val="002060"/>
                          </a:solidFill>
                        </a:rPr>
                        <a:t>Cuba?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8938090"/>
                  </a:ext>
                </a:extLst>
              </a:tr>
              <a:tr h="602636">
                <a:tc>
                  <a:txBody>
                    <a:bodyPr/>
                    <a:lstStyle/>
                    <a:p>
                      <a:pPr algn="ctr"/>
                      <a:endParaRPr lang="en-GB"/>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GB" sz="2000">
                          <a:solidFill>
                            <a:srgbClr val="002060"/>
                          </a:solidFill>
                        </a:rPr>
                        <a:t>___________________ </a:t>
                      </a:r>
                      <a:r>
                        <a:rPr lang="en-GB" sz="2000" dirty="0">
                          <a:solidFill>
                            <a:srgbClr val="002060"/>
                          </a:solidFill>
                        </a:rPr>
                        <a:t>before with the </a:t>
                      </a:r>
                      <a:r>
                        <a:rPr lang="en-GB" sz="2000">
                          <a:solidFill>
                            <a:srgbClr val="002060"/>
                          </a:solidFill>
                        </a:rPr>
                        <a:t>Cuban government?</a:t>
                      </a:r>
                      <a:endParaRPr lang="en-GB"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5637333"/>
                  </a:ext>
                </a:extLst>
              </a:tr>
            </a:tbl>
          </a:graphicData>
        </a:graphic>
      </p:graphicFrame>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48454"/>
          <a:stretch/>
        </p:blipFill>
        <p:spPr>
          <a:xfrm>
            <a:off x="-474527" y="908281"/>
            <a:ext cx="1403465" cy="1531553"/>
          </a:xfrm>
          <a:prstGeom prst="rect">
            <a:avLst/>
          </a:prstGeom>
        </p:spPr>
      </p:pic>
      <p:sp>
        <p:nvSpPr>
          <p:cNvPr id="16" name="Action Button: Custom 15">
            <a:hlinkClick r:id="" action="ppaction://noaction" highlightClick="1">
              <a:snd r:embed="rId4" name="1 Estabas más.wav"/>
            </a:hlinkClick>
          </p:cNvPr>
          <p:cNvSpPr/>
          <p:nvPr/>
        </p:nvSpPr>
        <p:spPr>
          <a:xfrm>
            <a:off x="282230" y="2546464"/>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17" name="Action Button: Custom 16">
            <a:hlinkClick r:id="" action="ppaction://noaction" highlightClick="1">
              <a:snd r:embed="rId5" name="2 ¿Estas menos triste.wav"/>
            </a:hlinkClick>
          </p:cNvPr>
          <p:cNvSpPr/>
          <p:nvPr/>
        </p:nvSpPr>
        <p:spPr>
          <a:xfrm>
            <a:off x="282230" y="317521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18" name="Action Button: Custom 17">
            <a:hlinkClick r:id="" action="ppaction://noaction" highlightClick="1">
              <a:snd r:embed="rId6" name="3 Estabas mas asustada.wav"/>
            </a:hlinkClick>
          </p:cNvPr>
          <p:cNvSpPr/>
          <p:nvPr/>
        </p:nvSpPr>
        <p:spPr>
          <a:xfrm>
            <a:off x="278437" y="377062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19" name="Action Button: Custom 18">
            <a:hlinkClick r:id="" action="ppaction://noaction" highlightClick="1">
              <a:snd r:embed="rId7" name="4 Estabas menos emocionada.wav"/>
            </a:hlinkClick>
          </p:cNvPr>
          <p:cNvSpPr/>
          <p:nvPr/>
        </p:nvSpPr>
        <p:spPr>
          <a:xfrm>
            <a:off x="278437" y="438660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20" name="Action Button: Custom 19">
            <a:hlinkClick r:id="" action="ppaction://noaction" highlightClick="1">
              <a:snd r:embed="rId8" name="5 Estás más satisfecha.wav"/>
            </a:hlinkClick>
          </p:cNvPr>
          <p:cNvSpPr/>
          <p:nvPr/>
        </p:nvSpPr>
        <p:spPr>
          <a:xfrm>
            <a:off x="282230" y="4949156"/>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21" name="Action Button: Custom 20">
            <a:hlinkClick r:id="" action="ppaction://noaction" highlightClick="1">
              <a:snd r:embed="rId9" name="6 Estás menos enojada.wav"/>
            </a:hlinkClick>
          </p:cNvPr>
          <p:cNvSpPr/>
          <p:nvPr/>
        </p:nvSpPr>
        <p:spPr>
          <a:xfrm>
            <a:off x="278437" y="5544573"/>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pic>
        <p:nvPicPr>
          <p:cNvPr id="2052" name="Picture 4" descr="Cuba, Havana, Old, Ancient, Buildings, Architecture">
            <a:extLst>
              <a:ext uri="{FF2B5EF4-FFF2-40B4-BE49-F238E27FC236}">
                <a16:creationId xmlns:a16="http://schemas.microsoft.com/office/drawing/2014/main" id="{33A0EA37-EE0F-C44D-8FED-0237211689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211120">
            <a:off x="10390542" y="2783381"/>
            <a:ext cx="1608784" cy="89932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3" name="Picture 6" descr="Miami, Florida, Usa, Skyline, Downtown, Sun, Palm Tree">
            <a:extLst>
              <a:ext uri="{FF2B5EF4-FFF2-40B4-BE49-F238E27FC236}">
                <a16:creationId xmlns:a16="http://schemas.microsoft.com/office/drawing/2014/main" id="{364A376A-72FF-F34E-81E2-3657989C6A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715333">
            <a:off x="10175522" y="4086542"/>
            <a:ext cx="1822879" cy="106517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5" name="Picture 8" descr="green checkmark">
            <a:extLst>
              <a:ext uri="{FF2B5EF4-FFF2-40B4-BE49-F238E27FC236}">
                <a16:creationId xmlns:a16="http://schemas.microsoft.com/office/drawing/2014/main" id="{0CBB40D2-C784-664C-8957-E434F38545C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28516" y="2574880"/>
            <a:ext cx="437954" cy="456203"/>
          </a:xfrm>
          <a:prstGeom prst="rect">
            <a:avLst/>
          </a:prstGeom>
        </p:spPr>
      </p:pic>
      <p:pic>
        <p:nvPicPr>
          <p:cNvPr id="22" name="Picture 8" descr="green checkmark">
            <a:extLst>
              <a:ext uri="{FF2B5EF4-FFF2-40B4-BE49-F238E27FC236}">
                <a16:creationId xmlns:a16="http://schemas.microsoft.com/office/drawing/2014/main" id="{CBC192ED-563D-0648-BD61-9AC223F4809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47847" y="3085854"/>
            <a:ext cx="437954" cy="456203"/>
          </a:xfrm>
          <a:prstGeom prst="rect">
            <a:avLst/>
          </a:prstGeom>
        </p:spPr>
      </p:pic>
      <p:pic>
        <p:nvPicPr>
          <p:cNvPr id="24" name="Picture 8" descr="green checkmark">
            <a:extLst>
              <a:ext uri="{FF2B5EF4-FFF2-40B4-BE49-F238E27FC236}">
                <a16:creationId xmlns:a16="http://schemas.microsoft.com/office/drawing/2014/main" id="{F5E1BAF1-0D2D-454B-83B0-4571D7669FF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63025" y="3775055"/>
            <a:ext cx="437954" cy="456203"/>
          </a:xfrm>
          <a:prstGeom prst="rect">
            <a:avLst/>
          </a:prstGeom>
        </p:spPr>
      </p:pic>
      <p:pic>
        <p:nvPicPr>
          <p:cNvPr id="25" name="Picture 8" descr="green checkmark">
            <a:extLst>
              <a:ext uri="{FF2B5EF4-FFF2-40B4-BE49-F238E27FC236}">
                <a16:creationId xmlns:a16="http://schemas.microsoft.com/office/drawing/2014/main" id="{C2CE7ADD-0807-DF40-916B-8392DCAA508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28515" y="4391029"/>
            <a:ext cx="437954" cy="456203"/>
          </a:xfrm>
          <a:prstGeom prst="rect">
            <a:avLst/>
          </a:prstGeom>
        </p:spPr>
      </p:pic>
      <p:pic>
        <p:nvPicPr>
          <p:cNvPr id="26" name="Picture 8" descr="green checkmark">
            <a:extLst>
              <a:ext uri="{FF2B5EF4-FFF2-40B4-BE49-F238E27FC236}">
                <a16:creationId xmlns:a16="http://schemas.microsoft.com/office/drawing/2014/main" id="{EE935652-51E3-9546-A7D0-6C6CB3CE7DA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47847" y="4966137"/>
            <a:ext cx="437954" cy="456203"/>
          </a:xfrm>
          <a:prstGeom prst="rect">
            <a:avLst/>
          </a:prstGeom>
        </p:spPr>
      </p:pic>
      <p:pic>
        <p:nvPicPr>
          <p:cNvPr id="27" name="Picture 8" descr="green checkmark">
            <a:extLst>
              <a:ext uri="{FF2B5EF4-FFF2-40B4-BE49-F238E27FC236}">
                <a16:creationId xmlns:a16="http://schemas.microsoft.com/office/drawing/2014/main" id="{D87B2FAC-097B-D741-9238-C0960B9E58A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47846" y="5455217"/>
            <a:ext cx="437954" cy="456203"/>
          </a:xfrm>
          <a:prstGeom prst="rect">
            <a:avLst/>
          </a:prstGeom>
        </p:spPr>
      </p:pic>
      <p:sp>
        <p:nvSpPr>
          <p:cNvPr id="28" name="Rectangle 27">
            <a:extLst>
              <a:ext uri="{FF2B5EF4-FFF2-40B4-BE49-F238E27FC236}">
                <a16:creationId xmlns:a16="http://schemas.microsoft.com/office/drawing/2014/main" id="{DE7BA6F0-383F-F04E-BE73-9DB6AFF7AEAA}"/>
              </a:ext>
            </a:extLst>
          </p:cNvPr>
          <p:cNvSpPr/>
          <p:nvPr/>
        </p:nvSpPr>
        <p:spPr>
          <a:xfrm>
            <a:off x="5013511" y="2586561"/>
            <a:ext cx="210025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2400" b="1" dirty="0">
                <a:solidFill>
                  <a:srgbClr val="FF6600"/>
                </a:solidFill>
                <a:latin typeface="Century Gothic"/>
              </a:rPr>
              <a:t>happier than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4917AF6E-F268-604A-8A4F-6F5F1333DC1D}"/>
              </a:ext>
            </a:extLst>
          </p:cNvPr>
          <p:cNvSpPr/>
          <p:nvPr/>
        </p:nvSpPr>
        <p:spPr>
          <a:xfrm>
            <a:off x="5032374" y="3167667"/>
            <a:ext cx="216597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2400" b="1">
                <a:solidFill>
                  <a:srgbClr val="FF6600"/>
                </a:solidFill>
                <a:latin typeface="Century Gothic"/>
              </a:rPr>
              <a:t>less sad </a:t>
            </a:r>
            <a:r>
              <a:rPr lang="is-IS" sz="2400" b="1" dirty="0">
                <a:solidFill>
                  <a:srgbClr val="FF6600"/>
                </a:solidFill>
                <a:latin typeface="Century Gothic"/>
              </a:rPr>
              <a:t>than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 name="Rectangle 29">
            <a:extLst>
              <a:ext uri="{FF2B5EF4-FFF2-40B4-BE49-F238E27FC236}">
                <a16:creationId xmlns:a16="http://schemas.microsoft.com/office/drawing/2014/main" id="{2690B982-3BA5-3843-9AA7-4A64A9E50489}"/>
              </a:ext>
            </a:extLst>
          </p:cNvPr>
          <p:cNvSpPr/>
          <p:nvPr/>
        </p:nvSpPr>
        <p:spPr>
          <a:xfrm>
            <a:off x="4990477" y="3772382"/>
            <a:ext cx="283763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2400" b="1" dirty="0">
                <a:solidFill>
                  <a:srgbClr val="FF6600"/>
                </a:solidFill>
                <a:latin typeface="Century Gothic"/>
              </a:rPr>
              <a:t>more scared than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 name="Rectangle 30">
            <a:extLst>
              <a:ext uri="{FF2B5EF4-FFF2-40B4-BE49-F238E27FC236}">
                <a16:creationId xmlns:a16="http://schemas.microsoft.com/office/drawing/2014/main" id="{C167B8AE-0C7B-2740-85AD-C0D68271EE19}"/>
              </a:ext>
            </a:extLst>
          </p:cNvPr>
          <p:cNvSpPr/>
          <p:nvPr/>
        </p:nvSpPr>
        <p:spPr>
          <a:xfrm>
            <a:off x="4961789" y="4401866"/>
            <a:ext cx="269817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2400" b="1">
                <a:solidFill>
                  <a:srgbClr val="FF6600"/>
                </a:solidFill>
                <a:latin typeface="Century Gothic"/>
              </a:rPr>
              <a:t>less excited </a:t>
            </a:r>
            <a:r>
              <a:rPr lang="is-IS" sz="2400" b="1" dirty="0">
                <a:solidFill>
                  <a:srgbClr val="FF6600"/>
                </a:solidFill>
                <a:latin typeface="Century Gothic"/>
              </a:rPr>
              <a:t>than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 name="Rectangle 31">
            <a:extLst>
              <a:ext uri="{FF2B5EF4-FFF2-40B4-BE49-F238E27FC236}">
                <a16:creationId xmlns:a16="http://schemas.microsoft.com/office/drawing/2014/main" id="{FFAA31DB-535B-E943-A050-981B14D6743B}"/>
              </a:ext>
            </a:extLst>
          </p:cNvPr>
          <p:cNvSpPr/>
          <p:nvPr/>
        </p:nvSpPr>
        <p:spPr>
          <a:xfrm>
            <a:off x="4961789" y="4993552"/>
            <a:ext cx="299312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2400" b="1">
                <a:solidFill>
                  <a:srgbClr val="FF6600"/>
                </a:solidFill>
                <a:latin typeface="Century Gothic"/>
              </a:rPr>
              <a:t>more satisfied </a:t>
            </a:r>
            <a:r>
              <a:rPr lang="is-IS" sz="2400" b="1" dirty="0">
                <a:solidFill>
                  <a:srgbClr val="FF6600"/>
                </a:solidFill>
                <a:latin typeface="Century Gothic"/>
              </a:rPr>
              <a:t>than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 name="Rectangle 32">
            <a:extLst>
              <a:ext uri="{FF2B5EF4-FFF2-40B4-BE49-F238E27FC236}">
                <a16:creationId xmlns:a16="http://schemas.microsoft.com/office/drawing/2014/main" id="{4E9CCA02-D116-8B44-8695-D06BC83C875D}"/>
              </a:ext>
            </a:extLst>
          </p:cNvPr>
          <p:cNvSpPr/>
          <p:nvPr/>
        </p:nvSpPr>
        <p:spPr>
          <a:xfrm>
            <a:off x="4990477" y="5584931"/>
            <a:ext cx="24304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2400" b="1" dirty="0">
                <a:solidFill>
                  <a:srgbClr val="FF6600"/>
                </a:solidFill>
                <a:latin typeface="Century Gothic"/>
              </a:rPr>
              <a:t>less angry than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3" name="Picture 2"/>
          <p:cNvPicPr>
            <a:picLocks noChangeAspect="1"/>
          </p:cNvPicPr>
          <p:nvPr/>
        </p:nvPicPr>
        <p:blipFill rotWithShape="1">
          <a:blip r:embed="rId13">
            <a:extLst>
              <a:ext uri="{28A0092B-C50C-407E-A947-70E740481C1C}">
                <a14:useLocalDpi xmlns:a14="http://schemas.microsoft.com/office/drawing/2010/main" val="0"/>
              </a:ext>
            </a:extLst>
          </a:blip>
          <a:srcRect l="29905"/>
          <a:stretch/>
        </p:blipFill>
        <p:spPr>
          <a:xfrm>
            <a:off x="10890738" y="798200"/>
            <a:ext cx="2135470" cy="1713688"/>
          </a:xfrm>
          <a:prstGeom prst="rect">
            <a:avLst/>
          </a:prstGeom>
        </p:spPr>
      </p:pic>
    </p:spTree>
    <p:extLst>
      <p:ext uri="{BB962C8B-B14F-4D97-AF65-F5344CB8AC3E}">
        <p14:creationId xmlns:p14="http://schemas.microsoft.com/office/powerpoint/2010/main" val="224238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F64098-347E-8642-87AB-4E4CF0912A31}"/>
              </a:ext>
            </a:extLst>
          </p:cNvPr>
          <p:cNvSpPr txBox="1"/>
          <p:nvPr/>
        </p:nvSpPr>
        <p:spPr>
          <a:xfrm>
            <a:off x="332768" y="2171884"/>
            <a:ext cx="102346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To say something is ‘</a:t>
            </a:r>
            <a:r>
              <a:rPr lang="en-US" sz="2400" b="1" dirty="0">
                <a:solidFill>
                  <a:srgbClr val="002060"/>
                </a:solidFill>
                <a:latin typeface="Century Gothic"/>
              </a:rPr>
              <a:t>better </a:t>
            </a:r>
            <a:r>
              <a:rPr kumimoji="0" lang="is-IS" sz="2400" b="1" i="0" u="none" strike="noStrike" kern="1200" cap="none" spc="0" normalizeH="0" baseline="0" noProof="0" dirty="0">
                <a:ln>
                  <a:noFill/>
                </a:ln>
                <a:solidFill>
                  <a:srgbClr val="002060"/>
                </a:solidFill>
                <a:effectLst/>
                <a:uLnTx/>
                <a:uFillTx/>
                <a:latin typeface="Century Gothic"/>
                <a:ea typeface="+mn-ea"/>
                <a:cs typeface="+mn-cs"/>
              </a:rPr>
              <a:t>than</a:t>
            </a:r>
            <a:r>
              <a:rPr kumimoji="0" lang="is-IS" sz="2400" b="0" i="0" u="none" strike="noStrike" kern="1200" cap="none" spc="0" normalizeH="0" baseline="0" noProof="0" dirty="0">
                <a:ln>
                  <a:noFill/>
                </a:ln>
                <a:solidFill>
                  <a:srgbClr val="002060"/>
                </a:solidFill>
                <a:effectLst/>
                <a:uLnTx/>
                <a:uFillTx/>
                <a:latin typeface="Century Gothic"/>
                <a:ea typeface="+mn-ea"/>
                <a:cs typeface="+mn-cs"/>
              </a:rPr>
              <a:t>’, use _____________.</a:t>
            </a:r>
          </a:p>
        </p:txBody>
      </p:sp>
      <p:sp>
        <p:nvSpPr>
          <p:cNvPr id="5" name="TextBox 4">
            <a:extLst>
              <a:ext uri="{FF2B5EF4-FFF2-40B4-BE49-F238E27FC236}">
                <a16:creationId xmlns:a16="http://schemas.microsoft.com/office/drawing/2014/main" id="{C311450C-96BF-7049-BEEE-5B30C77365C4}"/>
              </a:ext>
            </a:extLst>
          </p:cNvPr>
          <p:cNvSpPr txBox="1"/>
          <p:nvPr/>
        </p:nvSpPr>
        <p:spPr>
          <a:xfrm>
            <a:off x="6022905" y="2151010"/>
            <a:ext cx="23827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6600"/>
                </a:solidFill>
                <a:effectLst/>
                <a:uLnTx/>
                <a:uFillTx/>
                <a:latin typeface="Century Gothic"/>
                <a:ea typeface="+mn-ea"/>
                <a:cs typeface="+mn-cs"/>
              </a:rPr>
              <a:t>‘</a:t>
            </a:r>
            <a:r>
              <a:rPr kumimoji="0" lang="en-US" sz="2400" b="1" i="0" u="none" strike="noStrike" kern="1200" cap="none" spc="0" normalizeH="0" baseline="0" noProof="0" dirty="0" err="1">
                <a:ln>
                  <a:noFill/>
                </a:ln>
                <a:solidFill>
                  <a:srgbClr val="FF6600"/>
                </a:solidFill>
                <a:effectLst/>
                <a:uLnTx/>
                <a:uFillTx/>
                <a:latin typeface="Century Gothic"/>
                <a:ea typeface="+mn-ea"/>
                <a:cs typeface="+mn-cs"/>
              </a:rPr>
              <a:t>mejor</a:t>
            </a:r>
            <a:r>
              <a:rPr kumimoji="0" lang="en-US" sz="2400" b="1" i="0" u="none" strike="noStrike" kern="1200" cap="none" spc="0" normalizeH="0" baseline="0" noProof="0" dirty="0">
                <a:ln>
                  <a:noFill/>
                </a:ln>
                <a:solidFill>
                  <a:srgbClr val="FF6600"/>
                </a:solidFill>
                <a:effectLst/>
                <a:uLnTx/>
                <a:uFillTx/>
                <a:latin typeface="Century Gothic"/>
                <a:ea typeface="+mn-ea"/>
                <a:cs typeface="+mn-cs"/>
              </a:rPr>
              <a:t> que’</a:t>
            </a:r>
          </a:p>
        </p:txBody>
      </p:sp>
      <p:sp>
        <p:nvSpPr>
          <p:cNvPr id="6" name="TextBox 5">
            <a:extLst>
              <a:ext uri="{FF2B5EF4-FFF2-40B4-BE49-F238E27FC236}">
                <a16:creationId xmlns:a16="http://schemas.microsoft.com/office/drawing/2014/main" id="{5F28A002-8940-8C45-8AB2-E901C5E6C633}"/>
              </a:ext>
            </a:extLst>
          </p:cNvPr>
          <p:cNvSpPr txBox="1"/>
          <p:nvPr/>
        </p:nvSpPr>
        <p:spPr>
          <a:xfrm>
            <a:off x="361173" y="2891930"/>
            <a:ext cx="59268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400" b="0" i="0" u="none" strike="noStrike" kern="1200" cap="none" spc="0" normalizeH="0" baseline="0" noProof="0">
                <a:ln>
                  <a:noFill/>
                </a:ln>
                <a:solidFill>
                  <a:srgbClr val="002060"/>
                </a:solidFill>
                <a:effectLst/>
                <a:uLnTx/>
                <a:uFillTx/>
                <a:latin typeface="Century Gothic"/>
                <a:ea typeface="+mn-ea"/>
                <a:cs typeface="+mn-cs"/>
              </a:rPr>
              <a:t>My life here is </a:t>
            </a:r>
            <a:r>
              <a:rPr kumimoji="0" lang="is-IS" sz="2400" b="0" i="0" u="none" strike="noStrike" kern="1200" cap="none" spc="0" normalizeH="0" baseline="0" noProof="0" dirty="0">
                <a:ln>
                  <a:noFill/>
                </a:ln>
                <a:solidFill>
                  <a:srgbClr val="002060"/>
                </a:solidFill>
                <a:effectLst/>
                <a:uLnTx/>
                <a:uFillTx/>
                <a:latin typeface="Century Gothic"/>
                <a:ea typeface="+mn-ea"/>
                <a:cs typeface="+mn-cs"/>
              </a:rPr>
              <a:t>better</a:t>
            </a:r>
            <a:r>
              <a:rPr kumimoji="0" lang="is-IS" sz="2400" b="0" i="0" u="none" strike="noStrike" kern="1200" cap="none" spc="0" normalizeH="0" noProof="0" dirty="0">
                <a:ln>
                  <a:noFill/>
                </a:ln>
                <a:solidFill>
                  <a:srgbClr val="002060"/>
                </a:solidFill>
                <a:effectLst/>
                <a:uLnTx/>
                <a:uFillTx/>
                <a:latin typeface="Century Gothic"/>
                <a:ea typeface="+mn-ea"/>
                <a:cs typeface="+mn-cs"/>
              </a:rPr>
              <a:t> than in Cuba..</a:t>
            </a:r>
            <a:r>
              <a:rPr kumimoji="0" lang="is-IS"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7" name="TextBox 6">
            <a:extLst>
              <a:ext uri="{FF2B5EF4-FFF2-40B4-BE49-F238E27FC236}">
                <a16:creationId xmlns:a16="http://schemas.microsoft.com/office/drawing/2014/main" id="{3DF0E105-2987-4C46-9FB8-363FECE1411A}"/>
              </a:ext>
            </a:extLst>
          </p:cNvPr>
          <p:cNvSpPr txBox="1"/>
          <p:nvPr/>
        </p:nvSpPr>
        <p:spPr>
          <a:xfrm>
            <a:off x="6136940" y="2881975"/>
            <a:ext cx="6398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400" b="0" i="1" u="none" strike="noStrike" kern="1200" cap="none" spc="0" normalizeH="0" baseline="0" noProof="0">
                <a:ln>
                  <a:noFill/>
                </a:ln>
                <a:solidFill>
                  <a:srgbClr val="002060"/>
                </a:solidFill>
                <a:effectLst/>
                <a:uLnTx/>
                <a:uFillTx/>
                <a:latin typeface="Century Gothic"/>
                <a:ea typeface="+mn-ea"/>
                <a:cs typeface="+mn-cs"/>
              </a:rPr>
              <a:t>Mi vida aquí </a:t>
            </a:r>
            <a:r>
              <a:rPr kumimoji="0" lang="is-IS" sz="2400" b="0" i="1" u="none" strike="noStrike" kern="1200" cap="none" spc="0" normalizeH="0" noProof="0">
                <a:ln>
                  <a:noFill/>
                </a:ln>
                <a:solidFill>
                  <a:srgbClr val="002060"/>
                </a:solidFill>
                <a:effectLst/>
                <a:uLnTx/>
                <a:uFillTx/>
                <a:latin typeface="Century Gothic"/>
                <a:ea typeface="+mn-ea"/>
                <a:cs typeface="+mn-cs"/>
              </a:rPr>
              <a:t>es </a:t>
            </a:r>
            <a:r>
              <a:rPr kumimoji="0" lang="is-IS" sz="2400" b="1" i="1" u="none" strike="noStrike" kern="1200" cap="none" spc="0" normalizeH="0" noProof="0" dirty="0">
                <a:ln>
                  <a:noFill/>
                </a:ln>
                <a:solidFill>
                  <a:srgbClr val="F56400"/>
                </a:solidFill>
                <a:effectLst/>
                <a:uLnTx/>
                <a:uFillTx/>
                <a:latin typeface="Century Gothic"/>
                <a:ea typeface="+mn-ea"/>
                <a:cs typeface="+mn-cs"/>
              </a:rPr>
              <a:t>mejor que </a:t>
            </a:r>
            <a:r>
              <a:rPr kumimoji="0" lang="is-IS" sz="2400" b="0" i="1" u="none" strike="noStrike" kern="1200" cap="none" spc="0" normalizeH="0" noProof="0" dirty="0">
                <a:ln>
                  <a:noFill/>
                </a:ln>
                <a:solidFill>
                  <a:srgbClr val="002060"/>
                </a:solidFill>
                <a:effectLst/>
                <a:uLnTx/>
                <a:uFillTx/>
                <a:latin typeface="Century Gothic"/>
                <a:ea typeface="+mn-ea"/>
                <a:cs typeface="+mn-cs"/>
              </a:rPr>
              <a:t>en Cuba</a:t>
            </a:r>
            <a:r>
              <a:rPr kumimoji="0" lang="is-IS" sz="2400" b="0" i="1" u="none" strike="noStrike" kern="1200" cap="none" spc="0" normalizeH="0" baseline="0" noProof="0" dirty="0">
                <a:ln>
                  <a:noFill/>
                </a:ln>
                <a:solidFill>
                  <a:srgbClr val="002060"/>
                </a:solidFill>
                <a:effectLst/>
                <a:uLnTx/>
                <a:uFillTx/>
                <a:latin typeface="Century Gothic"/>
                <a:ea typeface="+mn-ea"/>
                <a:cs typeface="+mn-cs"/>
              </a:rPr>
              <a:t>...</a:t>
            </a:r>
          </a:p>
        </p:txBody>
      </p:sp>
      <p:sp>
        <p:nvSpPr>
          <p:cNvPr id="8" name="TextBox 7">
            <a:extLst>
              <a:ext uri="{FF2B5EF4-FFF2-40B4-BE49-F238E27FC236}">
                <a16:creationId xmlns:a16="http://schemas.microsoft.com/office/drawing/2014/main" id="{750B6970-FDED-5A40-B8CA-A780BD13AE8E}"/>
              </a:ext>
            </a:extLst>
          </p:cNvPr>
          <p:cNvSpPr txBox="1"/>
          <p:nvPr/>
        </p:nvSpPr>
        <p:spPr>
          <a:xfrm>
            <a:off x="332768" y="3758816"/>
            <a:ext cx="102346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To say something is ‘</a:t>
            </a:r>
            <a:r>
              <a:rPr lang="en-US" sz="2400" b="1" dirty="0">
                <a:solidFill>
                  <a:srgbClr val="002060"/>
                </a:solidFill>
                <a:latin typeface="Century Gothic"/>
              </a:rPr>
              <a:t>worse </a:t>
            </a:r>
            <a:r>
              <a:rPr kumimoji="0" lang="is-IS" sz="2400" b="1" i="0" u="none" strike="noStrike" kern="1200" cap="none" spc="0" normalizeH="0" baseline="0" noProof="0" dirty="0">
                <a:ln>
                  <a:noFill/>
                </a:ln>
                <a:solidFill>
                  <a:srgbClr val="002060"/>
                </a:solidFill>
                <a:effectLst/>
                <a:uLnTx/>
                <a:uFillTx/>
                <a:latin typeface="Century Gothic"/>
                <a:ea typeface="+mn-ea"/>
                <a:cs typeface="+mn-cs"/>
              </a:rPr>
              <a:t>than</a:t>
            </a:r>
            <a:r>
              <a:rPr kumimoji="0" lang="is-IS" sz="2400" b="0" i="0" u="none" strike="noStrike" kern="1200" cap="none" spc="0" normalizeH="0" baseline="0" noProof="0" dirty="0">
                <a:ln>
                  <a:noFill/>
                </a:ln>
                <a:solidFill>
                  <a:srgbClr val="002060"/>
                </a:solidFill>
                <a:effectLst/>
                <a:uLnTx/>
                <a:uFillTx/>
                <a:latin typeface="Century Gothic"/>
                <a:ea typeface="+mn-ea"/>
                <a:cs typeface="+mn-cs"/>
              </a:rPr>
              <a:t>’, use _______________.</a:t>
            </a:r>
          </a:p>
        </p:txBody>
      </p:sp>
      <p:sp>
        <p:nvSpPr>
          <p:cNvPr id="9" name="TextBox 8">
            <a:extLst>
              <a:ext uri="{FF2B5EF4-FFF2-40B4-BE49-F238E27FC236}">
                <a16:creationId xmlns:a16="http://schemas.microsoft.com/office/drawing/2014/main" id="{6B2103DE-243F-1142-AE27-CC1D26F89871}"/>
              </a:ext>
            </a:extLst>
          </p:cNvPr>
          <p:cNvSpPr txBox="1"/>
          <p:nvPr/>
        </p:nvSpPr>
        <p:spPr>
          <a:xfrm>
            <a:off x="6216258" y="3748861"/>
            <a:ext cx="23827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6600"/>
                </a:solidFill>
                <a:effectLst/>
                <a:uLnTx/>
                <a:uFillTx/>
                <a:latin typeface="Century Gothic"/>
                <a:ea typeface="+mn-ea"/>
                <a:cs typeface="+mn-cs"/>
              </a:rPr>
              <a:t>‘</a:t>
            </a:r>
            <a:r>
              <a:rPr kumimoji="0" lang="en-US" sz="2400" b="1" i="0" u="none" strike="noStrike" kern="1200" cap="none" spc="0" normalizeH="0" baseline="0" noProof="0" dirty="0" err="1">
                <a:ln>
                  <a:noFill/>
                </a:ln>
                <a:solidFill>
                  <a:srgbClr val="FF6600"/>
                </a:solidFill>
                <a:effectLst/>
                <a:uLnTx/>
                <a:uFillTx/>
                <a:latin typeface="Century Gothic"/>
                <a:ea typeface="+mn-ea"/>
                <a:cs typeface="+mn-cs"/>
              </a:rPr>
              <a:t>peor</a:t>
            </a:r>
            <a:r>
              <a:rPr kumimoji="0" lang="en-US" sz="2400" b="1" i="0" u="none" strike="noStrike" kern="1200" cap="none" spc="0" normalizeH="0" baseline="0" noProof="0" dirty="0">
                <a:ln>
                  <a:noFill/>
                </a:ln>
                <a:solidFill>
                  <a:srgbClr val="FF6600"/>
                </a:solidFill>
                <a:effectLst/>
                <a:uLnTx/>
                <a:uFillTx/>
                <a:latin typeface="Century Gothic"/>
                <a:ea typeface="+mn-ea"/>
                <a:cs typeface="+mn-cs"/>
              </a:rPr>
              <a:t> que’</a:t>
            </a:r>
          </a:p>
        </p:txBody>
      </p:sp>
      <p:sp>
        <p:nvSpPr>
          <p:cNvPr id="10" name="TextBox 9">
            <a:extLst>
              <a:ext uri="{FF2B5EF4-FFF2-40B4-BE49-F238E27FC236}">
                <a16:creationId xmlns:a16="http://schemas.microsoft.com/office/drawing/2014/main" id="{BA2418FF-29F3-EE4A-ABCE-50648DE16FF3}"/>
              </a:ext>
            </a:extLst>
          </p:cNvPr>
          <p:cNvSpPr txBox="1"/>
          <p:nvPr/>
        </p:nvSpPr>
        <p:spPr>
          <a:xfrm>
            <a:off x="131854" y="4394869"/>
            <a:ext cx="6084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400" b="0" i="0" u="none" strike="noStrike" kern="1200" cap="none" spc="0" normalizeH="0" baseline="0" noProof="0" dirty="0">
                <a:ln>
                  <a:noFill/>
                </a:ln>
                <a:solidFill>
                  <a:srgbClr val="002060"/>
                </a:solidFill>
                <a:effectLst/>
                <a:uLnTx/>
                <a:uFillTx/>
                <a:latin typeface="Century Gothic"/>
                <a:ea typeface="+mn-ea"/>
                <a:cs typeface="+mn-cs"/>
              </a:rPr>
              <a:t>...but the</a:t>
            </a:r>
            <a:r>
              <a:rPr kumimoji="0" lang="is-IS" sz="2400" b="0" i="0" u="none" strike="noStrike" kern="1200" cap="none" spc="0" normalizeH="0" noProof="0" dirty="0">
                <a:ln>
                  <a:noFill/>
                </a:ln>
                <a:solidFill>
                  <a:srgbClr val="002060"/>
                </a:solidFill>
                <a:effectLst/>
                <a:uLnTx/>
                <a:uFillTx/>
                <a:latin typeface="Century Gothic"/>
                <a:ea typeface="+mn-ea"/>
                <a:cs typeface="+mn-cs"/>
              </a:rPr>
              <a:t> food is worse than in Havana</a:t>
            </a:r>
            <a:r>
              <a:rPr kumimoji="0" lang="is-IS"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1" name="TextBox 10">
            <a:extLst>
              <a:ext uri="{FF2B5EF4-FFF2-40B4-BE49-F238E27FC236}">
                <a16:creationId xmlns:a16="http://schemas.microsoft.com/office/drawing/2014/main" id="{E9392639-AFDA-5C4A-99D3-F5FD95D34FC9}"/>
              </a:ext>
            </a:extLst>
          </p:cNvPr>
          <p:cNvSpPr txBox="1"/>
          <p:nvPr/>
        </p:nvSpPr>
        <p:spPr>
          <a:xfrm>
            <a:off x="6288006" y="4404824"/>
            <a:ext cx="6398072" cy="830997"/>
          </a:xfrm>
          <a:prstGeom prst="rect">
            <a:avLst/>
          </a:prstGeom>
          <a:noFill/>
        </p:spPr>
        <p:txBody>
          <a:bodyPr wrap="square" rtlCol="0">
            <a:spAutoFit/>
          </a:bodyPr>
          <a:lstStyle/>
          <a:p>
            <a:pPr lvl="0">
              <a:defRPr/>
            </a:pPr>
            <a:r>
              <a:rPr kumimoji="0" lang="is-IS" sz="2400" b="0" i="1" u="none" strike="noStrike" kern="1200" cap="none" spc="0" normalizeH="0" baseline="0" noProof="0">
                <a:ln>
                  <a:noFill/>
                </a:ln>
                <a:solidFill>
                  <a:srgbClr val="002060"/>
                </a:solidFill>
                <a:effectLst/>
                <a:uLnTx/>
                <a:uFillTx/>
                <a:latin typeface="Century Gothic"/>
              </a:rPr>
              <a:t>...pero </a:t>
            </a:r>
            <a:r>
              <a:rPr kumimoji="0" lang="is-IS" sz="2400" b="0" i="1" u="none" strike="noStrike" kern="1200" cap="none" spc="0" normalizeH="0" baseline="0" noProof="0" dirty="0">
                <a:ln>
                  <a:noFill/>
                </a:ln>
                <a:solidFill>
                  <a:srgbClr val="002060"/>
                </a:solidFill>
                <a:effectLst/>
                <a:uLnTx/>
                <a:uFillTx/>
                <a:latin typeface="Century Gothic"/>
              </a:rPr>
              <a:t>la comida es </a:t>
            </a:r>
            <a:r>
              <a:rPr lang="is-IS" sz="2400" b="1" i="1" noProof="0" dirty="0">
                <a:solidFill>
                  <a:srgbClr val="F56400"/>
                </a:solidFill>
              </a:rPr>
              <a:t>pe</a:t>
            </a:r>
            <a:r>
              <a:rPr lang="is-IS" sz="2400" b="1" i="1" dirty="0">
                <a:solidFill>
                  <a:srgbClr val="F56400"/>
                </a:solidFill>
              </a:rPr>
              <a:t>or que </a:t>
            </a:r>
            <a:r>
              <a:rPr lang="is-IS" sz="2400" i="1">
                <a:solidFill>
                  <a:srgbClr val="002060"/>
                </a:solidFill>
                <a:latin typeface="Century Gothic"/>
              </a:rPr>
              <a:t>en La Habana</a:t>
            </a:r>
            <a:r>
              <a:rPr kumimoji="0" lang="is-IS" sz="2400" b="0" i="1" u="none" strike="noStrike" kern="1200" cap="none" spc="0" normalizeH="0" baseline="0" noProof="0" dirty="0">
                <a:ln>
                  <a:noFill/>
                </a:ln>
                <a:solidFill>
                  <a:srgbClr val="002060"/>
                </a:solidFill>
                <a:effectLst/>
                <a:uLnTx/>
                <a:uFillTx/>
                <a:latin typeface="Century Gothic"/>
              </a:rPr>
              <a:t>.</a:t>
            </a:r>
          </a:p>
        </p:txBody>
      </p:sp>
      <p:pic>
        <p:nvPicPr>
          <p:cNvPr id="12" name="Picture 11"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13755"/>
            <a:ext cx="10515600" cy="1325563"/>
          </a:xfrm>
        </p:spPr>
        <p:txBody>
          <a:bodyPr>
            <a:normAutofit/>
          </a:bodyPr>
          <a:lstStyle/>
          <a:p>
            <a:r>
              <a:rPr lang="en-GB" sz="2400" b="1">
                <a:solidFill>
                  <a:schemeClr val="bg1"/>
                </a:solidFill>
              </a:rPr>
              <a:t>Comparing things</a:t>
            </a:r>
            <a:br>
              <a:rPr lang="en-GB" sz="2400" b="1">
                <a:solidFill>
                  <a:schemeClr val="bg1"/>
                </a:solidFill>
              </a:rPr>
            </a:br>
            <a:r>
              <a:rPr lang="en-GB" sz="2400">
                <a:solidFill>
                  <a:schemeClr val="bg1"/>
                </a:solidFill>
              </a:rPr>
              <a:t>Irregular comparatives [revisited]</a:t>
            </a:r>
          </a:p>
        </p:txBody>
      </p:sp>
      <p:sp>
        <p:nvSpPr>
          <p:cNvPr id="13" name="TextBox 12"/>
          <p:cNvSpPr txBox="1"/>
          <p:nvPr/>
        </p:nvSpPr>
        <p:spPr>
          <a:xfrm>
            <a:off x="332768" y="1476817"/>
            <a:ext cx="7416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400" b="0" i="0" u="none" strike="noStrike" kern="1200" cap="none" spc="0" normalizeH="0" baseline="0" noProof="0">
                <a:ln>
                  <a:noFill/>
                </a:ln>
                <a:solidFill>
                  <a:srgbClr val="002060"/>
                </a:solidFill>
                <a:effectLst/>
                <a:uLnTx/>
                <a:uFillTx/>
                <a:latin typeface="Century Gothic"/>
                <a:ea typeface="+mn-ea"/>
                <a:cs typeface="+mn-cs"/>
              </a:rPr>
              <a:t>As you</a:t>
            </a:r>
            <a:r>
              <a:rPr kumimoji="0" lang="is-IS" sz="2400" b="0" i="0" u="none" strike="noStrike" kern="1200" cap="none" spc="0" normalizeH="0" noProof="0">
                <a:ln>
                  <a:noFill/>
                </a:ln>
                <a:solidFill>
                  <a:srgbClr val="002060"/>
                </a:solidFill>
                <a:effectLst/>
                <a:uLnTx/>
                <a:uFillTx/>
                <a:latin typeface="Century Gothic"/>
                <a:ea typeface="+mn-ea"/>
                <a:cs typeface="+mn-cs"/>
              </a:rPr>
              <a:t> know, s</a:t>
            </a:r>
            <a:r>
              <a:rPr kumimoji="0" lang="is-IS" sz="2400" b="0" i="0" u="none" strike="noStrike" kern="1200" cap="none" spc="0" normalizeH="0" baseline="0" noProof="0">
                <a:ln>
                  <a:noFill/>
                </a:ln>
                <a:solidFill>
                  <a:srgbClr val="002060"/>
                </a:solidFill>
                <a:effectLst/>
                <a:uLnTx/>
                <a:uFillTx/>
                <a:latin typeface="Century Gothic"/>
                <a:ea typeface="+mn-ea"/>
                <a:cs typeface="+mn-cs"/>
              </a:rPr>
              <a:t>ome comparatives are irregular.</a:t>
            </a:r>
            <a:endParaRPr kumimoji="0" lang="is-I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4" name="Rounded Rectangular Callout 13"/>
          <p:cNvSpPr/>
          <p:nvPr/>
        </p:nvSpPr>
        <p:spPr>
          <a:xfrm>
            <a:off x="8301790" y="5101936"/>
            <a:ext cx="3502284" cy="1059873"/>
          </a:xfrm>
          <a:prstGeom prst="wedgeRoundRectCallout">
            <a:avLst>
              <a:gd name="adj1" fmla="val -17942"/>
              <a:gd name="adj2" fmla="val -64311"/>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2060"/>
                </a:solidFill>
              </a:rPr>
              <a:t>Remember, for plural nouns, you need to use ‘mejor</a:t>
            </a:r>
            <a:r>
              <a:rPr lang="en-GB" b="1">
                <a:solidFill>
                  <a:srgbClr val="002060"/>
                </a:solidFill>
              </a:rPr>
              <a:t>es</a:t>
            </a:r>
            <a:r>
              <a:rPr lang="en-GB">
                <a:solidFill>
                  <a:srgbClr val="002060"/>
                </a:solidFill>
              </a:rPr>
              <a:t>’ and ‘peor</a:t>
            </a:r>
            <a:r>
              <a:rPr lang="en-GB" b="1">
                <a:solidFill>
                  <a:srgbClr val="002060"/>
                </a:solidFill>
              </a:rPr>
              <a:t>es</a:t>
            </a:r>
            <a:r>
              <a:rPr lang="en-GB">
                <a:solidFill>
                  <a:srgbClr val="002060"/>
                </a:solidFill>
              </a:rPr>
              <a:t>’.</a:t>
            </a:r>
          </a:p>
        </p:txBody>
      </p:sp>
    </p:spTree>
    <p:extLst>
      <p:ext uri="{BB962C8B-B14F-4D97-AF65-F5344CB8AC3E}">
        <p14:creationId xmlns:p14="http://schemas.microsoft.com/office/powerpoint/2010/main" val="90396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3"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18" descr="Una caricatura de una persona&#10;&#10;Descripción generada automáticamente con confianza media">
            <a:extLst>
              <a:ext uri="{FF2B5EF4-FFF2-40B4-BE49-F238E27FC236}">
                <a16:creationId xmlns:a16="http://schemas.microsoft.com/office/drawing/2014/main" id="{5B7114CB-D500-D842-B150-DEE5839F36C0}"/>
              </a:ext>
            </a:extLst>
          </p:cNvPr>
          <p:cNvPicPr>
            <a:picLocks noChangeAspect="1"/>
          </p:cNvPicPr>
          <p:nvPr/>
        </p:nvPicPr>
        <p:blipFill>
          <a:blip r:embed="rId3"/>
          <a:stretch>
            <a:fillRect/>
          </a:stretch>
        </p:blipFill>
        <p:spPr>
          <a:xfrm>
            <a:off x="10212811" y="5142334"/>
            <a:ext cx="1609449" cy="905316"/>
          </a:xfrm>
          <a:prstGeom prst="rect">
            <a:avLst/>
          </a:prstGeom>
        </p:spPr>
      </p:pic>
      <p:sp>
        <p:nvSpPr>
          <p:cNvPr id="2" name="Title 1"/>
          <p:cNvSpPr>
            <a:spLocks noGrp="1"/>
          </p:cNvSpPr>
          <p:nvPr>
            <p:ph type="title"/>
          </p:nvPr>
        </p:nvSpPr>
        <p:spPr>
          <a:xfrm>
            <a:off x="92527" y="355258"/>
            <a:ext cx="10397739" cy="547377"/>
          </a:xfrm>
        </p:spPr>
        <p:txBody>
          <a:bodyPr>
            <a:noAutofit/>
          </a:bodyPr>
          <a:lstStyle/>
          <a:p>
            <a:pPr>
              <a:lnSpc>
                <a:spcPct val="120000"/>
              </a:lnSpc>
            </a:pPr>
            <a:r>
              <a:rPr lang="en-GB" sz="2000" b="1"/>
              <a:t>María de los Angeles y Jorge Jesus hablan con los abuelos sobre la experiencia de vivir en Estados Unidos. Lee el texto y contesta las preguntas.</a:t>
            </a:r>
          </a:p>
        </p:txBody>
      </p:sp>
      <p:sp>
        <p:nvSpPr>
          <p:cNvPr id="7" name="TextBox 6"/>
          <p:cNvSpPr txBox="1"/>
          <p:nvPr/>
        </p:nvSpPr>
        <p:spPr>
          <a:xfrm>
            <a:off x="0" y="1138723"/>
            <a:ext cx="12196572" cy="5324535"/>
          </a:xfrm>
          <a:prstGeom prst="rect">
            <a:avLst/>
          </a:prstGeom>
          <a:noFill/>
        </p:spPr>
        <p:txBody>
          <a:bodyPr wrap="square" rtlCol="0">
            <a:spAutoFit/>
          </a:bodyPr>
          <a:lstStyle/>
          <a:p>
            <a:r>
              <a:rPr lang="en-GB" sz="2000" b="1" i="1" dirty="0">
                <a:solidFill>
                  <a:schemeClr val="accent5">
                    <a:lumMod val="50000"/>
                  </a:schemeClr>
                </a:solidFill>
              </a:rPr>
              <a:t>¿</a:t>
            </a:r>
            <a:r>
              <a:rPr lang="en-GB" sz="2000" b="1" i="1" dirty="0" err="1">
                <a:solidFill>
                  <a:schemeClr val="accent5">
                    <a:lumMod val="50000"/>
                  </a:schemeClr>
                </a:solidFill>
              </a:rPr>
              <a:t>Abuelo</a:t>
            </a:r>
            <a:r>
              <a:rPr lang="en-GB" sz="2000" b="1" i="1" dirty="0">
                <a:solidFill>
                  <a:schemeClr val="accent5">
                    <a:lumMod val="50000"/>
                  </a:schemeClr>
                </a:solidFill>
              </a:rPr>
              <a:t>, </a:t>
            </a:r>
            <a:r>
              <a:rPr lang="en-GB" sz="2000" b="1" i="1" dirty="0" err="1">
                <a:solidFill>
                  <a:schemeClr val="accent5">
                    <a:lumMod val="50000"/>
                  </a:schemeClr>
                </a:solidFill>
              </a:rPr>
              <a:t>estás</a:t>
            </a:r>
            <a:r>
              <a:rPr lang="en-GB" sz="2000" b="1" i="1" dirty="0">
                <a:solidFill>
                  <a:schemeClr val="accent5">
                    <a:lumMod val="50000"/>
                  </a:schemeClr>
                </a:solidFill>
              </a:rPr>
              <a:t> </a:t>
            </a:r>
            <a:r>
              <a:rPr lang="en-GB" sz="2000" b="1" i="1" dirty="0" err="1">
                <a:solidFill>
                  <a:schemeClr val="accent5">
                    <a:lumMod val="50000"/>
                  </a:schemeClr>
                </a:solidFill>
              </a:rPr>
              <a:t>satisfecho</a:t>
            </a:r>
            <a:r>
              <a:rPr lang="en-GB" sz="2000" b="1" i="1" dirty="0">
                <a:solidFill>
                  <a:schemeClr val="accent5">
                    <a:lumMod val="50000"/>
                  </a:schemeClr>
                </a:solidFill>
              </a:rPr>
              <a:t> con </a:t>
            </a:r>
            <a:r>
              <a:rPr lang="en-GB" sz="2000" b="1" i="1" dirty="0" err="1">
                <a:solidFill>
                  <a:schemeClr val="accent5">
                    <a:lumMod val="50000"/>
                  </a:schemeClr>
                </a:solidFill>
              </a:rPr>
              <a:t>tu</a:t>
            </a:r>
            <a:r>
              <a:rPr lang="en-GB" sz="2000" b="1" i="1" dirty="0">
                <a:solidFill>
                  <a:schemeClr val="accent5">
                    <a:lumMod val="50000"/>
                  </a:schemeClr>
                </a:solidFill>
              </a:rPr>
              <a:t> </a:t>
            </a:r>
            <a:r>
              <a:rPr lang="en-GB" sz="2000" b="1" i="1" dirty="0" err="1">
                <a:solidFill>
                  <a:schemeClr val="accent5">
                    <a:lumMod val="50000"/>
                  </a:schemeClr>
                </a:solidFill>
              </a:rPr>
              <a:t>decisión</a:t>
            </a:r>
            <a:r>
              <a:rPr lang="en-GB" sz="2000" b="1" i="1" dirty="0">
                <a:solidFill>
                  <a:schemeClr val="accent5">
                    <a:lumMod val="50000"/>
                  </a:schemeClr>
                </a:solidFill>
              </a:rPr>
              <a:t> de </a:t>
            </a:r>
            <a:r>
              <a:rPr lang="en-GB" sz="2000" b="1" i="1" dirty="0" err="1">
                <a:solidFill>
                  <a:schemeClr val="accent5">
                    <a:lumMod val="50000"/>
                  </a:schemeClr>
                </a:solidFill>
              </a:rPr>
              <a:t>dejar</a:t>
            </a:r>
            <a:r>
              <a:rPr lang="en-GB" sz="2000" b="1" i="1" dirty="0">
                <a:solidFill>
                  <a:schemeClr val="accent5">
                    <a:lumMod val="50000"/>
                  </a:schemeClr>
                </a:solidFill>
              </a:rPr>
              <a:t> </a:t>
            </a:r>
            <a:r>
              <a:rPr lang="en-GB" sz="2000" b="1" i="1" dirty="0" err="1">
                <a:solidFill>
                  <a:schemeClr val="accent5">
                    <a:lumMod val="50000"/>
                  </a:schemeClr>
                </a:solidFill>
              </a:rPr>
              <a:t>tu</a:t>
            </a:r>
            <a:r>
              <a:rPr lang="en-GB" sz="2000" b="1" i="1" dirty="0">
                <a:solidFill>
                  <a:schemeClr val="accent5">
                    <a:lumMod val="50000"/>
                  </a:schemeClr>
                </a:solidFill>
              </a:rPr>
              <a:t> </a:t>
            </a:r>
            <a:r>
              <a:rPr lang="en-GB" sz="2000" b="1" i="1" dirty="0" err="1">
                <a:solidFill>
                  <a:schemeClr val="accent5">
                    <a:lumMod val="50000"/>
                  </a:schemeClr>
                </a:solidFill>
              </a:rPr>
              <a:t>país</a:t>
            </a:r>
            <a:r>
              <a:rPr lang="en-GB" sz="2000" b="1" i="1" dirty="0">
                <a:solidFill>
                  <a:schemeClr val="accent5">
                    <a:lumMod val="50000"/>
                  </a:schemeClr>
                </a:solidFill>
              </a:rPr>
              <a:t>?</a:t>
            </a:r>
          </a:p>
          <a:p>
            <a:r>
              <a:rPr lang="en-GB" sz="2000" dirty="0" err="1">
                <a:solidFill>
                  <a:schemeClr val="accent5">
                    <a:lumMod val="50000"/>
                  </a:schemeClr>
                </a:solidFill>
              </a:rPr>
              <a:t>Pues</a:t>
            </a:r>
            <a:r>
              <a:rPr lang="en-GB" sz="2000" dirty="0">
                <a:solidFill>
                  <a:schemeClr val="accent5">
                    <a:lumMod val="50000"/>
                  </a:schemeClr>
                </a:solidFill>
              </a:rPr>
              <a:t> </a:t>
            </a:r>
            <a:r>
              <a:rPr lang="en-GB" sz="2000" dirty="0" err="1">
                <a:solidFill>
                  <a:schemeClr val="accent5">
                    <a:lumMod val="50000"/>
                  </a:schemeClr>
                </a:solidFill>
              </a:rPr>
              <a:t>sí</a:t>
            </a:r>
            <a:r>
              <a:rPr lang="en-GB" sz="2000" dirty="0">
                <a:solidFill>
                  <a:schemeClr val="accent5">
                    <a:lumMod val="50000"/>
                  </a:schemeClr>
                </a:solidFill>
              </a:rPr>
              <a:t>, </a:t>
            </a:r>
            <a:r>
              <a:rPr lang="en-GB" sz="2000" dirty="0" err="1">
                <a:solidFill>
                  <a:schemeClr val="accent5">
                    <a:lumMod val="50000"/>
                  </a:schemeClr>
                </a:solidFill>
              </a:rPr>
              <a:t>estoy</a:t>
            </a:r>
            <a:r>
              <a:rPr lang="en-GB" sz="2000" dirty="0">
                <a:solidFill>
                  <a:schemeClr val="accent5">
                    <a:lumMod val="50000"/>
                  </a:schemeClr>
                </a:solidFill>
              </a:rPr>
              <a:t> </a:t>
            </a:r>
            <a:r>
              <a:rPr lang="en-GB" sz="2000" dirty="0" err="1">
                <a:solidFill>
                  <a:schemeClr val="accent5">
                    <a:lumMod val="50000"/>
                  </a:schemeClr>
                </a:solidFill>
              </a:rPr>
              <a:t>muy</a:t>
            </a:r>
            <a:r>
              <a:rPr lang="en-GB" sz="2000" dirty="0">
                <a:solidFill>
                  <a:schemeClr val="accent5">
                    <a:lumMod val="50000"/>
                  </a:schemeClr>
                </a:solidFill>
              </a:rPr>
              <a:t> bien </a:t>
            </a:r>
            <a:r>
              <a:rPr lang="en-GB" sz="2000" dirty="0" err="1">
                <a:solidFill>
                  <a:schemeClr val="accent5">
                    <a:lumMod val="50000"/>
                  </a:schemeClr>
                </a:solidFill>
              </a:rPr>
              <a:t>en</a:t>
            </a:r>
            <a:r>
              <a:rPr lang="en-GB" sz="2000" dirty="0">
                <a:solidFill>
                  <a:schemeClr val="accent5">
                    <a:lumMod val="50000"/>
                  </a:schemeClr>
                </a:solidFill>
              </a:rPr>
              <a:t> Florida </a:t>
            </a:r>
            <a:r>
              <a:rPr lang="en-GB" sz="2000" dirty="0" err="1">
                <a:solidFill>
                  <a:schemeClr val="accent5">
                    <a:lumMod val="50000"/>
                  </a:schemeClr>
                </a:solidFill>
              </a:rPr>
              <a:t>pero</a:t>
            </a:r>
            <a:r>
              <a:rPr lang="en-GB" sz="2000" dirty="0">
                <a:solidFill>
                  <a:schemeClr val="accent5">
                    <a:lumMod val="50000"/>
                  </a:schemeClr>
                </a:solidFill>
              </a:rPr>
              <a:t> la </a:t>
            </a:r>
            <a:r>
              <a:rPr lang="en-GB" sz="2000" dirty="0" err="1">
                <a:solidFill>
                  <a:schemeClr val="accent5">
                    <a:lumMod val="50000"/>
                  </a:schemeClr>
                </a:solidFill>
              </a:rPr>
              <a:t>verdad</a:t>
            </a:r>
            <a:r>
              <a:rPr lang="en-GB" sz="2000" dirty="0">
                <a:solidFill>
                  <a:schemeClr val="accent5">
                    <a:lumMod val="50000"/>
                  </a:schemeClr>
                </a:solidFill>
              </a:rPr>
              <a:t> es que </a:t>
            </a:r>
            <a:r>
              <a:rPr lang="en-GB" sz="2000" dirty="0" err="1">
                <a:solidFill>
                  <a:schemeClr val="accent5">
                    <a:lumMod val="50000"/>
                  </a:schemeClr>
                </a:solidFill>
              </a:rPr>
              <a:t>tuvimos</a:t>
            </a:r>
            <a:r>
              <a:rPr lang="en-GB" sz="2000" dirty="0">
                <a:solidFill>
                  <a:schemeClr val="accent5">
                    <a:lumMod val="50000"/>
                  </a:schemeClr>
                </a:solidFill>
              </a:rPr>
              <a:t> </a:t>
            </a:r>
            <a:r>
              <a:rPr lang="en-GB" sz="2000">
                <a:solidFill>
                  <a:schemeClr val="accent5">
                    <a:lumMod val="50000"/>
                  </a:schemeClr>
                </a:solidFill>
              </a:rPr>
              <a:t>que huir para seguir vivos*. Yo tuve </a:t>
            </a:r>
            <a:r>
              <a:rPr lang="en-GB" sz="2000" dirty="0">
                <a:solidFill>
                  <a:schemeClr val="accent5">
                    <a:lumMod val="50000"/>
                  </a:schemeClr>
                </a:solidFill>
              </a:rPr>
              <a:t>que </a:t>
            </a:r>
            <a:r>
              <a:rPr lang="en-GB" sz="2000" dirty="0" err="1">
                <a:solidFill>
                  <a:schemeClr val="accent5">
                    <a:lumMod val="50000"/>
                  </a:schemeClr>
                </a:solidFill>
              </a:rPr>
              <a:t>proteger</a:t>
            </a:r>
            <a:r>
              <a:rPr lang="en-GB" sz="2000" dirty="0">
                <a:solidFill>
                  <a:schemeClr val="accent5">
                    <a:lumMod val="50000"/>
                  </a:schemeClr>
                </a:solidFill>
              </a:rPr>
              <a:t> a mi </a:t>
            </a:r>
            <a:r>
              <a:rPr lang="en-GB" sz="2000" dirty="0" err="1">
                <a:solidFill>
                  <a:schemeClr val="accent5">
                    <a:lumMod val="50000"/>
                  </a:schemeClr>
                </a:solidFill>
              </a:rPr>
              <a:t>mujer</a:t>
            </a:r>
            <a:r>
              <a:rPr lang="en-GB" sz="2000" dirty="0">
                <a:solidFill>
                  <a:schemeClr val="accent5">
                    <a:lumMod val="50000"/>
                  </a:schemeClr>
                </a:solidFill>
              </a:rPr>
              <a:t> y </a:t>
            </a:r>
            <a:r>
              <a:rPr lang="en-GB" sz="2000">
                <a:solidFill>
                  <a:schemeClr val="accent5">
                    <a:lumMod val="50000"/>
                  </a:schemeClr>
                </a:solidFill>
              </a:rPr>
              <a:t>mis hijos de la violencia. </a:t>
            </a:r>
            <a:r>
              <a:rPr lang="en-GB" sz="2000" dirty="0" err="1">
                <a:solidFill>
                  <a:schemeClr val="accent5">
                    <a:lumMod val="50000"/>
                  </a:schemeClr>
                </a:solidFill>
              </a:rPr>
              <a:t>Oí</a:t>
            </a:r>
            <a:r>
              <a:rPr lang="en-GB" sz="2000" dirty="0">
                <a:solidFill>
                  <a:schemeClr val="accent5">
                    <a:lumMod val="50000"/>
                  </a:schemeClr>
                </a:solidFill>
              </a:rPr>
              <a:t> </a:t>
            </a:r>
            <a:r>
              <a:rPr lang="en-GB" sz="2000">
                <a:solidFill>
                  <a:schemeClr val="accent5">
                    <a:lumMod val="50000"/>
                  </a:schemeClr>
                </a:solidFill>
              </a:rPr>
              <a:t>que la situación política en Estados </a:t>
            </a:r>
            <a:r>
              <a:rPr lang="en-GB" sz="2000" dirty="0">
                <a:solidFill>
                  <a:schemeClr val="accent5">
                    <a:lumMod val="50000"/>
                  </a:schemeClr>
                </a:solidFill>
              </a:rPr>
              <a:t>Unidos </a:t>
            </a:r>
            <a:r>
              <a:rPr lang="en-GB" sz="2000" err="1">
                <a:solidFill>
                  <a:schemeClr val="accent5">
                    <a:lumMod val="50000"/>
                  </a:schemeClr>
                </a:solidFill>
              </a:rPr>
              <a:t>estaba</a:t>
            </a:r>
            <a:r>
              <a:rPr lang="en-GB" sz="2000">
                <a:solidFill>
                  <a:schemeClr val="accent5">
                    <a:lumMod val="50000"/>
                  </a:schemeClr>
                </a:solidFill>
              </a:rPr>
              <a:t> más segura que en Cuba y por eso busqué una forma de salir del país. </a:t>
            </a:r>
            <a:endParaRPr lang="en-GB" sz="2000" dirty="0">
              <a:solidFill>
                <a:schemeClr val="accent5">
                  <a:lumMod val="50000"/>
                </a:schemeClr>
              </a:solidFill>
            </a:endParaRPr>
          </a:p>
          <a:p>
            <a:endParaRPr lang="en-GB" sz="2000" dirty="0">
              <a:solidFill>
                <a:schemeClr val="accent5">
                  <a:lumMod val="50000"/>
                </a:schemeClr>
              </a:solidFill>
            </a:endParaRPr>
          </a:p>
          <a:p>
            <a:r>
              <a:rPr lang="en-GB" sz="2000" b="1" i="1" dirty="0">
                <a:solidFill>
                  <a:schemeClr val="accent5">
                    <a:lumMod val="50000"/>
                  </a:schemeClr>
                </a:solidFill>
              </a:rPr>
              <a:t>¿</a:t>
            </a:r>
            <a:r>
              <a:rPr lang="en-GB" sz="2000" b="1" i="1">
                <a:solidFill>
                  <a:schemeClr val="accent5">
                    <a:lumMod val="50000"/>
                  </a:schemeClr>
                </a:solidFill>
              </a:rPr>
              <a:t>Y desde </a:t>
            </a:r>
            <a:r>
              <a:rPr lang="en-GB" sz="2000" b="1" i="1" dirty="0" err="1">
                <a:solidFill>
                  <a:schemeClr val="accent5">
                    <a:lumMod val="50000"/>
                  </a:schemeClr>
                </a:solidFill>
              </a:rPr>
              <a:t>vuestra</a:t>
            </a:r>
            <a:r>
              <a:rPr lang="en-GB" sz="2000" b="1" i="1" dirty="0">
                <a:solidFill>
                  <a:schemeClr val="accent5">
                    <a:lumMod val="50000"/>
                  </a:schemeClr>
                </a:solidFill>
              </a:rPr>
              <a:t> </a:t>
            </a:r>
            <a:r>
              <a:rPr lang="en-GB" sz="2000" b="1" i="1" dirty="0" err="1">
                <a:solidFill>
                  <a:schemeClr val="accent5">
                    <a:lumMod val="50000"/>
                  </a:schemeClr>
                </a:solidFill>
              </a:rPr>
              <a:t>llegada</a:t>
            </a:r>
            <a:r>
              <a:rPr lang="en-GB" sz="2000" b="1" i="1" dirty="0">
                <a:solidFill>
                  <a:schemeClr val="accent5">
                    <a:lumMod val="50000"/>
                  </a:schemeClr>
                </a:solidFill>
              </a:rPr>
              <a:t> </a:t>
            </a:r>
            <a:r>
              <a:rPr lang="en-GB" sz="2000" b="1" i="1" dirty="0" err="1">
                <a:solidFill>
                  <a:schemeClr val="accent5">
                    <a:lumMod val="50000"/>
                  </a:schemeClr>
                </a:solidFill>
              </a:rPr>
              <a:t>estabas</a:t>
            </a:r>
            <a:r>
              <a:rPr lang="en-GB" sz="2000" b="1" i="1" dirty="0">
                <a:solidFill>
                  <a:schemeClr val="accent5">
                    <a:lumMod val="50000"/>
                  </a:schemeClr>
                </a:solidFill>
              </a:rPr>
              <a:t> </a:t>
            </a:r>
            <a:r>
              <a:rPr lang="en-GB" sz="2000" b="1" i="1" dirty="0" err="1">
                <a:solidFill>
                  <a:schemeClr val="accent5">
                    <a:lumMod val="50000"/>
                  </a:schemeClr>
                </a:solidFill>
              </a:rPr>
              <a:t>contento</a:t>
            </a:r>
            <a:r>
              <a:rPr lang="en-GB" sz="2000" b="1" i="1" dirty="0">
                <a:solidFill>
                  <a:schemeClr val="accent5">
                    <a:lumMod val="50000"/>
                  </a:schemeClr>
                </a:solidFill>
              </a:rPr>
              <a:t> con la </a:t>
            </a:r>
            <a:r>
              <a:rPr lang="en-GB" sz="2000" b="1" i="1" dirty="0" err="1">
                <a:solidFill>
                  <a:schemeClr val="accent5">
                    <a:lumMod val="50000"/>
                  </a:schemeClr>
                </a:solidFill>
              </a:rPr>
              <a:t>vida</a:t>
            </a:r>
            <a:r>
              <a:rPr lang="en-GB" sz="2000" b="1" i="1" dirty="0">
                <a:solidFill>
                  <a:schemeClr val="accent5">
                    <a:lumMod val="50000"/>
                  </a:schemeClr>
                </a:solidFill>
              </a:rPr>
              <a:t> </a:t>
            </a:r>
            <a:r>
              <a:rPr lang="en-GB" sz="2000" b="1" i="1" dirty="0" err="1">
                <a:solidFill>
                  <a:schemeClr val="accent5">
                    <a:lumMod val="50000"/>
                  </a:schemeClr>
                </a:solidFill>
              </a:rPr>
              <a:t>aquí</a:t>
            </a:r>
            <a:r>
              <a:rPr lang="en-GB" sz="2000" b="1" i="1" dirty="0">
                <a:solidFill>
                  <a:schemeClr val="accent5">
                    <a:lumMod val="50000"/>
                  </a:schemeClr>
                </a:solidFill>
              </a:rPr>
              <a:t>?</a:t>
            </a:r>
            <a:endParaRPr lang="en-GB" sz="2000" i="1" dirty="0">
              <a:solidFill>
                <a:schemeClr val="accent5">
                  <a:lumMod val="50000"/>
                </a:schemeClr>
              </a:solidFill>
            </a:endParaRPr>
          </a:p>
          <a:p>
            <a:r>
              <a:rPr lang="en-GB" sz="2000" dirty="0" err="1">
                <a:solidFill>
                  <a:schemeClr val="accent5">
                    <a:lumMod val="50000"/>
                  </a:schemeClr>
                </a:solidFill>
              </a:rPr>
              <a:t>Cuando</a:t>
            </a:r>
            <a:r>
              <a:rPr lang="en-GB" sz="2000" dirty="0">
                <a:solidFill>
                  <a:schemeClr val="accent5">
                    <a:lumMod val="50000"/>
                  </a:schemeClr>
                </a:solidFill>
              </a:rPr>
              <a:t> </a:t>
            </a:r>
            <a:r>
              <a:rPr lang="en-GB" sz="2000" dirty="0" err="1">
                <a:solidFill>
                  <a:schemeClr val="accent5">
                    <a:lumMod val="50000"/>
                  </a:schemeClr>
                </a:solidFill>
              </a:rPr>
              <a:t>llegamos</a:t>
            </a:r>
            <a:r>
              <a:rPr lang="en-GB" sz="2000" dirty="0">
                <a:solidFill>
                  <a:schemeClr val="accent5">
                    <a:lumMod val="50000"/>
                  </a:schemeClr>
                </a:solidFill>
              </a:rPr>
              <a:t>, y </a:t>
            </a:r>
            <a:r>
              <a:rPr lang="en-GB" sz="2000" dirty="0" err="1">
                <a:solidFill>
                  <a:schemeClr val="accent5">
                    <a:lumMod val="50000"/>
                  </a:schemeClr>
                </a:solidFill>
              </a:rPr>
              <a:t>en</a:t>
            </a:r>
            <a:r>
              <a:rPr lang="en-GB" sz="2000" dirty="0">
                <a:solidFill>
                  <a:schemeClr val="accent5">
                    <a:lumMod val="50000"/>
                  </a:schemeClr>
                </a:solidFill>
              </a:rPr>
              <a:t> los meses </a:t>
            </a:r>
            <a:r>
              <a:rPr lang="en-GB" sz="2000" dirty="0" err="1">
                <a:solidFill>
                  <a:schemeClr val="accent5">
                    <a:lumMod val="50000"/>
                  </a:schemeClr>
                </a:solidFill>
              </a:rPr>
              <a:t>siguientes</a:t>
            </a:r>
            <a:r>
              <a:rPr lang="en-GB" sz="2000" dirty="0">
                <a:solidFill>
                  <a:schemeClr val="accent5">
                    <a:lumMod val="50000"/>
                  </a:schemeClr>
                </a:solidFill>
              </a:rPr>
              <a:t>, </a:t>
            </a:r>
            <a:r>
              <a:rPr lang="en-GB" sz="2000" err="1">
                <a:solidFill>
                  <a:schemeClr val="accent5">
                    <a:lumMod val="50000"/>
                  </a:schemeClr>
                </a:solidFill>
              </a:rPr>
              <a:t>nuestra</a:t>
            </a:r>
            <a:r>
              <a:rPr lang="en-GB" sz="2000">
                <a:solidFill>
                  <a:schemeClr val="accent5">
                    <a:lumMod val="50000"/>
                  </a:schemeClr>
                </a:solidFill>
              </a:rPr>
              <a:t> vida </a:t>
            </a:r>
            <a:r>
              <a:rPr lang="en-GB" sz="2000" dirty="0" err="1">
                <a:solidFill>
                  <a:schemeClr val="accent5">
                    <a:lumMod val="50000"/>
                  </a:schemeClr>
                </a:solidFill>
              </a:rPr>
              <a:t>estaba</a:t>
            </a:r>
            <a:r>
              <a:rPr lang="en-GB" sz="2000" dirty="0">
                <a:solidFill>
                  <a:schemeClr val="accent5">
                    <a:lumMod val="50000"/>
                  </a:schemeClr>
                </a:solidFill>
              </a:rPr>
              <a:t> </a:t>
            </a:r>
            <a:r>
              <a:rPr lang="en-GB" sz="2000" dirty="0" err="1">
                <a:solidFill>
                  <a:schemeClr val="accent5">
                    <a:lumMod val="50000"/>
                  </a:schemeClr>
                </a:solidFill>
              </a:rPr>
              <a:t>peor</a:t>
            </a:r>
            <a:r>
              <a:rPr lang="en-GB" sz="2000" dirty="0">
                <a:solidFill>
                  <a:schemeClr val="accent5">
                    <a:lumMod val="50000"/>
                  </a:schemeClr>
                </a:solidFill>
              </a:rPr>
              <a:t> que </a:t>
            </a:r>
            <a:r>
              <a:rPr lang="en-GB" sz="2000" dirty="0" err="1">
                <a:solidFill>
                  <a:schemeClr val="accent5">
                    <a:lumMod val="50000"/>
                  </a:schemeClr>
                </a:solidFill>
              </a:rPr>
              <a:t>ahora</a:t>
            </a:r>
            <a:r>
              <a:rPr lang="en-GB" sz="2000" dirty="0">
                <a:solidFill>
                  <a:schemeClr val="accent5">
                    <a:lumMod val="50000"/>
                  </a:schemeClr>
                </a:solidFill>
              </a:rPr>
              <a:t>.  Es </a:t>
            </a:r>
            <a:r>
              <a:rPr lang="en-GB" sz="2000" dirty="0" err="1">
                <a:solidFill>
                  <a:schemeClr val="accent5">
                    <a:lumMod val="50000"/>
                  </a:schemeClr>
                </a:solidFill>
              </a:rPr>
              <a:t>duro</a:t>
            </a:r>
            <a:r>
              <a:rPr lang="en-GB" sz="2000" dirty="0">
                <a:solidFill>
                  <a:schemeClr val="accent5">
                    <a:lumMod val="50000"/>
                  </a:schemeClr>
                </a:solidFill>
              </a:rPr>
              <a:t> para un </a:t>
            </a:r>
            <a:r>
              <a:rPr lang="en-GB" sz="2000" dirty="0" err="1">
                <a:solidFill>
                  <a:schemeClr val="accent5">
                    <a:lumMod val="50000"/>
                  </a:schemeClr>
                </a:solidFill>
              </a:rPr>
              <a:t>extranjero</a:t>
            </a:r>
            <a:r>
              <a:rPr lang="en-GB" sz="2000" dirty="0">
                <a:solidFill>
                  <a:schemeClr val="accent5">
                    <a:lumMod val="50000"/>
                  </a:schemeClr>
                </a:solidFill>
              </a:rPr>
              <a:t> </a:t>
            </a:r>
            <a:r>
              <a:rPr lang="en-GB" sz="2000" dirty="0" err="1">
                <a:solidFill>
                  <a:schemeClr val="accent5">
                    <a:lumMod val="50000"/>
                  </a:schemeClr>
                </a:solidFill>
              </a:rPr>
              <a:t>llegar</a:t>
            </a:r>
            <a:r>
              <a:rPr lang="en-GB" sz="2000" dirty="0">
                <a:solidFill>
                  <a:schemeClr val="accent5">
                    <a:lumMod val="50000"/>
                  </a:schemeClr>
                </a:solidFill>
              </a:rPr>
              <a:t> sin </a:t>
            </a:r>
            <a:r>
              <a:rPr lang="en-GB" sz="2000" dirty="0" err="1">
                <a:solidFill>
                  <a:schemeClr val="accent5">
                    <a:lumMod val="50000"/>
                  </a:schemeClr>
                </a:solidFill>
              </a:rPr>
              <a:t>trabajo</a:t>
            </a:r>
            <a:r>
              <a:rPr lang="en-GB" sz="2000" dirty="0">
                <a:solidFill>
                  <a:schemeClr val="accent5">
                    <a:lumMod val="50000"/>
                  </a:schemeClr>
                </a:solidFill>
              </a:rPr>
              <a:t>, sin </a:t>
            </a:r>
            <a:r>
              <a:rPr lang="en-GB" sz="2000" dirty="0" err="1">
                <a:solidFill>
                  <a:schemeClr val="accent5">
                    <a:lumMod val="50000"/>
                  </a:schemeClr>
                </a:solidFill>
              </a:rPr>
              <a:t>derechos</a:t>
            </a:r>
            <a:r>
              <a:rPr lang="en-GB" sz="2000" dirty="0">
                <a:solidFill>
                  <a:schemeClr val="accent5">
                    <a:lumMod val="50000"/>
                  </a:schemeClr>
                </a:solidFill>
              </a:rPr>
              <a:t> y sin </a:t>
            </a:r>
            <a:r>
              <a:rPr lang="en-GB" sz="2000" dirty="0" err="1">
                <a:solidFill>
                  <a:schemeClr val="accent5">
                    <a:lumMod val="50000"/>
                  </a:schemeClr>
                </a:solidFill>
              </a:rPr>
              <a:t>hablar</a:t>
            </a:r>
            <a:r>
              <a:rPr lang="en-GB" sz="2000" dirty="0">
                <a:solidFill>
                  <a:schemeClr val="accent5">
                    <a:lumMod val="50000"/>
                  </a:schemeClr>
                </a:solidFill>
              </a:rPr>
              <a:t> </a:t>
            </a:r>
            <a:r>
              <a:rPr lang="en-GB" sz="2000">
                <a:solidFill>
                  <a:schemeClr val="accent5">
                    <a:lumMod val="50000"/>
                  </a:schemeClr>
                </a:solidFill>
              </a:rPr>
              <a:t>el idioma, </a:t>
            </a:r>
            <a:r>
              <a:rPr lang="en-GB" sz="2000" err="1">
                <a:solidFill>
                  <a:schemeClr val="accent5">
                    <a:lumMod val="50000"/>
                  </a:schemeClr>
                </a:solidFill>
              </a:rPr>
              <a:t>pero</a:t>
            </a:r>
            <a:r>
              <a:rPr lang="en-GB" sz="2000">
                <a:solidFill>
                  <a:schemeClr val="accent5">
                    <a:lumMod val="50000"/>
                  </a:schemeClr>
                </a:solidFill>
              </a:rPr>
              <a:t> yo estaba optimista* </a:t>
            </a:r>
            <a:r>
              <a:rPr lang="en-GB" sz="2000" dirty="0">
                <a:solidFill>
                  <a:schemeClr val="accent5">
                    <a:lumMod val="50000"/>
                  </a:schemeClr>
                </a:solidFill>
              </a:rPr>
              <a:t>para el </a:t>
            </a:r>
            <a:r>
              <a:rPr lang="en-GB" sz="2000" dirty="0" err="1">
                <a:solidFill>
                  <a:schemeClr val="accent5">
                    <a:lumMod val="50000"/>
                  </a:schemeClr>
                </a:solidFill>
              </a:rPr>
              <a:t>futuro</a:t>
            </a:r>
            <a:r>
              <a:rPr lang="en-GB" sz="2000" dirty="0">
                <a:solidFill>
                  <a:schemeClr val="accent5">
                    <a:lumMod val="50000"/>
                  </a:schemeClr>
                </a:solidFill>
              </a:rPr>
              <a:t>. </a:t>
            </a:r>
          </a:p>
          <a:p>
            <a:pPr algn="l"/>
            <a:endParaRPr lang="en-GB" sz="2000" dirty="0">
              <a:solidFill>
                <a:schemeClr val="accent5">
                  <a:lumMod val="50000"/>
                </a:schemeClr>
              </a:solidFill>
            </a:endParaRPr>
          </a:p>
          <a:p>
            <a:pPr algn="l"/>
            <a:r>
              <a:rPr lang="en-GB" sz="2000" b="1" i="1" dirty="0">
                <a:solidFill>
                  <a:schemeClr val="accent5">
                    <a:lumMod val="50000"/>
                  </a:schemeClr>
                </a:solidFill>
              </a:rPr>
              <a:t>¿Y </a:t>
            </a:r>
            <a:r>
              <a:rPr lang="en-GB" sz="2000" b="1" i="1" dirty="0" err="1">
                <a:solidFill>
                  <a:schemeClr val="accent5">
                    <a:lumMod val="50000"/>
                  </a:schemeClr>
                </a:solidFill>
              </a:rPr>
              <a:t>tú</a:t>
            </a:r>
            <a:r>
              <a:rPr lang="en-GB" sz="2000" b="1" i="1" dirty="0">
                <a:solidFill>
                  <a:schemeClr val="accent5">
                    <a:lumMod val="50000"/>
                  </a:schemeClr>
                </a:solidFill>
              </a:rPr>
              <a:t>, </a:t>
            </a:r>
            <a:r>
              <a:rPr lang="en-GB" sz="2000" b="1" i="1" dirty="0" err="1">
                <a:solidFill>
                  <a:schemeClr val="accent5">
                    <a:lumMod val="50000"/>
                  </a:schemeClr>
                </a:solidFill>
              </a:rPr>
              <a:t>abuela</a:t>
            </a:r>
            <a:r>
              <a:rPr lang="en-GB" sz="2000" b="1" i="1" dirty="0">
                <a:solidFill>
                  <a:schemeClr val="accent5">
                    <a:lumMod val="50000"/>
                  </a:schemeClr>
                </a:solidFill>
              </a:rPr>
              <a:t>, </a:t>
            </a:r>
            <a:r>
              <a:rPr lang="en-GB" sz="2000" b="1" i="1" dirty="0" err="1">
                <a:solidFill>
                  <a:schemeClr val="accent5">
                    <a:lumMod val="50000"/>
                  </a:schemeClr>
                </a:solidFill>
              </a:rPr>
              <a:t>también</a:t>
            </a:r>
            <a:r>
              <a:rPr lang="en-GB" sz="2000" b="1" i="1" dirty="0">
                <a:solidFill>
                  <a:schemeClr val="accent5">
                    <a:lumMod val="50000"/>
                  </a:schemeClr>
                </a:solidFill>
              </a:rPr>
              <a:t> </a:t>
            </a:r>
            <a:r>
              <a:rPr lang="en-GB" sz="2000" b="1" i="1" dirty="0" err="1">
                <a:solidFill>
                  <a:schemeClr val="accent5">
                    <a:lumMod val="50000"/>
                  </a:schemeClr>
                </a:solidFill>
              </a:rPr>
              <a:t>estabas</a:t>
            </a:r>
            <a:r>
              <a:rPr lang="en-GB" sz="2000" b="1" i="1" dirty="0">
                <a:solidFill>
                  <a:schemeClr val="accent5">
                    <a:lumMod val="50000"/>
                  </a:schemeClr>
                </a:solidFill>
              </a:rPr>
              <a:t> </a:t>
            </a:r>
            <a:r>
              <a:rPr lang="en-GB" sz="2000" b="1" i="1" dirty="0" err="1">
                <a:solidFill>
                  <a:schemeClr val="accent5">
                    <a:lumMod val="50000"/>
                  </a:schemeClr>
                </a:solidFill>
              </a:rPr>
              <a:t>emocionada</a:t>
            </a:r>
            <a:r>
              <a:rPr lang="en-GB" sz="2000" b="1" i="1" dirty="0">
                <a:solidFill>
                  <a:schemeClr val="accent5">
                    <a:lumMod val="50000"/>
                  </a:schemeClr>
                </a:solidFill>
              </a:rPr>
              <a:t> o </a:t>
            </a:r>
            <a:r>
              <a:rPr lang="en-GB" sz="2000" b="1" i="1" dirty="0" err="1">
                <a:solidFill>
                  <a:schemeClr val="accent5">
                    <a:lumMod val="50000"/>
                  </a:schemeClr>
                </a:solidFill>
              </a:rPr>
              <a:t>estabas</a:t>
            </a:r>
            <a:r>
              <a:rPr lang="en-GB" sz="2000" b="1" i="1" dirty="0">
                <a:solidFill>
                  <a:schemeClr val="accent5">
                    <a:lumMod val="50000"/>
                  </a:schemeClr>
                </a:solidFill>
              </a:rPr>
              <a:t> </a:t>
            </a:r>
            <a:r>
              <a:rPr lang="en-GB" sz="2000" b="1" i="1" dirty="0" err="1">
                <a:solidFill>
                  <a:schemeClr val="accent5">
                    <a:lumMod val="50000"/>
                  </a:schemeClr>
                </a:solidFill>
              </a:rPr>
              <a:t>asustada</a:t>
            </a:r>
            <a:r>
              <a:rPr lang="en-GB" sz="2000" b="1" i="1" dirty="0">
                <a:solidFill>
                  <a:schemeClr val="accent5">
                    <a:lumMod val="50000"/>
                  </a:schemeClr>
                </a:solidFill>
              </a:rPr>
              <a:t>?</a:t>
            </a:r>
          </a:p>
          <a:p>
            <a:pPr algn="l"/>
            <a:r>
              <a:rPr lang="en-GB" sz="2000" dirty="0">
                <a:solidFill>
                  <a:schemeClr val="accent5">
                    <a:lumMod val="50000"/>
                  </a:schemeClr>
                </a:solidFill>
              </a:rPr>
              <a:t>Bueno, </a:t>
            </a:r>
            <a:r>
              <a:rPr lang="en-GB" sz="2000" dirty="0" err="1">
                <a:solidFill>
                  <a:schemeClr val="accent5">
                    <a:lumMod val="50000"/>
                  </a:schemeClr>
                </a:solidFill>
              </a:rPr>
              <a:t>estaba</a:t>
            </a:r>
            <a:r>
              <a:rPr lang="en-GB" sz="2000" dirty="0">
                <a:solidFill>
                  <a:schemeClr val="accent5">
                    <a:lumMod val="50000"/>
                  </a:schemeClr>
                </a:solidFill>
              </a:rPr>
              <a:t> </a:t>
            </a:r>
            <a:r>
              <a:rPr lang="en-GB" sz="2000" dirty="0" err="1">
                <a:solidFill>
                  <a:schemeClr val="accent5">
                    <a:lumMod val="50000"/>
                  </a:schemeClr>
                </a:solidFill>
              </a:rPr>
              <a:t>menos</a:t>
            </a:r>
            <a:r>
              <a:rPr lang="en-GB" sz="2000" dirty="0">
                <a:solidFill>
                  <a:schemeClr val="accent5">
                    <a:lumMod val="50000"/>
                  </a:schemeClr>
                </a:solidFill>
              </a:rPr>
              <a:t> </a:t>
            </a:r>
            <a:r>
              <a:rPr lang="en-GB" sz="2000" dirty="0" err="1">
                <a:solidFill>
                  <a:schemeClr val="accent5">
                    <a:lumMod val="50000"/>
                  </a:schemeClr>
                </a:solidFill>
              </a:rPr>
              <a:t>emocionada</a:t>
            </a:r>
            <a:r>
              <a:rPr lang="en-GB" sz="2000" dirty="0">
                <a:solidFill>
                  <a:schemeClr val="accent5">
                    <a:lumMod val="50000"/>
                  </a:schemeClr>
                </a:solidFill>
              </a:rPr>
              <a:t> que </a:t>
            </a:r>
            <a:r>
              <a:rPr lang="en-GB" sz="2000" dirty="0" err="1">
                <a:solidFill>
                  <a:schemeClr val="accent5">
                    <a:lumMod val="50000"/>
                  </a:schemeClr>
                </a:solidFill>
              </a:rPr>
              <a:t>tu</a:t>
            </a:r>
            <a:r>
              <a:rPr lang="en-GB" sz="2000" dirty="0">
                <a:solidFill>
                  <a:schemeClr val="accent5">
                    <a:lumMod val="50000"/>
                  </a:schemeClr>
                </a:solidFill>
              </a:rPr>
              <a:t> </a:t>
            </a:r>
            <a:r>
              <a:rPr lang="en-GB" sz="2000" dirty="0" err="1">
                <a:solidFill>
                  <a:schemeClr val="accent5">
                    <a:lumMod val="50000"/>
                  </a:schemeClr>
                </a:solidFill>
              </a:rPr>
              <a:t>abuelo</a:t>
            </a:r>
            <a:r>
              <a:rPr lang="en-GB" sz="2000" dirty="0">
                <a:solidFill>
                  <a:schemeClr val="accent5">
                    <a:lumMod val="50000"/>
                  </a:schemeClr>
                </a:solidFill>
              </a:rPr>
              <a:t>.  </a:t>
            </a:r>
            <a:r>
              <a:rPr lang="en-GB" sz="2000" dirty="0" err="1">
                <a:solidFill>
                  <a:schemeClr val="accent5">
                    <a:lumMod val="50000"/>
                  </a:schemeClr>
                </a:solidFill>
              </a:rPr>
              <a:t>Yo</a:t>
            </a:r>
            <a:r>
              <a:rPr lang="en-GB" sz="2000" dirty="0">
                <a:solidFill>
                  <a:schemeClr val="accent5">
                    <a:lumMod val="50000"/>
                  </a:schemeClr>
                </a:solidFill>
              </a:rPr>
              <a:t> </a:t>
            </a:r>
            <a:r>
              <a:rPr lang="en-GB" sz="2000" dirty="0" err="1">
                <a:solidFill>
                  <a:schemeClr val="accent5">
                    <a:lumMod val="50000"/>
                  </a:schemeClr>
                </a:solidFill>
              </a:rPr>
              <a:t>estaba</a:t>
            </a:r>
            <a:r>
              <a:rPr lang="en-GB" sz="2000" dirty="0">
                <a:solidFill>
                  <a:schemeClr val="accent5">
                    <a:lumMod val="50000"/>
                  </a:schemeClr>
                </a:solidFill>
              </a:rPr>
              <a:t> triste </a:t>
            </a:r>
            <a:r>
              <a:rPr lang="en-GB" sz="2000" dirty="0" err="1">
                <a:solidFill>
                  <a:schemeClr val="accent5">
                    <a:lumMod val="50000"/>
                  </a:schemeClr>
                </a:solidFill>
              </a:rPr>
              <a:t>porque</a:t>
            </a:r>
            <a:r>
              <a:rPr lang="en-GB" sz="2000" dirty="0">
                <a:solidFill>
                  <a:schemeClr val="accent5">
                    <a:lumMod val="50000"/>
                  </a:schemeClr>
                </a:solidFill>
              </a:rPr>
              <a:t> </a:t>
            </a:r>
            <a:r>
              <a:rPr lang="en-GB" sz="2000" dirty="0" err="1">
                <a:solidFill>
                  <a:schemeClr val="accent5">
                    <a:lumMod val="50000"/>
                  </a:schemeClr>
                </a:solidFill>
              </a:rPr>
              <a:t>tuve</a:t>
            </a:r>
            <a:r>
              <a:rPr lang="en-GB" sz="2000" dirty="0">
                <a:solidFill>
                  <a:schemeClr val="accent5">
                    <a:lumMod val="50000"/>
                  </a:schemeClr>
                </a:solidFill>
              </a:rPr>
              <a:t> que </a:t>
            </a:r>
            <a:r>
              <a:rPr lang="en-GB" sz="2000" dirty="0" err="1">
                <a:solidFill>
                  <a:schemeClr val="accent5">
                    <a:lumMod val="50000"/>
                  </a:schemeClr>
                </a:solidFill>
              </a:rPr>
              <a:t>huir</a:t>
            </a:r>
            <a:r>
              <a:rPr lang="en-GB" sz="2000" dirty="0">
                <a:solidFill>
                  <a:schemeClr val="accent5">
                    <a:lumMod val="50000"/>
                  </a:schemeClr>
                </a:solidFill>
              </a:rPr>
              <a:t> de mi </a:t>
            </a:r>
            <a:r>
              <a:rPr lang="en-GB" sz="2000" dirty="0" err="1">
                <a:solidFill>
                  <a:schemeClr val="accent5">
                    <a:lumMod val="50000"/>
                  </a:schemeClr>
                </a:solidFill>
              </a:rPr>
              <a:t>país</a:t>
            </a:r>
            <a:r>
              <a:rPr lang="en-GB" sz="2000">
                <a:solidFill>
                  <a:schemeClr val="accent5">
                    <a:lumMod val="50000"/>
                  </a:schemeClr>
                </a:solidFill>
              </a:rPr>
              <a:t>. Estaba </a:t>
            </a:r>
            <a:r>
              <a:rPr lang="en-GB" sz="2000" dirty="0" err="1">
                <a:solidFill>
                  <a:schemeClr val="accent5">
                    <a:lumMod val="50000"/>
                  </a:schemeClr>
                </a:solidFill>
              </a:rPr>
              <a:t>preocupada</a:t>
            </a:r>
            <a:r>
              <a:rPr lang="en-GB" sz="2000" dirty="0">
                <a:solidFill>
                  <a:schemeClr val="accent5">
                    <a:lumMod val="50000"/>
                  </a:schemeClr>
                </a:solidFill>
              </a:rPr>
              <a:t> </a:t>
            </a:r>
            <a:r>
              <a:rPr lang="en-GB" sz="2000">
                <a:solidFill>
                  <a:schemeClr val="accent5">
                    <a:lumMod val="50000"/>
                  </a:schemeClr>
                </a:solidFill>
              </a:rPr>
              <a:t>por la salud de mi madre en los meses antes de viajar.  </a:t>
            </a:r>
            <a:r>
              <a:rPr lang="en-GB" sz="2000" dirty="0">
                <a:solidFill>
                  <a:schemeClr val="accent5">
                    <a:lumMod val="50000"/>
                  </a:schemeClr>
                </a:solidFill>
              </a:rPr>
              <a:t>A </a:t>
            </a:r>
            <a:r>
              <a:rPr lang="en-GB" sz="2000" dirty="0" err="1">
                <a:solidFill>
                  <a:schemeClr val="accent5">
                    <a:lumMod val="50000"/>
                  </a:schemeClr>
                </a:solidFill>
              </a:rPr>
              <a:t>pesar</a:t>
            </a:r>
            <a:r>
              <a:rPr lang="en-GB" sz="2000" dirty="0">
                <a:solidFill>
                  <a:schemeClr val="accent5">
                    <a:lumMod val="50000"/>
                  </a:schemeClr>
                </a:solidFill>
              </a:rPr>
              <a:t> de mis </a:t>
            </a:r>
            <a:r>
              <a:rPr lang="en-GB" sz="2000" dirty="0" err="1">
                <a:solidFill>
                  <a:schemeClr val="accent5">
                    <a:lumMod val="50000"/>
                  </a:schemeClr>
                </a:solidFill>
              </a:rPr>
              <a:t>dudas</a:t>
            </a:r>
            <a:r>
              <a:rPr lang="en-GB" sz="2000">
                <a:solidFill>
                  <a:schemeClr val="accent5">
                    <a:lumMod val="50000"/>
                  </a:schemeClr>
                </a:solidFill>
              </a:rPr>
              <a:t>, decidí seguir </a:t>
            </a:r>
            <a:r>
              <a:rPr lang="en-GB" sz="2000" dirty="0">
                <a:solidFill>
                  <a:schemeClr val="accent5">
                    <a:lumMod val="50000"/>
                  </a:schemeClr>
                </a:solidFill>
              </a:rPr>
              <a:t>a mi </a:t>
            </a:r>
            <a:r>
              <a:rPr lang="en-GB" sz="2000" dirty="0" err="1">
                <a:solidFill>
                  <a:schemeClr val="accent5">
                    <a:lumMod val="50000"/>
                  </a:schemeClr>
                </a:solidFill>
              </a:rPr>
              <a:t>marido</a:t>
            </a:r>
            <a:r>
              <a:rPr lang="en-GB" sz="2000" dirty="0">
                <a:solidFill>
                  <a:schemeClr val="accent5">
                    <a:lumMod val="50000"/>
                  </a:schemeClr>
                </a:solidFill>
              </a:rPr>
              <a:t>.</a:t>
            </a:r>
          </a:p>
          <a:p>
            <a:endParaRPr lang="en-GB" sz="2000" b="1" dirty="0">
              <a:solidFill>
                <a:schemeClr val="accent5">
                  <a:lumMod val="50000"/>
                </a:schemeClr>
              </a:solidFill>
            </a:endParaRPr>
          </a:p>
          <a:p>
            <a:r>
              <a:rPr lang="en-GB" sz="2000" b="1" i="1" dirty="0">
                <a:solidFill>
                  <a:schemeClr val="accent5">
                    <a:lumMod val="50000"/>
                  </a:schemeClr>
                </a:solidFill>
              </a:rPr>
              <a:t>¿Pero </a:t>
            </a:r>
            <a:r>
              <a:rPr lang="en-GB" sz="2000" b="1" i="1" dirty="0" err="1">
                <a:solidFill>
                  <a:schemeClr val="accent5">
                    <a:lumMod val="50000"/>
                  </a:schemeClr>
                </a:solidFill>
              </a:rPr>
              <a:t>estás</a:t>
            </a:r>
            <a:r>
              <a:rPr lang="en-GB" sz="2000" b="1" i="1" dirty="0">
                <a:solidFill>
                  <a:schemeClr val="accent5">
                    <a:lumMod val="50000"/>
                  </a:schemeClr>
                </a:solidFill>
              </a:rPr>
              <a:t> </a:t>
            </a:r>
            <a:r>
              <a:rPr lang="en-GB" sz="2000" b="1" i="1" dirty="0" err="1">
                <a:solidFill>
                  <a:schemeClr val="accent5">
                    <a:lumMod val="50000"/>
                  </a:schemeClr>
                </a:solidFill>
              </a:rPr>
              <a:t>feliz</a:t>
            </a:r>
            <a:r>
              <a:rPr lang="en-GB" sz="2000" b="1" i="1" dirty="0">
                <a:solidFill>
                  <a:schemeClr val="accent5">
                    <a:lumMod val="50000"/>
                  </a:schemeClr>
                </a:solidFill>
              </a:rPr>
              <a:t> </a:t>
            </a:r>
            <a:r>
              <a:rPr lang="en-GB" sz="2000" b="1" i="1" dirty="0" err="1">
                <a:solidFill>
                  <a:schemeClr val="accent5">
                    <a:lumMod val="50000"/>
                  </a:schemeClr>
                </a:solidFill>
              </a:rPr>
              <a:t>ahora</a:t>
            </a:r>
            <a:r>
              <a:rPr lang="en-GB" sz="2000" b="1" i="1" dirty="0">
                <a:solidFill>
                  <a:schemeClr val="accent5">
                    <a:lumMod val="50000"/>
                  </a:schemeClr>
                </a:solidFill>
              </a:rPr>
              <a:t>?</a:t>
            </a:r>
          </a:p>
          <a:p>
            <a:r>
              <a:rPr lang="en-GB" sz="2000" dirty="0">
                <a:solidFill>
                  <a:schemeClr val="accent5">
                    <a:lumMod val="50000"/>
                  </a:schemeClr>
                </a:solidFill>
              </a:rPr>
              <a:t>La </a:t>
            </a:r>
            <a:r>
              <a:rPr lang="en-GB" sz="2000" dirty="0" err="1">
                <a:solidFill>
                  <a:schemeClr val="accent5">
                    <a:lumMod val="50000"/>
                  </a:schemeClr>
                </a:solidFill>
              </a:rPr>
              <a:t>vida</a:t>
            </a:r>
            <a:r>
              <a:rPr lang="en-GB" sz="2000" dirty="0">
                <a:solidFill>
                  <a:schemeClr val="accent5">
                    <a:lumMod val="50000"/>
                  </a:schemeClr>
                </a:solidFill>
              </a:rPr>
              <a:t> es </a:t>
            </a:r>
            <a:r>
              <a:rPr lang="en-GB" sz="2000" dirty="0" err="1">
                <a:solidFill>
                  <a:schemeClr val="accent5">
                    <a:lumMod val="50000"/>
                  </a:schemeClr>
                </a:solidFill>
              </a:rPr>
              <a:t>mejor</a:t>
            </a:r>
            <a:r>
              <a:rPr lang="en-GB" sz="2000" dirty="0">
                <a:solidFill>
                  <a:schemeClr val="accent5">
                    <a:lumMod val="50000"/>
                  </a:schemeClr>
                </a:solidFill>
              </a:rPr>
              <a:t> que </a:t>
            </a:r>
            <a:r>
              <a:rPr lang="en-GB" sz="2000" dirty="0" err="1">
                <a:solidFill>
                  <a:schemeClr val="accent5">
                    <a:lumMod val="50000"/>
                  </a:schemeClr>
                </a:solidFill>
              </a:rPr>
              <a:t>en</a:t>
            </a:r>
            <a:r>
              <a:rPr lang="en-GB" sz="2000" dirty="0">
                <a:solidFill>
                  <a:schemeClr val="accent5">
                    <a:lumMod val="50000"/>
                  </a:schemeClr>
                </a:solidFill>
              </a:rPr>
              <a:t> Cuba, </a:t>
            </a:r>
            <a:r>
              <a:rPr lang="en-GB" sz="2000" dirty="0" err="1">
                <a:solidFill>
                  <a:schemeClr val="accent5">
                    <a:lumMod val="50000"/>
                  </a:schemeClr>
                </a:solidFill>
              </a:rPr>
              <a:t>estoy</a:t>
            </a:r>
            <a:r>
              <a:rPr lang="en-GB" sz="2000" dirty="0">
                <a:solidFill>
                  <a:schemeClr val="accent5">
                    <a:lumMod val="50000"/>
                  </a:schemeClr>
                </a:solidFill>
              </a:rPr>
              <a:t> </a:t>
            </a:r>
            <a:r>
              <a:rPr lang="en-GB" sz="2000" dirty="0" err="1">
                <a:solidFill>
                  <a:schemeClr val="accent5">
                    <a:lumMod val="50000"/>
                  </a:schemeClr>
                </a:solidFill>
              </a:rPr>
              <a:t>segura</a:t>
            </a:r>
            <a:r>
              <a:rPr lang="en-GB" sz="2000" dirty="0">
                <a:solidFill>
                  <a:schemeClr val="accent5">
                    <a:lumMod val="50000"/>
                  </a:schemeClr>
                </a:solidFill>
              </a:rPr>
              <a:t>, </a:t>
            </a:r>
            <a:r>
              <a:rPr lang="en-GB" sz="2000" dirty="0" err="1">
                <a:solidFill>
                  <a:schemeClr val="accent5">
                    <a:lumMod val="50000"/>
                  </a:schemeClr>
                </a:solidFill>
              </a:rPr>
              <a:t>pero</a:t>
            </a:r>
            <a:r>
              <a:rPr lang="en-GB" sz="2000" dirty="0">
                <a:solidFill>
                  <a:schemeClr val="accent5">
                    <a:lumMod val="50000"/>
                  </a:schemeClr>
                </a:solidFill>
              </a:rPr>
              <a:t> </a:t>
            </a:r>
            <a:r>
              <a:rPr lang="en-GB" sz="2000" dirty="0" err="1">
                <a:solidFill>
                  <a:schemeClr val="accent5">
                    <a:lumMod val="50000"/>
                  </a:schemeClr>
                </a:solidFill>
              </a:rPr>
              <a:t>todavía</a:t>
            </a:r>
            <a:r>
              <a:rPr lang="en-GB" sz="2000" dirty="0">
                <a:solidFill>
                  <a:schemeClr val="accent5">
                    <a:lumMod val="50000"/>
                  </a:schemeClr>
                </a:solidFill>
              </a:rPr>
              <a:t> </a:t>
            </a:r>
            <a:r>
              <a:rPr lang="en-GB" sz="2000" dirty="0" err="1">
                <a:solidFill>
                  <a:schemeClr val="accent5">
                    <a:lumMod val="50000"/>
                  </a:schemeClr>
                </a:solidFill>
              </a:rPr>
              <a:t>estoy</a:t>
            </a:r>
            <a:r>
              <a:rPr lang="en-GB" sz="2000" dirty="0">
                <a:solidFill>
                  <a:schemeClr val="accent5">
                    <a:lumMod val="50000"/>
                  </a:schemeClr>
                </a:solidFill>
              </a:rPr>
              <a:t> </a:t>
            </a:r>
            <a:r>
              <a:rPr lang="en-GB" sz="2000" dirty="0" err="1">
                <a:solidFill>
                  <a:schemeClr val="accent5">
                    <a:lumMod val="50000"/>
                  </a:schemeClr>
                </a:solidFill>
              </a:rPr>
              <a:t>orgullosa</a:t>
            </a:r>
            <a:r>
              <a:rPr lang="en-GB" sz="2000" dirty="0">
                <a:solidFill>
                  <a:schemeClr val="accent5">
                    <a:lumMod val="50000"/>
                  </a:schemeClr>
                </a:solidFill>
              </a:rPr>
              <a:t> de mis </a:t>
            </a:r>
            <a:r>
              <a:rPr lang="en-GB" sz="2000" dirty="0" err="1">
                <a:solidFill>
                  <a:schemeClr val="accent5">
                    <a:lumMod val="50000"/>
                  </a:schemeClr>
                </a:solidFill>
              </a:rPr>
              <a:t>raíces</a:t>
            </a:r>
            <a:r>
              <a:rPr lang="en-GB" sz="2000" dirty="0">
                <a:solidFill>
                  <a:schemeClr val="accent5">
                    <a:lumMod val="50000"/>
                  </a:schemeClr>
                </a:solidFill>
              </a:rPr>
              <a:t> </a:t>
            </a:r>
            <a:r>
              <a:rPr lang="en-GB" sz="2000" dirty="0" err="1">
                <a:solidFill>
                  <a:schemeClr val="accent5">
                    <a:lumMod val="50000"/>
                  </a:schemeClr>
                </a:solidFill>
              </a:rPr>
              <a:t>cubanas</a:t>
            </a:r>
            <a:r>
              <a:rPr lang="en-GB" sz="2000" dirty="0">
                <a:solidFill>
                  <a:schemeClr val="accent5">
                    <a:lumMod val="50000"/>
                  </a:schemeClr>
                </a:solidFill>
              </a:rPr>
              <a:t>.</a:t>
            </a:r>
          </a:p>
        </p:txBody>
      </p:sp>
      <p:sp>
        <p:nvSpPr>
          <p:cNvPr id="8"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leer</a:t>
            </a:r>
          </a:p>
        </p:txBody>
      </p:sp>
      <p:sp>
        <p:nvSpPr>
          <p:cNvPr id="3" name="Rectangle 2"/>
          <p:cNvSpPr/>
          <p:nvPr/>
        </p:nvSpPr>
        <p:spPr>
          <a:xfrm>
            <a:off x="8922107" y="3794376"/>
            <a:ext cx="2900153" cy="400110"/>
          </a:xfrm>
          <a:prstGeom prst="rect">
            <a:avLst/>
          </a:prstGeom>
          <a:solidFill>
            <a:schemeClr val="accent4">
              <a:lumMod val="20000"/>
              <a:lumOff val="80000"/>
            </a:schemeClr>
          </a:solidFill>
        </p:spPr>
        <p:txBody>
          <a:bodyPr wrap="none">
            <a:spAutoFit/>
          </a:bodyPr>
          <a:lstStyle/>
          <a:p>
            <a:r>
              <a:rPr lang="en-GB" sz="2000">
                <a:solidFill>
                  <a:schemeClr val="accent5">
                    <a:lumMod val="50000"/>
                  </a:schemeClr>
                </a:solidFill>
              </a:rPr>
              <a:t>*optimista = optimistic</a:t>
            </a:r>
            <a:endParaRPr lang="en-GB" sz="2000"/>
          </a:p>
        </p:txBody>
      </p:sp>
      <p:sp>
        <p:nvSpPr>
          <p:cNvPr id="6" name="Rounded Rectangular Callout 5">
            <a:extLst>
              <a:ext uri="{FF2B5EF4-FFF2-40B4-BE49-F238E27FC236}">
                <a16:creationId xmlns:a16="http://schemas.microsoft.com/office/drawing/2014/main" id="{71A83DA9-59D7-2F4E-B33B-8CAD8266AA11}"/>
              </a:ext>
            </a:extLst>
          </p:cNvPr>
          <p:cNvSpPr/>
          <p:nvPr/>
        </p:nvSpPr>
        <p:spPr>
          <a:xfrm>
            <a:off x="5869243" y="2637336"/>
            <a:ext cx="6105728" cy="1563966"/>
          </a:xfrm>
          <a:prstGeom prst="wedgeRoundRectCallout">
            <a:avLst>
              <a:gd name="adj1" fmla="val -34477"/>
              <a:gd name="adj2" fmla="val -61140"/>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3864"/>
                </a:solidFill>
                <a:effectLst/>
                <a:uLnTx/>
                <a:uFillTx/>
                <a:latin typeface="Century Gothic"/>
                <a:ea typeface="+mn-ea"/>
                <a:cs typeface="+mn-cs"/>
              </a:rPr>
              <a:t>During</a:t>
            </a:r>
            <a:r>
              <a:rPr kumimoji="0" lang="en-GB" sz="2000" b="0" i="0" u="none" strike="noStrike" kern="1200" cap="none" spc="0" normalizeH="0" noProof="0">
                <a:ln>
                  <a:noFill/>
                </a:ln>
                <a:solidFill>
                  <a:srgbClr val="203864"/>
                </a:solidFill>
                <a:effectLst/>
                <a:uLnTx/>
                <a:uFillTx/>
                <a:latin typeface="Century Gothic"/>
                <a:ea typeface="+mn-ea"/>
                <a:cs typeface="+mn-cs"/>
              </a:rPr>
              <a:t> the Cuban Revolution of 1959, Fidel Castro and his communist army overthrew the Cuban President, Batista, and took over the country. </a:t>
            </a:r>
            <a:r>
              <a:rPr lang="en-GB" sz="2000">
                <a:solidFill>
                  <a:srgbClr val="203864"/>
                </a:solidFill>
                <a:latin typeface="Century Gothic"/>
              </a:rPr>
              <a:t>S</a:t>
            </a:r>
            <a:r>
              <a:rPr kumimoji="0" lang="en-GB" sz="2000" b="0" i="0" u="none" strike="noStrike" kern="1200" cap="none" spc="0" normalizeH="0" noProof="0">
                <a:ln>
                  <a:noFill/>
                </a:ln>
                <a:solidFill>
                  <a:srgbClr val="203864"/>
                </a:solidFill>
                <a:effectLst/>
                <a:uLnTx/>
                <a:uFillTx/>
                <a:latin typeface="Century Gothic"/>
                <a:ea typeface="+mn-ea"/>
                <a:cs typeface="+mn-cs"/>
              </a:rPr>
              <a:t>upporters of Batista fled to the U.S.</a:t>
            </a:r>
            <a:endParaRPr kumimoji="0" lang="en-GB" sz="20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5" name="Rectangle 4"/>
          <p:cNvSpPr/>
          <p:nvPr/>
        </p:nvSpPr>
        <p:spPr>
          <a:xfrm>
            <a:off x="8605138" y="820624"/>
            <a:ext cx="3369833" cy="400110"/>
          </a:xfrm>
          <a:prstGeom prst="rect">
            <a:avLst/>
          </a:prstGeom>
          <a:solidFill>
            <a:schemeClr val="accent4">
              <a:lumMod val="20000"/>
              <a:lumOff val="80000"/>
            </a:schemeClr>
          </a:solidFill>
        </p:spPr>
        <p:txBody>
          <a:bodyPr wrap="none">
            <a:spAutoFit/>
          </a:bodyPr>
          <a:lstStyle/>
          <a:p>
            <a:r>
              <a:rPr lang="en-GB" sz="2000">
                <a:solidFill>
                  <a:schemeClr val="accent5">
                    <a:lumMod val="50000"/>
                  </a:schemeClr>
                </a:solidFill>
              </a:rPr>
              <a:t>*seguir vivo = to stay alive</a:t>
            </a:r>
            <a:endParaRPr lang="en-GB" sz="2000"/>
          </a:p>
        </p:txBody>
      </p:sp>
    </p:spTree>
    <p:extLst>
      <p:ext uri="{BB962C8B-B14F-4D97-AF65-F5344CB8AC3E}">
        <p14:creationId xmlns:p14="http://schemas.microsoft.com/office/powerpoint/2010/main" val="277731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2"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63866"/>
            <a:ext cx="10515600" cy="558413"/>
          </a:xfrm>
        </p:spPr>
        <p:txBody>
          <a:bodyPr>
            <a:normAutofit/>
          </a:bodyPr>
          <a:lstStyle/>
          <a:p>
            <a:r>
              <a:rPr lang="en-GB" sz="2400"/>
              <a:t>Solución</a:t>
            </a:r>
          </a:p>
        </p:txBody>
      </p:sp>
      <p:sp>
        <p:nvSpPr>
          <p:cNvPr id="4" name="Rectangle 3"/>
          <p:cNvSpPr/>
          <p:nvPr/>
        </p:nvSpPr>
        <p:spPr>
          <a:xfrm>
            <a:off x="263856" y="612551"/>
            <a:ext cx="11928144" cy="57985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1. Why did the grandfather leave Havana? </a:t>
            </a:r>
            <a:r>
              <a:rPr lang="en-GB" sz="2200" b="1" i="1" dirty="0">
                <a:solidFill>
                  <a:srgbClr val="4472C4">
                    <a:lumMod val="50000"/>
                  </a:srgbClr>
                </a:solidFill>
                <a:latin typeface="Century Gothic" panose="020F0302020204030204"/>
              </a:rPr>
              <a:t>¿Por </a:t>
            </a:r>
            <a:r>
              <a:rPr lang="en-GB" sz="2200" b="1" i="1" dirty="0" err="1">
                <a:solidFill>
                  <a:srgbClr val="4472C4">
                    <a:lumMod val="50000"/>
                  </a:srgbClr>
                </a:solidFill>
                <a:latin typeface="Century Gothic" panose="020F0302020204030204"/>
              </a:rPr>
              <a:t>qué</a:t>
            </a:r>
            <a:r>
              <a:rPr lang="en-GB" sz="2200" b="1" i="1" dirty="0">
                <a:solidFill>
                  <a:srgbClr val="4472C4">
                    <a:lumMod val="50000"/>
                  </a:srgbClr>
                </a:solidFill>
                <a:latin typeface="Century Gothic" panose="020F0302020204030204"/>
              </a:rPr>
              <a:t> el </a:t>
            </a:r>
            <a:r>
              <a:rPr lang="en-GB" sz="2200" b="1" i="1" dirty="0" err="1">
                <a:solidFill>
                  <a:srgbClr val="4472C4">
                    <a:lumMod val="50000"/>
                  </a:srgbClr>
                </a:solidFill>
                <a:latin typeface="Century Gothic" panose="020F0302020204030204"/>
              </a:rPr>
              <a:t>abuelo</a:t>
            </a:r>
            <a:r>
              <a:rPr lang="en-GB" sz="2200" b="1" i="1" dirty="0">
                <a:solidFill>
                  <a:srgbClr val="4472C4">
                    <a:lumMod val="50000"/>
                  </a:srgbClr>
                </a:solidFill>
                <a:latin typeface="Century Gothic" panose="020F0302020204030204"/>
              </a:rPr>
              <a:t> </a:t>
            </a:r>
            <a:r>
              <a:rPr lang="en-GB" sz="2200" b="1" i="1" dirty="0" err="1">
                <a:solidFill>
                  <a:srgbClr val="4472C4">
                    <a:lumMod val="50000"/>
                  </a:srgbClr>
                </a:solidFill>
                <a:latin typeface="Century Gothic" panose="020F0302020204030204"/>
              </a:rPr>
              <a:t>dejó</a:t>
            </a:r>
            <a:r>
              <a:rPr lang="en-GB" sz="2200" b="1" i="1" dirty="0">
                <a:solidFill>
                  <a:srgbClr val="4472C4">
                    <a:lumMod val="50000"/>
                  </a:srgbClr>
                </a:solidFill>
                <a:latin typeface="Century Gothic" panose="020F0302020204030204"/>
              </a:rPr>
              <a:t> La Habana</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rPr>
              <a:t>He had to protect his wife and family.</a:t>
            </a:r>
          </a:p>
          <a:p>
            <a:pPr lvl="0">
              <a:lnSpc>
                <a:spcPct val="120000"/>
              </a:lnSpc>
              <a:defRPr/>
            </a:pP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rPr>
              <a:t>(</a:t>
            </a:r>
            <a:r>
              <a:rPr lang="en-GB" sz="2200" dirty="0" err="1">
                <a:solidFill>
                  <a:schemeClr val="accent5">
                    <a:lumMod val="50000"/>
                  </a:schemeClr>
                </a:solidFill>
              </a:rPr>
              <a:t>Tuve</a:t>
            </a:r>
            <a:r>
              <a:rPr lang="en-GB" sz="2200" dirty="0">
                <a:solidFill>
                  <a:schemeClr val="accent5">
                    <a:lumMod val="50000"/>
                  </a:schemeClr>
                </a:solidFill>
              </a:rPr>
              <a:t> que </a:t>
            </a:r>
            <a:r>
              <a:rPr lang="en-GB" sz="2200" dirty="0" err="1">
                <a:solidFill>
                  <a:schemeClr val="accent5">
                    <a:lumMod val="50000"/>
                  </a:schemeClr>
                </a:solidFill>
              </a:rPr>
              <a:t>proteger</a:t>
            </a:r>
            <a:r>
              <a:rPr lang="en-GB" sz="2200" dirty="0">
                <a:solidFill>
                  <a:schemeClr val="accent5">
                    <a:lumMod val="50000"/>
                  </a:schemeClr>
                </a:solidFill>
              </a:rPr>
              <a:t> a mi </a:t>
            </a:r>
            <a:r>
              <a:rPr lang="en-GB" sz="2200" dirty="0" err="1">
                <a:solidFill>
                  <a:schemeClr val="accent5">
                    <a:lumMod val="50000"/>
                  </a:schemeClr>
                </a:solidFill>
              </a:rPr>
              <a:t>mujer</a:t>
            </a:r>
            <a:r>
              <a:rPr lang="en-GB" sz="2200" dirty="0">
                <a:solidFill>
                  <a:schemeClr val="accent5">
                    <a:lumMod val="50000"/>
                  </a:schemeClr>
                </a:solidFill>
              </a:rPr>
              <a:t> y mis </a:t>
            </a:r>
            <a:r>
              <a:rPr lang="en-GB" sz="2200" dirty="0" err="1">
                <a:solidFill>
                  <a:schemeClr val="accent5">
                    <a:lumMod val="50000"/>
                  </a:schemeClr>
                </a:solidFill>
              </a:rPr>
              <a:t>hijos</a:t>
            </a:r>
            <a:r>
              <a:rPr lang="en-GB" sz="2200" dirty="0">
                <a:solidFill>
                  <a:schemeClr val="accent5">
                    <a:lumMod val="50000"/>
                  </a:schemeClr>
                </a:solidFill>
              </a:rPr>
              <a:t>.)</a:t>
            </a:r>
            <a:endPar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2</a:t>
            </a:r>
            <a:r>
              <a:rPr kumimoji="0" lang="en-GB" sz="2200" b="1" i="0" u="none" strike="noStrike" kern="1200" cap="none" spc="0" normalizeH="0" baseline="0" noProof="0">
                <a:ln>
                  <a:noFill/>
                </a:ln>
                <a:solidFill>
                  <a:srgbClr val="4472C4">
                    <a:lumMod val="50000"/>
                  </a:srgbClr>
                </a:solidFill>
                <a:effectLst/>
                <a:uLnTx/>
                <a:uFillTx/>
                <a:latin typeface="Century Gothic" panose="020F0302020204030204"/>
              </a:rPr>
              <a:t>. </a:t>
            </a:r>
            <a:r>
              <a:rPr kumimoji="0" lang="en-US" sz="2200" b="1" i="0" u="none" strike="noStrike" kern="1200" cap="none" spc="0" normalizeH="0" baseline="0" noProof="0">
                <a:ln>
                  <a:noFill/>
                </a:ln>
                <a:solidFill>
                  <a:srgbClr val="4472C4">
                    <a:lumMod val="50000"/>
                  </a:srgbClr>
                </a:solidFill>
                <a:effectLst/>
                <a:uLnTx/>
                <a:uFillTx/>
                <a:latin typeface="Century Gothic" panose="020F0302020204030204"/>
              </a:rPr>
              <a:t>What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rPr>
              <a:t>did he hear about life</a:t>
            </a:r>
            <a:r>
              <a:rPr kumimoji="0" lang="en-US" sz="2200" b="1" i="0" u="none" strike="noStrike" kern="1200" cap="none" spc="0" normalizeH="0" noProof="0" dirty="0">
                <a:ln>
                  <a:noFill/>
                </a:ln>
                <a:solidFill>
                  <a:srgbClr val="4472C4">
                    <a:lumMod val="50000"/>
                  </a:srgbClr>
                </a:solidFill>
                <a:effectLst/>
                <a:uLnTx/>
                <a:uFillTx/>
                <a:latin typeface="Century Gothic" panose="020F0302020204030204"/>
              </a:rPr>
              <a:t> in</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rPr>
              <a:t> U.S</a:t>
            </a:r>
            <a:r>
              <a:rPr kumimoji="0" lang="en-US" sz="2200" b="1" i="0" u="none" strike="noStrike" kern="1200" cap="none" spc="0" normalizeH="0" noProof="0" dirty="0">
                <a:ln>
                  <a:noFill/>
                </a:ln>
                <a:solidFill>
                  <a:srgbClr val="4472C4">
                    <a:lumMod val="50000"/>
                  </a:srgbClr>
                </a:solidFill>
                <a:effectLst/>
                <a:uLnTx/>
                <a:uFillTx/>
                <a:latin typeface="Century Gothic" panose="020F0302020204030204"/>
              </a:rPr>
              <a:t>?</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US" sz="2200" b="1" i="1" u="none" strike="noStrike" kern="1200" cap="none" spc="0" normalizeH="0" baseline="0" noProof="0" dirty="0" err="1">
                <a:ln>
                  <a:noFill/>
                </a:ln>
                <a:solidFill>
                  <a:srgbClr val="4472C4">
                    <a:lumMod val="50000"/>
                  </a:srgbClr>
                </a:solidFill>
                <a:effectLst/>
                <a:uLnTx/>
                <a:uFillTx/>
                <a:latin typeface="Century Gothic" panose="020F0302020204030204"/>
              </a:rPr>
              <a:t>Qué</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1" i="1" u="none" strike="noStrike" kern="1200" cap="none" spc="0" normalizeH="0" baseline="0" noProof="0" dirty="0" err="1">
                <a:ln>
                  <a:noFill/>
                </a:ln>
                <a:solidFill>
                  <a:srgbClr val="4472C4">
                    <a:lumMod val="50000"/>
                  </a:srgbClr>
                </a:solidFill>
                <a:effectLst/>
                <a:uLnTx/>
                <a:uFillTx/>
                <a:latin typeface="Century Gothic" panose="020F0302020204030204"/>
              </a:rPr>
              <a:t>escuchó</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1" i="1" u="none" strike="noStrike" kern="1200" cap="none" spc="0" normalizeH="0" baseline="0" noProof="0" dirty="0" err="1">
                <a:ln>
                  <a:noFill/>
                </a:ln>
                <a:solidFill>
                  <a:srgbClr val="4472C4">
                    <a:lumMod val="50000"/>
                  </a:srgbClr>
                </a:solidFill>
                <a:effectLst/>
                <a:uLnTx/>
                <a:uFillTx/>
                <a:latin typeface="Century Gothic" panose="020F0302020204030204"/>
              </a:rPr>
              <a:t>sobre</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rPr>
              <a:t> la </a:t>
            </a:r>
            <a:r>
              <a:rPr kumimoji="0" lang="en-US" sz="2200" b="1" i="1" u="none" strike="noStrike" kern="1200" cap="none" spc="0" normalizeH="0" baseline="0" noProof="0" dirty="0" err="1">
                <a:ln>
                  <a:noFill/>
                </a:ln>
                <a:solidFill>
                  <a:srgbClr val="4472C4">
                    <a:lumMod val="50000"/>
                  </a:srgbClr>
                </a:solidFill>
                <a:effectLst/>
                <a:uLnTx/>
                <a:uFillTx/>
                <a:latin typeface="Century Gothic" panose="020F0302020204030204"/>
              </a:rPr>
              <a:t>vida</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1" i="1" u="none" strike="noStrike" kern="1200" cap="none" spc="0" normalizeH="0" baseline="0" noProof="0" dirty="0" err="1">
                <a:ln>
                  <a:noFill/>
                </a:ln>
                <a:solidFill>
                  <a:srgbClr val="4472C4">
                    <a:lumMod val="50000"/>
                  </a:srgbClr>
                </a:solidFill>
                <a:effectLst/>
                <a:uLnTx/>
                <a:uFillTx/>
                <a:latin typeface="Century Gothic" panose="020F0302020204030204"/>
              </a:rPr>
              <a:t>en</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rPr>
              <a:t> los </a:t>
            </a:r>
            <a:r>
              <a:rPr kumimoji="0" lang="en-US" sz="2200" b="1" i="1" u="none" strike="noStrike" kern="1200" cap="none" spc="0" normalizeH="0" baseline="0" noProof="0" dirty="0" err="1">
                <a:ln>
                  <a:noFill/>
                </a:ln>
                <a:solidFill>
                  <a:srgbClr val="4472C4">
                    <a:lumMod val="50000"/>
                  </a:srgbClr>
                </a:solidFill>
                <a:effectLst/>
                <a:uLnTx/>
                <a:uFillTx/>
                <a:latin typeface="Century Gothic" panose="020F0302020204030204"/>
              </a:rPr>
              <a:t>Estados</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rPr>
              <a:t> Unidos?</a:t>
            </a:r>
          </a:p>
          <a:p>
            <a:pPr marL="0" marR="0" lvl="0" indent="0" algn="l" defTabSz="914400" rtl="0" eaLnBrk="1" fontAlgn="auto" latinLnBrk="0" hangingPunct="1">
              <a:lnSpc>
                <a:spcPct val="120000"/>
              </a:lnSpc>
              <a:spcBef>
                <a:spcPts val="0"/>
              </a:spcBef>
              <a:spcAft>
                <a:spcPts val="0"/>
              </a:spcAft>
              <a:buClrTx/>
              <a:buSzTx/>
              <a:buFontTx/>
              <a:buNone/>
              <a:tabLst/>
              <a:defRPr/>
            </a:pPr>
            <a:r>
              <a:rPr lang="en-GB" sz="2200" i="1" dirty="0">
                <a:solidFill>
                  <a:srgbClr val="4472C4">
                    <a:lumMod val="50000"/>
                  </a:srgbClr>
                </a:solidFill>
                <a:latin typeface="Century Gothic" panose="020F0302020204030204"/>
              </a:rPr>
              <a:t>He heard </a:t>
            </a:r>
            <a:r>
              <a:rPr lang="en-GB" sz="2200" i="1">
                <a:solidFill>
                  <a:srgbClr val="4472C4">
                    <a:lumMod val="50000"/>
                  </a:srgbClr>
                </a:solidFill>
                <a:latin typeface="Century Gothic" panose="020F0302020204030204"/>
              </a:rPr>
              <a:t>that the situation was safer in the U.S. than in Cuba.</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rPr>
              <a:t>	</a:t>
            </a:r>
          </a:p>
          <a:p>
            <a:pPr lvl="0">
              <a:lnSpc>
                <a:spcPct val="120000"/>
              </a:lnSpc>
              <a:defRPr/>
            </a:pPr>
            <a:r>
              <a:rPr kumimoji="0" lang="en-GB" sz="2200" b="0" i="1" u="none" strike="noStrike" kern="1200" cap="none" spc="0" normalizeH="0" baseline="0" noProof="0">
                <a:ln>
                  <a:noFill/>
                </a:ln>
                <a:solidFill>
                  <a:srgbClr val="4472C4">
                    <a:lumMod val="50000"/>
                  </a:srgbClr>
                </a:solidFill>
                <a:effectLst/>
                <a:uLnTx/>
                <a:uFillTx/>
                <a:latin typeface="Century Gothic" panose="020F0302020204030204"/>
              </a:rPr>
              <a:t>(</a:t>
            </a:r>
            <a:r>
              <a:rPr lang="en-GB" sz="2200">
                <a:solidFill>
                  <a:schemeClr val="accent5">
                    <a:lumMod val="50000"/>
                  </a:schemeClr>
                </a:solidFill>
              </a:rPr>
              <a:t>Oí que la situación política en Estados Unidos estaba más segura que en Cuba. </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rPr>
              <a:t>)</a:t>
            </a:r>
            <a:endPar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lvl="0">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3. What</a:t>
            </a:r>
            <a:r>
              <a:rPr kumimoji="0" lang="en-GB" sz="2200" b="1" i="0" u="none" strike="noStrike" kern="1200" cap="none" spc="0" normalizeH="0" noProof="0" dirty="0">
                <a:ln>
                  <a:noFill/>
                </a:ln>
                <a:solidFill>
                  <a:srgbClr val="4472C4">
                    <a:lumMod val="50000"/>
                  </a:srgbClr>
                </a:solidFill>
                <a:effectLst/>
                <a:uLnTx/>
                <a:uFillTx/>
                <a:latin typeface="Century Gothic" panose="020F0302020204030204"/>
              </a:rPr>
              <a:t> problems face foreigners in the U.S</a:t>
            </a:r>
            <a:r>
              <a:rPr kumimoji="0" lang="en-GB" sz="2200" b="1" i="0" u="none" strike="noStrike" kern="1200" cap="none" spc="0" normalizeH="0" baseline="0" noProof="0">
                <a:ln>
                  <a:noFill/>
                </a:ln>
                <a:solidFill>
                  <a:srgbClr val="4472C4">
                    <a:lumMod val="50000"/>
                  </a:srgbClr>
                </a:solidFill>
                <a:effectLst/>
                <a:uLnTx/>
                <a:uFillTx/>
                <a:latin typeface="Century Gothic" panose="020F0302020204030204"/>
              </a:rPr>
              <a:t>? </a:t>
            </a:r>
            <a:r>
              <a:rPr lang="en-US" sz="2200" b="1" i="1">
                <a:solidFill>
                  <a:srgbClr val="4472C4">
                    <a:lumMod val="50000"/>
                  </a:srgbClr>
                </a:solidFill>
              </a:rPr>
              <a:t>¿Qué </a:t>
            </a:r>
            <a:r>
              <a:rPr lang="en-US" sz="2200" b="1" i="1" dirty="0" err="1">
                <a:solidFill>
                  <a:srgbClr val="4472C4">
                    <a:lumMod val="50000"/>
                  </a:srgbClr>
                </a:solidFill>
              </a:rPr>
              <a:t>problemas</a:t>
            </a:r>
            <a:r>
              <a:rPr lang="en-US" sz="2200" b="1" i="1" dirty="0">
                <a:solidFill>
                  <a:srgbClr val="4472C4">
                    <a:lumMod val="50000"/>
                  </a:srgbClr>
                </a:solidFill>
              </a:rPr>
              <a:t> hay </a:t>
            </a:r>
            <a:r>
              <a:rPr lang="en-US" sz="2200" b="1" i="1">
                <a:solidFill>
                  <a:srgbClr val="4472C4">
                    <a:lumMod val="50000"/>
                  </a:srgbClr>
                </a:solidFill>
              </a:rPr>
              <a:t>para los extranjeros </a:t>
            </a:r>
            <a:r>
              <a:rPr lang="en-US" sz="2200" b="1" i="1" dirty="0" err="1">
                <a:solidFill>
                  <a:srgbClr val="4472C4">
                    <a:lumMod val="50000"/>
                  </a:srgbClr>
                </a:solidFill>
              </a:rPr>
              <a:t>en</a:t>
            </a:r>
            <a:r>
              <a:rPr lang="en-US" sz="2200" b="1" i="1" dirty="0">
                <a:solidFill>
                  <a:srgbClr val="4472C4">
                    <a:lumMod val="50000"/>
                  </a:srgbClr>
                </a:solidFill>
              </a:rPr>
              <a:t> los </a:t>
            </a:r>
            <a:r>
              <a:rPr lang="en-US" sz="2200" b="1" i="1" dirty="0" err="1">
                <a:solidFill>
                  <a:srgbClr val="4472C4">
                    <a:lumMod val="50000"/>
                  </a:srgbClr>
                </a:solidFill>
              </a:rPr>
              <a:t>Estados</a:t>
            </a:r>
            <a:r>
              <a:rPr lang="en-US" sz="2200" b="1" i="1" dirty="0">
                <a:solidFill>
                  <a:srgbClr val="4472C4">
                    <a:lumMod val="50000"/>
                  </a:srgbClr>
                </a:solidFill>
              </a:rPr>
              <a:t> Unidos</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rPr>
              <a:t>?</a:t>
            </a:r>
          </a:p>
          <a:p>
            <a:pPr lvl="0">
              <a:lnSpc>
                <a:spcPct val="120000"/>
              </a:lnSpc>
              <a:defRPr/>
            </a:pPr>
            <a:r>
              <a:rPr kumimoji="0" lang="en-GB" sz="2200" b="0" i="1" u="none" strike="noStrike" kern="1200" cap="none" spc="0" normalizeH="0" baseline="0" noProof="0">
                <a:ln>
                  <a:noFill/>
                </a:ln>
                <a:solidFill>
                  <a:srgbClr val="4472C4">
                    <a:lumMod val="50000"/>
                  </a:srgbClr>
                </a:solidFill>
                <a:effectLst/>
                <a:uLnTx/>
                <a:uFillTx/>
                <a:latin typeface="Century Gothic" panose="020F0302020204030204"/>
              </a:rPr>
              <a:t>It’s hard for a foreigner to arrive without work</a:t>
            </a:r>
            <a:r>
              <a:rPr lang="en-GB" sz="2200" i="1" noProof="0">
                <a:solidFill>
                  <a:srgbClr val="4472C4">
                    <a:lumMod val="50000"/>
                  </a:srgbClr>
                </a:solidFill>
                <a:latin typeface="Century Gothic" panose="020F0302020204030204"/>
              </a:rPr>
              <a:t> or rights, and without </a:t>
            </a:r>
            <a:r>
              <a:rPr lang="en-GB" sz="2200" i="1">
                <a:solidFill>
                  <a:srgbClr val="4472C4">
                    <a:lumMod val="50000"/>
                  </a:srgbClr>
                </a:solidFill>
              </a:rPr>
              <a:t>speaking </a:t>
            </a:r>
            <a:r>
              <a:rPr lang="en-GB" sz="2200" i="1" dirty="0">
                <a:solidFill>
                  <a:srgbClr val="4472C4">
                    <a:lumMod val="50000"/>
                  </a:srgbClr>
                </a:solidFill>
              </a:rPr>
              <a:t>the language.</a:t>
            </a:r>
            <a:endPar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ndParaRPr>
          </a:p>
          <a:p>
            <a:pPr lvl="0">
              <a:lnSpc>
                <a:spcPct val="120000"/>
              </a:lnSpc>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rPr>
              <a:t>(</a:t>
            </a:r>
            <a:r>
              <a:rPr lang="en-GB" sz="2200" dirty="0">
                <a:solidFill>
                  <a:schemeClr val="accent5">
                    <a:lumMod val="50000"/>
                  </a:schemeClr>
                </a:solidFill>
              </a:rPr>
              <a:t>Es </a:t>
            </a:r>
            <a:r>
              <a:rPr lang="en-GB" sz="2200" dirty="0" err="1">
                <a:solidFill>
                  <a:schemeClr val="accent5">
                    <a:lumMod val="50000"/>
                  </a:schemeClr>
                </a:solidFill>
              </a:rPr>
              <a:t>duro</a:t>
            </a:r>
            <a:r>
              <a:rPr lang="en-GB" sz="2200" dirty="0">
                <a:solidFill>
                  <a:schemeClr val="accent5">
                    <a:lumMod val="50000"/>
                  </a:schemeClr>
                </a:solidFill>
              </a:rPr>
              <a:t> para un </a:t>
            </a:r>
            <a:r>
              <a:rPr lang="en-GB" sz="2200" dirty="0" err="1">
                <a:solidFill>
                  <a:schemeClr val="accent5">
                    <a:lumMod val="50000"/>
                  </a:schemeClr>
                </a:solidFill>
              </a:rPr>
              <a:t>extranjero</a:t>
            </a:r>
            <a:r>
              <a:rPr lang="en-GB" sz="2200" dirty="0">
                <a:solidFill>
                  <a:schemeClr val="accent5">
                    <a:lumMod val="50000"/>
                  </a:schemeClr>
                </a:solidFill>
              </a:rPr>
              <a:t> </a:t>
            </a:r>
            <a:r>
              <a:rPr lang="en-GB" sz="2200" dirty="0" err="1">
                <a:solidFill>
                  <a:schemeClr val="accent5">
                    <a:lumMod val="50000"/>
                  </a:schemeClr>
                </a:solidFill>
              </a:rPr>
              <a:t>llegar</a:t>
            </a:r>
            <a:r>
              <a:rPr lang="en-GB" sz="2200" dirty="0">
                <a:solidFill>
                  <a:schemeClr val="accent5">
                    <a:lumMod val="50000"/>
                  </a:schemeClr>
                </a:solidFill>
              </a:rPr>
              <a:t> sin </a:t>
            </a:r>
            <a:r>
              <a:rPr lang="en-GB" sz="2200" dirty="0" err="1">
                <a:solidFill>
                  <a:schemeClr val="accent5">
                    <a:lumMod val="50000"/>
                  </a:schemeClr>
                </a:solidFill>
              </a:rPr>
              <a:t>trabajo</a:t>
            </a:r>
            <a:r>
              <a:rPr lang="en-GB" sz="2200" dirty="0">
                <a:solidFill>
                  <a:schemeClr val="accent5">
                    <a:lumMod val="50000"/>
                  </a:schemeClr>
                </a:solidFill>
              </a:rPr>
              <a:t>, sin </a:t>
            </a:r>
            <a:r>
              <a:rPr lang="en-GB" sz="2200" dirty="0" err="1">
                <a:solidFill>
                  <a:schemeClr val="accent5">
                    <a:lumMod val="50000"/>
                  </a:schemeClr>
                </a:solidFill>
              </a:rPr>
              <a:t>derechos</a:t>
            </a:r>
            <a:r>
              <a:rPr lang="en-GB" sz="2200" dirty="0">
                <a:solidFill>
                  <a:schemeClr val="accent5">
                    <a:lumMod val="50000"/>
                  </a:schemeClr>
                </a:solidFill>
              </a:rPr>
              <a:t> y sin </a:t>
            </a:r>
            <a:r>
              <a:rPr lang="en-GB" sz="2200" dirty="0" err="1">
                <a:solidFill>
                  <a:schemeClr val="accent5">
                    <a:lumMod val="50000"/>
                  </a:schemeClr>
                </a:solidFill>
              </a:rPr>
              <a:t>hablar</a:t>
            </a:r>
            <a:r>
              <a:rPr lang="en-GB" sz="2200" dirty="0">
                <a:solidFill>
                  <a:schemeClr val="accent5">
                    <a:lumMod val="50000"/>
                  </a:schemeClr>
                </a:solidFill>
              </a:rPr>
              <a:t> el </a:t>
            </a:r>
            <a:r>
              <a:rPr lang="en-GB" sz="2200" dirty="0" err="1">
                <a:solidFill>
                  <a:schemeClr val="accent5">
                    <a:lumMod val="50000"/>
                  </a:schemeClr>
                </a:solidFill>
              </a:rPr>
              <a:t>idioma</a:t>
            </a:r>
            <a:r>
              <a:rPr lang="en-GB" sz="2200" dirty="0">
                <a:solidFill>
                  <a:schemeClr val="accent5">
                    <a:lumMod val="50000"/>
                  </a:schemeClr>
                </a:solidFill>
              </a:rPr>
              <a: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s-E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le 11">
            <a:extLst>
              <a:ext uri="{FF2B5EF4-FFF2-40B4-BE49-F238E27FC236}">
                <a16:creationId xmlns:a16="http://schemas.microsoft.com/office/drawing/2014/main" id="{A316DD52-7894-4A75-969C-CA0645DA2978}"/>
              </a:ext>
            </a:extLst>
          </p:cNvPr>
          <p:cNvSpPr/>
          <p:nvPr/>
        </p:nvSpPr>
        <p:spPr>
          <a:xfrm>
            <a:off x="10818564" y="258166"/>
            <a:ext cx="110958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p>
        </p:txBody>
      </p:sp>
      <p:sp>
        <p:nvSpPr>
          <p:cNvPr id="9" name="TextBox 8"/>
          <p:cNvSpPr txBox="1"/>
          <p:nvPr/>
        </p:nvSpPr>
        <p:spPr>
          <a:xfrm>
            <a:off x="9804615" y="197420"/>
            <a:ext cx="13956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a:t>
            </a:r>
          </a:p>
        </p:txBody>
      </p:sp>
    </p:spTree>
    <p:extLst>
      <p:ext uri="{BB962C8B-B14F-4D97-AF65-F5344CB8AC3E}">
        <p14:creationId xmlns:p14="http://schemas.microsoft.com/office/powerpoint/2010/main" val="287704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63866"/>
            <a:ext cx="10515600" cy="558413"/>
          </a:xfrm>
        </p:spPr>
        <p:txBody>
          <a:bodyPr>
            <a:normAutofit/>
          </a:bodyPr>
          <a:lstStyle/>
          <a:p>
            <a:r>
              <a:rPr lang="en-GB" sz="2400"/>
              <a:t>Solución</a:t>
            </a:r>
          </a:p>
        </p:txBody>
      </p:sp>
      <p:sp>
        <p:nvSpPr>
          <p:cNvPr id="4" name="Rectangle 3"/>
          <p:cNvSpPr/>
          <p:nvPr/>
        </p:nvSpPr>
        <p:spPr>
          <a:xfrm>
            <a:off x="319314" y="983938"/>
            <a:ext cx="11872686" cy="4890570"/>
          </a:xfrm>
          <a:prstGeom prst="rect">
            <a:avLst/>
          </a:prstGeom>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startAt="4"/>
              <a:tabLst/>
              <a:defRPr/>
            </a:pP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Who</a:t>
            </a:r>
            <a:r>
              <a:rPr kumimoji="0" lang="en-US" sz="23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3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was more </a:t>
            </a:r>
            <a:r>
              <a:rPr kumimoji="0" lang="en-US" sz="23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excited</a:t>
            </a:r>
            <a:r>
              <a:rPr kumimoji="0" lang="en-US"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300" b="1" i="1" noProof="0" dirty="0">
                <a:solidFill>
                  <a:srgbClr val="4472C4">
                    <a:lumMod val="50000"/>
                  </a:srgbClr>
                </a:solidFill>
                <a:latin typeface="Century Gothic" panose="020F0302020204030204"/>
              </a:rPr>
              <a:t>¿</a:t>
            </a:r>
            <a:r>
              <a:rPr kumimoji="0" lang="en-US" sz="23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Quién</a:t>
            </a:r>
            <a:r>
              <a:rPr kumimoji="0" lang="en-US"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estaba</a:t>
            </a:r>
            <a:r>
              <a:rPr kumimoji="0" lang="en-US"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1" i="1"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más</a:t>
            </a:r>
            <a:r>
              <a:rPr kumimoji="0" lang="en-US" sz="2300" b="1"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emocionado?</a:t>
            </a:r>
            <a:endParaRPr kumimoji="0" lang="en-US"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3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grandfather.	</a:t>
            </a:r>
            <a:r>
              <a:rPr kumimoji="0" lang="en-GB"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lvl="0">
              <a:lnSpc>
                <a:spcPct val="120000"/>
              </a:lnSpc>
              <a:defRPr/>
            </a:pPr>
            <a:r>
              <a:rPr kumimoji="0" lang="en-GB"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chemeClr val="accent5">
                    <a:lumMod val="50000"/>
                  </a:schemeClr>
                </a:solidFill>
              </a:rPr>
              <a:t>Bueno, </a:t>
            </a:r>
            <a:r>
              <a:rPr lang="en-GB" sz="2400" dirty="0" err="1">
                <a:solidFill>
                  <a:schemeClr val="accent5">
                    <a:lumMod val="50000"/>
                  </a:schemeClr>
                </a:solidFill>
              </a:rPr>
              <a:t>estaba</a:t>
            </a:r>
            <a:r>
              <a:rPr lang="en-GB" sz="2400" dirty="0">
                <a:solidFill>
                  <a:schemeClr val="accent5">
                    <a:lumMod val="50000"/>
                  </a:schemeClr>
                </a:solidFill>
              </a:rPr>
              <a:t> </a:t>
            </a:r>
            <a:r>
              <a:rPr lang="en-GB" sz="2400" dirty="0" err="1">
                <a:solidFill>
                  <a:schemeClr val="accent5">
                    <a:lumMod val="50000"/>
                  </a:schemeClr>
                </a:solidFill>
              </a:rPr>
              <a:t>menos</a:t>
            </a:r>
            <a:r>
              <a:rPr lang="en-GB" sz="2400" dirty="0">
                <a:solidFill>
                  <a:schemeClr val="accent5">
                    <a:lumMod val="50000"/>
                  </a:schemeClr>
                </a:solidFill>
              </a:rPr>
              <a:t> </a:t>
            </a:r>
            <a:r>
              <a:rPr lang="en-GB" sz="2400" dirty="0" err="1">
                <a:solidFill>
                  <a:schemeClr val="accent5">
                    <a:lumMod val="50000"/>
                  </a:schemeClr>
                </a:solidFill>
              </a:rPr>
              <a:t>emocionada</a:t>
            </a:r>
            <a:r>
              <a:rPr lang="en-GB" sz="2400" dirty="0">
                <a:solidFill>
                  <a:schemeClr val="accent5">
                    <a:lumMod val="50000"/>
                  </a:schemeClr>
                </a:solidFill>
              </a:rPr>
              <a:t> que </a:t>
            </a:r>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abuelo</a:t>
            </a:r>
            <a:r>
              <a:rPr lang="en-GB" sz="2400" dirty="0">
                <a:solidFill>
                  <a:schemeClr val="accent5">
                    <a:lumMod val="50000"/>
                  </a:schemeClr>
                </a:solidFill>
              </a:rPr>
              <a:t>.</a:t>
            </a:r>
            <a:r>
              <a:rPr kumimoji="0" lang="es-E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Why</a:t>
            </a:r>
            <a:r>
              <a:rPr kumimoji="0" lang="en-US" sz="23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was she worried</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¿Por</a:t>
            </a:r>
            <a:r>
              <a:rPr kumimoji="0" lang="en-US" sz="23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300" b="1" i="1"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qué</a:t>
            </a:r>
            <a:r>
              <a:rPr kumimoji="0" lang="en-US" sz="23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300" b="1" i="1"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estaba</a:t>
            </a:r>
            <a:r>
              <a:rPr kumimoji="0" lang="en-US" sz="23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300" b="1" i="1"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preocupada</a:t>
            </a:r>
            <a:r>
              <a:rPr kumimoji="0" lang="en-US"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s-ES" sz="23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She was worried about her mother’s health in the months </a:t>
            </a:r>
            <a:r>
              <a:rPr kumimoji="0" lang="es-ES" sz="2300" b="0" i="1" u="none" strike="noStrike" kern="1200" cap="none" spc="0" normalizeH="0" noProof="0">
                <a:ln>
                  <a:noFill/>
                </a:ln>
                <a:solidFill>
                  <a:srgbClr val="4472C4">
                    <a:lumMod val="50000"/>
                  </a:srgbClr>
                </a:solidFill>
                <a:effectLst/>
                <a:uLnTx/>
                <a:uFillTx/>
                <a:latin typeface="Century Gothic" panose="020F0302020204030204"/>
                <a:ea typeface="+mn-ea"/>
                <a:cs typeface="+mn-cs"/>
              </a:rPr>
              <a:t>before </a:t>
            </a:r>
            <a:r>
              <a:rPr kumimoji="0" lang="es-ES" sz="2300" b="0" i="1"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leaving</a:t>
            </a:r>
            <a:r>
              <a:rPr kumimoji="0" lang="es-ES" sz="23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s-ES" sz="23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lnSpc>
                <a:spcPct val="120000"/>
              </a:lnSpc>
              <a:defRPr/>
            </a:pPr>
            <a:r>
              <a:rPr kumimoji="0" lang="en-GB" sz="23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lang="en-GB" sz="2400">
                <a:solidFill>
                  <a:schemeClr val="accent5">
                    <a:lumMod val="50000"/>
                  </a:schemeClr>
                </a:solidFill>
              </a:rPr>
              <a:t>Estaba preocupada por la salud de mi madre en los meses antes de viajar.</a:t>
            </a:r>
            <a:r>
              <a:rPr kumimoji="0" lang="es-E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3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Does the grandmother prefer living in the</a:t>
            </a:r>
            <a:r>
              <a:rPr kumimoji="0" lang="en-US" sz="23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U.S or Cuba</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abuela </a:t>
            </a:r>
            <a:r>
              <a:rPr kumimoji="0" lang="en-US" sz="23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prefiere</a:t>
            </a:r>
            <a:r>
              <a:rPr kumimoji="0" lang="en-US" sz="23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300" b="1" i="1"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vivir</a:t>
            </a:r>
            <a:r>
              <a:rPr kumimoji="0" lang="en-US" sz="23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300" b="1" i="1" u="none" strike="noStrike" kern="1200" cap="none" spc="0" normalizeH="0" noProof="0" err="1">
                <a:ln>
                  <a:noFill/>
                </a:ln>
                <a:solidFill>
                  <a:srgbClr val="4472C4">
                    <a:lumMod val="50000"/>
                  </a:srgbClr>
                </a:solidFill>
                <a:effectLst/>
                <a:uLnTx/>
                <a:uFillTx/>
                <a:latin typeface="Century Gothic" panose="020F0302020204030204"/>
                <a:ea typeface="+mn-ea"/>
                <a:cs typeface="+mn-cs"/>
              </a:rPr>
              <a:t>en</a:t>
            </a:r>
            <a:r>
              <a:rPr kumimoji="0" lang="en-US" sz="2300" b="1" i="1" u="none" strike="noStrike" kern="1200" cap="none" spc="0" normalizeH="0" noProof="0">
                <a:ln>
                  <a:noFill/>
                </a:ln>
                <a:solidFill>
                  <a:srgbClr val="4472C4">
                    <a:lumMod val="50000"/>
                  </a:srgbClr>
                </a:solidFill>
                <a:effectLst/>
                <a:uLnTx/>
                <a:uFillTx/>
                <a:latin typeface="Century Gothic" panose="020F0302020204030204"/>
                <a:ea typeface="+mn-ea"/>
                <a:cs typeface="+mn-cs"/>
              </a:rPr>
              <a:t> los </a:t>
            </a:r>
            <a:r>
              <a:rPr kumimoji="0" lang="en-US" sz="2300" b="1" i="1"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Estados</a:t>
            </a:r>
            <a:r>
              <a:rPr kumimoji="0" lang="en-US" sz="23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Unidos </a:t>
            </a:r>
            <a:r>
              <a:rPr kumimoji="0" lang="en-US" sz="2300" b="1" i="1" u="none" strike="noStrike" kern="1200" cap="none" spc="0" normalizeH="0" noProof="0">
                <a:ln>
                  <a:noFill/>
                </a:ln>
                <a:solidFill>
                  <a:srgbClr val="4472C4">
                    <a:lumMod val="50000"/>
                  </a:srgbClr>
                </a:solidFill>
                <a:effectLst/>
                <a:uLnTx/>
                <a:uFillTx/>
                <a:latin typeface="Century Gothic" panose="020F0302020204030204"/>
                <a:ea typeface="+mn-ea"/>
                <a:cs typeface="+mn-cs"/>
              </a:rPr>
              <a:t>o en Cuba</a:t>
            </a:r>
            <a:r>
              <a:rPr kumimoji="0" lang="en-US"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20000"/>
              </a:lnSpc>
              <a:spcBef>
                <a:spcPts val="0"/>
              </a:spcBef>
              <a:spcAft>
                <a:spcPts val="0"/>
              </a:spcAft>
              <a:buClrTx/>
              <a:buSzTx/>
              <a:buFontTx/>
              <a:buNone/>
              <a:tabLst/>
              <a:defRPr/>
            </a:pPr>
            <a:r>
              <a:rPr lang="en-GB" sz="2300" i="1" dirty="0">
                <a:solidFill>
                  <a:srgbClr val="4472C4">
                    <a:lumMod val="50000"/>
                  </a:srgbClr>
                </a:solidFill>
                <a:latin typeface="Century Gothic" panose="020F0302020204030204"/>
              </a:rPr>
              <a:t>Life is </a:t>
            </a:r>
            <a:r>
              <a:rPr lang="en-GB" sz="2300" i="1">
                <a:solidFill>
                  <a:srgbClr val="4472C4">
                    <a:lumMod val="50000"/>
                  </a:srgbClr>
                </a:solidFill>
                <a:latin typeface="Century Gothic" panose="020F0302020204030204"/>
              </a:rPr>
              <a:t>better (in the USA) than in </a:t>
            </a:r>
            <a:r>
              <a:rPr lang="en-GB" sz="2300" i="1" dirty="0">
                <a:solidFill>
                  <a:srgbClr val="4472C4">
                    <a:lumMod val="50000"/>
                  </a:srgbClr>
                </a:solidFill>
                <a:latin typeface="Century Gothic" panose="020F0302020204030204"/>
              </a:rPr>
              <a:t>Cuba.</a:t>
            </a:r>
            <a:endParaRPr kumimoji="0" lang="en-GB" sz="23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lnSpc>
                <a:spcPct val="120000"/>
              </a:lnSpc>
              <a:defRPr/>
            </a:pPr>
            <a:r>
              <a:rPr kumimoji="0" lang="es-E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chemeClr val="accent5">
                    <a:lumMod val="50000"/>
                  </a:schemeClr>
                </a:solidFill>
              </a:rPr>
              <a:t>La </a:t>
            </a:r>
            <a:r>
              <a:rPr lang="en-GB" sz="2400" dirty="0" err="1">
                <a:solidFill>
                  <a:schemeClr val="accent5">
                    <a:lumMod val="50000"/>
                  </a:schemeClr>
                </a:solidFill>
              </a:rPr>
              <a:t>vida</a:t>
            </a:r>
            <a:r>
              <a:rPr lang="en-GB" sz="2400" dirty="0">
                <a:solidFill>
                  <a:schemeClr val="accent5">
                    <a:lumMod val="50000"/>
                  </a:schemeClr>
                </a:solidFill>
              </a:rPr>
              <a:t> es </a:t>
            </a:r>
            <a:r>
              <a:rPr lang="en-GB" sz="2400" dirty="0" err="1">
                <a:solidFill>
                  <a:schemeClr val="accent5">
                    <a:lumMod val="50000"/>
                  </a:schemeClr>
                </a:solidFill>
              </a:rPr>
              <a:t>mejor</a:t>
            </a:r>
            <a:r>
              <a:rPr lang="en-GB" sz="2400" dirty="0">
                <a:solidFill>
                  <a:schemeClr val="accent5">
                    <a:lumMod val="50000"/>
                  </a:schemeClr>
                </a:solidFill>
              </a:rPr>
              <a:t> que </a:t>
            </a:r>
            <a:r>
              <a:rPr lang="en-GB" sz="2400" dirty="0" err="1">
                <a:solidFill>
                  <a:schemeClr val="accent5">
                    <a:lumMod val="50000"/>
                  </a:schemeClr>
                </a:solidFill>
              </a:rPr>
              <a:t>en</a:t>
            </a:r>
            <a:r>
              <a:rPr lang="en-GB" sz="2400" dirty="0">
                <a:solidFill>
                  <a:schemeClr val="accent5">
                    <a:lumMod val="50000"/>
                  </a:schemeClr>
                </a:solidFill>
              </a:rPr>
              <a:t> Cuba.)</a:t>
            </a:r>
            <a:endParaRPr kumimoji="0" lang="en-GB"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le 11">
            <a:extLst>
              <a:ext uri="{FF2B5EF4-FFF2-40B4-BE49-F238E27FC236}">
                <a16:creationId xmlns:a16="http://schemas.microsoft.com/office/drawing/2014/main" id="{A316DD52-7894-4A75-969C-CA0645DA2978}"/>
              </a:ext>
            </a:extLst>
          </p:cNvPr>
          <p:cNvSpPr/>
          <p:nvPr/>
        </p:nvSpPr>
        <p:spPr>
          <a:xfrm>
            <a:off x="10818564" y="258166"/>
            <a:ext cx="110958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p>
        </p:txBody>
      </p:sp>
      <p:sp>
        <p:nvSpPr>
          <p:cNvPr id="9" name="TextBox 8"/>
          <p:cNvSpPr txBox="1"/>
          <p:nvPr/>
        </p:nvSpPr>
        <p:spPr>
          <a:xfrm>
            <a:off x="9713496" y="197420"/>
            <a:ext cx="13956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[2/2]</a:t>
            </a:r>
          </a:p>
        </p:txBody>
      </p:sp>
    </p:spTree>
    <p:extLst>
      <p:ext uri="{BB962C8B-B14F-4D97-AF65-F5344CB8AC3E}">
        <p14:creationId xmlns:p14="http://schemas.microsoft.com/office/powerpoint/2010/main" val="22239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err="1">
                <a:solidFill>
                  <a:schemeClr val="bg1"/>
                </a:solidFill>
              </a:rPr>
              <a:t>Fonética</a:t>
            </a:r>
            <a:endParaRPr lang="en-GB" sz="3600" b="1">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654639" y="258166"/>
            <a:ext cx="227350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hablar</a:t>
            </a: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37159" y="1168466"/>
            <a:ext cx="100639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Escribe las palabras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en</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español</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Cuál</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tiene</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la SSC [CE]?</a:t>
            </a:r>
          </a:p>
        </p:txBody>
      </p:sp>
      <p:sp>
        <p:nvSpPr>
          <p:cNvPr id="7" name="TextBox 6">
            <a:extLst>
              <a:ext uri="{FF2B5EF4-FFF2-40B4-BE49-F238E27FC236}">
                <a16:creationId xmlns:a16="http://schemas.microsoft.com/office/drawing/2014/main" id="{4E6A58B1-6B4E-4CB1-8794-A9443AFA2DFC}"/>
              </a:ext>
            </a:extLst>
          </p:cNvPr>
          <p:cNvSpPr txBox="1"/>
          <p:nvPr/>
        </p:nvSpPr>
        <p:spPr>
          <a:xfrm>
            <a:off x="5823329" y="2841833"/>
            <a:ext cx="54534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400" b="1" i="0" u="none" strike="noStrike" kern="1200" cap="none" spc="0" normalizeH="0" baseline="0" noProof="0">
                <a:ln>
                  <a:noFill/>
                </a:ln>
                <a:solidFill>
                  <a:srgbClr val="115076"/>
                </a:solidFill>
                <a:effectLst/>
                <a:uLnTx/>
                <a:uFillTx/>
                <a:latin typeface="Century Gothic" panose="020F0302020204030204"/>
                <a:ea typeface="+mn-ea"/>
                <a:cs typeface="+mn-cs"/>
              </a:rPr>
              <a:t>o</a:t>
            </a:r>
            <a:endParaRPr kumimoji="0" lang="en-GB" sz="4400" b="1" i="0" u="none" strike="noStrike" kern="0" cap="none" spc="0" normalizeH="0" baseline="0" noProof="0">
              <a:ln>
                <a:noFill/>
              </a:ln>
              <a:solidFill>
                <a:srgbClr val="4472C4">
                  <a:lumMod val="50000"/>
                </a:srgbClr>
              </a:solidFill>
              <a:effectLst/>
              <a:uLnTx/>
              <a:uFillTx/>
              <a:latin typeface="Century Gothic" panose="020F0302020204030204"/>
              <a:ea typeface="+mn-ea"/>
              <a:cs typeface="Arial"/>
              <a:sym typeface="Arial"/>
            </a:endParaRPr>
          </a:p>
        </p:txBody>
      </p:sp>
      <p:sp>
        <p:nvSpPr>
          <p:cNvPr id="10" name="TextBox 9">
            <a:extLst>
              <a:ext uri="{FF2B5EF4-FFF2-40B4-BE49-F238E27FC236}">
                <a16:creationId xmlns:a16="http://schemas.microsoft.com/office/drawing/2014/main" id="{AB2CA0F4-8490-46B2-80B3-8719251C2CF0}"/>
              </a:ext>
            </a:extLst>
          </p:cNvPr>
          <p:cNvSpPr txBox="1"/>
          <p:nvPr/>
        </p:nvSpPr>
        <p:spPr>
          <a:xfrm>
            <a:off x="1731771" y="2508696"/>
            <a:ext cx="302679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8D30BB"/>
                </a:solidFill>
                <a:effectLst/>
                <a:uLnTx/>
                <a:uFillTx/>
                <a:latin typeface="Century Gothic" panose="020F0302020204030204"/>
                <a:ea typeface="+mn-ea"/>
                <a:cs typeface="Arial"/>
                <a:sym typeface="Arial"/>
              </a:rPr>
              <a:t>to feel, feeling</a:t>
            </a:r>
          </a:p>
        </p:txBody>
      </p:sp>
      <p:sp>
        <p:nvSpPr>
          <p:cNvPr id="11" name="TextBox 10">
            <a:extLst>
              <a:ext uri="{FF2B5EF4-FFF2-40B4-BE49-F238E27FC236}">
                <a16:creationId xmlns:a16="http://schemas.microsoft.com/office/drawing/2014/main" id="{195BB2BE-1142-43F0-B0EC-0E3053E0B2C5}"/>
              </a:ext>
            </a:extLst>
          </p:cNvPr>
          <p:cNvSpPr txBox="1"/>
          <p:nvPr/>
        </p:nvSpPr>
        <p:spPr>
          <a:xfrm>
            <a:off x="2358174" y="3386418"/>
            <a:ext cx="133562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600" kern="0" dirty="0" err="1">
                <a:solidFill>
                  <a:srgbClr val="EE6000"/>
                </a:solidFill>
                <a:latin typeface="Century Gothic" panose="020F0302020204030204"/>
                <a:cs typeface="Arial"/>
                <a:sym typeface="Arial"/>
              </a:rPr>
              <a:t>sentir</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2" name="TextBox 11">
            <a:extLst>
              <a:ext uri="{FF2B5EF4-FFF2-40B4-BE49-F238E27FC236}">
                <a16:creationId xmlns:a16="http://schemas.microsoft.com/office/drawing/2014/main" id="{56C582D8-DF7E-4DF8-8325-41349386C6C7}"/>
              </a:ext>
            </a:extLst>
          </p:cNvPr>
          <p:cNvSpPr txBox="1"/>
          <p:nvPr/>
        </p:nvSpPr>
        <p:spPr>
          <a:xfrm>
            <a:off x="8175983" y="3394171"/>
            <a:ext cx="151996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na</a:t>
            </a:r>
            <a:r>
              <a:rPr kumimoji="0" lang="en-GB" sz="3600" b="1" i="0"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ce</a:t>
            </a:r>
            <a:r>
              <a:rPr kumimoji="0" lang="en-GB" sz="3600" b="0" i="0"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r</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5"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4">
            <a:alphaModFix/>
          </a:blip>
          <a:srcRect/>
          <a:stretch/>
        </p:blipFill>
        <p:spPr>
          <a:xfrm>
            <a:off x="10627737" y="2508782"/>
            <a:ext cx="720000" cy="720000"/>
          </a:xfrm>
          <a:prstGeom prst="rect">
            <a:avLst/>
          </a:prstGeom>
          <a:noFill/>
          <a:ln>
            <a:noFill/>
          </a:ln>
        </p:spPr>
      </p:pic>
      <p:sp>
        <p:nvSpPr>
          <p:cNvPr id="16" name="TextBox 15">
            <a:extLst>
              <a:ext uri="{FF2B5EF4-FFF2-40B4-BE49-F238E27FC236}">
                <a16:creationId xmlns:a16="http://schemas.microsoft.com/office/drawing/2014/main" id="{AB2CA0F4-8490-46B2-80B3-8719251C2CF0}"/>
              </a:ext>
            </a:extLst>
          </p:cNvPr>
          <p:cNvSpPr txBox="1"/>
          <p:nvPr/>
        </p:nvSpPr>
        <p:spPr>
          <a:xfrm>
            <a:off x="7952862" y="3070950"/>
            <a:ext cx="19784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panose="020F0302020204030204"/>
                <a:ea typeface="+mn-ea"/>
                <a:cs typeface="Arial"/>
                <a:sym typeface="Arial"/>
              </a:rPr>
              <a:t>[to be born]</a:t>
            </a:r>
          </a:p>
        </p:txBody>
      </p:sp>
      <p:sp>
        <p:nvSpPr>
          <p:cNvPr id="17" name="TextBox 16">
            <a:extLst>
              <a:ext uri="{FF2B5EF4-FFF2-40B4-BE49-F238E27FC236}">
                <a16:creationId xmlns:a16="http://schemas.microsoft.com/office/drawing/2014/main" id="{DA2F2789-84A6-4CA5-AD39-41E5E0CC861C}"/>
              </a:ext>
            </a:extLst>
          </p:cNvPr>
          <p:cNvSpPr txBox="1"/>
          <p:nvPr/>
        </p:nvSpPr>
        <p:spPr>
          <a:xfrm>
            <a:off x="237159" y="4033322"/>
            <a:ext cx="1146499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Ahora</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escucha y lee.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115076"/>
                </a:solidFill>
                <a:effectLst/>
                <a:uLnTx/>
                <a:uFillTx/>
                <a:latin typeface="Century Gothic" panose="020F0302020204030204"/>
                <a:ea typeface="+mn-ea"/>
                <a:cs typeface="+mn-cs"/>
              </a:rPr>
              <a:t>Dónde</a:t>
            </a:r>
            <a:r>
              <a:rPr kumimoji="0" lang="en-GB" sz="2800" b="1"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noProof="0" dirty="0" err="1">
                <a:ln>
                  <a:noFill/>
                </a:ln>
                <a:solidFill>
                  <a:srgbClr val="115076"/>
                </a:solidFill>
                <a:effectLst/>
                <a:uLnTx/>
                <a:uFillTx/>
                <a:latin typeface="Century Gothic" panose="020F0302020204030204"/>
                <a:ea typeface="+mn-ea"/>
                <a:cs typeface="+mn-cs"/>
              </a:rPr>
              <a:t>está</a:t>
            </a:r>
            <a:r>
              <a:rPr kumimoji="0" lang="en-GB" sz="2800" b="1" i="0" u="none" strike="noStrike" kern="1200" cap="none" spc="0" normalizeH="0" noProof="0" dirty="0">
                <a:ln>
                  <a:noFill/>
                </a:ln>
                <a:solidFill>
                  <a:srgbClr val="115076"/>
                </a:solidFill>
                <a:effectLst/>
                <a:uLnTx/>
                <a:uFillTx/>
                <a:latin typeface="Century Gothic" panose="020F0302020204030204"/>
                <a:ea typeface="+mn-ea"/>
                <a:cs typeface="+mn-cs"/>
              </a:rPr>
              <a:t> la persona (</a:t>
            </a:r>
            <a:r>
              <a:rPr kumimoji="0" lang="en-GB" sz="2800" b="1" i="0" u="none" strike="noStrike" kern="1200" cap="none" spc="0" normalizeH="0" noProof="0" dirty="0" err="1">
                <a:ln>
                  <a:noFill/>
                </a:ln>
                <a:solidFill>
                  <a:srgbClr val="115076"/>
                </a:solidFill>
                <a:effectLst/>
                <a:uLnTx/>
                <a:uFillTx/>
                <a:latin typeface="Century Gothic" panose="020F0302020204030204"/>
                <a:ea typeface="+mn-ea"/>
                <a:cs typeface="+mn-cs"/>
              </a:rPr>
              <a:t>probablemente</a:t>
            </a:r>
            <a:r>
              <a:rPr kumimoji="0" lang="en-GB" sz="2800" b="1"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Action Button: Custom 17">
            <a:hlinkClick r:id="" action="ppaction://noaction" highlightClick="1">
              <a:snd r:embed="rId5" name="01. El bebé de mi tía va a nacer el próximo mes (LAm).wav"/>
            </a:hlinkClick>
          </p:cNvPr>
          <p:cNvSpPr/>
          <p:nvPr/>
        </p:nvSpPr>
        <p:spPr>
          <a:xfrm>
            <a:off x="489693" y="4699076"/>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19" name="TextBox 18">
            <a:extLst>
              <a:ext uri="{FF2B5EF4-FFF2-40B4-BE49-F238E27FC236}">
                <a16:creationId xmlns:a16="http://schemas.microsoft.com/office/drawing/2014/main" id="{DA2F2789-84A6-4CA5-AD39-41E5E0CC861C}"/>
              </a:ext>
            </a:extLst>
          </p:cNvPr>
          <p:cNvSpPr txBox="1"/>
          <p:nvPr/>
        </p:nvSpPr>
        <p:spPr>
          <a:xfrm>
            <a:off x="930803" y="5203383"/>
            <a:ext cx="51651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a:solidFill>
                  <a:srgbClr val="115076"/>
                </a:solidFill>
                <a:latin typeface="Century Gothic" panose="020F0302020204030204"/>
              </a:rPr>
              <a:t>a) </a:t>
            </a:r>
            <a:r>
              <a:rPr lang="en-GB" sz="2800" noProof="0">
                <a:solidFill>
                  <a:srgbClr val="115076"/>
                </a:solidFill>
                <a:latin typeface="Century Gothic" panose="020F0302020204030204"/>
              </a:rPr>
              <a:t>Latinoamérica</a:t>
            </a:r>
            <a:r>
              <a:rPr lang="en-GB" sz="2800">
                <a:solidFill>
                  <a:srgbClr val="115076"/>
                </a:solidFill>
                <a:latin typeface="Century Gothic" panose="020F0302020204030204"/>
              </a:rPr>
              <a:t> o Canarias</a:t>
            </a:r>
            <a:endParaRPr lang="en-GB" sz="2800" noProof="0">
              <a:solidFill>
                <a:srgbClr val="115076"/>
              </a:solidFill>
              <a:latin typeface="Century Gothic" panose="020F0302020204030204"/>
            </a:endParaRPr>
          </a:p>
        </p:txBody>
      </p:sp>
      <p:sp>
        <p:nvSpPr>
          <p:cNvPr id="20" name="TextBox 19">
            <a:extLst>
              <a:ext uri="{FF2B5EF4-FFF2-40B4-BE49-F238E27FC236}">
                <a16:creationId xmlns:a16="http://schemas.microsoft.com/office/drawing/2014/main" id="{DA2F2789-84A6-4CA5-AD39-41E5E0CC861C}"/>
              </a:ext>
            </a:extLst>
          </p:cNvPr>
          <p:cNvSpPr txBox="1"/>
          <p:nvPr/>
        </p:nvSpPr>
        <p:spPr>
          <a:xfrm>
            <a:off x="930803" y="5713178"/>
            <a:ext cx="398378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a:solidFill>
                  <a:srgbClr val="115076"/>
                </a:solidFill>
                <a:latin typeface="Century Gothic" panose="020F0302020204030204"/>
              </a:rPr>
              <a:t>b) </a:t>
            </a:r>
            <a:r>
              <a:rPr lang="en-GB" sz="2800" noProof="0">
                <a:solidFill>
                  <a:srgbClr val="115076"/>
                </a:solidFill>
                <a:latin typeface="Century Gothic" panose="020F0302020204030204"/>
              </a:rPr>
              <a:t>España (península)</a:t>
            </a:r>
            <a:endParaRPr kumimoji="0" lang="en-GB" sz="2800" i="0" u="none" strike="noStrike" kern="1200" cap="none" spc="0" normalizeH="0" baseline="0" noProof="0">
              <a:ln>
                <a:noFill/>
              </a:ln>
              <a:solidFill>
                <a:srgbClr val="115076"/>
              </a:solidFill>
              <a:effectLst/>
              <a:uLnTx/>
              <a:uFillTx/>
              <a:latin typeface="Century Gothic" panose="020F0302020204030204"/>
            </a:endParaRPr>
          </a:p>
        </p:txBody>
      </p:sp>
      <p:pic>
        <p:nvPicPr>
          <p:cNvPr id="2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4">
            <a:alphaModFix/>
          </a:blip>
          <a:srcRect/>
          <a:stretch/>
        </p:blipFill>
        <p:spPr>
          <a:xfrm>
            <a:off x="6219038" y="5275544"/>
            <a:ext cx="519581" cy="455735"/>
          </a:xfrm>
          <a:prstGeom prst="rect">
            <a:avLst/>
          </a:prstGeom>
          <a:noFill/>
          <a:ln>
            <a:noFill/>
          </a:ln>
        </p:spPr>
      </p:pic>
      <p:pic>
        <p:nvPicPr>
          <p:cNvPr id="5122" name="Picture 2" descr="Baby Boy, Boy, Baby, Cute, Surprised">
            <a:extLst>
              <a:ext uri="{FF2B5EF4-FFF2-40B4-BE49-F238E27FC236}">
                <a16:creationId xmlns:a16="http://schemas.microsoft.com/office/drawing/2014/main" id="{61A56976-0D50-8243-88C3-CE33887D2C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7294" y="1844241"/>
            <a:ext cx="1437346" cy="116772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A2F2789-84A6-4CA5-AD39-41E5E0CC861C}"/>
              </a:ext>
            </a:extLst>
          </p:cNvPr>
          <p:cNvSpPr txBox="1"/>
          <p:nvPr/>
        </p:nvSpPr>
        <p:spPr>
          <a:xfrm>
            <a:off x="1028219" y="4625007"/>
            <a:ext cx="79784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1" u="none" strike="noStrike" kern="1200" cap="none" spc="0" normalizeH="0" baseline="0" noProof="0">
                <a:ln>
                  <a:noFill/>
                </a:ln>
                <a:solidFill>
                  <a:srgbClr val="115076"/>
                </a:solidFill>
                <a:effectLst/>
                <a:uLnTx/>
                <a:uFillTx/>
                <a:latin typeface="Century Gothic" panose="020F0302020204030204"/>
                <a:ea typeface="+mn-ea"/>
                <a:cs typeface="+mn-cs"/>
              </a:rPr>
              <a:t>El bebé de mi tía va a na</a:t>
            </a:r>
            <a:r>
              <a:rPr kumimoji="0" lang="en-GB" sz="2800" b="1" i="1" u="none" strike="noStrike" kern="1200" cap="none" spc="0" normalizeH="0" baseline="0" noProof="0">
                <a:ln>
                  <a:noFill/>
                </a:ln>
                <a:solidFill>
                  <a:srgbClr val="115076"/>
                </a:solidFill>
                <a:effectLst/>
                <a:uLnTx/>
                <a:uFillTx/>
                <a:latin typeface="Century Gothic" panose="020F0302020204030204"/>
                <a:ea typeface="+mn-ea"/>
                <a:cs typeface="+mn-cs"/>
              </a:rPr>
              <a:t>ce</a:t>
            </a:r>
            <a:r>
              <a:rPr kumimoji="0" lang="en-GB" sz="2800" i="1" u="none" strike="noStrike" kern="1200" cap="none" spc="0" normalizeH="0" baseline="0" noProof="0">
                <a:ln>
                  <a:noFill/>
                </a:ln>
                <a:solidFill>
                  <a:srgbClr val="115076"/>
                </a:solidFill>
                <a:effectLst/>
                <a:uLnTx/>
                <a:uFillTx/>
                <a:latin typeface="Century Gothic" panose="020F0302020204030204"/>
                <a:ea typeface="+mn-ea"/>
                <a:cs typeface="+mn-cs"/>
              </a:rPr>
              <a:t>r el próximo mes.</a:t>
            </a:r>
            <a:endParaRPr kumimoji="0" lang="en-GB" sz="280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2173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P spid="18" grpId="0" animBg="1"/>
      <p:bldP spid="19" grpId="0"/>
      <p:bldP spid="20"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08345" y="4920624"/>
            <a:ext cx="4618297" cy="57146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itle 1"/>
          <p:cNvSpPr>
            <a:spLocks noGrp="1"/>
          </p:cNvSpPr>
          <p:nvPr>
            <p:ph type="title"/>
          </p:nvPr>
        </p:nvSpPr>
        <p:spPr>
          <a:xfrm>
            <a:off x="208346" y="440333"/>
            <a:ext cx="9791997" cy="829733"/>
          </a:xfrm>
        </p:spPr>
        <p:txBody>
          <a:bodyPr>
            <a:noAutofit/>
          </a:bodyPr>
          <a:lstStyle/>
          <a:p>
            <a:pPr lvl="0">
              <a:lnSpc>
                <a:spcPct val="100000"/>
              </a:lnSpc>
              <a:spcBef>
                <a:spcPts val="0"/>
              </a:spcBef>
              <a:defRPr/>
            </a:pPr>
            <a:r>
              <a:rPr lang="en-US" sz="2400" b="1">
                <a:solidFill>
                  <a:srgbClr val="002060"/>
                </a:solidFill>
                <a:latin typeface="Century Gothic"/>
              </a:rPr>
              <a:t>Imagina que ahora vives en otro país con tu familia. </a:t>
            </a:r>
            <a:br>
              <a:rPr lang="en-US" sz="2400" b="1">
                <a:solidFill>
                  <a:srgbClr val="002060"/>
                </a:solidFill>
                <a:latin typeface="Century Gothic"/>
              </a:rPr>
            </a:br>
            <a:r>
              <a:rPr lang="en-US" sz="2400" b="1">
                <a:solidFill>
                  <a:srgbClr val="002060"/>
                </a:solidFill>
                <a:latin typeface="Century Gothic"/>
              </a:rPr>
              <a:t>¿Cómo estás? Y ¿cómo estabas al principio, después de llegar?</a:t>
            </a:r>
            <a:endParaRPr lang="en-US" sz="2400">
              <a:solidFill>
                <a:srgbClr val="002060"/>
              </a:solidFill>
              <a:latin typeface="Century Gothic"/>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37793" y="258166"/>
            <a:ext cx="2556484" cy="3683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p:cNvSpPr/>
          <p:nvPr/>
        </p:nvSpPr>
        <p:spPr>
          <a:xfrm>
            <a:off x="208346" y="2599148"/>
            <a:ext cx="8982638"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entury Gothic"/>
                <a:ea typeface="+mn-ea"/>
                <a:cs typeface="+mn-cs"/>
              </a:rPr>
              <a:t>Persona B: </a:t>
            </a:r>
            <a:r>
              <a:rPr kumimoji="0" lang="en-US" sz="2200" b="0" i="0" u="none" strike="noStrike" kern="1200" cap="none" spc="0" normalizeH="0" baseline="0" noProof="0">
                <a:ln>
                  <a:noFill/>
                </a:ln>
                <a:solidFill>
                  <a:srgbClr val="002060"/>
                </a:solidFill>
                <a:effectLst/>
                <a:uLnTx/>
                <a:uFillTx/>
                <a:latin typeface="Century Gothic"/>
                <a:ea typeface="+mn-ea"/>
                <a:cs typeface="+mn-cs"/>
              </a:rPr>
              <a:t>escucha la frase de tu compañero.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Elige la opción correcta y completa la traducción en inglés. </a:t>
            </a:r>
            <a:endParaRPr kumimoji="0" lang="en-US"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 name="Rectangle 5"/>
          <p:cNvSpPr/>
          <p:nvPr/>
        </p:nvSpPr>
        <p:spPr>
          <a:xfrm>
            <a:off x="208346" y="1638827"/>
            <a:ext cx="6591509"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entury Gothic"/>
                <a:ea typeface="+mn-ea"/>
                <a:cs typeface="+mn-cs"/>
              </a:rPr>
              <a:t>Persona A: </a:t>
            </a:r>
            <a:r>
              <a:rPr kumimoji="0" lang="en-US" sz="2200" b="0" i="0" u="none" strike="noStrike" kern="1200" cap="none" spc="0" normalizeH="0" baseline="0" noProof="0">
                <a:ln>
                  <a:noFill/>
                </a:ln>
                <a:solidFill>
                  <a:srgbClr val="002060"/>
                </a:solidFill>
                <a:effectLst/>
                <a:uLnTx/>
                <a:uFillTx/>
                <a:latin typeface="Century Gothic"/>
                <a:ea typeface="+mn-ea"/>
                <a:cs typeface="+mn-cs"/>
              </a:rPr>
              <a:t>debes leer la frase completa a tu compañero en español.</a:t>
            </a:r>
          </a:p>
        </p:txBody>
      </p:sp>
      <p:sp>
        <p:nvSpPr>
          <p:cNvPr id="7" name="Rectangle 6"/>
          <p:cNvSpPr/>
          <p:nvPr/>
        </p:nvSpPr>
        <p:spPr>
          <a:xfrm>
            <a:off x="208345" y="4977256"/>
            <a:ext cx="5469123" cy="49859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entury Gothic"/>
                <a:ea typeface="+mn-ea"/>
                <a:cs typeface="+mn-cs"/>
              </a:rPr>
              <a:t>1. I am </a:t>
            </a:r>
            <a:r>
              <a:rPr kumimoji="0" lang="en-US" sz="2200" u="none" strike="noStrike" kern="1200" cap="none" spc="0" normalizeH="0" baseline="0" noProof="0">
                <a:ln>
                  <a:noFill/>
                </a:ln>
                <a:solidFill>
                  <a:srgbClr val="002060"/>
                </a:solidFill>
                <a:effectLst/>
                <a:uLnTx/>
                <a:uFillTx/>
                <a:latin typeface="Century Gothic"/>
                <a:ea typeface="+mn-ea"/>
                <a:cs typeface="+mn-cs"/>
              </a:rPr>
              <a:t>less scared than before.</a:t>
            </a:r>
            <a:endParaRPr kumimoji="0" lang="en-GB" sz="2200" u="none" strike="noStrike" kern="1200" cap="none" spc="0" normalizeH="0" baseline="0" noProof="0">
              <a:ln>
                <a:noFill/>
              </a:ln>
              <a:solidFill>
                <a:srgbClr val="002060"/>
              </a:solidFill>
              <a:effectLst/>
              <a:uLnTx/>
              <a:uFillTx/>
              <a:latin typeface="Century Gothic"/>
              <a:ea typeface="+mn-ea"/>
              <a:cs typeface="+mn-cs"/>
            </a:endParaRPr>
          </a:p>
        </p:txBody>
      </p:sp>
      <p:sp>
        <p:nvSpPr>
          <p:cNvPr id="12" name="Rounded Rectangular Callout 11"/>
          <p:cNvSpPr/>
          <p:nvPr/>
        </p:nvSpPr>
        <p:spPr>
          <a:xfrm>
            <a:off x="3624907" y="3456250"/>
            <a:ext cx="5097987" cy="819770"/>
          </a:xfrm>
          <a:prstGeom prst="wedgeRoundRectCallout">
            <a:avLst>
              <a:gd name="adj1" fmla="val -63500"/>
              <a:gd name="adj2" fmla="val 42347"/>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002060"/>
                </a:solidFill>
                <a:effectLst/>
                <a:uLnTx/>
                <a:uFillTx/>
                <a:latin typeface="Century Gothic"/>
                <a:ea typeface="+mn-ea"/>
                <a:cs typeface="+mn-cs"/>
              </a:rPr>
              <a:t>“Estoy menos asustada </a:t>
            </a:r>
            <a:r>
              <a:rPr kumimoji="0" lang="en-GB" sz="2200" b="0" i="0" u="none" strike="noStrike" kern="1200" cap="none" spc="0" normalizeH="0" noProof="0">
                <a:ln>
                  <a:noFill/>
                </a:ln>
                <a:solidFill>
                  <a:srgbClr val="002060"/>
                </a:solidFill>
                <a:effectLst/>
                <a:uLnTx/>
                <a:uFillTx/>
                <a:latin typeface="Century Gothic"/>
                <a:ea typeface="+mn-ea"/>
                <a:cs typeface="+mn-cs"/>
              </a:rPr>
              <a:t>que antes.”</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3" name="Rectangle 12"/>
          <p:cNvSpPr/>
          <p:nvPr/>
        </p:nvSpPr>
        <p:spPr>
          <a:xfrm>
            <a:off x="323103" y="4412083"/>
            <a:ext cx="265008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entury Gothic"/>
                <a:ea typeface="+mn-ea"/>
                <a:cs typeface="+mn-cs"/>
              </a:rPr>
              <a:t>Persona A (habla)</a:t>
            </a:r>
            <a:endParaRPr kumimoji="0" lang="en-GB" sz="2200" b="0" i="0" u="none" strike="noStrike" kern="1200" cap="none" spc="0" normalizeH="0" baseline="0" noProof="0">
              <a:ln>
                <a:noFill/>
              </a:ln>
              <a:solidFill>
                <a:srgbClr val="002060"/>
              </a:solidFill>
              <a:effectLst/>
              <a:uLnTx/>
              <a:uFillTx/>
              <a:latin typeface="Century Gothic"/>
              <a:ea typeface="+mn-ea"/>
              <a:cs typeface="+mn-cs"/>
            </a:endParaRPr>
          </a:p>
        </p:txBody>
      </p:sp>
      <p:pic>
        <p:nvPicPr>
          <p:cNvPr id="14"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5588" y="4361146"/>
            <a:ext cx="1061185" cy="845208"/>
          </a:xfrm>
          <a:prstGeom prst="rect">
            <a:avLst/>
          </a:prstGeom>
        </p:spPr>
      </p:pic>
      <p:sp>
        <p:nvSpPr>
          <p:cNvPr id="16" name="Rectangle 15"/>
          <p:cNvSpPr/>
          <p:nvPr/>
        </p:nvSpPr>
        <p:spPr>
          <a:xfrm>
            <a:off x="6252623" y="5039654"/>
            <a:ext cx="5641654" cy="904863"/>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1. I am / I was ___________________</a:t>
            </a:r>
            <a:r>
              <a:rPr kumimoji="0" lang="en-US" sz="2200" b="0" i="0" u="none" strike="noStrike" kern="1200" cap="none" spc="0" normalizeH="0" noProof="0">
                <a:ln>
                  <a:noFill/>
                </a:ln>
                <a:solidFill>
                  <a:srgbClr val="002060"/>
                </a:solidFill>
                <a:effectLst/>
                <a:uLnTx/>
                <a:uFillTx/>
                <a:latin typeface="Century Gothic"/>
                <a:ea typeface="+mn-ea"/>
                <a:cs typeface="+mn-cs"/>
              </a:rPr>
              <a:t> before.</a:t>
            </a:r>
            <a:endParaRPr kumimoji="0" lang="en-GB" sz="2200" b="0" i="0" u="none" strike="noStrike" kern="1200" cap="none" spc="0" normalizeH="0" baseline="0" noProof="0">
              <a:ln>
                <a:noFill/>
              </a:ln>
              <a:solidFill>
                <a:srgbClr val="002060"/>
              </a:solidFill>
              <a:effectLst/>
              <a:uLnTx/>
              <a:uFillTx/>
              <a:latin typeface="Century Gothic"/>
              <a:ea typeface="+mn-ea"/>
              <a:cs typeface="+mn-cs"/>
            </a:endParaRPr>
          </a:p>
        </p:txBody>
      </p:sp>
      <p:sp>
        <p:nvSpPr>
          <p:cNvPr id="17" name="Rectangle 16"/>
          <p:cNvSpPr/>
          <p:nvPr/>
        </p:nvSpPr>
        <p:spPr>
          <a:xfrm>
            <a:off x="6282904" y="4489737"/>
            <a:ext cx="437812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entury Gothic"/>
                <a:ea typeface="+mn-ea"/>
                <a:cs typeface="+mn-cs"/>
              </a:rPr>
              <a:t>Persona B (escucha y escribe)</a:t>
            </a:r>
            <a:endParaRPr kumimoji="0" lang="en-GB" sz="2200" b="0" i="0" u="none" strike="noStrike" kern="1200" cap="none" spc="0" normalizeH="0" baseline="0" noProof="0">
              <a:ln>
                <a:noFill/>
              </a:ln>
              <a:solidFill>
                <a:srgbClr val="002060"/>
              </a:solidFill>
              <a:effectLst/>
              <a:uLnTx/>
              <a:uFillTx/>
              <a:latin typeface="Century Gothic"/>
              <a:ea typeface="+mn-ea"/>
              <a:cs typeface="+mn-cs"/>
            </a:endParaRPr>
          </a:p>
        </p:txBody>
      </p:sp>
      <p:sp>
        <p:nvSpPr>
          <p:cNvPr id="18" name="TextBox 17"/>
          <p:cNvSpPr txBox="1"/>
          <p:nvPr/>
        </p:nvSpPr>
        <p:spPr>
          <a:xfrm>
            <a:off x="8306274" y="5023050"/>
            <a:ext cx="27575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F66400"/>
                </a:solidFill>
                <a:effectLst/>
                <a:uLnTx/>
                <a:uFillTx/>
                <a:latin typeface="Century Gothic"/>
                <a:ea typeface="+mn-ea"/>
                <a:cs typeface="+mn-cs"/>
              </a:rPr>
              <a:t>less scared than</a:t>
            </a:r>
            <a:endParaRPr kumimoji="0" lang="en-GB" sz="2200" b="1" i="0" u="none" strike="noStrike" kern="1200" cap="none" spc="0" normalizeH="0" baseline="0" noProof="0" dirty="0">
              <a:ln>
                <a:noFill/>
              </a:ln>
              <a:solidFill>
                <a:srgbClr val="F66400"/>
              </a:solidFill>
              <a:effectLst/>
              <a:uLnTx/>
              <a:uFillTx/>
              <a:latin typeface="Century Gothic"/>
              <a:ea typeface="+mn-ea"/>
              <a:cs typeface="+mn-cs"/>
            </a:endParaRPr>
          </a:p>
        </p:txBody>
      </p:sp>
      <p:sp>
        <p:nvSpPr>
          <p:cNvPr id="3" name="Oval 2"/>
          <p:cNvSpPr/>
          <p:nvPr/>
        </p:nvSpPr>
        <p:spPr>
          <a:xfrm>
            <a:off x="6558975" y="5061175"/>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smiley face emoji clip art&#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777" y="1478828"/>
            <a:ext cx="1607107" cy="11756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phone sad emoji png&#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0984" y="1590099"/>
            <a:ext cx="953091" cy="9530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ansparent background scared emoji png&#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3172" y="1610663"/>
            <a:ext cx="1346016" cy="923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95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6" grpId="0"/>
      <p:bldP spid="7" grpId="0"/>
      <p:bldP spid="12" grpId="0" animBg="1"/>
      <p:bldP spid="13" grpId="0"/>
      <p:bldP spid="16" grpId="0"/>
      <p:bldP spid="17" grpId="0"/>
      <p:bldP spid="18"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54331" y="3524842"/>
            <a:ext cx="9253225"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5" name="Rounded Rectangle 4"/>
          <p:cNvSpPr/>
          <p:nvPr/>
        </p:nvSpPr>
        <p:spPr>
          <a:xfrm>
            <a:off x="254331" y="626247"/>
            <a:ext cx="9253225"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254332" y="262710"/>
            <a:ext cx="2735263" cy="363537"/>
          </a:xfrm>
        </p:spPr>
        <p:txBody>
          <a:bodyPr>
            <a:noAutofit/>
          </a:bodyPr>
          <a:lstStyle/>
          <a:p>
            <a:r>
              <a:rPr lang="x-none" sz="2400" b="1" dirty="0"/>
              <a:t>Persona A </a:t>
            </a:r>
          </a:p>
        </p:txBody>
      </p:sp>
      <p:sp>
        <p:nvSpPr>
          <p:cNvPr id="3" name="TextBox 2"/>
          <p:cNvSpPr txBox="1"/>
          <p:nvPr/>
        </p:nvSpPr>
        <p:spPr>
          <a:xfrm>
            <a:off x="254330" y="1027108"/>
            <a:ext cx="9253225" cy="21954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am </a:t>
            </a:r>
            <a:r>
              <a:rPr kumimoji="0" lang="en-US" sz="2000" u="none" strike="noStrike" kern="1200" cap="none" spc="0" normalizeH="0" baseline="0" noProof="0">
                <a:ln>
                  <a:noFill/>
                </a:ln>
                <a:solidFill>
                  <a:srgbClr val="002060"/>
                </a:solidFill>
                <a:effectLst/>
                <a:uLnTx/>
                <a:uFillTx/>
                <a:latin typeface="Century Gothic"/>
                <a:ea typeface="+mn-ea"/>
                <a:cs typeface="+mn-cs"/>
              </a:rPr>
              <a:t>more satisfied than José.</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was </a:t>
            </a:r>
            <a:r>
              <a:rPr kumimoji="0" lang="en-US" sz="2000" u="none" strike="noStrike" kern="1200" cap="none" spc="0" normalizeH="0" baseline="0" noProof="0">
                <a:ln>
                  <a:noFill/>
                </a:ln>
                <a:solidFill>
                  <a:srgbClr val="002060"/>
                </a:solidFill>
                <a:effectLst/>
                <a:uLnTx/>
                <a:uFillTx/>
                <a:latin typeface="Century Gothic"/>
                <a:ea typeface="+mn-ea"/>
                <a:cs typeface="+mn-cs"/>
              </a:rPr>
              <a:t>less scared than </a:t>
            </a:r>
            <a:r>
              <a:rPr kumimoji="0" lang="en-US" sz="2000" u="none" strike="noStrike" kern="1200" cap="none" spc="0" normalizeH="0" noProof="0">
                <a:ln>
                  <a:noFill/>
                </a:ln>
                <a:solidFill>
                  <a:srgbClr val="002060"/>
                </a:solidFill>
                <a:effectLst/>
                <a:uLnTx/>
                <a:uFillTx/>
                <a:latin typeface="Century Gothic"/>
                <a:ea typeface="+mn-ea"/>
                <a:cs typeface="+mn-cs"/>
              </a:rPr>
              <a:t>María.</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was </a:t>
            </a:r>
            <a:r>
              <a:rPr kumimoji="0" lang="en-US" sz="2000" u="none" strike="noStrike" kern="1200" cap="none" spc="0" normalizeH="0" baseline="0" noProof="0">
                <a:ln>
                  <a:noFill/>
                </a:ln>
                <a:solidFill>
                  <a:srgbClr val="002060"/>
                </a:solidFill>
                <a:effectLst/>
                <a:uLnTx/>
                <a:uFillTx/>
                <a:latin typeface="Century Gothic"/>
                <a:ea typeface="+mn-ea"/>
                <a:cs typeface="+mn-cs"/>
              </a:rPr>
              <a:t>less worried than my father.</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am </a:t>
            </a:r>
            <a:r>
              <a:rPr kumimoji="0" lang="en-US" sz="2000" u="none" strike="noStrike" kern="1200" cap="none" spc="0" normalizeH="0" baseline="0" noProof="0">
                <a:ln>
                  <a:noFill/>
                </a:ln>
                <a:solidFill>
                  <a:srgbClr val="002060"/>
                </a:solidFill>
                <a:effectLst/>
                <a:uLnTx/>
                <a:uFillTx/>
                <a:latin typeface="Century Gothic"/>
                <a:ea typeface="+mn-ea"/>
                <a:cs typeface="+mn-cs"/>
              </a:rPr>
              <a:t>happier than before.</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was </a:t>
            </a:r>
            <a:r>
              <a:rPr kumimoji="0" lang="en-US" sz="2000" u="none" strike="noStrike" kern="1200" cap="none" spc="0" normalizeH="0" baseline="0" noProof="0">
                <a:ln>
                  <a:noFill/>
                </a:ln>
                <a:solidFill>
                  <a:srgbClr val="002060"/>
                </a:solidFill>
                <a:effectLst/>
                <a:uLnTx/>
                <a:uFillTx/>
                <a:latin typeface="Century Gothic"/>
                <a:ea typeface="+mn-ea"/>
                <a:cs typeface="+mn-cs"/>
              </a:rPr>
              <a:t>prouder</a:t>
            </a:r>
            <a:r>
              <a:rPr kumimoji="0" lang="en-US" sz="2000" u="none" strike="noStrike" kern="1200" cap="none" spc="0" normalizeH="0" noProof="0">
                <a:ln>
                  <a:noFill/>
                </a:ln>
                <a:solidFill>
                  <a:srgbClr val="002060"/>
                </a:solidFill>
                <a:effectLst/>
                <a:uLnTx/>
                <a:uFillTx/>
                <a:latin typeface="Century Gothic"/>
                <a:ea typeface="+mn-ea"/>
                <a:cs typeface="+mn-cs"/>
              </a:rPr>
              <a:t> than</a:t>
            </a:r>
            <a:r>
              <a:rPr kumimoji="0" lang="en-US" sz="2000" u="none" strike="noStrike" kern="1200" cap="none" spc="0" normalizeH="0" baseline="0" noProof="0">
                <a:ln>
                  <a:noFill/>
                </a:ln>
                <a:solidFill>
                  <a:srgbClr val="002060"/>
                </a:solidFill>
                <a:effectLst/>
                <a:uLnTx/>
                <a:uFillTx/>
                <a:latin typeface="Century Gothic"/>
                <a:ea typeface="+mn-ea"/>
                <a:cs typeface="+mn-cs"/>
              </a:rPr>
              <a:t> my sister.</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am </a:t>
            </a:r>
            <a:r>
              <a:rPr kumimoji="0" lang="en-US" sz="2000" u="none" strike="noStrike" kern="1200" cap="none" spc="0" normalizeH="0" baseline="0" noProof="0">
                <a:ln>
                  <a:noFill/>
                </a:ln>
                <a:solidFill>
                  <a:srgbClr val="002060"/>
                </a:solidFill>
                <a:effectLst/>
                <a:uLnTx/>
                <a:uFillTx/>
                <a:latin typeface="Century Gothic"/>
                <a:ea typeface="+mn-ea"/>
                <a:cs typeface="+mn-cs"/>
              </a:rPr>
              <a:t>less nervous</a:t>
            </a:r>
            <a:r>
              <a:rPr kumimoji="0" lang="en-US" sz="2000" u="none" strike="noStrike" kern="1200" cap="none" spc="0" normalizeH="0" noProof="0">
                <a:ln>
                  <a:noFill/>
                </a:ln>
                <a:solidFill>
                  <a:srgbClr val="002060"/>
                </a:solidFill>
                <a:effectLst/>
                <a:uLnTx/>
                <a:uFillTx/>
                <a:latin typeface="Century Gothic"/>
                <a:ea typeface="+mn-ea"/>
                <a:cs typeface="+mn-cs"/>
              </a:rPr>
              <a:t> than</a:t>
            </a:r>
            <a:r>
              <a:rPr kumimoji="0" lang="en-US" sz="2000" u="none" strike="noStrike" kern="1200" cap="none" spc="0" normalizeH="0" baseline="0" noProof="0">
                <a:ln>
                  <a:noFill/>
                </a:ln>
                <a:solidFill>
                  <a:srgbClr val="002060"/>
                </a:solidFill>
                <a:effectLst/>
                <a:uLnTx/>
                <a:uFillTx/>
                <a:latin typeface="Century Gothic"/>
                <a:ea typeface="+mn-ea"/>
                <a:cs typeface="+mn-cs"/>
              </a:rPr>
              <a:t> my teacher (m).</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 name="TextBox 3"/>
          <p:cNvSpPr txBox="1"/>
          <p:nvPr/>
        </p:nvSpPr>
        <p:spPr>
          <a:xfrm>
            <a:off x="495281" y="3524842"/>
            <a:ext cx="72560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Century Gothic"/>
                <a:ea typeface="+mn-ea"/>
                <a:cs typeface="+mn-cs"/>
              </a:rPr>
              <a:t>Elige y la opción correcta y completa las frases:</a:t>
            </a: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 name="Rectangle 6"/>
          <p:cNvSpPr/>
          <p:nvPr/>
        </p:nvSpPr>
        <p:spPr>
          <a:xfrm>
            <a:off x="369759" y="653197"/>
            <a:ext cx="371447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lumMod val="50000"/>
                  </a:srgbClr>
                </a:solidFill>
                <a:effectLst/>
                <a:uLnTx/>
                <a:uFillTx/>
                <a:latin typeface="Century Gothic"/>
                <a:ea typeface="+mn-ea"/>
                <a:cs typeface="+mn-cs"/>
              </a:rPr>
              <a:t>Lee estas frases en español:</a:t>
            </a:r>
            <a:endParaRPr kumimoji="0" lang="en-US"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 name="Rectangle 10"/>
          <p:cNvSpPr/>
          <p:nvPr/>
        </p:nvSpPr>
        <p:spPr>
          <a:xfrm>
            <a:off x="495281" y="3882854"/>
            <a:ext cx="8432719" cy="2195473"/>
          </a:xfrm>
          <a:prstGeom prst="rect">
            <a:avLst/>
          </a:prstGeom>
        </p:spPr>
        <p:txBody>
          <a:bodyPr wrap="square">
            <a:spAutoFit/>
          </a:bodyPr>
          <a:lstStyle/>
          <a:p>
            <a:pPr marL="457200" lvl="0" indent="-457200">
              <a:spcAft>
                <a:spcPts val="400"/>
              </a:spcAft>
              <a:buFontTx/>
              <a:buAutoNum type="arabicPeriod"/>
              <a:defRPr/>
            </a:pPr>
            <a:r>
              <a:rPr lang="en-US" sz="2000">
                <a:solidFill>
                  <a:srgbClr val="002060"/>
                </a:solidFill>
              </a:rPr>
              <a:t>I am / I was ________________________ Jorge.</a:t>
            </a:r>
          </a:p>
          <a:p>
            <a:pPr marL="457200" lvl="0" indent="-457200">
              <a:spcAft>
                <a:spcPts val="400"/>
              </a:spcAft>
              <a:buFontTx/>
              <a:buAutoNum type="arabicPeriod"/>
              <a:defRPr/>
            </a:pPr>
            <a:r>
              <a:rPr lang="en-US" sz="2000">
                <a:solidFill>
                  <a:srgbClr val="002060"/>
                </a:solidFill>
              </a:rPr>
              <a:t>I am / I was ________________________ Sofía.</a:t>
            </a:r>
          </a:p>
          <a:p>
            <a:pPr marL="457200" lvl="0" indent="-457200">
              <a:spcAft>
                <a:spcPts val="400"/>
              </a:spcAft>
              <a:buFontTx/>
              <a:buAutoNum type="arabicPeriod"/>
              <a:defRPr/>
            </a:pPr>
            <a:r>
              <a:rPr lang="en-US" sz="2000">
                <a:solidFill>
                  <a:srgbClr val="002060"/>
                </a:solidFill>
              </a:rPr>
              <a:t>I am / I was ________________________ my brother.</a:t>
            </a:r>
          </a:p>
          <a:p>
            <a:pPr marL="457200" lvl="0" indent="-457200">
              <a:spcAft>
                <a:spcPts val="400"/>
              </a:spcAft>
              <a:buFontTx/>
              <a:buAutoNum type="arabicPeriod"/>
              <a:defRPr/>
            </a:pPr>
            <a:r>
              <a:rPr lang="en-US" sz="2000">
                <a:solidFill>
                  <a:srgbClr val="002060"/>
                </a:solidFill>
              </a:rPr>
              <a:t>I am / I was ________________________ my uncle.</a:t>
            </a:r>
          </a:p>
          <a:p>
            <a:pPr marL="457200" lvl="0" indent="-457200">
              <a:spcAft>
                <a:spcPts val="400"/>
              </a:spcAft>
              <a:buFontTx/>
              <a:buAutoNum type="arabicPeriod"/>
              <a:defRPr/>
            </a:pPr>
            <a:r>
              <a:rPr lang="en-US" sz="2000">
                <a:solidFill>
                  <a:srgbClr val="002060"/>
                </a:solidFill>
              </a:rPr>
              <a:t>I am / I was ________________________ before.</a:t>
            </a:r>
          </a:p>
          <a:p>
            <a:pPr marL="457200" lvl="0" indent="-457200">
              <a:spcAft>
                <a:spcPts val="400"/>
              </a:spcAft>
              <a:buFontTx/>
              <a:buAutoNum type="arabicPeriod"/>
              <a:defRPr/>
            </a:pPr>
            <a:r>
              <a:rPr lang="en-US" sz="2000">
                <a:solidFill>
                  <a:srgbClr val="002060"/>
                </a:solidFill>
              </a:rPr>
              <a:t>I am / I was ________________________ my aunt.</a:t>
            </a:r>
            <a:endParaRPr lang="en-US" sz="2000" dirty="0">
              <a:solidFill>
                <a:srgbClr val="002060"/>
              </a:solidFill>
            </a:endParaRPr>
          </a:p>
        </p:txBody>
      </p:sp>
      <p:sp>
        <p:nvSpPr>
          <p:cNvPr id="9" name="Rounded Rectangle 11">
            <a:extLst>
              <a:ext uri="{FF2B5EF4-FFF2-40B4-BE49-F238E27FC236}">
                <a16:creationId xmlns:a16="http://schemas.microsoft.com/office/drawing/2014/main" id="{A316DD52-7894-4A75-969C-CA0645DA2978}"/>
              </a:ext>
            </a:extLst>
          </p:cNvPr>
          <p:cNvSpPr/>
          <p:nvPr/>
        </p:nvSpPr>
        <p:spPr>
          <a:xfrm>
            <a:off x="9398000" y="258166"/>
            <a:ext cx="2496277" cy="3683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95392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54331" y="3524842"/>
            <a:ext cx="9253225"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Rounded Rectangle 4"/>
          <p:cNvSpPr/>
          <p:nvPr/>
        </p:nvSpPr>
        <p:spPr>
          <a:xfrm>
            <a:off x="254331" y="626247"/>
            <a:ext cx="9253225"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254332" y="262710"/>
            <a:ext cx="2735263" cy="363537"/>
          </a:xfrm>
        </p:spPr>
        <p:txBody>
          <a:bodyPr>
            <a:noAutofit/>
          </a:bodyPr>
          <a:lstStyle/>
          <a:p>
            <a:r>
              <a:rPr lang="x-none" sz="2400" b="1"/>
              <a:t>Persona </a:t>
            </a:r>
            <a:r>
              <a:rPr lang="en-GB" sz="2400" b="1"/>
              <a:t>B</a:t>
            </a:r>
            <a:r>
              <a:rPr lang="x-none" sz="2400" b="1"/>
              <a:t> </a:t>
            </a:r>
            <a:endParaRPr lang="x-none" sz="2400" b="1" dirty="0"/>
          </a:p>
        </p:txBody>
      </p:sp>
      <p:sp>
        <p:nvSpPr>
          <p:cNvPr id="3" name="TextBox 2"/>
          <p:cNvSpPr txBox="1"/>
          <p:nvPr/>
        </p:nvSpPr>
        <p:spPr>
          <a:xfrm>
            <a:off x="254330" y="1027108"/>
            <a:ext cx="9407463" cy="21954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rPr>
              <a:t>I was </a:t>
            </a:r>
            <a:r>
              <a:rPr kumimoji="0" lang="en-US" sz="2000" u="none" strike="noStrike" kern="1200" cap="none" spc="0" normalizeH="0" baseline="0" noProof="0">
                <a:ln>
                  <a:noFill/>
                </a:ln>
                <a:solidFill>
                  <a:srgbClr val="002060"/>
                </a:solidFill>
                <a:effectLst/>
                <a:uLnTx/>
                <a:uFillTx/>
                <a:latin typeface="Century Gothic"/>
              </a:rPr>
              <a:t>sadder than Jorge.</a:t>
            </a:r>
            <a:endParaRPr kumimoji="0" lang="en-US" sz="2000" u="none" strike="noStrike" kern="1200" cap="none" spc="0" normalizeH="0" baseline="0" noProof="0" dirty="0">
              <a:ln>
                <a:noFill/>
              </a:ln>
              <a:solidFill>
                <a:srgbClr val="002060"/>
              </a:solidFill>
              <a:effectLst/>
              <a:uLnTx/>
              <a:uFillTx/>
              <a:latin typeface="Century Gothic"/>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rPr>
              <a:t>I am </a:t>
            </a:r>
            <a:r>
              <a:rPr kumimoji="0" lang="en-US" sz="2000" u="none" strike="noStrike" kern="1200" cap="none" spc="0" normalizeH="0" baseline="0" noProof="0">
                <a:ln>
                  <a:noFill/>
                </a:ln>
                <a:solidFill>
                  <a:srgbClr val="002060"/>
                </a:solidFill>
                <a:effectLst/>
                <a:uLnTx/>
                <a:uFillTx/>
                <a:latin typeface="Century Gothic"/>
              </a:rPr>
              <a:t>less excited than Sofía.</a:t>
            </a:r>
            <a:endParaRPr kumimoji="0" lang="en-US" sz="2000" u="none" strike="noStrike" kern="1200" cap="none" spc="0" normalizeH="0" baseline="0" noProof="0" dirty="0">
              <a:ln>
                <a:noFill/>
              </a:ln>
              <a:solidFill>
                <a:srgbClr val="002060"/>
              </a:solidFill>
              <a:effectLst/>
              <a:uLnTx/>
              <a:uFillTx/>
              <a:latin typeface="Century Gothic"/>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rPr>
              <a:t>I am </a:t>
            </a:r>
            <a:r>
              <a:rPr kumimoji="0" lang="en-US" sz="2000" u="none" strike="noStrike" kern="1200" cap="none" spc="0" normalizeH="0" baseline="0" noProof="0">
                <a:ln>
                  <a:noFill/>
                </a:ln>
                <a:solidFill>
                  <a:srgbClr val="002060"/>
                </a:solidFill>
                <a:effectLst/>
                <a:uLnTx/>
                <a:uFillTx/>
                <a:latin typeface="Century Gothic"/>
              </a:rPr>
              <a:t>more cheerful than my brother.</a:t>
            </a:r>
            <a:endParaRPr kumimoji="0" lang="en-US" sz="2000" u="none" strike="noStrike" kern="1200" cap="none" spc="0" normalizeH="0" baseline="0" noProof="0" dirty="0">
              <a:ln>
                <a:noFill/>
              </a:ln>
              <a:solidFill>
                <a:srgbClr val="002060"/>
              </a:solidFill>
              <a:effectLst/>
              <a:uLnTx/>
              <a:uFillTx/>
              <a:latin typeface="Century Gothic"/>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rPr>
              <a:t>I</a:t>
            </a:r>
            <a:r>
              <a:rPr kumimoji="0" lang="en-US" sz="2000" b="1" u="none" strike="noStrike" kern="1200" cap="none" spc="0" normalizeH="0" noProof="0">
                <a:ln>
                  <a:noFill/>
                </a:ln>
                <a:solidFill>
                  <a:srgbClr val="002060"/>
                </a:solidFill>
                <a:effectLst/>
                <a:uLnTx/>
                <a:uFillTx/>
                <a:latin typeface="Century Gothic"/>
              </a:rPr>
              <a:t> was </a:t>
            </a:r>
            <a:r>
              <a:rPr kumimoji="0" lang="en-US" sz="2000" u="none" strike="noStrike" kern="1200" cap="none" spc="0" normalizeH="0" baseline="0" noProof="0">
                <a:ln>
                  <a:noFill/>
                </a:ln>
                <a:solidFill>
                  <a:srgbClr val="002060"/>
                </a:solidFill>
                <a:effectLst/>
                <a:uLnTx/>
                <a:uFillTx/>
                <a:latin typeface="Century Gothic"/>
              </a:rPr>
              <a:t>angrier than my uncle.</a:t>
            </a:r>
            <a:endParaRPr kumimoji="0" lang="en-US" sz="2000" u="none" strike="noStrike" kern="1200" cap="none" spc="0" normalizeH="0" baseline="0" noProof="0" dirty="0">
              <a:ln>
                <a:noFill/>
              </a:ln>
              <a:solidFill>
                <a:srgbClr val="002060"/>
              </a:solidFill>
              <a:effectLst/>
              <a:uLnTx/>
              <a:uFillTx/>
              <a:latin typeface="Century Gothic"/>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rPr>
              <a:t>I am </a:t>
            </a:r>
            <a:r>
              <a:rPr kumimoji="0" lang="en-US" sz="2000" u="none" strike="noStrike" kern="1200" cap="none" spc="0" normalizeH="0" baseline="0" noProof="0">
                <a:ln>
                  <a:noFill/>
                </a:ln>
                <a:solidFill>
                  <a:srgbClr val="002060"/>
                </a:solidFill>
                <a:effectLst/>
                <a:uLnTx/>
                <a:uFillTx/>
                <a:latin typeface="Century Gothic"/>
              </a:rPr>
              <a:t>calmer than before.</a:t>
            </a:r>
            <a:endParaRPr kumimoji="0" lang="en-US" sz="2000" u="none" strike="noStrike" kern="1200" cap="none" spc="0" normalizeH="0" baseline="0" noProof="0" dirty="0">
              <a:ln>
                <a:noFill/>
              </a:ln>
              <a:solidFill>
                <a:srgbClr val="002060"/>
              </a:solidFill>
              <a:effectLst/>
              <a:uLnTx/>
              <a:uFillTx/>
              <a:latin typeface="Century Gothic"/>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rPr>
              <a:t>I was </a:t>
            </a:r>
            <a:r>
              <a:rPr lang="en-US" sz="2000">
                <a:solidFill>
                  <a:srgbClr val="002060"/>
                </a:solidFill>
                <a:latin typeface="Century Gothic"/>
              </a:rPr>
              <a:t>less </a:t>
            </a:r>
            <a:r>
              <a:rPr lang="en-US" sz="2000" smtClean="0">
                <a:solidFill>
                  <a:srgbClr val="002060"/>
                </a:solidFill>
                <a:latin typeface="Century Gothic"/>
              </a:rPr>
              <a:t>sure </a:t>
            </a:r>
            <a:r>
              <a:rPr lang="en-US" sz="2000">
                <a:solidFill>
                  <a:srgbClr val="002060"/>
                </a:solidFill>
                <a:latin typeface="Century Gothic"/>
              </a:rPr>
              <a:t>than my aunt</a:t>
            </a:r>
            <a:r>
              <a:rPr kumimoji="0" lang="en-US" sz="2000" u="none" strike="noStrike" kern="1200" cap="none" spc="0" normalizeH="0" baseline="0" noProof="0">
                <a:ln>
                  <a:noFill/>
                </a:ln>
                <a:solidFill>
                  <a:srgbClr val="002060"/>
                </a:solidFill>
                <a:effectLst/>
                <a:uLnTx/>
                <a:uFillTx/>
                <a:latin typeface="Century Gothic"/>
              </a:rPr>
              <a:t>.</a:t>
            </a:r>
            <a:endParaRPr kumimoji="0" lang="en-US" sz="2000" u="none" strike="noStrike" kern="1200" cap="none" spc="0" normalizeH="0" baseline="0" noProof="0" dirty="0">
              <a:ln>
                <a:noFill/>
              </a:ln>
              <a:solidFill>
                <a:srgbClr val="002060"/>
              </a:solidFill>
              <a:effectLst/>
              <a:uLnTx/>
              <a:uFillTx/>
              <a:latin typeface="Century Gothic"/>
            </a:endParaRPr>
          </a:p>
        </p:txBody>
      </p:sp>
      <p:sp>
        <p:nvSpPr>
          <p:cNvPr id="4" name="TextBox 3"/>
          <p:cNvSpPr txBox="1"/>
          <p:nvPr/>
        </p:nvSpPr>
        <p:spPr>
          <a:xfrm>
            <a:off x="512990" y="3502042"/>
            <a:ext cx="6239502" cy="400110"/>
          </a:xfrm>
          <a:prstGeom prst="rect">
            <a:avLst/>
          </a:prstGeom>
          <a:noFill/>
        </p:spPr>
        <p:txBody>
          <a:bodyPr wrap="square" rtlCol="0">
            <a:spAutoFit/>
          </a:bodyPr>
          <a:lstStyle/>
          <a:p>
            <a:pPr lvl="0">
              <a:defRPr/>
            </a:pPr>
            <a:r>
              <a:rPr lang="en-US" sz="2000" b="1">
                <a:solidFill>
                  <a:srgbClr val="002060"/>
                </a:solidFill>
              </a:rPr>
              <a:t>Elige y la opción correcta y completa las frases:</a:t>
            </a:r>
            <a:endParaRPr lang="en-US" sz="2000" b="1" dirty="0">
              <a:solidFill>
                <a:srgbClr val="002060"/>
              </a:solidFill>
            </a:endParaRPr>
          </a:p>
        </p:txBody>
      </p:sp>
      <p:sp>
        <p:nvSpPr>
          <p:cNvPr id="7" name="Rectangle 6"/>
          <p:cNvSpPr/>
          <p:nvPr/>
        </p:nvSpPr>
        <p:spPr>
          <a:xfrm>
            <a:off x="711282" y="654650"/>
            <a:ext cx="3642344" cy="400110"/>
          </a:xfrm>
          <a:prstGeom prst="rect">
            <a:avLst/>
          </a:prstGeom>
        </p:spPr>
        <p:txBody>
          <a:bodyPr wrap="none">
            <a:spAutoFit/>
          </a:bodyPr>
          <a:lstStyle/>
          <a:p>
            <a:pPr lvl="0">
              <a:defRPr/>
            </a:pPr>
            <a:r>
              <a:rPr lang="en-US" sz="2000" b="1">
                <a:solidFill>
                  <a:srgbClr val="4472C4">
                    <a:lumMod val="50000"/>
                  </a:srgbClr>
                </a:solidFill>
              </a:rPr>
              <a:t>Lee estas frases en español:</a:t>
            </a:r>
            <a:endParaRPr lang="en-US" sz="2000" b="1" dirty="0">
              <a:solidFill>
                <a:srgbClr val="4472C4">
                  <a:lumMod val="50000"/>
                </a:srgbClr>
              </a:solidFill>
            </a:endParaRPr>
          </a:p>
        </p:txBody>
      </p:sp>
      <p:sp>
        <p:nvSpPr>
          <p:cNvPr id="8" name="Rectangle 7"/>
          <p:cNvSpPr/>
          <p:nvPr/>
        </p:nvSpPr>
        <p:spPr>
          <a:xfrm>
            <a:off x="512990" y="3879351"/>
            <a:ext cx="8994566" cy="2257028"/>
          </a:xfrm>
          <a:prstGeom prst="rect">
            <a:avLst/>
          </a:prstGeom>
        </p:spPr>
        <p:txBody>
          <a:bodyPr wrap="square">
            <a:spAutoFit/>
          </a:bodyPr>
          <a:lstStyle/>
          <a:p>
            <a:pPr marL="457200" lvl="0" indent="-457200">
              <a:spcAft>
                <a:spcPts val="400"/>
              </a:spcAft>
              <a:buFontTx/>
              <a:buAutoNum type="arabicPeriod"/>
              <a:defRPr/>
            </a:pPr>
            <a:r>
              <a:rPr lang="en-US" sz="2000">
                <a:solidFill>
                  <a:srgbClr val="002060"/>
                </a:solidFill>
              </a:rPr>
              <a:t>I am / I was ________________________ José.</a:t>
            </a:r>
          </a:p>
          <a:p>
            <a:pPr marL="457200" lvl="0" indent="-457200">
              <a:spcAft>
                <a:spcPts val="400"/>
              </a:spcAft>
              <a:buFontTx/>
              <a:buAutoNum type="arabicPeriod"/>
              <a:defRPr/>
            </a:pPr>
            <a:r>
              <a:rPr lang="en-US" sz="2000">
                <a:solidFill>
                  <a:srgbClr val="002060"/>
                </a:solidFill>
              </a:rPr>
              <a:t>I am / I was ____________________ María.</a:t>
            </a:r>
          </a:p>
          <a:p>
            <a:pPr marL="457200" lvl="0" indent="-457200">
              <a:spcAft>
                <a:spcPts val="400"/>
              </a:spcAft>
              <a:buFontTx/>
              <a:buAutoNum type="arabicPeriod"/>
              <a:defRPr/>
            </a:pPr>
            <a:r>
              <a:rPr lang="en-US" sz="2000">
                <a:solidFill>
                  <a:srgbClr val="002060"/>
                </a:solidFill>
              </a:rPr>
              <a:t>I am / I was ____________________ my father.</a:t>
            </a:r>
          </a:p>
          <a:p>
            <a:pPr marL="457200" lvl="0" indent="-457200">
              <a:lnSpc>
                <a:spcPct val="110000"/>
              </a:lnSpc>
              <a:spcAft>
                <a:spcPts val="400"/>
              </a:spcAft>
              <a:buFontTx/>
              <a:buAutoNum type="arabicPeriod"/>
              <a:defRPr/>
            </a:pPr>
            <a:r>
              <a:rPr lang="en-US" sz="2000">
                <a:solidFill>
                  <a:srgbClr val="002060"/>
                </a:solidFill>
              </a:rPr>
              <a:t>I am / I was ___________________ before. </a:t>
            </a:r>
          </a:p>
          <a:p>
            <a:pPr marL="457200" lvl="0" indent="-457200">
              <a:spcAft>
                <a:spcPts val="400"/>
              </a:spcAft>
              <a:buFontTx/>
              <a:buAutoNum type="arabicPeriod"/>
              <a:defRPr/>
            </a:pPr>
            <a:r>
              <a:rPr lang="en-US" sz="2000">
                <a:solidFill>
                  <a:srgbClr val="002060"/>
                </a:solidFill>
              </a:rPr>
              <a:t>I am / I was __________________ my sister.</a:t>
            </a:r>
          </a:p>
          <a:p>
            <a:pPr marL="457200" lvl="0" indent="-457200">
              <a:spcAft>
                <a:spcPts val="400"/>
              </a:spcAft>
              <a:buFontTx/>
              <a:buAutoNum type="arabicPeriod"/>
              <a:defRPr/>
            </a:pPr>
            <a:r>
              <a:rPr lang="en-US" sz="2000">
                <a:solidFill>
                  <a:srgbClr val="002060"/>
                </a:solidFill>
              </a:rPr>
              <a:t>I am / I was  ______________________ my teacher (m).</a:t>
            </a:r>
            <a:endParaRPr lang="en-US" sz="2000" dirty="0">
              <a:solidFill>
                <a:srgbClr val="002060"/>
              </a:solidFill>
            </a:endParaRPr>
          </a:p>
        </p:txBody>
      </p:sp>
      <p:sp>
        <p:nvSpPr>
          <p:cNvPr id="9" name="Rounded Rectangle 11">
            <a:extLst>
              <a:ext uri="{FF2B5EF4-FFF2-40B4-BE49-F238E27FC236}">
                <a16:creationId xmlns:a16="http://schemas.microsoft.com/office/drawing/2014/main" id="{A316DD52-7894-4A75-969C-CA0645DA2978}"/>
              </a:ext>
            </a:extLst>
          </p:cNvPr>
          <p:cNvSpPr/>
          <p:nvPr/>
        </p:nvSpPr>
        <p:spPr>
          <a:xfrm>
            <a:off x="9410700" y="258166"/>
            <a:ext cx="2483577" cy="3683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248006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354539" y="3710429"/>
            <a:ext cx="10821461" cy="25016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446601" y="132404"/>
            <a:ext cx="3614615" cy="334307"/>
          </a:xfrm>
        </p:spPr>
        <p:txBody>
          <a:bodyPr>
            <a:noAutofit/>
          </a:bodyPr>
          <a:lstStyle/>
          <a:p>
            <a:r>
              <a:rPr lang="en-GB" sz="2400" b="1" dirty="0"/>
              <a:t> </a:t>
            </a:r>
            <a:r>
              <a:rPr lang="en-GB" sz="2400" b="1" dirty="0" err="1"/>
              <a:t>Respuestas</a:t>
            </a:r>
            <a:r>
              <a:rPr lang="en-GB" sz="2400" b="1" dirty="0"/>
              <a:t>: </a:t>
            </a:r>
            <a:r>
              <a:rPr lang="x-none" sz="2400" b="1" dirty="0"/>
              <a:t>Persona A </a:t>
            </a:r>
          </a:p>
        </p:txBody>
      </p:sp>
      <p:sp>
        <p:nvSpPr>
          <p:cNvPr id="19" name="Rounded Rectangle 18"/>
          <p:cNvSpPr/>
          <p:nvPr/>
        </p:nvSpPr>
        <p:spPr>
          <a:xfrm>
            <a:off x="354539" y="556173"/>
            <a:ext cx="10821461" cy="2724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1" name="Título 1">
            <a:extLst>
              <a:ext uri="{FF2B5EF4-FFF2-40B4-BE49-F238E27FC236}">
                <a16:creationId xmlns:a16="http://schemas.microsoft.com/office/drawing/2014/main" id="{EE54BE97-7C81-EB41-BA9B-1C99DEE78326}"/>
              </a:ext>
            </a:extLst>
          </p:cNvPr>
          <p:cNvSpPr txBox="1">
            <a:spLocks/>
          </p:cNvSpPr>
          <p:nvPr/>
        </p:nvSpPr>
        <p:spPr>
          <a:xfrm>
            <a:off x="354539" y="3328517"/>
            <a:ext cx="3614615" cy="334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 Respuestas: </a:t>
            </a:r>
            <a:r>
              <a:rPr kumimoji="0" lang="x-none"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Persona </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B</a:t>
            </a:r>
            <a:r>
              <a:rPr kumimoji="0" lang="x-none"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 </a:t>
            </a:r>
            <a:endParaRPr kumimoji="0" lang="x-none"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3" name="Rectangle 22"/>
          <p:cNvSpPr/>
          <p:nvPr/>
        </p:nvSpPr>
        <p:spPr>
          <a:xfrm>
            <a:off x="537310" y="3683705"/>
            <a:ext cx="8532927" cy="2564805"/>
          </a:xfrm>
          <a:prstGeom prst="rect">
            <a:avLst/>
          </a:prstGeom>
        </p:spPr>
        <p:txBody>
          <a:bodyPr wrap="square">
            <a:spAutoFit/>
          </a:bodyPr>
          <a:lstStyle/>
          <a:p>
            <a:pPr marL="457200" lvl="0" indent="-457200">
              <a:lnSpc>
                <a:spcPct val="120000"/>
              </a:lnSpc>
              <a:spcAft>
                <a:spcPts val="400"/>
              </a:spcAft>
              <a:buFontTx/>
              <a:buAutoNum type="arabicPeriod"/>
              <a:defRPr/>
            </a:pPr>
            <a:r>
              <a:rPr lang="en-US" sz="2000">
                <a:solidFill>
                  <a:srgbClr val="002060"/>
                </a:solidFill>
              </a:rPr>
              <a:t>I am / I was ________________________ José.</a:t>
            </a:r>
          </a:p>
          <a:p>
            <a:pPr marL="457200" lvl="0" indent="-457200">
              <a:lnSpc>
                <a:spcPct val="120000"/>
              </a:lnSpc>
              <a:spcAft>
                <a:spcPts val="400"/>
              </a:spcAft>
              <a:buFontTx/>
              <a:buAutoNum type="arabicPeriod"/>
              <a:defRPr/>
            </a:pPr>
            <a:r>
              <a:rPr lang="en-US" sz="2000">
                <a:solidFill>
                  <a:srgbClr val="002060"/>
                </a:solidFill>
              </a:rPr>
              <a:t>I am / I was ________________________ María.</a:t>
            </a:r>
          </a:p>
          <a:p>
            <a:pPr marL="457200" lvl="0" indent="-457200">
              <a:lnSpc>
                <a:spcPct val="120000"/>
              </a:lnSpc>
              <a:spcAft>
                <a:spcPts val="400"/>
              </a:spcAft>
              <a:buFontTx/>
              <a:buAutoNum type="arabicPeriod"/>
              <a:defRPr/>
            </a:pPr>
            <a:r>
              <a:rPr lang="en-US" sz="2000">
                <a:solidFill>
                  <a:srgbClr val="002060"/>
                </a:solidFill>
              </a:rPr>
              <a:t>I am / I was  ________________________  my father.</a:t>
            </a:r>
          </a:p>
          <a:p>
            <a:pPr marL="457200" lvl="0" indent="-457200">
              <a:lnSpc>
                <a:spcPct val="120000"/>
              </a:lnSpc>
              <a:spcAft>
                <a:spcPts val="400"/>
              </a:spcAft>
              <a:buFontTx/>
              <a:buAutoNum type="arabicPeriod"/>
              <a:defRPr/>
            </a:pPr>
            <a:r>
              <a:rPr lang="en-US" sz="2000">
                <a:solidFill>
                  <a:srgbClr val="002060"/>
                </a:solidFill>
              </a:rPr>
              <a:t>I am / I was  ________________________  before. </a:t>
            </a:r>
          </a:p>
          <a:p>
            <a:pPr marL="457200" lvl="0" indent="-457200">
              <a:lnSpc>
                <a:spcPct val="120000"/>
              </a:lnSpc>
              <a:spcAft>
                <a:spcPts val="400"/>
              </a:spcAft>
              <a:buFontTx/>
              <a:buAutoNum type="arabicPeriod"/>
              <a:defRPr/>
            </a:pPr>
            <a:r>
              <a:rPr lang="en-US" sz="2000">
                <a:solidFill>
                  <a:srgbClr val="002060"/>
                </a:solidFill>
              </a:rPr>
              <a:t>I am / I was  ________________________  my sister.</a:t>
            </a:r>
          </a:p>
          <a:p>
            <a:pPr marL="457200" lvl="0" indent="-457200">
              <a:lnSpc>
                <a:spcPct val="120000"/>
              </a:lnSpc>
              <a:spcAft>
                <a:spcPts val="400"/>
              </a:spcAft>
              <a:buFontTx/>
              <a:buAutoNum type="arabicPeriod"/>
              <a:defRPr/>
            </a:pPr>
            <a:r>
              <a:rPr lang="en-US" sz="2000">
                <a:solidFill>
                  <a:srgbClr val="002060"/>
                </a:solidFill>
              </a:rPr>
              <a:t>I am / I was   ________________________ my teacher (m).</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Rectangle 23"/>
          <p:cNvSpPr/>
          <p:nvPr/>
        </p:nvSpPr>
        <p:spPr>
          <a:xfrm>
            <a:off x="629754" y="645642"/>
            <a:ext cx="10056194" cy="2564805"/>
          </a:xfrm>
          <a:prstGeom prst="rect">
            <a:avLst/>
          </a:prstGeom>
        </p:spPr>
        <p:txBody>
          <a:bodyPr wrap="square">
            <a:spAutoFit/>
          </a:bodyPr>
          <a:lstStyle/>
          <a:p>
            <a:pPr marL="457200" lvl="0" indent="-457200">
              <a:lnSpc>
                <a:spcPct val="120000"/>
              </a:lnSpc>
              <a:spcAft>
                <a:spcPts val="400"/>
              </a:spcAft>
              <a:buFontTx/>
              <a:buAutoNum type="arabicPeriod"/>
              <a:defRPr/>
            </a:pPr>
            <a:r>
              <a:rPr lang="en-US" sz="2000">
                <a:solidFill>
                  <a:srgbClr val="002060"/>
                </a:solidFill>
              </a:rPr>
              <a:t>I am / I was ________________________ Jorge.</a:t>
            </a:r>
          </a:p>
          <a:p>
            <a:pPr marL="457200" lvl="0" indent="-457200">
              <a:lnSpc>
                <a:spcPct val="120000"/>
              </a:lnSpc>
              <a:spcAft>
                <a:spcPts val="400"/>
              </a:spcAft>
              <a:buFontTx/>
              <a:buAutoNum type="arabicPeriod"/>
              <a:defRPr/>
            </a:pPr>
            <a:r>
              <a:rPr lang="en-US" sz="2000">
                <a:solidFill>
                  <a:srgbClr val="002060"/>
                </a:solidFill>
              </a:rPr>
              <a:t>I am / I was ________________________ Sofía.</a:t>
            </a:r>
          </a:p>
          <a:p>
            <a:pPr marL="457200" lvl="0" indent="-457200">
              <a:lnSpc>
                <a:spcPct val="120000"/>
              </a:lnSpc>
              <a:spcAft>
                <a:spcPts val="400"/>
              </a:spcAft>
              <a:buFontTx/>
              <a:buAutoNum type="arabicPeriod"/>
              <a:defRPr/>
            </a:pPr>
            <a:r>
              <a:rPr lang="en-US" sz="2000">
                <a:solidFill>
                  <a:srgbClr val="002060"/>
                </a:solidFill>
              </a:rPr>
              <a:t>I am / I was ________________________ my brother.</a:t>
            </a:r>
          </a:p>
          <a:p>
            <a:pPr marL="457200" lvl="0" indent="-457200">
              <a:lnSpc>
                <a:spcPct val="120000"/>
              </a:lnSpc>
              <a:spcAft>
                <a:spcPts val="400"/>
              </a:spcAft>
              <a:buFontTx/>
              <a:buAutoNum type="arabicPeriod"/>
              <a:defRPr/>
            </a:pPr>
            <a:r>
              <a:rPr lang="en-US" sz="2000">
                <a:solidFill>
                  <a:srgbClr val="002060"/>
                </a:solidFill>
              </a:rPr>
              <a:t>I am / I was ________________________ my uncle.</a:t>
            </a:r>
          </a:p>
          <a:p>
            <a:pPr marL="457200" lvl="0" indent="-457200">
              <a:lnSpc>
                <a:spcPct val="120000"/>
              </a:lnSpc>
              <a:spcAft>
                <a:spcPts val="400"/>
              </a:spcAft>
              <a:buFontTx/>
              <a:buAutoNum type="arabicPeriod"/>
              <a:defRPr/>
            </a:pPr>
            <a:r>
              <a:rPr lang="en-US" sz="2000">
                <a:solidFill>
                  <a:srgbClr val="002060"/>
                </a:solidFill>
              </a:rPr>
              <a:t>I am / I was ________________________ before.</a:t>
            </a:r>
          </a:p>
          <a:p>
            <a:pPr marL="457200" lvl="0" indent="-457200">
              <a:lnSpc>
                <a:spcPct val="120000"/>
              </a:lnSpc>
              <a:spcAft>
                <a:spcPts val="400"/>
              </a:spcAft>
              <a:buFontTx/>
              <a:buAutoNum type="arabicPeriod"/>
              <a:defRPr/>
            </a:pPr>
            <a:r>
              <a:rPr lang="en-US" sz="2000">
                <a:solidFill>
                  <a:srgbClr val="002060"/>
                </a:solidFill>
              </a:rPr>
              <a:t>I am / I was ________________________ my aunt.</a:t>
            </a:r>
            <a:endParaRPr lang="en-US" sz="2000" dirty="0">
              <a:solidFill>
                <a:srgbClr val="002060"/>
              </a:solidFill>
            </a:endParaRPr>
          </a:p>
        </p:txBody>
      </p:sp>
      <p:sp>
        <p:nvSpPr>
          <p:cNvPr id="3" name="TextBox 2"/>
          <p:cNvSpPr txBox="1"/>
          <p:nvPr/>
        </p:nvSpPr>
        <p:spPr>
          <a:xfrm>
            <a:off x="3325648" y="663892"/>
            <a:ext cx="2012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sadder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5" name="TextBox 24"/>
          <p:cNvSpPr txBox="1"/>
          <p:nvPr/>
        </p:nvSpPr>
        <p:spPr>
          <a:xfrm>
            <a:off x="3098973" y="1079217"/>
            <a:ext cx="25357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a:rPr>
              <a:t>l</a:t>
            </a: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ess excited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6" name="TextBox 25"/>
          <p:cNvSpPr txBox="1"/>
          <p:nvPr/>
        </p:nvSpPr>
        <p:spPr>
          <a:xfrm>
            <a:off x="3000375" y="1476617"/>
            <a:ext cx="25654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more cheerful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7" name="TextBox 26"/>
          <p:cNvSpPr txBox="1"/>
          <p:nvPr/>
        </p:nvSpPr>
        <p:spPr>
          <a:xfrm>
            <a:off x="3434341" y="1862998"/>
            <a:ext cx="24066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angrier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8" name="TextBox 27"/>
          <p:cNvSpPr txBox="1"/>
          <p:nvPr/>
        </p:nvSpPr>
        <p:spPr>
          <a:xfrm>
            <a:off x="3425825" y="2297299"/>
            <a:ext cx="24066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calmer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9" name="TextBox 28"/>
          <p:cNvSpPr txBox="1"/>
          <p:nvPr/>
        </p:nvSpPr>
        <p:spPr>
          <a:xfrm>
            <a:off x="3327400" y="2712571"/>
            <a:ext cx="24066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less</a:t>
            </a:r>
            <a:r>
              <a:rPr kumimoji="0" lang="en-GB" sz="2000" b="1" i="0" u="none" strike="noStrike" kern="1200" cap="none" spc="0" normalizeH="0" noProof="0">
                <a:ln>
                  <a:noFill/>
                </a:ln>
                <a:solidFill>
                  <a:srgbClr val="4472C4">
                    <a:lumMod val="50000"/>
                  </a:srgbClr>
                </a:solidFill>
                <a:effectLst/>
                <a:uLnTx/>
                <a:uFillTx/>
                <a:latin typeface="Century Gothic"/>
                <a:ea typeface="+mn-ea"/>
                <a:cs typeface="+mn-cs"/>
              </a:rPr>
              <a:t> </a:t>
            </a:r>
            <a:r>
              <a:rPr kumimoji="0" lang="en-GB" sz="2000" b="1" i="0" u="none" strike="noStrike" kern="1200" cap="none" spc="0" normalizeH="0" noProof="0" smtClean="0">
                <a:ln>
                  <a:noFill/>
                </a:ln>
                <a:solidFill>
                  <a:srgbClr val="4472C4">
                    <a:lumMod val="50000"/>
                  </a:srgbClr>
                </a:solidFill>
                <a:effectLst/>
                <a:uLnTx/>
                <a:uFillTx/>
                <a:latin typeface="Century Gothic"/>
                <a:ea typeface="+mn-ea"/>
                <a:cs typeface="+mn-cs"/>
              </a:rPr>
              <a:t>sure </a:t>
            </a:r>
            <a:r>
              <a:rPr kumimoji="0" lang="en-GB" sz="2000" b="1" i="0" u="none" strike="noStrike" kern="1200" cap="none" spc="0" normalizeH="0" noProof="0">
                <a:ln>
                  <a:noFill/>
                </a:ln>
                <a:solidFill>
                  <a:srgbClr val="4472C4">
                    <a:lumMod val="50000"/>
                  </a:srgbClr>
                </a:solidFill>
                <a:effectLst/>
                <a:uLnTx/>
                <a:uFillTx/>
                <a:latin typeface="Century Gothic"/>
                <a:ea typeface="+mn-ea"/>
                <a:cs typeface="+mn-cs"/>
              </a:rPr>
              <a:t>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0" name="TextBox 29"/>
          <p:cNvSpPr txBox="1"/>
          <p:nvPr/>
        </p:nvSpPr>
        <p:spPr>
          <a:xfrm>
            <a:off x="2920046" y="3681022"/>
            <a:ext cx="30003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a:rPr>
              <a:t>more satisfied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1" name="TextBox 30"/>
          <p:cNvSpPr txBox="1"/>
          <p:nvPr/>
        </p:nvSpPr>
        <p:spPr>
          <a:xfrm>
            <a:off x="3076575" y="4115162"/>
            <a:ext cx="21780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less scared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2" name="TextBox 31"/>
          <p:cNvSpPr txBox="1"/>
          <p:nvPr/>
        </p:nvSpPr>
        <p:spPr>
          <a:xfrm>
            <a:off x="3073193" y="4500145"/>
            <a:ext cx="25615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less worried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3" name="TextBox 32"/>
          <p:cNvSpPr txBox="1"/>
          <p:nvPr/>
        </p:nvSpPr>
        <p:spPr>
          <a:xfrm>
            <a:off x="3377191" y="4920248"/>
            <a:ext cx="2520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happier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4" name="TextBox 33"/>
          <p:cNvSpPr txBox="1"/>
          <p:nvPr/>
        </p:nvSpPr>
        <p:spPr>
          <a:xfrm>
            <a:off x="3391532" y="5347582"/>
            <a:ext cx="20574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prouder</a:t>
            </a:r>
            <a:r>
              <a:rPr kumimoji="0" lang="en-GB" sz="2000" b="1" i="0" u="none" strike="noStrike" kern="1200" cap="none" spc="0" normalizeH="0" noProof="0">
                <a:ln>
                  <a:noFill/>
                </a:ln>
                <a:solidFill>
                  <a:srgbClr val="4472C4">
                    <a:lumMod val="50000"/>
                  </a:srgbClr>
                </a:solidFill>
                <a:effectLst/>
                <a:uLnTx/>
                <a:uFillTx/>
                <a:latin typeface="Century Gothic"/>
                <a:ea typeface="+mn-ea"/>
                <a:cs typeface="+mn-cs"/>
              </a:rPr>
              <a:t>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5" name="TextBox 34"/>
          <p:cNvSpPr txBox="1"/>
          <p:nvPr/>
        </p:nvSpPr>
        <p:spPr>
          <a:xfrm>
            <a:off x="3241309" y="5776315"/>
            <a:ext cx="24927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less nervous than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20"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57098" y="213543"/>
            <a:ext cx="1233251" cy="982254"/>
          </a:xfrm>
          <a:prstGeom prst="rect">
            <a:avLst/>
          </a:prstGeom>
        </p:spPr>
      </p:pic>
      <p:sp>
        <p:nvSpPr>
          <p:cNvPr id="36" name="Oval 35"/>
          <p:cNvSpPr/>
          <p:nvPr/>
        </p:nvSpPr>
        <p:spPr>
          <a:xfrm>
            <a:off x="1861650" y="670012"/>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1861650" y="1892802"/>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1861650" y="2743439"/>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1035228" y="1064002"/>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1035228" y="1472869"/>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1023744" y="2297299"/>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1750945" y="4111372"/>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p:nvSpPr>
        <p:spPr>
          <a:xfrm>
            <a:off x="1805974" y="4528072"/>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1805974" y="5321231"/>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929143" y="3710429"/>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934415" y="4941118"/>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956748" y="5773662"/>
            <a:ext cx="821802" cy="452431"/>
          </a:xfrm>
          <a:prstGeom prst="ellipse">
            <a:avLst/>
          </a:prstGeom>
          <a:noFill/>
          <a:ln w="38100">
            <a:solidFill>
              <a:srgbClr val="F5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616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6" grpId="0"/>
      <p:bldP spid="27" grpId="0"/>
      <p:bldP spid="28" grpId="0"/>
      <p:bldP spid="29" grpId="0"/>
      <p:bldP spid="30" grpId="0"/>
      <p:bldP spid="31" grpId="0"/>
      <p:bldP spid="32" grpId="0"/>
      <p:bldP spid="33" grpId="0"/>
      <p:bldP spid="34" grpId="0"/>
      <p:bldP spid="35" grpId="0"/>
      <p:bldP spid="36"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188895"/>
            <a:ext cx="4546600" cy="611027"/>
          </a:xfrm>
        </p:spPr>
        <p:txBody>
          <a:bodyPr>
            <a:normAutofit/>
          </a:bodyPr>
          <a:lstStyle/>
          <a:p>
            <a:r>
              <a:rPr lang="en-GB" sz="2400" b="1">
                <a:solidFill>
                  <a:srgbClr val="002060"/>
                </a:solidFill>
              </a:rPr>
              <a:t>Respuestas</a:t>
            </a:r>
            <a:r>
              <a:rPr lang="en-GB" sz="2400" b="1" baseline="0">
                <a:solidFill>
                  <a:srgbClr val="002060"/>
                </a:solidFill>
              </a:rPr>
              <a:t> (de la parte oral)</a:t>
            </a:r>
            <a:endParaRPr lang="en-GB" sz="2400" b="1">
              <a:solidFill>
                <a:srgbClr val="002060"/>
              </a:solidFill>
            </a:endParaRPr>
          </a:p>
        </p:txBody>
      </p:sp>
      <p:sp>
        <p:nvSpPr>
          <p:cNvPr id="3" name="Rounded Rectangle 2"/>
          <p:cNvSpPr/>
          <p:nvPr/>
        </p:nvSpPr>
        <p:spPr>
          <a:xfrm>
            <a:off x="224788" y="1092200"/>
            <a:ext cx="6134448" cy="232844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TextBox 5"/>
          <p:cNvSpPr txBox="1"/>
          <p:nvPr/>
        </p:nvSpPr>
        <p:spPr>
          <a:xfrm>
            <a:off x="6477577" y="1203746"/>
            <a:ext cx="45160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Estoy más satisfecho/a que José.</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7" name="TextBox 6"/>
          <p:cNvSpPr txBox="1"/>
          <p:nvPr/>
        </p:nvSpPr>
        <p:spPr>
          <a:xfrm>
            <a:off x="6477576" y="1586290"/>
            <a:ext cx="50147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Estaba menos asustado/a</a:t>
            </a:r>
            <a:r>
              <a:rPr kumimoji="0" lang="en-GB" sz="2000" b="1" i="1" u="none" strike="noStrike" kern="1200" cap="none" spc="0" normalizeH="0" noProof="0">
                <a:ln>
                  <a:noFill/>
                </a:ln>
                <a:solidFill>
                  <a:srgbClr val="002060"/>
                </a:solidFill>
                <a:effectLst/>
                <a:uLnTx/>
                <a:uFillTx/>
                <a:latin typeface="Century Gothic"/>
                <a:ea typeface="+mn-ea"/>
                <a:cs typeface="+mn-cs"/>
              </a:rPr>
              <a:t> que María.</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8" name="TextBox 7"/>
          <p:cNvSpPr txBox="1"/>
          <p:nvPr/>
        </p:nvSpPr>
        <p:spPr>
          <a:xfrm>
            <a:off x="6483928" y="1945875"/>
            <a:ext cx="62674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Estaba menos preocupado/a</a:t>
            </a:r>
            <a:r>
              <a:rPr kumimoji="0" lang="en-GB" sz="2000" b="1" i="1" u="none" strike="noStrike" kern="1200" cap="none" spc="0" normalizeH="0" noProof="0">
                <a:ln>
                  <a:noFill/>
                </a:ln>
                <a:solidFill>
                  <a:srgbClr val="002060"/>
                </a:solidFill>
                <a:effectLst/>
                <a:uLnTx/>
                <a:uFillTx/>
                <a:latin typeface="Century Gothic"/>
                <a:ea typeface="+mn-ea"/>
                <a:cs typeface="+mn-cs"/>
              </a:rPr>
              <a:t> que mi padre.</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9" name="TextBox 8"/>
          <p:cNvSpPr txBox="1"/>
          <p:nvPr/>
        </p:nvSpPr>
        <p:spPr>
          <a:xfrm>
            <a:off x="6471225" y="2285369"/>
            <a:ext cx="54800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Estoy más contento/a OR feliz</a:t>
            </a:r>
            <a:r>
              <a:rPr kumimoji="0" lang="en-GB" sz="2000" b="1" i="1" u="none" strike="noStrike" kern="1200" cap="none" spc="0" normalizeH="0" noProof="0">
                <a:ln>
                  <a:noFill/>
                </a:ln>
                <a:solidFill>
                  <a:srgbClr val="002060"/>
                </a:solidFill>
                <a:effectLst/>
                <a:uLnTx/>
                <a:uFillTx/>
                <a:latin typeface="Century Gothic"/>
                <a:ea typeface="+mn-ea"/>
                <a:cs typeface="+mn-cs"/>
              </a:rPr>
              <a:t> que antes.</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 name="TextBox 9"/>
          <p:cNvSpPr txBox="1"/>
          <p:nvPr/>
        </p:nvSpPr>
        <p:spPr>
          <a:xfrm>
            <a:off x="6471226" y="2640465"/>
            <a:ext cx="62801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Estaba más orgulloso</a:t>
            </a:r>
            <a:r>
              <a:rPr kumimoji="0" lang="en-GB" sz="2000" b="1" i="1" u="none" strike="noStrike" kern="1200" cap="none" spc="0" normalizeH="0" noProof="0">
                <a:ln>
                  <a:noFill/>
                </a:ln>
                <a:solidFill>
                  <a:srgbClr val="002060"/>
                </a:solidFill>
                <a:effectLst/>
                <a:uLnTx/>
                <a:uFillTx/>
                <a:latin typeface="Century Gothic"/>
                <a:ea typeface="+mn-ea"/>
                <a:cs typeface="+mn-cs"/>
              </a:rPr>
              <a:t> que mi hermana.</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11" name="TextBox 10"/>
          <p:cNvSpPr txBox="1"/>
          <p:nvPr/>
        </p:nvSpPr>
        <p:spPr>
          <a:xfrm>
            <a:off x="6483928" y="3002116"/>
            <a:ext cx="54673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Estoy menos nervioso/a que mi profesor.</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2" name="Imagen 2">
            <a:extLst>
              <a:ext uri="{FF2B5EF4-FFF2-40B4-BE49-F238E27FC236}">
                <a16:creationId xmlns:a16="http://schemas.microsoft.com/office/drawing/2014/main" id="{AE77C4CF-9574-43D2-A35E-8FC43E44BF11}"/>
              </a:ext>
            </a:extLst>
          </p:cNvPr>
          <p:cNvPicPr>
            <a:picLocks noChangeAspect="1"/>
          </p:cNvPicPr>
          <p:nvPr/>
        </p:nvPicPr>
        <p:blipFill>
          <a:blip r:embed="rId3"/>
          <a:stretch>
            <a:fillRect/>
          </a:stretch>
        </p:blipFill>
        <p:spPr>
          <a:xfrm>
            <a:off x="11038829" y="254125"/>
            <a:ext cx="690860" cy="897221"/>
          </a:xfrm>
          <a:prstGeom prst="rect">
            <a:avLst/>
          </a:prstGeom>
        </p:spPr>
      </p:pic>
      <p:sp>
        <p:nvSpPr>
          <p:cNvPr id="14" name="Rounded Rectangle 13"/>
          <p:cNvSpPr/>
          <p:nvPr/>
        </p:nvSpPr>
        <p:spPr>
          <a:xfrm>
            <a:off x="224787" y="3898659"/>
            <a:ext cx="6134449" cy="23338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5" name="TextBox 14"/>
          <p:cNvSpPr txBox="1"/>
          <p:nvPr/>
        </p:nvSpPr>
        <p:spPr>
          <a:xfrm>
            <a:off x="224788" y="3966073"/>
            <a:ext cx="6259140" cy="2195473"/>
          </a:xfrm>
          <a:prstGeom prst="rect">
            <a:avLst/>
          </a:prstGeom>
          <a:noFill/>
        </p:spPr>
        <p:txBody>
          <a:bodyPr wrap="square" rtlCol="0">
            <a:spAutoFit/>
          </a:bodyPr>
          <a:lstStyle/>
          <a:p>
            <a:pPr marL="457200" lvl="0" indent="-457200">
              <a:spcAft>
                <a:spcPts val="400"/>
              </a:spcAft>
              <a:buFontTx/>
              <a:buAutoNum type="arabicPeriod"/>
              <a:defRPr/>
            </a:pPr>
            <a:r>
              <a:rPr lang="en-US" sz="2000" b="1">
                <a:solidFill>
                  <a:srgbClr val="002060"/>
                </a:solidFill>
              </a:rPr>
              <a:t>I was </a:t>
            </a:r>
            <a:r>
              <a:rPr lang="en-US" sz="2000">
                <a:solidFill>
                  <a:srgbClr val="002060"/>
                </a:solidFill>
              </a:rPr>
              <a:t>sadder than Jorge.</a:t>
            </a:r>
          </a:p>
          <a:p>
            <a:pPr marL="457200" lvl="0" indent="-457200">
              <a:spcAft>
                <a:spcPts val="400"/>
              </a:spcAft>
              <a:buFontTx/>
              <a:buAutoNum type="arabicPeriod"/>
              <a:defRPr/>
            </a:pPr>
            <a:r>
              <a:rPr lang="en-US" sz="2000" b="1">
                <a:solidFill>
                  <a:srgbClr val="002060"/>
                </a:solidFill>
              </a:rPr>
              <a:t>I am </a:t>
            </a:r>
            <a:r>
              <a:rPr lang="en-US" sz="2000">
                <a:solidFill>
                  <a:srgbClr val="002060"/>
                </a:solidFill>
              </a:rPr>
              <a:t>less excited than María de los Ángeles.</a:t>
            </a:r>
          </a:p>
          <a:p>
            <a:pPr marL="457200" lvl="0" indent="-457200">
              <a:spcAft>
                <a:spcPts val="400"/>
              </a:spcAft>
              <a:buFontTx/>
              <a:buAutoNum type="arabicPeriod"/>
              <a:defRPr/>
            </a:pPr>
            <a:r>
              <a:rPr lang="en-US" sz="2000" b="1">
                <a:solidFill>
                  <a:srgbClr val="002060"/>
                </a:solidFill>
              </a:rPr>
              <a:t>I am </a:t>
            </a:r>
            <a:r>
              <a:rPr lang="en-US" sz="2000">
                <a:solidFill>
                  <a:srgbClr val="002060"/>
                </a:solidFill>
              </a:rPr>
              <a:t>more cheerful than my brother.</a:t>
            </a:r>
          </a:p>
          <a:p>
            <a:pPr marL="457200" lvl="0" indent="-457200">
              <a:spcAft>
                <a:spcPts val="400"/>
              </a:spcAft>
              <a:buFontTx/>
              <a:buAutoNum type="arabicPeriod"/>
              <a:defRPr/>
            </a:pPr>
            <a:r>
              <a:rPr lang="en-US" sz="2000" b="1">
                <a:solidFill>
                  <a:srgbClr val="002060"/>
                </a:solidFill>
              </a:rPr>
              <a:t>I was </a:t>
            </a:r>
            <a:r>
              <a:rPr lang="en-US" sz="2000">
                <a:solidFill>
                  <a:srgbClr val="002060"/>
                </a:solidFill>
              </a:rPr>
              <a:t>angrier than my uncle.</a:t>
            </a:r>
          </a:p>
          <a:p>
            <a:pPr marL="457200" lvl="0" indent="-457200">
              <a:spcAft>
                <a:spcPts val="400"/>
              </a:spcAft>
              <a:buFontTx/>
              <a:buAutoNum type="arabicPeriod"/>
              <a:defRPr/>
            </a:pPr>
            <a:r>
              <a:rPr lang="en-US" sz="2000" b="1">
                <a:solidFill>
                  <a:srgbClr val="002060"/>
                </a:solidFill>
              </a:rPr>
              <a:t>I am </a:t>
            </a:r>
            <a:r>
              <a:rPr lang="en-US" sz="2000">
                <a:solidFill>
                  <a:srgbClr val="002060"/>
                </a:solidFill>
              </a:rPr>
              <a:t>calmer than before.</a:t>
            </a:r>
          </a:p>
          <a:p>
            <a:pPr marL="457200" lvl="0" indent="-457200">
              <a:spcAft>
                <a:spcPts val="400"/>
              </a:spcAft>
              <a:buFontTx/>
              <a:buAutoNum type="arabicPeriod"/>
              <a:defRPr/>
            </a:pPr>
            <a:r>
              <a:rPr lang="en-US" sz="2000" b="1">
                <a:solidFill>
                  <a:srgbClr val="002060"/>
                </a:solidFill>
              </a:rPr>
              <a:t>I was </a:t>
            </a:r>
            <a:r>
              <a:rPr lang="en-US" sz="2000">
                <a:solidFill>
                  <a:srgbClr val="002060"/>
                </a:solidFill>
              </a:rPr>
              <a:t>less </a:t>
            </a:r>
            <a:r>
              <a:rPr lang="en-US" sz="2000" smtClean="0">
                <a:solidFill>
                  <a:srgbClr val="002060"/>
                </a:solidFill>
              </a:rPr>
              <a:t>sure </a:t>
            </a:r>
            <a:r>
              <a:rPr lang="en-US" sz="2000">
                <a:solidFill>
                  <a:srgbClr val="002060"/>
                </a:solidFill>
              </a:rPr>
              <a:t>than my aunt.</a:t>
            </a:r>
            <a:endParaRPr lang="en-US" sz="2000" dirty="0">
              <a:solidFill>
                <a:srgbClr val="002060"/>
              </a:solidFill>
            </a:endParaRPr>
          </a:p>
        </p:txBody>
      </p:sp>
      <p:sp>
        <p:nvSpPr>
          <p:cNvPr id="17" name="TextBox 16"/>
          <p:cNvSpPr txBox="1"/>
          <p:nvPr/>
        </p:nvSpPr>
        <p:spPr>
          <a:xfrm>
            <a:off x="6477576" y="3963066"/>
            <a:ext cx="414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Estaba más triste que Jorge.</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18" name="TextBox 17"/>
          <p:cNvSpPr txBox="1"/>
          <p:nvPr/>
        </p:nvSpPr>
        <p:spPr>
          <a:xfrm>
            <a:off x="6471224" y="4331220"/>
            <a:ext cx="56901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Estoy menos emocionado/a que Sofía.</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19" name="TextBox 18"/>
          <p:cNvSpPr txBox="1"/>
          <p:nvPr/>
        </p:nvSpPr>
        <p:spPr>
          <a:xfrm>
            <a:off x="6477576" y="4686316"/>
            <a:ext cx="5429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a:solidFill>
                  <a:srgbClr val="002060"/>
                </a:solidFill>
                <a:latin typeface="Century Gothic"/>
              </a:rPr>
              <a:t>Estoy más alegre que mi hermano.</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TextBox 19"/>
          <p:cNvSpPr txBox="1"/>
          <p:nvPr/>
        </p:nvSpPr>
        <p:spPr>
          <a:xfrm>
            <a:off x="6471224" y="5044689"/>
            <a:ext cx="48900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Estaba más enojado/a que mi tío.</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21" name="TextBox 20"/>
          <p:cNvSpPr txBox="1"/>
          <p:nvPr/>
        </p:nvSpPr>
        <p:spPr>
          <a:xfrm>
            <a:off x="6471225" y="5399785"/>
            <a:ext cx="46684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Estoy más tranquilo/a que antes.</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22" name="TextBox 21"/>
          <p:cNvSpPr txBox="1"/>
          <p:nvPr/>
        </p:nvSpPr>
        <p:spPr>
          <a:xfrm>
            <a:off x="6483927" y="5761436"/>
            <a:ext cx="46557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a:ea typeface="+mn-ea"/>
                <a:cs typeface="+mn-cs"/>
              </a:rPr>
              <a:t>Estaba menos </a:t>
            </a:r>
            <a:r>
              <a:rPr kumimoji="0" lang="en-GB" sz="2000" b="1" i="1" u="none" strike="noStrike" kern="1200" cap="none" spc="0" normalizeH="0" baseline="0" noProof="0" smtClean="0">
                <a:ln>
                  <a:noFill/>
                </a:ln>
                <a:solidFill>
                  <a:srgbClr val="002060"/>
                </a:solidFill>
                <a:effectLst/>
                <a:uLnTx/>
                <a:uFillTx/>
                <a:latin typeface="Century Gothic"/>
                <a:ea typeface="+mn-ea"/>
                <a:cs typeface="+mn-cs"/>
              </a:rPr>
              <a:t>seguro/a </a:t>
            </a:r>
            <a:r>
              <a:rPr lang="en-GB" sz="2000" b="1" i="1">
                <a:solidFill>
                  <a:srgbClr val="002060"/>
                </a:solidFill>
                <a:latin typeface="Century Gothic"/>
              </a:rPr>
              <a:t>que</a:t>
            </a:r>
            <a:r>
              <a:rPr kumimoji="0" lang="en-GB" sz="2000" b="1" i="1" u="none" strike="noStrike" kern="1200" cap="none" spc="0" normalizeH="0" baseline="0" noProof="0">
                <a:ln>
                  <a:noFill/>
                </a:ln>
                <a:solidFill>
                  <a:srgbClr val="002060"/>
                </a:solidFill>
                <a:effectLst/>
                <a:uLnTx/>
                <a:uFillTx/>
                <a:latin typeface="Century Gothic"/>
                <a:ea typeface="+mn-ea"/>
                <a:cs typeface="+mn-cs"/>
              </a:rPr>
              <a:t> mi tía.</a:t>
            </a:r>
            <a:endParaRPr kumimoji="0" lang="en-GB" sz="2000" b="1"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23" name="Título 1">
            <a:extLst>
              <a:ext uri="{FF2B5EF4-FFF2-40B4-BE49-F238E27FC236}">
                <a16:creationId xmlns:a16="http://schemas.microsoft.com/office/drawing/2014/main" id="{EE54BE97-7C81-EB41-BA9B-1C99DEE78326}"/>
              </a:ext>
            </a:extLst>
          </p:cNvPr>
          <p:cNvSpPr txBox="1">
            <a:spLocks/>
          </p:cNvSpPr>
          <p:nvPr/>
        </p:nvSpPr>
        <p:spPr>
          <a:xfrm>
            <a:off x="304800" y="741554"/>
            <a:ext cx="3614615" cy="334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24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Persona A </a:t>
            </a:r>
            <a:endParaRPr kumimoji="0" lang="x-none"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4" name="Título 1">
            <a:extLst>
              <a:ext uri="{FF2B5EF4-FFF2-40B4-BE49-F238E27FC236}">
                <a16:creationId xmlns:a16="http://schemas.microsoft.com/office/drawing/2014/main" id="{EE54BE97-7C81-EB41-BA9B-1C99DEE78326}"/>
              </a:ext>
            </a:extLst>
          </p:cNvPr>
          <p:cNvSpPr txBox="1">
            <a:spLocks/>
          </p:cNvSpPr>
          <p:nvPr/>
        </p:nvSpPr>
        <p:spPr>
          <a:xfrm>
            <a:off x="304800" y="3520174"/>
            <a:ext cx="3614615" cy="334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24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Persona </a:t>
            </a: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B</a:t>
            </a:r>
            <a:r>
              <a:rPr kumimoji="0" lang="x-none" sz="24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 </a:t>
            </a:r>
            <a:endParaRPr kumimoji="0" lang="x-none"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6" name="TextBox 25"/>
          <p:cNvSpPr txBox="1"/>
          <p:nvPr/>
        </p:nvSpPr>
        <p:spPr>
          <a:xfrm>
            <a:off x="304801" y="1206753"/>
            <a:ext cx="6359236" cy="21954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am </a:t>
            </a:r>
            <a:r>
              <a:rPr kumimoji="0" lang="en-US" sz="2000" u="none" strike="noStrike" kern="1200" cap="none" spc="0" normalizeH="0" baseline="0" noProof="0">
                <a:ln>
                  <a:noFill/>
                </a:ln>
                <a:solidFill>
                  <a:srgbClr val="002060"/>
                </a:solidFill>
                <a:effectLst/>
                <a:uLnTx/>
                <a:uFillTx/>
                <a:latin typeface="Century Gothic"/>
                <a:ea typeface="+mn-ea"/>
                <a:cs typeface="+mn-cs"/>
              </a:rPr>
              <a:t>more satisfied than José.</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was </a:t>
            </a:r>
            <a:r>
              <a:rPr kumimoji="0" lang="en-US" sz="2000" u="none" strike="noStrike" kern="1200" cap="none" spc="0" normalizeH="0" baseline="0" noProof="0">
                <a:ln>
                  <a:noFill/>
                </a:ln>
                <a:solidFill>
                  <a:srgbClr val="002060"/>
                </a:solidFill>
                <a:effectLst/>
                <a:uLnTx/>
                <a:uFillTx/>
                <a:latin typeface="Century Gothic"/>
                <a:ea typeface="+mn-ea"/>
                <a:cs typeface="+mn-cs"/>
              </a:rPr>
              <a:t>less scared than </a:t>
            </a:r>
            <a:r>
              <a:rPr kumimoji="0" lang="en-US" sz="2000" u="none" strike="noStrike" kern="1200" cap="none" spc="0" normalizeH="0" noProof="0">
                <a:ln>
                  <a:noFill/>
                </a:ln>
                <a:solidFill>
                  <a:srgbClr val="002060"/>
                </a:solidFill>
                <a:effectLst/>
                <a:uLnTx/>
                <a:uFillTx/>
                <a:latin typeface="Century Gothic"/>
                <a:ea typeface="+mn-ea"/>
                <a:cs typeface="+mn-cs"/>
              </a:rPr>
              <a:t>María.</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was </a:t>
            </a:r>
            <a:r>
              <a:rPr kumimoji="0" lang="en-US" sz="2000" u="none" strike="noStrike" kern="1200" cap="none" spc="0" normalizeH="0" baseline="0" noProof="0">
                <a:ln>
                  <a:noFill/>
                </a:ln>
                <a:solidFill>
                  <a:srgbClr val="002060"/>
                </a:solidFill>
                <a:effectLst/>
                <a:uLnTx/>
                <a:uFillTx/>
                <a:latin typeface="Century Gothic"/>
                <a:ea typeface="+mn-ea"/>
                <a:cs typeface="+mn-cs"/>
              </a:rPr>
              <a:t>less worried than my father.</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am </a:t>
            </a:r>
            <a:r>
              <a:rPr kumimoji="0" lang="en-US" sz="2000" u="none" strike="noStrike" kern="1200" cap="none" spc="0" normalizeH="0" baseline="0" noProof="0">
                <a:ln>
                  <a:noFill/>
                </a:ln>
                <a:solidFill>
                  <a:srgbClr val="002060"/>
                </a:solidFill>
                <a:effectLst/>
                <a:uLnTx/>
                <a:uFillTx/>
                <a:latin typeface="Century Gothic"/>
                <a:ea typeface="+mn-ea"/>
                <a:cs typeface="+mn-cs"/>
              </a:rPr>
              <a:t>happier than before.</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was </a:t>
            </a:r>
            <a:r>
              <a:rPr kumimoji="0" lang="en-US" sz="2000" u="none" strike="noStrike" kern="1200" cap="none" spc="0" normalizeH="0" baseline="0" noProof="0">
                <a:ln>
                  <a:noFill/>
                </a:ln>
                <a:solidFill>
                  <a:srgbClr val="002060"/>
                </a:solidFill>
                <a:effectLst/>
                <a:uLnTx/>
                <a:uFillTx/>
                <a:latin typeface="Century Gothic"/>
                <a:ea typeface="+mn-ea"/>
                <a:cs typeface="+mn-cs"/>
              </a:rPr>
              <a:t>prouder</a:t>
            </a:r>
            <a:r>
              <a:rPr kumimoji="0" lang="en-US" sz="2000" u="none" strike="noStrike" kern="1200" cap="none" spc="0" normalizeH="0" noProof="0">
                <a:ln>
                  <a:noFill/>
                </a:ln>
                <a:solidFill>
                  <a:srgbClr val="002060"/>
                </a:solidFill>
                <a:effectLst/>
                <a:uLnTx/>
                <a:uFillTx/>
                <a:latin typeface="Century Gothic"/>
                <a:ea typeface="+mn-ea"/>
                <a:cs typeface="+mn-cs"/>
              </a:rPr>
              <a:t> than</a:t>
            </a:r>
            <a:r>
              <a:rPr kumimoji="0" lang="en-US" sz="2000" u="none" strike="noStrike" kern="1200" cap="none" spc="0" normalizeH="0" baseline="0" noProof="0">
                <a:ln>
                  <a:noFill/>
                </a:ln>
                <a:solidFill>
                  <a:srgbClr val="002060"/>
                </a:solidFill>
                <a:effectLst/>
                <a:uLnTx/>
                <a:uFillTx/>
                <a:latin typeface="Century Gothic"/>
                <a:ea typeface="+mn-ea"/>
                <a:cs typeface="+mn-cs"/>
              </a:rPr>
              <a:t> my sister.</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400"/>
              </a:spcAft>
              <a:buClrTx/>
              <a:buSzTx/>
              <a:buFontTx/>
              <a:buAutoNum type="arabicPeriod"/>
              <a:tabLst/>
              <a:defRPr/>
            </a:pPr>
            <a:r>
              <a:rPr kumimoji="0" lang="en-US" sz="2000" b="1" u="none" strike="noStrike" kern="1200" cap="none" spc="0" normalizeH="0" baseline="0" noProof="0">
                <a:ln>
                  <a:noFill/>
                </a:ln>
                <a:solidFill>
                  <a:srgbClr val="002060"/>
                </a:solidFill>
                <a:effectLst/>
                <a:uLnTx/>
                <a:uFillTx/>
                <a:latin typeface="Century Gothic"/>
                <a:ea typeface="+mn-ea"/>
                <a:cs typeface="+mn-cs"/>
              </a:rPr>
              <a:t>I am </a:t>
            </a:r>
            <a:r>
              <a:rPr kumimoji="0" lang="en-US" sz="2000" u="none" strike="noStrike" kern="1200" cap="none" spc="0" normalizeH="0" baseline="0" noProof="0">
                <a:ln>
                  <a:noFill/>
                </a:ln>
                <a:solidFill>
                  <a:srgbClr val="002060"/>
                </a:solidFill>
                <a:effectLst/>
                <a:uLnTx/>
                <a:uFillTx/>
                <a:latin typeface="Century Gothic"/>
                <a:ea typeface="+mn-ea"/>
                <a:cs typeface="+mn-cs"/>
              </a:rPr>
              <a:t>less nervous</a:t>
            </a:r>
            <a:r>
              <a:rPr kumimoji="0" lang="en-US" sz="2000" u="none" strike="noStrike" kern="1200" cap="none" spc="0" normalizeH="0" noProof="0">
                <a:ln>
                  <a:noFill/>
                </a:ln>
                <a:solidFill>
                  <a:srgbClr val="002060"/>
                </a:solidFill>
                <a:effectLst/>
                <a:uLnTx/>
                <a:uFillTx/>
                <a:latin typeface="Century Gothic"/>
                <a:ea typeface="+mn-ea"/>
                <a:cs typeface="+mn-cs"/>
              </a:rPr>
              <a:t> than</a:t>
            </a:r>
            <a:r>
              <a:rPr kumimoji="0" lang="en-US" sz="2000" u="none" strike="noStrike" kern="1200" cap="none" spc="0" normalizeH="0" baseline="0" noProof="0">
                <a:ln>
                  <a:noFill/>
                </a:ln>
                <a:solidFill>
                  <a:srgbClr val="002060"/>
                </a:solidFill>
                <a:effectLst/>
                <a:uLnTx/>
                <a:uFillTx/>
                <a:latin typeface="Century Gothic"/>
                <a:ea typeface="+mn-ea"/>
                <a:cs typeface="+mn-cs"/>
              </a:rPr>
              <a:t> my teacher (m).</a:t>
            </a:r>
            <a:endParaRPr kumimoji="0" lang="en-US" sz="200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307809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7" grpId="0"/>
      <p:bldP spid="18" grpId="0"/>
      <p:bldP spid="19" grpId="0"/>
      <p:bldP spid="20" grpId="0"/>
      <p:bldP spid="21"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Hablamos</a:t>
            </a:r>
            <a:r>
              <a:rPr kumimoji="0" lang="en-US"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de las emociones.</a:t>
            </a:r>
          </a:p>
        </p:txBody>
      </p:sp>
      <p:sp>
        <p:nvSpPr>
          <p:cNvPr id="25" name="TextBox 6">
            <a:extLst>
              <a:ext uri="{FF2B5EF4-FFF2-40B4-BE49-F238E27FC236}">
                <a16:creationId xmlns:a16="http://schemas.microsoft.com/office/drawing/2014/main" id="{C51E761F-383A-9442-AA22-F984E1D4E13F}"/>
              </a:ext>
            </a:extLst>
          </p:cNvPr>
          <p:cNvSpPr txBox="1"/>
          <p:nvPr/>
        </p:nvSpPr>
        <p:spPr>
          <a:xfrm>
            <a:off x="238837" y="802921"/>
            <a:ext cx="89518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Persona A lee </a:t>
            </a:r>
            <a:r>
              <a:rPr kumimoji="0" lang="en-US" sz="22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cada</a:t>
            </a: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tarjeta</a:t>
            </a: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inglés</a:t>
            </a: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y </a:t>
            </a:r>
            <a:r>
              <a:rPr kumimoji="0" lang="en-US" sz="22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habla</a:t>
            </a: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español</a:t>
            </a: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p>
        </p:txBody>
      </p:sp>
      <p:sp>
        <p:nvSpPr>
          <p:cNvPr id="26" name="TextBox 6">
            <a:extLst>
              <a:ext uri="{FF2B5EF4-FFF2-40B4-BE49-F238E27FC236}">
                <a16:creationId xmlns:a16="http://schemas.microsoft.com/office/drawing/2014/main" id="{255B0A94-F5FC-C94E-809C-031675007925}"/>
              </a:ext>
            </a:extLst>
          </p:cNvPr>
          <p:cNvSpPr txBox="1"/>
          <p:nvPr/>
        </p:nvSpPr>
        <p:spPr>
          <a:xfrm>
            <a:off x="213437" y="1255774"/>
            <a:ext cx="10368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Persona B </a:t>
            </a:r>
            <a:r>
              <a:rPr kumimoji="0" lang="en-US" sz="22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mira</a:t>
            </a: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las </a:t>
            </a:r>
            <a:r>
              <a:rPr kumimoji="0" lang="en-US" sz="22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opciones</a:t>
            </a: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con el </a:t>
            </a:r>
            <a:r>
              <a:rPr kumimoji="0" lang="en-US" sz="22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mismo</a:t>
            </a: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número</a:t>
            </a: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y </a:t>
            </a:r>
            <a:r>
              <a:rPr kumimoji="0" lang="en-US" sz="22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escucha</a:t>
            </a: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¿es </a:t>
            </a:r>
            <a:r>
              <a:rPr kumimoji="0" lang="en-US" sz="22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presente</a:t>
            </a: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o </a:t>
            </a:r>
            <a:r>
              <a:rPr kumimoji="0" lang="en-US" sz="22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pasado</a:t>
            </a: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Luego</a:t>
            </a: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escribe el </a:t>
            </a:r>
            <a:r>
              <a:rPr kumimoji="0" lang="en-US" sz="22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nombre</a:t>
            </a: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correcto</a:t>
            </a: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según</a:t>
            </a: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el </a:t>
            </a:r>
            <a:r>
              <a:rPr kumimoji="0" lang="en-US" sz="22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verbo</a:t>
            </a: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p>
        </p:txBody>
      </p:sp>
      <p:sp>
        <p:nvSpPr>
          <p:cNvPr id="27" name="TextBox 6">
            <a:extLst>
              <a:ext uri="{FF2B5EF4-FFF2-40B4-BE49-F238E27FC236}">
                <a16:creationId xmlns:a16="http://schemas.microsoft.com/office/drawing/2014/main" id="{F10C08D2-2A9A-A74E-AEF0-802DC2BD14D4}"/>
              </a:ext>
            </a:extLst>
          </p:cNvPr>
          <p:cNvSpPr txBox="1"/>
          <p:nvPr/>
        </p:nvSpPr>
        <p:spPr>
          <a:xfrm>
            <a:off x="262498" y="2083551"/>
            <a:ext cx="14656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Ejemplo</a:t>
            </a: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p>
        </p:txBody>
      </p:sp>
      <p:sp>
        <p:nvSpPr>
          <p:cNvPr id="28" name="TextBox 6">
            <a:extLst>
              <a:ext uri="{FF2B5EF4-FFF2-40B4-BE49-F238E27FC236}">
                <a16:creationId xmlns:a16="http://schemas.microsoft.com/office/drawing/2014/main" id="{D02C821B-4B95-AE44-BCB5-92D43AD01B95}"/>
              </a:ext>
            </a:extLst>
          </p:cNvPr>
          <p:cNvSpPr txBox="1"/>
          <p:nvPr/>
        </p:nvSpPr>
        <p:spPr>
          <a:xfrm>
            <a:off x="270180" y="2671069"/>
            <a:ext cx="53559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Persona A </a:t>
            </a:r>
            <a:r>
              <a:rPr kumimoji="0" lang="en-US" sz="22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habla</a:t>
            </a: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p>
        </p:txBody>
      </p:sp>
      <p:sp>
        <p:nvSpPr>
          <p:cNvPr id="29" name="TextBox 6">
            <a:extLst>
              <a:ext uri="{FF2B5EF4-FFF2-40B4-BE49-F238E27FC236}">
                <a16:creationId xmlns:a16="http://schemas.microsoft.com/office/drawing/2014/main" id="{E3B6A0D0-E1AB-D84B-9510-3E47E8422DAF}"/>
              </a:ext>
            </a:extLst>
          </p:cNvPr>
          <p:cNvSpPr txBox="1"/>
          <p:nvPr/>
        </p:nvSpPr>
        <p:spPr>
          <a:xfrm>
            <a:off x="4683196" y="2396503"/>
            <a:ext cx="421718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203864"/>
                </a:solidFill>
                <a:effectLst/>
                <a:uLnTx/>
                <a:uFillTx/>
                <a:latin typeface="Century Gothic" panose="020F0302020204030204"/>
                <a:ea typeface="+mn-ea"/>
                <a:cs typeface="+mn-cs"/>
              </a:rPr>
              <a:t>Persona B </a:t>
            </a:r>
            <a:r>
              <a:rPr kumimoji="0" lang="en-US" sz="2200" b="0" i="0" u="none" strike="noStrike" kern="1200" cap="none" spc="0" normalizeH="0" baseline="0" noProof="0" err="1">
                <a:ln>
                  <a:noFill/>
                </a:ln>
                <a:solidFill>
                  <a:srgbClr val="203864"/>
                </a:solidFill>
                <a:effectLst/>
                <a:uLnTx/>
                <a:uFillTx/>
                <a:latin typeface="Century Gothic" panose="020F0302020204030204"/>
                <a:ea typeface="+mn-ea"/>
                <a:cs typeface="+mn-cs"/>
              </a:rPr>
              <a:t>escucha</a:t>
            </a:r>
            <a:r>
              <a:rPr kumimoji="0" lang="en-US" sz="2200" b="0" i="0" u="none" strike="noStrike" kern="1200" cap="none" spc="0" normalizeH="0" baseline="0" noProof="0">
                <a:ln>
                  <a:noFill/>
                </a:ln>
                <a:solidFill>
                  <a:srgbClr val="203864"/>
                </a:solidFill>
                <a:effectLst/>
                <a:uLnTx/>
                <a:uFillTx/>
                <a:latin typeface="Century Gothic" panose="020F0302020204030204"/>
                <a:ea typeface="+mn-ea"/>
                <a:cs typeface="+mn-cs"/>
              </a:rPr>
              <a:t>, </a:t>
            </a:r>
            <a:r>
              <a:rPr kumimoji="0" lang="en-US" sz="2200" b="0" i="0" u="none" strike="noStrike" kern="1200" cap="none" spc="0" normalizeH="0" baseline="0" noProof="0" err="1">
                <a:ln>
                  <a:noFill/>
                </a:ln>
                <a:solidFill>
                  <a:srgbClr val="203864"/>
                </a:solidFill>
                <a:effectLst/>
                <a:uLnTx/>
                <a:uFillTx/>
                <a:latin typeface="Century Gothic" panose="020F0302020204030204"/>
                <a:ea typeface="+mn-ea"/>
                <a:cs typeface="+mn-cs"/>
              </a:rPr>
              <a:t>mira</a:t>
            </a:r>
            <a:r>
              <a:rPr kumimoji="0" lang="en-US" sz="2200" b="0" i="0" u="none" strike="noStrike" kern="1200" cap="none" spc="0" normalizeH="0" baseline="0" noProof="0">
                <a:ln>
                  <a:noFill/>
                </a:ln>
                <a:solidFill>
                  <a:srgbClr val="203864"/>
                </a:solidFill>
                <a:effectLst/>
                <a:uLnTx/>
                <a:uFillTx/>
                <a:latin typeface="Century Gothic" panose="020F0302020204030204"/>
                <a:ea typeface="+mn-ea"/>
                <a:cs typeface="+mn-cs"/>
              </a:rPr>
              <a:t> las </a:t>
            </a:r>
            <a:r>
              <a:rPr kumimoji="0" lang="en-US" sz="2200" b="0" i="0" u="none" strike="noStrike" kern="1200" cap="none" spc="0" normalizeH="0" baseline="0" noProof="0" err="1">
                <a:ln>
                  <a:noFill/>
                </a:ln>
                <a:solidFill>
                  <a:srgbClr val="203864"/>
                </a:solidFill>
                <a:effectLst/>
                <a:uLnTx/>
                <a:uFillTx/>
                <a:latin typeface="Century Gothic" panose="020F0302020204030204"/>
                <a:ea typeface="+mn-ea"/>
                <a:cs typeface="+mn-cs"/>
              </a:rPr>
              <a:t>opciones</a:t>
            </a:r>
            <a:r>
              <a:rPr kumimoji="0" lang="en-US" sz="2200" b="0" i="0" u="none" strike="noStrike" kern="1200" cap="none" spc="0" normalizeH="0" baseline="0" noProof="0">
                <a:ln>
                  <a:noFill/>
                </a:ln>
                <a:solidFill>
                  <a:srgbClr val="203864"/>
                </a:solidFill>
                <a:effectLst/>
                <a:uLnTx/>
                <a:uFillTx/>
                <a:latin typeface="Century Gothic" panose="020F0302020204030204"/>
                <a:ea typeface="+mn-ea"/>
                <a:cs typeface="+mn-cs"/>
              </a:rPr>
              <a:t> y escribe el </a:t>
            </a:r>
            <a:r>
              <a:rPr kumimoji="0" lang="en-US" sz="2200" b="0" i="0" u="none" strike="noStrike" kern="1200" cap="none" spc="0" normalizeH="0" baseline="0" noProof="0" err="1">
                <a:ln>
                  <a:noFill/>
                </a:ln>
                <a:solidFill>
                  <a:srgbClr val="203864"/>
                </a:solidFill>
                <a:effectLst/>
                <a:uLnTx/>
                <a:uFillTx/>
                <a:latin typeface="Century Gothic" panose="020F0302020204030204"/>
                <a:ea typeface="+mn-ea"/>
                <a:cs typeface="+mn-cs"/>
              </a:rPr>
              <a:t>nombre</a:t>
            </a:r>
            <a:r>
              <a:rPr kumimoji="0" lang="en-US" sz="2200" b="0" i="0" u="none" strike="noStrike" kern="1200" cap="none" spc="0" normalizeH="0" baseline="0" noProof="0">
                <a:ln>
                  <a:noFill/>
                </a:ln>
                <a:solidFill>
                  <a:srgbClr val="203864"/>
                </a:solidFill>
                <a:effectLst/>
                <a:uLnTx/>
                <a:uFillTx/>
                <a:latin typeface="Century Gothic" panose="020F0302020204030204"/>
                <a:ea typeface="+mn-ea"/>
                <a:cs typeface="+mn-cs"/>
              </a:rPr>
              <a:t> </a:t>
            </a:r>
            <a:r>
              <a:rPr kumimoji="0" lang="en-US" sz="2200" b="0" i="0" u="none" strike="noStrike" kern="1200" cap="none" spc="0" normalizeH="0" baseline="0" noProof="0" err="1">
                <a:ln>
                  <a:noFill/>
                </a:ln>
                <a:solidFill>
                  <a:srgbClr val="203864"/>
                </a:solidFill>
                <a:effectLst/>
                <a:uLnTx/>
                <a:uFillTx/>
                <a:latin typeface="Century Gothic" panose="020F0302020204030204"/>
                <a:ea typeface="+mn-ea"/>
                <a:cs typeface="+mn-cs"/>
              </a:rPr>
              <a:t>correcto</a:t>
            </a:r>
            <a:r>
              <a:rPr kumimoji="0" lang="en-US" sz="2200" b="0" i="0" u="none" strike="noStrike" kern="1200" cap="none" spc="0" normalizeH="0" baseline="0" noProof="0">
                <a:ln>
                  <a:noFill/>
                </a:ln>
                <a:solidFill>
                  <a:srgbClr val="203864"/>
                </a:solidFill>
                <a:effectLst/>
                <a:uLnTx/>
                <a:uFillTx/>
                <a:latin typeface="Century Gothic" panose="020F0302020204030204"/>
                <a:ea typeface="+mn-ea"/>
                <a:cs typeface="+mn-cs"/>
              </a:rPr>
              <a:t> </a:t>
            </a:r>
            <a:r>
              <a:rPr kumimoji="0" lang="en-US" sz="2200" b="0" i="0" u="none" strike="noStrike" kern="1200" cap="none" spc="0" normalizeH="0" baseline="0" noProof="0" err="1">
                <a:ln>
                  <a:noFill/>
                </a:ln>
                <a:solidFill>
                  <a:srgbClr val="203864"/>
                </a:solidFill>
                <a:effectLst/>
                <a:uLnTx/>
                <a:uFillTx/>
                <a:latin typeface="Century Gothic" panose="020F0302020204030204"/>
                <a:ea typeface="+mn-ea"/>
                <a:cs typeface="+mn-cs"/>
              </a:rPr>
              <a:t>en</a:t>
            </a:r>
            <a:r>
              <a:rPr kumimoji="0" lang="en-US" sz="2200" b="0" i="0" u="none" strike="noStrike" kern="1200" cap="none" spc="0" normalizeH="0" baseline="0" noProof="0">
                <a:ln>
                  <a:noFill/>
                </a:ln>
                <a:solidFill>
                  <a:srgbClr val="203864"/>
                </a:solidFill>
                <a:effectLst/>
                <a:uLnTx/>
                <a:uFillTx/>
                <a:latin typeface="Century Gothic" panose="020F0302020204030204"/>
                <a:ea typeface="+mn-ea"/>
                <a:cs typeface="+mn-cs"/>
              </a:rPr>
              <a:t> una </a:t>
            </a:r>
            <a:r>
              <a:rPr kumimoji="0" lang="en-US" sz="2200" b="0" i="0" u="none" strike="noStrike" kern="1200" cap="none" spc="0" normalizeH="0" baseline="0" noProof="0" err="1">
                <a:ln>
                  <a:noFill/>
                </a:ln>
                <a:solidFill>
                  <a:srgbClr val="203864"/>
                </a:solidFill>
                <a:effectLst/>
                <a:uLnTx/>
                <a:uFillTx/>
                <a:latin typeface="Century Gothic" panose="020F0302020204030204"/>
                <a:ea typeface="+mn-ea"/>
                <a:cs typeface="+mn-cs"/>
              </a:rPr>
              <a:t>lista</a:t>
            </a:r>
            <a:r>
              <a:rPr kumimoji="0" lang="en-US" sz="2200" b="0" i="0" u="none" strike="noStrike" kern="1200" cap="none" spc="0" normalizeH="0" baseline="0" noProof="0">
                <a:ln>
                  <a:noFill/>
                </a:ln>
                <a:solidFill>
                  <a:srgbClr val="203864"/>
                </a:solidFill>
                <a:effectLst/>
                <a:uLnTx/>
                <a:uFillTx/>
                <a:latin typeface="Century Gothic" panose="020F0302020204030204"/>
                <a:ea typeface="+mn-ea"/>
                <a:cs typeface="+mn-cs"/>
              </a:rPr>
              <a:t>:</a:t>
            </a:r>
          </a:p>
        </p:txBody>
      </p:sp>
      <p:sp>
        <p:nvSpPr>
          <p:cNvPr id="21" name="Rectangle 1">
            <a:extLst>
              <a:ext uri="{FF2B5EF4-FFF2-40B4-BE49-F238E27FC236}">
                <a16:creationId xmlns:a16="http://schemas.microsoft.com/office/drawing/2014/main" id="{2644006F-A92B-EA48-83E5-A6A318E84B93}"/>
              </a:ext>
            </a:extLst>
          </p:cNvPr>
          <p:cNvSpPr/>
          <p:nvPr/>
        </p:nvSpPr>
        <p:spPr>
          <a:xfrm>
            <a:off x="661279" y="436690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Text Box 2">
            <a:extLst>
              <a:ext uri="{FF2B5EF4-FFF2-40B4-BE49-F238E27FC236}">
                <a16:creationId xmlns:a16="http://schemas.microsoft.com/office/drawing/2014/main" id="{AB4E9271-56C6-BF4B-B56D-E0CD21C80991}"/>
              </a:ext>
            </a:extLst>
          </p:cNvPr>
          <p:cNvSpPr txBox="1">
            <a:spLocks noChangeArrowheads="1"/>
          </p:cNvSpPr>
          <p:nvPr/>
        </p:nvSpPr>
        <p:spPr bwMode="auto">
          <a:xfrm>
            <a:off x="771795" y="4869481"/>
            <a:ext cx="1912611"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I was happy (f).</a:t>
            </a:r>
            <a:endParaRPr kumimoji="0" lang="es-GB" sz="2000" b="1"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3" name="Text Box 10">
            <a:extLst>
              <a:ext uri="{FF2B5EF4-FFF2-40B4-BE49-F238E27FC236}">
                <a16:creationId xmlns:a16="http://schemas.microsoft.com/office/drawing/2014/main" id="{F52DF713-BA44-E945-AEBA-56C58FDCCFB4}"/>
              </a:ext>
            </a:extLst>
          </p:cNvPr>
          <p:cNvSpPr txBox="1">
            <a:spLocks noChangeArrowheads="1"/>
          </p:cNvSpPr>
          <p:nvPr/>
        </p:nvSpPr>
        <p:spPr bwMode="auto">
          <a:xfrm>
            <a:off x="729347" y="44696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3" name="Llamada rectangular redondeada 42">
            <a:extLst>
              <a:ext uri="{FF2B5EF4-FFF2-40B4-BE49-F238E27FC236}">
                <a16:creationId xmlns:a16="http://schemas.microsoft.com/office/drawing/2014/main" id="{6A60C4A0-0F59-2F45-8AE9-F7E6CA427253}"/>
              </a:ext>
            </a:extLst>
          </p:cNvPr>
          <p:cNvSpPr/>
          <p:nvPr/>
        </p:nvSpPr>
        <p:spPr>
          <a:xfrm>
            <a:off x="2691818" y="3101956"/>
            <a:ext cx="1896471" cy="1255860"/>
          </a:xfrm>
          <a:prstGeom prst="wedgeRoundRectCallout">
            <a:avLst>
              <a:gd name="adj1" fmla="val -112203"/>
              <a:gd name="adj2" fmla="val 75883"/>
              <a:gd name="adj3" fmla="val 16667"/>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a:solidFill>
                  <a:srgbClr val="115076"/>
                </a:solidFill>
                <a:latin typeface="Century Gothic" panose="020F0302020204030204"/>
              </a:rPr>
              <a:t>Estaba contenta</a:t>
            </a:r>
            <a:r>
              <a:rPr kumimoji="0" lang="es-GB" sz="2400" b="0" i="0" u="none" strike="noStrike" kern="1200" cap="none" spc="0" normalizeH="0" baseline="0" noProof="0">
                <a:ln>
                  <a:noFill/>
                </a:ln>
                <a:solidFill>
                  <a:srgbClr val="115076"/>
                </a:solidFill>
                <a:effectLst/>
                <a:uLnTx/>
                <a:uFillTx/>
                <a:latin typeface="Century Gothic" panose="020F0302020204030204"/>
                <a:ea typeface="+mn-ea"/>
                <a:cs typeface="+mn-cs"/>
              </a:rPr>
              <a:t>.</a:t>
            </a:r>
          </a:p>
        </p:txBody>
      </p:sp>
      <p:sp>
        <p:nvSpPr>
          <p:cNvPr id="8" name="CuadroTexto 7">
            <a:extLst>
              <a:ext uri="{FF2B5EF4-FFF2-40B4-BE49-F238E27FC236}">
                <a16:creationId xmlns:a16="http://schemas.microsoft.com/office/drawing/2014/main" id="{40B63D64-DC3D-3A40-8803-0998D3719536}"/>
              </a:ext>
            </a:extLst>
          </p:cNvPr>
          <p:cNvSpPr txBox="1"/>
          <p:nvPr/>
        </p:nvSpPr>
        <p:spPr>
          <a:xfrm>
            <a:off x="2893142" y="5833419"/>
            <a:ext cx="65520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Después, Persona B </a:t>
            </a:r>
            <a:r>
              <a:rPr kumimoji="0" lang="en-GB" sz="20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habla</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y Persona A </a:t>
            </a:r>
            <a:r>
              <a:rPr kumimoji="0" lang="en-GB" sz="20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escucha</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pic>
        <p:nvPicPr>
          <p:cNvPr id="5" name="Imagen 4">
            <a:extLst>
              <a:ext uri="{FF2B5EF4-FFF2-40B4-BE49-F238E27FC236}">
                <a16:creationId xmlns:a16="http://schemas.microsoft.com/office/drawing/2014/main" id="{A9FAC5B8-4E8C-9A45-B46D-FEBBDDA5D2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0112" y="1654789"/>
            <a:ext cx="1571485" cy="846234"/>
          </a:xfrm>
          <a:prstGeom prst="rect">
            <a:avLst/>
          </a:prstGeom>
        </p:spPr>
      </p:pic>
      <p:sp>
        <p:nvSpPr>
          <p:cNvPr id="31" name="Rectangle 1">
            <a:extLst>
              <a:ext uri="{FF2B5EF4-FFF2-40B4-BE49-F238E27FC236}">
                <a16:creationId xmlns:a16="http://schemas.microsoft.com/office/drawing/2014/main" id="{19DD7021-1199-7344-998E-C542ACB3E60F}"/>
              </a:ext>
            </a:extLst>
          </p:cNvPr>
          <p:cNvSpPr/>
          <p:nvPr/>
        </p:nvSpPr>
        <p:spPr>
          <a:xfrm>
            <a:off x="4895836" y="3719711"/>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32" name="Text Box 10">
            <a:extLst>
              <a:ext uri="{FF2B5EF4-FFF2-40B4-BE49-F238E27FC236}">
                <a16:creationId xmlns:a16="http://schemas.microsoft.com/office/drawing/2014/main" id="{EFC67971-E8E7-C047-A44D-37FE4E34F8A5}"/>
              </a:ext>
            </a:extLst>
          </p:cNvPr>
          <p:cNvSpPr txBox="1">
            <a:spLocks noChangeArrowheads="1"/>
          </p:cNvSpPr>
          <p:nvPr/>
        </p:nvSpPr>
        <p:spPr bwMode="auto">
          <a:xfrm>
            <a:off x="4963905" y="3822438"/>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3" name="CuadroTexto 32">
            <a:extLst>
              <a:ext uri="{FF2B5EF4-FFF2-40B4-BE49-F238E27FC236}">
                <a16:creationId xmlns:a16="http://schemas.microsoft.com/office/drawing/2014/main" id="{D67A9580-91A0-9B49-8DA1-EC908D1DDEF2}"/>
              </a:ext>
            </a:extLst>
          </p:cNvPr>
          <p:cNvSpPr txBox="1"/>
          <p:nvPr/>
        </p:nvSpPr>
        <p:spPr>
          <a:xfrm>
            <a:off x="4977946" y="4296937"/>
            <a:ext cx="14605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happy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[Marta]</a:t>
            </a:r>
          </a:p>
        </p:txBody>
      </p:sp>
      <p:sp>
        <p:nvSpPr>
          <p:cNvPr id="34" name="CuadroTexto 33">
            <a:extLst>
              <a:ext uri="{FF2B5EF4-FFF2-40B4-BE49-F238E27FC236}">
                <a16:creationId xmlns:a16="http://schemas.microsoft.com/office/drawing/2014/main" id="{5F2028A6-5B0B-5940-9849-28047EB73C5B}"/>
              </a:ext>
            </a:extLst>
          </p:cNvPr>
          <p:cNvSpPr txBox="1"/>
          <p:nvPr/>
        </p:nvSpPr>
        <p:spPr>
          <a:xfrm>
            <a:off x="6613860" y="4296937"/>
            <a:ext cx="18338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was happy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[Paula]</a:t>
            </a:r>
          </a:p>
        </p:txBody>
      </p:sp>
      <p:pic>
        <p:nvPicPr>
          <p:cNvPr id="35" name="Picture 7">
            <a:extLst>
              <a:ext uri="{FF2B5EF4-FFF2-40B4-BE49-F238E27FC236}">
                <a16:creationId xmlns:a16="http://schemas.microsoft.com/office/drawing/2014/main" id="{F2BFE075-592E-434B-A43C-357FA0E1DD2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5411593" y="3779874"/>
            <a:ext cx="593300" cy="581018"/>
          </a:xfrm>
          <a:prstGeom prst="rect">
            <a:avLst/>
          </a:prstGeom>
        </p:spPr>
      </p:pic>
      <p:pic>
        <p:nvPicPr>
          <p:cNvPr id="36" name="Picture 8">
            <a:extLst>
              <a:ext uri="{FF2B5EF4-FFF2-40B4-BE49-F238E27FC236}">
                <a16:creationId xmlns:a16="http://schemas.microsoft.com/office/drawing/2014/main" id="{5128030D-11FF-814B-A5A4-32AED8E48DE4}"/>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7287931" y="3750024"/>
            <a:ext cx="569970" cy="604125"/>
          </a:xfrm>
          <a:prstGeom prst="rect">
            <a:avLst/>
          </a:prstGeom>
        </p:spPr>
      </p:pic>
      <p:graphicFrame>
        <p:nvGraphicFramePr>
          <p:cNvPr id="10" name="Tabla 9">
            <a:extLst>
              <a:ext uri="{FF2B5EF4-FFF2-40B4-BE49-F238E27FC236}">
                <a16:creationId xmlns:a16="http://schemas.microsoft.com/office/drawing/2014/main" id="{84C6D649-61EE-CD41-9636-3FE98CCB0002}"/>
              </a:ext>
            </a:extLst>
          </p:cNvPr>
          <p:cNvGraphicFramePr>
            <a:graphicFrameLocks noGrp="1"/>
          </p:cNvGraphicFramePr>
          <p:nvPr/>
        </p:nvGraphicFramePr>
        <p:xfrm>
          <a:off x="8995290" y="2671069"/>
          <a:ext cx="2079631" cy="3291840"/>
        </p:xfrm>
        <a:graphic>
          <a:graphicData uri="http://schemas.openxmlformats.org/drawingml/2006/table">
            <a:tbl>
              <a:tblPr firstRow="1" bandRow="1">
                <a:tableStyleId>{5DA37D80-6434-44D0-A028-1B22A696006F}</a:tableStyleId>
              </a:tblPr>
              <a:tblGrid>
                <a:gridCol w="422656">
                  <a:extLst>
                    <a:ext uri="{9D8B030D-6E8A-4147-A177-3AD203B41FA5}">
                      <a16:colId xmlns:a16="http://schemas.microsoft.com/office/drawing/2014/main" val="3769206215"/>
                    </a:ext>
                  </a:extLst>
                </a:gridCol>
                <a:gridCol w="1656975">
                  <a:extLst>
                    <a:ext uri="{9D8B030D-6E8A-4147-A177-3AD203B41FA5}">
                      <a16:colId xmlns:a16="http://schemas.microsoft.com/office/drawing/2014/main" val="2039333093"/>
                    </a:ext>
                  </a:extLst>
                </a:gridCol>
              </a:tblGrid>
              <a:tr h="321203">
                <a:tc>
                  <a:txBody>
                    <a:bodyPr/>
                    <a:lstStyle/>
                    <a:p>
                      <a:endParaRPr lang="es-GB"/>
                    </a:p>
                  </a:txBody>
                  <a:tcPr/>
                </a:tc>
                <a:tc>
                  <a:txBody>
                    <a:bodyPr/>
                    <a:lstStyle/>
                    <a:p>
                      <a:pPr algn="ctr"/>
                      <a:r>
                        <a:rPr lang="es-GB">
                          <a:solidFill>
                            <a:srgbClr val="203864"/>
                          </a:solidFill>
                        </a:rPr>
                        <a:t>Nombres</a:t>
                      </a:r>
                    </a:p>
                  </a:txBody>
                  <a:tcPr/>
                </a:tc>
                <a:extLst>
                  <a:ext uri="{0D108BD9-81ED-4DB2-BD59-A6C34878D82A}">
                    <a16:rowId xmlns:a16="http://schemas.microsoft.com/office/drawing/2014/main" val="1808010557"/>
                  </a:ext>
                </a:extLst>
              </a:tr>
              <a:tr h="321203">
                <a:tc>
                  <a:txBody>
                    <a:bodyPr/>
                    <a:lstStyle/>
                    <a:p>
                      <a:pPr algn="ctr"/>
                      <a:r>
                        <a:rPr lang="es-GB">
                          <a:solidFill>
                            <a:srgbClr val="203864"/>
                          </a:solidFill>
                        </a:rPr>
                        <a:t>1</a:t>
                      </a:r>
                    </a:p>
                  </a:txBody>
                  <a:tcPr/>
                </a:tc>
                <a:tc>
                  <a:txBody>
                    <a:bodyPr/>
                    <a:lstStyle/>
                    <a:p>
                      <a:endParaRPr lang="es-GB"/>
                    </a:p>
                  </a:txBody>
                  <a:tcPr/>
                </a:tc>
                <a:extLst>
                  <a:ext uri="{0D108BD9-81ED-4DB2-BD59-A6C34878D82A}">
                    <a16:rowId xmlns:a16="http://schemas.microsoft.com/office/drawing/2014/main" val="731240697"/>
                  </a:ext>
                </a:extLst>
              </a:tr>
              <a:tr h="321203">
                <a:tc>
                  <a:txBody>
                    <a:bodyPr/>
                    <a:lstStyle/>
                    <a:p>
                      <a:pPr algn="ctr"/>
                      <a:r>
                        <a:rPr lang="es-GB">
                          <a:solidFill>
                            <a:srgbClr val="203864"/>
                          </a:solidFill>
                        </a:rPr>
                        <a:t>2</a:t>
                      </a:r>
                    </a:p>
                  </a:txBody>
                  <a:tcPr/>
                </a:tc>
                <a:tc>
                  <a:txBody>
                    <a:bodyPr/>
                    <a:lstStyle/>
                    <a:p>
                      <a:endParaRPr lang="es-GB"/>
                    </a:p>
                  </a:txBody>
                  <a:tcPr/>
                </a:tc>
                <a:extLst>
                  <a:ext uri="{0D108BD9-81ED-4DB2-BD59-A6C34878D82A}">
                    <a16:rowId xmlns:a16="http://schemas.microsoft.com/office/drawing/2014/main" val="3889413453"/>
                  </a:ext>
                </a:extLst>
              </a:tr>
              <a:tr h="321203">
                <a:tc>
                  <a:txBody>
                    <a:bodyPr/>
                    <a:lstStyle/>
                    <a:p>
                      <a:pPr algn="ctr"/>
                      <a:r>
                        <a:rPr lang="es-GB">
                          <a:solidFill>
                            <a:srgbClr val="203864"/>
                          </a:solidFill>
                        </a:rPr>
                        <a:t>3</a:t>
                      </a:r>
                    </a:p>
                  </a:txBody>
                  <a:tcPr/>
                </a:tc>
                <a:tc>
                  <a:txBody>
                    <a:bodyPr/>
                    <a:lstStyle/>
                    <a:p>
                      <a:endParaRPr lang="es-GB"/>
                    </a:p>
                  </a:txBody>
                  <a:tcPr/>
                </a:tc>
                <a:extLst>
                  <a:ext uri="{0D108BD9-81ED-4DB2-BD59-A6C34878D82A}">
                    <a16:rowId xmlns:a16="http://schemas.microsoft.com/office/drawing/2014/main" val="2966517930"/>
                  </a:ext>
                </a:extLst>
              </a:tr>
              <a:tr h="321203">
                <a:tc>
                  <a:txBody>
                    <a:bodyPr/>
                    <a:lstStyle/>
                    <a:p>
                      <a:pPr algn="ctr"/>
                      <a:r>
                        <a:rPr lang="es-GB">
                          <a:solidFill>
                            <a:srgbClr val="203864"/>
                          </a:solidFill>
                        </a:rPr>
                        <a:t>4</a:t>
                      </a:r>
                    </a:p>
                  </a:txBody>
                  <a:tcPr/>
                </a:tc>
                <a:tc>
                  <a:txBody>
                    <a:bodyPr/>
                    <a:lstStyle/>
                    <a:p>
                      <a:endParaRPr lang="es-GB"/>
                    </a:p>
                  </a:txBody>
                  <a:tcPr/>
                </a:tc>
                <a:extLst>
                  <a:ext uri="{0D108BD9-81ED-4DB2-BD59-A6C34878D82A}">
                    <a16:rowId xmlns:a16="http://schemas.microsoft.com/office/drawing/2014/main" val="3578226277"/>
                  </a:ext>
                </a:extLst>
              </a:tr>
              <a:tr h="321203">
                <a:tc>
                  <a:txBody>
                    <a:bodyPr/>
                    <a:lstStyle/>
                    <a:p>
                      <a:pPr algn="ctr"/>
                      <a:r>
                        <a:rPr lang="es-GB">
                          <a:solidFill>
                            <a:srgbClr val="203864"/>
                          </a:solidFill>
                        </a:rPr>
                        <a:t>5</a:t>
                      </a:r>
                    </a:p>
                  </a:txBody>
                  <a:tcPr/>
                </a:tc>
                <a:tc>
                  <a:txBody>
                    <a:bodyPr/>
                    <a:lstStyle/>
                    <a:p>
                      <a:endParaRPr lang="es-GB"/>
                    </a:p>
                  </a:txBody>
                  <a:tcPr/>
                </a:tc>
                <a:extLst>
                  <a:ext uri="{0D108BD9-81ED-4DB2-BD59-A6C34878D82A}">
                    <a16:rowId xmlns:a16="http://schemas.microsoft.com/office/drawing/2014/main" val="3280699391"/>
                  </a:ext>
                </a:extLst>
              </a:tr>
              <a:tr h="321203">
                <a:tc>
                  <a:txBody>
                    <a:bodyPr/>
                    <a:lstStyle/>
                    <a:p>
                      <a:pPr algn="ctr"/>
                      <a:r>
                        <a:rPr lang="es-GB">
                          <a:solidFill>
                            <a:srgbClr val="203864"/>
                          </a:solidFill>
                        </a:rPr>
                        <a:t>6</a:t>
                      </a:r>
                    </a:p>
                  </a:txBody>
                  <a:tcPr/>
                </a:tc>
                <a:tc>
                  <a:txBody>
                    <a:bodyPr/>
                    <a:lstStyle/>
                    <a:p>
                      <a:endParaRPr lang="es-GB"/>
                    </a:p>
                  </a:txBody>
                  <a:tcPr/>
                </a:tc>
                <a:extLst>
                  <a:ext uri="{0D108BD9-81ED-4DB2-BD59-A6C34878D82A}">
                    <a16:rowId xmlns:a16="http://schemas.microsoft.com/office/drawing/2014/main" val="3795461113"/>
                  </a:ext>
                </a:extLst>
              </a:tr>
              <a:tr h="321203">
                <a:tc>
                  <a:txBody>
                    <a:bodyPr/>
                    <a:lstStyle/>
                    <a:p>
                      <a:pPr algn="ctr"/>
                      <a:r>
                        <a:rPr lang="es-GB">
                          <a:solidFill>
                            <a:srgbClr val="203864"/>
                          </a:solidFill>
                        </a:rPr>
                        <a:t>7</a:t>
                      </a:r>
                    </a:p>
                  </a:txBody>
                  <a:tcPr/>
                </a:tc>
                <a:tc>
                  <a:txBody>
                    <a:bodyPr/>
                    <a:lstStyle/>
                    <a:p>
                      <a:endParaRPr lang="es-GB"/>
                    </a:p>
                  </a:txBody>
                  <a:tcPr/>
                </a:tc>
                <a:extLst>
                  <a:ext uri="{0D108BD9-81ED-4DB2-BD59-A6C34878D82A}">
                    <a16:rowId xmlns:a16="http://schemas.microsoft.com/office/drawing/2014/main" val="790129317"/>
                  </a:ext>
                </a:extLst>
              </a:tr>
              <a:tr h="321203">
                <a:tc>
                  <a:txBody>
                    <a:bodyPr/>
                    <a:lstStyle/>
                    <a:p>
                      <a:pPr algn="ctr"/>
                      <a:r>
                        <a:rPr lang="es-GB">
                          <a:solidFill>
                            <a:srgbClr val="203864"/>
                          </a:solidFill>
                        </a:rPr>
                        <a:t>8</a:t>
                      </a:r>
                    </a:p>
                  </a:txBody>
                  <a:tcPr/>
                </a:tc>
                <a:tc>
                  <a:txBody>
                    <a:bodyPr/>
                    <a:lstStyle/>
                    <a:p>
                      <a:endParaRPr lang="es-GB"/>
                    </a:p>
                  </a:txBody>
                  <a:tcPr/>
                </a:tc>
                <a:extLst>
                  <a:ext uri="{0D108BD9-81ED-4DB2-BD59-A6C34878D82A}">
                    <a16:rowId xmlns:a16="http://schemas.microsoft.com/office/drawing/2014/main" val="737910659"/>
                  </a:ext>
                </a:extLst>
              </a:tr>
            </a:tbl>
          </a:graphicData>
        </a:graphic>
      </p:graphicFrame>
      <p:pic>
        <p:nvPicPr>
          <p:cNvPr id="37" name="Imagen 36">
            <a:extLst>
              <a:ext uri="{FF2B5EF4-FFF2-40B4-BE49-F238E27FC236}">
                <a16:creationId xmlns:a16="http://schemas.microsoft.com/office/drawing/2014/main" id="{509AD524-5D54-5443-860A-9744CD63643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32407" y="2541987"/>
            <a:ext cx="1025806" cy="817029"/>
          </a:xfrm>
          <a:prstGeom prst="rect">
            <a:avLst/>
          </a:prstGeom>
        </p:spPr>
      </p:pic>
      <p:sp>
        <p:nvSpPr>
          <p:cNvPr id="11" name="CuadroTexto 10">
            <a:extLst>
              <a:ext uri="{FF2B5EF4-FFF2-40B4-BE49-F238E27FC236}">
                <a16:creationId xmlns:a16="http://schemas.microsoft.com/office/drawing/2014/main" id="{5CE52D03-5B6B-8847-A831-722896AC056C}"/>
              </a:ext>
            </a:extLst>
          </p:cNvPr>
          <p:cNvSpPr txBox="1"/>
          <p:nvPr/>
        </p:nvSpPr>
        <p:spPr>
          <a:xfrm>
            <a:off x="9712130" y="3011161"/>
            <a:ext cx="96372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Paula</a:t>
            </a:r>
          </a:p>
        </p:txBody>
      </p:sp>
      <p:sp>
        <p:nvSpPr>
          <p:cNvPr id="30" name="Rounded Rectangle 11">
            <a:extLst>
              <a:ext uri="{FF2B5EF4-FFF2-40B4-BE49-F238E27FC236}">
                <a16:creationId xmlns:a16="http://schemas.microsoft.com/office/drawing/2014/main" id="{A316DD52-7894-4A75-969C-CA0645DA2978}"/>
              </a:ext>
            </a:extLst>
          </p:cNvPr>
          <p:cNvSpPr/>
          <p:nvPr/>
        </p:nvSpPr>
        <p:spPr>
          <a:xfrm>
            <a:off x="9347200" y="258166"/>
            <a:ext cx="25809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429398" y="129082"/>
            <a:ext cx="2579247" cy="659085"/>
          </a:xfrm>
        </p:spPr>
        <p:txBody>
          <a:bodyPr>
            <a:normAutofit/>
          </a:bodyPr>
          <a:lstStyle/>
          <a:p>
            <a:r>
              <a:rPr lang="en-GB" sz="2000" b="1" err="1">
                <a:solidFill>
                  <a:schemeClr val="bg1"/>
                </a:solidFill>
              </a:rPr>
              <a:t>hablar</a:t>
            </a:r>
            <a:r>
              <a:rPr lang="en-GB" sz="2000" b="1">
                <a:solidFill>
                  <a:schemeClr val="bg1"/>
                </a:solidFill>
              </a:rPr>
              <a:t> / </a:t>
            </a:r>
            <a:r>
              <a:rPr lang="en-GB" sz="2000" b="1" err="1">
                <a:solidFill>
                  <a:schemeClr val="bg1"/>
                </a:solidFill>
              </a:rPr>
              <a:t>escuchar</a:t>
            </a:r>
            <a:endParaRPr lang="en-GB" sz="2000" b="1">
              <a:solidFill>
                <a:schemeClr val="bg1"/>
              </a:solidFill>
            </a:endParaRPr>
          </a:p>
        </p:txBody>
      </p:sp>
      <p:sp>
        <p:nvSpPr>
          <p:cNvPr id="38" name="Anillo 70">
            <a:extLst>
              <a:ext uri="{FF2B5EF4-FFF2-40B4-BE49-F238E27FC236}">
                <a16:creationId xmlns:a16="http://schemas.microsoft.com/office/drawing/2014/main" id="{5347CC19-04EE-F04E-9AED-5CAB6E8F990E}"/>
              </a:ext>
            </a:extLst>
          </p:cNvPr>
          <p:cNvSpPr/>
          <p:nvPr/>
        </p:nvSpPr>
        <p:spPr>
          <a:xfrm>
            <a:off x="6552427" y="3587365"/>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8147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6" grpId="0"/>
      <p:bldP spid="27" grpId="0"/>
      <p:bldP spid="28" grpId="0"/>
      <p:bldP spid="29" grpId="0"/>
      <p:bldP spid="21" grpId="0" animBg="1"/>
      <p:bldP spid="22" grpId="0"/>
      <p:bldP spid="23" grpId="0" animBg="1"/>
      <p:bldP spid="43" grpId="0" animBg="1"/>
      <p:bldP spid="8" grpId="0"/>
      <p:bldP spid="31" grpId="0" animBg="1"/>
      <p:bldP spid="32" grpId="0"/>
      <p:bldP spid="33" grpId="0"/>
      <p:bldP spid="34" grpId="0"/>
      <p:bldP spid="11" grpId="0"/>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
            <a:extLst>
              <a:ext uri="{FF2B5EF4-FFF2-40B4-BE49-F238E27FC236}">
                <a16:creationId xmlns:a16="http://schemas.microsoft.com/office/drawing/2014/main" id="{29E932D3-4E27-4749-8AE0-552996D7C365}"/>
              </a:ext>
            </a:extLst>
          </p:cNvPr>
          <p:cNvSpPr/>
          <p:nvPr/>
        </p:nvSpPr>
        <p:spPr>
          <a:xfrm>
            <a:off x="872597" y="541132"/>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1119207" y="809225"/>
            <a:ext cx="1671768"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I was excited.</a:t>
            </a:r>
            <a:endParaRPr kumimoji="0" lang="es-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940665" y="64385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870696" y="18465"/>
            <a:ext cx="14398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Persona A</a:t>
            </a:r>
          </a:p>
        </p:txBody>
      </p:sp>
      <p:sp>
        <p:nvSpPr>
          <p:cNvPr id="38" name="Rectangle 1">
            <a:extLst>
              <a:ext uri="{FF2B5EF4-FFF2-40B4-BE49-F238E27FC236}">
                <a16:creationId xmlns:a16="http://schemas.microsoft.com/office/drawing/2014/main" id="{95C34A03-58EF-B742-AFE9-9B488A9F228E}"/>
              </a:ext>
            </a:extLst>
          </p:cNvPr>
          <p:cNvSpPr/>
          <p:nvPr/>
        </p:nvSpPr>
        <p:spPr>
          <a:xfrm>
            <a:off x="3055157" y="541132"/>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Text Box 2">
            <a:extLst>
              <a:ext uri="{FF2B5EF4-FFF2-40B4-BE49-F238E27FC236}">
                <a16:creationId xmlns:a16="http://schemas.microsoft.com/office/drawing/2014/main" id="{69A45D71-3F71-CF4F-BF36-8A0201C803B8}"/>
              </a:ext>
            </a:extLst>
          </p:cNvPr>
          <p:cNvSpPr txBox="1">
            <a:spLocks noChangeArrowheads="1"/>
          </p:cNvSpPr>
          <p:nvPr/>
        </p:nvSpPr>
        <p:spPr bwMode="auto">
          <a:xfrm>
            <a:off x="3215357" y="842952"/>
            <a:ext cx="1671768"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I was sad.</a:t>
            </a:r>
            <a:endParaRPr kumimoji="0" lang="es-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 Box 10">
            <a:extLst>
              <a:ext uri="{FF2B5EF4-FFF2-40B4-BE49-F238E27FC236}">
                <a16:creationId xmlns:a16="http://schemas.microsoft.com/office/drawing/2014/main" id="{A38D54D2-89EE-D345-82F0-08B756FDBA96}"/>
              </a:ext>
            </a:extLst>
          </p:cNvPr>
          <p:cNvSpPr txBox="1">
            <a:spLocks noChangeArrowheads="1"/>
          </p:cNvSpPr>
          <p:nvPr/>
        </p:nvSpPr>
        <p:spPr bwMode="auto">
          <a:xfrm>
            <a:off x="3070635" y="58043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1">
            <a:extLst>
              <a:ext uri="{FF2B5EF4-FFF2-40B4-BE49-F238E27FC236}">
                <a16:creationId xmlns:a16="http://schemas.microsoft.com/office/drawing/2014/main" id="{5E675CF1-0CF8-F643-A8C6-269FB69832A9}"/>
              </a:ext>
            </a:extLst>
          </p:cNvPr>
          <p:cNvSpPr/>
          <p:nvPr/>
        </p:nvSpPr>
        <p:spPr>
          <a:xfrm>
            <a:off x="874316" y="1961790"/>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Text Box 10">
            <a:extLst>
              <a:ext uri="{FF2B5EF4-FFF2-40B4-BE49-F238E27FC236}">
                <a16:creationId xmlns:a16="http://schemas.microsoft.com/office/drawing/2014/main" id="{CCCA9772-B13A-CC49-AC13-2BBF96019CDC}"/>
              </a:ext>
            </a:extLst>
          </p:cNvPr>
          <p:cNvSpPr txBox="1">
            <a:spLocks noChangeArrowheads="1"/>
          </p:cNvSpPr>
          <p:nvPr/>
        </p:nvSpPr>
        <p:spPr bwMode="auto">
          <a:xfrm>
            <a:off x="942384" y="206451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3" name="Rectangle 1">
            <a:extLst>
              <a:ext uri="{FF2B5EF4-FFF2-40B4-BE49-F238E27FC236}">
                <a16:creationId xmlns:a16="http://schemas.microsoft.com/office/drawing/2014/main" id="{6061A976-9596-474D-8C01-C628EAAB4A66}"/>
              </a:ext>
            </a:extLst>
          </p:cNvPr>
          <p:cNvSpPr/>
          <p:nvPr/>
        </p:nvSpPr>
        <p:spPr>
          <a:xfrm>
            <a:off x="3056876" y="1961790"/>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Text Box 10">
            <a:extLst>
              <a:ext uri="{FF2B5EF4-FFF2-40B4-BE49-F238E27FC236}">
                <a16:creationId xmlns:a16="http://schemas.microsoft.com/office/drawing/2014/main" id="{D6BABF5A-DD37-B447-9580-292ED528DBD0}"/>
              </a:ext>
            </a:extLst>
          </p:cNvPr>
          <p:cNvSpPr txBox="1">
            <a:spLocks noChangeArrowheads="1"/>
          </p:cNvSpPr>
          <p:nvPr/>
        </p:nvSpPr>
        <p:spPr bwMode="auto">
          <a:xfrm>
            <a:off x="3073421" y="19704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7" name="Rectangle 1">
            <a:extLst>
              <a:ext uri="{FF2B5EF4-FFF2-40B4-BE49-F238E27FC236}">
                <a16:creationId xmlns:a16="http://schemas.microsoft.com/office/drawing/2014/main" id="{90338776-F980-6B40-809A-16CF75A13513}"/>
              </a:ext>
            </a:extLst>
          </p:cNvPr>
          <p:cNvSpPr/>
          <p:nvPr/>
        </p:nvSpPr>
        <p:spPr>
          <a:xfrm>
            <a:off x="876217" y="3386019"/>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Text Box 10">
            <a:extLst>
              <a:ext uri="{FF2B5EF4-FFF2-40B4-BE49-F238E27FC236}">
                <a16:creationId xmlns:a16="http://schemas.microsoft.com/office/drawing/2014/main" id="{021D7EAC-089F-8A4E-BEAC-7DCDCE47052B}"/>
              </a:ext>
            </a:extLst>
          </p:cNvPr>
          <p:cNvSpPr txBox="1">
            <a:spLocks noChangeArrowheads="1"/>
          </p:cNvSpPr>
          <p:nvPr/>
        </p:nvSpPr>
        <p:spPr bwMode="auto">
          <a:xfrm>
            <a:off x="944285" y="348874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0" name="Rectangle 1">
            <a:extLst>
              <a:ext uri="{FF2B5EF4-FFF2-40B4-BE49-F238E27FC236}">
                <a16:creationId xmlns:a16="http://schemas.microsoft.com/office/drawing/2014/main" id="{5404FA5A-2C1D-1149-AFA1-6621F0B7AA85}"/>
              </a:ext>
            </a:extLst>
          </p:cNvPr>
          <p:cNvSpPr/>
          <p:nvPr/>
        </p:nvSpPr>
        <p:spPr>
          <a:xfrm>
            <a:off x="3056876" y="3406889"/>
            <a:ext cx="2030539" cy="129406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Text Box 10">
            <a:extLst>
              <a:ext uri="{FF2B5EF4-FFF2-40B4-BE49-F238E27FC236}">
                <a16:creationId xmlns:a16="http://schemas.microsoft.com/office/drawing/2014/main" id="{80BEF186-068D-AA42-A8CC-95F7750033AA}"/>
              </a:ext>
            </a:extLst>
          </p:cNvPr>
          <p:cNvSpPr txBox="1">
            <a:spLocks noChangeArrowheads="1"/>
          </p:cNvSpPr>
          <p:nvPr/>
        </p:nvSpPr>
        <p:spPr bwMode="auto">
          <a:xfrm>
            <a:off x="3112460" y="342428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7" name="CuadroTexto 46">
            <a:extLst>
              <a:ext uri="{FF2B5EF4-FFF2-40B4-BE49-F238E27FC236}">
                <a16:creationId xmlns:a16="http://schemas.microsoft.com/office/drawing/2014/main" id="{4C420205-0F2F-C54B-9328-BFDDCC608ADF}"/>
              </a:ext>
            </a:extLst>
          </p:cNvPr>
          <p:cNvSpPr txBox="1"/>
          <p:nvPr/>
        </p:nvSpPr>
        <p:spPr>
          <a:xfrm>
            <a:off x="6744552" y="45827"/>
            <a:ext cx="13949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Persona B</a:t>
            </a:r>
          </a:p>
        </p:txBody>
      </p:sp>
      <p:cxnSp>
        <p:nvCxnSpPr>
          <p:cNvPr id="6" name="Conector recto 5">
            <a:extLst>
              <a:ext uri="{FF2B5EF4-FFF2-40B4-BE49-F238E27FC236}">
                <a16:creationId xmlns:a16="http://schemas.microsoft.com/office/drawing/2014/main" id="{4B6C6F5F-825A-7C44-B870-6A505723EC9B}"/>
              </a:ext>
            </a:extLst>
          </p:cNvPr>
          <p:cNvCxnSpPr/>
          <p:nvPr/>
        </p:nvCxnSpPr>
        <p:spPr>
          <a:xfrm>
            <a:off x="6095330" y="208675"/>
            <a:ext cx="0" cy="612436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43" name="Rectangle 1">
            <a:extLst>
              <a:ext uri="{FF2B5EF4-FFF2-40B4-BE49-F238E27FC236}">
                <a16:creationId xmlns:a16="http://schemas.microsoft.com/office/drawing/2014/main" id="{28F01D68-D6FE-8747-859B-E404F5E200AA}"/>
              </a:ext>
            </a:extLst>
          </p:cNvPr>
          <p:cNvSpPr/>
          <p:nvPr/>
        </p:nvSpPr>
        <p:spPr>
          <a:xfrm>
            <a:off x="875181" y="4813779"/>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Text Box 10">
            <a:extLst>
              <a:ext uri="{FF2B5EF4-FFF2-40B4-BE49-F238E27FC236}">
                <a16:creationId xmlns:a16="http://schemas.microsoft.com/office/drawing/2014/main" id="{F9268E33-1CFA-6A4B-93B9-617DF83B1D80}"/>
              </a:ext>
            </a:extLst>
          </p:cNvPr>
          <p:cNvSpPr txBox="1">
            <a:spLocks noChangeArrowheads="1"/>
          </p:cNvSpPr>
          <p:nvPr/>
        </p:nvSpPr>
        <p:spPr bwMode="auto">
          <a:xfrm>
            <a:off x="943249" y="49165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7" name="Rectangle 1">
            <a:extLst>
              <a:ext uri="{FF2B5EF4-FFF2-40B4-BE49-F238E27FC236}">
                <a16:creationId xmlns:a16="http://schemas.microsoft.com/office/drawing/2014/main" id="{39D683B3-5C34-CD49-BC4D-B2196400B34C}"/>
              </a:ext>
            </a:extLst>
          </p:cNvPr>
          <p:cNvSpPr/>
          <p:nvPr/>
        </p:nvSpPr>
        <p:spPr>
          <a:xfrm>
            <a:off x="3055157" y="4813779"/>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Text Box 10">
            <a:extLst>
              <a:ext uri="{FF2B5EF4-FFF2-40B4-BE49-F238E27FC236}">
                <a16:creationId xmlns:a16="http://schemas.microsoft.com/office/drawing/2014/main" id="{625A3C9C-B378-A74E-9629-D825ADCC1801}"/>
              </a:ext>
            </a:extLst>
          </p:cNvPr>
          <p:cNvSpPr txBox="1">
            <a:spLocks noChangeArrowheads="1"/>
          </p:cNvSpPr>
          <p:nvPr/>
        </p:nvSpPr>
        <p:spPr bwMode="auto">
          <a:xfrm>
            <a:off x="3090237" y="484566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0" name="Text Box 2">
            <a:extLst>
              <a:ext uri="{FF2B5EF4-FFF2-40B4-BE49-F238E27FC236}">
                <a16:creationId xmlns:a16="http://schemas.microsoft.com/office/drawing/2014/main" id="{3E835A6C-0EB9-294B-8CEC-E95E0B586A40}"/>
              </a:ext>
            </a:extLst>
          </p:cNvPr>
          <p:cNvSpPr txBox="1">
            <a:spLocks noChangeArrowheads="1"/>
          </p:cNvSpPr>
          <p:nvPr/>
        </p:nvSpPr>
        <p:spPr bwMode="auto">
          <a:xfrm>
            <a:off x="1056349" y="2246376"/>
            <a:ext cx="1782096"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a:t>
            </a:r>
            <a:r>
              <a:rPr lang="en-GB" sz="2000">
                <a:solidFill>
                  <a:prstClr val="black"/>
                </a:solidFill>
                <a:latin typeface="Century Gothic" panose="020F0302020204030204"/>
                <a:ea typeface="Calibri" panose="020F0502020204030204" pitchFamily="34" charset="0"/>
                <a:cs typeface="Times New Roman" panose="02020603050405020304" pitchFamily="18" charset="0"/>
              </a:rPr>
              <a:t>I am tired.</a:t>
            </a:r>
            <a:endParaRPr kumimoji="0" lang="es-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1" name="Text Box 2">
            <a:extLst>
              <a:ext uri="{FF2B5EF4-FFF2-40B4-BE49-F238E27FC236}">
                <a16:creationId xmlns:a16="http://schemas.microsoft.com/office/drawing/2014/main" id="{51878A13-563A-2D47-B347-E4E915375FFF}"/>
              </a:ext>
            </a:extLst>
          </p:cNvPr>
          <p:cNvSpPr txBox="1">
            <a:spLocks noChangeArrowheads="1"/>
          </p:cNvSpPr>
          <p:nvPr/>
        </p:nvSpPr>
        <p:spPr bwMode="auto">
          <a:xfrm>
            <a:off x="3166409" y="2231668"/>
            <a:ext cx="1671768"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I am proud.</a:t>
            </a:r>
            <a:endParaRPr kumimoji="0" lang="es-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2" name="Text Box 2">
            <a:extLst>
              <a:ext uri="{FF2B5EF4-FFF2-40B4-BE49-F238E27FC236}">
                <a16:creationId xmlns:a16="http://schemas.microsoft.com/office/drawing/2014/main" id="{EC31AC25-37F3-3348-A5AD-4D805051DB44}"/>
              </a:ext>
            </a:extLst>
          </p:cNvPr>
          <p:cNvSpPr txBox="1">
            <a:spLocks noChangeArrowheads="1"/>
          </p:cNvSpPr>
          <p:nvPr/>
        </p:nvSpPr>
        <p:spPr bwMode="auto">
          <a:xfrm>
            <a:off x="1093455" y="3667517"/>
            <a:ext cx="1671768"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I am satisfied.</a:t>
            </a:r>
            <a:endParaRPr kumimoji="0" lang="es-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 Box 2">
            <a:extLst>
              <a:ext uri="{FF2B5EF4-FFF2-40B4-BE49-F238E27FC236}">
                <a16:creationId xmlns:a16="http://schemas.microsoft.com/office/drawing/2014/main" id="{88CC831F-8144-2D44-B4EA-EFD77800B9FB}"/>
              </a:ext>
            </a:extLst>
          </p:cNvPr>
          <p:cNvSpPr txBox="1">
            <a:spLocks noChangeArrowheads="1"/>
          </p:cNvSpPr>
          <p:nvPr/>
        </p:nvSpPr>
        <p:spPr bwMode="auto">
          <a:xfrm>
            <a:off x="3243722" y="3731445"/>
            <a:ext cx="1671768"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I was crazy.</a:t>
            </a:r>
            <a:endParaRPr kumimoji="0" lang="es-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4" name="Text Box 2">
            <a:extLst>
              <a:ext uri="{FF2B5EF4-FFF2-40B4-BE49-F238E27FC236}">
                <a16:creationId xmlns:a16="http://schemas.microsoft.com/office/drawing/2014/main" id="{330FF410-4544-594B-A300-68C90296AD49}"/>
              </a:ext>
            </a:extLst>
          </p:cNvPr>
          <p:cNvSpPr txBox="1">
            <a:spLocks noChangeArrowheads="1"/>
          </p:cNvSpPr>
          <p:nvPr/>
        </p:nvSpPr>
        <p:spPr bwMode="auto">
          <a:xfrm>
            <a:off x="983716" y="5104348"/>
            <a:ext cx="1902950"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I am worried.</a:t>
            </a:r>
            <a:endParaRPr kumimoji="0" lang="es-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5" name="Text Box 2">
            <a:extLst>
              <a:ext uri="{FF2B5EF4-FFF2-40B4-BE49-F238E27FC236}">
                <a16:creationId xmlns:a16="http://schemas.microsoft.com/office/drawing/2014/main" id="{BF1B2259-AACE-5147-A589-B3C777AAF6D5}"/>
              </a:ext>
            </a:extLst>
          </p:cNvPr>
          <p:cNvSpPr txBox="1">
            <a:spLocks noChangeArrowheads="1"/>
          </p:cNvSpPr>
          <p:nvPr/>
        </p:nvSpPr>
        <p:spPr bwMode="auto">
          <a:xfrm>
            <a:off x="3245437" y="5063535"/>
            <a:ext cx="1671768"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a:t>
            </a:r>
            <a:r>
              <a:rPr lang="en-GB" sz="2000">
                <a:solidFill>
                  <a:prstClr val="black"/>
                </a:solidFill>
                <a:latin typeface="Century Gothic" panose="020F0302020204030204"/>
                <a:ea typeface="Calibri" panose="020F0502020204030204" pitchFamily="34" charset="0"/>
                <a:cs typeface="Times New Roman" panose="02020603050405020304" pitchFamily="18" charset="0"/>
              </a:rPr>
              <a:t>I was cheerful.</a:t>
            </a:r>
            <a:endParaRPr kumimoji="0" lang="es-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6" name="Rectangle 1">
            <a:extLst>
              <a:ext uri="{FF2B5EF4-FFF2-40B4-BE49-F238E27FC236}">
                <a16:creationId xmlns:a16="http://schemas.microsoft.com/office/drawing/2014/main" id="{177014CA-CDAB-5C48-ACF2-27D0FCF5623E}"/>
              </a:ext>
            </a:extLst>
          </p:cNvPr>
          <p:cNvSpPr/>
          <p:nvPr/>
        </p:nvSpPr>
        <p:spPr>
          <a:xfrm>
            <a:off x="6839973" y="535346"/>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Text Box 2">
            <a:extLst>
              <a:ext uri="{FF2B5EF4-FFF2-40B4-BE49-F238E27FC236}">
                <a16:creationId xmlns:a16="http://schemas.microsoft.com/office/drawing/2014/main" id="{6E8F0D7A-2F54-FC4B-BE8F-BE68EDF6E861}"/>
              </a:ext>
            </a:extLst>
          </p:cNvPr>
          <p:cNvSpPr txBox="1">
            <a:spLocks noChangeArrowheads="1"/>
          </p:cNvSpPr>
          <p:nvPr/>
        </p:nvSpPr>
        <p:spPr bwMode="auto">
          <a:xfrm>
            <a:off x="7022387" y="1027510"/>
            <a:ext cx="1671768" cy="39600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I am ill.</a:t>
            </a:r>
            <a:endParaRPr kumimoji="0" lang="es-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8" name="Text Box 10">
            <a:extLst>
              <a:ext uri="{FF2B5EF4-FFF2-40B4-BE49-F238E27FC236}">
                <a16:creationId xmlns:a16="http://schemas.microsoft.com/office/drawing/2014/main" id="{DC7A3E6B-096A-234A-A59F-C13A314A5B7C}"/>
              </a:ext>
            </a:extLst>
          </p:cNvPr>
          <p:cNvSpPr txBox="1">
            <a:spLocks noChangeArrowheads="1"/>
          </p:cNvSpPr>
          <p:nvPr/>
        </p:nvSpPr>
        <p:spPr bwMode="auto">
          <a:xfrm>
            <a:off x="6908041" y="63807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9" name="Rectangle 1">
            <a:extLst>
              <a:ext uri="{FF2B5EF4-FFF2-40B4-BE49-F238E27FC236}">
                <a16:creationId xmlns:a16="http://schemas.microsoft.com/office/drawing/2014/main" id="{CAF60F5F-B88A-E444-B9AC-B76F6DCD92CA}"/>
              </a:ext>
            </a:extLst>
          </p:cNvPr>
          <p:cNvSpPr/>
          <p:nvPr/>
        </p:nvSpPr>
        <p:spPr>
          <a:xfrm>
            <a:off x="9022533" y="535346"/>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0" name="Text Box 2">
            <a:extLst>
              <a:ext uri="{FF2B5EF4-FFF2-40B4-BE49-F238E27FC236}">
                <a16:creationId xmlns:a16="http://schemas.microsoft.com/office/drawing/2014/main" id="{A8FE2752-AF34-534C-8BC0-9054F5FDE3AC}"/>
              </a:ext>
            </a:extLst>
          </p:cNvPr>
          <p:cNvSpPr txBox="1">
            <a:spLocks noChangeArrowheads="1"/>
          </p:cNvSpPr>
          <p:nvPr/>
        </p:nvSpPr>
        <p:spPr bwMode="auto">
          <a:xfrm>
            <a:off x="9224969" y="871699"/>
            <a:ext cx="1671768"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I was scared.</a:t>
            </a:r>
            <a:endParaRPr kumimoji="0" lang="es-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1" name="Text Box 10">
            <a:extLst>
              <a:ext uri="{FF2B5EF4-FFF2-40B4-BE49-F238E27FC236}">
                <a16:creationId xmlns:a16="http://schemas.microsoft.com/office/drawing/2014/main" id="{FCC4F3A0-2A67-0E4C-8154-368A45147E47}"/>
              </a:ext>
            </a:extLst>
          </p:cNvPr>
          <p:cNvSpPr txBox="1">
            <a:spLocks noChangeArrowheads="1"/>
          </p:cNvSpPr>
          <p:nvPr/>
        </p:nvSpPr>
        <p:spPr bwMode="auto">
          <a:xfrm>
            <a:off x="9090601" y="63807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2" name="Rectangle 1">
            <a:extLst>
              <a:ext uri="{FF2B5EF4-FFF2-40B4-BE49-F238E27FC236}">
                <a16:creationId xmlns:a16="http://schemas.microsoft.com/office/drawing/2014/main" id="{AA18108A-3D8A-494B-A9EA-EBCBDE96F024}"/>
              </a:ext>
            </a:extLst>
          </p:cNvPr>
          <p:cNvSpPr/>
          <p:nvPr/>
        </p:nvSpPr>
        <p:spPr>
          <a:xfrm>
            <a:off x="6841692" y="1956004"/>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3" name="Text Box 10">
            <a:extLst>
              <a:ext uri="{FF2B5EF4-FFF2-40B4-BE49-F238E27FC236}">
                <a16:creationId xmlns:a16="http://schemas.microsoft.com/office/drawing/2014/main" id="{733A92C3-3FED-A44E-9322-FC8CFE4EB290}"/>
              </a:ext>
            </a:extLst>
          </p:cNvPr>
          <p:cNvSpPr txBox="1">
            <a:spLocks noChangeArrowheads="1"/>
          </p:cNvSpPr>
          <p:nvPr/>
        </p:nvSpPr>
        <p:spPr bwMode="auto">
          <a:xfrm>
            <a:off x="6909760" y="20587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4" name="Rectangle 1">
            <a:extLst>
              <a:ext uri="{FF2B5EF4-FFF2-40B4-BE49-F238E27FC236}">
                <a16:creationId xmlns:a16="http://schemas.microsoft.com/office/drawing/2014/main" id="{71717D03-7A0F-6848-A15A-3A71D753CB18}"/>
              </a:ext>
            </a:extLst>
          </p:cNvPr>
          <p:cNvSpPr/>
          <p:nvPr/>
        </p:nvSpPr>
        <p:spPr>
          <a:xfrm>
            <a:off x="9024252" y="1956004"/>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5" name="Text Box 10">
            <a:extLst>
              <a:ext uri="{FF2B5EF4-FFF2-40B4-BE49-F238E27FC236}">
                <a16:creationId xmlns:a16="http://schemas.microsoft.com/office/drawing/2014/main" id="{D3AF0779-EC58-5A45-9D0E-D5725ED1FCBC}"/>
              </a:ext>
            </a:extLst>
          </p:cNvPr>
          <p:cNvSpPr txBox="1">
            <a:spLocks noChangeArrowheads="1"/>
          </p:cNvSpPr>
          <p:nvPr/>
        </p:nvSpPr>
        <p:spPr bwMode="auto">
          <a:xfrm>
            <a:off x="9092320" y="20587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6" name="Rectangle 1">
            <a:extLst>
              <a:ext uri="{FF2B5EF4-FFF2-40B4-BE49-F238E27FC236}">
                <a16:creationId xmlns:a16="http://schemas.microsoft.com/office/drawing/2014/main" id="{C095427D-077B-2849-9CC8-1ED856E42E96}"/>
              </a:ext>
            </a:extLst>
          </p:cNvPr>
          <p:cNvSpPr/>
          <p:nvPr/>
        </p:nvSpPr>
        <p:spPr>
          <a:xfrm>
            <a:off x="6841345" y="3413381"/>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7" name="Text Box 10">
            <a:extLst>
              <a:ext uri="{FF2B5EF4-FFF2-40B4-BE49-F238E27FC236}">
                <a16:creationId xmlns:a16="http://schemas.microsoft.com/office/drawing/2014/main" id="{BC013F69-3310-3B4C-9589-E59EF3C30AFF}"/>
              </a:ext>
            </a:extLst>
          </p:cNvPr>
          <p:cNvSpPr txBox="1">
            <a:spLocks noChangeArrowheads="1"/>
          </p:cNvSpPr>
          <p:nvPr/>
        </p:nvSpPr>
        <p:spPr bwMode="auto">
          <a:xfrm>
            <a:off x="6909413" y="351610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8" name="Rectangle 1">
            <a:extLst>
              <a:ext uri="{FF2B5EF4-FFF2-40B4-BE49-F238E27FC236}">
                <a16:creationId xmlns:a16="http://schemas.microsoft.com/office/drawing/2014/main" id="{91E7C142-AD22-1744-8C42-F029902CD9F4}"/>
              </a:ext>
            </a:extLst>
          </p:cNvPr>
          <p:cNvSpPr/>
          <p:nvPr/>
        </p:nvSpPr>
        <p:spPr>
          <a:xfrm>
            <a:off x="9022817" y="3443328"/>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9" name="Text Box 10">
            <a:extLst>
              <a:ext uri="{FF2B5EF4-FFF2-40B4-BE49-F238E27FC236}">
                <a16:creationId xmlns:a16="http://schemas.microsoft.com/office/drawing/2014/main" id="{BE1722CF-8A0E-7D4E-A769-0A6E6203A2D5}"/>
              </a:ext>
            </a:extLst>
          </p:cNvPr>
          <p:cNvSpPr txBox="1">
            <a:spLocks noChangeArrowheads="1"/>
          </p:cNvSpPr>
          <p:nvPr/>
        </p:nvSpPr>
        <p:spPr bwMode="auto">
          <a:xfrm>
            <a:off x="9090072" y="355692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0" name="Rectangle 1">
            <a:extLst>
              <a:ext uri="{FF2B5EF4-FFF2-40B4-BE49-F238E27FC236}">
                <a16:creationId xmlns:a16="http://schemas.microsoft.com/office/drawing/2014/main" id="{8FD90F73-400D-294E-918A-2E225486B909}"/>
              </a:ext>
            </a:extLst>
          </p:cNvPr>
          <p:cNvSpPr/>
          <p:nvPr/>
        </p:nvSpPr>
        <p:spPr>
          <a:xfrm>
            <a:off x="6840309" y="4841141"/>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1" name="Text Box 10">
            <a:extLst>
              <a:ext uri="{FF2B5EF4-FFF2-40B4-BE49-F238E27FC236}">
                <a16:creationId xmlns:a16="http://schemas.microsoft.com/office/drawing/2014/main" id="{69D782DD-A07C-194B-A811-64EABF210882}"/>
              </a:ext>
            </a:extLst>
          </p:cNvPr>
          <p:cNvSpPr txBox="1">
            <a:spLocks noChangeArrowheads="1"/>
          </p:cNvSpPr>
          <p:nvPr/>
        </p:nvSpPr>
        <p:spPr bwMode="auto">
          <a:xfrm>
            <a:off x="6908377" y="494386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2" name="Rectangle 1">
            <a:extLst>
              <a:ext uri="{FF2B5EF4-FFF2-40B4-BE49-F238E27FC236}">
                <a16:creationId xmlns:a16="http://schemas.microsoft.com/office/drawing/2014/main" id="{62A18C86-C0B5-6647-9AAB-99DA2B9FC297}"/>
              </a:ext>
            </a:extLst>
          </p:cNvPr>
          <p:cNvSpPr/>
          <p:nvPr/>
        </p:nvSpPr>
        <p:spPr>
          <a:xfrm>
            <a:off x="9020285" y="4841141"/>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3" name="Text Box 10">
            <a:extLst>
              <a:ext uri="{FF2B5EF4-FFF2-40B4-BE49-F238E27FC236}">
                <a16:creationId xmlns:a16="http://schemas.microsoft.com/office/drawing/2014/main" id="{8735D928-99DF-DF4E-B938-905E4A916FC1}"/>
              </a:ext>
            </a:extLst>
          </p:cNvPr>
          <p:cNvSpPr txBox="1">
            <a:spLocks noChangeArrowheads="1"/>
          </p:cNvSpPr>
          <p:nvPr/>
        </p:nvSpPr>
        <p:spPr bwMode="auto">
          <a:xfrm>
            <a:off x="9088353" y="494386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4" name="Text Box 2">
            <a:extLst>
              <a:ext uri="{FF2B5EF4-FFF2-40B4-BE49-F238E27FC236}">
                <a16:creationId xmlns:a16="http://schemas.microsoft.com/office/drawing/2014/main" id="{32390449-6DA8-DC46-B979-AB39E9541A3D}"/>
              </a:ext>
            </a:extLst>
          </p:cNvPr>
          <p:cNvSpPr txBox="1">
            <a:spLocks noChangeArrowheads="1"/>
          </p:cNvSpPr>
          <p:nvPr/>
        </p:nvSpPr>
        <p:spPr bwMode="auto">
          <a:xfrm>
            <a:off x="6909760" y="2252465"/>
            <a:ext cx="1971737"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I was ready.</a:t>
            </a:r>
            <a:endParaRPr kumimoji="0" lang="es-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5" name="Text Box 2">
            <a:extLst>
              <a:ext uri="{FF2B5EF4-FFF2-40B4-BE49-F238E27FC236}">
                <a16:creationId xmlns:a16="http://schemas.microsoft.com/office/drawing/2014/main" id="{CE1F8129-FAAD-ED4F-82C4-DB5237F920BE}"/>
              </a:ext>
            </a:extLst>
          </p:cNvPr>
          <p:cNvSpPr txBox="1">
            <a:spLocks noChangeArrowheads="1"/>
          </p:cNvSpPr>
          <p:nvPr/>
        </p:nvSpPr>
        <p:spPr bwMode="auto">
          <a:xfrm>
            <a:off x="9224969" y="2235344"/>
            <a:ext cx="1671768"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I was  nervous.</a:t>
            </a:r>
            <a:endParaRPr kumimoji="0" lang="es-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6" name="Text Box 2">
            <a:extLst>
              <a:ext uri="{FF2B5EF4-FFF2-40B4-BE49-F238E27FC236}">
                <a16:creationId xmlns:a16="http://schemas.microsoft.com/office/drawing/2014/main" id="{8EF37498-8114-FD4C-929C-44D087433669}"/>
              </a:ext>
            </a:extLst>
          </p:cNvPr>
          <p:cNvSpPr txBox="1">
            <a:spLocks noChangeArrowheads="1"/>
          </p:cNvSpPr>
          <p:nvPr/>
        </p:nvSpPr>
        <p:spPr bwMode="auto">
          <a:xfrm>
            <a:off x="7041017" y="3734489"/>
            <a:ext cx="1671768"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I am alive.</a:t>
            </a:r>
            <a:endParaRPr kumimoji="0" lang="es-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7" name="Text Box 2">
            <a:extLst>
              <a:ext uri="{FF2B5EF4-FFF2-40B4-BE49-F238E27FC236}">
                <a16:creationId xmlns:a16="http://schemas.microsoft.com/office/drawing/2014/main" id="{58CFC3B9-C5A9-5944-8C9A-E43C30076B06}"/>
              </a:ext>
            </a:extLst>
          </p:cNvPr>
          <p:cNvSpPr txBox="1">
            <a:spLocks noChangeArrowheads="1"/>
          </p:cNvSpPr>
          <p:nvPr/>
        </p:nvSpPr>
        <p:spPr bwMode="auto">
          <a:xfrm>
            <a:off x="9266968" y="3738341"/>
            <a:ext cx="1671768"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a:t>
            </a:r>
            <a:r>
              <a:rPr lang="en-GB" sz="2000">
                <a:solidFill>
                  <a:prstClr val="black"/>
                </a:solidFill>
                <a:latin typeface="Century Gothic" panose="020F0302020204030204"/>
                <a:ea typeface="Calibri" panose="020F0502020204030204" pitchFamily="34" charset="0"/>
                <a:cs typeface="Times New Roman" panose="02020603050405020304" pitchFamily="18" charset="0"/>
              </a:rPr>
              <a:t>I am happy</a:t>
            </a:r>
            <a:r>
              <a:rPr kumimoji="0" lang="en-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s-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8" name="Text Box 2">
            <a:extLst>
              <a:ext uri="{FF2B5EF4-FFF2-40B4-BE49-F238E27FC236}">
                <a16:creationId xmlns:a16="http://schemas.microsoft.com/office/drawing/2014/main" id="{A529EF1C-1E54-2A41-ACDD-23549E0655AA}"/>
              </a:ext>
            </a:extLst>
          </p:cNvPr>
          <p:cNvSpPr txBox="1">
            <a:spLocks noChangeArrowheads="1"/>
          </p:cNvSpPr>
          <p:nvPr/>
        </p:nvSpPr>
        <p:spPr bwMode="auto">
          <a:xfrm>
            <a:off x="6978822" y="5123459"/>
            <a:ext cx="1902950"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I am calm.</a:t>
            </a:r>
            <a:endParaRPr kumimoji="0" lang="es-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9" name="Text Box 2">
            <a:extLst>
              <a:ext uri="{FF2B5EF4-FFF2-40B4-BE49-F238E27FC236}">
                <a16:creationId xmlns:a16="http://schemas.microsoft.com/office/drawing/2014/main" id="{AF6E7CCC-C8D0-1342-9AAF-391557ADA693}"/>
              </a:ext>
            </a:extLst>
          </p:cNvPr>
          <p:cNvSpPr txBox="1">
            <a:spLocks noChangeArrowheads="1"/>
          </p:cNvSpPr>
          <p:nvPr/>
        </p:nvSpPr>
        <p:spPr bwMode="auto">
          <a:xfrm>
            <a:off x="9283905" y="5121314"/>
            <a:ext cx="1671768"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a:t>
            </a:r>
            <a:r>
              <a:rPr lang="en-GB" sz="2000">
                <a:solidFill>
                  <a:prstClr val="black"/>
                </a:solidFill>
                <a:latin typeface="Century Gothic" panose="020F0302020204030204"/>
                <a:ea typeface="Calibri" panose="020F0502020204030204" pitchFamily="34" charset="0"/>
                <a:cs typeface="Times New Roman" panose="02020603050405020304" pitchFamily="18" charset="0"/>
              </a:rPr>
              <a:t>I was angry</a:t>
            </a:r>
            <a:r>
              <a:rPr kumimoji="0" lang="en-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s-GB" sz="2000" b="0" i="0" u="none" strike="noStrike" kern="1200" cap="none" spc="0" normalizeH="0" baseline="0" noProof="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 name="Title 2"/>
          <p:cNvSpPr>
            <a:spLocks noGrp="1"/>
          </p:cNvSpPr>
          <p:nvPr>
            <p:ph type="title"/>
          </p:nvPr>
        </p:nvSpPr>
        <p:spPr>
          <a:xfrm>
            <a:off x="11906250" y="6819900"/>
            <a:ext cx="1517353" cy="281813"/>
          </a:xfrm>
        </p:spPr>
        <p:txBody>
          <a:bodyPr>
            <a:normAutofit/>
          </a:bodyPr>
          <a:lstStyle/>
          <a:p>
            <a:r>
              <a:rPr lang="en-GB" sz="500">
                <a:solidFill>
                  <a:schemeClr val="bg1"/>
                </a:solidFill>
              </a:rPr>
              <a:t>HABLAR</a:t>
            </a:r>
          </a:p>
        </p:txBody>
      </p:sp>
    </p:spTree>
    <p:extLst>
      <p:ext uri="{BB962C8B-B14F-4D97-AF65-F5344CB8AC3E}">
        <p14:creationId xmlns:p14="http://schemas.microsoft.com/office/powerpoint/2010/main" val="27408849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err="1">
                <a:solidFill>
                  <a:schemeClr val="bg1"/>
                </a:solidFill>
              </a:rPr>
              <a:t>hablar</a:t>
            </a:r>
            <a:endParaRPr lang="en-GB" sz="2000" b="1">
              <a:solidFill>
                <a:schemeClr val="bg1"/>
              </a:solidFill>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800145"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868214"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1061D751-7D81-0141-853D-70932CA341CF}"/>
              </a:ext>
            </a:extLst>
          </p:cNvPr>
          <p:cNvSpPr txBox="1"/>
          <p:nvPr/>
        </p:nvSpPr>
        <p:spPr>
          <a:xfrm>
            <a:off x="786714" y="1291821"/>
            <a:ext cx="16588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excited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[Marta]</a:t>
            </a:r>
          </a:p>
        </p:txBody>
      </p:sp>
      <p:sp>
        <p:nvSpPr>
          <p:cNvPr id="39" name="CuadroTexto 38">
            <a:extLst>
              <a:ext uri="{FF2B5EF4-FFF2-40B4-BE49-F238E27FC236}">
                <a16:creationId xmlns:a16="http://schemas.microsoft.com/office/drawing/2014/main" id="{86DA299B-B6F6-0545-9D56-D49B451A43EE}"/>
              </a:ext>
            </a:extLst>
          </p:cNvPr>
          <p:cNvSpPr txBox="1"/>
          <p:nvPr/>
        </p:nvSpPr>
        <p:spPr>
          <a:xfrm>
            <a:off x="2527912" y="1298816"/>
            <a:ext cx="18338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excited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[Paula]</a:t>
            </a:r>
          </a:p>
        </p:txBody>
      </p:sp>
      <p:sp>
        <p:nvSpPr>
          <p:cNvPr id="47" name="Rectangle 1">
            <a:extLst>
              <a:ext uri="{FF2B5EF4-FFF2-40B4-BE49-F238E27FC236}">
                <a16:creationId xmlns:a16="http://schemas.microsoft.com/office/drawing/2014/main" id="{5CFB69FC-FCAA-804F-ADE0-979B10A62B92}"/>
              </a:ext>
            </a:extLst>
          </p:cNvPr>
          <p:cNvSpPr/>
          <p:nvPr/>
        </p:nvSpPr>
        <p:spPr>
          <a:xfrm>
            <a:off x="4444121"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4512190"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Texto 49">
            <a:extLst>
              <a:ext uri="{FF2B5EF4-FFF2-40B4-BE49-F238E27FC236}">
                <a16:creationId xmlns:a16="http://schemas.microsoft.com/office/drawing/2014/main" id="{F76A84A4-91A2-5D4F-BD29-89757A771467}"/>
              </a:ext>
            </a:extLst>
          </p:cNvPr>
          <p:cNvSpPr txBox="1"/>
          <p:nvPr/>
        </p:nvSpPr>
        <p:spPr>
          <a:xfrm>
            <a:off x="4444121" y="1328507"/>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sad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[Pablo]</a:t>
            </a:r>
          </a:p>
        </p:txBody>
      </p:sp>
      <p:sp>
        <p:nvSpPr>
          <p:cNvPr id="51" name="CuadroTexto 50">
            <a:extLst>
              <a:ext uri="{FF2B5EF4-FFF2-40B4-BE49-F238E27FC236}">
                <a16:creationId xmlns:a16="http://schemas.microsoft.com/office/drawing/2014/main" id="{99220182-3ADE-514D-A2A5-F6F8B9BBBA6A}"/>
              </a:ext>
            </a:extLst>
          </p:cNvPr>
          <p:cNvSpPr txBox="1"/>
          <p:nvPr/>
        </p:nvSpPr>
        <p:spPr>
          <a:xfrm>
            <a:off x="6205053" y="1328507"/>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sad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[Quique]</a:t>
            </a:r>
          </a:p>
        </p:txBody>
      </p:sp>
      <p:sp>
        <p:nvSpPr>
          <p:cNvPr id="52" name="Rectangle 1">
            <a:extLst>
              <a:ext uri="{FF2B5EF4-FFF2-40B4-BE49-F238E27FC236}">
                <a16:creationId xmlns:a16="http://schemas.microsoft.com/office/drawing/2014/main" id="{8EA05B7D-3C23-CE43-A80E-DFCE87AF302B}"/>
              </a:ext>
            </a:extLst>
          </p:cNvPr>
          <p:cNvSpPr/>
          <p:nvPr/>
        </p:nvSpPr>
        <p:spPr>
          <a:xfrm>
            <a:off x="786714"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854783"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773954" y="3172840"/>
            <a:ext cx="16771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proud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[Alba]</a:t>
            </a: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535342" y="3205440"/>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proud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[Adrián]</a:t>
            </a:r>
          </a:p>
        </p:txBody>
      </p:sp>
      <p:sp>
        <p:nvSpPr>
          <p:cNvPr id="57" name="Rectangle 1">
            <a:extLst>
              <a:ext uri="{FF2B5EF4-FFF2-40B4-BE49-F238E27FC236}">
                <a16:creationId xmlns:a16="http://schemas.microsoft.com/office/drawing/2014/main" id="{AFDAA6EB-C2E0-F844-99D3-425D3F4AC51C}"/>
              </a:ext>
            </a:extLst>
          </p:cNvPr>
          <p:cNvSpPr/>
          <p:nvPr/>
        </p:nvSpPr>
        <p:spPr>
          <a:xfrm>
            <a:off x="4444121"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4512190"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4428077" y="3212438"/>
            <a:ext cx="17479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satisfied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[Nerea]</a:t>
            </a:r>
          </a:p>
        </p:txBody>
      </p:sp>
      <p:sp>
        <p:nvSpPr>
          <p:cNvPr id="60" name="CuadroTexto 59">
            <a:extLst>
              <a:ext uri="{FF2B5EF4-FFF2-40B4-BE49-F238E27FC236}">
                <a16:creationId xmlns:a16="http://schemas.microsoft.com/office/drawing/2014/main" id="{4A9B1761-E10C-BE42-826E-44EFF425B4B4}"/>
              </a:ext>
            </a:extLst>
          </p:cNvPr>
          <p:cNvSpPr txBox="1"/>
          <p:nvPr/>
        </p:nvSpPr>
        <p:spPr>
          <a:xfrm>
            <a:off x="6075063" y="3200418"/>
            <a:ext cx="19155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satisfied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[Álvaro]</a:t>
            </a:r>
          </a:p>
        </p:txBody>
      </p:sp>
      <p:sp>
        <p:nvSpPr>
          <p:cNvPr id="66" name="Rectangle 1">
            <a:extLst>
              <a:ext uri="{FF2B5EF4-FFF2-40B4-BE49-F238E27FC236}">
                <a16:creationId xmlns:a16="http://schemas.microsoft.com/office/drawing/2014/main" id="{7C9B5BC6-FDEB-2045-90FE-89062C617EB5}"/>
              </a:ext>
            </a:extLst>
          </p:cNvPr>
          <p:cNvSpPr/>
          <p:nvPr/>
        </p:nvSpPr>
        <p:spPr>
          <a:xfrm>
            <a:off x="2583610" y="4430690"/>
            <a:ext cx="345063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51679" y="45334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2527912" y="5040678"/>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worried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[Irene]</a:t>
            </a:r>
          </a:p>
        </p:txBody>
      </p:sp>
      <p:sp>
        <p:nvSpPr>
          <p:cNvPr id="74" name="CuadroTexto 73">
            <a:extLst>
              <a:ext uri="{FF2B5EF4-FFF2-40B4-BE49-F238E27FC236}">
                <a16:creationId xmlns:a16="http://schemas.microsoft.com/office/drawing/2014/main" id="{D22A21FF-BD75-4548-B73A-4012230888D4}"/>
              </a:ext>
            </a:extLst>
          </p:cNvPr>
          <p:cNvSpPr txBox="1"/>
          <p:nvPr/>
        </p:nvSpPr>
        <p:spPr>
          <a:xfrm>
            <a:off x="4250775" y="5036702"/>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worried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[Adrián]</a:t>
            </a:r>
          </a:p>
        </p:txBody>
      </p:sp>
      <p:sp>
        <p:nvSpPr>
          <p:cNvPr id="75" name="Rectangle 1">
            <a:extLst>
              <a:ext uri="{FF2B5EF4-FFF2-40B4-BE49-F238E27FC236}">
                <a16:creationId xmlns:a16="http://schemas.microsoft.com/office/drawing/2014/main" id="{B50BF17F-6753-2F42-A13A-C45DC71A89EC}"/>
              </a:ext>
            </a:extLst>
          </p:cNvPr>
          <p:cNvSpPr/>
          <p:nvPr/>
        </p:nvSpPr>
        <p:spPr>
          <a:xfrm>
            <a:off x="6186379" y="4417990"/>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6254448" y="45207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7" name="CuadroTexto 76">
            <a:extLst>
              <a:ext uri="{FF2B5EF4-FFF2-40B4-BE49-F238E27FC236}">
                <a16:creationId xmlns:a16="http://schemas.microsoft.com/office/drawing/2014/main" id="{239F512E-9E31-3647-8796-C8587B48914A}"/>
              </a:ext>
            </a:extLst>
          </p:cNvPr>
          <p:cNvSpPr txBox="1"/>
          <p:nvPr/>
        </p:nvSpPr>
        <p:spPr>
          <a:xfrm>
            <a:off x="6113493" y="5062800"/>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cheerful.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[Alba]</a:t>
            </a:r>
          </a:p>
        </p:txBody>
      </p:sp>
      <p:sp>
        <p:nvSpPr>
          <p:cNvPr id="78" name="CuadroTexto 77">
            <a:extLst>
              <a:ext uri="{FF2B5EF4-FFF2-40B4-BE49-F238E27FC236}">
                <a16:creationId xmlns:a16="http://schemas.microsoft.com/office/drawing/2014/main" id="{1D36693D-9635-DF40-9178-DBC13F852831}"/>
              </a:ext>
            </a:extLst>
          </p:cNvPr>
          <p:cNvSpPr txBox="1"/>
          <p:nvPr/>
        </p:nvSpPr>
        <p:spPr>
          <a:xfrm>
            <a:off x="7902092" y="506713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cheerful</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[Álvaro]</a:t>
            </a:r>
          </a:p>
        </p:txBody>
      </p:sp>
      <p:sp>
        <p:nvSpPr>
          <p:cNvPr id="55" name="Rectangle 1">
            <a:extLst>
              <a:ext uri="{FF2B5EF4-FFF2-40B4-BE49-F238E27FC236}">
                <a16:creationId xmlns:a16="http://schemas.microsoft.com/office/drawing/2014/main" id="{540CC513-705B-F04A-86E7-830FDB6A3DAE}"/>
              </a:ext>
            </a:extLst>
          </p:cNvPr>
          <p:cNvSpPr/>
          <p:nvPr/>
        </p:nvSpPr>
        <p:spPr>
          <a:xfrm>
            <a:off x="8101528" y="703538"/>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61" name="Text Box 10">
            <a:extLst>
              <a:ext uri="{FF2B5EF4-FFF2-40B4-BE49-F238E27FC236}">
                <a16:creationId xmlns:a16="http://schemas.microsoft.com/office/drawing/2014/main" id="{8417BF5C-DF87-F446-8AEB-7465410E1FF1}"/>
              </a:ext>
            </a:extLst>
          </p:cNvPr>
          <p:cNvSpPr txBox="1">
            <a:spLocks noChangeArrowheads="1"/>
          </p:cNvSpPr>
          <p:nvPr/>
        </p:nvSpPr>
        <p:spPr bwMode="auto">
          <a:xfrm>
            <a:off x="8169597" y="806265"/>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CuadroTexto 61">
            <a:extLst>
              <a:ext uri="{FF2B5EF4-FFF2-40B4-BE49-F238E27FC236}">
                <a16:creationId xmlns:a16="http://schemas.microsoft.com/office/drawing/2014/main" id="{173CF1E3-B62D-634B-8250-20ECA6DB502F}"/>
              </a:ext>
            </a:extLst>
          </p:cNvPr>
          <p:cNvSpPr txBox="1"/>
          <p:nvPr/>
        </p:nvSpPr>
        <p:spPr>
          <a:xfrm>
            <a:off x="8028269" y="1322641"/>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tired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[Irene]</a:t>
            </a:r>
          </a:p>
        </p:txBody>
      </p:sp>
      <p:sp>
        <p:nvSpPr>
          <p:cNvPr id="63" name="CuadroTexto 62">
            <a:extLst>
              <a:ext uri="{FF2B5EF4-FFF2-40B4-BE49-F238E27FC236}">
                <a16:creationId xmlns:a16="http://schemas.microsoft.com/office/drawing/2014/main" id="{87F5E3AB-CC34-074A-91CD-F5405251846A}"/>
              </a:ext>
            </a:extLst>
          </p:cNvPr>
          <p:cNvSpPr txBox="1"/>
          <p:nvPr/>
        </p:nvSpPr>
        <p:spPr>
          <a:xfrm>
            <a:off x="9711011" y="1310542"/>
            <a:ext cx="20158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tired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[David]</a:t>
            </a:r>
          </a:p>
        </p:txBody>
      </p:sp>
      <p:sp>
        <p:nvSpPr>
          <p:cNvPr id="64" name="Rectangle 1">
            <a:extLst>
              <a:ext uri="{FF2B5EF4-FFF2-40B4-BE49-F238E27FC236}">
                <a16:creationId xmlns:a16="http://schemas.microsoft.com/office/drawing/2014/main" id="{08C4C9CF-0B7D-BD47-9946-D5DD090802D1}"/>
              </a:ext>
            </a:extLst>
          </p:cNvPr>
          <p:cNvSpPr/>
          <p:nvPr/>
        </p:nvSpPr>
        <p:spPr>
          <a:xfrm>
            <a:off x="8101528" y="2581577"/>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65" name="Text Box 10">
            <a:extLst>
              <a:ext uri="{FF2B5EF4-FFF2-40B4-BE49-F238E27FC236}">
                <a16:creationId xmlns:a16="http://schemas.microsoft.com/office/drawing/2014/main" id="{7162CB42-E72E-7E40-A94D-23692336EEF2}"/>
              </a:ext>
            </a:extLst>
          </p:cNvPr>
          <p:cNvSpPr txBox="1">
            <a:spLocks noChangeArrowheads="1"/>
          </p:cNvSpPr>
          <p:nvPr/>
        </p:nvSpPr>
        <p:spPr bwMode="auto">
          <a:xfrm>
            <a:off x="8169597" y="2684304"/>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Texto 66">
            <a:extLst>
              <a:ext uri="{FF2B5EF4-FFF2-40B4-BE49-F238E27FC236}">
                <a16:creationId xmlns:a16="http://schemas.microsoft.com/office/drawing/2014/main" id="{1B53AA50-07BF-9242-B3AD-F220D03CA249}"/>
              </a:ext>
            </a:extLst>
          </p:cNvPr>
          <p:cNvSpPr txBox="1"/>
          <p:nvPr/>
        </p:nvSpPr>
        <p:spPr>
          <a:xfrm>
            <a:off x="7965004" y="3205038"/>
            <a:ext cx="20372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crazy</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[Pablo]</a:t>
            </a:r>
          </a:p>
        </p:txBody>
      </p:sp>
      <p:sp>
        <p:nvSpPr>
          <p:cNvPr id="68" name="CuadroTexto 67">
            <a:extLst>
              <a:ext uri="{FF2B5EF4-FFF2-40B4-BE49-F238E27FC236}">
                <a16:creationId xmlns:a16="http://schemas.microsoft.com/office/drawing/2014/main" id="{975FD883-D1D8-EC41-8F8A-82DB7670BAE5}"/>
              </a:ext>
            </a:extLst>
          </p:cNvPr>
          <p:cNvSpPr txBox="1"/>
          <p:nvPr/>
        </p:nvSpPr>
        <p:spPr>
          <a:xfrm>
            <a:off x="9726380" y="3224888"/>
            <a:ext cx="19875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crazy</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[Marta]</a:t>
            </a:r>
          </a:p>
        </p:txBody>
      </p:sp>
      <p:pic>
        <p:nvPicPr>
          <p:cNvPr id="9" name="Imagen 8">
            <a:extLst>
              <a:ext uri="{FF2B5EF4-FFF2-40B4-BE49-F238E27FC236}">
                <a16:creationId xmlns:a16="http://schemas.microsoft.com/office/drawing/2014/main" id="{98841167-35F3-6444-AAD7-A19602F05D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26314" y="763524"/>
            <a:ext cx="588433" cy="661065"/>
          </a:xfrm>
          <a:prstGeom prst="rect">
            <a:avLst/>
          </a:prstGeom>
        </p:spPr>
      </p:pic>
      <p:pic>
        <p:nvPicPr>
          <p:cNvPr id="10" name="Imagen 9">
            <a:extLst>
              <a:ext uri="{FF2B5EF4-FFF2-40B4-BE49-F238E27FC236}">
                <a16:creationId xmlns:a16="http://schemas.microsoft.com/office/drawing/2014/main" id="{58D7D1D2-F6BA-D043-805A-17DCBE1A56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84304" y="680513"/>
            <a:ext cx="703627" cy="762129"/>
          </a:xfrm>
          <a:prstGeom prst="rect">
            <a:avLst/>
          </a:prstGeom>
        </p:spPr>
      </p:pic>
      <p:pic>
        <p:nvPicPr>
          <p:cNvPr id="11" name="Imagen 10">
            <a:extLst>
              <a:ext uri="{FF2B5EF4-FFF2-40B4-BE49-F238E27FC236}">
                <a16:creationId xmlns:a16="http://schemas.microsoft.com/office/drawing/2014/main" id="{8E4D0F54-5DFB-EC49-BA85-E84168DD11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84947" y="2661435"/>
            <a:ext cx="588433" cy="668836"/>
          </a:xfrm>
          <a:prstGeom prst="rect">
            <a:avLst/>
          </a:prstGeom>
        </p:spPr>
      </p:pic>
      <p:pic>
        <p:nvPicPr>
          <p:cNvPr id="12" name="Imagen 11">
            <a:extLst>
              <a:ext uri="{FF2B5EF4-FFF2-40B4-BE49-F238E27FC236}">
                <a16:creationId xmlns:a16="http://schemas.microsoft.com/office/drawing/2014/main" id="{BE128E12-079B-9043-988A-B1C140A71D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04470" y="2619309"/>
            <a:ext cx="625454" cy="686783"/>
          </a:xfrm>
          <a:prstGeom prst="rect">
            <a:avLst/>
          </a:prstGeom>
        </p:spPr>
      </p:pic>
      <p:pic>
        <p:nvPicPr>
          <p:cNvPr id="13" name="Imagen 12">
            <a:extLst>
              <a:ext uri="{FF2B5EF4-FFF2-40B4-BE49-F238E27FC236}">
                <a16:creationId xmlns:a16="http://schemas.microsoft.com/office/drawing/2014/main" id="{772B484F-1495-3345-A5AF-CC4EC6D59C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49108" y="2701981"/>
            <a:ext cx="560094" cy="557873"/>
          </a:xfrm>
          <a:prstGeom prst="rect">
            <a:avLst/>
          </a:prstGeom>
        </p:spPr>
      </p:pic>
      <p:pic>
        <p:nvPicPr>
          <p:cNvPr id="14" name="Imagen 13">
            <a:extLst>
              <a:ext uri="{FF2B5EF4-FFF2-40B4-BE49-F238E27FC236}">
                <a16:creationId xmlns:a16="http://schemas.microsoft.com/office/drawing/2014/main" id="{072E07A4-3CC1-B946-A442-8FCE6B8C127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8966" b="100000" l="8257" r="92661">
                        <a14:foregroundMark x1="60550" y1="12414" x2="52294" y2="18621"/>
                        <a14:foregroundMark x1="88073" y1="75862" x2="81651" y2="79310"/>
                        <a14:foregroundMark x1="87156" y1="60000" x2="92661" y2="69655"/>
                        <a14:foregroundMark x1="48624" y1="86897" x2="39450" y2="79310"/>
                        <a14:foregroundMark x1="44954" y1="80000" x2="41284" y2="84828"/>
                        <a14:foregroundMark x1="17431" y1="91034" x2="15596" y2="97241"/>
                        <a14:foregroundMark x1="26606" y1="90345" x2="26606" y2="90345"/>
                        <a14:foregroundMark x1="58716" y1="84828" x2="54128" y2="94483"/>
                        <a14:foregroundMark x1="53211" y1="96552" x2="69725" y2="98621"/>
                        <a14:foregroundMark x1="39450" y1="99310" x2="39450" y2="99310"/>
                        <a14:foregroundMark x1="73394" y1="97241" x2="75229" y2="99310"/>
                        <a14:foregroundMark x1="65138" y1="99310" x2="65138" y2="99310"/>
                        <a14:foregroundMark x1="69725" y1="99310" x2="69725" y2="99310"/>
                      </a14:backgroundRemoval>
                    </a14:imgEffect>
                  </a14:imgLayer>
                </a14:imgProps>
              </a:ext>
              <a:ext uri="{28A0092B-C50C-407E-A947-70E740481C1C}">
                <a14:useLocalDpi xmlns:a14="http://schemas.microsoft.com/office/drawing/2010/main"/>
              </a:ext>
            </a:extLst>
          </a:blip>
          <a:srcRect/>
          <a:stretch/>
        </p:blipFill>
        <p:spPr>
          <a:xfrm>
            <a:off x="4975948" y="2533908"/>
            <a:ext cx="602121" cy="801734"/>
          </a:xfrm>
          <a:prstGeom prst="rect">
            <a:avLst/>
          </a:prstGeom>
        </p:spPr>
      </p:pic>
      <p:pic>
        <p:nvPicPr>
          <p:cNvPr id="80" name="Picture 6">
            <a:extLst>
              <a:ext uri="{FF2B5EF4-FFF2-40B4-BE49-F238E27FC236}">
                <a16:creationId xmlns:a16="http://schemas.microsoft.com/office/drawing/2014/main" id="{51642B41-3F65-E546-9AFE-E71F07E23500}"/>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5052556" y="786634"/>
            <a:ext cx="580018" cy="624705"/>
          </a:xfrm>
          <a:prstGeom prst="rect">
            <a:avLst/>
          </a:prstGeom>
        </p:spPr>
      </p:pic>
      <p:pic>
        <p:nvPicPr>
          <p:cNvPr id="81" name="Picture 7">
            <a:extLst>
              <a:ext uri="{FF2B5EF4-FFF2-40B4-BE49-F238E27FC236}">
                <a16:creationId xmlns:a16="http://schemas.microsoft.com/office/drawing/2014/main" id="{A92FC993-430D-024B-8EF6-1C7A25082C7D}"/>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315902" y="771069"/>
            <a:ext cx="593300" cy="581018"/>
          </a:xfrm>
          <a:prstGeom prst="rect">
            <a:avLst/>
          </a:prstGeom>
        </p:spPr>
      </p:pic>
      <p:pic>
        <p:nvPicPr>
          <p:cNvPr id="82" name="Picture 8">
            <a:extLst>
              <a:ext uri="{FF2B5EF4-FFF2-40B4-BE49-F238E27FC236}">
                <a16:creationId xmlns:a16="http://schemas.microsoft.com/office/drawing/2014/main" id="{65F8D8AA-436C-064B-AC96-329F3115F3F1}"/>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3192240" y="741219"/>
            <a:ext cx="569970" cy="604125"/>
          </a:xfrm>
          <a:prstGeom prst="rect">
            <a:avLst/>
          </a:prstGeom>
        </p:spPr>
      </p:pic>
      <p:pic>
        <p:nvPicPr>
          <p:cNvPr id="83" name="Picture 9">
            <a:extLst>
              <a:ext uri="{FF2B5EF4-FFF2-40B4-BE49-F238E27FC236}">
                <a16:creationId xmlns:a16="http://schemas.microsoft.com/office/drawing/2014/main" id="{8CDD476E-962C-D945-84E0-EC1EE3A45943}"/>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rot="17308951">
            <a:off x="6701786" y="811614"/>
            <a:ext cx="565572" cy="564887"/>
          </a:xfrm>
          <a:prstGeom prst="rect">
            <a:avLst/>
          </a:prstGeom>
        </p:spPr>
      </p:pic>
      <p:pic>
        <p:nvPicPr>
          <p:cNvPr id="84" name="Imagen 83">
            <a:extLst>
              <a:ext uri="{FF2B5EF4-FFF2-40B4-BE49-F238E27FC236}">
                <a16:creationId xmlns:a16="http://schemas.microsoft.com/office/drawing/2014/main" id="{04706611-C921-9F45-B21D-4956EED484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01509" y="4410622"/>
            <a:ext cx="625454" cy="686783"/>
          </a:xfrm>
          <a:prstGeom prst="rect">
            <a:avLst/>
          </a:prstGeom>
        </p:spPr>
      </p:pic>
      <p:pic>
        <p:nvPicPr>
          <p:cNvPr id="85" name="Imagen 84">
            <a:extLst>
              <a:ext uri="{FF2B5EF4-FFF2-40B4-BE49-F238E27FC236}">
                <a16:creationId xmlns:a16="http://schemas.microsoft.com/office/drawing/2014/main" id="{A5DE94E3-5F06-AA4C-9B34-49B7F1EC73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02540" y="4457117"/>
            <a:ext cx="588433" cy="668836"/>
          </a:xfrm>
          <a:prstGeom prst="rect">
            <a:avLst/>
          </a:prstGeom>
        </p:spPr>
      </p:pic>
      <p:pic>
        <p:nvPicPr>
          <p:cNvPr id="88" name="Picture 7">
            <a:extLst>
              <a:ext uri="{FF2B5EF4-FFF2-40B4-BE49-F238E27FC236}">
                <a16:creationId xmlns:a16="http://schemas.microsoft.com/office/drawing/2014/main" id="{E2A3F44A-D04E-604F-AF32-7F2CA97529BD}"/>
              </a:ext>
            </a:extLst>
          </p:cNvPr>
          <p:cNvPicPr>
            <a:picLocks noChangeAspect="1"/>
          </p:cNvPicPr>
          <p:nvPr/>
        </p:nvPicPr>
        <p:blipFill rotWithShape="1">
          <a:blip r:embed="rId12" cstate="screen">
            <a:extLst>
              <a:ext uri="{BEBA8EAE-BF5A-486C-A8C5-ECC9F3942E4B}">
                <a14:imgProps xmlns:a14="http://schemas.microsoft.com/office/drawing/2010/main">
                  <a14:imgLayer r:embed="rId17">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0516357" y="2649268"/>
            <a:ext cx="593300" cy="581018"/>
          </a:xfrm>
          <a:prstGeom prst="rect">
            <a:avLst/>
          </a:prstGeom>
        </p:spPr>
      </p:pic>
      <p:pic>
        <p:nvPicPr>
          <p:cNvPr id="89" name="Imagen 88">
            <a:extLst>
              <a:ext uri="{FF2B5EF4-FFF2-40B4-BE49-F238E27FC236}">
                <a16:creationId xmlns:a16="http://schemas.microsoft.com/office/drawing/2014/main" id="{0EF9FE87-CAA1-674F-B4EF-7A6FC25137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25411" y="4372948"/>
            <a:ext cx="703627" cy="762129"/>
          </a:xfrm>
          <a:prstGeom prst="rect">
            <a:avLst/>
          </a:prstGeom>
        </p:spPr>
      </p:pic>
      <p:pic>
        <p:nvPicPr>
          <p:cNvPr id="90" name="Imagen 89">
            <a:extLst>
              <a:ext uri="{FF2B5EF4-FFF2-40B4-BE49-F238E27FC236}">
                <a16:creationId xmlns:a16="http://schemas.microsoft.com/office/drawing/2014/main" id="{5E7E5F4E-51BD-A948-BB25-9A8D94F154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47805" y="4509548"/>
            <a:ext cx="560094" cy="557873"/>
          </a:xfrm>
          <a:prstGeom prst="rect">
            <a:avLst/>
          </a:prstGeom>
        </p:spPr>
      </p:pic>
      <p:pic>
        <p:nvPicPr>
          <p:cNvPr id="69" name="Picture 6">
            <a:extLst>
              <a:ext uri="{FF2B5EF4-FFF2-40B4-BE49-F238E27FC236}">
                <a16:creationId xmlns:a16="http://schemas.microsoft.com/office/drawing/2014/main" id="{8D312040-4D8A-4F46-9A13-ADBD11BE8A3F}"/>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8745292" y="2711476"/>
            <a:ext cx="580018" cy="624705"/>
          </a:xfrm>
          <a:prstGeom prst="rect">
            <a:avLst/>
          </a:prstGeom>
        </p:spPr>
      </p:pic>
      <p:sp>
        <p:nvSpPr>
          <p:cNvPr id="3" name="Rectangle 2">
            <a:extLst>
              <a:ext uri="{FF2B5EF4-FFF2-40B4-BE49-F238E27FC236}">
                <a16:creationId xmlns:a16="http://schemas.microsoft.com/office/drawing/2014/main" id="{037E76C6-C425-C14D-BEC5-2D503EC3D740}"/>
              </a:ext>
            </a:extLst>
          </p:cNvPr>
          <p:cNvSpPr/>
          <p:nvPr/>
        </p:nvSpPr>
        <p:spPr>
          <a:xfrm>
            <a:off x="732349" y="322016"/>
            <a:ext cx="1435008" cy="400110"/>
          </a:xfrm>
          <a:prstGeom prst="rect">
            <a:avLst/>
          </a:prstGeom>
        </p:spPr>
        <p:txBody>
          <a:bodyPr wrap="none">
            <a:spAutoFit/>
          </a:bodyPr>
          <a:lstStyle/>
          <a:p>
            <a:r>
              <a:rPr lang="es-GB" sz="2000" b="1"/>
              <a:t>Persona </a:t>
            </a:r>
            <a:r>
              <a:rPr lang="en-GB" sz="2000" b="1"/>
              <a:t>B</a:t>
            </a:r>
            <a:endParaRPr lang="en-US" sz="2000"/>
          </a:p>
        </p:txBody>
      </p:sp>
    </p:spTree>
    <p:extLst>
      <p:ext uri="{BB962C8B-B14F-4D97-AF65-F5344CB8AC3E}">
        <p14:creationId xmlns:p14="http://schemas.microsoft.com/office/powerpoint/2010/main" val="4009792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err="1">
                <a:solidFill>
                  <a:schemeClr val="bg1"/>
                </a:solidFill>
              </a:rPr>
              <a:t>hablar</a:t>
            </a:r>
            <a:endParaRPr lang="en-GB" sz="2000" b="1">
              <a:solidFill>
                <a:schemeClr val="bg1"/>
              </a:solidFill>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800145"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868214"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1061D751-7D81-0141-853D-70932CA341CF}"/>
              </a:ext>
            </a:extLst>
          </p:cNvPr>
          <p:cNvSpPr txBox="1"/>
          <p:nvPr/>
        </p:nvSpPr>
        <p:spPr>
          <a:xfrm>
            <a:off x="786714" y="1291821"/>
            <a:ext cx="16588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ill</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[Marta]</a:t>
            </a:r>
          </a:p>
        </p:txBody>
      </p:sp>
      <p:sp>
        <p:nvSpPr>
          <p:cNvPr id="39" name="CuadroTexto 38">
            <a:extLst>
              <a:ext uri="{FF2B5EF4-FFF2-40B4-BE49-F238E27FC236}">
                <a16:creationId xmlns:a16="http://schemas.microsoft.com/office/drawing/2014/main" id="{86DA299B-B6F6-0545-9D56-D49B451A43EE}"/>
              </a:ext>
            </a:extLst>
          </p:cNvPr>
          <p:cNvSpPr txBox="1"/>
          <p:nvPr/>
        </p:nvSpPr>
        <p:spPr>
          <a:xfrm>
            <a:off x="2527912" y="1298816"/>
            <a:ext cx="18338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lang="es-ES_tradnl" sz="2000" b="1" err="1">
                <a:solidFill>
                  <a:prstClr val="black"/>
                </a:solidFill>
                <a:latin typeface="Century Gothic" panose="020F0302020204030204"/>
              </a:rPr>
              <a:t>ill</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[Paula]</a:t>
            </a:r>
          </a:p>
        </p:txBody>
      </p:sp>
      <p:sp>
        <p:nvSpPr>
          <p:cNvPr id="47" name="Rectangle 1">
            <a:extLst>
              <a:ext uri="{FF2B5EF4-FFF2-40B4-BE49-F238E27FC236}">
                <a16:creationId xmlns:a16="http://schemas.microsoft.com/office/drawing/2014/main" id="{5CFB69FC-FCAA-804F-ADE0-979B10A62B92}"/>
              </a:ext>
            </a:extLst>
          </p:cNvPr>
          <p:cNvSpPr/>
          <p:nvPr/>
        </p:nvSpPr>
        <p:spPr>
          <a:xfrm>
            <a:off x="4444121"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4512190"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Texto 49">
            <a:extLst>
              <a:ext uri="{FF2B5EF4-FFF2-40B4-BE49-F238E27FC236}">
                <a16:creationId xmlns:a16="http://schemas.microsoft.com/office/drawing/2014/main" id="{F76A84A4-91A2-5D4F-BD29-89757A771467}"/>
              </a:ext>
            </a:extLst>
          </p:cNvPr>
          <p:cNvSpPr txBox="1"/>
          <p:nvPr/>
        </p:nvSpPr>
        <p:spPr>
          <a:xfrm>
            <a:off x="4444121" y="1328507"/>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scared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[Pablo]</a:t>
            </a:r>
          </a:p>
        </p:txBody>
      </p:sp>
      <p:sp>
        <p:nvSpPr>
          <p:cNvPr id="51" name="CuadroTexto 50">
            <a:extLst>
              <a:ext uri="{FF2B5EF4-FFF2-40B4-BE49-F238E27FC236}">
                <a16:creationId xmlns:a16="http://schemas.microsoft.com/office/drawing/2014/main" id="{99220182-3ADE-514D-A2A5-F6F8B9BBBA6A}"/>
              </a:ext>
            </a:extLst>
          </p:cNvPr>
          <p:cNvSpPr txBox="1"/>
          <p:nvPr/>
        </p:nvSpPr>
        <p:spPr>
          <a:xfrm>
            <a:off x="6205053" y="1328507"/>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scared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[Quique]</a:t>
            </a:r>
          </a:p>
        </p:txBody>
      </p:sp>
      <p:sp>
        <p:nvSpPr>
          <p:cNvPr id="52" name="Rectangle 1">
            <a:extLst>
              <a:ext uri="{FF2B5EF4-FFF2-40B4-BE49-F238E27FC236}">
                <a16:creationId xmlns:a16="http://schemas.microsoft.com/office/drawing/2014/main" id="{8EA05B7D-3C23-CE43-A80E-DFCE87AF302B}"/>
              </a:ext>
            </a:extLst>
          </p:cNvPr>
          <p:cNvSpPr/>
          <p:nvPr/>
        </p:nvSpPr>
        <p:spPr>
          <a:xfrm>
            <a:off x="786714"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854783"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773954" y="3172840"/>
            <a:ext cx="16771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nervous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[Alba]</a:t>
            </a: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535342" y="320544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nervous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[Adrián]</a:t>
            </a:r>
          </a:p>
        </p:txBody>
      </p:sp>
      <p:sp>
        <p:nvSpPr>
          <p:cNvPr id="57" name="Rectangle 1">
            <a:extLst>
              <a:ext uri="{FF2B5EF4-FFF2-40B4-BE49-F238E27FC236}">
                <a16:creationId xmlns:a16="http://schemas.microsoft.com/office/drawing/2014/main" id="{AFDAA6EB-C2E0-F844-99D3-425D3F4AC51C}"/>
              </a:ext>
            </a:extLst>
          </p:cNvPr>
          <p:cNvSpPr/>
          <p:nvPr/>
        </p:nvSpPr>
        <p:spPr>
          <a:xfrm>
            <a:off x="4444121"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4512190"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4428077" y="3392318"/>
            <a:ext cx="17479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alive</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[Nerea]</a:t>
            </a:r>
          </a:p>
        </p:txBody>
      </p:sp>
      <p:sp>
        <p:nvSpPr>
          <p:cNvPr id="60" name="CuadroTexto 59">
            <a:extLst>
              <a:ext uri="{FF2B5EF4-FFF2-40B4-BE49-F238E27FC236}">
                <a16:creationId xmlns:a16="http://schemas.microsoft.com/office/drawing/2014/main" id="{4A9B1761-E10C-BE42-826E-44EFF425B4B4}"/>
              </a:ext>
            </a:extLst>
          </p:cNvPr>
          <p:cNvSpPr txBox="1"/>
          <p:nvPr/>
        </p:nvSpPr>
        <p:spPr>
          <a:xfrm>
            <a:off x="6075063" y="3380298"/>
            <a:ext cx="1915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alive</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[Álvaro]</a:t>
            </a:r>
          </a:p>
        </p:txBody>
      </p:sp>
      <p:sp>
        <p:nvSpPr>
          <p:cNvPr id="66" name="Rectangle 1">
            <a:extLst>
              <a:ext uri="{FF2B5EF4-FFF2-40B4-BE49-F238E27FC236}">
                <a16:creationId xmlns:a16="http://schemas.microsoft.com/office/drawing/2014/main" id="{7C9B5BC6-FDEB-2045-90FE-89062C617EB5}"/>
              </a:ext>
            </a:extLst>
          </p:cNvPr>
          <p:cNvSpPr/>
          <p:nvPr/>
        </p:nvSpPr>
        <p:spPr>
          <a:xfrm>
            <a:off x="2583610" y="4430690"/>
            <a:ext cx="345063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51679" y="45334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2527912" y="5040678"/>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calm</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[Irene]</a:t>
            </a:r>
          </a:p>
        </p:txBody>
      </p:sp>
      <p:sp>
        <p:nvSpPr>
          <p:cNvPr id="74" name="CuadroTexto 73">
            <a:extLst>
              <a:ext uri="{FF2B5EF4-FFF2-40B4-BE49-F238E27FC236}">
                <a16:creationId xmlns:a16="http://schemas.microsoft.com/office/drawing/2014/main" id="{D22A21FF-BD75-4548-B73A-4012230888D4}"/>
              </a:ext>
            </a:extLst>
          </p:cNvPr>
          <p:cNvSpPr txBox="1"/>
          <p:nvPr/>
        </p:nvSpPr>
        <p:spPr>
          <a:xfrm>
            <a:off x="4250775" y="5036702"/>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calm</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[Adrián]</a:t>
            </a:r>
          </a:p>
        </p:txBody>
      </p:sp>
      <p:sp>
        <p:nvSpPr>
          <p:cNvPr id="75" name="Rectangle 1">
            <a:extLst>
              <a:ext uri="{FF2B5EF4-FFF2-40B4-BE49-F238E27FC236}">
                <a16:creationId xmlns:a16="http://schemas.microsoft.com/office/drawing/2014/main" id="{B50BF17F-6753-2F42-A13A-C45DC71A89EC}"/>
              </a:ext>
            </a:extLst>
          </p:cNvPr>
          <p:cNvSpPr/>
          <p:nvPr/>
        </p:nvSpPr>
        <p:spPr>
          <a:xfrm>
            <a:off x="6186379" y="4417990"/>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6254448" y="45207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7" name="CuadroTexto 76">
            <a:extLst>
              <a:ext uri="{FF2B5EF4-FFF2-40B4-BE49-F238E27FC236}">
                <a16:creationId xmlns:a16="http://schemas.microsoft.com/office/drawing/2014/main" id="{239F512E-9E31-3647-8796-C8587B48914A}"/>
              </a:ext>
            </a:extLst>
          </p:cNvPr>
          <p:cNvSpPr txBox="1"/>
          <p:nvPr/>
        </p:nvSpPr>
        <p:spPr>
          <a:xfrm>
            <a:off x="6113493" y="5062800"/>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angry</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[Alba]</a:t>
            </a:r>
          </a:p>
        </p:txBody>
      </p:sp>
      <p:sp>
        <p:nvSpPr>
          <p:cNvPr id="78" name="CuadroTexto 77">
            <a:extLst>
              <a:ext uri="{FF2B5EF4-FFF2-40B4-BE49-F238E27FC236}">
                <a16:creationId xmlns:a16="http://schemas.microsoft.com/office/drawing/2014/main" id="{1D36693D-9635-DF40-9178-DBC13F852831}"/>
              </a:ext>
            </a:extLst>
          </p:cNvPr>
          <p:cNvSpPr txBox="1"/>
          <p:nvPr/>
        </p:nvSpPr>
        <p:spPr>
          <a:xfrm>
            <a:off x="7902092" y="5067130"/>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angry</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[Álvaro]</a:t>
            </a:r>
          </a:p>
        </p:txBody>
      </p:sp>
      <p:sp>
        <p:nvSpPr>
          <p:cNvPr id="55" name="Rectangle 1">
            <a:extLst>
              <a:ext uri="{FF2B5EF4-FFF2-40B4-BE49-F238E27FC236}">
                <a16:creationId xmlns:a16="http://schemas.microsoft.com/office/drawing/2014/main" id="{540CC513-705B-F04A-86E7-830FDB6A3DAE}"/>
              </a:ext>
            </a:extLst>
          </p:cNvPr>
          <p:cNvSpPr/>
          <p:nvPr/>
        </p:nvSpPr>
        <p:spPr>
          <a:xfrm>
            <a:off x="8101528" y="703538"/>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61" name="Text Box 10">
            <a:extLst>
              <a:ext uri="{FF2B5EF4-FFF2-40B4-BE49-F238E27FC236}">
                <a16:creationId xmlns:a16="http://schemas.microsoft.com/office/drawing/2014/main" id="{8417BF5C-DF87-F446-8AEB-7465410E1FF1}"/>
              </a:ext>
            </a:extLst>
          </p:cNvPr>
          <p:cNvSpPr txBox="1">
            <a:spLocks noChangeArrowheads="1"/>
          </p:cNvSpPr>
          <p:nvPr/>
        </p:nvSpPr>
        <p:spPr bwMode="auto">
          <a:xfrm>
            <a:off x="8169597" y="806265"/>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CuadroTexto 61">
            <a:extLst>
              <a:ext uri="{FF2B5EF4-FFF2-40B4-BE49-F238E27FC236}">
                <a16:creationId xmlns:a16="http://schemas.microsoft.com/office/drawing/2014/main" id="{173CF1E3-B62D-634B-8250-20ECA6DB502F}"/>
              </a:ext>
            </a:extLst>
          </p:cNvPr>
          <p:cNvSpPr txBox="1"/>
          <p:nvPr/>
        </p:nvSpPr>
        <p:spPr>
          <a:xfrm>
            <a:off x="8028269" y="1322641"/>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ready</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[Irene]</a:t>
            </a:r>
          </a:p>
        </p:txBody>
      </p:sp>
      <p:sp>
        <p:nvSpPr>
          <p:cNvPr id="63" name="CuadroTexto 62">
            <a:extLst>
              <a:ext uri="{FF2B5EF4-FFF2-40B4-BE49-F238E27FC236}">
                <a16:creationId xmlns:a16="http://schemas.microsoft.com/office/drawing/2014/main" id="{87F5E3AB-CC34-074A-91CD-F5405251846A}"/>
              </a:ext>
            </a:extLst>
          </p:cNvPr>
          <p:cNvSpPr txBox="1"/>
          <p:nvPr/>
        </p:nvSpPr>
        <p:spPr>
          <a:xfrm>
            <a:off x="9711011" y="1310542"/>
            <a:ext cx="20158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ready</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[David]</a:t>
            </a:r>
          </a:p>
        </p:txBody>
      </p:sp>
      <p:sp>
        <p:nvSpPr>
          <p:cNvPr id="64" name="Rectangle 1">
            <a:extLst>
              <a:ext uri="{FF2B5EF4-FFF2-40B4-BE49-F238E27FC236}">
                <a16:creationId xmlns:a16="http://schemas.microsoft.com/office/drawing/2014/main" id="{08C4C9CF-0B7D-BD47-9946-D5DD090802D1}"/>
              </a:ext>
            </a:extLst>
          </p:cNvPr>
          <p:cNvSpPr/>
          <p:nvPr/>
        </p:nvSpPr>
        <p:spPr>
          <a:xfrm>
            <a:off x="8101528" y="2581577"/>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65" name="Text Box 10">
            <a:extLst>
              <a:ext uri="{FF2B5EF4-FFF2-40B4-BE49-F238E27FC236}">
                <a16:creationId xmlns:a16="http://schemas.microsoft.com/office/drawing/2014/main" id="{7162CB42-E72E-7E40-A94D-23692336EEF2}"/>
              </a:ext>
            </a:extLst>
          </p:cNvPr>
          <p:cNvSpPr txBox="1">
            <a:spLocks noChangeArrowheads="1"/>
          </p:cNvSpPr>
          <p:nvPr/>
        </p:nvSpPr>
        <p:spPr bwMode="auto">
          <a:xfrm>
            <a:off x="8169597" y="2684304"/>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Texto 66">
            <a:extLst>
              <a:ext uri="{FF2B5EF4-FFF2-40B4-BE49-F238E27FC236}">
                <a16:creationId xmlns:a16="http://schemas.microsoft.com/office/drawing/2014/main" id="{1B53AA50-07BF-9242-B3AD-F220D03CA249}"/>
              </a:ext>
            </a:extLst>
          </p:cNvPr>
          <p:cNvSpPr txBox="1"/>
          <p:nvPr/>
        </p:nvSpPr>
        <p:spPr>
          <a:xfrm>
            <a:off x="7965004" y="3205038"/>
            <a:ext cx="20372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happy</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[Pablo]</a:t>
            </a:r>
          </a:p>
        </p:txBody>
      </p:sp>
      <p:sp>
        <p:nvSpPr>
          <p:cNvPr id="68" name="CuadroTexto 67">
            <a:extLst>
              <a:ext uri="{FF2B5EF4-FFF2-40B4-BE49-F238E27FC236}">
                <a16:creationId xmlns:a16="http://schemas.microsoft.com/office/drawing/2014/main" id="{975FD883-D1D8-EC41-8F8A-82DB7670BAE5}"/>
              </a:ext>
            </a:extLst>
          </p:cNvPr>
          <p:cNvSpPr txBox="1"/>
          <p:nvPr/>
        </p:nvSpPr>
        <p:spPr>
          <a:xfrm>
            <a:off x="9726380" y="3224888"/>
            <a:ext cx="19875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happy</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[Marta]</a:t>
            </a:r>
          </a:p>
        </p:txBody>
      </p:sp>
      <p:pic>
        <p:nvPicPr>
          <p:cNvPr id="9" name="Imagen 8">
            <a:extLst>
              <a:ext uri="{FF2B5EF4-FFF2-40B4-BE49-F238E27FC236}">
                <a16:creationId xmlns:a16="http://schemas.microsoft.com/office/drawing/2014/main" id="{98841167-35F3-6444-AAD7-A19602F05D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26314" y="763524"/>
            <a:ext cx="588433" cy="661065"/>
          </a:xfrm>
          <a:prstGeom prst="rect">
            <a:avLst/>
          </a:prstGeom>
        </p:spPr>
      </p:pic>
      <p:pic>
        <p:nvPicPr>
          <p:cNvPr id="10" name="Imagen 9">
            <a:extLst>
              <a:ext uri="{FF2B5EF4-FFF2-40B4-BE49-F238E27FC236}">
                <a16:creationId xmlns:a16="http://schemas.microsoft.com/office/drawing/2014/main" id="{58D7D1D2-F6BA-D043-805A-17DCBE1A56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84304" y="680513"/>
            <a:ext cx="703627" cy="762129"/>
          </a:xfrm>
          <a:prstGeom prst="rect">
            <a:avLst/>
          </a:prstGeom>
        </p:spPr>
      </p:pic>
      <p:pic>
        <p:nvPicPr>
          <p:cNvPr id="11" name="Imagen 10">
            <a:extLst>
              <a:ext uri="{FF2B5EF4-FFF2-40B4-BE49-F238E27FC236}">
                <a16:creationId xmlns:a16="http://schemas.microsoft.com/office/drawing/2014/main" id="{8E4D0F54-5DFB-EC49-BA85-E84168DD11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84947" y="2661435"/>
            <a:ext cx="588433" cy="668836"/>
          </a:xfrm>
          <a:prstGeom prst="rect">
            <a:avLst/>
          </a:prstGeom>
        </p:spPr>
      </p:pic>
      <p:pic>
        <p:nvPicPr>
          <p:cNvPr id="12" name="Imagen 11">
            <a:extLst>
              <a:ext uri="{FF2B5EF4-FFF2-40B4-BE49-F238E27FC236}">
                <a16:creationId xmlns:a16="http://schemas.microsoft.com/office/drawing/2014/main" id="{BE128E12-079B-9043-988A-B1C140A71D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04470" y="2679269"/>
            <a:ext cx="625454" cy="686783"/>
          </a:xfrm>
          <a:prstGeom prst="rect">
            <a:avLst/>
          </a:prstGeom>
        </p:spPr>
      </p:pic>
      <p:pic>
        <p:nvPicPr>
          <p:cNvPr id="13" name="Imagen 12">
            <a:extLst>
              <a:ext uri="{FF2B5EF4-FFF2-40B4-BE49-F238E27FC236}">
                <a16:creationId xmlns:a16="http://schemas.microsoft.com/office/drawing/2014/main" id="{772B484F-1495-3345-A5AF-CC4EC6D59C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49108" y="2701981"/>
            <a:ext cx="560094" cy="557873"/>
          </a:xfrm>
          <a:prstGeom prst="rect">
            <a:avLst/>
          </a:prstGeom>
        </p:spPr>
      </p:pic>
      <p:pic>
        <p:nvPicPr>
          <p:cNvPr id="14" name="Imagen 13">
            <a:extLst>
              <a:ext uri="{FF2B5EF4-FFF2-40B4-BE49-F238E27FC236}">
                <a16:creationId xmlns:a16="http://schemas.microsoft.com/office/drawing/2014/main" id="{072E07A4-3CC1-B946-A442-8FCE6B8C127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8966" b="100000" l="8257" r="92661">
                        <a14:foregroundMark x1="60550" y1="12414" x2="52294" y2="18621"/>
                        <a14:foregroundMark x1="88073" y1="75862" x2="81651" y2="79310"/>
                        <a14:foregroundMark x1="87156" y1="60000" x2="92661" y2="69655"/>
                        <a14:foregroundMark x1="48624" y1="86897" x2="39450" y2="79310"/>
                        <a14:foregroundMark x1="44954" y1="80000" x2="41284" y2="84828"/>
                        <a14:foregroundMark x1="17431" y1="91034" x2="15596" y2="97241"/>
                        <a14:foregroundMark x1="26606" y1="90345" x2="26606" y2="90345"/>
                        <a14:foregroundMark x1="58716" y1="84828" x2="54128" y2="94483"/>
                        <a14:foregroundMark x1="53211" y1="96552" x2="69725" y2="98621"/>
                        <a14:foregroundMark x1="39450" y1="99310" x2="39450" y2="99310"/>
                        <a14:foregroundMark x1="73394" y1="97241" x2="75229" y2="99310"/>
                        <a14:foregroundMark x1="65138" y1="99310" x2="65138" y2="99310"/>
                        <a14:foregroundMark x1="69725" y1="99310" x2="69725" y2="99310"/>
                      </a14:backgroundRemoval>
                    </a14:imgEffect>
                  </a14:imgLayer>
                </a14:imgProps>
              </a:ext>
              <a:ext uri="{28A0092B-C50C-407E-A947-70E740481C1C}">
                <a14:useLocalDpi xmlns:a14="http://schemas.microsoft.com/office/drawing/2010/main"/>
              </a:ext>
            </a:extLst>
          </a:blip>
          <a:srcRect/>
          <a:stretch/>
        </p:blipFill>
        <p:spPr>
          <a:xfrm>
            <a:off x="4975948" y="2593868"/>
            <a:ext cx="602121" cy="801734"/>
          </a:xfrm>
          <a:prstGeom prst="rect">
            <a:avLst/>
          </a:prstGeom>
        </p:spPr>
      </p:pic>
      <p:pic>
        <p:nvPicPr>
          <p:cNvPr id="80" name="Picture 6">
            <a:extLst>
              <a:ext uri="{FF2B5EF4-FFF2-40B4-BE49-F238E27FC236}">
                <a16:creationId xmlns:a16="http://schemas.microsoft.com/office/drawing/2014/main" id="{51642B41-3F65-E546-9AFE-E71F07E23500}"/>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5052556" y="786634"/>
            <a:ext cx="580018" cy="624705"/>
          </a:xfrm>
          <a:prstGeom prst="rect">
            <a:avLst/>
          </a:prstGeom>
        </p:spPr>
      </p:pic>
      <p:pic>
        <p:nvPicPr>
          <p:cNvPr id="81" name="Picture 7">
            <a:extLst>
              <a:ext uri="{FF2B5EF4-FFF2-40B4-BE49-F238E27FC236}">
                <a16:creationId xmlns:a16="http://schemas.microsoft.com/office/drawing/2014/main" id="{A92FC993-430D-024B-8EF6-1C7A25082C7D}"/>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315902" y="771069"/>
            <a:ext cx="593300" cy="581018"/>
          </a:xfrm>
          <a:prstGeom prst="rect">
            <a:avLst/>
          </a:prstGeom>
        </p:spPr>
      </p:pic>
      <p:pic>
        <p:nvPicPr>
          <p:cNvPr id="82" name="Picture 8">
            <a:extLst>
              <a:ext uri="{FF2B5EF4-FFF2-40B4-BE49-F238E27FC236}">
                <a16:creationId xmlns:a16="http://schemas.microsoft.com/office/drawing/2014/main" id="{65F8D8AA-436C-064B-AC96-329F3115F3F1}"/>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3192240" y="741219"/>
            <a:ext cx="569970" cy="604125"/>
          </a:xfrm>
          <a:prstGeom prst="rect">
            <a:avLst/>
          </a:prstGeom>
        </p:spPr>
      </p:pic>
      <p:pic>
        <p:nvPicPr>
          <p:cNvPr id="83" name="Picture 9">
            <a:extLst>
              <a:ext uri="{FF2B5EF4-FFF2-40B4-BE49-F238E27FC236}">
                <a16:creationId xmlns:a16="http://schemas.microsoft.com/office/drawing/2014/main" id="{8CDD476E-962C-D945-84E0-EC1EE3A45943}"/>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rot="17308951">
            <a:off x="6701786" y="811614"/>
            <a:ext cx="565572" cy="564887"/>
          </a:xfrm>
          <a:prstGeom prst="rect">
            <a:avLst/>
          </a:prstGeom>
        </p:spPr>
      </p:pic>
      <p:pic>
        <p:nvPicPr>
          <p:cNvPr id="84" name="Imagen 83">
            <a:extLst>
              <a:ext uri="{FF2B5EF4-FFF2-40B4-BE49-F238E27FC236}">
                <a16:creationId xmlns:a16="http://schemas.microsoft.com/office/drawing/2014/main" id="{04706611-C921-9F45-B21D-4956EED484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01509" y="4410622"/>
            <a:ext cx="625454" cy="686783"/>
          </a:xfrm>
          <a:prstGeom prst="rect">
            <a:avLst/>
          </a:prstGeom>
        </p:spPr>
      </p:pic>
      <p:pic>
        <p:nvPicPr>
          <p:cNvPr id="85" name="Imagen 84">
            <a:extLst>
              <a:ext uri="{FF2B5EF4-FFF2-40B4-BE49-F238E27FC236}">
                <a16:creationId xmlns:a16="http://schemas.microsoft.com/office/drawing/2014/main" id="{A5DE94E3-5F06-AA4C-9B34-49B7F1EC73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02540" y="4457117"/>
            <a:ext cx="588433" cy="668836"/>
          </a:xfrm>
          <a:prstGeom prst="rect">
            <a:avLst/>
          </a:prstGeom>
        </p:spPr>
      </p:pic>
      <p:pic>
        <p:nvPicPr>
          <p:cNvPr id="88" name="Picture 7">
            <a:extLst>
              <a:ext uri="{FF2B5EF4-FFF2-40B4-BE49-F238E27FC236}">
                <a16:creationId xmlns:a16="http://schemas.microsoft.com/office/drawing/2014/main" id="{E2A3F44A-D04E-604F-AF32-7F2CA97529BD}"/>
              </a:ext>
            </a:extLst>
          </p:cNvPr>
          <p:cNvPicPr>
            <a:picLocks noChangeAspect="1"/>
          </p:cNvPicPr>
          <p:nvPr/>
        </p:nvPicPr>
        <p:blipFill rotWithShape="1">
          <a:blip r:embed="rId12" cstate="screen">
            <a:extLst>
              <a:ext uri="{BEBA8EAE-BF5A-486C-A8C5-ECC9F3942E4B}">
                <a14:imgProps xmlns:a14="http://schemas.microsoft.com/office/drawing/2010/main">
                  <a14:imgLayer r:embed="rId17">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0516357" y="2649268"/>
            <a:ext cx="593300" cy="581018"/>
          </a:xfrm>
          <a:prstGeom prst="rect">
            <a:avLst/>
          </a:prstGeom>
        </p:spPr>
      </p:pic>
      <p:pic>
        <p:nvPicPr>
          <p:cNvPr id="89" name="Imagen 88">
            <a:extLst>
              <a:ext uri="{FF2B5EF4-FFF2-40B4-BE49-F238E27FC236}">
                <a16:creationId xmlns:a16="http://schemas.microsoft.com/office/drawing/2014/main" id="{0EF9FE87-CAA1-674F-B4EF-7A6FC25137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25411" y="4372948"/>
            <a:ext cx="703627" cy="762129"/>
          </a:xfrm>
          <a:prstGeom prst="rect">
            <a:avLst/>
          </a:prstGeom>
        </p:spPr>
      </p:pic>
      <p:pic>
        <p:nvPicPr>
          <p:cNvPr id="90" name="Imagen 89">
            <a:extLst>
              <a:ext uri="{FF2B5EF4-FFF2-40B4-BE49-F238E27FC236}">
                <a16:creationId xmlns:a16="http://schemas.microsoft.com/office/drawing/2014/main" id="{5E7E5F4E-51BD-A948-BB25-9A8D94F154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47805" y="4509548"/>
            <a:ext cx="560094" cy="557873"/>
          </a:xfrm>
          <a:prstGeom prst="rect">
            <a:avLst/>
          </a:prstGeom>
        </p:spPr>
      </p:pic>
      <p:pic>
        <p:nvPicPr>
          <p:cNvPr id="69" name="Picture 6">
            <a:extLst>
              <a:ext uri="{FF2B5EF4-FFF2-40B4-BE49-F238E27FC236}">
                <a16:creationId xmlns:a16="http://schemas.microsoft.com/office/drawing/2014/main" id="{8D312040-4D8A-4F46-9A13-ADBD11BE8A3F}"/>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8745292" y="2711476"/>
            <a:ext cx="580018" cy="624705"/>
          </a:xfrm>
          <a:prstGeom prst="rect">
            <a:avLst/>
          </a:prstGeom>
        </p:spPr>
      </p:pic>
      <p:sp>
        <p:nvSpPr>
          <p:cNvPr id="3" name="Rectangle 2">
            <a:extLst>
              <a:ext uri="{FF2B5EF4-FFF2-40B4-BE49-F238E27FC236}">
                <a16:creationId xmlns:a16="http://schemas.microsoft.com/office/drawing/2014/main" id="{037E76C6-C425-C14D-BEC5-2D503EC3D740}"/>
              </a:ext>
            </a:extLst>
          </p:cNvPr>
          <p:cNvSpPr/>
          <p:nvPr/>
        </p:nvSpPr>
        <p:spPr>
          <a:xfrm>
            <a:off x="732349" y="322016"/>
            <a:ext cx="1435008" cy="400110"/>
          </a:xfrm>
          <a:prstGeom prst="rect">
            <a:avLst/>
          </a:prstGeom>
        </p:spPr>
        <p:txBody>
          <a:bodyPr wrap="none">
            <a:spAutoFit/>
          </a:bodyPr>
          <a:lstStyle/>
          <a:p>
            <a:r>
              <a:rPr lang="es-GB" sz="2000" b="1"/>
              <a:t>Persona </a:t>
            </a:r>
            <a:r>
              <a:rPr lang="en-GB" sz="2000" b="1"/>
              <a:t>A</a:t>
            </a:r>
            <a:endParaRPr lang="en-US" sz="2000"/>
          </a:p>
        </p:txBody>
      </p:sp>
    </p:spTree>
    <p:extLst>
      <p:ext uri="{BB962C8B-B14F-4D97-AF65-F5344CB8AC3E}">
        <p14:creationId xmlns:p14="http://schemas.microsoft.com/office/powerpoint/2010/main" val="2799720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err="1">
                <a:solidFill>
                  <a:schemeClr val="bg1"/>
                </a:solidFill>
              </a:rPr>
              <a:t>hablar</a:t>
            </a:r>
            <a:endParaRPr lang="en-GB" sz="2000" b="1">
              <a:solidFill>
                <a:schemeClr val="bg1"/>
              </a:solidFill>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800145"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868214"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1061D751-7D81-0141-853D-70932CA341CF}"/>
              </a:ext>
            </a:extLst>
          </p:cNvPr>
          <p:cNvSpPr txBox="1"/>
          <p:nvPr/>
        </p:nvSpPr>
        <p:spPr>
          <a:xfrm>
            <a:off x="786714" y="1291821"/>
            <a:ext cx="16588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excited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[Marta]</a:t>
            </a:r>
          </a:p>
        </p:txBody>
      </p:sp>
      <p:sp>
        <p:nvSpPr>
          <p:cNvPr id="39" name="CuadroTexto 38">
            <a:extLst>
              <a:ext uri="{FF2B5EF4-FFF2-40B4-BE49-F238E27FC236}">
                <a16:creationId xmlns:a16="http://schemas.microsoft.com/office/drawing/2014/main" id="{86DA299B-B6F6-0545-9D56-D49B451A43EE}"/>
              </a:ext>
            </a:extLst>
          </p:cNvPr>
          <p:cNvSpPr txBox="1"/>
          <p:nvPr/>
        </p:nvSpPr>
        <p:spPr>
          <a:xfrm>
            <a:off x="2527912" y="1298816"/>
            <a:ext cx="18338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excited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[Paula]</a:t>
            </a:r>
          </a:p>
        </p:txBody>
      </p:sp>
      <p:sp>
        <p:nvSpPr>
          <p:cNvPr id="47" name="Rectangle 1">
            <a:extLst>
              <a:ext uri="{FF2B5EF4-FFF2-40B4-BE49-F238E27FC236}">
                <a16:creationId xmlns:a16="http://schemas.microsoft.com/office/drawing/2014/main" id="{5CFB69FC-FCAA-804F-ADE0-979B10A62B92}"/>
              </a:ext>
            </a:extLst>
          </p:cNvPr>
          <p:cNvSpPr/>
          <p:nvPr/>
        </p:nvSpPr>
        <p:spPr>
          <a:xfrm>
            <a:off x="4444121"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4512190"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Texto 49">
            <a:extLst>
              <a:ext uri="{FF2B5EF4-FFF2-40B4-BE49-F238E27FC236}">
                <a16:creationId xmlns:a16="http://schemas.microsoft.com/office/drawing/2014/main" id="{F76A84A4-91A2-5D4F-BD29-89757A771467}"/>
              </a:ext>
            </a:extLst>
          </p:cNvPr>
          <p:cNvSpPr txBox="1"/>
          <p:nvPr/>
        </p:nvSpPr>
        <p:spPr>
          <a:xfrm>
            <a:off x="4444121" y="1328507"/>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sad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[Pablo]</a:t>
            </a:r>
          </a:p>
        </p:txBody>
      </p:sp>
      <p:sp>
        <p:nvSpPr>
          <p:cNvPr id="51" name="CuadroTexto 50">
            <a:extLst>
              <a:ext uri="{FF2B5EF4-FFF2-40B4-BE49-F238E27FC236}">
                <a16:creationId xmlns:a16="http://schemas.microsoft.com/office/drawing/2014/main" id="{99220182-3ADE-514D-A2A5-F6F8B9BBBA6A}"/>
              </a:ext>
            </a:extLst>
          </p:cNvPr>
          <p:cNvSpPr txBox="1"/>
          <p:nvPr/>
        </p:nvSpPr>
        <p:spPr>
          <a:xfrm>
            <a:off x="6205053" y="1328507"/>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sad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[Quique]</a:t>
            </a:r>
          </a:p>
        </p:txBody>
      </p:sp>
      <p:sp>
        <p:nvSpPr>
          <p:cNvPr id="52" name="Rectangle 1">
            <a:extLst>
              <a:ext uri="{FF2B5EF4-FFF2-40B4-BE49-F238E27FC236}">
                <a16:creationId xmlns:a16="http://schemas.microsoft.com/office/drawing/2014/main" id="{8EA05B7D-3C23-CE43-A80E-DFCE87AF302B}"/>
              </a:ext>
            </a:extLst>
          </p:cNvPr>
          <p:cNvSpPr/>
          <p:nvPr/>
        </p:nvSpPr>
        <p:spPr>
          <a:xfrm>
            <a:off x="786714"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854783"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773954" y="3172840"/>
            <a:ext cx="16771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proud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[Alba]</a:t>
            </a: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535342" y="3205440"/>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proud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[Adrián]</a:t>
            </a:r>
          </a:p>
        </p:txBody>
      </p:sp>
      <p:sp>
        <p:nvSpPr>
          <p:cNvPr id="57" name="Rectangle 1">
            <a:extLst>
              <a:ext uri="{FF2B5EF4-FFF2-40B4-BE49-F238E27FC236}">
                <a16:creationId xmlns:a16="http://schemas.microsoft.com/office/drawing/2014/main" id="{AFDAA6EB-C2E0-F844-99D3-425D3F4AC51C}"/>
              </a:ext>
            </a:extLst>
          </p:cNvPr>
          <p:cNvSpPr/>
          <p:nvPr/>
        </p:nvSpPr>
        <p:spPr>
          <a:xfrm>
            <a:off x="4444121"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4512190"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4428077" y="3212438"/>
            <a:ext cx="17479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satisfied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[Nerea]</a:t>
            </a:r>
          </a:p>
        </p:txBody>
      </p:sp>
      <p:sp>
        <p:nvSpPr>
          <p:cNvPr id="60" name="CuadroTexto 59">
            <a:extLst>
              <a:ext uri="{FF2B5EF4-FFF2-40B4-BE49-F238E27FC236}">
                <a16:creationId xmlns:a16="http://schemas.microsoft.com/office/drawing/2014/main" id="{4A9B1761-E10C-BE42-826E-44EFF425B4B4}"/>
              </a:ext>
            </a:extLst>
          </p:cNvPr>
          <p:cNvSpPr txBox="1"/>
          <p:nvPr/>
        </p:nvSpPr>
        <p:spPr>
          <a:xfrm>
            <a:off x="6075063" y="3200418"/>
            <a:ext cx="19155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satisfied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[Álvaro]</a:t>
            </a:r>
          </a:p>
        </p:txBody>
      </p:sp>
      <p:sp>
        <p:nvSpPr>
          <p:cNvPr id="66" name="Rectangle 1">
            <a:extLst>
              <a:ext uri="{FF2B5EF4-FFF2-40B4-BE49-F238E27FC236}">
                <a16:creationId xmlns:a16="http://schemas.microsoft.com/office/drawing/2014/main" id="{7C9B5BC6-FDEB-2045-90FE-89062C617EB5}"/>
              </a:ext>
            </a:extLst>
          </p:cNvPr>
          <p:cNvSpPr/>
          <p:nvPr/>
        </p:nvSpPr>
        <p:spPr>
          <a:xfrm>
            <a:off x="2583610" y="4430690"/>
            <a:ext cx="345063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51679" y="45334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2527912" y="5040678"/>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worried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[Irene]</a:t>
            </a:r>
          </a:p>
        </p:txBody>
      </p:sp>
      <p:sp>
        <p:nvSpPr>
          <p:cNvPr id="74" name="CuadroTexto 73">
            <a:extLst>
              <a:ext uri="{FF2B5EF4-FFF2-40B4-BE49-F238E27FC236}">
                <a16:creationId xmlns:a16="http://schemas.microsoft.com/office/drawing/2014/main" id="{D22A21FF-BD75-4548-B73A-4012230888D4}"/>
              </a:ext>
            </a:extLst>
          </p:cNvPr>
          <p:cNvSpPr txBox="1"/>
          <p:nvPr/>
        </p:nvSpPr>
        <p:spPr>
          <a:xfrm>
            <a:off x="4250775" y="5036702"/>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worried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[Adrián]</a:t>
            </a:r>
          </a:p>
        </p:txBody>
      </p:sp>
      <p:sp>
        <p:nvSpPr>
          <p:cNvPr id="75" name="Rectangle 1">
            <a:extLst>
              <a:ext uri="{FF2B5EF4-FFF2-40B4-BE49-F238E27FC236}">
                <a16:creationId xmlns:a16="http://schemas.microsoft.com/office/drawing/2014/main" id="{B50BF17F-6753-2F42-A13A-C45DC71A89EC}"/>
              </a:ext>
            </a:extLst>
          </p:cNvPr>
          <p:cNvSpPr/>
          <p:nvPr/>
        </p:nvSpPr>
        <p:spPr>
          <a:xfrm>
            <a:off x="6186379" y="4417990"/>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6254448" y="45207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7" name="CuadroTexto 76">
            <a:extLst>
              <a:ext uri="{FF2B5EF4-FFF2-40B4-BE49-F238E27FC236}">
                <a16:creationId xmlns:a16="http://schemas.microsoft.com/office/drawing/2014/main" id="{239F512E-9E31-3647-8796-C8587B48914A}"/>
              </a:ext>
            </a:extLst>
          </p:cNvPr>
          <p:cNvSpPr txBox="1"/>
          <p:nvPr/>
        </p:nvSpPr>
        <p:spPr>
          <a:xfrm>
            <a:off x="6113493" y="5062800"/>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cheeful</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[Alba]</a:t>
            </a:r>
          </a:p>
        </p:txBody>
      </p:sp>
      <p:sp>
        <p:nvSpPr>
          <p:cNvPr id="78" name="CuadroTexto 77">
            <a:extLst>
              <a:ext uri="{FF2B5EF4-FFF2-40B4-BE49-F238E27FC236}">
                <a16:creationId xmlns:a16="http://schemas.microsoft.com/office/drawing/2014/main" id="{1D36693D-9635-DF40-9178-DBC13F852831}"/>
              </a:ext>
            </a:extLst>
          </p:cNvPr>
          <p:cNvSpPr txBox="1"/>
          <p:nvPr/>
        </p:nvSpPr>
        <p:spPr>
          <a:xfrm>
            <a:off x="7902092" y="506713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cheerful</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[Álvaro]</a:t>
            </a:r>
          </a:p>
        </p:txBody>
      </p:sp>
      <p:sp>
        <p:nvSpPr>
          <p:cNvPr id="55" name="Rectangle 1">
            <a:extLst>
              <a:ext uri="{FF2B5EF4-FFF2-40B4-BE49-F238E27FC236}">
                <a16:creationId xmlns:a16="http://schemas.microsoft.com/office/drawing/2014/main" id="{540CC513-705B-F04A-86E7-830FDB6A3DAE}"/>
              </a:ext>
            </a:extLst>
          </p:cNvPr>
          <p:cNvSpPr/>
          <p:nvPr/>
        </p:nvSpPr>
        <p:spPr>
          <a:xfrm>
            <a:off x="8101528" y="703538"/>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61" name="Text Box 10">
            <a:extLst>
              <a:ext uri="{FF2B5EF4-FFF2-40B4-BE49-F238E27FC236}">
                <a16:creationId xmlns:a16="http://schemas.microsoft.com/office/drawing/2014/main" id="{8417BF5C-DF87-F446-8AEB-7465410E1FF1}"/>
              </a:ext>
            </a:extLst>
          </p:cNvPr>
          <p:cNvSpPr txBox="1">
            <a:spLocks noChangeArrowheads="1"/>
          </p:cNvSpPr>
          <p:nvPr/>
        </p:nvSpPr>
        <p:spPr bwMode="auto">
          <a:xfrm>
            <a:off x="8169597" y="806265"/>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CuadroTexto 61">
            <a:extLst>
              <a:ext uri="{FF2B5EF4-FFF2-40B4-BE49-F238E27FC236}">
                <a16:creationId xmlns:a16="http://schemas.microsoft.com/office/drawing/2014/main" id="{173CF1E3-B62D-634B-8250-20ECA6DB502F}"/>
              </a:ext>
            </a:extLst>
          </p:cNvPr>
          <p:cNvSpPr txBox="1"/>
          <p:nvPr/>
        </p:nvSpPr>
        <p:spPr>
          <a:xfrm>
            <a:off x="8028269" y="1322641"/>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tired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[Irene]</a:t>
            </a:r>
          </a:p>
        </p:txBody>
      </p:sp>
      <p:sp>
        <p:nvSpPr>
          <p:cNvPr id="63" name="CuadroTexto 62">
            <a:extLst>
              <a:ext uri="{FF2B5EF4-FFF2-40B4-BE49-F238E27FC236}">
                <a16:creationId xmlns:a16="http://schemas.microsoft.com/office/drawing/2014/main" id="{87F5E3AB-CC34-074A-91CD-F5405251846A}"/>
              </a:ext>
            </a:extLst>
          </p:cNvPr>
          <p:cNvSpPr txBox="1"/>
          <p:nvPr/>
        </p:nvSpPr>
        <p:spPr>
          <a:xfrm>
            <a:off x="9711011" y="1310542"/>
            <a:ext cx="20158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tired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[David]</a:t>
            </a:r>
          </a:p>
        </p:txBody>
      </p:sp>
      <p:sp>
        <p:nvSpPr>
          <p:cNvPr id="64" name="Rectangle 1">
            <a:extLst>
              <a:ext uri="{FF2B5EF4-FFF2-40B4-BE49-F238E27FC236}">
                <a16:creationId xmlns:a16="http://schemas.microsoft.com/office/drawing/2014/main" id="{08C4C9CF-0B7D-BD47-9946-D5DD090802D1}"/>
              </a:ext>
            </a:extLst>
          </p:cNvPr>
          <p:cNvSpPr/>
          <p:nvPr/>
        </p:nvSpPr>
        <p:spPr>
          <a:xfrm>
            <a:off x="8101528" y="2581577"/>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65" name="Text Box 10">
            <a:extLst>
              <a:ext uri="{FF2B5EF4-FFF2-40B4-BE49-F238E27FC236}">
                <a16:creationId xmlns:a16="http://schemas.microsoft.com/office/drawing/2014/main" id="{7162CB42-E72E-7E40-A94D-23692336EEF2}"/>
              </a:ext>
            </a:extLst>
          </p:cNvPr>
          <p:cNvSpPr txBox="1">
            <a:spLocks noChangeArrowheads="1"/>
          </p:cNvSpPr>
          <p:nvPr/>
        </p:nvSpPr>
        <p:spPr bwMode="auto">
          <a:xfrm>
            <a:off x="8169597" y="2684304"/>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Texto 66">
            <a:extLst>
              <a:ext uri="{FF2B5EF4-FFF2-40B4-BE49-F238E27FC236}">
                <a16:creationId xmlns:a16="http://schemas.microsoft.com/office/drawing/2014/main" id="{1B53AA50-07BF-9242-B3AD-F220D03CA249}"/>
              </a:ext>
            </a:extLst>
          </p:cNvPr>
          <p:cNvSpPr txBox="1"/>
          <p:nvPr/>
        </p:nvSpPr>
        <p:spPr>
          <a:xfrm>
            <a:off x="7965004" y="3205038"/>
            <a:ext cx="20372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crazy</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[Pablo]</a:t>
            </a:r>
          </a:p>
        </p:txBody>
      </p:sp>
      <p:sp>
        <p:nvSpPr>
          <p:cNvPr id="68" name="CuadroTexto 67">
            <a:extLst>
              <a:ext uri="{FF2B5EF4-FFF2-40B4-BE49-F238E27FC236}">
                <a16:creationId xmlns:a16="http://schemas.microsoft.com/office/drawing/2014/main" id="{975FD883-D1D8-EC41-8F8A-82DB7670BAE5}"/>
              </a:ext>
            </a:extLst>
          </p:cNvPr>
          <p:cNvSpPr txBox="1"/>
          <p:nvPr/>
        </p:nvSpPr>
        <p:spPr>
          <a:xfrm>
            <a:off x="9726380" y="3224888"/>
            <a:ext cx="19875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crazy</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[Marta]</a:t>
            </a:r>
          </a:p>
        </p:txBody>
      </p:sp>
      <p:pic>
        <p:nvPicPr>
          <p:cNvPr id="9" name="Imagen 8">
            <a:extLst>
              <a:ext uri="{FF2B5EF4-FFF2-40B4-BE49-F238E27FC236}">
                <a16:creationId xmlns:a16="http://schemas.microsoft.com/office/drawing/2014/main" id="{98841167-35F3-6444-AAD7-A19602F05D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26314" y="763524"/>
            <a:ext cx="588433" cy="661065"/>
          </a:xfrm>
          <a:prstGeom prst="rect">
            <a:avLst/>
          </a:prstGeom>
        </p:spPr>
      </p:pic>
      <p:pic>
        <p:nvPicPr>
          <p:cNvPr id="10" name="Imagen 9">
            <a:extLst>
              <a:ext uri="{FF2B5EF4-FFF2-40B4-BE49-F238E27FC236}">
                <a16:creationId xmlns:a16="http://schemas.microsoft.com/office/drawing/2014/main" id="{58D7D1D2-F6BA-D043-805A-17DCBE1A56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84304" y="680513"/>
            <a:ext cx="703627" cy="762129"/>
          </a:xfrm>
          <a:prstGeom prst="rect">
            <a:avLst/>
          </a:prstGeom>
        </p:spPr>
      </p:pic>
      <p:pic>
        <p:nvPicPr>
          <p:cNvPr id="11" name="Imagen 10">
            <a:extLst>
              <a:ext uri="{FF2B5EF4-FFF2-40B4-BE49-F238E27FC236}">
                <a16:creationId xmlns:a16="http://schemas.microsoft.com/office/drawing/2014/main" id="{8E4D0F54-5DFB-EC49-BA85-E84168DD11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84947" y="2661435"/>
            <a:ext cx="588433" cy="668836"/>
          </a:xfrm>
          <a:prstGeom prst="rect">
            <a:avLst/>
          </a:prstGeom>
        </p:spPr>
      </p:pic>
      <p:pic>
        <p:nvPicPr>
          <p:cNvPr id="12" name="Imagen 11">
            <a:extLst>
              <a:ext uri="{FF2B5EF4-FFF2-40B4-BE49-F238E27FC236}">
                <a16:creationId xmlns:a16="http://schemas.microsoft.com/office/drawing/2014/main" id="{BE128E12-079B-9043-988A-B1C140A71D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04470" y="2619309"/>
            <a:ext cx="625454" cy="686783"/>
          </a:xfrm>
          <a:prstGeom prst="rect">
            <a:avLst/>
          </a:prstGeom>
        </p:spPr>
      </p:pic>
      <p:pic>
        <p:nvPicPr>
          <p:cNvPr id="13" name="Imagen 12">
            <a:extLst>
              <a:ext uri="{FF2B5EF4-FFF2-40B4-BE49-F238E27FC236}">
                <a16:creationId xmlns:a16="http://schemas.microsoft.com/office/drawing/2014/main" id="{772B484F-1495-3345-A5AF-CC4EC6D59C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49108" y="2701981"/>
            <a:ext cx="560094" cy="557873"/>
          </a:xfrm>
          <a:prstGeom prst="rect">
            <a:avLst/>
          </a:prstGeom>
        </p:spPr>
      </p:pic>
      <p:pic>
        <p:nvPicPr>
          <p:cNvPr id="14" name="Imagen 13">
            <a:extLst>
              <a:ext uri="{FF2B5EF4-FFF2-40B4-BE49-F238E27FC236}">
                <a16:creationId xmlns:a16="http://schemas.microsoft.com/office/drawing/2014/main" id="{072E07A4-3CC1-B946-A442-8FCE6B8C127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8966" b="100000" l="8257" r="92661">
                        <a14:foregroundMark x1="60550" y1="12414" x2="52294" y2="18621"/>
                        <a14:foregroundMark x1="88073" y1="75862" x2="81651" y2="79310"/>
                        <a14:foregroundMark x1="87156" y1="60000" x2="92661" y2="69655"/>
                        <a14:foregroundMark x1="48624" y1="86897" x2="39450" y2="79310"/>
                        <a14:foregroundMark x1="44954" y1="80000" x2="41284" y2="84828"/>
                        <a14:foregroundMark x1="17431" y1="91034" x2="15596" y2="97241"/>
                        <a14:foregroundMark x1="26606" y1="90345" x2="26606" y2="90345"/>
                        <a14:foregroundMark x1="58716" y1="84828" x2="54128" y2="94483"/>
                        <a14:foregroundMark x1="53211" y1="96552" x2="69725" y2="98621"/>
                        <a14:foregroundMark x1="39450" y1="99310" x2="39450" y2="99310"/>
                        <a14:foregroundMark x1="73394" y1="97241" x2="75229" y2="99310"/>
                        <a14:foregroundMark x1="65138" y1="99310" x2="65138" y2="99310"/>
                        <a14:foregroundMark x1="69725" y1="99310" x2="69725" y2="99310"/>
                      </a14:backgroundRemoval>
                    </a14:imgEffect>
                  </a14:imgLayer>
                </a14:imgProps>
              </a:ext>
              <a:ext uri="{28A0092B-C50C-407E-A947-70E740481C1C}">
                <a14:useLocalDpi xmlns:a14="http://schemas.microsoft.com/office/drawing/2010/main"/>
              </a:ext>
            </a:extLst>
          </a:blip>
          <a:srcRect/>
          <a:stretch/>
        </p:blipFill>
        <p:spPr>
          <a:xfrm>
            <a:off x="4975948" y="2533908"/>
            <a:ext cx="602121" cy="801734"/>
          </a:xfrm>
          <a:prstGeom prst="rect">
            <a:avLst/>
          </a:prstGeom>
        </p:spPr>
      </p:pic>
      <p:pic>
        <p:nvPicPr>
          <p:cNvPr id="80" name="Picture 6">
            <a:extLst>
              <a:ext uri="{FF2B5EF4-FFF2-40B4-BE49-F238E27FC236}">
                <a16:creationId xmlns:a16="http://schemas.microsoft.com/office/drawing/2014/main" id="{51642B41-3F65-E546-9AFE-E71F07E23500}"/>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5052556" y="786634"/>
            <a:ext cx="580018" cy="624705"/>
          </a:xfrm>
          <a:prstGeom prst="rect">
            <a:avLst/>
          </a:prstGeom>
        </p:spPr>
      </p:pic>
      <p:pic>
        <p:nvPicPr>
          <p:cNvPr id="81" name="Picture 7">
            <a:extLst>
              <a:ext uri="{FF2B5EF4-FFF2-40B4-BE49-F238E27FC236}">
                <a16:creationId xmlns:a16="http://schemas.microsoft.com/office/drawing/2014/main" id="{A92FC993-430D-024B-8EF6-1C7A25082C7D}"/>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315902" y="771069"/>
            <a:ext cx="593300" cy="581018"/>
          </a:xfrm>
          <a:prstGeom prst="rect">
            <a:avLst/>
          </a:prstGeom>
        </p:spPr>
      </p:pic>
      <p:pic>
        <p:nvPicPr>
          <p:cNvPr id="82" name="Picture 8">
            <a:extLst>
              <a:ext uri="{FF2B5EF4-FFF2-40B4-BE49-F238E27FC236}">
                <a16:creationId xmlns:a16="http://schemas.microsoft.com/office/drawing/2014/main" id="{65F8D8AA-436C-064B-AC96-329F3115F3F1}"/>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3192240" y="741219"/>
            <a:ext cx="569970" cy="604125"/>
          </a:xfrm>
          <a:prstGeom prst="rect">
            <a:avLst/>
          </a:prstGeom>
        </p:spPr>
      </p:pic>
      <p:pic>
        <p:nvPicPr>
          <p:cNvPr id="83" name="Picture 9">
            <a:extLst>
              <a:ext uri="{FF2B5EF4-FFF2-40B4-BE49-F238E27FC236}">
                <a16:creationId xmlns:a16="http://schemas.microsoft.com/office/drawing/2014/main" id="{8CDD476E-962C-D945-84E0-EC1EE3A45943}"/>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rot="17308951">
            <a:off x="6701786" y="811614"/>
            <a:ext cx="565572" cy="564887"/>
          </a:xfrm>
          <a:prstGeom prst="rect">
            <a:avLst/>
          </a:prstGeom>
        </p:spPr>
      </p:pic>
      <p:pic>
        <p:nvPicPr>
          <p:cNvPr id="84" name="Imagen 83">
            <a:extLst>
              <a:ext uri="{FF2B5EF4-FFF2-40B4-BE49-F238E27FC236}">
                <a16:creationId xmlns:a16="http://schemas.microsoft.com/office/drawing/2014/main" id="{04706611-C921-9F45-B21D-4956EED484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01509" y="4410622"/>
            <a:ext cx="625454" cy="686783"/>
          </a:xfrm>
          <a:prstGeom prst="rect">
            <a:avLst/>
          </a:prstGeom>
        </p:spPr>
      </p:pic>
      <p:pic>
        <p:nvPicPr>
          <p:cNvPr id="85" name="Imagen 84">
            <a:extLst>
              <a:ext uri="{FF2B5EF4-FFF2-40B4-BE49-F238E27FC236}">
                <a16:creationId xmlns:a16="http://schemas.microsoft.com/office/drawing/2014/main" id="{A5DE94E3-5F06-AA4C-9B34-49B7F1EC73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02540" y="4457117"/>
            <a:ext cx="588433" cy="668836"/>
          </a:xfrm>
          <a:prstGeom prst="rect">
            <a:avLst/>
          </a:prstGeom>
        </p:spPr>
      </p:pic>
      <p:pic>
        <p:nvPicPr>
          <p:cNvPr id="88" name="Picture 7">
            <a:extLst>
              <a:ext uri="{FF2B5EF4-FFF2-40B4-BE49-F238E27FC236}">
                <a16:creationId xmlns:a16="http://schemas.microsoft.com/office/drawing/2014/main" id="{E2A3F44A-D04E-604F-AF32-7F2CA97529BD}"/>
              </a:ext>
            </a:extLst>
          </p:cNvPr>
          <p:cNvPicPr>
            <a:picLocks noChangeAspect="1"/>
          </p:cNvPicPr>
          <p:nvPr/>
        </p:nvPicPr>
        <p:blipFill rotWithShape="1">
          <a:blip r:embed="rId12" cstate="screen">
            <a:extLst>
              <a:ext uri="{BEBA8EAE-BF5A-486C-A8C5-ECC9F3942E4B}">
                <a14:imgProps xmlns:a14="http://schemas.microsoft.com/office/drawing/2010/main">
                  <a14:imgLayer r:embed="rId17">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0516357" y="2649268"/>
            <a:ext cx="593300" cy="581018"/>
          </a:xfrm>
          <a:prstGeom prst="rect">
            <a:avLst/>
          </a:prstGeom>
        </p:spPr>
      </p:pic>
      <p:pic>
        <p:nvPicPr>
          <p:cNvPr id="89" name="Imagen 88">
            <a:extLst>
              <a:ext uri="{FF2B5EF4-FFF2-40B4-BE49-F238E27FC236}">
                <a16:creationId xmlns:a16="http://schemas.microsoft.com/office/drawing/2014/main" id="{0EF9FE87-CAA1-674F-B4EF-7A6FC25137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25411" y="4372948"/>
            <a:ext cx="703627" cy="762129"/>
          </a:xfrm>
          <a:prstGeom prst="rect">
            <a:avLst/>
          </a:prstGeom>
        </p:spPr>
      </p:pic>
      <p:pic>
        <p:nvPicPr>
          <p:cNvPr id="90" name="Imagen 89">
            <a:extLst>
              <a:ext uri="{FF2B5EF4-FFF2-40B4-BE49-F238E27FC236}">
                <a16:creationId xmlns:a16="http://schemas.microsoft.com/office/drawing/2014/main" id="{5E7E5F4E-51BD-A948-BB25-9A8D94F154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47805" y="4509548"/>
            <a:ext cx="560094" cy="557873"/>
          </a:xfrm>
          <a:prstGeom prst="rect">
            <a:avLst/>
          </a:prstGeom>
        </p:spPr>
      </p:pic>
      <p:pic>
        <p:nvPicPr>
          <p:cNvPr id="69" name="Picture 6">
            <a:extLst>
              <a:ext uri="{FF2B5EF4-FFF2-40B4-BE49-F238E27FC236}">
                <a16:creationId xmlns:a16="http://schemas.microsoft.com/office/drawing/2014/main" id="{8D312040-4D8A-4F46-9A13-ADBD11BE8A3F}"/>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8745292" y="2711476"/>
            <a:ext cx="580018" cy="624705"/>
          </a:xfrm>
          <a:prstGeom prst="rect">
            <a:avLst/>
          </a:prstGeom>
        </p:spPr>
      </p:pic>
      <p:sp>
        <p:nvSpPr>
          <p:cNvPr id="3" name="Rectangle 2">
            <a:extLst>
              <a:ext uri="{FF2B5EF4-FFF2-40B4-BE49-F238E27FC236}">
                <a16:creationId xmlns:a16="http://schemas.microsoft.com/office/drawing/2014/main" id="{037E76C6-C425-C14D-BEC5-2D503EC3D740}"/>
              </a:ext>
            </a:extLst>
          </p:cNvPr>
          <p:cNvSpPr/>
          <p:nvPr/>
        </p:nvSpPr>
        <p:spPr>
          <a:xfrm>
            <a:off x="732349" y="322016"/>
            <a:ext cx="1435008" cy="400110"/>
          </a:xfrm>
          <a:prstGeom prst="rect">
            <a:avLst/>
          </a:prstGeom>
        </p:spPr>
        <p:txBody>
          <a:bodyPr wrap="none">
            <a:spAutoFit/>
          </a:bodyPr>
          <a:lstStyle/>
          <a:p>
            <a:r>
              <a:rPr lang="es-GB" sz="2000" b="1"/>
              <a:t>Persona </a:t>
            </a:r>
            <a:r>
              <a:rPr lang="en-GB" sz="2000" b="1"/>
              <a:t>B</a:t>
            </a:r>
            <a:endParaRPr lang="en-US" sz="2000"/>
          </a:p>
        </p:txBody>
      </p:sp>
      <p:sp>
        <p:nvSpPr>
          <p:cNvPr id="70" name="Anillo 68">
            <a:extLst>
              <a:ext uri="{FF2B5EF4-FFF2-40B4-BE49-F238E27FC236}">
                <a16:creationId xmlns:a16="http://schemas.microsoft.com/office/drawing/2014/main" id="{81C0D4D5-198D-9D4E-8519-C7A594E22A2A}"/>
              </a:ext>
            </a:extLst>
          </p:cNvPr>
          <p:cNvSpPr/>
          <p:nvPr/>
        </p:nvSpPr>
        <p:spPr>
          <a:xfrm>
            <a:off x="2453449" y="550916"/>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71" name="Anillo 68">
            <a:extLst>
              <a:ext uri="{FF2B5EF4-FFF2-40B4-BE49-F238E27FC236}">
                <a16:creationId xmlns:a16="http://schemas.microsoft.com/office/drawing/2014/main" id="{D4CB658F-CE0E-7D40-AFAA-6A905DDC93FA}"/>
              </a:ext>
            </a:extLst>
          </p:cNvPr>
          <p:cNvSpPr/>
          <p:nvPr/>
        </p:nvSpPr>
        <p:spPr>
          <a:xfrm>
            <a:off x="6069161" y="534907"/>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79" name="Anillo 68">
            <a:extLst>
              <a:ext uri="{FF2B5EF4-FFF2-40B4-BE49-F238E27FC236}">
                <a16:creationId xmlns:a16="http://schemas.microsoft.com/office/drawing/2014/main" id="{8323D0D6-3E58-2140-AFF9-9FD52233EDE2}"/>
              </a:ext>
            </a:extLst>
          </p:cNvPr>
          <p:cNvSpPr/>
          <p:nvPr/>
        </p:nvSpPr>
        <p:spPr>
          <a:xfrm>
            <a:off x="8034720" y="519878"/>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86" name="Anillo 68">
            <a:extLst>
              <a:ext uri="{FF2B5EF4-FFF2-40B4-BE49-F238E27FC236}">
                <a16:creationId xmlns:a16="http://schemas.microsoft.com/office/drawing/2014/main" id="{7BADC3CB-C78E-9643-B480-A19D8EA3BCDD}"/>
              </a:ext>
            </a:extLst>
          </p:cNvPr>
          <p:cNvSpPr/>
          <p:nvPr/>
        </p:nvSpPr>
        <p:spPr>
          <a:xfrm>
            <a:off x="620400" y="240895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87" name="Anillo 68">
            <a:extLst>
              <a:ext uri="{FF2B5EF4-FFF2-40B4-BE49-F238E27FC236}">
                <a16:creationId xmlns:a16="http://schemas.microsoft.com/office/drawing/2014/main" id="{205068DE-290C-7A4B-B61E-C8715E31317B}"/>
              </a:ext>
            </a:extLst>
          </p:cNvPr>
          <p:cNvSpPr/>
          <p:nvPr/>
        </p:nvSpPr>
        <p:spPr>
          <a:xfrm>
            <a:off x="4368391" y="2396176"/>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91" name="Anillo 68">
            <a:extLst>
              <a:ext uri="{FF2B5EF4-FFF2-40B4-BE49-F238E27FC236}">
                <a16:creationId xmlns:a16="http://schemas.microsoft.com/office/drawing/2014/main" id="{E0DA9158-7DE9-D347-BE7E-D9039F42FFF0}"/>
              </a:ext>
            </a:extLst>
          </p:cNvPr>
          <p:cNvSpPr/>
          <p:nvPr/>
        </p:nvSpPr>
        <p:spPr>
          <a:xfrm>
            <a:off x="9802298" y="2396175"/>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92" name="Anillo 68">
            <a:extLst>
              <a:ext uri="{FF2B5EF4-FFF2-40B4-BE49-F238E27FC236}">
                <a16:creationId xmlns:a16="http://schemas.microsoft.com/office/drawing/2014/main" id="{2BD7D78A-9B63-BB4D-B44D-7E395D1B8C19}"/>
              </a:ext>
            </a:extLst>
          </p:cNvPr>
          <p:cNvSpPr/>
          <p:nvPr/>
        </p:nvSpPr>
        <p:spPr>
          <a:xfrm>
            <a:off x="2461892" y="4240121"/>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93" name="Anillo 68">
            <a:extLst>
              <a:ext uri="{FF2B5EF4-FFF2-40B4-BE49-F238E27FC236}">
                <a16:creationId xmlns:a16="http://schemas.microsoft.com/office/drawing/2014/main" id="{61DEB43A-1C90-F54A-A33D-64B884DAE23C}"/>
              </a:ext>
            </a:extLst>
          </p:cNvPr>
          <p:cNvSpPr/>
          <p:nvPr/>
        </p:nvSpPr>
        <p:spPr>
          <a:xfrm>
            <a:off x="7863946" y="4288250"/>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1109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9" grpId="0" animBg="1"/>
      <p:bldP spid="86" grpId="0" animBg="1"/>
      <p:bldP spid="87" grpId="0" animBg="1"/>
      <p:bldP spid="91" grpId="0" animBg="1"/>
      <p:bldP spid="92" grpId="0" animBg="1"/>
      <p:bldP spid="9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err="1">
                <a:solidFill>
                  <a:schemeClr val="bg1"/>
                </a:solidFill>
              </a:rPr>
              <a:t>Fonética</a:t>
            </a:r>
            <a:endParaRPr lang="en-GB" sz="3600" b="1">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654639" y="258166"/>
            <a:ext cx="227350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hablar</a:t>
            </a: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37159" y="1168466"/>
            <a:ext cx="100639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Escribe las palabras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en</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español</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Cuál</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tiene</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la SSC [CE]?</a:t>
            </a:r>
          </a:p>
        </p:txBody>
      </p:sp>
      <p:sp>
        <p:nvSpPr>
          <p:cNvPr id="7" name="TextBox 6">
            <a:extLst>
              <a:ext uri="{FF2B5EF4-FFF2-40B4-BE49-F238E27FC236}">
                <a16:creationId xmlns:a16="http://schemas.microsoft.com/office/drawing/2014/main" id="{4E6A58B1-6B4E-4CB1-8794-A9443AFA2DFC}"/>
              </a:ext>
            </a:extLst>
          </p:cNvPr>
          <p:cNvSpPr txBox="1"/>
          <p:nvPr/>
        </p:nvSpPr>
        <p:spPr>
          <a:xfrm>
            <a:off x="5823329" y="2841833"/>
            <a:ext cx="54534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400" b="1" i="0" u="none" strike="noStrike" kern="1200" cap="none" spc="0" normalizeH="0" baseline="0" noProof="0">
                <a:ln>
                  <a:noFill/>
                </a:ln>
                <a:solidFill>
                  <a:srgbClr val="115076"/>
                </a:solidFill>
                <a:effectLst/>
                <a:uLnTx/>
                <a:uFillTx/>
                <a:latin typeface="Century Gothic" panose="020F0302020204030204"/>
                <a:ea typeface="+mn-ea"/>
                <a:cs typeface="+mn-cs"/>
              </a:rPr>
              <a:t>o</a:t>
            </a:r>
            <a:endParaRPr kumimoji="0" lang="en-GB" sz="4400" b="1" i="0" u="none" strike="noStrike" kern="0" cap="none" spc="0" normalizeH="0" baseline="0" noProof="0">
              <a:ln>
                <a:noFill/>
              </a:ln>
              <a:solidFill>
                <a:srgbClr val="4472C4">
                  <a:lumMod val="50000"/>
                </a:srgbClr>
              </a:solidFill>
              <a:effectLst/>
              <a:uLnTx/>
              <a:uFillTx/>
              <a:latin typeface="Century Gothic" panose="020F0302020204030204"/>
              <a:ea typeface="+mn-ea"/>
              <a:cs typeface="Arial"/>
              <a:sym typeface="Arial"/>
            </a:endParaRPr>
          </a:p>
        </p:txBody>
      </p:sp>
      <p:sp>
        <p:nvSpPr>
          <p:cNvPr id="17" name="TextBox 16">
            <a:extLst>
              <a:ext uri="{FF2B5EF4-FFF2-40B4-BE49-F238E27FC236}">
                <a16:creationId xmlns:a16="http://schemas.microsoft.com/office/drawing/2014/main" id="{DA2F2789-84A6-4CA5-AD39-41E5E0CC861C}"/>
              </a:ext>
            </a:extLst>
          </p:cNvPr>
          <p:cNvSpPr txBox="1"/>
          <p:nvPr/>
        </p:nvSpPr>
        <p:spPr>
          <a:xfrm>
            <a:off x="237159" y="4033322"/>
            <a:ext cx="1146499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Ahora</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escucha y lee.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115076"/>
                </a:solidFill>
                <a:effectLst/>
                <a:uLnTx/>
                <a:uFillTx/>
                <a:latin typeface="Century Gothic" panose="020F0302020204030204"/>
                <a:ea typeface="+mn-ea"/>
                <a:cs typeface="+mn-cs"/>
              </a:rPr>
              <a:t>Dónde</a:t>
            </a:r>
            <a:r>
              <a:rPr kumimoji="0" lang="en-GB" sz="2800" b="1"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noProof="0" dirty="0" err="1">
                <a:ln>
                  <a:noFill/>
                </a:ln>
                <a:solidFill>
                  <a:srgbClr val="115076"/>
                </a:solidFill>
                <a:effectLst/>
                <a:uLnTx/>
                <a:uFillTx/>
                <a:latin typeface="Century Gothic" panose="020F0302020204030204"/>
                <a:ea typeface="+mn-ea"/>
                <a:cs typeface="+mn-cs"/>
              </a:rPr>
              <a:t>está</a:t>
            </a:r>
            <a:r>
              <a:rPr kumimoji="0" lang="en-GB" sz="2800" b="1" i="0" u="none" strike="noStrike" kern="1200" cap="none" spc="0" normalizeH="0" noProof="0" dirty="0">
                <a:ln>
                  <a:noFill/>
                </a:ln>
                <a:solidFill>
                  <a:srgbClr val="115076"/>
                </a:solidFill>
                <a:effectLst/>
                <a:uLnTx/>
                <a:uFillTx/>
                <a:latin typeface="Century Gothic" panose="020F0302020204030204"/>
                <a:ea typeface="+mn-ea"/>
                <a:cs typeface="+mn-cs"/>
              </a:rPr>
              <a:t> la persona (</a:t>
            </a:r>
            <a:r>
              <a:rPr kumimoji="0" lang="en-GB" sz="2800" b="1" i="0" u="none" strike="noStrike" kern="1200" cap="none" spc="0" normalizeH="0" noProof="0" dirty="0" err="1">
                <a:ln>
                  <a:noFill/>
                </a:ln>
                <a:solidFill>
                  <a:srgbClr val="115076"/>
                </a:solidFill>
                <a:effectLst/>
                <a:uLnTx/>
                <a:uFillTx/>
                <a:latin typeface="Century Gothic" panose="020F0302020204030204"/>
                <a:ea typeface="+mn-ea"/>
                <a:cs typeface="+mn-cs"/>
              </a:rPr>
              <a:t>probablemente</a:t>
            </a:r>
            <a:r>
              <a:rPr kumimoji="0" lang="en-GB" sz="2800" b="1"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Action Button: Custom 17">
            <a:hlinkClick r:id="" action="ppaction://noaction" highlightClick="1">
              <a:snd r:embed="rId4" name="02. El gobierno no quiere reconocer los derechos de los cubanos (Sp).wav"/>
            </a:hlinkClick>
          </p:cNvPr>
          <p:cNvSpPr/>
          <p:nvPr/>
        </p:nvSpPr>
        <p:spPr>
          <a:xfrm>
            <a:off x="489693" y="4699076"/>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19" name="TextBox 18">
            <a:extLst>
              <a:ext uri="{FF2B5EF4-FFF2-40B4-BE49-F238E27FC236}">
                <a16:creationId xmlns:a16="http://schemas.microsoft.com/office/drawing/2014/main" id="{DA2F2789-84A6-4CA5-AD39-41E5E0CC861C}"/>
              </a:ext>
            </a:extLst>
          </p:cNvPr>
          <p:cNvSpPr txBox="1"/>
          <p:nvPr/>
        </p:nvSpPr>
        <p:spPr>
          <a:xfrm>
            <a:off x="930803" y="5203383"/>
            <a:ext cx="51651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a:solidFill>
                  <a:srgbClr val="115076"/>
                </a:solidFill>
                <a:latin typeface="Century Gothic" panose="020F0302020204030204"/>
              </a:rPr>
              <a:t>a) </a:t>
            </a:r>
            <a:r>
              <a:rPr lang="en-GB" sz="2800" noProof="0">
                <a:solidFill>
                  <a:srgbClr val="115076"/>
                </a:solidFill>
                <a:latin typeface="Century Gothic" panose="020F0302020204030204"/>
              </a:rPr>
              <a:t>Latinoamérica</a:t>
            </a:r>
            <a:r>
              <a:rPr lang="en-GB" sz="2800">
                <a:solidFill>
                  <a:srgbClr val="115076"/>
                </a:solidFill>
                <a:latin typeface="Century Gothic" panose="020F0302020204030204"/>
              </a:rPr>
              <a:t> o Canarias</a:t>
            </a:r>
            <a:endParaRPr lang="en-GB" sz="2800" noProof="0">
              <a:solidFill>
                <a:srgbClr val="115076"/>
              </a:solidFill>
              <a:latin typeface="Century Gothic" panose="020F0302020204030204"/>
            </a:endParaRPr>
          </a:p>
        </p:txBody>
      </p:sp>
      <p:sp>
        <p:nvSpPr>
          <p:cNvPr id="20" name="TextBox 19">
            <a:extLst>
              <a:ext uri="{FF2B5EF4-FFF2-40B4-BE49-F238E27FC236}">
                <a16:creationId xmlns:a16="http://schemas.microsoft.com/office/drawing/2014/main" id="{DA2F2789-84A6-4CA5-AD39-41E5E0CC861C}"/>
              </a:ext>
            </a:extLst>
          </p:cNvPr>
          <p:cNvSpPr txBox="1"/>
          <p:nvPr/>
        </p:nvSpPr>
        <p:spPr>
          <a:xfrm>
            <a:off x="930803" y="5713178"/>
            <a:ext cx="398378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a:solidFill>
                  <a:srgbClr val="115076"/>
                </a:solidFill>
                <a:latin typeface="Century Gothic" panose="020F0302020204030204"/>
              </a:rPr>
              <a:t>b) </a:t>
            </a:r>
            <a:r>
              <a:rPr lang="en-GB" sz="2800" noProof="0">
                <a:solidFill>
                  <a:srgbClr val="115076"/>
                </a:solidFill>
                <a:latin typeface="Century Gothic" panose="020F0302020204030204"/>
              </a:rPr>
              <a:t>España (península)</a:t>
            </a:r>
            <a:endParaRPr kumimoji="0" lang="en-GB" sz="2800" i="0" u="none" strike="noStrike" kern="1200" cap="none" spc="0" normalizeH="0" baseline="0" noProof="0">
              <a:ln>
                <a:noFill/>
              </a:ln>
              <a:solidFill>
                <a:srgbClr val="115076"/>
              </a:solidFill>
              <a:effectLst/>
              <a:uLnTx/>
              <a:uFillTx/>
              <a:latin typeface="Century Gothic" panose="020F0302020204030204"/>
            </a:endParaRPr>
          </a:p>
        </p:txBody>
      </p:sp>
      <p:pic>
        <p:nvPicPr>
          <p:cNvPr id="2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5">
            <a:alphaModFix/>
          </a:blip>
          <a:srcRect/>
          <a:stretch/>
        </p:blipFill>
        <p:spPr>
          <a:xfrm>
            <a:off x="4913763" y="5795068"/>
            <a:ext cx="519581" cy="455735"/>
          </a:xfrm>
          <a:prstGeom prst="rect">
            <a:avLst/>
          </a:prstGeom>
          <a:noFill/>
          <a:ln>
            <a:noFill/>
          </a:ln>
        </p:spPr>
      </p:pic>
      <p:sp>
        <p:nvSpPr>
          <p:cNvPr id="22" name="TextBox 21">
            <a:extLst>
              <a:ext uri="{FF2B5EF4-FFF2-40B4-BE49-F238E27FC236}">
                <a16:creationId xmlns:a16="http://schemas.microsoft.com/office/drawing/2014/main" id="{DA2F2789-84A6-4CA5-AD39-41E5E0CC861C}"/>
              </a:ext>
            </a:extLst>
          </p:cNvPr>
          <p:cNvSpPr txBox="1"/>
          <p:nvPr/>
        </p:nvSpPr>
        <p:spPr>
          <a:xfrm>
            <a:off x="1028219" y="4625007"/>
            <a:ext cx="10996921" cy="523220"/>
          </a:xfrm>
          <a:prstGeom prst="rect">
            <a:avLst/>
          </a:prstGeom>
          <a:noFill/>
        </p:spPr>
        <p:txBody>
          <a:bodyPr wrap="none" rtlCol="0">
            <a:spAutoFit/>
          </a:bodyPr>
          <a:lstStyle/>
          <a:p>
            <a:pPr lvl="0">
              <a:defRPr/>
            </a:pPr>
            <a:r>
              <a:rPr lang="en-GB" sz="2800" i="1">
                <a:solidFill>
                  <a:schemeClr val="accent1">
                    <a:lumMod val="50000"/>
                  </a:schemeClr>
                </a:solidFill>
              </a:rPr>
              <a:t>El gobierno no quiere recono</a:t>
            </a:r>
            <a:r>
              <a:rPr lang="en-GB" sz="2800" b="1" i="1">
                <a:solidFill>
                  <a:schemeClr val="accent1">
                    <a:lumMod val="50000"/>
                  </a:schemeClr>
                </a:solidFill>
              </a:rPr>
              <a:t>ce</a:t>
            </a:r>
            <a:r>
              <a:rPr lang="en-GB" sz="2800" i="1">
                <a:solidFill>
                  <a:schemeClr val="accent1">
                    <a:lumMod val="50000"/>
                  </a:schemeClr>
                </a:solidFill>
              </a:rPr>
              <a:t>r los derechos de los cubanos.</a:t>
            </a:r>
            <a:endParaRPr lang="en-GB" sz="2800" i="1" dirty="0">
              <a:solidFill>
                <a:schemeClr val="accent1">
                  <a:lumMod val="50000"/>
                </a:schemeClr>
              </a:solidFill>
            </a:endParaRPr>
          </a:p>
        </p:txBody>
      </p:sp>
      <p:sp>
        <p:nvSpPr>
          <p:cNvPr id="23" name="TextBox 22">
            <a:extLst>
              <a:ext uri="{FF2B5EF4-FFF2-40B4-BE49-F238E27FC236}">
                <a16:creationId xmlns:a16="http://schemas.microsoft.com/office/drawing/2014/main" id="{AB2CA0F4-8490-46B2-80B3-8719251C2CF0}"/>
              </a:ext>
            </a:extLst>
          </p:cNvPr>
          <p:cNvSpPr txBox="1"/>
          <p:nvPr/>
        </p:nvSpPr>
        <p:spPr>
          <a:xfrm>
            <a:off x="1649953" y="2014146"/>
            <a:ext cx="35277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70C0"/>
                </a:solidFill>
                <a:effectLst/>
                <a:uLnTx/>
                <a:uFillTx/>
                <a:latin typeface="Century Gothic" panose="020F0302020204030204"/>
                <a:ea typeface="+mn-ea"/>
                <a:cs typeface="Arial"/>
                <a:sym typeface="Arial"/>
              </a:rPr>
              <a:t>to recognise, recognising</a:t>
            </a:r>
          </a:p>
        </p:txBody>
      </p:sp>
      <p:sp>
        <p:nvSpPr>
          <p:cNvPr id="24" name="TextBox 23">
            <a:extLst>
              <a:ext uri="{FF2B5EF4-FFF2-40B4-BE49-F238E27FC236}">
                <a16:creationId xmlns:a16="http://schemas.microsoft.com/office/drawing/2014/main" id="{195BB2BE-1142-43F0-B0EC-0E3053E0B2C5}"/>
              </a:ext>
            </a:extLst>
          </p:cNvPr>
          <p:cNvSpPr txBox="1"/>
          <p:nvPr/>
        </p:nvSpPr>
        <p:spPr>
          <a:xfrm>
            <a:off x="1710045" y="3274107"/>
            <a:ext cx="25474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recono</a:t>
            </a:r>
            <a:r>
              <a:rPr kumimoji="0" lang="en-GB" sz="3600" b="1" i="0"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ce</a:t>
            </a:r>
            <a:r>
              <a:rPr kumimoji="0" lang="en-GB" sz="3600" b="0" i="0"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r</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25" name="TextBox 24">
            <a:extLst>
              <a:ext uri="{FF2B5EF4-FFF2-40B4-BE49-F238E27FC236}">
                <a16:creationId xmlns:a16="http://schemas.microsoft.com/office/drawing/2014/main" id="{56C582D8-DF7E-4DF8-8325-41349386C6C7}"/>
              </a:ext>
            </a:extLst>
          </p:cNvPr>
          <p:cNvSpPr txBox="1"/>
          <p:nvPr/>
        </p:nvSpPr>
        <p:spPr>
          <a:xfrm>
            <a:off x="7978684" y="3208399"/>
            <a:ext cx="20457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esencial</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26"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5">
            <a:alphaModFix/>
          </a:blip>
          <a:srcRect/>
          <a:stretch/>
        </p:blipFill>
        <p:spPr>
          <a:xfrm>
            <a:off x="4913763" y="2134760"/>
            <a:ext cx="720000" cy="720000"/>
          </a:xfrm>
          <a:prstGeom prst="rect">
            <a:avLst/>
          </a:prstGeom>
          <a:noFill/>
          <a:ln>
            <a:noFill/>
          </a:ln>
        </p:spPr>
      </p:pic>
      <p:sp>
        <p:nvSpPr>
          <p:cNvPr id="27" name="TextBox 26">
            <a:extLst>
              <a:ext uri="{FF2B5EF4-FFF2-40B4-BE49-F238E27FC236}">
                <a16:creationId xmlns:a16="http://schemas.microsoft.com/office/drawing/2014/main" id="{AB2CA0F4-8490-46B2-80B3-8719251C2CF0}"/>
              </a:ext>
            </a:extLst>
          </p:cNvPr>
          <p:cNvSpPr txBox="1"/>
          <p:nvPr/>
        </p:nvSpPr>
        <p:spPr>
          <a:xfrm>
            <a:off x="7845111" y="2321922"/>
            <a:ext cx="2340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FF0000"/>
                </a:solidFill>
                <a:effectLst/>
                <a:uLnTx/>
                <a:uFillTx/>
                <a:latin typeface="Century Gothic" panose="020F0302020204030204"/>
                <a:ea typeface="+mn-ea"/>
                <a:cs typeface="Arial"/>
                <a:sym typeface="Arial"/>
              </a:rPr>
              <a:t>essential</a:t>
            </a:r>
          </a:p>
        </p:txBody>
      </p:sp>
    </p:spTree>
    <p:extLst>
      <p:ext uri="{BB962C8B-B14F-4D97-AF65-F5344CB8AC3E}">
        <p14:creationId xmlns:p14="http://schemas.microsoft.com/office/powerpoint/2010/main" val="222885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p:bldP spid="22" grpId="0"/>
      <p:bldP spid="24"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err="1">
                <a:solidFill>
                  <a:schemeClr val="bg1"/>
                </a:solidFill>
              </a:rPr>
              <a:t>hablar</a:t>
            </a:r>
            <a:endParaRPr lang="en-GB" sz="2000" b="1">
              <a:solidFill>
                <a:schemeClr val="bg1"/>
              </a:solidFill>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800145"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868214"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1061D751-7D81-0141-853D-70932CA341CF}"/>
              </a:ext>
            </a:extLst>
          </p:cNvPr>
          <p:cNvSpPr txBox="1"/>
          <p:nvPr/>
        </p:nvSpPr>
        <p:spPr>
          <a:xfrm>
            <a:off x="786714" y="1291821"/>
            <a:ext cx="16588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ill</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[Marta]</a:t>
            </a:r>
          </a:p>
        </p:txBody>
      </p:sp>
      <p:sp>
        <p:nvSpPr>
          <p:cNvPr id="39" name="CuadroTexto 38">
            <a:extLst>
              <a:ext uri="{FF2B5EF4-FFF2-40B4-BE49-F238E27FC236}">
                <a16:creationId xmlns:a16="http://schemas.microsoft.com/office/drawing/2014/main" id="{86DA299B-B6F6-0545-9D56-D49B451A43EE}"/>
              </a:ext>
            </a:extLst>
          </p:cNvPr>
          <p:cNvSpPr txBox="1"/>
          <p:nvPr/>
        </p:nvSpPr>
        <p:spPr>
          <a:xfrm>
            <a:off x="2527912" y="1298816"/>
            <a:ext cx="18338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lang="es-ES_tradnl" sz="2000" b="1" err="1">
                <a:solidFill>
                  <a:prstClr val="black"/>
                </a:solidFill>
                <a:latin typeface="Century Gothic" panose="020F0302020204030204"/>
              </a:rPr>
              <a:t>ill</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[Paula]</a:t>
            </a:r>
          </a:p>
        </p:txBody>
      </p:sp>
      <p:sp>
        <p:nvSpPr>
          <p:cNvPr id="47" name="Rectangle 1">
            <a:extLst>
              <a:ext uri="{FF2B5EF4-FFF2-40B4-BE49-F238E27FC236}">
                <a16:creationId xmlns:a16="http://schemas.microsoft.com/office/drawing/2014/main" id="{5CFB69FC-FCAA-804F-ADE0-979B10A62B92}"/>
              </a:ext>
            </a:extLst>
          </p:cNvPr>
          <p:cNvSpPr/>
          <p:nvPr/>
        </p:nvSpPr>
        <p:spPr>
          <a:xfrm>
            <a:off x="4444121"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4512190"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Texto 49">
            <a:extLst>
              <a:ext uri="{FF2B5EF4-FFF2-40B4-BE49-F238E27FC236}">
                <a16:creationId xmlns:a16="http://schemas.microsoft.com/office/drawing/2014/main" id="{F76A84A4-91A2-5D4F-BD29-89757A771467}"/>
              </a:ext>
            </a:extLst>
          </p:cNvPr>
          <p:cNvSpPr txBox="1"/>
          <p:nvPr/>
        </p:nvSpPr>
        <p:spPr>
          <a:xfrm>
            <a:off x="4444121" y="1328507"/>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scared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[Pablo]</a:t>
            </a:r>
          </a:p>
        </p:txBody>
      </p:sp>
      <p:sp>
        <p:nvSpPr>
          <p:cNvPr id="51" name="CuadroTexto 50">
            <a:extLst>
              <a:ext uri="{FF2B5EF4-FFF2-40B4-BE49-F238E27FC236}">
                <a16:creationId xmlns:a16="http://schemas.microsoft.com/office/drawing/2014/main" id="{99220182-3ADE-514D-A2A5-F6F8B9BBBA6A}"/>
              </a:ext>
            </a:extLst>
          </p:cNvPr>
          <p:cNvSpPr txBox="1"/>
          <p:nvPr/>
        </p:nvSpPr>
        <p:spPr>
          <a:xfrm>
            <a:off x="6205053" y="1328507"/>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scared</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[Quique]</a:t>
            </a:r>
          </a:p>
        </p:txBody>
      </p:sp>
      <p:sp>
        <p:nvSpPr>
          <p:cNvPr id="52" name="Rectangle 1">
            <a:extLst>
              <a:ext uri="{FF2B5EF4-FFF2-40B4-BE49-F238E27FC236}">
                <a16:creationId xmlns:a16="http://schemas.microsoft.com/office/drawing/2014/main" id="{8EA05B7D-3C23-CE43-A80E-DFCE87AF302B}"/>
              </a:ext>
            </a:extLst>
          </p:cNvPr>
          <p:cNvSpPr/>
          <p:nvPr/>
        </p:nvSpPr>
        <p:spPr>
          <a:xfrm>
            <a:off x="786714"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854783"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773954" y="3172840"/>
            <a:ext cx="16771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nervous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[Alba]</a:t>
            </a: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535342" y="320544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nervous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[Adrián]</a:t>
            </a:r>
          </a:p>
        </p:txBody>
      </p:sp>
      <p:sp>
        <p:nvSpPr>
          <p:cNvPr id="57" name="Rectangle 1">
            <a:extLst>
              <a:ext uri="{FF2B5EF4-FFF2-40B4-BE49-F238E27FC236}">
                <a16:creationId xmlns:a16="http://schemas.microsoft.com/office/drawing/2014/main" id="{AFDAA6EB-C2E0-F844-99D3-425D3F4AC51C}"/>
              </a:ext>
            </a:extLst>
          </p:cNvPr>
          <p:cNvSpPr/>
          <p:nvPr/>
        </p:nvSpPr>
        <p:spPr>
          <a:xfrm>
            <a:off x="4444121"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4512190"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4428077" y="3392318"/>
            <a:ext cx="17479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alive</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[Nerea]</a:t>
            </a:r>
          </a:p>
        </p:txBody>
      </p:sp>
      <p:sp>
        <p:nvSpPr>
          <p:cNvPr id="60" name="CuadroTexto 59">
            <a:extLst>
              <a:ext uri="{FF2B5EF4-FFF2-40B4-BE49-F238E27FC236}">
                <a16:creationId xmlns:a16="http://schemas.microsoft.com/office/drawing/2014/main" id="{4A9B1761-E10C-BE42-826E-44EFF425B4B4}"/>
              </a:ext>
            </a:extLst>
          </p:cNvPr>
          <p:cNvSpPr txBox="1"/>
          <p:nvPr/>
        </p:nvSpPr>
        <p:spPr>
          <a:xfrm>
            <a:off x="6075063" y="3380298"/>
            <a:ext cx="1915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alive</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[Álvaro]</a:t>
            </a:r>
          </a:p>
        </p:txBody>
      </p:sp>
      <p:sp>
        <p:nvSpPr>
          <p:cNvPr id="66" name="Rectangle 1">
            <a:extLst>
              <a:ext uri="{FF2B5EF4-FFF2-40B4-BE49-F238E27FC236}">
                <a16:creationId xmlns:a16="http://schemas.microsoft.com/office/drawing/2014/main" id="{7C9B5BC6-FDEB-2045-90FE-89062C617EB5}"/>
              </a:ext>
            </a:extLst>
          </p:cNvPr>
          <p:cNvSpPr/>
          <p:nvPr/>
        </p:nvSpPr>
        <p:spPr>
          <a:xfrm>
            <a:off x="2583610" y="4430690"/>
            <a:ext cx="345063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51679" y="45334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2527912" y="5040678"/>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calm</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[Irene]</a:t>
            </a:r>
          </a:p>
        </p:txBody>
      </p:sp>
      <p:sp>
        <p:nvSpPr>
          <p:cNvPr id="74" name="CuadroTexto 73">
            <a:extLst>
              <a:ext uri="{FF2B5EF4-FFF2-40B4-BE49-F238E27FC236}">
                <a16:creationId xmlns:a16="http://schemas.microsoft.com/office/drawing/2014/main" id="{D22A21FF-BD75-4548-B73A-4012230888D4}"/>
              </a:ext>
            </a:extLst>
          </p:cNvPr>
          <p:cNvSpPr txBox="1"/>
          <p:nvPr/>
        </p:nvSpPr>
        <p:spPr>
          <a:xfrm>
            <a:off x="4250775" y="5036702"/>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calm</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[Adrián]</a:t>
            </a:r>
          </a:p>
        </p:txBody>
      </p:sp>
      <p:sp>
        <p:nvSpPr>
          <p:cNvPr id="75" name="Rectangle 1">
            <a:extLst>
              <a:ext uri="{FF2B5EF4-FFF2-40B4-BE49-F238E27FC236}">
                <a16:creationId xmlns:a16="http://schemas.microsoft.com/office/drawing/2014/main" id="{B50BF17F-6753-2F42-A13A-C45DC71A89EC}"/>
              </a:ext>
            </a:extLst>
          </p:cNvPr>
          <p:cNvSpPr/>
          <p:nvPr/>
        </p:nvSpPr>
        <p:spPr>
          <a:xfrm>
            <a:off x="6186379" y="4417990"/>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6254448" y="45207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7" name="CuadroTexto 76">
            <a:extLst>
              <a:ext uri="{FF2B5EF4-FFF2-40B4-BE49-F238E27FC236}">
                <a16:creationId xmlns:a16="http://schemas.microsoft.com/office/drawing/2014/main" id="{239F512E-9E31-3647-8796-C8587B48914A}"/>
              </a:ext>
            </a:extLst>
          </p:cNvPr>
          <p:cNvSpPr txBox="1"/>
          <p:nvPr/>
        </p:nvSpPr>
        <p:spPr>
          <a:xfrm>
            <a:off x="6113493" y="5062800"/>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angry</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[Alba]</a:t>
            </a:r>
          </a:p>
        </p:txBody>
      </p:sp>
      <p:sp>
        <p:nvSpPr>
          <p:cNvPr id="78" name="CuadroTexto 77">
            <a:extLst>
              <a:ext uri="{FF2B5EF4-FFF2-40B4-BE49-F238E27FC236}">
                <a16:creationId xmlns:a16="http://schemas.microsoft.com/office/drawing/2014/main" id="{1D36693D-9635-DF40-9178-DBC13F852831}"/>
              </a:ext>
            </a:extLst>
          </p:cNvPr>
          <p:cNvSpPr txBox="1"/>
          <p:nvPr/>
        </p:nvSpPr>
        <p:spPr>
          <a:xfrm>
            <a:off x="7902092" y="5067130"/>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angry</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[Álvaro]</a:t>
            </a:r>
          </a:p>
        </p:txBody>
      </p:sp>
      <p:sp>
        <p:nvSpPr>
          <p:cNvPr id="55" name="Rectangle 1">
            <a:extLst>
              <a:ext uri="{FF2B5EF4-FFF2-40B4-BE49-F238E27FC236}">
                <a16:creationId xmlns:a16="http://schemas.microsoft.com/office/drawing/2014/main" id="{540CC513-705B-F04A-86E7-830FDB6A3DAE}"/>
              </a:ext>
            </a:extLst>
          </p:cNvPr>
          <p:cNvSpPr/>
          <p:nvPr/>
        </p:nvSpPr>
        <p:spPr>
          <a:xfrm>
            <a:off x="8101528" y="703538"/>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61" name="Text Box 10">
            <a:extLst>
              <a:ext uri="{FF2B5EF4-FFF2-40B4-BE49-F238E27FC236}">
                <a16:creationId xmlns:a16="http://schemas.microsoft.com/office/drawing/2014/main" id="{8417BF5C-DF87-F446-8AEB-7465410E1FF1}"/>
              </a:ext>
            </a:extLst>
          </p:cNvPr>
          <p:cNvSpPr txBox="1">
            <a:spLocks noChangeArrowheads="1"/>
          </p:cNvSpPr>
          <p:nvPr/>
        </p:nvSpPr>
        <p:spPr bwMode="auto">
          <a:xfrm>
            <a:off x="8169597" y="806265"/>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CuadroTexto 61">
            <a:extLst>
              <a:ext uri="{FF2B5EF4-FFF2-40B4-BE49-F238E27FC236}">
                <a16:creationId xmlns:a16="http://schemas.microsoft.com/office/drawing/2014/main" id="{173CF1E3-B62D-634B-8250-20ECA6DB502F}"/>
              </a:ext>
            </a:extLst>
          </p:cNvPr>
          <p:cNvSpPr txBox="1"/>
          <p:nvPr/>
        </p:nvSpPr>
        <p:spPr>
          <a:xfrm>
            <a:off x="8028269" y="1322641"/>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ready</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[Irene]</a:t>
            </a:r>
          </a:p>
        </p:txBody>
      </p:sp>
      <p:sp>
        <p:nvSpPr>
          <p:cNvPr id="63" name="CuadroTexto 62">
            <a:extLst>
              <a:ext uri="{FF2B5EF4-FFF2-40B4-BE49-F238E27FC236}">
                <a16:creationId xmlns:a16="http://schemas.microsoft.com/office/drawing/2014/main" id="{87F5E3AB-CC34-074A-91CD-F5405251846A}"/>
              </a:ext>
            </a:extLst>
          </p:cNvPr>
          <p:cNvSpPr txBox="1"/>
          <p:nvPr/>
        </p:nvSpPr>
        <p:spPr>
          <a:xfrm>
            <a:off x="9711011" y="1310542"/>
            <a:ext cx="20158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ready</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[David]</a:t>
            </a:r>
          </a:p>
        </p:txBody>
      </p:sp>
      <p:sp>
        <p:nvSpPr>
          <p:cNvPr id="64" name="Rectangle 1">
            <a:extLst>
              <a:ext uri="{FF2B5EF4-FFF2-40B4-BE49-F238E27FC236}">
                <a16:creationId xmlns:a16="http://schemas.microsoft.com/office/drawing/2014/main" id="{08C4C9CF-0B7D-BD47-9946-D5DD090802D1}"/>
              </a:ext>
            </a:extLst>
          </p:cNvPr>
          <p:cNvSpPr/>
          <p:nvPr/>
        </p:nvSpPr>
        <p:spPr>
          <a:xfrm>
            <a:off x="8101528" y="2581577"/>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65" name="Text Box 10">
            <a:extLst>
              <a:ext uri="{FF2B5EF4-FFF2-40B4-BE49-F238E27FC236}">
                <a16:creationId xmlns:a16="http://schemas.microsoft.com/office/drawing/2014/main" id="{7162CB42-E72E-7E40-A94D-23692336EEF2}"/>
              </a:ext>
            </a:extLst>
          </p:cNvPr>
          <p:cNvSpPr txBox="1">
            <a:spLocks noChangeArrowheads="1"/>
          </p:cNvSpPr>
          <p:nvPr/>
        </p:nvSpPr>
        <p:spPr bwMode="auto">
          <a:xfrm>
            <a:off x="8169597" y="2684304"/>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Texto 66">
            <a:extLst>
              <a:ext uri="{FF2B5EF4-FFF2-40B4-BE49-F238E27FC236}">
                <a16:creationId xmlns:a16="http://schemas.microsoft.com/office/drawing/2014/main" id="{1B53AA50-07BF-9242-B3AD-F220D03CA249}"/>
              </a:ext>
            </a:extLst>
          </p:cNvPr>
          <p:cNvSpPr txBox="1"/>
          <p:nvPr/>
        </p:nvSpPr>
        <p:spPr>
          <a:xfrm>
            <a:off x="7965004" y="3205038"/>
            <a:ext cx="20372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am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happy</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[Pablo]</a:t>
            </a:r>
          </a:p>
        </p:txBody>
      </p:sp>
      <p:sp>
        <p:nvSpPr>
          <p:cNvPr id="68" name="CuadroTexto 67">
            <a:extLst>
              <a:ext uri="{FF2B5EF4-FFF2-40B4-BE49-F238E27FC236}">
                <a16:creationId xmlns:a16="http://schemas.microsoft.com/office/drawing/2014/main" id="{975FD883-D1D8-EC41-8F8A-82DB7670BAE5}"/>
              </a:ext>
            </a:extLst>
          </p:cNvPr>
          <p:cNvSpPr txBox="1"/>
          <p:nvPr/>
        </p:nvSpPr>
        <p:spPr>
          <a:xfrm>
            <a:off x="9726380" y="3224888"/>
            <a:ext cx="19875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I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was</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err="1">
                <a:ln>
                  <a:noFill/>
                </a:ln>
                <a:solidFill>
                  <a:prstClr val="black"/>
                </a:solidFill>
                <a:effectLst/>
                <a:uLnTx/>
                <a:uFillTx/>
                <a:latin typeface="Century Gothic" panose="020F0302020204030204"/>
                <a:ea typeface="+mn-ea"/>
                <a:cs typeface="+mn-cs"/>
              </a:rPr>
              <a:t>happy</a:t>
            </a:r>
            <a:r>
              <a:rPr kumimoji="0" lang="es-ES_tradnl" sz="2000" b="1" i="0" u="none" strike="noStrike" kern="1200" cap="none" spc="0" normalizeH="0" baseline="0" noProof="0">
                <a:ln>
                  <a:noFill/>
                </a:ln>
                <a:solidFill>
                  <a:prstClr val="black"/>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prstClr val="black"/>
                </a:solidFill>
                <a:effectLst/>
                <a:uLnTx/>
                <a:uFillTx/>
                <a:latin typeface="Century Gothic" panose="020F0302020204030204"/>
                <a:ea typeface="+mn-ea"/>
                <a:cs typeface="+mn-cs"/>
              </a:rPr>
              <a:t>[Marta]</a:t>
            </a:r>
          </a:p>
        </p:txBody>
      </p:sp>
      <p:pic>
        <p:nvPicPr>
          <p:cNvPr id="9" name="Imagen 8">
            <a:extLst>
              <a:ext uri="{FF2B5EF4-FFF2-40B4-BE49-F238E27FC236}">
                <a16:creationId xmlns:a16="http://schemas.microsoft.com/office/drawing/2014/main" id="{98841167-35F3-6444-AAD7-A19602F05D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26314" y="763524"/>
            <a:ext cx="588433" cy="661065"/>
          </a:xfrm>
          <a:prstGeom prst="rect">
            <a:avLst/>
          </a:prstGeom>
        </p:spPr>
      </p:pic>
      <p:pic>
        <p:nvPicPr>
          <p:cNvPr id="10" name="Imagen 9">
            <a:extLst>
              <a:ext uri="{FF2B5EF4-FFF2-40B4-BE49-F238E27FC236}">
                <a16:creationId xmlns:a16="http://schemas.microsoft.com/office/drawing/2014/main" id="{58D7D1D2-F6BA-D043-805A-17DCBE1A56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84304" y="680513"/>
            <a:ext cx="703627" cy="762129"/>
          </a:xfrm>
          <a:prstGeom prst="rect">
            <a:avLst/>
          </a:prstGeom>
        </p:spPr>
      </p:pic>
      <p:pic>
        <p:nvPicPr>
          <p:cNvPr id="11" name="Imagen 10">
            <a:extLst>
              <a:ext uri="{FF2B5EF4-FFF2-40B4-BE49-F238E27FC236}">
                <a16:creationId xmlns:a16="http://schemas.microsoft.com/office/drawing/2014/main" id="{8E4D0F54-5DFB-EC49-BA85-E84168DD11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84947" y="2661435"/>
            <a:ext cx="588433" cy="668836"/>
          </a:xfrm>
          <a:prstGeom prst="rect">
            <a:avLst/>
          </a:prstGeom>
        </p:spPr>
      </p:pic>
      <p:pic>
        <p:nvPicPr>
          <p:cNvPr id="12" name="Imagen 11">
            <a:extLst>
              <a:ext uri="{FF2B5EF4-FFF2-40B4-BE49-F238E27FC236}">
                <a16:creationId xmlns:a16="http://schemas.microsoft.com/office/drawing/2014/main" id="{BE128E12-079B-9043-988A-B1C140A71D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04470" y="2679269"/>
            <a:ext cx="625454" cy="686783"/>
          </a:xfrm>
          <a:prstGeom prst="rect">
            <a:avLst/>
          </a:prstGeom>
        </p:spPr>
      </p:pic>
      <p:pic>
        <p:nvPicPr>
          <p:cNvPr id="13" name="Imagen 12">
            <a:extLst>
              <a:ext uri="{FF2B5EF4-FFF2-40B4-BE49-F238E27FC236}">
                <a16:creationId xmlns:a16="http://schemas.microsoft.com/office/drawing/2014/main" id="{772B484F-1495-3345-A5AF-CC4EC6D59C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49108" y="2701981"/>
            <a:ext cx="560094" cy="557873"/>
          </a:xfrm>
          <a:prstGeom prst="rect">
            <a:avLst/>
          </a:prstGeom>
        </p:spPr>
      </p:pic>
      <p:pic>
        <p:nvPicPr>
          <p:cNvPr id="14" name="Imagen 13">
            <a:extLst>
              <a:ext uri="{FF2B5EF4-FFF2-40B4-BE49-F238E27FC236}">
                <a16:creationId xmlns:a16="http://schemas.microsoft.com/office/drawing/2014/main" id="{072E07A4-3CC1-B946-A442-8FCE6B8C127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8966" b="100000" l="8257" r="92661">
                        <a14:foregroundMark x1="60550" y1="12414" x2="52294" y2="18621"/>
                        <a14:foregroundMark x1="88073" y1="75862" x2="81651" y2="79310"/>
                        <a14:foregroundMark x1="87156" y1="60000" x2="92661" y2="69655"/>
                        <a14:foregroundMark x1="48624" y1="86897" x2="39450" y2="79310"/>
                        <a14:foregroundMark x1="44954" y1="80000" x2="41284" y2="84828"/>
                        <a14:foregroundMark x1="17431" y1="91034" x2="15596" y2="97241"/>
                        <a14:foregroundMark x1="26606" y1="90345" x2="26606" y2="90345"/>
                        <a14:foregroundMark x1="58716" y1="84828" x2="54128" y2="94483"/>
                        <a14:foregroundMark x1="53211" y1="96552" x2="69725" y2="98621"/>
                        <a14:foregroundMark x1="39450" y1="99310" x2="39450" y2="99310"/>
                        <a14:foregroundMark x1="73394" y1="97241" x2="75229" y2="99310"/>
                        <a14:foregroundMark x1="65138" y1="99310" x2="65138" y2="99310"/>
                        <a14:foregroundMark x1="69725" y1="99310" x2="69725" y2="99310"/>
                      </a14:backgroundRemoval>
                    </a14:imgEffect>
                  </a14:imgLayer>
                </a14:imgProps>
              </a:ext>
              <a:ext uri="{28A0092B-C50C-407E-A947-70E740481C1C}">
                <a14:useLocalDpi xmlns:a14="http://schemas.microsoft.com/office/drawing/2010/main"/>
              </a:ext>
            </a:extLst>
          </a:blip>
          <a:srcRect/>
          <a:stretch/>
        </p:blipFill>
        <p:spPr>
          <a:xfrm>
            <a:off x="4975948" y="2593868"/>
            <a:ext cx="602121" cy="801734"/>
          </a:xfrm>
          <a:prstGeom prst="rect">
            <a:avLst/>
          </a:prstGeom>
        </p:spPr>
      </p:pic>
      <p:pic>
        <p:nvPicPr>
          <p:cNvPr id="80" name="Picture 6">
            <a:extLst>
              <a:ext uri="{FF2B5EF4-FFF2-40B4-BE49-F238E27FC236}">
                <a16:creationId xmlns:a16="http://schemas.microsoft.com/office/drawing/2014/main" id="{51642B41-3F65-E546-9AFE-E71F07E23500}"/>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5052556" y="786634"/>
            <a:ext cx="580018" cy="624705"/>
          </a:xfrm>
          <a:prstGeom prst="rect">
            <a:avLst/>
          </a:prstGeom>
        </p:spPr>
      </p:pic>
      <p:pic>
        <p:nvPicPr>
          <p:cNvPr id="81" name="Picture 7">
            <a:extLst>
              <a:ext uri="{FF2B5EF4-FFF2-40B4-BE49-F238E27FC236}">
                <a16:creationId xmlns:a16="http://schemas.microsoft.com/office/drawing/2014/main" id="{A92FC993-430D-024B-8EF6-1C7A25082C7D}"/>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315902" y="771069"/>
            <a:ext cx="593300" cy="581018"/>
          </a:xfrm>
          <a:prstGeom prst="rect">
            <a:avLst/>
          </a:prstGeom>
        </p:spPr>
      </p:pic>
      <p:pic>
        <p:nvPicPr>
          <p:cNvPr id="82" name="Picture 8">
            <a:extLst>
              <a:ext uri="{FF2B5EF4-FFF2-40B4-BE49-F238E27FC236}">
                <a16:creationId xmlns:a16="http://schemas.microsoft.com/office/drawing/2014/main" id="{65F8D8AA-436C-064B-AC96-329F3115F3F1}"/>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3192240" y="741219"/>
            <a:ext cx="569970" cy="604125"/>
          </a:xfrm>
          <a:prstGeom prst="rect">
            <a:avLst/>
          </a:prstGeom>
        </p:spPr>
      </p:pic>
      <p:pic>
        <p:nvPicPr>
          <p:cNvPr id="83" name="Picture 9">
            <a:extLst>
              <a:ext uri="{FF2B5EF4-FFF2-40B4-BE49-F238E27FC236}">
                <a16:creationId xmlns:a16="http://schemas.microsoft.com/office/drawing/2014/main" id="{8CDD476E-962C-D945-84E0-EC1EE3A45943}"/>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rot="17308951">
            <a:off x="6701786" y="811614"/>
            <a:ext cx="565572" cy="564887"/>
          </a:xfrm>
          <a:prstGeom prst="rect">
            <a:avLst/>
          </a:prstGeom>
        </p:spPr>
      </p:pic>
      <p:pic>
        <p:nvPicPr>
          <p:cNvPr id="84" name="Imagen 83">
            <a:extLst>
              <a:ext uri="{FF2B5EF4-FFF2-40B4-BE49-F238E27FC236}">
                <a16:creationId xmlns:a16="http://schemas.microsoft.com/office/drawing/2014/main" id="{04706611-C921-9F45-B21D-4956EED484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01509" y="4410622"/>
            <a:ext cx="625454" cy="686783"/>
          </a:xfrm>
          <a:prstGeom prst="rect">
            <a:avLst/>
          </a:prstGeom>
        </p:spPr>
      </p:pic>
      <p:pic>
        <p:nvPicPr>
          <p:cNvPr id="85" name="Imagen 84">
            <a:extLst>
              <a:ext uri="{FF2B5EF4-FFF2-40B4-BE49-F238E27FC236}">
                <a16:creationId xmlns:a16="http://schemas.microsoft.com/office/drawing/2014/main" id="{A5DE94E3-5F06-AA4C-9B34-49B7F1EC73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02540" y="4457117"/>
            <a:ext cx="588433" cy="668836"/>
          </a:xfrm>
          <a:prstGeom prst="rect">
            <a:avLst/>
          </a:prstGeom>
        </p:spPr>
      </p:pic>
      <p:pic>
        <p:nvPicPr>
          <p:cNvPr id="88" name="Picture 7">
            <a:extLst>
              <a:ext uri="{FF2B5EF4-FFF2-40B4-BE49-F238E27FC236}">
                <a16:creationId xmlns:a16="http://schemas.microsoft.com/office/drawing/2014/main" id="{E2A3F44A-D04E-604F-AF32-7F2CA97529BD}"/>
              </a:ext>
            </a:extLst>
          </p:cNvPr>
          <p:cNvPicPr>
            <a:picLocks noChangeAspect="1"/>
          </p:cNvPicPr>
          <p:nvPr/>
        </p:nvPicPr>
        <p:blipFill rotWithShape="1">
          <a:blip r:embed="rId12" cstate="screen">
            <a:extLst>
              <a:ext uri="{BEBA8EAE-BF5A-486C-A8C5-ECC9F3942E4B}">
                <a14:imgProps xmlns:a14="http://schemas.microsoft.com/office/drawing/2010/main">
                  <a14:imgLayer r:embed="rId17">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0516357" y="2649268"/>
            <a:ext cx="593300" cy="581018"/>
          </a:xfrm>
          <a:prstGeom prst="rect">
            <a:avLst/>
          </a:prstGeom>
        </p:spPr>
      </p:pic>
      <p:pic>
        <p:nvPicPr>
          <p:cNvPr id="89" name="Imagen 88">
            <a:extLst>
              <a:ext uri="{FF2B5EF4-FFF2-40B4-BE49-F238E27FC236}">
                <a16:creationId xmlns:a16="http://schemas.microsoft.com/office/drawing/2014/main" id="{0EF9FE87-CAA1-674F-B4EF-7A6FC25137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25411" y="4372948"/>
            <a:ext cx="703627" cy="762129"/>
          </a:xfrm>
          <a:prstGeom prst="rect">
            <a:avLst/>
          </a:prstGeom>
        </p:spPr>
      </p:pic>
      <p:pic>
        <p:nvPicPr>
          <p:cNvPr id="90" name="Imagen 89">
            <a:extLst>
              <a:ext uri="{FF2B5EF4-FFF2-40B4-BE49-F238E27FC236}">
                <a16:creationId xmlns:a16="http://schemas.microsoft.com/office/drawing/2014/main" id="{5E7E5F4E-51BD-A948-BB25-9A8D94F154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47805" y="4509548"/>
            <a:ext cx="560094" cy="557873"/>
          </a:xfrm>
          <a:prstGeom prst="rect">
            <a:avLst/>
          </a:prstGeom>
        </p:spPr>
      </p:pic>
      <p:pic>
        <p:nvPicPr>
          <p:cNvPr id="69" name="Picture 6">
            <a:extLst>
              <a:ext uri="{FF2B5EF4-FFF2-40B4-BE49-F238E27FC236}">
                <a16:creationId xmlns:a16="http://schemas.microsoft.com/office/drawing/2014/main" id="{8D312040-4D8A-4F46-9A13-ADBD11BE8A3F}"/>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8745292" y="2711476"/>
            <a:ext cx="580018" cy="624705"/>
          </a:xfrm>
          <a:prstGeom prst="rect">
            <a:avLst/>
          </a:prstGeom>
        </p:spPr>
      </p:pic>
      <p:sp>
        <p:nvSpPr>
          <p:cNvPr id="3" name="Rectangle 2">
            <a:extLst>
              <a:ext uri="{FF2B5EF4-FFF2-40B4-BE49-F238E27FC236}">
                <a16:creationId xmlns:a16="http://schemas.microsoft.com/office/drawing/2014/main" id="{037E76C6-C425-C14D-BEC5-2D503EC3D740}"/>
              </a:ext>
            </a:extLst>
          </p:cNvPr>
          <p:cNvSpPr/>
          <p:nvPr/>
        </p:nvSpPr>
        <p:spPr>
          <a:xfrm>
            <a:off x="732349" y="322016"/>
            <a:ext cx="1435008" cy="400110"/>
          </a:xfrm>
          <a:prstGeom prst="rect">
            <a:avLst/>
          </a:prstGeom>
        </p:spPr>
        <p:txBody>
          <a:bodyPr wrap="none">
            <a:spAutoFit/>
          </a:bodyPr>
          <a:lstStyle/>
          <a:p>
            <a:r>
              <a:rPr lang="es-GB" sz="2000" b="1"/>
              <a:t>Persona </a:t>
            </a:r>
            <a:r>
              <a:rPr lang="en-GB" sz="2000" b="1"/>
              <a:t>A</a:t>
            </a:r>
            <a:endParaRPr lang="en-US" sz="2000"/>
          </a:p>
        </p:txBody>
      </p:sp>
      <p:sp>
        <p:nvSpPr>
          <p:cNvPr id="70" name="Anillo 68">
            <a:extLst>
              <a:ext uri="{FF2B5EF4-FFF2-40B4-BE49-F238E27FC236}">
                <a16:creationId xmlns:a16="http://schemas.microsoft.com/office/drawing/2014/main" id="{5B6F3A9B-3AF2-A941-9ABE-650E31A833C4}"/>
              </a:ext>
            </a:extLst>
          </p:cNvPr>
          <p:cNvSpPr/>
          <p:nvPr/>
        </p:nvSpPr>
        <p:spPr>
          <a:xfrm>
            <a:off x="7863946" y="4288250"/>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71" name="Anillo 68">
            <a:extLst>
              <a:ext uri="{FF2B5EF4-FFF2-40B4-BE49-F238E27FC236}">
                <a16:creationId xmlns:a16="http://schemas.microsoft.com/office/drawing/2014/main" id="{8D2399C9-26B3-6B45-B13B-1FA6A4BC1357}"/>
              </a:ext>
            </a:extLst>
          </p:cNvPr>
          <p:cNvSpPr/>
          <p:nvPr/>
        </p:nvSpPr>
        <p:spPr>
          <a:xfrm>
            <a:off x="2427746" y="4285644"/>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79" name="Anillo 68">
            <a:extLst>
              <a:ext uri="{FF2B5EF4-FFF2-40B4-BE49-F238E27FC236}">
                <a16:creationId xmlns:a16="http://schemas.microsoft.com/office/drawing/2014/main" id="{B7E80673-E384-0E40-9030-B3DB7F51445F}"/>
              </a:ext>
            </a:extLst>
          </p:cNvPr>
          <p:cNvSpPr/>
          <p:nvPr/>
        </p:nvSpPr>
        <p:spPr>
          <a:xfrm>
            <a:off x="620665" y="627554"/>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86" name="Anillo 68">
            <a:extLst>
              <a:ext uri="{FF2B5EF4-FFF2-40B4-BE49-F238E27FC236}">
                <a16:creationId xmlns:a16="http://schemas.microsoft.com/office/drawing/2014/main" id="{B044373A-5329-0E43-8977-3287DE588773}"/>
              </a:ext>
            </a:extLst>
          </p:cNvPr>
          <p:cNvSpPr/>
          <p:nvPr/>
        </p:nvSpPr>
        <p:spPr>
          <a:xfrm>
            <a:off x="6097425" y="626711"/>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87" name="Anillo 68">
            <a:extLst>
              <a:ext uri="{FF2B5EF4-FFF2-40B4-BE49-F238E27FC236}">
                <a16:creationId xmlns:a16="http://schemas.microsoft.com/office/drawing/2014/main" id="{291A9C43-6CD0-1F4D-8D67-041114205CC0}"/>
              </a:ext>
            </a:extLst>
          </p:cNvPr>
          <p:cNvSpPr/>
          <p:nvPr/>
        </p:nvSpPr>
        <p:spPr>
          <a:xfrm>
            <a:off x="9760772" y="626711"/>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91" name="Anillo 68">
            <a:extLst>
              <a:ext uri="{FF2B5EF4-FFF2-40B4-BE49-F238E27FC236}">
                <a16:creationId xmlns:a16="http://schemas.microsoft.com/office/drawing/2014/main" id="{B25D36DE-A9AB-A247-A01F-C64DCECDE658}"/>
              </a:ext>
            </a:extLst>
          </p:cNvPr>
          <p:cNvSpPr/>
          <p:nvPr/>
        </p:nvSpPr>
        <p:spPr>
          <a:xfrm>
            <a:off x="2452338" y="2456599"/>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92" name="Anillo 68">
            <a:extLst>
              <a:ext uri="{FF2B5EF4-FFF2-40B4-BE49-F238E27FC236}">
                <a16:creationId xmlns:a16="http://schemas.microsoft.com/office/drawing/2014/main" id="{AA0D6CE5-2880-1744-B929-E748114C08A9}"/>
              </a:ext>
            </a:extLst>
          </p:cNvPr>
          <p:cNvSpPr/>
          <p:nvPr/>
        </p:nvSpPr>
        <p:spPr>
          <a:xfrm>
            <a:off x="4351710" y="2427889"/>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93" name="Anillo 68">
            <a:extLst>
              <a:ext uri="{FF2B5EF4-FFF2-40B4-BE49-F238E27FC236}">
                <a16:creationId xmlns:a16="http://schemas.microsoft.com/office/drawing/2014/main" id="{1FCBD432-8061-A048-BD7D-1305207F445F}"/>
              </a:ext>
            </a:extLst>
          </p:cNvPr>
          <p:cNvSpPr/>
          <p:nvPr/>
        </p:nvSpPr>
        <p:spPr>
          <a:xfrm>
            <a:off x="7943687" y="2427889"/>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2642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9" grpId="0" animBg="1"/>
      <p:bldP spid="86" grpId="0" animBg="1"/>
      <p:bldP spid="87" grpId="0" animBg="1"/>
      <p:bldP spid="91" grpId="0" animBg="1"/>
      <p:bldP spid="92" grpId="0" animBg="1"/>
      <p:bldP spid="9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080389"/>
            <a:ext cx="9107973" cy="1260269"/>
          </a:xfrm>
        </p:spPr>
        <p:txBody>
          <a:bodyPr>
            <a:normAutofit/>
          </a:bodyPr>
          <a:lstStyle/>
          <a:p>
            <a:pPr algn="l"/>
            <a:r>
              <a:rPr lang="en-GB" sz="4000" b="1">
                <a:solidFill>
                  <a:prstClr val="white"/>
                </a:solidFill>
              </a:rPr>
              <a:t>Describing people and things</a:t>
            </a:r>
            <a:endParaRPr lang="en-US" sz="400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45816" y="3242066"/>
            <a:ext cx="7930777" cy="1456793"/>
          </a:xfrm>
        </p:spPr>
        <p:txBody>
          <a:bodyPr>
            <a:noAutofit/>
          </a:bodyPr>
          <a:lstStyle/>
          <a:p>
            <a:pPr lvl="0" algn="l">
              <a:lnSpc>
                <a:spcPct val="100000"/>
              </a:lnSpc>
              <a:spcBef>
                <a:spcPts val="0"/>
              </a:spcBef>
              <a:defRPr/>
            </a:pPr>
            <a:r>
              <a:rPr lang="en-GB">
                <a:solidFill>
                  <a:schemeClr val="bg1"/>
                </a:solidFill>
              </a:rPr>
              <a:t>ESTAR for location</a:t>
            </a:r>
          </a:p>
          <a:p>
            <a:pPr marL="342900" lvl="0" indent="-342900" algn="l">
              <a:lnSpc>
                <a:spcPct val="100000"/>
              </a:lnSpc>
              <a:spcBef>
                <a:spcPts val="0"/>
              </a:spcBef>
              <a:buFont typeface="Arial" panose="020B0604020202020204" pitchFamily="34" charset="0"/>
              <a:buChar char="•"/>
              <a:defRPr/>
            </a:pPr>
            <a:r>
              <a:rPr lang="en-GB">
                <a:solidFill>
                  <a:schemeClr val="bg1"/>
                </a:solidFill>
              </a:rPr>
              <a:t>Present tense (3</a:t>
            </a:r>
            <a:r>
              <a:rPr lang="en-GB" baseline="30000">
                <a:solidFill>
                  <a:schemeClr val="bg1"/>
                </a:solidFill>
              </a:rPr>
              <a:t>rd</a:t>
            </a:r>
            <a:r>
              <a:rPr lang="en-GB">
                <a:solidFill>
                  <a:schemeClr val="bg1"/>
                </a:solidFill>
              </a:rPr>
              <a:t> person singular - está)</a:t>
            </a:r>
          </a:p>
          <a:p>
            <a:pPr marL="342900" lvl="0" indent="-342900" algn="l">
              <a:lnSpc>
                <a:spcPct val="100000"/>
              </a:lnSpc>
              <a:spcBef>
                <a:spcPts val="0"/>
              </a:spcBef>
              <a:buFont typeface="Arial" panose="020B0604020202020204" pitchFamily="34" charset="0"/>
              <a:buChar char="•"/>
              <a:defRPr/>
            </a:pPr>
            <a:r>
              <a:rPr lang="en-GB">
                <a:solidFill>
                  <a:schemeClr val="bg1"/>
                </a:solidFill>
              </a:rPr>
              <a:t>Imperfect tense (3</a:t>
            </a:r>
            <a:r>
              <a:rPr lang="en-GB" baseline="30000">
                <a:solidFill>
                  <a:schemeClr val="bg1"/>
                </a:solidFill>
              </a:rPr>
              <a:t>rd</a:t>
            </a:r>
            <a:r>
              <a:rPr lang="en-GB">
                <a:solidFill>
                  <a:schemeClr val="bg1"/>
                </a:solidFill>
              </a:rPr>
              <a:t> person singular - estaba)</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2.2 - Week 2 - Lesson </a:t>
            </a:r>
            <a:r>
              <a:rPr lang="en-GB" sz="2200">
                <a:solidFill>
                  <a:prstClr val="white"/>
                </a:solidFill>
                <a:latin typeface="Century Gothic" panose="020B0502020202020204" pitchFamily="34" charset="0"/>
              </a:rPr>
              <a:t>42</a:t>
            </a:r>
            <a:endParaRPr kumimoji="0" lang="en-GB" sz="2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Louise Caruso /</a:t>
            </a:r>
            <a:r>
              <a:rPr kumimoji="0" lang="en-GB" sz="1400" b="0" i="0" u="none" strike="noStrike" kern="1200" cap="none" spc="0" normalizeH="0" noProof="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Nick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Avery</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smtClean="0">
                <a:solidFill>
                  <a:prstClr val="white"/>
                </a:solidFill>
                <a:latin typeface="Century Gothic" panose="020B0502020202020204" pitchFamily="34" charset="0"/>
              </a:rPr>
              <a:t>09/12</a:t>
            </a:r>
            <a:r>
              <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j-ea"/>
                <a:cs typeface="+mj-cs"/>
              </a:rPr>
              <a:t>/21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8" name="Picture 17" descr="NCELP logo">
            <a:extLst>
              <a:ext uri="{FF2B5EF4-FFF2-40B4-BE49-F238E27FC236}">
                <a16:creationId xmlns:a16="http://schemas.microsoft.com/office/drawing/2014/main" id="{F97E92AD-DBFA-C54B-AA7B-426A834A862E}"/>
              </a:ext>
              <a:ext uri="{C183D7F6-B498-43B3-948B-1728B52AA6E4}">
                <adec:decorative xmlns=""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407543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85583" y="2006064"/>
            <a:ext cx="10165824" cy="3086063"/>
          </a:xfrm>
          <a:prstGeom prst="wedgeRoundRectCallout">
            <a:avLst>
              <a:gd name="adj1" fmla="val 53000"/>
              <a:gd name="adj2" fmla="val 3912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2" name="Action Button: Custom 20">
            <a:hlinkClick r:id="" action="ppaction://noaction" highlightClick="1">
              <a:snd r:embed="rId4" name="Slow text seseo 2.wav"/>
            </a:hlinkClick>
            <a:extLst>
              <a:ext uri="{FF2B5EF4-FFF2-40B4-BE49-F238E27FC236}">
                <a16:creationId xmlns:a16="http://schemas.microsoft.com/office/drawing/2014/main" id="{EEC96304-0547-4EE1-8F3F-E74C85620AEC}"/>
              </a:ext>
            </a:extLst>
          </p:cNvPr>
          <p:cNvSpPr/>
          <p:nvPr/>
        </p:nvSpPr>
        <p:spPr>
          <a:xfrm>
            <a:off x="441423" y="5240505"/>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1</a:t>
            </a:r>
          </a:p>
        </p:txBody>
      </p:sp>
      <p:sp>
        <p:nvSpPr>
          <p:cNvPr id="13" name="Action Button: Custom 20">
            <a:hlinkClick r:id="" action="ppaction://noaction" highlightClick="1">
              <a:snd r:embed="rId5" name="Medium text seseo 2.wav"/>
            </a:hlinkClick>
            <a:extLst>
              <a:ext uri="{FF2B5EF4-FFF2-40B4-BE49-F238E27FC236}">
                <a16:creationId xmlns:a16="http://schemas.microsoft.com/office/drawing/2014/main" id="{1CEFA9C5-4A63-4759-BFDA-BD38CDDE2DF9}"/>
              </a:ext>
            </a:extLst>
          </p:cNvPr>
          <p:cNvSpPr/>
          <p:nvPr/>
        </p:nvSpPr>
        <p:spPr>
          <a:xfrm>
            <a:off x="1367159" y="5240504"/>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2</a:t>
            </a:r>
          </a:p>
        </p:txBody>
      </p:sp>
      <p:sp>
        <p:nvSpPr>
          <p:cNvPr id="14" name="Action Button: Custom 20">
            <a:hlinkClick r:id="" action="ppaction://noaction" highlightClick="1">
              <a:snd r:embed="rId6" name="Fast text seseo 2.wav"/>
            </a:hlinkClick>
            <a:extLst>
              <a:ext uri="{FF2B5EF4-FFF2-40B4-BE49-F238E27FC236}">
                <a16:creationId xmlns:a16="http://schemas.microsoft.com/office/drawing/2014/main" id="{1CEFA9C5-4A63-4759-BFDA-BD38CDDE2DF9}"/>
              </a:ext>
            </a:extLst>
          </p:cNvPr>
          <p:cNvSpPr/>
          <p:nvPr/>
        </p:nvSpPr>
        <p:spPr>
          <a:xfrm>
            <a:off x="2296159" y="5240504"/>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3</a:t>
            </a:r>
          </a:p>
        </p:txBody>
      </p:sp>
      <p:sp>
        <p:nvSpPr>
          <p:cNvPr id="20" name="Title 1">
            <a:extLst>
              <a:ext uri="{FF2B5EF4-FFF2-40B4-BE49-F238E27FC236}">
                <a16:creationId xmlns:a16="http://schemas.microsoft.com/office/drawing/2014/main" id="{E5AD71A3-17B3-9647-9F8A-42D0AFFAAE02}"/>
              </a:ext>
            </a:extLst>
          </p:cNvPr>
          <p:cNvSpPr txBox="1">
            <a:spLocks/>
          </p:cNvSpPr>
          <p:nvPr/>
        </p:nvSpPr>
        <p:spPr>
          <a:xfrm>
            <a:off x="455718" y="2819148"/>
            <a:ext cx="10311037" cy="17615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400"/>
              <a:t>Estoy orgullosa de mis raí</a:t>
            </a:r>
            <a:r>
              <a:rPr lang="en-GB" sz="2400" b="1"/>
              <a:t>ce</a:t>
            </a:r>
            <a:r>
              <a:rPr lang="en-GB" sz="2400"/>
              <a:t>s cubanas. En Cuba hay tantas tradi</a:t>
            </a:r>
            <a:r>
              <a:rPr lang="en-GB" sz="2400" b="1"/>
              <a:t>ci</a:t>
            </a:r>
            <a:r>
              <a:rPr lang="en-GB" sz="2400"/>
              <a:t>ones</a:t>
            </a:r>
            <a:r>
              <a:rPr lang="en-GB" sz="2400" dirty="0"/>
              <a:t>, </a:t>
            </a:r>
            <a:r>
              <a:rPr lang="en-GB" sz="2400" err="1"/>
              <a:t>celebra</a:t>
            </a:r>
            <a:r>
              <a:rPr lang="en-GB" sz="2400" b="1" err="1"/>
              <a:t>ci</a:t>
            </a:r>
            <a:r>
              <a:rPr lang="en-GB" sz="2400" err="1"/>
              <a:t>ones</a:t>
            </a:r>
            <a:r>
              <a:rPr lang="en-GB" sz="2400"/>
              <a:t> y supersti</a:t>
            </a:r>
            <a:r>
              <a:rPr lang="en-GB" sz="2400" b="1"/>
              <a:t>ci</a:t>
            </a:r>
            <a:r>
              <a:rPr lang="en-GB" sz="2400"/>
              <a:t>ones.</a:t>
            </a:r>
            <a:endParaRPr lang="en-GB" sz="2400" dirty="0"/>
          </a:p>
          <a:p>
            <a:pPr>
              <a:lnSpc>
                <a:spcPct val="120000"/>
              </a:lnSpc>
            </a:pPr>
            <a:endParaRPr lang="en-GB" sz="2400" dirty="0"/>
          </a:p>
          <a:p>
            <a:pPr>
              <a:lnSpc>
                <a:spcPct val="120000"/>
              </a:lnSpc>
            </a:pPr>
            <a:r>
              <a:rPr lang="en-GB" sz="2400" dirty="0"/>
              <a:t>¿</a:t>
            </a:r>
            <a:r>
              <a:rPr lang="en-GB" sz="2400" dirty="0" err="1"/>
              <a:t>Cómo</a:t>
            </a:r>
            <a:r>
              <a:rPr lang="en-GB" sz="2400" dirty="0"/>
              <a:t> </a:t>
            </a:r>
            <a:r>
              <a:rPr lang="en-GB" sz="2400" b="1" dirty="0" err="1"/>
              <a:t>ce</a:t>
            </a:r>
            <a:r>
              <a:rPr lang="en-GB" sz="2400" dirty="0" err="1"/>
              <a:t>lebran</a:t>
            </a:r>
            <a:r>
              <a:rPr lang="en-GB" sz="2400" dirty="0"/>
              <a:t> el </a:t>
            </a:r>
            <a:r>
              <a:rPr lang="en-GB" sz="2400" dirty="0" err="1"/>
              <a:t>treinta</a:t>
            </a:r>
            <a:r>
              <a:rPr lang="en-GB" sz="2400" dirty="0"/>
              <a:t> y uno de </a:t>
            </a:r>
            <a:r>
              <a:rPr lang="en-GB" sz="2400" dirty="0" err="1"/>
              <a:t>di</a:t>
            </a:r>
            <a:r>
              <a:rPr lang="en-GB" sz="2400" b="1" dirty="0" err="1"/>
              <a:t>ci</a:t>
            </a:r>
            <a:r>
              <a:rPr lang="en-GB" sz="2400" dirty="0" err="1"/>
              <a:t>embre</a:t>
            </a:r>
            <a:r>
              <a:rPr lang="en-GB" sz="2400" dirty="0"/>
              <a:t> a las </a:t>
            </a:r>
            <a:r>
              <a:rPr lang="en-GB" sz="2400" dirty="0" err="1"/>
              <a:t>do</a:t>
            </a:r>
            <a:r>
              <a:rPr lang="en-GB" sz="2400" b="1" dirty="0" err="1"/>
              <a:t>ce</a:t>
            </a:r>
            <a:r>
              <a:rPr lang="en-GB" sz="2400" dirty="0"/>
              <a:t>? </a:t>
            </a:r>
            <a:r>
              <a:rPr lang="en-GB" sz="2400" dirty="0" err="1"/>
              <a:t>Queman</a:t>
            </a:r>
            <a:r>
              <a:rPr lang="en-GB" sz="2400" dirty="0"/>
              <a:t>* un </a:t>
            </a:r>
            <a:r>
              <a:rPr lang="en-GB" sz="2400" dirty="0" err="1"/>
              <a:t>muñeco</a:t>
            </a:r>
            <a:r>
              <a:rPr lang="en-GB" sz="2400" dirty="0"/>
              <a:t>* </a:t>
            </a:r>
            <a:r>
              <a:rPr lang="en-GB" sz="2400" dirty="0" err="1"/>
              <a:t>como</a:t>
            </a:r>
            <a:r>
              <a:rPr lang="en-GB" sz="2400" dirty="0"/>
              <a:t> </a:t>
            </a:r>
            <a:r>
              <a:rPr lang="en-GB" sz="2400" dirty="0" err="1"/>
              <a:t>representa</a:t>
            </a:r>
            <a:r>
              <a:rPr lang="en-GB" sz="2400" b="1" dirty="0" err="1"/>
              <a:t>ci</a:t>
            </a:r>
            <a:r>
              <a:rPr lang="en-GB" sz="2400" dirty="0" err="1"/>
              <a:t>ón</a:t>
            </a:r>
            <a:r>
              <a:rPr lang="en-GB" sz="2400" dirty="0"/>
              <a:t> de la </a:t>
            </a:r>
            <a:r>
              <a:rPr lang="en-GB" sz="2400" dirty="0" err="1"/>
              <a:t>elimina</a:t>
            </a:r>
            <a:r>
              <a:rPr lang="en-GB" sz="2400" b="1" dirty="0" err="1"/>
              <a:t>ci</a:t>
            </a:r>
            <a:r>
              <a:rPr lang="en-GB" sz="2400" dirty="0" err="1"/>
              <a:t>ón</a:t>
            </a:r>
            <a:r>
              <a:rPr lang="en-GB" sz="2400" dirty="0"/>
              <a:t> </a:t>
            </a:r>
            <a:r>
              <a:rPr lang="en-GB" sz="2400"/>
              <a:t>de todas las cosas malas del año pasado.</a:t>
            </a:r>
          </a:p>
          <a:p>
            <a:pPr>
              <a:lnSpc>
                <a:spcPct val="120000"/>
              </a:lnSpc>
            </a:pPr>
            <a:endParaRPr lang="en-GB" sz="2400" dirty="0"/>
          </a:p>
        </p:txBody>
      </p:sp>
      <p:sp>
        <p:nvSpPr>
          <p:cNvPr id="10" name="Title 9">
            <a:extLst>
              <a:ext uri="{FF2B5EF4-FFF2-40B4-BE49-F238E27FC236}">
                <a16:creationId xmlns:a16="http://schemas.microsoft.com/office/drawing/2014/main" id="{173B44B3-12D8-4249-B73A-1A7060B83001}"/>
              </a:ext>
            </a:extLst>
          </p:cNvPr>
          <p:cNvSpPr>
            <a:spLocks noGrp="1"/>
          </p:cNvSpPr>
          <p:nvPr>
            <p:ph type="title"/>
          </p:nvPr>
        </p:nvSpPr>
        <p:spPr>
          <a:xfrm>
            <a:off x="153763" y="217913"/>
            <a:ext cx="5772150" cy="925732"/>
          </a:xfrm>
        </p:spPr>
        <p:txBody>
          <a:bodyPr>
            <a:normAutofit/>
          </a:bodyPr>
          <a:lstStyle/>
          <a:p>
            <a:r>
              <a:rPr lang="en-US" sz="2800" b="1" dirty="0" err="1">
                <a:solidFill>
                  <a:schemeClr val="bg1"/>
                </a:solidFill>
              </a:rPr>
              <a:t>Supersticiones</a:t>
            </a:r>
            <a:r>
              <a:rPr lang="en-US" sz="2800" b="1" dirty="0">
                <a:solidFill>
                  <a:schemeClr val="bg1"/>
                </a:solidFill>
              </a:rPr>
              <a:t> </a:t>
            </a:r>
            <a:r>
              <a:rPr lang="en-US" sz="2800" b="1" dirty="0" err="1">
                <a:solidFill>
                  <a:schemeClr val="bg1"/>
                </a:solidFill>
              </a:rPr>
              <a:t>cubanas</a:t>
            </a:r>
            <a:endParaRPr lang="en-US" sz="2800" b="1" dirty="0">
              <a:solidFill>
                <a:schemeClr val="bg1"/>
              </a:solidFill>
            </a:endParaRPr>
          </a:p>
        </p:txBody>
      </p:sp>
      <p:sp>
        <p:nvSpPr>
          <p:cNvPr id="22" name="Title 1">
            <a:extLst>
              <a:ext uri="{FF2B5EF4-FFF2-40B4-BE49-F238E27FC236}">
                <a16:creationId xmlns:a16="http://schemas.microsoft.com/office/drawing/2014/main" id="{F621BF3F-7771-074F-A349-08CF87D7B6C3}"/>
              </a:ext>
            </a:extLst>
          </p:cNvPr>
          <p:cNvSpPr txBox="1">
            <a:spLocks/>
          </p:cNvSpPr>
          <p:nvPr/>
        </p:nvSpPr>
        <p:spPr>
          <a:xfrm>
            <a:off x="7924800" y="5448775"/>
            <a:ext cx="4172644" cy="803542"/>
          </a:xfrm>
          <a:prstGeom prst="rect">
            <a:avLst/>
          </a:prstGeom>
          <a:solidFill>
            <a:schemeClr val="accent4">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a:t>*quemar </a:t>
            </a:r>
            <a:r>
              <a:rPr lang="en-GB" sz="2400" dirty="0"/>
              <a:t>– </a:t>
            </a:r>
            <a:r>
              <a:rPr lang="en-GB" sz="2400"/>
              <a:t>to burn, burning</a:t>
            </a:r>
            <a:endParaRPr lang="en-GB" sz="2400" dirty="0"/>
          </a:p>
          <a:p>
            <a:pPr>
              <a:lnSpc>
                <a:spcPct val="100000"/>
              </a:lnSpc>
              <a:spcBef>
                <a:spcPts val="0"/>
              </a:spcBef>
            </a:pPr>
            <a:r>
              <a:rPr lang="en-GB" sz="2400"/>
              <a:t>*el </a:t>
            </a:r>
            <a:r>
              <a:rPr lang="en-GB" sz="2400" dirty="0" err="1"/>
              <a:t>muñeco</a:t>
            </a:r>
            <a:r>
              <a:rPr lang="en-GB" sz="2400" dirty="0"/>
              <a:t> </a:t>
            </a:r>
            <a:r>
              <a:rPr lang="en-GB" sz="2400"/>
              <a:t>– doll</a:t>
            </a:r>
            <a:endParaRPr lang="en-GB" sz="2400" dirty="0"/>
          </a:p>
        </p:txBody>
      </p:sp>
      <p:pic>
        <p:nvPicPr>
          <p:cNvPr id="21" name="Picture 4" descr="Cuba, Flag, Country, Cuban, Cuba Flag">
            <a:extLst>
              <a:ext uri="{FF2B5EF4-FFF2-40B4-BE49-F238E27FC236}">
                <a16:creationId xmlns:a16="http://schemas.microsoft.com/office/drawing/2014/main" id="{60A63386-6CCC-154B-A03B-290EDEEF42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2795" y="217913"/>
            <a:ext cx="1285704" cy="8035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ireworks, Sylvester, New Year'S Eve, Sparkler">
            <a:extLst>
              <a:ext uri="{FF2B5EF4-FFF2-40B4-BE49-F238E27FC236}">
                <a16:creationId xmlns:a16="http://schemas.microsoft.com/office/drawing/2014/main" id="{DC91985B-E813-3B47-9603-DA17AC6E2B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98800" y="879619"/>
            <a:ext cx="1194530" cy="11638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84029" y="1138937"/>
            <a:ext cx="9591528" cy="830997"/>
          </a:xfrm>
          <a:prstGeom prst="rect">
            <a:avLst/>
          </a:prstGeom>
          <a:noFill/>
        </p:spPr>
        <p:txBody>
          <a:bodyPr wrap="square" rtlCol="0">
            <a:spAutoFit/>
          </a:bodyPr>
          <a:lstStyle/>
          <a:p>
            <a:pPr algn="l"/>
            <a:r>
              <a:rPr lang="en-GB" sz="2400">
                <a:solidFill>
                  <a:schemeClr val="accent5">
                    <a:lumMod val="50000"/>
                  </a:schemeClr>
                </a:solidFill>
              </a:rPr>
              <a:t>Lee el texto. ¿Qué significa? Luego lee con un compañero para practicar la pronunciación de [ce] y [ci].</a:t>
            </a:r>
            <a:endParaRPr lang="en-GB" sz="2400" dirty="0">
              <a:solidFill>
                <a:schemeClr val="accent5">
                  <a:lumMod val="50000"/>
                </a:schemeClr>
              </a:solidFill>
            </a:endParaRPr>
          </a:p>
        </p:txBody>
      </p:sp>
      <p:sp>
        <p:nvSpPr>
          <p:cNvPr id="25" name="Action Button: Custom 20">
            <a:hlinkClick r:id="" action="ppaction://noaction" highlightClick="1">
              <a:snd r:embed="rId9" name="Slow text distinción 2.wav"/>
            </a:hlinkClick>
            <a:extLst>
              <a:ext uri="{FF2B5EF4-FFF2-40B4-BE49-F238E27FC236}">
                <a16:creationId xmlns:a16="http://schemas.microsoft.com/office/drawing/2014/main" id="{EEC96304-0547-4EE1-8F3F-E74C85620AEC}"/>
              </a:ext>
            </a:extLst>
          </p:cNvPr>
          <p:cNvSpPr/>
          <p:nvPr/>
        </p:nvSpPr>
        <p:spPr>
          <a:xfrm>
            <a:off x="441423" y="5810992"/>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1</a:t>
            </a:r>
          </a:p>
        </p:txBody>
      </p:sp>
      <p:sp>
        <p:nvSpPr>
          <p:cNvPr id="26" name="Action Button: Custom 20">
            <a:hlinkClick r:id="" action="ppaction://noaction" highlightClick="1">
              <a:snd r:embed="rId10" name="Medium distinción 2.wav"/>
            </a:hlinkClick>
            <a:extLst>
              <a:ext uri="{FF2B5EF4-FFF2-40B4-BE49-F238E27FC236}">
                <a16:creationId xmlns:a16="http://schemas.microsoft.com/office/drawing/2014/main" id="{1CEFA9C5-4A63-4759-BFDA-BD38CDDE2DF9}"/>
              </a:ext>
            </a:extLst>
          </p:cNvPr>
          <p:cNvSpPr/>
          <p:nvPr/>
        </p:nvSpPr>
        <p:spPr>
          <a:xfrm>
            <a:off x="1367159" y="5810991"/>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2</a:t>
            </a:r>
          </a:p>
        </p:txBody>
      </p:sp>
      <p:sp>
        <p:nvSpPr>
          <p:cNvPr id="27" name="Action Button: Custom 20">
            <a:hlinkClick r:id="" action="ppaction://noaction" highlightClick="1">
              <a:snd r:embed="rId11" name="Fast text distinción 2.wav"/>
            </a:hlinkClick>
            <a:extLst>
              <a:ext uri="{FF2B5EF4-FFF2-40B4-BE49-F238E27FC236}">
                <a16:creationId xmlns:a16="http://schemas.microsoft.com/office/drawing/2014/main" id="{1CEFA9C5-4A63-4759-BFDA-BD38CDDE2DF9}"/>
              </a:ext>
            </a:extLst>
          </p:cNvPr>
          <p:cNvSpPr/>
          <p:nvPr/>
        </p:nvSpPr>
        <p:spPr>
          <a:xfrm>
            <a:off x="2296159" y="5810991"/>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3</a:t>
            </a:r>
          </a:p>
        </p:txBody>
      </p:sp>
      <p:pic>
        <p:nvPicPr>
          <p:cNvPr id="9" name="Picture 8"/>
          <p:cNvPicPr>
            <a:picLocks noChangeAspect="1"/>
          </p:cNvPicPr>
          <p:nvPr/>
        </p:nvPicPr>
        <p:blipFill rotWithShape="1">
          <a:blip r:embed="rId12">
            <a:extLst>
              <a:ext uri="{28A0092B-C50C-407E-A947-70E740481C1C}">
                <a14:useLocalDpi xmlns:a14="http://schemas.microsoft.com/office/drawing/2010/main" val="0"/>
              </a:ext>
            </a:extLst>
          </a:blip>
          <a:srcRect l="49524" t="17778" r="31786"/>
          <a:stretch/>
        </p:blipFill>
        <p:spPr>
          <a:xfrm>
            <a:off x="10835186" y="3011866"/>
            <a:ext cx="902177" cy="2232455"/>
          </a:xfrm>
          <a:prstGeom prst="rect">
            <a:avLst/>
          </a:prstGeom>
        </p:spPr>
      </p:pic>
      <p:sp>
        <p:nvSpPr>
          <p:cNvPr id="19" name="TextBox 18"/>
          <p:cNvSpPr txBox="1"/>
          <p:nvPr/>
        </p:nvSpPr>
        <p:spPr>
          <a:xfrm>
            <a:off x="2913083" y="5217942"/>
            <a:ext cx="4333419" cy="461665"/>
          </a:xfrm>
          <a:prstGeom prst="rect">
            <a:avLst/>
          </a:prstGeom>
          <a:noFill/>
        </p:spPr>
        <p:txBody>
          <a:bodyPr wrap="square" rtlCol="0">
            <a:spAutoFit/>
          </a:bodyPr>
          <a:lstStyle/>
          <a:p>
            <a:pPr algn="l"/>
            <a:r>
              <a:rPr lang="en-GB" sz="2400">
                <a:solidFill>
                  <a:schemeClr val="accent5">
                    <a:lumMod val="50000"/>
                  </a:schemeClr>
                </a:solidFill>
              </a:rPr>
              <a:t>Latinoamérica y Canarias</a:t>
            </a:r>
            <a:endParaRPr lang="en-GB" sz="2400" dirty="0">
              <a:solidFill>
                <a:schemeClr val="accent5">
                  <a:lumMod val="50000"/>
                </a:schemeClr>
              </a:solidFill>
            </a:endParaRPr>
          </a:p>
        </p:txBody>
      </p:sp>
      <p:sp>
        <p:nvSpPr>
          <p:cNvPr id="29" name="TextBox 28"/>
          <p:cNvSpPr txBox="1"/>
          <p:nvPr/>
        </p:nvSpPr>
        <p:spPr>
          <a:xfrm>
            <a:off x="2913083" y="5731694"/>
            <a:ext cx="4333419" cy="461665"/>
          </a:xfrm>
          <a:prstGeom prst="rect">
            <a:avLst/>
          </a:prstGeom>
          <a:noFill/>
        </p:spPr>
        <p:txBody>
          <a:bodyPr wrap="square" rtlCol="0">
            <a:spAutoFit/>
          </a:bodyPr>
          <a:lstStyle/>
          <a:p>
            <a:pPr algn="l"/>
            <a:r>
              <a:rPr lang="en-GB" sz="2400">
                <a:solidFill>
                  <a:schemeClr val="accent5">
                    <a:lumMod val="50000"/>
                  </a:schemeClr>
                </a:solidFill>
              </a:rPr>
              <a:t>España (peninsula)</a:t>
            </a:r>
            <a:endParaRPr lang="en-GB" sz="2400" dirty="0">
              <a:solidFill>
                <a:schemeClr val="accent5">
                  <a:lumMod val="50000"/>
                </a:schemeClr>
              </a:solidFill>
            </a:endParaRPr>
          </a:p>
        </p:txBody>
      </p:sp>
    </p:spTree>
    <p:extLst>
      <p:ext uri="{BB962C8B-B14F-4D97-AF65-F5344CB8AC3E}">
        <p14:creationId xmlns:p14="http://schemas.microsoft.com/office/powerpoint/2010/main" val="33133216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7"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95" name="Google Shape;295;p7"/>
          <p:cNvSpPr txBox="1"/>
          <p:nvPr/>
        </p:nvSpPr>
        <p:spPr>
          <a:xfrm>
            <a:off x="0" y="0"/>
            <a:ext cx="6484938" cy="1325563"/>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1F3864"/>
              </a:buClr>
              <a:buSzPts val="3600"/>
              <a:buFont typeface="Century Gothic"/>
              <a:buNone/>
              <a:tabLst/>
              <a:defRPr/>
            </a:pPr>
            <a:endParaRPr kumimoji="0" sz="3600" b="1" i="0" u="none" strike="noStrike" kern="0" cap="none" spc="0" normalizeH="0" baseline="0" noProof="0">
              <a:ln>
                <a:noFill/>
              </a:ln>
              <a:solidFill>
                <a:prstClr val="white"/>
              </a:solidFill>
              <a:effectLst/>
              <a:uLnTx/>
              <a:uFillTx/>
              <a:latin typeface="Century Gothic"/>
              <a:ea typeface="Century Gothic"/>
              <a:cs typeface="Century Gothic"/>
              <a:sym typeface="Century Gothic"/>
            </a:endParaRPr>
          </a:p>
        </p:txBody>
      </p:sp>
      <p:sp>
        <p:nvSpPr>
          <p:cNvPr id="296" name="Google Shape;296;p7"/>
          <p:cNvSpPr txBox="1"/>
          <p:nvPr/>
        </p:nvSpPr>
        <p:spPr>
          <a:xfrm>
            <a:off x="3812899" y="1548765"/>
            <a:ext cx="1755609"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kern="0" dirty="0">
                <a:solidFill>
                  <a:srgbClr val="1F3864"/>
                </a:solidFill>
                <a:latin typeface="Century Gothic"/>
                <a:cs typeface="Arial"/>
                <a:sym typeface="Century Gothic"/>
              </a:rPr>
              <a:t>el </a:t>
            </a:r>
            <a:r>
              <a:rPr lang="en-GB" sz="2600" kern="0" dirty="0" err="1">
                <a:solidFill>
                  <a:srgbClr val="1F3864"/>
                </a:solidFill>
                <a:latin typeface="Century Gothic"/>
                <a:cs typeface="Arial"/>
                <a:sym typeface="Century Gothic"/>
              </a:rPr>
              <a:t>castillo</a:t>
            </a:r>
            <a:endParaRPr kumimoji="0" sz="2600" b="0" i="0" u="none" strike="noStrike" kern="0" cap="none" spc="0" normalizeH="0" baseline="0" noProof="0" dirty="0">
              <a:ln>
                <a:noFill/>
              </a:ln>
              <a:solidFill>
                <a:srgbClr val="000000"/>
              </a:solidFill>
              <a:effectLst/>
              <a:uLnTx/>
              <a:uFillTx/>
              <a:latin typeface="Century Gothic"/>
              <a:cs typeface="Arial"/>
              <a:sym typeface="Arial"/>
            </a:endParaRPr>
          </a:p>
        </p:txBody>
      </p:sp>
      <p:sp>
        <p:nvSpPr>
          <p:cNvPr id="298" name="Google Shape;298;p7"/>
          <p:cNvSpPr txBox="1"/>
          <p:nvPr/>
        </p:nvSpPr>
        <p:spPr>
          <a:xfrm>
            <a:off x="9769157" y="3084071"/>
            <a:ext cx="232262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kern="0" dirty="0">
                <a:solidFill>
                  <a:srgbClr val="1F3864"/>
                </a:solidFill>
                <a:latin typeface="Century Gothic"/>
                <a:ea typeface="Century Gothic"/>
                <a:cs typeface="Century Gothic"/>
                <a:sym typeface="Century Gothic"/>
              </a:rPr>
              <a:t>el </a:t>
            </a:r>
            <a:r>
              <a:rPr lang="en-GB" sz="2600" kern="0" dirty="0" err="1">
                <a:solidFill>
                  <a:srgbClr val="1F3864"/>
                </a:solidFill>
                <a:latin typeface="Century Gothic"/>
                <a:ea typeface="Century Gothic"/>
                <a:cs typeface="Century Gothic"/>
                <a:sym typeface="Century Gothic"/>
              </a:rPr>
              <a:t>baño</a:t>
            </a:r>
            <a:endParaRPr kumimoji="0" sz="26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99" name="Google Shape;299;p7"/>
          <p:cNvSpPr txBox="1"/>
          <p:nvPr/>
        </p:nvSpPr>
        <p:spPr>
          <a:xfrm>
            <a:off x="9750478" y="4434425"/>
            <a:ext cx="2085827"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kern="0">
                <a:solidFill>
                  <a:srgbClr val="1F3864"/>
                </a:solidFill>
                <a:latin typeface="Century Gothic"/>
                <a:cs typeface="Arial"/>
                <a:sym typeface="Century Gothic"/>
              </a:rPr>
              <a:t>v</a:t>
            </a:r>
            <a:r>
              <a:rPr kumimoji="0" lang="en-GB" sz="2600" b="0" i="0" u="none" strike="noStrike" kern="0" cap="none" spc="0" normalizeH="0" baseline="0" noProof="0" err="1">
                <a:ln>
                  <a:noFill/>
                </a:ln>
                <a:solidFill>
                  <a:srgbClr val="1F3864"/>
                </a:solidFill>
                <a:effectLst/>
                <a:uLnTx/>
                <a:uFillTx/>
                <a:latin typeface="Century Gothic"/>
                <a:cs typeface="Arial"/>
                <a:sym typeface="Century Gothic"/>
              </a:rPr>
              <a:t>ivo</a:t>
            </a:r>
            <a:r>
              <a:rPr kumimoji="0" lang="en-GB" sz="2600" b="0" i="0" u="none" strike="noStrike" kern="0" cap="none" spc="0" normalizeH="0" baseline="0" noProof="0">
                <a:ln>
                  <a:noFill/>
                </a:ln>
                <a:solidFill>
                  <a:srgbClr val="1F3864"/>
                </a:solidFill>
                <a:effectLst/>
                <a:uLnTx/>
                <a:uFillTx/>
                <a:latin typeface="Century Gothic"/>
                <a:cs typeface="Arial"/>
                <a:sym typeface="Century Gothic"/>
              </a:rPr>
              <a:t>, viva</a:t>
            </a:r>
            <a:endParaRPr kumimoji="0" sz="2600" b="0" i="0" u="none" strike="noStrike" kern="0" cap="none" spc="0" normalizeH="0" baseline="0" noProof="0">
              <a:ln>
                <a:noFill/>
              </a:ln>
              <a:solidFill>
                <a:srgbClr val="000000"/>
              </a:solidFill>
              <a:effectLst/>
              <a:uLnTx/>
              <a:uFillTx/>
              <a:latin typeface="Century Gothic"/>
              <a:cs typeface="Arial"/>
              <a:sym typeface="Arial"/>
            </a:endParaRPr>
          </a:p>
        </p:txBody>
      </p:sp>
      <p:sp>
        <p:nvSpPr>
          <p:cNvPr id="300" name="Google Shape;300;p7"/>
          <p:cNvSpPr txBox="1"/>
          <p:nvPr/>
        </p:nvSpPr>
        <p:spPr>
          <a:xfrm>
            <a:off x="3880451" y="3085907"/>
            <a:ext cx="3482043"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kern="0" dirty="0">
                <a:solidFill>
                  <a:srgbClr val="1F3864"/>
                </a:solidFill>
                <a:latin typeface="Century Gothic"/>
                <a:ea typeface="Century Gothic"/>
                <a:cs typeface="Century Gothic"/>
                <a:sym typeface="Century Gothic"/>
              </a:rPr>
              <a:t>la </a:t>
            </a:r>
            <a:r>
              <a:rPr lang="en-GB" sz="2600" kern="0" dirty="0" err="1">
                <a:solidFill>
                  <a:srgbClr val="1F3864"/>
                </a:solidFill>
                <a:latin typeface="Century Gothic"/>
                <a:ea typeface="Century Gothic"/>
                <a:cs typeface="Century Gothic"/>
                <a:sym typeface="Century Gothic"/>
              </a:rPr>
              <a:t>colina</a:t>
            </a:r>
            <a:endParaRPr kumimoji="0" sz="2600" b="0" i="0" u="none" strike="noStrike" kern="0" cap="none" spc="0" normalizeH="0" baseline="0" noProof="0" dirty="0">
              <a:ln>
                <a:noFill/>
              </a:ln>
              <a:solidFill>
                <a:srgbClr val="000000"/>
              </a:solidFill>
              <a:effectLst/>
              <a:uLnTx/>
              <a:uFillTx/>
              <a:latin typeface="Century Gothic"/>
              <a:cs typeface="Arial"/>
              <a:sym typeface="Arial"/>
            </a:endParaRPr>
          </a:p>
        </p:txBody>
      </p:sp>
      <p:sp>
        <p:nvSpPr>
          <p:cNvPr id="306" name="Google Shape;306;p7"/>
          <p:cNvSpPr txBox="1"/>
          <p:nvPr/>
        </p:nvSpPr>
        <p:spPr>
          <a:xfrm>
            <a:off x="7722931" y="4442706"/>
            <a:ext cx="2361774"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b="1" kern="0">
                <a:solidFill>
                  <a:srgbClr val="FF0000"/>
                </a:solidFill>
                <a:latin typeface="Century Gothic"/>
                <a:cs typeface="Arial"/>
                <a:sym typeface="Century Gothic"/>
              </a:rPr>
              <a:t>a</a:t>
            </a:r>
            <a:r>
              <a:rPr kumimoji="0" lang="en-GB" sz="2600" b="1" i="0" u="none" strike="noStrike" kern="0" cap="none" spc="0" normalizeH="0" baseline="0" noProof="0">
                <a:ln>
                  <a:noFill/>
                </a:ln>
                <a:solidFill>
                  <a:srgbClr val="FF0000"/>
                </a:solidFill>
                <a:effectLst/>
                <a:uLnTx/>
                <a:uFillTx/>
                <a:latin typeface="Century Gothic"/>
                <a:cs typeface="Arial"/>
                <a:sym typeface="Century Gothic"/>
              </a:rPr>
              <a:t>live</a:t>
            </a:r>
            <a:endParaRPr kumimoji="0" sz="2600" b="0" i="0" u="none" strike="noStrike" kern="0" cap="none" spc="0" normalizeH="0" baseline="0" noProof="0" dirty="0">
              <a:ln>
                <a:noFill/>
              </a:ln>
              <a:solidFill>
                <a:srgbClr val="FF0000"/>
              </a:solidFill>
              <a:effectLst/>
              <a:uLnTx/>
              <a:uFillTx/>
              <a:latin typeface="Century Gothic"/>
              <a:cs typeface="Arial"/>
              <a:sym typeface="Arial"/>
            </a:endParaRPr>
          </a:p>
        </p:txBody>
      </p:sp>
      <p:sp>
        <p:nvSpPr>
          <p:cNvPr id="308" name="Google Shape;308;p7"/>
          <p:cNvSpPr txBox="1"/>
          <p:nvPr/>
        </p:nvSpPr>
        <p:spPr>
          <a:xfrm>
            <a:off x="9769157" y="5793060"/>
            <a:ext cx="1885453"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kern="0" dirty="0">
                <a:solidFill>
                  <a:srgbClr val="1F3864"/>
                </a:solidFill>
                <a:latin typeface="Century Gothic"/>
                <a:cs typeface="Arial"/>
                <a:sym typeface="Century Gothic"/>
              </a:rPr>
              <a:t>la </a:t>
            </a:r>
            <a:r>
              <a:rPr lang="en-GB" sz="2600" kern="0" dirty="0" err="1">
                <a:solidFill>
                  <a:srgbClr val="1F3864"/>
                </a:solidFill>
                <a:latin typeface="Century Gothic"/>
                <a:cs typeface="Arial"/>
                <a:sym typeface="Century Gothic"/>
              </a:rPr>
              <a:t>sala</a:t>
            </a:r>
            <a:endParaRPr kumimoji="0" sz="2600" b="0" i="0" u="none" strike="noStrike" kern="0" cap="none" spc="0" normalizeH="0" baseline="0" noProof="0" dirty="0">
              <a:ln>
                <a:noFill/>
              </a:ln>
              <a:solidFill>
                <a:srgbClr val="000000"/>
              </a:solidFill>
              <a:effectLst/>
              <a:uLnTx/>
              <a:uFillTx/>
              <a:latin typeface="Century Gothic"/>
              <a:cs typeface="Arial"/>
              <a:sym typeface="Arial"/>
            </a:endParaRPr>
          </a:p>
        </p:txBody>
      </p:sp>
      <p:sp>
        <p:nvSpPr>
          <p:cNvPr id="310" name="Google Shape;310;p7"/>
          <p:cNvSpPr txBox="1"/>
          <p:nvPr/>
        </p:nvSpPr>
        <p:spPr>
          <a:xfrm>
            <a:off x="1244245" y="5793060"/>
            <a:ext cx="2063750"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b="1" kern="0" noProof="0" dirty="0">
                <a:solidFill>
                  <a:srgbClr val="8D30BB"/>
                </a:solidFill>
                <a:latin typeface="Century Gothic"/>
                <a:cs typeface="Arial"/>
                <a:sym typeface="Book Antiqua"/>
              </a:rPr>
              <a:t>around</a:t>
            </a:r>
            <a:endParaRPr kumimoji="0" sz="2600" b="0" i="0" u="none" strike="noStrike" kern="0" cap="none" spc="0" normalizeH="0" baseline="0" noProof="0" dirty="0">
              <a:ln>
                <a:noFill/>
              </a:ln>
              <a:solidFill>
                <a:srgbClr val="8D30BB"/>
              </a:solidFill>
              <a:effectLst/>
              <a:uLnTx/>
              <a:uFillTx/>
              <a:latin typeface="Century Gothic"/>
              <a:cs typeface="Arial"/>
              <a:sym typeface="Arial"/>
            </a:endParaRPr>
          </a:p>
        </p:txBody>
      </p:sp>
      <p:sp>
        <p:nvSpPr>
          <p:cNvPr id="311" name="Google Shape;311;p7"/>
          <p:cNvSpPr txBox="1"/>
          <p:nvPr/>
        </p:nvSpPr>
        <p:spPr>
          <a:xfrm>
            <a:off x="3880451" y="5793060"/>
            <a:ext cx="3052439"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kern="0" dirty="0">
                <a:solidFill>
                  <a:srgbClr val="1F3864"/>
                </a:solidFill>
                <a:latin typeface="Century Gothic"/>
                <a:cs typeface="Arial"/>
                <a:sym typeface="Century Gothic"/>
              </a:rPr>
              <a:t>a</a:t>
            </a:r>
            <a:r>
              <a:rPr lang="en-GB" sz="2600" kern="0" noProof="0" dirty="0" err="1">
                <a:solidFill>
                  <a:srgbClr val="1F3864"/>
                </a:solidFill>
                <a:latin typeface="Century Gothic"/>
                <a:cs typeface="Arial"/>
                <a:sym typeface="Century Gothic"/>
              </a:rPr>
              <a:t>lrededor</a:t>
            </a:r>
            <a:r>
              <a:rPr lang="en-GB" sz="2600" kern="0" noProof="0" dirty="0">
                <a:solidFill>
                  <a:srgbClr val="1F3864"/>
                </a:solidFill>
                <a:latin typeface="Century Gothic"/>
                <a:cs typeface="Arial"/>
                <a:sym typeface="Century Gothic"/>
              </a:rPr>
              <a:t> de</a:t>
            </a:r>
            <a:endParaRPr kumimoji="0" sz="2600" b="0" i="0" u="none" strike="noStrike" kern="0" cap="none" spc="0" normalizeH="0" baseline="0" noProof="0" dirty="0">
              <a:ln>
                <a:noFill/>
              </a:ln>
              <a:solidFill>
                <a:srgbClr val="000000"/>
              </a:solidFill>
              <a:effectLst/>
              <a:uLnTx/>
              <a:uFillTx/>
              <a:latin typeface="Century Gothic"/>
              <a:cs typeface="Arial"/>
              <a:sym typeface="Arial"/>
            </a:endParaRPr>
          </a:p>
        </p:txBody>
      </p:sp>
      <p:sp>
        <p:nvSpPr>
          <p:cNvPr id="320" name="Google Shape;320;p7"/>
          <p:cNvSpPr txBox="1">
            <a:spLocks noGrp="1"/>
          </p:cNvSpPr>
          <p:nvPr>
            <p:ph type="title" idx="4294967295"/>
          </p:nvPr>
        </p:nvSpPr>
        <p:spPr>
          <a:xfrm>
            <a:off x="0" y="0"/>
            <a:ext cx="612340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entury Gothic"/>
              <a:buNone/>
            </a:pPr>
            <a:r>
              <a:rPr lang="en-GB" sz="3600" b="1">
                <a:solidFill>
                  <a:schemeClr val="lt1"/>
                </a:solidFill>
              </a:rPr>
              <a:t>Vocabulario</a:t>
            </a:r>
            <a:endParaRPr b="1">
              <a:solidFill>
                <a:schemeClr val="lt1"/>
              </a:solidFill>
            </a:endParaRPr>
          </a:p>
        </p:txBody>
      </p:sp>
      <p:sp>
        <p:nvSpPr>
          <p:cNvPr id="321" name="Google Shape;321;p7"/>
          <p:cNvSpPr/>
          <p:nvPr/>
        </p:nvSpPr>
        <p:spPr>
          <a:xfrm>
            <a:off x="10172700" y="258166"/>
            <a:ext cx="17554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leer / hablar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06;p7">
            <a:extLst>
              <a:ext uri="{FF2B5EF4-FFF2-40B4-BE49-F238E27FC236}">
                <a16:creationId xmlns:a16="http://schemas.microsoft.com/office/drawing/2014/main" id="{E68C9B58-055A-4817-A668-AC4E6360BDFA}"/>
              </a:ext>
            </a:extLst>
          </p:cNvPr>
          <p:cNvSpPr txBox="1"/>
          <p:nvPr/>
        </p:nvSpPr>
        <p:spPr>
          <a:xfrm>
            <a:off x="7457547" y="5944639"/>
            <a:ext cx="1736351" cy="400069"/>
          </a:xfrm>
          <a:prstGeom prst="rect">
            <a:avLst/>
          </a:prstGeom>
          <a:noFill/>
          <a:ln>
            <a:noFill/>
          </a:ln>
        </p:spPr>
        <p:txBody>
          <a:bodyPr spcFirstLastPara="1" wrap="square" lIns="91425" tIns="45700" rIns="91425" bIns="45700" anchor="t" anchorCtr="0">
            <a:spAutoFit/>
          </a:bodyPr>
          <a:lstStyle/>
          <a:p>
            <a:r>
              <a:rPr lang="en-GB" sz="2000" smtClean="0">
                <a:solidFill>
                  <a:schemeClr val="accent5">
                    <a:lumMod val="50000"/>
                  </a:schemeClr>
                </a:solidFill>
              </a:rPr>
              <a:t>[living room</a:t>
            </a:r>
            <a:r>
              <a:rPr lang="en-GB" sz="2000" dirty="0">
                <a:solidFill>
                  <a:schemeClr val="accent5">
                    <a:lumMod val="50000"/>
                  </a:schemeClr>
                </a:solidFill>
              </a:rPr>
              <a:t>]</a:t>
            </a:r>
          </a:p>
        </p:txBody>
      </p:sp>
      <p:sp>
        <p:nvSpPr>
          <p:cNvPr id="29" name="TextBox 28">
            <a:extLst>
              <a:ext uri="{FF2B5EF4-FFF2-40B4-BE49-F238E27FC236}">
                <a16:creationId xmlns:a16="http://schemas.microsoft.com/office/drawing/2014/main" id="{CF7936D3-9463-2F4A-8A9E-3D69D87500E9}"/>
              </a:ext>
            </a:extLst>
          </p:cNvPr>
          <p:cNvSpPr txBox="1"/>
          <p:nvPr/>
        </p:nvSpPr>
        <p:spPr>
          <a:xfrm>
            <a:off x="7705407" y="3581740"/>
            <a:ext cx="2063750" cy="400110"/>
          </a:xfrm>
          <a:prstGeom prst="rect">
            <a:avLst/>
          </a:prstGeom>
          <a:noFill/>
        </p:spPr>
        <p:txBody>
          <a:bodyPr wrap="square" rtlCol="0">
            <a:spAutoFit/>
          </a:bodyPr>
          <a:lstStyle/>
          <a:p>
            <a:pPr algn="l"/>
            <a:r>
              <a:rPr lang="en-GB" sz="2000" dirty="0">
                <a:solidFill>
                  <a:schemeClr val="accent5">
                    <a:lumMod val="50000"/>
                  </a:schemeClr>
                </a:solidFill>
              </a:rPr>
              <a:t>[</a:t>
            </a:r>
            <a:r>
              <a:rPr lang="en-GB" sz="2000" dirty="0" err="1">
                <a:solidFill>
                  <a:schemeClr val="accent5">
                    <a:lumMod val="50000"/>
                  </a:schemeClr>
                </a:solidFill>
              </a:rPr>
              <a:t>baño</a:t>
            </a:r>
            <a:r>
              <a:rPr lang="en-GB" sz="2000" dirty="0">
                <a:solidFill>
                  <a:schemeClr val="accent5">
                    <a:lumMod val="50000"/>
                  </a:schemeClr>
                </a:solidFill>
              </a:rPr>
              <a:t>]</a:t>
            </a:r>
          </a:p>
        </p:txBody>
      </p:sp>
      <p:sp>
        <p:nvSpPr>
          <p:cNvPr id="31" name="TextBox 30">
            <a:extLst>
              <a:ext uri="{FF2B5EF4-FFF2-40B4-BE49-F238E27FC236}">
                <a16:creationId xmlns:a16="http://schemas.microsoft.com/office/drawing/2014/main" id="{3E118C88-49C8-0F41-9728-7878637074A5}"/>
              </a:ext>
            </a:extLst>
          </p:cNvPr>
          <p:cNvSpPr txBox="1"/>
          <p:nvPr/>
        </p:nvSpPr>
        <p:spPr>
          <a:xfrm>
            <a:off x="1575358" y="3707662"/>
            <a:ext cx="2063750" cy="400110"/>
          </a:xfrm>
          <a:prstGeom prst="rect">
            <a:avLst/>
          </a:prstGeom>
          <a:noFill/>
        </p:spPr>
        <p:txBody>
          <a:bodyPr wrap="square" rtlCol="0">
            <a:spAutoFit/>
          </a:bodyPr>
          <a:lstStyle/>
          <a:p>
            <a:pPr algn="l"/>
            <a:r>
              <a:rPr lang="en-GB" sz="2000" dirty="0">
                <a:solidFill>
                  <a:schemeClr val="accent5">
                    <a:lumMod val="50000"/>
                  </a:schemeClr>
                </a:solidFill>
              </a:rPr>
              <a:t>[hill]</a:t>
            </a:r>
          </a:p>
        </p:txBody>
      </p:sp>
      <p:pic>
        <p:nvPicPr>
          <p:cNvPr id="2050" name="Picture 2" descr="Sandcastle, Sandbox, Beach, Castle, Sand, Summer, Toy">
            <a:extLst>
              <a:ext uri="{FF2B5EF4-FFF2-40B4-BE49-F238E27FC236}">
                <a16:creationId xmlns:a16="http://schemas.microsoft.com/office/drawing/2014/main" id="{BDE8E6C9-CB8C-2248-B40E-DDDAD7A977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864" y="1231223"/>
            <a:ext cx="1345369" cy="10371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untry, Green, Sun, Tree, Flower, Field, Clouds">
            <a:extLst>
              <a:ext uri="{FF2B5EF4-FFF2-40B4-BE49-F238E27FC236}">
                <a16:creationId xmlns:a16="http://schemas.microsoft.com/office/drawing/2014/main" id="{E2A98D01-7FF2-1642-892C-3C56ABDB22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864" t="28927" r="25520" b="34004"/>
          <a:stretch/>
        </p:blipFill>
        <p:spPr bwMode="auto">
          <a:xfrm>
            <a:off x="1261864" y="2790435"/>
            <a:ext cx="1345369" cy="87880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7F61C4D3-7979-AE48-A36C-F98384B4ABEC}"/>
              </a:ext>
            </a:extLst>
          </p:cNvPr>
          <p:cNvSpPr txBox="1"/>
          <p:nvPr/>
        </p:nvSpPr>
        <p:spPr>
          <a:xfrm>
            <a:off x="7435067" y="1777646"/>
            <a:ext cx="2063750" cy="400110"/>
          </a:xfrm>
          <a:prstGeom prst="rect">
            <a:avLst/>
          </a:prstGeom>
          <a:noFill/>
        </p:spPr>
        <p:txBody>
          <a:bodyPr wrap="square" rtlCol="0">
            <a:spAutoFit/>
          </a:bodyPr>
          <a:lstStyle/>
          <a:p>
            <a:pPr algn="l"/>
            <a:r>
              <a:rPr lang="en-GB" sz="2000" dirty="0">
                <a:solidFill>
                  <a:schemeClr val="accent5">
                    <a:lumMod val="50000"/>
                  </a:schemeClr>
                </a:solidFill>
              </a:rPr>
              <a:t>[courtyard]</a:t>
            </a:r>
          </a:p>
        </p:txBody>
      </p:sp>
      <p:sp>
        <p:nvSpPr>
          <p:cNvPr id="27" name="Google Shape;300;p7">
            <a:extLst>
              <a:ext uri="{FF2B5EF4-FFF2-40B4-BE49-F238E27FC236}">
                <a16:creationId xmlns:a16="http://schemas.microsoft.com/office/drawing/2014/main" id="{F7B17FCA-52C3-5647-9124-85EA563DA1EA}"/>
              </a:ext>
            </a:extLst>
          </p:cNvPr>
          <p:cNvSpPr txBox="1"/>
          <p:nvPr/>
        </p:nvSpPr>
        <p:spPr>
          <a:xfrm>
            <a:off x="3896571" y="4455366"/>
            <a:ext cx="3482043"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kern="0" dirty="0">
                <a:solidFill>
                  <a:srgbClr val="1F3864"/>
                </a:solidFill>
                <a:latin typeface="Century Gothic"/>
                <a:ea typeface="Century Gothic"/>
                <a:cs typeface="Century Gothic"/>
                <a:sym typeface="Century Gothic"/>
              </a:rPr>
              <a:t>la </a:t>
            </a:r>
            <a:r>
              <a:rPr lang="en-GB" sz="2600" kern="0" dirty="0" err="1">
                <a:solidFill>
                  <a:srgbClr val="1F3864"/>
                </a:solidFill>
                <a:latin typeface="Century Gothic"/>
                <a:ea typeface="Century Gothic"/>
                <a:cs typeface="Century Gothic"/>
                <a:sym typeface="Century Gothic"/>
              </a:rPr>
              <a:t>región</a:t>
            </a:r>
            <a:endParaRPr kumimoji="0" sz="2600" b="0" i="0" u="none" strike="noStrike" kern="0" cap="none" spc="0" normalizeH="0" baseline="0" noProof="0" dirty="0">
              <a:ln>
                <a:noFill/>
              </a:ln>
              <a:solidFill>
                <a:srgbClr val="000000"/>
              </a:solidFill>
              <a:effectLst/>
              <a:uLnTx/>
              <a:uFillTx/>
              <a:latin typeface="Century Gothic"/>
              <a:cs typeface="Arial"/>
              <a:sym typeface="Arial"/>
            </a:endParaRPr>
          </a:p>
        </p:txBody>
      </p:sp>
      <p:sp>
        <p:nvSpPr>
          <p:cNvPr id="30" name="TextBox 29">
            <a:extLst>
              <a:ext uri="{FF2B5EF4-FFF2-40B4-BE49-F238E27FC236}">
                <a16:creationId xmlns:a16="http://schemas.microsoft.com/office/drawing/2014/main" id="{91DD21F2-D9F7-C844-ADC5-9DB3D7639488}"/>
              </a:ext>
            </a:extLst>
          </p:cNvPr>
          <p:cNvSpPr txBox="1"/>
          <p:nvPr/>
        </p:nvSpPr>
        <p:spPr>
          <a:xfrm>
            <a:off x="936102" y="4995564"/>
            <a:ext cx="2063750" cy="400110"/>
          </a:xfrm>
          <a:prstGeom prst="rect">
            <a:avLst/>
          </a:prstGeom>
          <a:noFill/>
        </p:spPr>
        <p:txBody>
          <a:bodyPr wrap="square" rtlCol="0">
            <a:spAutoFit/>
          </a:bodyPr>
          <a:lstStyle/>
          <a:p>
            <a:pPr algn="l"/>
            <a:r>
              <a:rPr lang="en-GB" sz="2000" dirty="0">
                <a:solidFill>
                  <a:schemeClr val="accent5">
                    <a:lumMod val="50000"/>
                  </a:schemeClr>
                </a:solidFill>
              </a:rPr>
              <a:t>[region]</a:t>
            </a:r>
          </a:p>
        </p:txBody>
      </p:sp>
      <p:pic>
        <p:nvPicPr>
          <p:cNvPr id="2054" name="Picture 6" descr="Map, Italy, Region, Province, Sicily">
            <a:extLst>
              <a:ext uri="{FF2B5EF4-FFF2-40B4-BE49-F238E27FC236}">
                <a16:creationId xmlns:a16="http://schemas.microsoft.com/office/drawing/2014/main" id="{BD012387-3089-0648-BB4D-FE0C98987B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109" b="25224"/>
          <a:stretch/>
        </p:blipFill>
        <p:spPr bwMode="auto">
          <a:xfrm>
            <a:off x="1352317" y="4437187"/>
            <a:ext cx="1326200" cy="848685"/>
          </a:xfrm>
          <a:prstGeom prst="rect">
            <a:avLst/>
          </a:prstGeom>
          <a:noFill/>
          <a:extLst>
            <a:ext uri="{909E8E84-426E-40DD-AFC4-6F175D3DCCD1}">
              <a14:hiddenFill xmlns:a14="http://schemas.microsoft.com/office/drawing/2010/main">
                <a:solidFill>
                  <a:srgbClr val="FFFFFF"/>
                </a:solidFill>
              </a14:hiddenFill>
            </a:ext>
          </a:extLst>
        </p:spPr>
      </p:pic>
      <p:sp>
        <p:nvSpPr>
          <p:cNvPr id="32" name="Google Shape;298;p7">
            <a:extLst>
              <a:ext uri="{FF2B5EF4-FFF2-40B4-BE49-F238E27FC236}">
                <a16:creationId xmlns:a16="http://schemas.microsoft.com/office/drawing/2014/main" id="{53A604FA-1E5B-AB4C-B5B3-53C200B69D9F}"/>
              </a:ext>
            </a:extLst>
          </p:cNvPr>
          <p:cNvSpPr txBox="1"/>
          <p:nvPr/>
        </p:nvSpPr>
        <p:spPr>
          <a:xfrm>
            <a:off x="9709172" y="1502964"/>
            <a:ext cx="232262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kern="0" dirty="0">
                <a:solidFill>
                  <a:srgbClr val="1F3864"/>
                </a:solidFill>
                <a:latin typeface="Century Gothic"/>
                <a:ea typeface="Century Gothic"/>
                <a:cs typeface="Century Gothic"/>
                <a:sym typeface="Century Gothic"/>
              </a:rPr>
              <a:t>el patio</a:t>
            </a:r>
            <a:endParaRPr kumimoji="0" sz="26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pic>
        <p:nvPicPr>
          <p:cNvPr id="1026" name="Picture 2" descr="Living Room, Livingroom, House, Room">
            <a:extLst>
              <a:ext uri="{FF2B5EF4-FFF2-40B4-BE49-F238E27FC236}">
                <a16:creationId xmlns:a16="http://schemas.microsoft.com/office/drawing/2014/main" id="{7E0160AD-A1EE-EB43-BEA5-BE008981A6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2931" y="5128018"/>
            <a:ext cx="1205585" cy="8521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ll House, Dog, Play, Child, Old, 60S, Nostalgia">
            <a:extLst>
              <a:ext uri="{FF2B5EF4-FFF2-40B4-BE49-F238E27FC236}">
                <a16:creationId xmlns:a16="http://schemas.microsoft.com/office/drawing/2014/main" id="{58483854-2B64-7A4D-AC62-1AAC905843E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2091" t="31978" r="23928" b="40268"/>
          <a:stretch/>
        </p:blipFill>
        <p:spPr bwMode="auto">
          <a:xfrm>
            <a:off x="8038636" y="2520451"/>
            <a:ext cx="1000573" cy="10333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Doll House, Dog, Play, Child, Old, 60S, Nostalgia">
            <a:extLst>
              <a:ext uri="{FF2B5EF4-FFF2-40B4-BE49-F238E27FC236}">
                <a16:creationId xmlns:a16="http://schemas.microsoft.com/office/drawing/2014/main" id="{AF58F788-0B32-A54A-B096-CBB3E0ACE81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991" t="31223" r="71041" b="40268"/>
          <a:stretch/>
        </p:blipFill>
        <p:spPr bwMode="auto">
          <a:xfrm>
            <a:off x="7548901" y="2544559"/>
            <a:ext cx="483335" cy="10065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urtyard, Summer, Architecture, Outdoor">
            <a:extLst>
              <a:ext uri="{FF2B5EF4-FFF2-40B4-BE49-F238E27FC236}">
                <a16:creationId xmlns:a16="http://schemas.microsoft.com/office/drawing/2014/main" id="{DCF5EB5D-922B-EC46-AF49-3C36AB5C171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l="11021" t="15720" r="40932" b="7486"/>
          <a:stretch/>
        </p:blipFill>
        <p:spPr bwMode="auto">
          <a:xfrm>
            <a:off x="7654690" y="400872"/>
            <a:ext cx="1129518" cy="14442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lowerpot, Pots, Plant, Floors, Home">
            <a:extLst>
              <a:ext uri="{FF2B5EF4-FFF2-40B4-BE49-F238E27FC236}">
                <a16:creationId xmlns:a16="http://schemas.microsoft.com/office/drawing/2014/main" id="{2618C592-27DA-F449-B12A-ED3D2A80198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4696" r="39472"/>
          <a:stretch/>
        </p:blipFill>
        <p:spPr bwMode="auto">
          <a:xfrm>
            <a:off x="8566725" y="1442292"/>
            <a:ext cx="190831" cy="36936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Flowerpot, Pots, Plant, Floors, Home">
            <a:extLst>
              <a:ext uri="{FF2B5EF4-FFF2-40B4-BE49-F238E27FC236}">
                <a16:creationId xmlns:a16="http://schemas.microsoft.com/office/drawing/2014/main" id="{9731CFFD-A852-3146-AD0F-A69B76208C5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0403" r="39471"/>
          <a:stretch/>
        </p:blipFill>
        <p:spPr bwMode="auto">
          <a:xfrm>
            <a:off x="7652550" y="1329505"/>
            <a:ext cx="148673" cy="369365"/>
          </a:xfrm>
          <a:prstGeom prst="rect">
            <a:avLst/>
          </a:prstGeom>
          <a:noFill/>
          <a:extLst>
            <a:ext uri="{909E8E84-426E-40DD-AFC4-6F175D3DCCD1}">
              <a14:hiddenFill xmlns:a14="http://schemas.microsoft.com/office/drawing/2010/main">
                <a:solidFill>
                  <a:srgbClr val="FFFFFF"/>
                </a:solidFill>
              </a14:hiddenFill>
            </a:ext>
          </a:extLst>
        </p:spPr>
      </p:pic>
      <p:sp>
        <p:nvSpPr>
          <p:cNvPr id="24" name="Google Shape;312;p7"/>
          <p:cNvSpPr/>
          <p:nvPr/>
        </p:nvSpPr>
        <p:spPr>
          <a:xfrm>
            <a:off x="5974914" y="4099672"/>
            <a:ext cx="5953229" cy="1563218"/>
          </a:xfrm>
          <a:prstGeom prst="wedgeRoundRectCallout">
            <a:avLst>
              <a:gd name="adj1" fmla="val 5763"/>
              <a:gd name="adj2" fmla="val 62752"/>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srgbClr val="203864"/>
              </a:solidFill>
              <a:effectLst/>
              <a:uLnTx/>
              <a:uFillTx/>
              <a:latin typeface="Century Gothic"/>
              <a:cs typeface="Arial"/>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a:solidFill>
                  <a:srgbClr val="203864"/>
                </a:solidFill>
                <a:latin typeface="Century Gothic"/>
                <a:cs typeface="Arial"/>
                <a:sym typeface="Century Gothic"/>
              </a:rPr>
              <a:t>‘Sala’ </a:t>
            </a:r>
            <a:r>
              <a:rPr lang="en-GB" sz="2000" kern="0" dirty="0">
                <a:solidFill>
                  <a:srgbClr val="203864"/>
                </a:solidFill>
                <a:latin typeface="Century Gothic"/>
                <a:cs typeface="Arial"/>
                <a:sym typeface="Century Gothic"/>
              </a:rPr>
              <a:t>and </a:t>
            </a:r>
            <a:r>
              <a:rPr lang="en-GB" sz="2000" kern="0">
                <a:solidFill>
                  <a:srgbClr val="203864"/>
                </a:solidFill>
                <a:latin typeface="Century Gothic"/>
                <a:cs typeface="Arial"/>
                <a:sym typeface="Century Gothic"/>
              </a:rPr>
              <a:t>‘</a:t>
            </a:r>
            <a:r>
              <a:rPr lang="en-GB" sz="2000" b="1" kern="0">
                <a:solidFill>
                  <a:srgbClr val="203864"/>
                </a:solidFill>
                <a:latin typeface="Century Gothic"/>
                <a:cs typeface="Arial"/>
                <a:sym typeface="Century Gothic"/>
              </a:rPr>
              <a:t>salón’ </a:t>
            </a:r>
            <a:r>
              <a:rPr lang="en-GB" sz="2000" kern="0">
                <a:solidFill>
                  <a:srgbClr val="203864"/>
                </a:solidFill>
                <a:latin typeface="Century Gothic"/>
                <a:cs typeface="Arial"/>
                <a:sym typeface="Century Gothic"/>
              </a:rPr>
              <a:t>both mean </a:t>
            </a:r>
            <a:r>
              <a:rPr lang="en-GB" sz="2000" kern="0" smtClean="0">
                <a:solidFill>
                  <a:srgbClr val="203864"/>
                </a:solidFill>
                <a:latin typeface="Century Gothic"/>
                <a:cs typeface="Arial"/>
                <a:sym typeface="Century Gothic"/>
              </a:rPr>
              <a:t>‘</a:t>
            </a:r>
            <a:r>
              <a:rPr lang="en-GB" sz="2000" b="1" kern="0">
                <a:solidFill>
                  <a:srgbClr val="203864"/>
                </a:solidFill>
                <a:latin typeface="Century Gothic"/>
                <a:cs typeface="Arial"/>
                <a:sym typeface="Century Gothic"/>
              </a:rPr>
              <a:t>living room’.  </a:t>
            </a:r>
            <a:r>
              <a:rPr lang="en-GB" sz="2000" b="1" kern="0" dirty="0">
                <a:solidFill>
                  <a:srgbClr val="203864"/>
                </a:solidFill>
                <a:latin typeface="Century Gothic"/>
                <a:cs typeface="Arial"/>
                <a:sym typeface="Century Gothic"/>
              </a:rPr>
              <a:t>’Sala’ </a:t>
            </a:r>
            <a:r>
              <a:rPr lang="en-GB" sz="2000" kern="0">
                <a:solidFill>
                  <a:srgbClr val="203864"/>
                </a:solidFill>
                <a:latin typeface="Century Gothic"/>
                <a:cs typeface="Arial"/>
                <a:sym typeface="Century Gothic"/>
              </a:rPr>
              <a:t>is </a:t>
            </a:r>
            <a:r>
              <a:rPr lang="en-GB" sz="2000" kern="0" smtClean="0">
                <a:solidFill>
                  <a:srgbClr val="203864"/>
                </a:solidFill>
                <a:latin typeface="Century Gothic"/>
                <a:cs typeface="Arial"/>
                <a:sym typeface="Century Gothic"/>
              </a:rPr>
              <a:t>also </a:t>
            </a:r>
            <a:r>
              <a:rPr lang="en-GB" sz="2000" kern="0">
                <a:solidFill>
                  <a:srgbClr val="203864"/>
                </a:solidFill>
                <a:latin typeface="Century Gothic"/>
                <a:cs typeface="Arial"/>
                <a:sym typeface="Century Gothic"/>
              </a:rPr>
              <a:t>used for larger </a:t>
            </a:r>
            <a:r>
              <a:rPr lang="en-GB" sz="2000" kern="0" dirty="0">
                <a:solidFill>
                  <a:srgbClr val="203864"/>
                </a:solidFill>
                <a:latin typeface="Century Gothic"/>
                <a:cs typeface="Arial"/>
                <a:sym typeface="Century Gothic"/>
              </a:rPr>
              <a:t>rooms e.g. a hall or rooms with a specific use e.g. ’</a:t>
            </a:r>
            <a:r>
              <a:rPr lang="en-GB" sz="2000" b="1" kern="0" dirty="0" err="1">
                <a:solidFill>
                  <a:srgbClr val="203864"/>
                </a:solidFill>
                <a:latin typeface="Century Gothic"/>
                <a:cs typeface="Arial"/>
                <a:sym typeface="Century Gothic"/>
              </a:rPr>
              <a:t>sala</a:t>
            </a:r>
            <a:r>
              <a:rPr lang="en-GB" sz="2000" b="1" kern="0" dirty="0">
                <a:solidFill>
                  <a:srgbClr val="203864"/>
                </a:solidFill>
                <a:latin typeface="Century Gothic"/>
                <a:cs typeface="Arial"/>
                <a:sym typeface="Century Gothic"/>
              </a:rPr>
              <a:t> de </a:t>
            </a:r>
            <a:r>
              <a:rPr lang="en-GB" sz="2000" b="1" kern="0" dirty="0" err="1">
                <a:solidFill>
                  <a:srgbClr val="203864"/>
                </a:solidFill>
                <a:latin typeface="Century Gothic"/>
                <a:cs typeface="Arial"/>
                <a:sym typeface="Century Gothic"/>
              </a:rPr>
              <a:t>espera</a:t>
            </a:r>
            <a:r>
              <a:rPr lang="en-GB" sz="2000" b="1" kern="0">
                <a:solidFill>
                  <a:srgbClr val="203864"/>
                </a:solidFill>
                <a:latin typeface="Century Gothic"/>
                <a:cs typeface="Arial"/>
                <a:sym typeface="Century Gothic"/>
              </a:rPr>
              <a:t>’ </a:t>
            </a:r>
            <a:r>
              <a:rPr lang="en-GB" sz="2000" kern="0">
                <a:solidFill>
                  <a:srgbClr val="203864"/>
                </a:solidFill>
                <a:latin typeface="Century Gothic"/>
                <a:cs typeface="Arial"/>
                <a:sym typeface="Century Gothic"/>
              </a:rPr>
              <a:t>(waiting room)</a:t>
            </a:r>
            <a:r>
              <a:rPr lang="en-GB" sz="2000" b="1" kern="0">
                <a:solidFill>
                  <a:srgbClr val="203864"/>
                </a:solidFill>
                <a:latin typeface="Century Gothic"/>
                <a:cs typeface="Arial"/>
                <a:sym typeface="Century Gothic"/>
              </a:rPr>
              <a:t>.</a:t>
            </a:r>
            <a:endParaRPr kumimoji="0" lang="en-GB"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35" name="Google Shape;312;p7"/>
          <p:cNvSpPr/>
          <p:nvPr/>
        </p:nvSpPr>
        <p:spPr>
          <a:xfrm>
            <a:off x="179552" y="3726455"/>
            <a:ext cx="5482212" cy="1654686"/>
          </a:xfrm>
          <a:prstGeom prst="wedgeRoundRectCallout">
            <a:avLst>
              <a:gd name="adj1" fmla="val 34324"/>
              <a:gd name="adj2" fmla="val 74107"/>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a:solidFill>
                  <a:srgbClr val="203864"/>
                </a:solidFill>
                <a:latin typeface="Century Gothic"/>
                <a:cs typeface="Arial"/>
                <a:sym typeface="Century Gothic"/>
              </a:rPr>
              <a:t>‘Alrededor de’ </a:t>
            </a:r>
            <a:r>
              <a:rPr lang="en-GB" sz="2000" kern="0">
                <a:solidFill>
                  <a:srgbClr val="203864"/>
                </a:solidFill>
                <a:latin typeface="Century Gothic"/>
                <a:cs typeface="Arial"/>
                <a:sym typeface="Century Gothic"/>
              </a:rPr>
              <a:t>can be used to describe the </a:t>
            </a:r>
            <a:r>
              <a:rPr lang="en-GB" sz="2000" b="1" kern="0">
                <a:solidFill>
                  <a:srgbClr val="203864"/>
                </a:solidFill>
                <a:latin typeface="Century Gothic"/>
                <a:cs typeface="Arial"/>
                <a:sym typeface="Century Gothic"/>
              </a:rPr>
              <a:t>location</a:t>
            </a:r>
            <a:r>
              <a:rPr lang="en-GB" sz="2000" kern="0">
                <a:solidFill>
                  <a:srgbClr val="203864"/>
                </a:solidFill>
                <a:latin typeface="Century Gothic"/>
                <a:cs typeface="Arial"/>
                <a:sym typeface="Century Gothic"/>
              </a:rPr>
              <a:t> of something.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i="0" u="none" strike="noStrike" kern="0" cap="none" spc="0" normalizeH="0" baseline="0" noProof="0">
                <a:ln>
                  <a:noFill/>
                </a:ln>
                <a:solidFill>
                  <a:srgbClr val="203864"/>
                </a:solidFill>
                <a:effectLst/>
                <a:uLnTx/>
                <a:uFillTx/>
                <a:latin typeface="Century Gothic"/>
                <a:cs typeface="Arial"/>
                <a:sym typeface="Century Gothic"/>
              </a:rPr>
              <a:t>e.g. </a:t>
            </a:r>
            <a:r>
              <a:rPr kumimoji="0" lang="en-GB" sz="2000" i="1" u="none" strike="noStrike" kern="0" cap="none" spc="0" normalizeH="0" baseline="0" noProof="0">
                <a:ln>
                  <a:noFill/>
                </a:ln>
                <a:solidFill>
                  <a:srgbClr val="203864"/>
                </a:solidFill>
                <a:effectLst/>
                <a:uLnTx/>
                <a:uFillTx/>
                <a:latin typeface="Century Gothic"/>
                <a:cs typeface="Arial"/>
                <a:sym typeface="Century Gothic"/>
              </a:rPr>
              <a:t>Las sillas están </a:t>
            </a:r>
            <a:r>
              <a:rPr kumimoji="0" lang="en-GB" sz="2000" b="1" i="1" u="none" strike="noStrike" kern="0" cap="none" spc="0" normalizeH="0" baseline="0" noProof="0">
                <a:ln>
                  <a:noFill/>
                </a:ln>
                <a:solidFill>
                  <a:srgbClr val="203864"/>
                </a:solidFill>
                <a:effectLst/>
                <a:uLnTx/>
                <a:uFillTx/>
                <a:latin typeface="Century Gothic"/>
                <a:cs typeface="Arial"/>
                <a:sym typeface="Century Gothic"/>
              </a:rPr>
              <a:t>alrededor</a:t>
            </a:r>
            <a:r>
              <a:rPr kumimoji="0" lang="en-GB" sz="2000" b="1" i="1" u="none" strike="noStrike" kern="0" cap="none" spc="0" normalizeH="0" noProof="0">
                <a:ln>
                  <a:noFill/>
                </a:ln>
                <a:solidFill>
                  <a:srgbClr val="203864"/>
                </a:solidFill>
                <a:effectLst/>
                <a:uLnTx/>
                <a:uFillTx/>
                <a:latin typeface="Century Gothic"/>
                <a:cs typeface="Arial"/>
                <a:sym typeface="Century Gothic"/>
              </a:rPr>
              <a:t> de</a:t>
            </a:r>
            <a:r>
              <a:rPr kumimoji="0" lang="en-GB" sz="2000" i="1" u="none" strike="noStrike" kern="0" cap="none" spc="0" normalizeH="0" noProof="0">
                <a:ln>
                  <a:noFill/>
                </a:ln>
                <a:solidFill>
                  <a:srgbClr val="203864"/>
                </a:solidFill>
                <a:effectLst/>
                <a:uLnTx/>
                <a:uFillTx/>
                <a:latin typeface="Century Gothic"/>
                <a:cs typeface="Arial"/>
                <a:sym typeface="Century Gothic"/>
              </a:rPr>
              <a:t> la mesa</a:t>
            </a:r>
            <a:r>
              <a:rPr kumimoji="0" lang="en-GB" sz="2000" i="0" u="none" strike="noStrike" kern="0" cap="none" spc="0" normalizeH="0" noProof="0">
                <a:ln>
                  <a:noFill/>
                </a:ln>
                <a:solidFill>
                  <a:srgbClr val="203864"/>
                </a:solidFill>
                <a:effectLst/>
                <a:uLnTx/>
                <a:uFillTx/>
                <a:latin typeface="Century Gothic"/>
                <a:cs typeface="Arial"/>
                <a:sym typeface="Century Gothic"/>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baseline="0">
                <a:solidFill>
                  <a:srgbClr val="203864"/>
                </a:solidFill>
                <a:latin typeface="Century Gothic"/>
                <a:cs typeface="Arial"/>
                <a:sym typeface="Century Gothic"/>
              </a:rPr>
              <a:t> The chairs are </a:t>
            </a:r>
            <a:r>
              <a:rPr lang="en-GB" sz="2000" b="1" kern="0" baseline="0">
                <a:solidFill>
                  <a:srgbClr val="203864"/>
                </a:solidFill>
                <a:latin typeface="Century Gothic"/>
                <a:cs typeface="Arial"/>
                <a:sym typeface="Century Gothic"/>
              </a:rPr>
              <a:t>around</a:t>
            </a:r>
            <a:r>
              <a:rPr lang="en-GB" sz="2000" kern="0" baseline="0">
                <a:solidFill>
                  <a:srgbClr val="203864"/>
                </a:solidFill>
                <a:latin typeface="Century Gothic"/>
                <a:cs typeface="Arial"/>
                <a:sym typeface="Century Gothic"/>
              </a:rPr>
              <a:t> the table.</a:t>
            </a:r>
            <a:endParaRPr kumimoji="0" lang="en-GB" sz="140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3869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05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026"/>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034"/>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6"/>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036"/>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0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2052"/>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3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05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3"/>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032"/>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03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1"/>
                                          </p:stCondLst>
                                        </p:cTn>
                                        <p:tgtEl>
                                          <p:spTgt spid="310">
                                            <p:txEl>
                                              <p:pRg st="0" end="0"/>
                                            </p:txEl>
                                          </p:spTgt>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10">
                                            <p:txEl>
                                              <p:pRg st="0" end="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1"/>
                                          </p:stCondLst>
                                        </p:cTn>
                                        <p:tgtEl>
                                          <p:spTgt spid="30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0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1"/>
                                          </p:stCondLst>
                                        </p:cTn>
                                        <p:tgtEl>
                                          <p:spTgt spid="298"/>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9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1"/>
                                          </p:stCondLst>
                                        </p:cTn>
                                        <p:tgtEl>
                                          <p:spTgt spid="300">
                                            <p:txEl>
                                              <p:pRg st="0" end="0"/>
                                            </p:txEl>
                                          </p:spTgt>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00">
                                            <p:txEl>
                                              <p:pRg st="0" end="0"/>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nodeType="clickEffect">
                                  <p:stCondLst>
                                    <p:cond delay="0"/>
                                  </p:stCondLst>
                                  <p:childTnLst>
                                    <p:set>
                                      <p:cBhvr>
                                        <p:cTn id="130" dur="1" fill="hold">
                                          <p:stCondLst>
                                            <p:cond delay="1"/>
                                          </p:stCondLst>
                                        </p:cTn>
                                        <p:tgtEl>
                                          <p:spTgt spid="311"/>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1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nodeType="clickEffect">
                                  <p:stCondLst>
                                    <p:cond delay="0"/>
                                  </p:stCondLst>
                                  <p:childTnLst>
                                    <p:set>
                                      <p:cBhvr>
                                        <p:cTn id="138" dur="1" fill="hold">
                                          <p:stCondLst>
                                            <p:cond delay="1"/>
                                          </p:stCondLst>
                                        </p:cTn>
                                        <p:tgtEl>
                                          <p:spTgt spid="299">
                                            <p:txEl>
                                              <p:pRg st="0" end="0"/>
                                            </p:txEl>
                                          </p:spTgt>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299">
                                            <p:txEl>
                                              <p:pRg st="0" end="0"/>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nodeType="clickEffect">
                                  <p:stCondLst>
                                    <p:cond delay="0"/>
                                  </p:stCondLst>
                                  <p:childTnLst>
                                    <p:set>
                                      <p:cBhvr>
                                        <p:cTn id="146" dur="1" fill="hold">
                                          <p:stCondLst>
                                            <p:cond delay="1"/>
                                          </p:stCondLst>
                                        </p:cTn>
                                        <p:tgtEl>
                                          <p:spTgt spid="296">
                                            <p:txEl>
                                              <p:pRg st="0" end="0"/>
                                            </p:txEl>
                                          </p:spTgt>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296">
                                            <p:txEl>
                                              <p:pRg st="0" end="0"/>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nodeType="clickEffect">
                                  <p:stCondLst>
                                    <p:cond delay="0"/>
                                  </p:stCondLst>
                                  <p:childTnLst>
                                    <p:set>
                                      <p:cBhvr>
                                        <p:cTn id="154" dur="1" fill="hold">
                                          <p:stCondLst>
                                            <p:cond delay="1"/>
                                          </p:stCondLst>
                                        </p:cTn>
                                        <p:tgtEl>
                                          <p:spTgt spid="308"/>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308"/>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nodeType="clickEffect">
                                  <p:stCondLst>
                                    <p:cond delay="0"/>
                                  </p:stCondLst>
                                  <p:childTnLst>
                                    <p:set>
                                      <p:cBhvr>
                                        <p:cTn id="162" dur="1" fill="hold">
                                          <p:stCondLst>
                                            <p:cond delay="1"/>
                                          </p:stCondLst>
                                        </p:cTn>
                                        <p:tgtEl>
                                          <p:spTgt spid="27">
                                            <p:txEl>
                                              <p:pRg st="0" end="0"/>
                                            </p:txEl>
                                          </p:spTgt>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nodeType="clickEffect">
                                  <p:stCondLst>
                                    <p:cond delay="0"/>
                                  </p:stCondLst>
                                  <p:childTnLst>
                                    <p:set>
                                      <p:cBhvr>
                                        <p:cTn id="170" dur="1" fill="hold">
                                          <p:stCondLst>
                                            <p:cond delay="1"/>
                                          </p:stCondLst>
                                        </p:cTn>
                                        <p:tgtEl>
                                          <p:spTgt spid="32"/>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31" grpId="0"/>
      <p:bldP spid="31" grpId="1"/>
      <p:bldP spid="26" grpId="0"/>
      <p:bldP spid="26" grpId="1"/>
      <p:bldP spid="30" grpId="0"/>
      <p:bldP spid="3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a:solidFill>
                  <a:schemeClr val="bg1"/>
                </a:solidFill>
              </a:rPr>
              <a:t>Talking about how people feel</a:t>
            </a:r>
            <a:br>
              <a:rPr lang="en-GB" sz="2400" b="1">
                <a:solidFill>
                  <a:schemeClr val="bg1"/>
                </a:solidFill>
              </a:rPr>
            </a:br>
            <a:r>
              <a:rPr lang="en-GB" sz="2400">
                <a:solidFill>
                  <a:schemeClr val="bg1"/>
                </a:solidFill>
              </a:rPr>
              <a:t>ESTAR in the present tense</a:t>
            </a:r>
            <a:endParaRPr lang="en-GB" sz="220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endParaRPr>
          </a:p>
        </p:txBody>
      </p:sp>
      <p:sp>
        <p:nvSpPr>
          <p:cNvPr id="19" name="TextBox 18"/>
          <p:cNvSpPr txBox="1"/>
          <p:nvPr/>
        </p:nvSpPr>
        <p:spPr>
          <a:xfrm>
            <a:off x="407962" y="1325563"/>
            <a:ext cx="112541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we use the verb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talk about ________ and ___________.</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407962" y="1849812"/>
            <a:ext cx="112541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say ‘</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 am</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for a state or location, use __________.</a:t>
            </a:r>
            <a:endParaRPr kumimoji="0" lang="en-GB" sz="2400" b="1"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407962" y="3290216"/>
            <a:ext cx="112541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say ‘</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you are</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for a state or location, use __________.</a:t>
            </a:r>
            <a:endParaRPr kumimoji="0" lang="en-GB" sz="2400" b="1"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407963" y="2401992"/>
            <a:ext cx="4712678" cy="461665"/>
          </a:xfrm>
          <a:prstGeom prst="rect">
            <a:avLst/>
          </a:prstGeom>
          <a:noFill/>
        </p:spPr>
        <p:txBody>
          <a:bodyPr wrap="square" rtlCol="0">
            <a:spAutoFit/>
          </a:bodyPr>
          <a:lstStyle/>
          <a:p>
            <a:pPr lvl="0">
              <a:defRPr/>
            </a:pPr>
            <a:r>
              <a:rPr lang="en-GB" sz="2400" b="1">
                <a:solidFill>
                  <a:srgbClr val="E25B00"/>
                </a:solidFill>
              </a:rPr>
              <a:t>Estoy</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castillo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4744641" y="2398987"/>
            <a:ext cx="4877778" cy="461665"/>
          </a:xfrm>
          <a:prstGeom prst="rect">
            <a:avLst/>
          </a:prstGeom>
          <a:noFill/>
        </p:spPr>
        <p:txBody>
          <a:bodyPr wrap="square" rtlCol="0">
            <a:spAutoFit/>
          </a:bodyPr>
          <a:lstStyle/>
          <a:p>
            <a:pPr lvl="0">
              <a:defRPr/>
            </a:pPr>
            <a:r>
              <a:rPr lang="en-GB" sz="2400" b="1" i="1" noProof="0">
                <a:solidFill>
                  <a:srgbClr val="E25B00"/>
                </a:solidFill>
              </a:rPr>
              <a:t>I am </a:t>
            </a:r>
            <a:r>
              <a:rPr kumimoji="0" lang="en-GB" sz="24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in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castle.</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p:cNvSpPr txBox="1"/>
          <p:nvPr/>
        </p:nvSpPr>
        <p:spPr>
          <a:xfrm>
            <a:off x="407963" y="3739787"/>
            <a:ext cx="6042941" cy="830997"/>
          </a:xfrm>
          <a:prstGeom prst="rect">
            <a:avLst/>
          </a:prstGeom>
          <a:noFill/>
        </p:spPr>
        <p:txBody>
          <a:bodyPr wrap="square" rtlCol="0">
            <a:spAutoFit/>
          </a:bodyPr>
          <a:lstStyle/>
          <a:p>
            <a:pPr lvl="0">
              <a:defRPr/>
            </a:pPr>
            <a:r>
              <a:rPr kumimoji="0" lang="en-GB" sz="240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Veo que </a:t>
            </a:r>
            <a:r>
              <a:rPr lang="en-GB" sz="2400" b="1" noProof="0">
                <a:solidFill>
                  <a:srgbClr val="E25B00"/>
                </a:solidFill>
              </a:rPr>
              <a:t>estás</a:t>
            </a:r>
            <a:r>
              <a:rPr kumimoji="0" lang="en-GB" sz="240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asustada en las</a:t>
            </a:r>
            <a:r>
              <a:rPr kumimoji="0" lang="en-GB" sz="2400" u="none" strike="noStrike" kern="1200" cap="none" spc="0" normalizeH="0" noProof="0">
                <a:ln>
                  <a:noFill/>
                </a:ln>
                <a:solidFill>
                  <a:srgbClr val="4472C4">
                    <a:lumMod val="50000"/>
                  </a:srgbClr>
                </a:solidFill>
                <a:effectLst/>
                <a:uLnTx/>
                <a:uFillTx/>
                <a:latin typeface="Century Gothic" panose="020F0302020204030204"/>
                <a:ea typeface="+mn-ea"/>
                <a:cs typeface="+mn-cs"/>
              </a:rPr>
              <a:t> carreteras</a:t>
            </a:r>
            <a:r>
              <a:rPr kumimoji="0" lang="en-GB" sz="240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n-GB"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p:cNvSpPr txBox="1"/>
          <p:nvPr/>
        </p:nvSpPr>
        <p:spPr>
          <a:xfrm>
            <a:off x="5777731" y="3728844"/>
            <a:ext cx="4961987" cy="830997"/>
          </a:xfrm>
          <a:prstGeom prst="rect">
            <a:avLst/>
          </a:prstGeom>
          <a:noFill/>
        </p:spPr>
        <p:txBody>
          <a:bodyPr wrap="square" rtlCol="0">
            <a:spAutoFit/>
          </a:bodyPr>
          <a:lstStyle/>
          <a:p>
            <a:pPr lvl="0">
              <a:defRPr/>
            </a:pPr>
            <a:r>
              <a:rPr lang="en-GB" sz="2400" i="1">
                <a:solidFill>
                  <a:srgbClr val="4472C4">
                    <a:lumMod val="50000"/>
                  </a:srgbClr>
                </a:solidFill>
                <a:latin typeface="Century Gothic" panose="020F0302020204030204"/>
              </a:rPr>
              <a:t>I see that </a:t>
            </a:r>
            <a:r>
              <a:rPr lang="en-GB" sz="2400" b="1" i="1">
                <a:solidFill>
                  <a:srgbClr val="E25B00"/>
                </a:solidFill>
              </a:rPr>
              <a:t>you are </a:t>
            </a:r>
            <a:r>
              <a:rPr lang="en-GB" sz="2400" i="1">
                <a:solidFill>
                  <a:srgbClr val="4472C4">
                    <a:lumMod val="50000"/>
                  </a:srgbClr>
                </a:solidFill>
                <a:latin typeface="Century Gothic" panose="020F0302020204030204"/>
              </a:rPr>
              <a:t>scared on the roads.</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p:cNvSpPr txBox="1"/>
          <p:nvPr/>
        </p:nvSpPr>
        <p:spPr>
          <a:xfrm>
            <a:off x="6649156" y="1821293"/>
            <a:ext cx="1068748" cy="461665"/>
          </a:xfrm>
          <a:prstGeom prst="rect">
            <a:avLst/>
          </a:prstGeom>
          <a:noFill/>
        </p:spPr>
        <p:txBody>
          <a:bodyPr wrap="square" rtlCol="0">
            <a:spAutoFit/>
          </a:bodyPr>
          <a:lstStyle/>
          <a:p>
            <a:pPr lvl="0">
              <a:defRPr/>
            </a:pPr>
            <a:r>
              <a:rPr lang="en-GB" sz="2400" b="1" i="1" noProof="0">
                <a:solidFill>
                  <a:srgbClr val="E25B00"/>
                </a:solidFill>
              </a:rPr>
              <a:t>estoy</a:t>
            </a:r>
            <a:endPar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3" name="TextBox 32"/>
          <p:cNvSpPr txBox="1"/>
          <p:nvPr/>
        </p:nvSpPr>
        <p:spPr>
          <a:xfrm>
            <a:off x="7183530" y="3258970"/>
            <a:ext cx="1068748" cy="461665"/>
          </a:xfrm>
          <a:prstGeom prst="rect">
            <a:avLst/>
          </a:prstGeom>
          <a:noFill/>
        </p:spPr>
        <p:txBody>
          <a:bodyPr wrap="square" rtlCol="0">
            <a:spAutoFit/>
          </a:bodyPr>
          <a:lstStyle/>
          <a:p>
            <a:pPr lvl="0">
              <a:defRPr/>
            </a:pPr>
            <a:r>
              <a:rPr lang="en-GB" sz="2400" b="1" i="1">
                <a:solidFill>
                  <a:srgbClr val="E25B00"/>
                </a:solidFill>
              </a:rPr>
              <a:t>estás</a:t>
            </a:r>
            <a:endPar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p:nvPr/>
        </p:nvSpPr>
        <p:spPr>
          <a:xfrm>
            <a:off x="7790697" y="1290839"/>
            <a:ext cx="1068748" cy="461665"/>
          </a:xfrm>
          <a:prstGeom prst="rect">
            <a:avLst/>
          </a:prstGeom>
          <a:noFill/>
        </p:spPr>
        <p:txBody>
          <a:bodyPr wrap="square" rtlCol="0">
            <a:spAutoFit/>
          </a:bodyPr>
          <a:lstStyle/>
          <a:p>
            <a:pPr lvl="0">
              <a:defRPr/>
            </a:pPr>
            <a:r>
              <a:rPr lang="en-GB" sz="2400" b="1" i="1">
                <a:solidFill>
                  <a:srgbClr val="E25B00"/>
                </a:solidFill>
              </a:rPr>
              <a:t>states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p:cNvSpPr txBox="1"/>
          <p:nvPr/>
        </p:nvSpPr>
        <p:spPr>
          <a:xfrm>
            <a:off x="9817247" y="1306714"/>
            <a:ext cx="1844870" cy="461665"/>
          </a:xfrm>
          <a:prstGeom prst="rect">
            <a:avLst/>
          </a:prstGeom>
          <a:noFill/>
        </p:spPr>
        <p:txBody>
          <a:bodyPr wrap="square" rtlCol="0">
            <a:spAutoFit/>
          </a:bodyPr>
          <a:lstStyle/>
          <a:p>
            <a:pPr lvl="0">
              <a:defRPr/>
            </a:pPr>
            <a:r>
              <a:rPr lang="en-GB" sz="2400" b="1" i="1">
                <a:solidFill>
                  <a:srgbClr val="E25B00"/>
                </a:solidFill>
              </a:rPr>
              <a:t>locations</a:t>
            </a:r>
            <a:endPar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7" name="TextBox 16"/>
          <p:cNvSpPr txBox="1"/>
          <p:nvPr/>
        </p:nvSpPr>
        <p:spPr>
          <a:xfrm>
            <a:off x="407961" y="4816060"/>
            <a:ext cx="112541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say ‘</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s/he is</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or ‘</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it is</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for a state or location, use __________.</a:t>
            </a:r>
            <a:endParaRPr kumimoji="0" lang="en-GB" sz="2400" b="1"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407962" y="5264657"/>
            <a:ext cx="6241194" cy="830997"/>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tienda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 Navidad</a:t>
            </a:r>
            <a:r>
              <a:rPr lang="en-GB" sz="2400" b="1">
                <a:solidFill>
                  <a:srgbClr val="4472C4">
                    <a:lumMod val="50000"/>
                  </a:srgbClr>
                </a:solidFill>
                <a:latin typeface="Century Gothic" panose="020F0302020204030204"/>
              </a:rPr>
              <a:t> </a:t>
            </a:r>
            <a:r>
              <a:rPr lang="en-GB" sz="2400" b="1">
                <a:solidFill>
                  <a:srgbClr val="E25B00"/>
                </a:solidFill>
              </a:rPr>
              <a:t>está</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cerrada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hasta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el próximo año.</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6282795" y="5302453"/>
            <a:ext cx="5733344" cy="830997"/>
          </a:xfrm>
          <a:prstGeom prst="rect">
            <a:avLst/>
          </a:prstGeom>
          <a:noFill/>
        </p:spPr>
        <p:txBody>
          <a:bodyPr wrap="square" rtlCol="0">
            <a:spAutoFit/>
          </a:bodyPr>
          <a:lstStyle/>
          <a:p>
            <a:pPr lvl="0">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Christmas </a:t>
            </a:r>
            <a:r>
              <a:rPr kumimoji="0" lang="en-GB" sz="24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shop </a:t>
            </a:r>
            <a:r>
              <a:rPr lang="en-GB" sz="2400" b="1" i="1">
                <a:solidFill>
                  <a:srgbClr val="E25B00"/>
                </a:solidFill>
              </a:rPr>
              <a:t>is</a:t>
            </a:r>
            <a:r>
              <a:rPr kumimoji="0" lang="en-GB" sz="24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closed until next year.</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p:nvPr/>
        </p:nvSpPr>
        <p:spPr>
          <a:xfrm>
            <a:off x="8080719" y="4784814"/>
            <a:ext cx="1068748" cy="461665"/>
          </a:xfrm>
          <a:prstGeom prst="rect">
            <a:avLst/>
          </a:prstGeom>
          <a:noFill/>
        </p:spPr>
        <p:txBody>
          <a:bodyPr wrap="square" rtlCol="0">
            <a:spAutoFit/>
          </a:bodyPr>
          <a:lstStyle/>
          <a:p>
            <a:pPr lvl="0">
              <a:defRPr/>
            </a:pPr>
            <a:r>
              <a:rPr lang="en-GB" sz="2400" b="1" i="1" noProof="0">
                <a:solidFill>
                  <a:srgbClr val="E25B00"/>
                </a:solidFill>
              </a:rPr>
              <a:t>está</a:t>
            </a:r>
            <a:endPar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743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4" grpId="0"/>
      <p:bldP spid="29" grpId="0"/>
      <p:bldP spid="31" grpId="0"/>
      <p:bldP spid="32" grpId="0"/>
      <p:bldP spid="33" grpId="0"/>
      <p:bldP spid="35" grpId="0"/>
      <p:bldP spid="36" grpId="0"/>
      <p:bldP spid="17" grpId="0"/>
      <p:bldP spid="18" grpId="0"/>
      <p:bldP spid="20"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a:solidFill>
                  <a:schemeClr val="bg1"/>
                </a:solidFill>
              </a:rPr>
              <a:t>Talking about how people felt</a:t>
            </a:r>
            <a:br>
              <a:rPr lang="en-GB" sz="2400" b="1">
                <a:solidFill>
                  <a:schemeClr val="bg1"/>
                </a:solidFill>
              </a:rPr>
            </a:br>
            <a:r>
              <a:rPr lang="en-GB" sz="2400">
                <a:solidFill>
                  <a:schemeClr val="bg1"/>
                </a:solidFill>
              </a:rPr>
              <a:t>ESTAR in the imperfect tense</a:t>
            </a:r>
            <a:endParaRPr lang="en-GB" sz="220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endParaRPr>
          </a:p>
        </p:txBody>
      </p:sp>
      <p:sp>
        <p:nvSpPr>
          <p:cNvPr id="6" name="TextBox 5"/>
          <p:cNvSpPr txBox="1"/>
          <p:nvPr/>
        </p:nvSpPr>
        <p:spPr>
          <a:xfrm>
            <a:off x="346601" y="1689689"/>
            <a:ext cx="11254155" cy="461665"/>
          </a:xfrm>
          <a:prstGeom prst="rect">
            <a:avLst/>
          </a:prstGeom>
          <a:noFill/>
        </p:spPr>
        <p:txBody>
          <a:bodyPr wrap="square" rtlCol="0">
            <a:spAutoFit/>
          </a:bodyPr>
          <a:lstStyle/>
          <a:p>
            <a:pPr lvl="0">
              <a:defRPr/>
            </a:pPr>
            <a:r>
              <a:rPr lang="en-GB" sz="2400">
                <a:solidFill>
                  <a:srgbClr val="4472C4">
                    <a:lumMod val="50000"/>
                  </a:srgbClr>
                </a:solidFill>
              </a:rPr>
              <a:t>To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say </a:t>
            </a:r>
            <a:r>
              <a:rPr kumimoji="0" lang="en-GB" sz="2400" b="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lang="en-GB" sz="2400" b="1" noProof="0">
                <a:solidFill>
                  <a:srgbClr val="E25B00"/>
                </a:solidFill>
              </a:rPr>
              <a:t>I was</a:t>
            </a:r>
            <a:r>
              <a:rPr kumimoji="0" lang="en-GB" sz="2400" b="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__________.</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p:cNvSpPr txBox="1"/>
          <p:nvPr/>
        </p:nvSpPr>
        <p:spPr>
          <a:xfrm>
            <a:off x="340087" y="3255101"/>
            <a:ext cx="10215924" cy="461665"/>
          </a:xfrm>
          <a:prstGeom prst="rect">
            <a:avLst/>
          </a:prstGeom>
          <a:noFill/>
        </p:spPr>
        <p:txBody>
          <a:bodyPr wrap="square" rtlCol="0">
            <a:spAutoFit/>
          </a:bodyPr>
          <a:lstStyle/>
          <a:p>
            <a:pPr lvl="0">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say ‘</a:t>
            </a:r>
            <a:r>
              <a:rPr lang="en-GB" sz="2400" b="1">
                <a:solidFill>
                  <a:srgbClr val="E25B00"/>
                </a:solidFill>
              </a:rPr>
              <a:t>you were</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lang="en-GB" sz="2400">
                <a:solidFill>
                  <a:srgbClr val="4472C4">
                    <a:lumMod val="50000"/>
                  </a:srgbClr>
                </a:solidFill>
              </a:rPr>
              <a:t>,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use __________.</a:t>
            </a:r>
            <a:endParaRPr kumimoji="0" lang="en-GB" sz="2400" b="1"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0" name="TextBox 9"/>
          <p:cNvSpPr txBox="1"/>
          <p:nvPr/>
        </p:nvSpPr>
        <p:spPr>
          <a:xfrm>
            <a:off x="340087" y="3748111"/>
            <a:ext cx="5573738" cy="830997"/>
          </a:xfrm>
          <a:prstGeom prst="rect">
            <a:avLst/>
          </a:prstGeom>
          <a:noFill/>
        </p:spPr>
        <p:txBody>
          <a:bodyPr wrap="square" rtlCol="0">
            <a:spAutoFit/>
          </a:bodyPr>
          <a:lstStyle/>
          <a:p>
            <a:pPr lvl="0">
              <a:defRPr/>
            </a:pPr>
            <a:r>
              <a:rPr kumimoji="0" lang="en-GB" sz="240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pesar de los problemas,</a:t>
            </a:r>
            <a:r>
              <a:rPr kumimoji="0" lang="en-GB" sz="2400" u="none" strike="noStrike" kern="1200" cap="none" spc="0" normalizeH="0" noProof="0">
                <a:ln>
                  <a:noFill/>
                </a:ln>
                <a:solidFill>
                  <a:srgbClr val="4472C4">
                    <a:lumMod val="50000"/>
                  </a:srgbClr>
                </a:solidFill>
                <a:effectLst/>
                <a:uLnTx/>
                <a:uFillTx/>
                <a:latin typeface="Century Gothic" panose="020F0302020204030204"/>
                <a:ea typeface="+mn-ea"/>
                <a:cs typeface="+mn-cs"/>
              </a:rPr>
              <a:t> </a:t>
            </a:r>
            <a:r>
              <a:rPr kumimoji="0" lang="en-GB" sz="2400" u="none" strike="noStrike" kern="1200" cap="none" spc="0" normalizeH="0" baseline="0" noProof="0">
                <a:ln>
                  <a:noFill/>
                </a:ln>
                <a:solidFill>
                  <a:srgbClr val="4472C4">
                    <a:lumMod val="50000"/>
                  </a:srgbClr>
                </a:solidFill>
                <a:effectLst/>
                <a:uLnTx/>
                <a:uFillTx/>
                <a:latin typeface="Century Gothic" panose="020F0302020204030204"/>
              </a:rPr>
              <a:t>¿</a:t>
            </a:r>
            <a:r>
              <a:rPr lang="en-GB" sz="2400" b="1">
                <a:solidFill>
                  <a:srgbClr val="E25B00"/>
                </a:solidFill>
              </a:rPr>
              <a:t>estabas </a:t>
            </a:r>
            <a:r>
              <a:rPr kumimoji="0" lang="en-GB" sz="2400" u="none" strike="noStrike" kern="1200" cap="none" spc="0" normalizeH="0" baseline="0" noProof="0">
                <a:ln>
                  <a:noFill/>
                </a:ln>
                <a:solidFill>
                  <a:srgbClr val="4472C4">
                    <a:lumMod val="50000"/>
                  </a:srgbClr>
                </a:solidFill>
                <a:effectLst/>
                <a:uLnTx/>
                <a:uFillTx/>
                <a:latin typeface="Century Gothic" panose="020F0302020204030204"/>
              </a:rPr>
              <a:t>satisfecho </a:t>
            </a:r>
            <a:r>
              <a:rPr kumimoji="0" lang="en-GB" sz="2400" u="none" strike="noStrike" kern="1200" cap="none" spc="0" normalizeH="0" baseline="0" noProof="0" dirty="0">
                <a:ln>
                  <a:noFill/>
                </a:ln>
                <a:solidFill>
                  <a:srgbClr val="4472C4">
                    <a:lumMod val="50000"/>
                  </a:srgbClr>
                </a:solidFill>
                <a:effectLst/>
                <a:uLnTx/>
                <a:uFillTx/>
                <a:latin typeface="Century Gothic" panose="020F0302020204030204"/>
              </a:rPr>
              <a:t>con </a:t>
            </a:r>
            <a:r>
              <a:rPr kumimoji="0" lang="en-GB" sz="2400" u="none" strike="noStrike" kern="1200" cap="none" spc="0" normalizeH="0" baseline="0" noProof="0" dirty="0" err="1">
                <a:ln>
                  <a:noFill/>
                </a:ln>
                <a:solidFill>
                  <a:srgbClr val="4472C4">
                    <a:lumMod val="50000"/>
                  </a:srgbClr>
                </a:solidFill>
                <a:effectLst/>
                <a:uLnTx/>
                <a:uFillTx/>
                <a:latin typeface="Century Gothic" panose="020F0302020204030204"/>
              </a:rPr>
              <a:t>tu</a:t>
            </a:r>
            <a:r>
              <a:rPr kumimoji="0" lang="en-GB" sz="240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GB" sz="2400" u="none" strike="noStrike" kern="1200" cap="none" spc="0" normalizeH="0" baseline="0" noProof="0" dirty="0" err="1">
                <a:ln>
                  <a:noFill/>
                </a:ln>
                <a:solidFill>
                  <a:srgbClr val="4472C4">
                    <a:lumMod val="50000"/>
                  </a:srgbClr>
                </a:solidFill>
                <a:effectLst/>
                <a:uLnTx/>
                <a:uFillTx/>
                <a:latin typeface="Century Gothic" panose="020F0302020204030204"/>
              </a:rPr>
              <a:t>trabajo</a:t>
            </a:r>
            <a:r>
              <a:rPr kumimoji="0" lang="en-GB" sz="240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11" name="TextBox 10"/>
          <p:cNvSpPr txBox="1"/>
          <p:nvPr/>
        </p:nvSpPr>
        <p:spPr>
          <a:xfrm>
            <a:off x="6315582" y="3772851"/>
            <a:ext cx="5996065" cy="830997"/>
          </a:xfrm>
          <a:prstGeom prst="rect">
            <a:avLst/>
          </a:prstGeom>
          <a:noFill/>
        </p:spPr>
        <p:txBody>
          <a:bodyPr wrap="square" rtlCol="0">
            <a:spAutoFit/>
          </a:bodyPr>
          <a:lstStyle/>
          <a:p>
            <a:pPr lvl="0">
              <a:defRPr/>
            </a:pPr>
            <a:r>
              <a:rPr lang="en-GB" sz="2400" i="1" noProof="0">
                <a:solidFill>
                  <a:srgbClr val="002060"/>
                </a:solidFill>
              </a:rPr>
              <a:t>Despite the problems,</a:t>
            </a:r>
            <a:r>
              <a:rPr lang="en-GB" sz="2400" b="1" i="1" noProof="0">
                <a:solidFill>
                  <a:srgbClr val="002060"/>
                </a:solidFill>
              </a:rPr>
              <a:t> </a:t>
            </a:r>
            <a:r>
              <a:rPr lang="en-GB" sz="2400" b="1" i="1" noProof="0">
                <a:solidFill>
                  <a:srgbClr val="E25B00"/>
                </a:solidFill>
              </a:rPr>
              <a:t>were you </a:t>
            </a:r>
            <a:r>
              <a:rPr kumimoji="0" lang="en-GB" sz="2400" b="0" i="1" u="none" strike="noStrike" kern="1200" cap="none" spc="0" normalizeH="0" baseline="0" noProof="0">
                <a:ln>
                  <a:noFill/>
                </a:ln>
                <a:solidFill>
                  <a:srgbClr val="4472C4">
                    <a:lumMod val="50000"/>
                  </a:srgbClr>
                </a:solidFill>
                <a:effectLst/>
                <a:uLnTx/>
                <a:uFillTx/>
                <a:latin typeface="Century Gothic" panose="020F0302020204030204"/>
              </a:rPr>
              <a:t>satisfied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rPr>
              <a:t>with </a:t>
            </a:r>
            <a:r>
              <a:rPr kumimoji="0" lang="en-GB" sz="2400" b="0" i="1" u="none" strike="noStrike" kern="1200" cap="none" spc="0" normalizeH="0" baseline="0" noProof="0">
                <a:ln>
                  <a:noFill/>
                </a:ln>
                <a:solidFill>
                  <a:srgbClr val="4472C4">
                    <a:lumMod val="50000"/>
                  </a:srgbClr>
                </a:solidFill>
                <a:effectLst/>
                <a:uLnTx/>
                <a:uFillTx/>
                <a:latin typeface="Century Gothic" panose="020F0302020204030204"/>
              </a:rPr>
              <a:t>your job/work?</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3" name="TextBox 12"/>
          <p:cNvSpPr txBox="1"/>
          <p:nvPr/>
        </p:nvSpPr>
        <p:spPr>
          <a:xfrm>
            <a:off x="3324578" y="1687279"/>
            <a:ext cx="1319187" cy="461665"/>
          </a:xfrm>
          <a:prstGeom prst="rect">
            <a:avLst/>
          </a:prstGeom>
          <a:noFill/>
        </p:spPr>
        <p:txBody>
          <a:bodyPr wrap="square" rtlCol="0">
            <a:spAutoFit/>
          </a:bodyPr>
          <a:lstStyle/>
          <a:p>
            <a:pPr lvl="0">
              <a:defRPr/>
            </a:pPr>
            <a:r>
              <a:rPr lang="en-GB" sz="2400" b="1" i="1" noProof="0">
                <a:solidFill>
                  <a:srgbClr val="E25B00"/>
                </a:solidFill>
              </a:rPr>
              <a:t>estaba</a:t>
            </a:r>
            <a:endPar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p:nvPr/>
        </p:nvSpPr>
        <p:spPr>
          <a:xfrm>
            <a:off x="3908610" y="3240115"/>
            <a:ext cx="1470310" cy="461665"/>
          </a:xfrm>
          <a:prstGeom prst="rect">
            <a:avLst/>
          </a:prstGeom>
          <a:noFill/>
        </p:spPr>
        <p:txBody>
          <a:bodyPr wrap="square" rtlCol="0">
            <a:spAutoFit/>
          </a:bodyPr>
          <a:lstStyle/>
          <a:p>
            <a:pPr lvl="0">
              <a:defRPr/>
            </a:pPr>
            <a:r>
              <a:rPr lang="en-GB" sz="2400" b="1" i="1">
                <a:solidFill>
                  <a:srgbClr val="E25B00"/>
                </a:solidFill>
              </a:rPr>
              <a:t>estabas</a:t>
            </a:r>
            <a:endPar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346601" y="2228866"/>
            <a:ext cx="5968981" cy="830997"/>
          </a:xfrm>
          <a:prstGeom prst="rect">
            <a:avLst/>
          </a:prstGeom>
          <a:noFill/>
        </p:spPr>
        <p:txBody>
          <a:bodyPr wrap="square" rtlCol="0">
            <a:spAutoFit/>
          </a:bodyPr>
          <a:lstStyle/>
          <a:p>
            <a:pPr lvl="0">
              <a:defRPr/>
            </a:pPr>
            <a:r>
              <a:rPr lang="en-GB" sz="2400" b="1">
                <a:solidFill>
                  <a:srgbClr val="E25B00"/>
                </a:solidFill>
              </a:rPr>
              <a:t>Estaba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cansada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porque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programa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terminó</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medianoche.</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6315582" y="2233264"/>
            <a:ext cx="5546362" cy="830997"/>
          </a:xfrm>
          <a:prstGeom prst="rect">
            <a:avLst/>
          </a:prstGeom>
          <a:noFill/>
        </p:spPr>
        <p:txBody>
          <a:bodyPr wrap="square" rtlCol="0">
            <a:spAutoFit/>
          </a:bodyPr>
          <a:lstStyle/>
          <a:p>
            <a:pPr lvl="0">
              <a:defRPr/>
            </a:pPr>
            <a:r>
              <a:rPr lang="en-GB" sz="2400" b="1" i="1">
                <a:solidFill>
                  <a:srgbClr val="E25B00"/>
                </a:solidFill>
              </a:rPr>
              <a:t>I was </a:t>
            </a:r>
            <a:r>
              <a:rPr kumimoji="0" lang="en-GB" sz="2400" b="0" i="1" u="none" strike="noStrike" kern="1200" cap="none" spc="0" normalizeH="0" baseline="0" noProof="0">
                <a:ln>
                  <a:noFill/>
                </a:ln>
                <a:solidFill>
                  <a:srgbClr val="4472C4">
                    <a:lumMod val="50000"/>
                  </a:srgbClr>
                </a:solidFill>
                <a:effectLst/>
                <a:uLnTx/>
                <a:uFillTx/>
                <a:latin typeface="Century Gothic" panose="020F0302020204030204"/>
              </a:rPr>
              <a:t>tired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rPr>
              <a:t>because </a:t>
            </a:r>
            <a:r>
              <a:rPr kumimoji="0" lang="en-GB" sz="2400" b="0" i="1" u="none" strike="noStrike" kern="1200" cap="none" spc="0" normalizeH="0" baseline="0" noProof="0">
                <a:ln>
                  <a:noFill/>
                </a:ln>
                <a:solidFill>
                  <a:srgbClr val="4472C4">
                    <a:lumMod val="50000"/>
                  </a:srgbClr>
                </a:solidFill>
                <a:effectLst/>
                <a:uLnTx/>
                <a:uFillTx/>
                <a:latin typeface="Century Gothic" panose="020F0302020204030204"/>
              </a:rPr>
              <a:t>the programme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rPr>
              <a:t>finished at midnight.</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1" name="TextBox 20"/>
          <p:cNvSpPr txBox="1"/>
          <p:nvPr/>
        </p:nvSpPr>
        <p:spPr>
          <a:xfrm>
            <a:off x="340087" y="4721145"/>
            <a:ext cx="11254155" cy="461665"/>
          </a:xfrm>
          <a:prstGeom prst="rect">
            <a:avLst/>
          </a:prstGeom>
          <a:noFill/>
        </p:spPr>
        <p:txBody>
          <a:bodyPr wrap="square" rtlCol="0">
            <a:spAutoFit/>
          </a:bodyPr>
          <a:lstStyle/>
          <a:p>
            <a:pPr lvl="0">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say ‘</a:t>
            </a:r>
            <a:r>
              <a:rPr lang="en-GB" sz="2400" b="1">
                <a:solidFill>
                  <a:srgbClr val="E25B00"/>
                </a:solidFill>
              </a:rPr>
              <a:t>s/he was</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or ‘</a:t>
            </a:r>
            <a:r>
              <a:rPr lang="en-GB" sz="2400" b="1" noProof="0">
                <a:solidFill>
                  <a:srgbClr val="E25B00"/>
                </a:solidFill>
              </a:rPr>
              <a:t>it was</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use ‘</a:t>
            </a:r>
            <a:r>
              <a:rPr lang="en-GB" sz="2400" b="1" noProof="0">
                <a:solidFill>
                  <a:srgbClr val="E25B00"/>
                </a:solidFill>
              </a:rPr>
              <a:t>estaba</a:t>
            </a:r>
            <a:r>
              <a:rPr lang="en-GB" sz="2400" noProof="0">
                <a:solidFill>
                  <a:srgbClr val="4472C4">
                    <a:lumMod val="50000"/>
                  </a:srgbClr>
                </a:solidFill>
              </a:rPr>
              <a:t>’</a:t>
            </a:r>
            <a:r>
              <a:rPr lang="en-GB" sz="2400">
                <a:solidFill>
                  <a:srgbClr val="4472C4">
                    <a:lumMod val="50000"/>
                  </a:srgbClr>
                </a:solidFill>
              </a:rPr>
              <a:t>.</a:t>
            </a:r>
            <a:endParaRPr kumimoji="0" lang="en-GB" sz="2400" b="1"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374319" y="5158070"/>
            <a:ext cx="5080244" cy="461665"/>
          </a:xfrm>
          <a:prstGeom prst="rect">
            <a:avLst/>
          </a:prstGeom>
          <a:noFill/>
        </p:spPr>
        <p:txBody>
          <a:bodyPr wrap="square" rtlCol="0">
            <a:spAutoFit/>
          </a:bodyPr>
          <a:lstStyle/>
          <a:p>
            <a:pPr lvl="0">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Su casa </a:t>
            </a:r>
            <a:r>
              <a:rPr lang="en-GB" sz="2400" b="1" i="1">
                <a:solidFill>
                  <a:srgbClr val="E25B00"/>
                </a:solidFill>
              </a:rPr>
              <a:t>estaba </a:t>
            </a:r>
            <a:r>
              <a:rPr kumimoji="0" lang="en-GB" sz="2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en una colina.</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6255729" y="5185648"/>
            <a:ext cx="4712678" cy="461665"/>
          </a:xfrm>
          <a:prstGeom prst="rect">
            <a:avLst/>
          </a:prstGeom>
          <a:noFill/>
        </p:spPr>
        <p:txBody>
          <a:bodyPr wrap="square" rtlCol="0">
            <a:spAutoFit/>
          </a:bodyPr>
          <a:lstStyle/>
          <a:p>
            <a:pPr lvl="0">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 </a:t>
            </a:r>
            <a:r>
              <a:rPr kumimoji="0" lang="en-GB" sz="24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house </a:t>
            </a:r>
            <a:r>
              <a:rPr lang="en-GB" sz="2400" b="1" i="1">
                <a:solidFill>
                  <a:srgbClr val="E25B00"/>
                </a:solidFill>
              </a:rPr>
              <a:t>was</a:t>
            </a:r>
            <a:r>
              <a:rPr kumimoji="0" lang="en-GB" sz="24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on a hill.</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Google Shape;312;p7"/>
          <p:cNvSpPr/>
          <p:nvPr/>
        </p:nvSpPr>
        <p:spPr>
          <a:xfrm>
            <a:off x="507486" y="5766764"/>
            <a:ext cx="4974795" cy="543953"/>
          </a:xfrm>
          <a:prstGeom prst="wedgeRoundRectCallout">
            <a:avLst>
              <a:gd name="adj1" fmla="val -13359"/>
              <a:gd name="adj2" fmla="val -70307"/>
              <a:gd name="adj3" fmla="val 16667"/>
            </a:avLst>
          </a:prstGeom>
          <a:solidFill>
            <a:srgbClr val="E1EFD8"/>
          </a:solidFill>
          <a:ln w="381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a:solidFill>
                  <a:srgbClr val="203864"/>
                </a:solidFill>
                <a:latin typeface="Century Gothic"/>
                <a:cs typeface="Arial"/>
                <a:sym typeface="Century Gothic"/>
              </a:rPr>
              <a:t>Note: </a:t>
            </a:r>
            <a:r>
              <a:rPr lang="en-GB" sz="2000" kern="0">
                <a:solidFill>
                  <a:srgbClr val="203864"/>
                </a:solidFill>
                <a:latin typeface="Century Gothic"/>
                <a:cs typeface="Arial"/>
                <a:sym typeface="Century Gothic"/>
              </a:rPr>
              <a:t>‘estaba’ also means ‘</a:t>
            </a:r>
            <a:r>
              <a:rPr lang="en-GB" sz="2000" b="1" kern="0">
                <a:solidFill>
                  <a:srgbClr val="203864"/>
                </a:solidFill>
                <a:latin typeface="Century Gothic"/>
                <a:cs typeface="Arial"/>
                <a:sym typeface="Century Gothic"/>
              </a:rPr>
              <a:t>I was</a:t>
            </a:r>
            <a:r>
              <a:rPr lang="en-GB" sz="2000" kern="0">
                <a:solidFill>
                  <a:srgbClr val="203864"/>
                </a:solidFill>
                <a:latin typeface="Century Gothic"/>
                <a:cs typeface="Arial"/>
                <a:sym typeface="Century Gothic"/>
              </a:rPr>
              <a:t>’!</a:t>
            </a:r>
            <a:endParaRPr kumimoji="0" lang="en-GB" sz="140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TextBox 23"/>
          <p:cNvSpPr txBox="1"/>
          <p:nvPr/>
        </p:nvSpPr>
        <p:spPr>
          <a:xfrm>
            <a:off x="340087" y="1163991"/>
            <a:ext cx="12077628" cy="461665"/>
          </a:xfrm>
          <a:prstGeom prst="rect">
            <a:avLst/>
          </a:prstGeom>
          <a:noFill/>
        </p:spPr>
        <p:txBody>
          <a:bodyPr wrap="square" rtlCol="0">
            <a:spAutoFit/>
          </a:bodyPr>
          <a:lstStyle/>
          <a:p>
            <a:pPr lvl="0">
              <a:defRPr/>
            </a:pPr>
            <a:r>
              <a:rPr lang="en-GB" sz="2400">
                <a:solidFill>
                  <a:srgbClr val="4472C4">
                    <a:lumMod val="50000"/>
                  </a:srgbClr>
                </a:solidFill>
              </a:rPr>
              <a:t>We can also use ‘estar’ for states and locations at a particular time in the past.</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3702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3" grpId="0"/>
      <p:bldP spid="14" grpId="0"/>
      <p:bldP spid="19" grpId="0"/>
      <p:bldP spid="20" grpId="0"/>
      <p:bldP spid="21" grpId="0"/>
      <p:bldP spid="22" grpId="0"/>
      <p:bldP spid="23"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164AFBC-A1A6-44A3-B9CB-5AC3B5C249B6}"/>
              </a:ext>
            </a:extLst>
          </p:cNvPr>
          <p:cNvSpPr txBox="1"/>
          <p:nvPr/>
        </p:nvSpPr>
        <p:spPr>
          <a:xfrm>
            <a:off x="236109" y="1229231"/>
            <a:ext cx="115803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panose="020F0302020204030204"/>
                <a:ea typeface="+mn-ea"/>
                <a:cs typeface="+mn-cs"/>
              </a:rPr>
              <a:t>Remember, you can give locations in Spanish by using adverbs like ‘cerca’.</a:t>
            </a:r>
          </a:p>
        </p:txBody>
      </p:sp>
      <p:sp>
        <p:nvSpPr>
          <p:cNvPr id="14" name="ZoneTexte 2">
            <a:extLst>
              <a:ext uri="{FF2B5EF4-FFF2-40B4-BE49-F238E27FC236}">
                <a16:creationId xmlns:a16="http://schemas.microsoft.com/office/drawing/2014/main" id="{D164AFBC-A1A6-44A3-B9CB-5AC3B5C249B6}"/>
              </a:ext>
            </a:extLst>
          </p:cNvPr>
          <p:cNvSpPr txBox="1"/>
          <p:nvPr/>
        </p:nvSpPr>
        <p:spPr>
          <a:xfrm>
            <a:off x="236109" y="2018109"/>
            <a:ext cx="118081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panose="020F0302020204030204"/>
                <a:ea typeface="+mn-ea"/>
                <a:cs typeface="+mn-cs"/>
              </a:rPr>
              <a:t>You often use ‘</a:t>
            </a:r>
            <a:r>
              <a:rPr kumimoji="0" lang="en-US" sz="2400" b="1" i="0" u="none" strike="noStrike" kern="1200" cap="none" spc="0" normalizeH="0" baseline="0" noProof="0">
                <a:ln>
                  <a:noFill/>
                </a:ln>
                <a:solidFill>
                  <a:srgbClr val="002060"/>
                </a:solidFill>
                <a:effectLst/>
                <a:uLnTx/>
                <a:uFillTx/>
                <a:latin typeface="Century Gothic" panose="020F0302020204030204"/>
                <a:ea typeface="+mn-ea"/>
                <a:cs typeface="+mn-cs"/>
              </a:rPr>
              <a:t>de</a:t>
            </a:r>
            <a:r>
              <a:rPr kumimoji="0" lang="en-US" sz="2400" b="0" i="0" u="none" strike="noStrike" kern="1200" cap="none" spc="0" normalizeH="0" baseline="0" noProof="0">
                <a:ln>
                  <a:noFill/>
                </a:ln>
                <a:solidFill>
                  <a:srgbClr val="002060"/>
                </a:solidFill>
                <a:effectLst/>
                <a:uLnTx/>
                <a:uFillTx/>
                <a:latin typeface="Century Gothic" panose="020F0302020204030204"/>
                <a:ea typeface="+mn-ea"/>
                <a:cs typeface="+mn-cs"/>
              </a:rPr>
              <a:t>’ after these adverbs to refer to a person, place or thing.</a:t>
            </a:r>
          </a:p>
        </p:txBody>
      </p:sp>
      <p:sp>
        <p:nvSpPr>
          <p:cNvPr id="34" name="TextBox 33"/>
          <p:cNvSpPr txBox="1"/>
          <p:nvPr/>
        </p:nvSpPr>
        <p:spPr>
          <a:xfrm>
            <a:off x="6270142" y="2488976"/>
            <a:ext cx="5419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marido</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está</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1" u="none" strike="noStrike" kern="1200" cap="none" spc="0" normalizeH="0" baseline="0" noProof="0" dirty="0" err="1">
                <a:ln>
                  <a:noFill/>
                </a:ln>
                <a:solidFill>
                  <a:srgbClr val="E25B00"/>
                </a:solidFill>
                <a:effectLst/>
                <a:uLnTx/>
                <a:uFillTx/>
                <a:latin typeface="Century Gothic" panose="020F0302020204030204"/>
                <a:ea typeface="+mn-ea"/>
                <a:cs typeface="+mn-cs"/>
              </a:rPr>
              <a:t>fuera</a:t>
            </a:r>
            <a:r>
              <a:rPr kumimoji="0" lang="en-GB" sz="2400" b="1" i="1" u="none" strike="noStrike" kern="1200" cap="none" spc="0" normalizeH="0" baseline="0" noProof="0" dirty="0">
                <a:ln>
                  <a:noFill/>
                </a:ln>
                <a:solidFill>
                  <a:srgbClr val="E25B00"/>
                </a:solidFill>
                <a:effectLst/>
                <a:uLnTx/>
                <a:uFillTx/>
                <a:latin typeface="Century Gothic" panose="020F0302020204030204"/>
                <a:ea typeface="+mn-ea"/>
                <a:cs typeface="+mn-cs"/>
              </a:rPr>
              <a:t> </a:t>
            </a:r>
            <a:r>
              <a:rPr kumimoji="0" lang="en-GB" sz="2400" b="1" i="1" u="sng" strike="noStrike" kern="1200" cap="none" spc="0" normalizeH="0" baseline="0" noProof="0" dirty="0">
                <a:ln>
                  <a:noFill/>
                </a:ln>
                <a:solidFill>
                  <a:srgbClr val="E25B00"/>
                </a:solidFill>
                <a:effectLst/>
                <a:uLnTx/>
                <a:uFillTx/>
                <a:latin typeface="Century Gothic" panose="020F0302020204030204"/>
                <a:ea typeface="+mn-ea"/>
                <a:cs typeface="+mn-cs"/>
              </a:rPr>
              <a:t>de</a:t>
            </a:r>
            <a:r>
              <a:rPr kumimoji="0" lang="en-GB" sz="2400" b="1" i="1" u="none" strike="noStrike" kern="1200" cap="none" spc="0" normalizeH="0" baseline="0" noProof="0" dirty="0">
                <a:ln>
                  <a:noFill/>
                </a:ln>
                <a:solidFill>
                  <a:srgbClr val="E25B00"/>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rgbClr val="002060"/>
                </a:solidFill>
                <a:effectLst/>
                <a:uLnTx/>
                <a:uFillTx/>
                <a:latin typeface="Century Gothic" panose="020F0302020204030204"/>
                <a:ea typeface="+mn-ea"/>
                <a:cs typeface="+mn-cs"/>
              </a:rPr>
              <a:t>la </a:t>
            </a:r>
            <a:r>
              <a:rPr kumimoji="0" lang="en-GB" sz="2400" b="0" i="1" u="none" strike="noStrike" kern="1200" cap="none" spc="0" normalizeH="0" baseline="0" noProof="0" dirty="0" err="1">
                <a:ln>
                  <a:noFill/>
                </a:ln>
                <a:solidFill>
                  <a:srgbClr val="002060"/>
                </a:solidFill>
                <a:effectLst/>
                <a:uLnTx/>
                <a:uFillTx/>
                <a:latin typeface="Century Gothic" panose="020F0302020204030204"/>
                <a:ea typeface="+mn-ea"/>
                <a:cs typeface="+mn-cs"/>
              </a:rPr>
              <a:t>sala</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TextBox 34"/>
          <p:cNvSpPr txBox="1"/>
          <p:nvPr/>
        </p:nvSpPr>
        <p:spPr>
          <a:xfrm>
            <a:off x="288204" y="2505097"/>
            <a:ext cx="61110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u="none" strike="noStrike" kern="1200" cap="none" spc="0" normalizeH="0" baseline="0" noProof="0" dirty="0">
                <a:ln>
                  <a:noFill/>
                </a:ln>
                <a:solidFill>
                  <a:srgbClr val="002060"/>
                </a:solidFill>
                <a:effectLst/>
                <a:uLnTx/>
                <a:uFillTx/>
                <a:latin typeface="Century Gothic" panose="020F0302020204030204"/>
                <a:ea typeface="+mn-ea"/>
                <a:cs typeface="+mn-cs"/>
              </a:rPr>
              <a:t>Your husband is </a:t>
            </a:r>
            <a:r>
              <a:rPr kumimoji="0" lang="en-GB" sz="2400" b="1" u="none" strike="noStrike" kern="1200" cap="none" spc="0" normalizeH="0" baseline="0" noProof="0" dirty="0">
                <a:ln>
                  <a:noFill/>
                </a:ln>
                <a:solidFill>
                  <a:srgbClr val="E25B00"/>
                </a:solidFill>
                <a:effectLst/>
                <a:uLnTx/>
                <a:uFillTx/>
                <a:latin typeface="Century Gothic" panose="020F0302020204030204"/>
                <a:ea typeface="+mn-ea"/>
                <a:cs typeface="+mn-cs"/>
              </a:rPr>
              <a:t>outside </a:t>
            </a:r>
            <a:r>
              <a:rPr kumimoji="0" lang="en-GB" sz="2400" b="0" u="none" strike="noStrike" kern="1200" cap="none" spc="0" normalizeH="0" baseline="0" noProof="0" dirty="0">
                <a:ln>
                  <a:noFill/>
                </a:ln>
                <a:solidFill>
                  <a:srgbClr val="002060"/>
                </a:solidFill>
                <a:effectLst/>
                <a:uLnTx/>
                <a:uFillTx/>
                <a:latin typeface="Century Gothic" panose="020F0302020204030204"/>
                <a:ea typeface="+mn-ea"/>
                <a:cs typeface="+mn-cs"/>
              </a:rPr>
              <a:t>the room</a:t>
            </a:r>
            <a:r>
              <a:rPr kumimoji="0" lang="en-GB"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ZoneTexte 10">
            <a:extLst>
              <a:ext uri="{FF2B5EF4-FFF2-40B4-BE49-F238E27FC236}">
                <a16:creationId xmlns:a16="http://schemas.microsoft.com/office/drawing/2014/main" id="{D23524D3-9224-4D74-9CE0-4ED564673D55}"/>
              </a:ext>
            </a:extLst>
          </p:cNvPr>
          <p:cNvSpPr txBox="1"/>
          <p:nvPr/>
        </p:nvSpPr>
        <p:spPr>
          <a:xfrm>
            <a:off x="286105" y="3411528"/>
            <a:ext cx="119680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a:t>
            </a:r>
            <a:r>
              <a:rPr kumimoji="0" lang="fr-CA"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refer</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to a </a:t>
            </a:r>
            <a:r>
              <a:rPr kumimoji="0" lang="fr-CA"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singular</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CA" sz="2400" b="1" i="0" u="none" strike="noStrike" kern="1200" cap="none" spc="0" normalizeH="0" baseline="0" noProof="0" dirty="0">
                <a:ln>
                  <a:noFill/>
                </a:ln>
                <a:solidFill>
                  <a:srgbClr val="002060"/>
                </a:solidFill>
                <a:effectLst/>
                <a:uLnTx/>
                <a:uFillTx/>
                <a:latin typeface="Century Gothic" panose="020F0302020204030204"/>
                <a:ea typeface="+mn-ea"/>
                <a:cs typeface="+mn-cs"/>
              </a:rPr>
              <a:t>masculine</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CA"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noun</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CA"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e.g</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el </a:t>
            </a:r>
            <a:r>
              <a:rPr kumimoji="0" lang="fr-CA"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castillo</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change de + el </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Wingdings" panose="05000000000000000000" pitchFamily="2" charset="2"/>
              </a:rPr>
              <a:t>to </a:t>
            </a:r>
            <a:r>
              <a:rPr kumimoji="0" lang="fr-CA" sz="2400" b="1" i="0" u="none" strike="noStrike" kern="1200" cap="none" spc="0" normalizeH="0" baseline="0" noProof="0" dirty="0">
                <a:ln>
                  <a:noFill/>
                </a:ln>
                <a:solidFill>
                  <a:srgbClr val="002060"/>
                </a:solidFill>
                <a:effectLst/>
                <a:uLnTx/>
                <a:uFillTx/>
                <a:latin typeface="Century Gothic" panose="020F0302020204030204"/>
                <a:ea typeface="+mn-ea"/>
                <a:cs typeface="+mn-cs"/>
                <a:sym typeface="Wingdings" panose="05000000000000000000" pitchFamily="2" charset="2"/>
              </a:rPr>
              <a:t>_____</a:t>
            </a:r>
            <a:r>
              <a:rPr kumimoji="0" lang="fr-CA" sz="2400" i="0" u="none" strike="noStrike" kern="1200" cap="none" spc="0" normalizeH="0" baseline="0" noProof="0" dirty="0">
                <a:ln>
                  <a:noFill/>
                </a:ln>
                <a:solidFill>
                  <a:srgbClr val="002060"/>
                </a:solidFill>
                <a:effectLst/>
                <a:uLnTx/>
                <a:uFillTx/>
                <a:latin typeface="Century Gothic" panose="020F0302020204030204"/>
                <a:ea typeface="+mn-ea"/>
                <a:cs typeface="+mn-cs"/>
                <a:sym typeface="Wingdings" panose="05000000000000000000" pitchFamily="2" charset="2"/>
              </a:rPr>
              <a:t>.</a:t>
            </a:r>
            <a:endParaRPr kumimoji="0" lang="en-CA"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8" name="ZoneTexte 10">
            <a:extLst>
              <a:ext uri="{FF2B5EF4-FFF2-40B4-BE49-F238E27FC236}">
                <a16:creationId xmlns:a16="http://schemas.microsoft.com/office/drawing/2014/main" id="{D23524D3-9224-4D74-9CE0-4ED564673D55}"/>
              </a:ext>
            </a:extLst>
          </p:cNvPr>
          <p:cNvSpPr txBox="1"/>
          <p:nvPr/>
        </p:nvSpPr>
        <p:spPr>
          <a:xfrm>
            <a:off x="298288" y="3893719"/>
            <a:ext cx="597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My flat is </a:t>
            </a:r>
            <a:r>
              <a:rPr kumimoji="0" lang="en-GB" sz="2400" b="1" u="none" strike="noStrike" kern="1200" cap="none" spc="0" normalizeH="0" baseline="0" noProof="0" dirty="0">
                <a:ln>
                  <a:noFill/>
                </a:ln>
                <a:solidFill>
                  <a:srgbClr val="E25B00"/>
                </a:solidFill>
                <a:effectLst/>
                <a:uLnTx/>
                <a:uFillTx/>
                <a:latin typeface="Century Gothic" panose="020F0302020204030204"/>
                <a:ea typeface="+mn-ea"/>
                <a:cs typeface="+mn-cs"/>
              </a:rPr>
              <a:t>behind </a:t>
            </a:r>
            <a:r>
              <a:rPr kumimoji="0" lang="en-GB" sz="2400" b="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GB" sz="2400" b="0" u="none" strike="noStrike" kern="1200" cap="none" spc="0" normalizeH="0" baseline="0" noProof="0">
                <a:ln>
                  <a:noFill/>
                </a:ln>
                <a:solidFill>
                  <a:srgbClr val="002060"/>
                </a:solidFill>
                <a:effectLst/>
                <a:uLnTx/>
                <a:uFillTx/>
                <a:latin typeface="Century Gothic" panose="020F0302020204030204"/>
                <a:ea typeface="+mn-ea"/>
                <a:cs typeface="+mn-cs"/>
              </a:rPr>
              <a:t>castle</a:t>
            </a:r>
            <a:r>
              <a:rPr kumimoji="0" lang="fr-CA" sz="2400" b="0" u="none" strike="noStrike" kern="1200" cap="none" spc="0" normalizeH="0" baseline="0" noProof="0">
                <a:ln>
                  <a:noFill/>
                </a:ln>
                <a:solidFill>
                  <a:srgbClr val="002060"/>
                </a:solidFill>
                <a:effectLst/>
                <a:uLnTx/>
                <a:uFillTx/>
                <a:latin typeface="Century Gothic" panose="020F0302020204030204"/>
                <a:ea typeface="+mn-ea"/>
                <a:cs typeface="+mn-cs"/>
              </a:rPr>
              <a:t>.</a:t>
            </a:r>
            <a:endParaRPr kumimoji="0" lang="en-CA" sz="2400" b="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9" name="ZoneTexte 10">
            <a:extLst>
              <a:ext uri="{FF2B5EF4-FFF2-40B4-BE49-F238E27FC236}">
                <a16:creationId xmlns:a16="http://schemas.microsoft.com/office/drawing/2014/main" id="{D23524D3-9224-4D74-9CE0-4ED564673D55}"/>
              </a:ext>
            </a:extLst>
          </p:cNvPr>
          <p:cNvSpPr txBox="1"/>
          <p:nvPr/>
        </p:nvSpPr>
        <p:spPr>
          <a:xfrm>
            <a:off x="6399224" y="3900264"/>
            <a:ext cx="58549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1" u="none" strike="noStrike" kern="1200" cap="none" spc="0" normalizeH="0" baseline="0" noProof="0" dirty="0">
                <a:ln>
                  <a:noFill/>
                </a:ln>
                <a:solidFill>
                  <a:srgbClr val="002060"/>
                </a:solidFill>
                <a:effectLst/>
                <a:uLnTx/>
                <a:uFillTx/>
                <a:latin typeface="Century Gothic" panose="020F0302020204030204"/>
                <a:ea typeface="+mn-ea"/>
                <a:cs typeface="+mn-cs"/>
              </a:rPr>
              <a:t>Mi </a:t>
            </a:r>
            <a:r>
              <a:rPr kumimoji="0" lang="fr-CA" sz="2400" b="0" i="1" u="none" strike="noStrike" kern="1200" cap="none" spc="0" normalizeH="0" baseline="0" noProof="0" dirty="0" err="1">
                <a:ln>
                  <a:noFill/>
                </a:ln>
                <a:solidFill>
                  <a:srgbClr val="002060"/>
                </a:solidFill>
                <a:effectLst/>
                <a:uLnTx/>
                <a:uFillTx/>
                <a:latin typeface="Century Gothic" panose="020F0302020204030204"/>
                <a:ea typeface="+mn-ea"/>
                <a:cs typeface="+mn-cs"/>
              </a:rPr>
              <a:t>piso</a:t>
            </a:r>
            <a:r>
              <a:rPr kumimoji="0" lang="fr-CA" sz="2400" b="0"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CA" sz="2400" b="0" i="1" u="none" strike="noStrike" kern="1200" cap="none" spc="0" normalizeH="0" baseline="0" noProof="0" dirty="0" err="1">
                <a:ln>
                  <a:noFill/>
                </a:ln>
                <a:solidFill>
                  <a:srgbClr val="002060"/>
                </a:solidFill>
                <a:effectLst/>
                <a:uLnTx/>
                <a:uFillTx/>
                <a:latin typeface="Century Gothic" panose="020F0302020204030204"/>
                <a:ea typeface="+mn-ea"/>
                <a:cs typeface="+mn-cs"/>
              </a:rPr>
              <a:t>está</a:t>
            </a:r>
            <a:r>
              <a:rPr kumimoji="0" lang="fr-CA" sz="2400" b="0"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E25B00"/>
                </a:solidFill>
                <a:effectLst/>
                <a:uLnTx/>
                <a:uFillTx/>
                <a:latin typeface="Century Gothic" panose="020F0302020204030204"/>
                <a:ea typeface="+mn-ea"/>
                <a:cs typeface="+mn-cs"/>
              </a:rPr>
              <a:t>detrás</a:t>
            </a:r>
            <a:r>
              <a:rPr kumimoji="0" lang="en-GB" sz="2400" b="1" i="0" u="none" strike="noStrike" kern="1200" cap="none" spc="0" normalizeH="0" baseline="0" noProof="0" dirty="0">
                <a:ln>
                  <a:noFill/>
                </a:ln>
                <a:solidFill>
                  <a:srgbClr val="E25B00"/>
                </a:solidFill>
                <a:effectLst/>
                <a:uLnTx/>
                <a:uFillTx/>
                <a:latin typeface="Century Gothic" panose="020F0302020204030204"/>
                <a:ea typeface="+mn-ea"/>
                <a:cs typeface="+mn-cs"/>
              </a:rPr>
              <a:t> </a:t>
            </a:r>
            <a:r>
              <a:rPr kumimoji="0" lang="en-GB" sz="2400" b="1" i="0" u="sng" strike="noStrike" kern="1200" cap="none" spc="0" normalizeH="0" baseline="0" noProof="0">
                <a:ln>
                  <a:noFill/>
                </a:ln>
                <a:solidFill>
                  <a:srgbClr val="E25B00"/>
                </a:solidFill>
                <a:effectLst/>
                <a:uLnTx/>
                <a:uFillTx/>
                <a:latin typeface="Century Gothic" panose="020F0302020204030204"/>
                <a:ea typeface="+mn-ea"/>
                <a:cs typeface="+mn-cs"/>
              </a:rPr>
              <a:t>del</a:t>
            </a:r>
            <a:r>
              <a:rPr kumimoji="0" lang="en-GB" sz="2400" b="1" i="0" u="none" strike="noStrike" kern="1200" cap="none" spc="0" normalizeH="0" baseline="0" noProof="0">
                <a:ln>
                  <a:noFill/>
                </a:ln>
                <a:solidFill>
                  <a:srgbClr val="E25B00"/>
                </a:solidFill>
                <a:effectLst/>
                <a:uLnTx/>
                <a:uFillTx/>
                <a:latin typeface="Century Gothic" panose="020F0302020204030204"/>
                <a:ea typeface="+mn-ea"/>
                <a:cs typeface="+mn-cs"/>
              </a:rPr>
              <a:t> </a:t>
            </a:r>
            <a:r>
              <a:rPr kumimoji="0" lang="fr-CA" sz="2400" b="0" i="1" u="none" strike="noStrike" kern="1200" cap="none" spc="0" normalizeH="0" baseline="0" noProof="0">
                <a:ln>
                  <a:noFill/>
                </a:ln>
                <a:solidFill>
                  <a:srgbClr val="002060"/>
                </a:solidFill>
                <a:effectLst/>
                <a:uLnTx/>
                <a:uFillTx/>
                <a:latin typeface="Century Gothic" panose="020F0302020204030204"/>
                <a:ea typeface="+mn-ea"/>
                <a:cs typeface="+mn-cs"/>
              </a:rPr>
              <a:t>castillo.</a:t>
            </a:r>
            <a:r>
              <a:rPr kumimoji="0" lang="fr-CA" sz="2400" b="0" i="1" u="none" strike="noStrike" kern="1200" cap="none" spc="0" normalizeH="0" noProof="0">
                <a:ln>
                  <a:noFill/>
                </a:ln>
                <a:solidFill>
                  <a:srgbClr val="002060"/>
                </a:solidFill>
                <a:effectLst/>
                <a:uLnTx/>
                <a:uFillTx/>
                <a:latin typeface="Century Gothic" panose="020F0302020204030204"/>
                <a:ea typeface="+mn-ea"/>
                <a:cs typeface="+mn-cs"/>
              </a:rPr>
              <a:t> </a:t>
            </a:r>
            <a:endParaRPr kumimoji="0" lang="en-CA" sz="2400" b="0"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0" name="ZoneTexte 10">
            <a:extLst>
              <a:ext uri="{FF2B5EF4-FFF2-40B4-BE49-F238E27FC236}">
                <a16:creationId xmlns:a16="http://schemas.microsoft.com/office/drawing/2014/main" id="{D23524D3-9224-4D74-9CE0-4ED564673D55}"/>
              </a:ext>
            </a:extLst>
          </p:cNvPr>
          <p:cNvSpPr txBox="1"/>
          <p:nvPr/>
        </p:nvSpPr>
        <p:spPr>
          <a:xfrm>
            <a:off x="286105" y="4804947"/>
            <a:ext cx="108905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a:t>
            </a:r>
            <a:r>
              <a:rPr kumimoji="0" lang="fr-CA"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refer</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to a </a:t>
            </a:r>
            <a:r>
              <a:rPr kumimoji="0" lang="fr-CA"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singular</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CA"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feminine</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CA"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noun</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CA"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e.g</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la </a:t>
            </a:r>
            <a:r>
              <a:rPr kumimoji="0" lang="fr-CA"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carretera</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use ‘</a:t>
            </a:r>
            <a:r>
              <a:rPr kumimoji="0" lang="fr-CA" sz="2400" b="1" i="0" u="none" strike="noStrike" kern="1200" cap="none" spc="0" normalizeH="0" baseline="0" noProof="0" dirty="0">
                <a:ln>
                  <a:noFill/>
                </a:ln>
                <a:solidFill>
                  <a:srgbClr val="002060"/>
                </a:solidFill>
                <a:effectLst/>
                <a:uLnTx/>
                <a:uFillTx/>
                <a:latin typeface="Century Gothic" panose="020F0302020204030204"/>
                <a:ea typeface="+mn-ea"/>
                <a:cs typeface="+mn-cs"/>
              </a:rPr>
              <a:t>de la</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CA"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1" name="ZoneTexte 10">
            <a:extLst>
              <a:ext uri="{FF2B5EF4-FFF2-40B4-BE49-F238E27FC236}">
                <a16:creationId xmlns:a16="http://schemas.microsoft.com/office/drawing/2014/main" id="{D23524D3-9224-4D74-9CE0-4ED564673D55}"/>
              </a:ext>
            </a:extLst>
          </p:cNvPr>
          <p:cNvSpPr txBox="1"/>
          <p:nvPr/>
        </p:nvSpPr>
        <p:spPr>
          <a:xfrm>
            <a:off x="6649156" y="5282372"/>
            <a:ext cx="56762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1" u="none" strike="noStrike" kern="1200" cap="none" spc="0" normalizeH="0" baseline="0" noProof="0" dirty="0">
                <a:ln>
                  <a:noFill/>
                </a:ln>
                <a:solidFill>
                  <a:srgbClr val="002060"/>
                </a:solidFill>
                <a:effectLst/>
                <a:uLnTx/>
                <a:uFillTx/>
                <a:latin typeface="Century Gothic" panose="020F0302020204030204"/>
                <a:ea typeface="+mn-ea"/>
                <a:cs typeface="+mn-cs"/>
              </a:rPr>
              <a:t>Tu casa </a:t>
            </a:r>
            <a:r>
              <a:rPr kumimoji="0" lang="fr-CA" sz="2400" b="0" i="1" u="none" strike="noStrike" kern="1200" cap="none" spc="0" normalizeH="0" baseline="0" noProof="0" err="1">
                <a:ln>
                  <a:noFill/>
                </a:ln>
                <a:solidFill>
                  <a:srgbClr val="002060"/>
                </a:solidFill>
                <a:effectLst/>
                <a:uLnTx/>
                <a:uFillTx/>
                <a:latin typeface="Century Gothic" panose="020F0302020204030204"/>
                <a:ea typeface="+mn-ea"/>
                <a:cs typeface="+mn-cs"/>
              </a:rPr>
              <a:t>está</a:t>
            </a:r>
            <a:r>
              <a:rPr kumimoji="0" lang="fr-CA" sz="2400" b="0" i="1"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n-GB" sz="2400" b="1" i="1" u="none" strike="noStrike" kern="1200" cap="none" spc="0" normalizeH="0" baseline="0" noProof="0">
                <a:ln>
                  <a:noFill/>
                </a:ln>
                <a:solidFill>
                  <a:srgbClr val="E25B00"/>
                </a:solidFill>
                <a:effectLst/>
                <a:uLnTx/>
                <a:uFillTx/>
                <a:latin typeface="Century Gothic" panose="020F0302020204030204"/>
                <a:ea typeface="+mn-ea"/>
                <a:cs typeface="+mn-cs"/>
              </a:rPr>
              <a:t>lejos </a:t>
            </a:r>
            <a:r>
              <a:rPr kumimoji="0" lang="en-GB" sz="2400" b="1" i="1" u="sng" strike="noStrike" kern="1200" cap="none" spc="0" normalizeH="0" baseline="0" noProof="0" dirty="0">
                <a:ln>
                  <a:noFill/>
                </a:ln>
                <a:solidFill>
                  <a:srgbClr val="E25B00"/>
                </a:solidFill>
                <a:effectLst/>
                <a:uLnTx/>
                <a:uFillTx/>
                <a:latin typeface="Century Gothic" panose="020F0302020204030204"/>
                <a:ea typeface="+mn-ea"/>
                <a:cs typeface="+mn-cs"/>
              </a:rPr>
              <a:t>de la</a:t>
            </a:r>
            <a:r>
              <a:rPr kumimoji="0" lang="fr-CA" sz="2400" b="0"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CA" sz="2400" b="0" i="1" u="none" strike="noStrike" kern="1200" cap="none" spc="0" normalizeH="0" baseline="0" noProof="0" err="1">
                <a:ln>
                  <a:noFill/>
                </a:ln>
                <a:solidFill>
                  <a:srgbClr val="002060"/>
                </a:solidFill>
                <a:effectLst/>
                <a:uLnTx/>
                <a:uFillTx/>
                <a:latin typeface="Century Gothic" panose="020F0302020204030204"/>
                <a:ea typeface="+mn-ea"/>
                <a:cs typeface="+mn-cs"/>
              </a:rPr>
              <a:t>carretera</a:t>
            </a:r>
            <a:r>
              <a:rPr kumimoji="0" lang="fr-CA" sz="2400" b="0" i="1" u="none" strike="noStrike" kern="1200" cap="none" spc="0" normalizeH="0" baseline="0" noProof="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2400" i="1">
                <a:solidFill>
                  <a:srgbClr val="002060"/>
                </a:solidFill>
                <a:latin typeface="Century Gothic" panose="020F0302020204030204"/>
              </a:rPr>
              <a:t>Por eso me gusta.</a:t>
            </a:r>
            <a:endParaRPr kumimoji="0" lang="en-CA" sz="2400" b="0"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4" name="ZoneTexte 10">
            <a:extLst>
              <a:ext uri="{FF2B5EF4-FFF2-40B4-BE49-F238E27FC236}">
                <a16:creationId xmlns:a16="http://schemas.microsoft.com/office/drawing/2014/main" id="{D23524D3-9224-4D74-9CE0-4ED564673D55}"/>
              </a:ext>
            </a:extLst>
          </p:cNvPr>
          <p:cNvSpPr txBox="1"/>
          <p:nvPr/>
        </p:nvSpPr>
        <p:spPr>
          <a:xfrm>
            <a:off x="286105" y="5298756"/>
            <a:ext cx="53907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u="none" strike="noStrike" kern="1200" cap="none" spc="0" normalizeH="0" baseline="0" noProof="0" dirty="0" err="1">
                <a:ln>
                  <a:noFill/>
                </a:ln>
                <a:solidFill>
                  <a:srgbClr val="002060"/>
                </a:solidFill>
                <a:effectLst/>
                <a:uLnTx/>
                <a:uFillTx/>
                <a:latin typeface="Century Gothic" panose="020F0302020204030204"/>
              </a:rPr>
              <a:t>Your</a:t>
            </a:r>
            <a:r>
              <a:rPr kumimoji="0" lang="fr-CA" sz="2400" b="0" u="none" strike="noStrike" kern="1200" cap="none" spc="0" normalizeH="0" baseline="0" noProof="0" dirty="0">
                <a:ln>
                  <a:noFill/>
                </a:ln>
                <a:solidFill>
                  <a:srgbClr val="002060"/>
                </a:solidFill>
                <a:effectLst/>
                <a:uLnTx/>
                <a:uFillTx/>
                <a:latin typeface="Century Gothic" panose="020F0302020204030204"/>
              </a:rPr>
              <a:t> house </a:t>
            </a:r>
            <a:r>
              <a:rPr kumimoji="0" lang="fr-CA" sz="2400" b="0" u="none" strike="noStrike" kern="1200" cap="none" spc="0" normalizeH="0" baseline="0" noProof="0" err="1">
                <a:ln>
                  <a:noFill/>
                </a:ln>
                <a:solidFill>
                  <a:srgbClr val="002060"/>
                </a:solidFill>
                <a:effectLst/>
                <a:uLnTx/>
                <a:uFillTx/>
                <a:latin typeface="Century Gothic" panose="020F0302020204030204"/>
              </a:rPr>
              <a:t>is</a:t>
            </a:r>
            <a:r>
              <a:rPr kumimoji="0" lang="fr-CA" sz="2400" b="0" u="none" strike="noStrike" kern="1200" cap="none" spc="0" normalizeH="0" baseline="0" noProof="0">
                <a:ln>
                  <a:noFill/>
                </a:ln>
                <a:solidFill>
                  <a:srgbClr val="002060"/>
                </a:solidFill>
                <a:effectLst/>
                <a:uLnTx/>
                <a:uFillTx/>
                <a:latin typeface="Century Gothic" panose="020F0302020204030204"/>
              </a:rPr>
              <a:t> </a:t>
            </a:r>
            <a:r>
              <a:rPr kumimoji="0" lang="en-GB" sz="2400" b="1" u="none" strike="noStrike" kern="1200" cap="none" spc="0" normalizeH="0" baseline="0" noProof="0">
                <a:ln>
                  <a:noFill/>
                </a:ln>
                <a:solidFill>
                  <a:srgbClr val="E25B00"/>
                </a:solidFill>
                <a:effectLst/>
                <a:uLnTx/>
                <a:uFillTx/>
                <a:latin typeface="Century Gothic" panose="020F0302020204030204"/>
              </a:rPr>
              <a:t>far from</a:t>
            </a:r>
            <a:r>
              <a:rPr kumimoji="0" lang="fr-CA" sz="2400" b="0" u="none" strike="noStrike" kern="1200" cap="none" spc="0" normalizeH="0" baseline="0" noProof="0">
                <a:ln>
                  <a:noFill/>
                </a:ln>
                <a:solidFill>
                  <a:srgbClr val="002060"/>
                </a:solidFill>
                <a:effectLst/>
                <a:uLnTx/>
                <a:uFillTx/>
                <a:latin typeface="Century Gothic" panose="020F0302020204030204"/>
              </a:rPr>
              <a:t> the </a:t>
            </a:r>
            <a:r>
              <a:rPr lang="fr-CA" sz="2400">
                <a:solidFill>
                  <a:srgbClr val="002060"/>
                </a:solidFill>
                <a:latin typeface="Century Gothic" panose="020F0302020204030204"/>
              </a:rPr>
              <a:t>road</a:t>
            </a:r>
            <a:r>
              <a:rPr kumimoji="0" lang="fr-CA" sz="2400" b="0" u="none" strike="noStrike" kern="1200" cap="none" spc="0" normalizeH="0" baseline="0" noProof="0">
                <a:ln>
                  <a:noFill/>
                </a:ln>
                <a:solidFill>
                  <a:srgbClr val="002060"/>
                </a:solidFill>
                <a:effectLst/>
                <a:uLnTx/>
                <a:uFillTx/>
                <a:latin typeface="Century Gothic" panose="020F0302020204030204"/>
              </a:rPr>
              <a:t>.</a:t>
            </a:r>
            <a:r>
              <a:rPr lang="en-CA" sz="2400">
                <a:solidFill>
                  <a:srgbClr val="002060"/>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400">
                <a:solidFill>
                  <a:srgbClr val="002060"/>
                </a:solidFill>
                <a:latin typeface="Century Gothic" panose="020F0302020204030204"/>
              </a:rPr>
              <a:t>That’s why I like it.</a:t>
            </a:r>
            <a:endParaRPr kumimoji="0" lang="fr-CA" sz="2400" b="0" u="none" strike="noStrike" kern="1200" cap="none" spc="0" normalizeH="0" baseline="0" noProof="0">
              <a:ln>
                <a:noFill/>
              </a:ln>
              <a:solidFill>
                <a:srgbClr val="002060"/>
              </a:solidFill>
              <a:effectLst/>
              <a:uLnTx/>
              <a:uFillTx/>
              <a:latin typeface="Century Gothic" panose="020F0302020204030204"/>
            </a:endParaRPr>
          </a:p>
        </p:txBody>
      </p:sp>
      <p:pic>
        <p:nvPicPr>
          <p:cNvPr id="17" name="Picture 16"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7" name="Titre 6">
            <a:extLst>
              <a:ext uri="{FF2B5EF4-FFF2-40B4-BE49-F238E27FC236}">
                <a16:creationId xmlns:a16="http://schemas.microsoft.com/office/drawing/2014/main" id="{2F7E7A50-13F7-4A5E-A5CA-1FEE3A33F3F6}"/>
              </a:ext>
            </a:extLst>
          </p:cNvPr>
          <p:cNvSpPr>
            <a:spLocks noGrp="1"/>
          </p:cNvSpPr>
          <p:nvPr>
            <p:ph type="title"/>
          </p:nvPr>
        </p:nvSpPr>
        <p:spPr>
          <a:xfrm>
            <a:off x="0" y="240747"/>
            <a:ext cx="7351059" cy="870488"/>
          </a:xfrm>
        </p:spPr>
        <p:txBody>
          <a:bodyPr>
            <a:noAutofit/>
          </a:bodyPr>
          <a:lstStyle/>
          <a:p>
            <a:r>
              <a:rPr lang="en-CA" sz="2400" b="1">
                <a:solidFill>
                  <a:schemeClr val="bg1"/>
                </a:solidFill>
              </a:rPr>
              <a:t>Talking about </a:t>
            </a:r>
            <a:r>
              <a:rPr lang="en-GB" sz="2400" b="1">
                <a:solidFill>
                  <a:prstClr val="white"/>
                </a:solidFill>
              </a:rPr>
              <a:t>places and locations</a:t>
            </a:r>
            <a:r>
              <a:rPr lang="en-CA" sz="2400" b="1">
                <a:solidFill>
                  <a:schemeClr val="bg1"/>
                </a:solidFill>
              </a:rPr>
              <a:t/>
            </a:r>
            <a:br>
              <a:rPr lang="en-CA" sz="2400" b="1">
                <a:solidFill>
                  <a:schemeClr val="bg1"/>
                </a:solidFill>
              </a:rPr>
            </a:br>
            <a:r>
              <a:rPr lang="en-GB" sz="2400">
                <a:solidFill>
                  <a:prstClr val="white"/>
                </a:solidFill>
              </a:rPr>
              <a:t>Using ‘del’ and ‘de la’ with adverbs</a:t>
            </a:r>
            <a:endParaRPr lang="en-CA" sz="2400">
              <a:solidFill>
                <a:srgbClr val="002060"/>
              </a:solidFill>
            </a:endParaRPr>
          </a:p>
        </p:txBody>
      </p:sp>
      <p:sp>
        <p:nvSpPr>
          <p:cNvPr id="5" name="TextBox 4"/>
          <p:cNvSpPr txBox="1"/>
          <p:nvPr/>
        </p:nvSpPr>
        <p:spPr>
          <a:xfrm>
            <a:off x="11033784" y="3387692"/>
            <a:ext cx="655446" cy="461665"/>
          </a:xfrm>
          <a:prstGeom prst="rect">
            <a:avLst/>
          </a:prstGeom>
          <a:noFill/>
        </p:spPr>
        <p:txBody>
          <a:bodyPr wrap="square" rtlCol="0">
            <a:spAutoFit/>
          </a:bodyPr>
          <a:lstStyle/>
          <a:p>
            <a:pPr lvl="0">
              <a:defRPr/>
            </a:pPr>
            <a:r>
              <a:rPr lang="en-GB" sz="2400" b="1">
                <a:solidFill>
                  <a:srgbClr val="E25B00"/>
                </a:solidFill>
              </a:rPr>
              <a:t>del</a:t>
            </a:r>
            <a:endParaRPr kumimoji="0" lang="en-GB" sz="2400" b="1" i="0"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8"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8426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34" grpId="0"/>
      <p:bldP spid="35" grpId="0"/>
      <p:bldP spid="37" grpId="0"/>
      <p:bldP spid="38" grpId="0"/>
      <p:bldP spid="39" grpId="0"/>
      <p:bldP spid="40" grpId="0"/>
      <p:bldP spid="41" grpId="0"/>
      <p:bldP spid="4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ominoes clipa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7952">
            <a:off x="10653150" y="701447"/>
            <a:ext cx="921131" cy="71099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omino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52122">
            <a:off x="9700660" y="1197783"/>
            <a:ext cx="1064882" cy="8225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47393" y="299578"/>
            <a:ext cx="10617039" cy="1114414"/>
          </a:xfrm>
        </p:spPr>
        <p:txBody>
          <a:bodyPr>
            <a:noAutofit/>
          </a:bodyPr>
          <a:lstStyle/>
          <a:p>
            <a:r>
              <a:rPr lang="en-GB" sz="2200"/>
              <a:t>El abuelo busca varias cosas. María de los Ángeles le dice dónde está cada cosa o dónde estaba en el pasado. Lee las frases y elige ‘ahora’ o ‘antes’. También elige ‘A’ o ‘B’. A veces ambas opciones (A y B) son correctas.</a:t>
            </a:r>
          </a:p>
        </p:txBody>
      </p:sp>
      <p:sp>
        <p:nvSpPr>
          <p:cNvPr id="5" name="Rounded Rectangle 4">
            <a:extLst>
              <a:ext uri="{FF2B5EF4-FFF2-40B4-BE49-F238E27FC236}">
                <a16:creationId xmlns:a16="http://schemas.microsoft.com/office/drawing/2014/main" id="{A316DD52-7894-4A75-969C-CA0645DA2978}"/>
              </a:ext>
            </a:extLst>
          </p:cNvPr>
          <p:cNvSpPr/>
          <p:nvPr/>
        </p:nvSpPr>
        <p:spPr>
          <a:xfrm>
            <a:off x="10864433" y="258166"/>
            <a:ext cx="106371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leer</a:t>
            </a:r>
          </a:p>
        </p:txBody>
      </p:sp>
      <p:graphicFrame>
        <p:nvGraphicFramePr>
          <p:cNvPr id="6" name="Table 5"/>
          <p:cNvGraphicFramePr>
            <a:graphicFrameLocks noGrp="1"/>
          </p:cNvGraphicFramePr>
          <p:nvPr>
            <p:extLst>
              <p:ext uri="{D42A27DB-BD31-4B8C-83A1-F6EECF244321}">
                <p14:modId xmlns:p14="http://schemas.microsoft.com/office/powerpoint/2010/main" val="2649860425"/>
              </p:ext>
            </p:extLst>
          </p:nvPr>
        </p:nvGraphicFramePr>
        <p:xfrm>
          <a:off x="247393" y="1549449"/>
          <a:ext cx="9278884" cy="4649802"/>
        </p:xfrm>
        <a:graphic>
          <a:graphicData uri="http://schemas.openxmlformats.org/drawingml/2006/table">
            <a:tbl>
              <a:tblPr firstRow="1" bandRow="1">
                <a:tableStyleId>{2D5ABB26-0587-4C30-8999-92F81FD0307C}</a:tableStyleId>
              </a:tblPr>
              <a:tblGrid>
                <a:gridCol w="4229357">
                  <a:extLst>
                    <a:ext uri="{9D8B030D-6E8A-4147-A177-3AD203B41FA5}">
                      <a16:colId xmlns:a16="http://schemas.microsoft.com/office/drawing/2014/main" val="2719606087"/>
                    </a:ext>
                  </a:extLst>
                </a:gridCol>
                <a:gridCol w="952500">
                  <a:extLst>
                    <a:ext uri="{9D8B030D-6E8A-4147-A177-3AD203B41FA5}">
                      <a16:colId xmlns:a16="http://schemas.microsoft.com/office/drawing/2014/main" val="3784505080"/>
                    </a:ext>
                  </a:extLst>
                </a:gridCol>
                <a:gridCol w="914400">
                  <a:extLst>
                    <a:ext uri="{9D8B030D-6E8A-4147-A177-3AD203B41FA5}">
                      <a16:colId xmlns:a16="http://schemas.microsoft.com/office/drawing/2014/main" val="2867363668"/>
                    </a:ext>
                  </a:extLst>
                </a:gridCol>
                <a:gridCol w="1638300">
                  <a:extLst>
                    <a:ext uri="{9D8B030D-6E8A-4147-A177-3AD203B41FA5}">
                      <a16:colId xmlns:a16="http://schemas.microsoft.com/office/drawing/2014/main" val="1361539258"/>
                    </a:ext>
                  </a:extLst>
                </a:gridCol>
                <a:gridCol w="1544327">
                  <a:extLst>
                    <a:ext uri="{9D8B030D-6E8A-4147-A177-3AD203B41FA5}">
                      <a16:colId xmlns:a16="http://schemas.microsoft.com/office/drawing/2014/main" val="517530094"/>
                    </a:ext>
                  </a:extLst>
                </a:gridCol>
              </a:tblGrid>
              <a:tr h="492318">
                <a:tc>
                  <a:txBody>
                    <a:bodyPr/>
                    <a:lstStyle/>
                    <a:p>
                      <a:pPr algn="l"/>
                      <a:endParaRPr lang="en-GB" sz="2000">
                        <a:solidFill>
                          <a:srgbClr val="002060"/>
                        </a:solidFill>
                      </a:endParaRPr>
                    </a:p>
                  </a:txBody>
                  <a:tcPr>
                    <a:solidFill>
                      <a:schemeClr val="accent4">
                        <a:lumMod val="20000"/>
                        <a:lumOff val="80000"/>
                      </a:schemeClr>
                    </a:solidFill>
                  </a:tcPr>
                </a:tc>
                <a:tc>
                  <a:txBody>
                    <a:bodyPr/>
                    <a:lstStyle/>
                    <a:p>
                      <a:pPr algn="ctr"/>
                      <a:r>
                        <a:rPr lang="en-GB" sz="2000" b="1">
                          <a:solidFill>
                            <a:srgbClr val="002060"/>
                          </a:solidFill>
                        </a:rPr>
                        <a:t>ahora</a:t>
                      </a:r>
                      <a:endParaRPr lang="en-GB" sz="2000" b="1" dirty="0">
                        <a:solidFill>
                          <a:srgbClr val="002060"/>
                        </a:solidFill>
                      </a:endParaRPr>
                    </a:p>
                  </a:txBody>
                  <a:tcPr>
                    <a:solidFill>
                      <a:schemeClr val="accent6">
                        <a:lumMod val="20000"/>
                        <a:lumOff val="80000"/>
                      </a:schemeClr>
                    </a:solidFill>
                  </a:tcPr>
                </a:tc>
                <a:tc>
                  <a:txBody>
                    <a:bodyPr/>
                    <a:lstStyle/>
                    <a:p>
                      <a:pPr algn="ctr"/>
                      <a:r>
                        <a:rPr lang="en-GB" sz="2000" b="1">
                          <a:solidFill>
                            <a:srgbClr val="002060"/>
                          </a:solidFill>
                        </a:rPr>
                        <a:t>antes</a:t>
                      </a:r>
                    </a:p>
                  </a:txBody>
                  <a:tcPr>
                    <a:solidFill>
                      <a:schemeClr val="accent6">
                        <a:lumMod val="20000"/>
                        <a:lumOff val="80000"/>
                      </a:schemeClr>
                    </a:solidFill>
                  </a:tcPr>
                </a:tc>
                <a:tc>
                  <a:txBody>
                    <a:bodyPr/>
                    <a:lstStyle/>
                    <a:p>
                      <a:pPr algn="ctr"/>
                      <a:r>
                        <a:rPr lang="en-GB" sz="2000" b="1">
                          <a:solidFill>
                            <a:srgbClr val="002060"/>
                          </a:solidFill>
                        </a:rPr>
                        <a:t>A</a:t>
                      </a:r>
                    </a:p>
                  </a:txBody>
                  <a:tcPr>
                    <a:solidFill>
                      <a:schemeClr val="accent1">
                        <a:lumMod val="20000"/>
                        <a:lumOff val="80000"/>
                      </a:schemeClr>
                    </a:solidFill>
                  </a:tcPr>
                </a:tc>
                <a:tc>
                  <a:txBody>
                    <a:bodyPr/>
                    <a:lstStyle/>
                    <a:p>
                      <a:pPr algn="ctr"/>
                      <a:r>
                        <a:rPr lang="en-GB" sz="2000" b="1" dirty="0">
                          <a:solidFill>
                            <a:srgbClr val="002060"/>
                          </a:solidFill>
                        </a:rPr>
                        <a:t>B</a:t>
                      </a:r>
                    </a:p>
                  </a:txBody>
                  <a:tcPr>
                    <a:solidFill>
                      <a:schemeClr val="accent1">
                        <a:lumMod val="20000"/>
                        <a:lumOff val="80000"/>
                      </a:schemeClr>
                    </a:solidFill>
                  </a:tcPr>
                </a:tc>
                <a:extLst>
                  <a:ext uri="{0D108BD9-81ED-4DB2-BD59-A6C34878D82A}">
                    <a16:rowId xmlns:a16="http://schemas.microsoft.com/office/drawing/2014/main" val="1428043260"/>
                  </a:ext>
                </a:extLst>
              </a:tr>
              <a:tr h="492318">
                <a:tc>
                  <a:txBody>
                    <a:bodyPr/>
                    <a:lstStyle/>
                    <a:p>
                      <a:pPr algn="l"/>
                      <a:r>
                        <a:rPr lang="en-GB" sz="2000" b="1">
                          <a:solidFill>
                            <a:srgbClr val="002060"/>
                          </a:solidFill>
                        </a:rPr>
                        <a:t>1. </a:t>
                      </a:r>
                      <a:r>
                        <a:rPr lang="en-GB" sz="2000" b="0">
                          <a:solidFill>
                            <a:srgbClr val="002060"/>
                          </a:solidFill>
                        </a:rPr>
                        <a:t>El</a:t>
                      </a:r>
                      <a:r>
                        <a:rPr lang="en-GB" sz="2000">
                          <a:solidFill>
                            <a:srgbClr val="002060"/>
                          </a:solidFill>
                        </a:rPr>
                        <a:t> libro está dentro</a:t>
                      </a:r>
                      <a:r>
                        <a:rPr lang="en-GB" sz="2000" baseline="0">
                          <a:solidFill>
                            <a:srgbClr val="002060"/>
                          </a:solidFill>
                        </a:rPr>
                        <a:t> del</a:t>
                      </a:r>
                      <a:r>
                        <a:rPr lang="en-GB" sz="2000">
                          <a:solidFill>
                            <a:srgbClr val="002060"/>
                          </a:solidFill>
                        </a:rPr>
                        <a:t>…</a:t>
                      </a:r>
                    </a:p>
                  </a:txBody>
                  <a:tcPr>
                    <a:solidFill>
                      <a:schemeClr val="accent4">
                        <a:lumMod val="20000"/>
                        <a:lumOff val="80000"/>
                      </a:schemeClr>
                    </a:solidFill>
                  </a:tcPr>
                </a:tc>
                <a:tc>
                  <a:txBody>
                    <a:bodyPr/>
                    <a:lstStyle/>
                    <a:p>
                      <a:endParaRPr lang="en-GB"/>
                    </a:p>
                  </a:txBody>
                  <a:tcPr/>
                </a:tc>
                <a:tc>
                  <a:txBody>
                    <a:bodyPr/>
                    <a:lstStyle/>
                    <a:p>
                      <a:endParaRPr lang="en-GB"/>
                    </a:p>
                  </a:txBody>
                  <a:tcPr/>
                </a:tc>
                <a:tc>
                  <a:txBody>
                    <a:bodyPr/>
                    <a:lstStyle/>
                    <a:p>
                      <a:pPr algn="ctr"/>
                      <a:r>
                        <a:rPr lang="en-GB" sz="2000" dirty="0" err="1">
                          <a:solidFill>
                            <a:srgbClr val="002060"/>
                          </a:solidFill>
                        </a:rPr>
                        <a:t>habitación</a:t>
                      </a:r>
                      <a:endParaRPr lang="en-GB" sz="2000" dirty="0">
                        <a:solidFill>
                          <a:srgbClr val="002060"/>
                        </a:solidFill>
                      </a:endParaRPr>
                    </a:p>
                  </a:txBody>
                  <a:tcPr/>
                </a:tc>
                <a:tc>
                  <a:txBody>
                    <a:bodyPr/>
                    <a:lstStyle/>
                    <a:p>
                      <a:pPr algn="ctr"/>
                      <a:r>
                        <a:rPr lang="en-GB" sz="2000" dirty="0" err="1">
                          <a:solidFill>
                            <a:srgbClr val="002060"/>
                          </a:solidFill>
                        </a:rPr>
                        <a:t>baño</a:t>
                      </a:r>
                      <a:endParaRPr lang="en-GB" sz="2000" dirty="0">
                        <a:solidFill>
                          <a:srgbClr val="002060"/>
                        </a:solidFill>
                      </a:endParaRPr>
                    </a:p>
                  </a:txBody>
                  <a:tcPr/>
                </a:tc>
                <a:extLst>
                  <a:ext uri="{0D108BD9-81ED-4DB2-BD59-A6C34878D82A}">
                    <a16:rowId xmlns:a16="http://schemas.microsoft.com/office/drawing/2014/main" val="2182649466"/>
                  </a:ext>
                </a:extLst>
              </a:tr>
              <a:tr h="692801">
                <a:tc>
                  <a:txBody>
                    <a:bodyPr/>
                    <a:lstStyle/>
                    <a:p>
                      <a:pPr algn="l"/>
                      <a:r>
                        <a:rPr lang="en-GB" sz="2000" b="1" dirty="0">
                          <a:solidFill>
                            <a:srgbClr val="002060"/>
                          </a:solidFill>
                        </a:rPr>
                        <a:t>2</a:t>
                      </a:r>
                      <a:r>
                        <a:rPr lang="en-GB" sz="2000" b="1">
                          <a:solidFill>
                            <a:srgbClr val="002060"/>
                          </a:solidFill>
                        </a:rPr>
                        <a:t>. </a:t>
                      </a:r>
                      <a:r>
                        <a:rPr lang="en-GB" sz="2000" b="0">
                          <a:solidFill>
                            <a:srgbClr val="002060"/>
                          </a:solidFill>
                        </a:rPr>
                        <a:t>La</a:t>
                      </a:r>
                      <a:r>
                        <a:rPr lang="en-GB" sz="2000" b="0" baseline="0">
                          <a:solidFill>
                            <a:srgbClr val="002060"/>
                          </a:solidFill>
                        </a:rPr>
                        <a:t> </a:t>
                      </a:r>
                      <a:r>
                        <a:rPr lang="en-GB" sz="2000" baseline="0" dirty="0">
                          <a:solidFill>
                            <a:srgbClr val="002060"/>
                          </a:solidFill>
                        </a:rPr>
                        <a:t>yuca</a:t>
                      </a:r>
                      <a:r>
                        <a:rPr lang="en-GB" sz="2000" baseline="0">
                          <a:solidFill>
                            <a:srgbClr val="002060"/>
                          </a:solidFill>
                        </a:rPr>
                        <a:t>* estaba </a:t>
                      </a:r>
                      <a:r>
                        <a:rPr lang="en-GB" sz="2000" baseline="0" dirty="0" err="1">
                          <a:solidFill>
                            <a:srgbClr val="002060"/>
                          </a:solidFill>
                        </a:rPr>
                        <a:t>detrás</a:t>
                      </a:r>
                      <a:r>
                        <a:rPr lang="en-GB" sz="2000" baseline="0" dirty="0">
                          <a:solidFill>
                            <a:srgbClr val="002060"/>
                          </a:solidFill>
                        </a:rPr>
                        <a:t> de la… </a:t>
                      </a:r>
                      <a:r>
                        <a:rPr lang="en-GB" sz="2000" baseline="0" dirty="0" err="1">
                          <a:solidFill>
                            <a:srgbClr val="002060"/>
                          </a:solidFill>
                        </a:rPr>
                        <a:t>en</a:t>
                      </a:r>
                      <a:r>
                        <a:rPr lang="en-GB" sz="2000" baseline="0" dirty="0">
                          <a:solidFill>
                            <a:srgbClr val="002060"/>
                          </a:solidFill>
                        </a:rPr>
                        <a:t> </a:t>
                      </a:r>
                      <a:r>
                        <a:rPr lang="en-GB" sz="2000" baseline="0">
                          <a:solidFill>
                            <a:srgbClr val="002060"/>
                          </a:solidFill>
                        </a:rPr>
                        <a:t>la cocina</a:t>
                      </a:r>
                      <a:r>
                        <a:rPr lang="en-GB" sz="2000" baseline="0" dirty="0">
                          <a:solidFill>
                            <a:srgbClr val="002060"/>
                          </a:solidFill>
                        </a:rPr>
                        <a:t>.</a:t>
                      </a:r>
                      <a:endParaRPr lang="en-GB" sz="2000" dirty="0">
                        <a:solidFill>
                          <a:srgbClr val="002060"/>
                        </a:solidFill>
                      </a:endParaRPr>
                    </a:p>
                  </a:txBody>
                  <a:tcPr>
                    <a:solidFill>
                      <a:schemeClr val="accent4">
                        <a:lumMod val="20000"/>
                        <a:lumOff val="80000"/>
                      </a:schemeClr>
                    </a:solidFill>
                  </a:tcPr>
                </a:tc>
                <a:tc>
                  <a:txBody>
                    <a:bodyPr/>
                    <a:lstStyle/>
                    <a:p>
                      <a:endParaRPr lang="en-GB"/>
                    </a:p>
                  </a:txBody>
                  <a:tcPr/>
                </a:tc>
                <a:tc>
                  <a:txBody>
                    <a:bodyPr/>
                    <a:lstStyle/>
                    <a:p>
                      <a:endParaRPr lang="en-GB"/>
                    </a:p>
                  </a:txBody>
                  <a:tcPr/>
                </a:tc>
                <a:tc>
                  <a:txBody>
                    <a:bodyPr/>
                    <a:lstStyle/>
                    <a:p>
                      <a:pPr algn="ctr"/>
                      <a:r>
                        <a:rPr lang="en-GB" sz="2000">
                          <a:solidFill>
                            <a:schemeClr val="tx1"/>
                          </a:solidFill>
                        </a:rPr>
                        <a:t>carne</a:t>
                      </a:r>
                      <a:endParaRPr lang="en-GB" sz="2000">
                        <a:solidFill>
                          <a:srgbClr val="002060"/>
                        </a:solidFill>
                      </a:endParaRPr>
                    </a:p>
                  </a:txBody>
                  <a:tcPr/>
                </a:tc>
                <a:tc>
                  <a:txBody>
                    <a:bodyPr/>
                    <a:lstStyle/>
                    <a:p>
                      <a:pPr algn="ctr"/>
                      <a:r>
                        <a:rPr lang="en-GB" sz="2000" err="1">
                          <a:solidFill>
                            <a:srgbClr val="002060"/>
                          </a:solidFill>
                        </a:rPr>
                        <a:t>fruta</a:t>
                      </a:r>
                      <a:endParaRPr lang="en-GB" sz="2000">
                        <a:solidFill>
                          <a:srgbClr val="002060"/>
                        </a:solidFill>
                      </a:endParaRPr>
                    </a:p>
                  </a:txBody>
                  <a:tcPr/>
                </a:tc>
                <a:extLst>
                  <a:ext uri="{0D108BD9-81ED-4DB2-BD59-A6C34878D82A}">
                    <a16:rowId xmlns:a16="http://schemas.microsoft.com/office/drawing/2014/main" val="983562105"/>
                  </a:ext>
                </a:extLst>
              </a:tr>
              <a:tr h="692801">
                <a:tc>
                  <a:txBody>
                    <a:bodyPr/>
                    <a:lstStyle/>
                    <a:p>
                      <a:pPr algn="l"/>
                      <a:r>
                        <a:rPr lang="en-GB" sz="2000" b="1" dirty="0">
                          <a:solidFill>
                            <a:srgbClr val="002060"/>
                          </a:solidFill>
                        </a:rPr>
                        <a:t>3</a:t>
                      </a:r>
                      <a:r>
                        <a:rPr lang="en-GB" sz="2000" b="1">
                          <a:solidFill>
                            <a:srgbClr val="002060"/>
                          </a:solidFill>
                        </a:rPr>
                        <a:t>. </a:t>
                      </a:r>
                      <a:r>
                        <a:rPr lang="en-GB" sz="2000" b="0">
                          <a:solidFill>
                            <a:srgbClr val="002060"/>
                          </a:solidFill>
                        </a:rPr>
                        <a:t>Tu </a:t>
                      </a:r>
                      <a:r>
                        <a:rPr lang="en-GB" sz="2000" b="0" dirty="0" err="1">
                          <a:solidFill>
                            <a:srgbClr val="002060"/>
                          </a:solidFill>
                        </a:rPr>
                        <a:t>guitarra</a:t>
                      </a:r>
                      <a:r>
                        <a:rPr lang="en-GB" sz="2000" b="0" dirty="0">
                          <a:solidFill>
                            <a:srgbClr val="002060"/>
                          </a:solidFill>
                        </a:rPr>
                        <a:t> </a:t>
                      </a:r>
                      <a:r>
                        <a:rPr lang="en-GB" sz="2000" b="0" dirty="0" err="1">
                          <a:solidFill>
                            <a:srgbClr val="002060"/>
                          </a:solidFill>
                        </a:rPr>
                        <a:t>está</a:t>
                      </a:r>
                      <a:r>
                        <a:rPr lang="en-GB" sz="2000" b="0" dirty="0">
                          <a:solidFill>
                            <a:srgbClr val="002060"/>
                          </a:solidFill>
                        </a:rPr>
                        <a:t> </a:t>
                      </a:r>
                      <a:r>
                        <a:rPr lang="en-GB" sz="2000" b="0" dirty="0" err="1">
                          <a:solidFill>
                            <a:srgbClr val="002060"/>
                          </a:solidFill>
                        </a:rPr>
                        <a:t>debajo</a:t>
                      </a:r>
                      <a:r>
                        <a:rPr lang="en-GB" sz="2000" b="0" dirty="0">
                          <a:solidFill>
                            <a:srgbClr val="002060"/>
                          </a:solidFill>
                        </a:rPr>
                        <a:t> de </a:t>
                      </a:r>
                      <a:r>
                        <a:rPr lang="en-GB" sz="2000" b="0">
                          <a:solidFill>
                            <a:srgbClr val="002060"/>
                          </a:solidFill>
                        </a:rPr>
                        <a:t>la… en el</a:t>
                      </a:r>
                      <a:r>
                        <a:rPr lang="en-GB" sz="2000" b="0" baseline="0">
                          <a:solidFill>
                            <a:srgbClr val="002060"/>
                          </a:solidFill>
                        </a:rPr>
                        <a:t> patio.</a:t>
                      </a:r>
                      <a:endParaRPr lang="en-GB" sz="2000" b="1" dirty="0">
                        <a:solidFill>
                          <a:srgbClr val="002060"/>
                        </a:solidFill>
                      </a:endParaRPr>
                    </a:p>
                  </a:txBody>
                  <a:tcPr>
                    <a:solidFill>
                      <a:schemeClr val="accent4">
                        <a:lumMod val="20000"/>
                        <a:lumOff val="80000"/>
                      </a:schemeClr>
                    </a:solidFill>
                  </a:tcPr>
                </a:tc>
                <a:tc>
                  <a:txBody>
                    <a:bodyPr/>
                    <a:lstStyle/>
                    <a:p>
                      <a:pPr algn="ctr"/>
                      <a:endParaRPr lang="en-GB" sz="2000" dirty="0">
                        <a:solidFill>
                          <a:srgbClr val="002060"/>
                        </a:solidFill>
                      </a:endParaRPr>
                    </a:p>
                  </a:txBody>
                  <a:tcPr/>
                </a:tc>
                <a:tc>
                  <a:txBody>
                    <a:bodyPr/>
                    <a:lstStyle/>
                    <a:p>
                      <a:pPr algn="ctr"/>
                      <a:endParaRPr lang="en-GB" sz="2000">
                        <a:solidFill>
                          <a:srgbClr val="002060"/>
                        </a:solidFill>
                      </a:endParaRPr>
                    </a:p>
                  </a:txBody>
                  <a:tcPr/>
                </a:tc>
                <a:tc>
                  <a:txBody>
                    <a:bodyPr/>
                    <a:lstStyle/>
                    <a:p>
                      <a:pPr algn="ctr"/>
                      <a:r>
                        <a:rPr lang="en-GB" sz="2000">
                          <a:solidFill>
                            <a:srgbClr val="002060"/>
                          </a:solidFill>
                        </a:rPr>
                        <a:t>mesa</a:t>
                      </a:r>
                    </a:p>
                  </a:txBody>
                  <a:tcPr/>
                </a:tc>
                <a:tc>
                  <a:txBody>
                    <a:bodyPr/>
                    <a:lstStyle/>
                    <a:p>
                      <a:pPr algn="ctr"/>
                      <a:r>
                        <a:rPr lang="en-GB" sz="2000" dirty="0" err="1">
                          <a:solidFill>
                            <a:srgbClr val="002060"/>
                          </a:solidFill>
                        </a:rPr>
                        <a:t>silla</a:t>
                      </a:r>
                      <a:endParaRPr lang="en-GB" sz="2000" dirty="0">
                        <a:solidFill>
                          <a:srgbClr val="002060"/>
                        </a:solidFill>
                      </a:endParaRPr>
                    </a:p>
                  </a:txBody>
                  <a:tcPr/>
                </a:tc>
                <a:extLst>
                  <a:ext uri="{0D108BD9-81ED-4DB2-BD59-A6C34878D82A}">
                    <a16:rowId xmlns:a16="http://schemas.microsoft.com/office/drawing/2014/main" val="2145770399"/>
                  </a:ext>
                </a:extLst>
              </a:tr>
              <a:tr h="692801">
                <a:tc>
                  <a:txBody>
                    <a:bodyPr/>
                    <a:lstStyle/>
                    <a:p>
                      <a:pPr algn="l"/>
                      <a:r>
                        <a:rPr lang="en-GB" sz="2000" b="1" dirty="0">
                          <a:solidFill>
                            <a:srgbClr val="002060"/>
                          </a:solidFill>
                        </a:rPr>
                        <a:t>4</a:t>
                      </a:r>
                      <a:r>
                        <a:rPr lang="en-GB" sz="2000" b="1">
                          <a:solidFill>
                            <a:srgbClr val="002060"/>
                          </a:solidFill>
                        </a:rPr>
                        <a:t>. </a:t>
                      </a:r>
                      <a:r>
                        <a:rPr lang="en-GB" sz="2000" b="0">
                          <a:solidFill>
                            <a:srgbClr val="002060"/>
                          </a:solidFill>
                        </a:rPr>
                        <a:t>La </a:t>
                      </a:r>
                      <a:r>
                        <a:rPr lang="en-GB" sz="2000" b="0" dirty="0" err="1">
                          <a:solidFill>
                            <a:srgbClr val="002060"/>
                          </a:solidFill>
                        </a:rPr>
                        <a:t>caja</a:t>
                      </a:r>
                      <a:r>
                        <a:rPr lang="en-GB" sz="2000" b="0" dirty="0">
                          <a:solidFill>
                            <a:srgbClr val="002060"/>
                          </a:solidFill>
                        </a:rPr>
                        <a:t> de </a:t>
                      </a:r>
                      <a:r>
                        <a:rPr lang="en-GB" sz="2000" b="0" dirty="0" err="1">
                          <a:solidFill>
                            <a:srgbClr val="002060"/>
                          </a:solidFill>
                        </a:rPr>
                        <a:t>dominó</a:t>
                      </a:r>
                      <a:r>
                        <a:rPr lang="en-GB" sz="2000" b="0" dirty="0">
                          <a:solidFill>
                            <a:srgbClr val="002060"/>
                          </a:solidFill>
                        </a:rPr>
                        <a:t> </a:t>
                      </a:r>
                      <a:r>
                        <a:rPr lang="en-GB" sz="2000" b="0" dirty="0" err="1">
                          <a:solidFill>
                            <a:srgbClr val="002060"/>
                          </a:solidFill>
                        </a:rPr>
                        <a:t>está</a:t>
                      </a:r>
                      <a:r>
                        <a:rPr lang="en-GB" sz="2000" b="0" dirty="0">
                          <a:solidFill>
                            <a:srgbClr val="002060"/>
                          </a:solidFill>
                        </a:rPr>
                        <a:t> </a:t>
                      </a:r>
                      <a:r>
                        <a:rPr lang="en-GB" sz="2000" b="0" dirty="0" err="1">
                          <a:solidFill>
                            <a:srgbClr val="002060"/>
                          </a:solidFill>
                        </a:rPr>
                        <a:t>encima</a:t>
                      </a:r>
                      <a:r>
                        <a:rPr lang="en-GB" sz="2000" b="0" dirty="0">
                          <a:solidFill>
                            <a:srgbClr val="002060"/>
                          </a:solidFill>
                        </a:rPr>
                        <a:t> de </a:t>
                      </a:r>
                      <a:r>
                        <a:rPr lang="en-GB" sz="2000" b="0">
                          <a:solidFill>
                            <a:srgbClr val="002060"/>
                          </a:solidFill>
                        </a:rPr>
                        <a:t>la…</a:t>
                      </a:r>
                      <a:endParaRPr lang="en-GB" sz="2000" b="1" dirty="0">
                        <a:solidFill>
                          <a:srgbClr val="002060"/>
                        </a:solidFill>
                      </a:endParaRPr>
                    </a:p>
                  </a:txBody>
                  <a:tcPr>
                    <a:solidFill>
                      <a:schemeClr val="accent4">
                        <a:lumMod val="20000"/>
                        <a:lumOff val="80000"/>
                      </a:schemeClr>
                    </a:solidFill>
                  </a:tcPr>
                </a:tc>
                <a:tc>
                  <a:txBody>
                    <a:bodyPr/>
                    <a:lstStyle/>
                    <a:p>
                      <a:pPr algn="ctr"/>
                      <a:endParaRPr lang="en-GB" sz="2000">
                        <a:solidFill>
                          <a:srgbClr val="002060"/>
                        </a:solidFill>
                      </a:endParaRPr>
                    </a:p>
                  </a:txBody>
                  <a:tcPr/>
                </a:tc>
                <a:tc>
                  <a:txBody>
                    <a:bodyPr/>
                    <a:lstStyle/>
                    <a:p>
                      <a:pPr algn="ctr"/>
                      <a:endParaRPr lang="en-GB" sz="2000">
                        <a:solidFill>
                          <a:srgbClr val="002060"/>
                        </a:solidFill>
                      </a:endParaRPr>
                    </a:p>
                  </a:txBody>
                  <a:tcPr/>
                </a:tc>
                <a:tc>
                  <a:txBody>
                    <a:bodyPr/>
                    <a:lstStyle/>
                    <a:p>
                      <a:pPr algn="ctr"/>
                      <a:r>
                        <a:rPr lang="en-GB" sz="2000" dirty="0" err="1">
                          <a:solidFill>
                            <a:srgbClr val="002060"/>
                          </a:solidFill>
                        </a:rPr>
                        <a:t>periódico</a:t>
                      </a:r>
                      <a:endParaRPr lang="en-GB" sz="2000" dirty="0">
                        <a:solidFill>
                          <a:srgbClr val="002060"/>
                        </a:solidFill>
                      </a:endParaRPr>
                    </a:p>
                  </a:txBody>
                  <a:tcPr/>
                </a:tc>
                <a:tc>
                  <a:txBody>
                    <a:bodyPr/>
                    <a:lstStyle/>
                    <a:p>
                      <a:pPr algn="ctr"/>
                      <a:r>
                        <a:rPr lang="en-GB" sz="2000" err="1">
                          <a:solidFill>
                            <a:srgbClr val="002060"/>
                          </a:solidFill>
                        </a:rPr>
                        <a:t>televisión</a:t>
                      </a:r>
                      <a:endParaRPr lang="en-GB" sz="2000">
                        <a:solidFill>
                          <a:srgbClr val="002060"/>
                        </a:solidFill>
                      </a:endParaRPr>
                    </a:p>
                  </a:txBody>
                  <a:tcPr/>
                </a:tc>
                <a:extLst>
                  <a:ext uri="{0D108BD9-81ED-4DB2-BD59-A6C34878D82A}">
                    <a16:rowId xmlns:a16="http://schemas.microsoft.com/office/drawing/2014/main" val="2936655542"/>
                  </a:ext>
                </a:extLst>
              </a:tr>
              <a:tr h="709495">
                <a:tc>
                  <a:txBody>
                    <a:bodyPr/>
                    <a:lstStyle/>
                    <a:p>
                      <a:pPr marL="0" indent="0">
                        <a:buNone/>
                      </a:pPr>
                      <a:r>
                        <a:rPr lang="en-GB" sz="2000" b="1" baseline="0" dirty="0">
                          <a:solidFill>
                            <a:srgbClr val="002060"/>
                          </a:solidFill>
                          <a:latin typeface="Century Gothic" panose="020B0502020202020204" pitchFamily="34" charset="0"/>
                        </a:rPr>
                        <a:t>5</a:t>
                      </a:r>
                      <a:r>
                        <a:rPr lang="en-GB" sz="2000" b="1" baseline="0">
                          <a:solidFill>
                            <a:srgbClr val="002060"/>
                          </a:solidFill>
                          <a:latin typeface="Century Gothic" panose="020B0502020202020204" pitchFamily="34" charset="0"/>
                        </a:rPr>
                        <a:t>. </a:t>
                      </a:r>
                      <a:r>
                        <a:rPr lang="en-GB" sz="2000" b="0" baseline="0">
                          <a:solidFill>
                            <a:srgbClr val="002060"/>
                          </a:solidFill>
                          <a:latin typeface="Century Gothic" panose="020B0502020202020204" pitchFamily="34" charset="0"/>
                        </a:rPr>
                        <a:t>Todo el arte estaba alrededor de la...</a:t>
                      </a:r>
                      <a:endParaRPr lang="en-GB" sz="2000" baseline="0" dirty="0">
                        <a:solidFill>
                          <a:srgbClr val="002060"/>
                        </a:solidFill>
                        <a:latin typeface="Century Gothic" panose="020B0502020202020204" pitchFamily="34" charset="0"/>
                      </a:endParaRPr>
                    </a:p>
                  </a:txBody>
                  <a:tcPr>
                    <a:solidFill>
                      <a:schemeClr val="accent4">
                        <a:lumMod val="20000"/>
                        <a:lumOff val="80000"/>
                      </a:schemeClr>
                    </a:solidFill>
                  </a:tcPr>
                </a:tc>
                <a:tc>
                  <a:txBody>
                    <a:bodyPr/>
                    <a:lstStyle/>
                    <a:p>
                      <a:pPr algn="ctr"/>
                      <a:endParaRPr lang="en-GB" sz="2000">
                        <a:solidFill>
                          <a:srgbClr val="002060"/>
                        </a:solidFill>
                      </a:endParaRPr>
                    </a:p>
                  </a:txBody>
                  <a:tcPr/>
                </a:tc>
                <a:tc>
                  <a:txBody>
                    <a:bodyPr/>
                    <a:lstStyle/>
                    <a:p>
                      <a:pPr algn="ctr"/>
                      <a:endParaRPr lang="en-GB" sz="2000">
                        <a:solidFill>
                          <a:srgbClr val="002060"/>
                        </a:solidFill>
                      </a:endParaRPr>
                    </a:p>
                  </a:txBody>
                  <a:tcPr/>
                </a:tc>
                <a:tc>
                  <a:txBody>
                    <a:bodyPr/>
                    <a:lstStyle/>
                    <a:p>
                      <a:pPr algn="ctr"/>
                      <a:r>
                        <a:rPr lang="en-GB" sz="2000" dirty="0" err="1">
                          <a:solidFill>
                            <a:srgbClr val="002060"/>
                          </a:solidFill>
                        </a:rPr>
                        <a:t>cocina</a:t>
                      </a:r>
                      <a:endParaRPr lang="en-GB" sz="2000" dirty="0">
                        <a:solidFill>
                          <a:srgbClr val="002060"/>
                        </a:solidFill>
                      </a:endParaRPr>
                    </a:p>
                  </a:txBody>
                  <a:tcPr/>
                </a:tc>
                <a:tc>
                  <a:txBody>
                    <a:bodyPr/>
                    <a:lstStyle/>
                    <a:p>
                      <a:pPr algn="ctr"/>
                      <a:r>
                        <a:rPr lang="en-GB" sz="2000" dirty="0" err="1">
                          <a:solidFill>
                            <a:srgbClr val="002060"/>
                          </a:solidFill>
                        </a:rPr>
                        <a:t>baño</a:t>
                      </a:r>
                      <a:endParaRPr lang="en-GB" sz="2000" dirty="0">
                        <a:solidFill>
                          <a:srgbClr val="002060"/>
                        </a:solidFill>
                      </a:endParaRPr>
                    </a:p>
                  </a:txBody>
                  <a:tcPr/>
                </a:tc>
                <a:extLst>
                  <a:ext uri="{0D108BD9-81ED-4DB2-BD59-A6C34878D82A}">
                    <a16:rowId xmlns:a16="http://schemas.microsoft.com/office/drawing/2014/main" val="2767380671"/>
                  </a:ext>
                </a:extLst>
              </a:tr>
              <a:tr h="8525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baseline="0" dirty="0">
                          <a:solidFill>
                            <a:srgbClr val="002060"/>
                          </a:solidFill>
                          <a:latin typeface="Century Gothic" panose="020B0502020202020204" pitchFamily="34" charset="0"/>
                        </a:rPr>
                        <a:t>6</a:t>
                      </a:r>
                      <a:r>
                        <a:rPr lang="en-GB" sz="2000" b="1" baseline="0">
                          <a:solidFill>
                            <a:srgbClr val="002060"/>
                          </a:solidFill>
                          <a:latin typeface="Century Gothic" panose="020B0502020202020204" pitchFamily="34" charset="0"/>
                        </a:rPr>
                        <a:t>. </a:t>
                      </a:r>
                      <a:r>
                        <a:rPr lang="en-GB" sz="2000" baseline="0">
                          <a:solidFill>
                            <a:srgbClr val="002060"/>
                          </a:solidFill>
                          <a:latin typeface="Century Gothic" panose="020B0502020202020204" pitchFamily="34" charset="0"/>
                        </a:rPr>
                        <a:t>Tu </a:t>
                      </a:r>
                      <a:r>
                        <a:rPr lang="en-GB" sz="2000" baseline="0" dirty="0" err="1">
                          <a:solidFill>
                            <a:srgbClr val="002060"/>
                          </a:solidFill>
                          <a:latin typeface="Century Gothic" panose="020B0502020202020204" pitchFamily="34" charset="0"/>
                        </a:rPr>
                        <a:t>camiseta</a:t>
                      </a:r>
                      <a:r>
                        <a:rPr lang="en-GB" sz="2000" baseline="0" dirty="0">
                          <a:solidFill>
                            <a:srgbClr val="002060"/>
                          </a:solidFill>
                          <a:latin typeface="Century Gothic" panose="020B0502020202020204" pitchFamily="34" charset="0"/>
                        </a:rPr>
                        <a:t> con la </a:t>
                      </a:r>
                      <a:r>
                        <a:rPr lang="en-GB" sz="2000" baseline="0" dirty="0" err="1">
                          <a:solidFill>
                            <a:srgbClr val="002060"/>
                          </a:solidFill>
                          <a:latin typeface="Century Gothic" panose="020B0502020202020204" pitchFamily="34" charset="0"/>
                        </a:rPr>
                        <a:t>estrella</a:t>
                      </a:r>
                      <a:r>
                        <a:rPr lang="en-GB" sz="2000" baseline="0" dirty="0">
                          <a:solidFill>
                            <a:srgbClr val="002060"/>
                          </a:solidFill>
                          <a:latin typeface="Century Gothic" panose="020B0502020202020204" pitchFamily="34" charset="0"/>
                        </a:rPr>
                        <a:t> </a:t>
                      </a:r>
                      <a:r>
                        <a:rPr lang="en-GB" sz="2000" baseline="0" dirty="0" err="1">
                          <a:solidFill>
                            <a:srgbClr val="002060"/>
                          </a:solidFill>
                          <a:latin typeface="Century Gothic" panose="020B0502020202020204" pitchFamily="34" charset="0"/>
                        </a:rPr>
                        <a:t>estaba</a:t>
                      </a:r>
                      <a:r>
                        <a:rPr lang="en-GB" sz="2000" baseline="0" dirty="0">
                          <a:solidFill>
                            <a:srgbClr val="002060"/>
                          </a:solidFill>
                          <a:latin typeface="Century Gothic" panose="020B0502020202020204" pitchFamily="34" charset="0"/>
                        </a:rPr>
                        <a:t> al </a:t>
                      </a:r>
                      <a:r>
                        <a:rPr lang="en-GB" sz="2000" baseline="0" dirty="0" err="1">
                          <a:solidFill>
                            <a:srgbClr val="002060"/>
                          </a:solidFill>
                          <a:latin typeface="Century Gothic" panose="020B0502020202020204" pitchFamily="34" charset="0"/>
                        </a:rPr>
                        <a:t>lado</a:t>
                      </a:r>
                      <a:r>
                        <a:rPr lang="en-GB" sz="2000" baseline="0" dirty="0">
                          <a:solidFill>
                            <a:srgbClr val="002060"/>
                          </a:solidFill>
                          <a:latin typeface="Century Gothic" panose="020B0502020202020204" pitchFamily="34" charset="0"/>
                        </a:rPr>
                        <a:t> </a:t>
                      </a:r>
                      <a:r>
                        <a:rPr lang="en-GB" sz="2000" baseline="0">
                          <a:solidFill>
                            <a:srgbClr val="002060"/>
                          </a:solidFill>
                          <a:latin typeface="Century Gothic" panose="020B0502020202020204" pitchFamily="34" charset="0"/>
                        </a:rPr>
                        <a:t>del…</a:t>
                      </a:r>
                      <a:endParaRPr lang="en-GB" sz="2000" baseline="0" dirty="0">
                        <a:solidFill>
                          <a:srgbClr val="002060"/>
                        </a:solidFill>
                        <a:latin typeface="Century Gothic" panose="020B0502020202020204" pitchFamily="34" charset="0"/>
                      </a:endParaRPr>
                    </a:p>
                  </a:txBody>
                  <a:tcPr>
                    <a:solidFill>
                      <a:schemeClr val="accent4">
                        <a:lumMod val="20000"/>
                        <a:lumOff val="80000"/>
                      </a:schemeClr>
                    </a:solidFill>
                  </a:tcPr>
                </a:tc>
                <a:tc>
                  <a:txBody>
                    <a:bodyPr/>
                    <a:lstStyle/>
                    <a:p>
                      <a:pPr algn="l"/>
                      <a:endParaRPr lang="en-GB" sz="2000" dirty="0">
                        <a:solidFill>
                          <a:srgbClr val="002060"/>
                        </a:solidFill>
                      </a:endParaRPr>
                    </a:p>
                  </a:txBody>
                  <a:tcPr/>
                </a:tc>
                <a:tc>
                  <a:txBody>
                    <a:bodyPr/>
                    <a:lstStyle/>
                    <a:p>
                      <a:pPr algn="l"/>
                      <a:endParaRPr lang="en-GB" sz="2000">
                        <a:solidFill>
                          <a:srgbClr val="002060"/>
                        </a:solidFill>
                      </a:endParaRPr>
                    </a:p>
                  </a:txBody>
                  <a:tcPr/>
                </a:tc>
                <a:tc>
                  <a:txBody>
                    <a:bodyPr/>
                    <a:lstStyle/>
                    <a:p>
                      <a:pPr algn="ctr"/>
                      <a:r>
                        <a:rPr lang="en-GB" sz="2000" dirty="0" err="1">
                          <a:solidFill>
                            <a:srgbClr val="002060"/>
                          </a:solidFill>
                        </a:rPr>
                        <a:t>espejo</a:t>
                      </a:r>
                      <a:endParaRPr lang="en-GB" sz="2000" dirty="0">
                        <a:solidFill>
                          <a:srgbClr val="002060"/>
                        </a:solidFill>
                      </a:endParaRPr>
                    </a:p>
                  </a:txBody>
                  <a:tcPr anchor="ctr"/>
                </a:tc>
                <a:tc>
                  <a:txBody>
                    <a:bodyPr/>
                    <a:lstStyle/>
                    <a:p>
                      <a:pPr algn="ctr"/>
                      <a:r>
                        <a:rPr lang="en-GB" sz="2000" dirty="0" err="1">
                          <a:solidFill>
                            <a:srgbClr val="002060"/>
                          </a:solidFill>
                        </a:rPr>
                        <a:t>ordenador</a:t>
                      </a:r>
                      <a:endParaRPr lang="en-GB" sz="2000" dirty="0">
                        <a:solidFill>
                          <a:srgbClr val="002060"/>
                        </a:solidFill>
                      </a:endParaRPr>
                    </a:p>
                  </a:txBody>
                  <a:tcPr anchor="ctr"/>
                </a:tc>
                <a:extLst>
                  <a:ext uri="{0D108BD9-81ED-4DB2-BD59-A6C34878D82A}">
                    <a16:rowId xmlns:a16="http://schemas.microsoft.com/office/drawing/2014/main" val="3935398934"/>
                  </a:ext>
                </a:extLst>
              </a:tr>
            </a:tbl>
          </a:graphicData>
        </a:graphic>
      </p:graphicFrame>
      <p:pic>
        <p:nvPicPr>
          <p:cNvPr id="9" name="Picture 8" descr="green checkmark">
            <a:extLst>
              <a:ext uri="{FF2B5EF4-FFF2-40B4-BE49-F238E27FC236}">
                <a16:creationId xmlns:a16="http://schemas.microsoft.com/office/drawing/2014/main" id="{234642BA-82FE-F940-9726-D3E2DB807A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23834" y="2069884"/>
            <a:ext cx="422552" cy="440159"/>
          </a:xfrm>
          <a:prstGeom prst="rect">
            <a:avLst/>
          </a:prstGeom>
        </p:spPr>
      </p:pic>
      <p:pic>
        <p:nvPicPr>
          <p:cNvPr id="10" name="Picture 9" descr="green checkmark">
            <a:extLst>
              <a:ext uri="{FF2B5EF4-FFF2-40B4-BE49-F238E27FC236}">
                <a16:creationId xmlns:a16="http://schemas.microsoft.com/office/drawing/2014/main" id="{234642BA-82FE-F940-9726-D3E2DB807A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4166" y="2514288"/>
            <a:ext cx="422552" cy="440159"/>
          </a:xfrm>
          <a:prstGeom prst="rect">
            <a:avLst/>
          </a:prstGeom>
        </p:spPr>
      </p:pic>
      <p:sp>
        <p:nvSpPr>
          <p:cNvPr id="12" name="Oval 11"/>
          <p:cNvSpPr/>
          <p:nvPr/>
        </p:nvSpPr>
        <p:spPr>
          <a:xfrm>
            <a:off x="8201971" y="2053415"/>
            <a:ext cx="1054100" cy="42491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8261185" y="2514288"/>
            <a:ext cx="1054100" cy="444404"/>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ular Callout 22"/>
          <p:cNvSpPr/>
          <p:nvPr/>
        </p:nvSpPr>
        <p:spPr>
          <a:xfrm>
            <a:off x="9762714" y="3696654"/>
            <a:ext cx="2312227" cy="2523978"/>
          </a:xfrm>
          <a:prstGeom prst="wedgeRoundRectCallout">
            <a:avLst>
              <a:gd name="adj1" fmla="val 5084"/>
              <a:gd name="adj2" fmla="val -5958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*Yuca is a root vegetable eaten in some parts of Latin America. It can be boiled or fried to make chips or crisps.</a:t>
            </a:r>
          </a:p>
        </p:txBody>
      </p:sp>
      <p:pic>
        <p:nvPicPr>
          <p:cNvPr id="24" name="Picture 2" descr="Yuca chips paprika - Product - f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4161" y="2112869"/>
            <a:ext cx="1037745" cy="1383660"/>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p:cNvSpPr/>
          <p:nvPr/>
        </p:nvSpPr>
        <p:spPr>
          <a:xfrm>
            <a:off x="6663265" y="2510043"/>
            <a:ext cx="1054100" cy="444404"/>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D6F31727-8498-8943-9BCE-51A4C3674D62}"/>
              </a:ext>
            </a:extLst>
          </p:cNvPr>
          <p:cNvSpPr/>
          <p:nvPr/>
        </p:nvSpPr>
        <p:spPr>
          <a:xfrm>
            <a:off x="6663265" y="3252250"/>
            <a:ext cx="1054100" cy="444404"/>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3CD3C39C-A451-D04B-B371-B39632FF157D}"/>
              </a:ext>
            </a:extLst>
          </p:cNvPr>
          <p:cNvSpPr/>
          <p:nvPr/>
        </p:nvSpPr>
        <p:spPr>
          <a:xfrm>
            <a:off x="8134329" y="3252250"/>
            <a:ext cx="1391948" cy="444404"/>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F794106B-BEAF-EC4D-BC34-BCCA8D85E3BA}"/>
              </a:ext>
            </a:extLst>
          </p:cNvPr>
          <p:cNvSpPr/>
          <p:nvPr/>
        </p:nvSpPr>
        <p:spPr>
          <a:xfrm>
            <a:off x="8112027" y="3918500"/>
            <a:ext cx="1391948" cy="444404"/>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1678DB07-1B96-7C40-AE0A-5289D55F3F34}"/>
              </a:ext>
            </a:extLst>
          </p:cNvPr>
          <p:cNvSpPr/>
          <p:nvPr/>
        </p:nvSpPr>
        <p:spPr>
          <a:xfrm>
            <a:off x="6494341" y="4637886"/>
            <a:ext cx="1391948" cy="444404"/>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05AD8249-EA6E-CE4F-B7C0-0228B6607268}"/>
              </a:ext>
            </a:extLst>
          </p:cNvPr>
          <p:cNvSpPr/>
          <p:nvPr/>
        </p:nvSpPr>
        <p:spPr>
          <a:xfrm>
            <a:off x="6494341" y="5606381"/>
            <a:ext cx="1391948" cy="444404"/>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8E28D82E-DE96-A944-B2A9-DF0A97A7FAF7}"/>
              </a:ext>
            </a:extLst>
          </p:cNvPr>
          <p:cNvSpPr/>
          <p:nvPr/>
        </p:nvSpPr>
        <p:spPr>
          <a:xfrm>
            <a:off x="7990848" y="5606381"/>
            <a:ext cx="1594774" cy="444404"/>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green checkmark">
            <a:extLst>
              <a:ext uri="{FF2B5EF4-FFF2-40B4-BE49-F238E27FC236}">
                <a16:creationId xmlns:a16="http://schemas.microsoft.com/office/drawing/2014/main" id="{CABE3EBC-A118-724A-8CE0-8A0F84B4D2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23834" y="3246178"/>
            <a:ext cx="422552" cy="440159"/>
          </a:xfrm>
          <a:prstGeom prst="rect">
            <a:avLst/>
          </a:prstGeom>
        </p:spPr>
      </p:pic>
      <p:pic>
        <p:nvPicPr>
          <p:cNvPr id="26" name="Picture 25" descr="green checkmark">
            <a:extLst>
              <a:ext uri="{FF2B5EF4-FFF2-40B4-BE49-F238E27FC236}">
                <a16:creationId xmlns:a16="http://schemas.microsoft.com/office/drawing/2014/main" id="{537625ED-E806-844F-A4D3-3A22424ABA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29868" y="3949603"/>
            <a:ext cx="422552" cy="440159"/>
          </a:xfrm>
          <a:prstGeom prst="rect">
            <a:avLst/>
          </a:prstGeom>
        </p:spPr>
      </p:pic>
      <p:pic>
        <p:nvPicPr>
          <p:cNvPr id="27" name="Picture 26" descr="green checkmark">
            <a:extLst>
              <a:ext uri="{FF2B5EF4-FFF2-40B4-BE49-F238E27FC236}">
                <a16:creationId xmlns:a16="http://schemas.microsoft.com/office/drawing/2014/main" id="{1C8CFA45-292E-6748-BA1D-53E75A5788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4166" y="4633437"/>
            <a:ext cx="422552" cy="440159"/>
          </a:xfrm>
          <a:prstGeom prst="rect">
            <a:avLst/>
          </a:prstGeom>
        </p:spPr>
      </p:pic>
      <p:pic>
        <p:nvPicPr>
          <p:cNvPr id="28" name="Picture 27" descr="green checkmark">
            <a:extLst>
              <a:ext uri="{FF2B5EF4-FFF2-40B4-BE49-F238E27FC236}">
                <a16:creationId xmlns:a16="http://schemas.microsoft.com/office/drawing/2014/main" id="{E61E1981-2F33-A842-B98B-8B0A4FB0B8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36698" y="5691470"/>
            <a:ext cx="422552" cy="440159"/>
          </a:xfrm>
          <a:prstGeom prst="rect">
            <a:avLst/>
          </a:prstGeom>
        </p:spPr>
      </p:pic>
      <p:pic>
        <p:nvPicPr>
          <p:cNvPr id="29" name="Picture 28" descr="A picture containing doll, toy&#10;&#10;Description automatically generated">
            <a:extLst>
              <a:ext uri="{FF2B5EF4-FFF2-40B4-BE49-F238E27FC236}">
                <a16:creationId xmlns:a16="http://schemas.microsoft.com/office/drawing/2014/main" id="{10A9EA2A-D1FB-494F-B85E-0B16453698C3}"/>
              </a:ext>
            </a:extLst>
          </p:cNvPr>
          <p:cNvPicPr>
            <a:picLocks noChangeAspect="1"/>
          </p:cNvPicPr>
          <p:nvPr/>
        </p:nvPicPr>
        <p:blipFill rotWithShape="1">
          <a:blip r:embed="rId7"/>
          <a:srcRect l="31684" t="13334" r="51121" b="8038"/>
          <a:stretch/>
        </p:blipFill>
        <p:spPr>
          <a:xfrm>
            <a:off x="11633780" y="798430"/>
            <a:ext cx="478643" cy="1231123"/>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23290" y="2224634"/>
            <a:ext cx="1489133" cy="1116850"/>
          </a:xfrm>
          <a:prstGeom prst="rect">
            <a:avLst/>
          </a:prstGeom>
        </p:spPr>
      </p:pic>
      <p:pic>
        <p:nvPicPr>
          <p:cNvPr id="30" name="Picture 29"/>
          <p:cNvPicPr>
            <a:picLocks noChangeAspect="1"/>
          </p:cNvPicPr>
          <p:nvPr/>
        </p:nvPicPr>
        <p:blipFill rotWithShape="1">
          <a:blip r:embed="rId9">
            <a:extLst>
              <a:ext uri="{28A0092B-C50C-407E-A947-70E740481C1C}">
                <a14:useLocalDpi xmlns:a14="http://schemas.microsoft.com/office/drawing/2010/main" val="0"/>
              </a:ext>
            </a:extLst>
          </a:blip>
          <a:srcRect l="49524" t="17778" r="31786"/>
          <a:stretch/>
        </p:blipFill>
        <p:spPr>
          <a:xfrm>
            <a:off x="3923889" y="1243606"/>
            <a:ext cx="601587" cy="1488639"/>
          </a:xfrm>
          <a:prstGeom prst="rect">
            <a:avLst/>
          </a:prstGeom>
        </p:spPr>
      </p:pic>
    </p:spTree>
    <p:extLst>
      <p:ext uri="{BB962C8B-B14F-4D97-AF65-F5344CB8AC3E}">
        <p14:creationId xmlns:p14="http://schemas.microsoft.com/office/powerpoint/2010/main" val="240818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3" grpId="0" animBg="1"/>
      <p:bldP spid="25" grpId="0" animBg="1"/>
      <p:bldP spid="15" grpId="0" animBg="1"/>
      <p:bldP spid="16" grpId="0" animBg="1"/>
      <p:bldP spid="17" grpId="0" animBg="1"/>
      <p:bldP spid="18" grpId="0" animBg="1"/>
      <p:bldP spid="19"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ular Callout 24"/>
          <p:cNvSpPr/>
          <p:nvPr/>
        </p:nvSpPr>
        <p:spPr>
          <a:xfrm>
            <a:off x="1009539" y="2009360"/>
            <a:ext cx="777663" cy="3705302"/>
          </a:xfrm>
          <a:prstGeom prst="wedgeRoundRectCallout">
            <a:avLst>
              <a:gd name="adj1" fmla="val -69943"/>
              <a:gd name="adj2" fmla="val 4029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2060"/>
              </a:solidFill>
            </a:endParaRPr>
          </a:p>
        </p:txBody>
      </p:sp>
      <p:sp>
        <p:nvSpPr>
          <p:cNvPr id="2" name="Title 1"/>
          <p:cNvSpPr>
            <a:spLocks noGrp="1"/>
          </p:cNvSpPr>
          <p:nvPr>
            <p:ph type="title"/>
          </p:nvPr>
        </p:nvSpPr>
        <p:spPr>
          <a:xfrm>
            <a:off x="504720" y="78568"/>
            <a:ext cx="10515600" cy="1325563"/>
          </a:xfrm>
        </p:spPr>
        <p:txBody>
          <a:bodyPr>
            <a:normAutofit/>
          </a:bodyPr>
          <a:lstStyle/>
          <a:p>
            <a:pPr>
              <a:lnSpc>
                <a:spcPct val="100000"/>
              </a:lnSpc>
            </a:pPr>
            <a:r>
              <a:rPr lang="en-GB" sz="2200"/>
              <a:t>Jorge Jesús también ayuda al abuelo a buscar todo. </a:t>
            </a:r>
            <a:br>
              <a:rPr lang="en-GB" sz="2200"/>
            </a:br>
            <a:r>
              <a:rPr lang="en-GB" sz="2200"/>
              <a:t>Escucha las frases y completa la tabla. </a:t>
            </a:r>
          </a:p>
        </p:txBody>
      </p:sp>
      <p:graphicFrame>
        <p:nvGraphicFramePr>
          <p:cNvPr id="15" name="Table 14"/>
          <p:cNvGraphicFramePr>
            <a:graphicFrameLocks noGrp="1"/>
          </p:cNvGraphicFramePr>
          <p:nvPr>
            <p:extLst>
              <p:ext uri="{D42A27DB-BD31-4B8C-83A1-F6EECF244321}">
                <p14:modId xmlns:p14="http://schemas.microsoft.com/office/powerpoint/2010/main" val="755634001"/>
              </p:ext>
            </p:extLst>
          </p:nvPr>
        </p:nvGraphicFramePr>
        <p:xfrm>
          <a:off x="2479033" y="1459302"/>
          <a:ext cx="5581635" cy="4255360"/>
        </p:xfrm>
        <a:graphic>
          <a:graphicData uri="http://schemas.openxmlformats.org/drawingml/2006/table">
            <a:tbl>
              <a:tblPr firstRow="1" bandRow="1">
                <a:tableStyleId>{2D5ABB26-0587-4C30-8999-92F81FD0307C}</a:tableStyleId>
              </a:tblPr>
              <a:tblGrid>
                <a:gridCol w="1108696">
                  <a:extLst>
                    <a:ext uri="{9D8B030D-6E8A-4147-A177-3AD203B41FA5}">
                      <a16:colId xmlns:a16="http://schemas.microsoft.com/office/drawing/2014/main" val="2327278660"/>
                    </a:ext>
                  </a:extLst>
                </a:gridCol>
                <a:gridCol w="1021080">
                  <a:extLst>
                    <a:ext uri="{9D8B030D-6E8A-4147-A177-3AD203B41FA5}">
                      <a16:colId xmlns:a16="http://schemas.microsoft.com/office/drawing/2014/main" val="2621477735"/>
                    </a:ext>
                  </a:extLst>
                </a:gridCol>
                <a:gridCol w="1701800">
                  <a:extLst>
                    <a:ext uri="{9D8B030D-6E8A-4147-A177-3AD203B41FA5}">
                      <a16:colId xmlns:a16="http://schemas.microsoft.com/office/drawing/2014/main" val="2343382961"/>
                    </a:ext>
                  </a:extLst>
                </a:gridCol>
                <a:gridCol w="1750059">
                  <a:extLst>
                    <a:ext uri="{9D8B030D-6E8A-4147-A177-3AD203B41FA5}">
                      <a16:colId xmlns:a16="http://schemas.microsoft.com/office/drawing/2014/main" val="1945043547"/>
                    </a:ext>
                  </a:extLst>
                </a:gridCol>
              </a:tblGrid>
              <a:tr h="584763">
                <a:tc>
                  <a:txBody>
                    <a:bodyPr/>
                    <a:lstStyle/>
                    <a:p>
                      <a:pPr algn="ctr"/>
                      <a:r>
                        <a:rPr lang="en-GB" sz="2000" b="1"/>
                        <a:t>ahora</a:t>
                      </a:r>
                      <a:endParaRPr lang="en-GB" sz="2000" b="1">
                        <a:solidFill>
                          <a:srgbClr val="002060"/>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algn="ctr"/>
                      <a:r>
                        <a:rPr lang="en-GB" sz="2000" b="1"/>
                        <a:t>antes</a:t>
                      </a:r>
                      <a:endParaRPr lang="en-GB" sz="2000" b="1">
                        <a:solidFill>
                          <a:srgbClr val="002060"/>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algn="ctr"/>
                      <a:r>
                        <a:rPr lang="en-GB" sz="2000" b="1"/>
                        <a:t>A</a:t>
                      </a:r>
                      <a:endParaRPr lang="en-GB" sz="2000" b="1">
                        <a:solidFill>
                          <a:srgbClr val="002060"/>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r>
                        <a:rPr lang="en-GB" sz="2000" b="1"/>
                        <a:t>B</a:t>
                      </a:r>
                      <a:endParaRPr lang="en-GB" sz="2000" b="1">
                        <a:solidFill>
                          <a:srgbClr val="002060"/>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579971029"/>
                  </a:ext>
                </a:extLst>
              </a:tr>
              <a:tr h="699898">
                <a:tc>
                  <a:txBody>
                    <a:bodyPr/>
                    <a:lstStyle/>
                    <a:p>
                      <a:endParaRPr lang="en-GB"/>
                    </a:p>
                  </a:txBody>
                  <a:tcPr>
                    <a:lnL w="12700" cap="flat" cmpd="sng" algn="ctr">
                      <a:solidFill>
                        <a:schemeClr val="tx1"/>
                      </a:solidFill>
                      <a:prstDash val="solid"/>
                      <a:round/>
                      <a:headEnd type="none" w="med" len="med"/>
                      <a:tailEnd type="none" w="med" len="med"/>
                    </a:lnL>
                  </a:tcPr>
                </a:tc>
                <a:tc>
                  <a:txBody>
                    <a:bodyPr/>
                    <a:lstStyle/>
                    <a:p>
                      <a:endParaRPr lang="en-GB"/>
                    </a:p>
                  </a:txBody>
                  <a:tcPr>
                    <a:lnR w="12700" cap="flat" cmpd="sng" algn="ctr">
                      <a:solidFill>
                        <a:schemeClr val="tx1"/>
                      </a:solidFill>
                      <a:prstDash val="solid"/>
                      <a:round/>
                      <a:headEnd type="none" w="med" len="med"/>
                      <a:tailEnd type="none" w="med" len="med"/>
                    </a:lnR>
                  </a:tcPr>
                </a:tc>
                <a:tc>
                  <a:txBody>
                    <a:bodyPr/>
                    <a:lstStyle/>
                    <a:p>
                      <a:pPr algn="ctr"/>
                      <a:r>
                        <a:rPr lang="en-GB" sz="2000">
                          <a:solidFill>
                            <a:srgbClr val="002060"/>
                          </a:solidFill>
                        </a:rPr>
                        <a:t>cama</a:t>
                      </a:r>
                    </a:p>
                  </a:txBody>
                  <a:tcPr>
                    <a:lnL w="12700" cap="flat" cmpd="sng" algn="ctr">
                      <a:solidFill>
                        <a:schemeClr val="tx1"/>
                      </a:solidFill>
                      <a:prstDash val="solid"/>
                      <a:round/>
                      <a:headEnd type="none" w="med" len="med"/>
                      <a:tailEnd type="none" w="med" len="med"/>
                    </a:lnL>
                  </a:tcPr>
                </a:tc>
                <a:tc>
                  <a:txBody>
                    <a:bodyPr/>
                    <a:lstStyle/>
                    <a:p>
                      <a:pPr algn="ctr"/>
                      <a:r>
                        <a:rPr lang="en-GB" sz="2000">
                          <a:solidFill>
                            <a:srgbClr val="002060"/>
                          </a:solidFill>
                        </a:rPr>
                        <a:t>baño</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96561352"/>
                  </a:ext>
                </a:extLst>
              </a:tr>
              <a:tr h="631647">
                <a:tc>
                  <a:txBody>
                    <a:bodyPr/>
                    <a:lstStyle/>
                    <a:p>
                      <a:endParaRPr lang="en-GB"/>
                    </a:p>
                  </a:txBody>
                  <a:tcPr>
                    <a:lnL w="12700" cap="flat" cmpd="sng" algn="ctr">
                      <a:solidFill>
                        <a:schemeClr val="tx1"/>
                      </a:solidFill>
                      <a:prstDash val="solid"/>
                      <a:round/>
                      <a:headEnd type="none" w="med" len="med"/>
                      <a:tailEnd type="none" w="med" len="med"/>
                    </a:lnL>
                  </a:tcPr>
                </a:tc>
                <a:tc>
                  <a:txBody>
                    <a:bodyPr/>
                    <a:lstStyle/>
                    <a:p>
                      <a:endParaRPr lang="en-GB"/>
                    </a:p>
                  </a:txBody>
                  <a:tcPr>
                    <a:lnR w="12700" cap="flat" cmpd="sng" algn="ctr">
                      <a:solidFill>
                        <a:schemeClr val="tx1"/>
                      </a:solidFill>
                      <a:prstDash val="solid"/>
                      <a:round/>
                      <a:headEnd type="none" w="med" len="med"/>
                      <a:tailEnd type="none" w="med" len="med"/>
                    </a:lnR>
                  </a:tcPr>
                </a:tc>
                <a:tc>
                  <a:txBody>
                    <a:bodyPr/>
                    <a:lstStyle/>
                    <a:p>
                      <a:pPr algn="ctr"/>
                      <a:r>
                        <a:rPr lang="en-GB" sz="2000" err="1"/>
                        <a:t>sala</a:t>
                      </a:r>
                      <a:endParaRPr lang="en-GB" sz="2000">
                        <a:solidFill>
                          <a:srgbClr val="002060"/>
                        </a:solidFill>
                      </a:endParaRPr>
                    </a:p>
                  </a:txBody>
                  <a:tcPr>
                    <a:lnL w="12700" cap="flat" cmpd="sng" algn="ctr">
                      <a:solidFill>
                        <a:schemeClr val="tx1"/>
                      </a:solidFill>
                      <a:prstDash val="solid"/>
                      <a:round/>
                      <a:headEnd type="none" w="med" len="med"/>
                      <a:tailEnd type="none" w="med" len="med"/>
                    </a:lnL>
                  </a:tcPr>
                </a:tc>
                <a:tc>
                  <a:txBody>
                    <a:bodyPr/>
                    <a:lstStyle/>
                    <a:p>
                      <a:pPr algn="ctr"/>
                      <a:r>
                        <a:rPr lang="en-GB" sz="2000" err="1">
                          <a:solidFill>
                            <a:srgbClr val="002060"/>
                          </a:solidFill>
                        </a:rPr>
                        <a:t>coche</a:t>
                      </a:r>
                      <a:endParaRPr lang="en-GB" sz="2000">
                        <a:solidFill>
                          <a:srgbClr val="002060"/>
                        </a:solidFill>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08220050"/>
                  </a:ext>
                </a:extLst>
              </a:tr>
              <a:tr h="584763">
                <a:tc>
                  <a:txBody>
                    <a:bodyPr/>
                    <a:lstStyle/>
                    <a:p>
                      <a:pPr algn="ctr"/>
                      <a:endParaRPr lang="en-GB" sz="2000">
                        <a:solidFill>
                          <a:srgbClr val="002060"/>
                        </a:solidFill>
                      </a:endParaRPr>
                    </a:p>
                  </a:txBody>
                  <a:tcPr>
                    <a:lnL w="12700" cap="flat" cmpd="sng" algn="ctr">
                      <a:solidFill>
                        <a:schemeClr val="tx1"/>
                      </a:solidFill>
                      <a:prstDash val="solid"/>
                      <a:round/>
                      <a:headEnd type="none" w="med" len="med"/>
                      <a:tailEnd type="none" w="med" len="med"/>
                    </a:lnL>
                  </a:tcPr>
                </a:tc>
                <a:tc>
                  <a:txBody>
                    <a:bodyPr/>
                    <a:lstStyle/>
                    <a:p>
                      <a:pPr algn="ctr"/>
                      <a:endParaRPr lang="en-GB" sz="2000">
                        <a:solidFill>
                          <a:srgbClr val="002060"/>
                        </a:solidFill>
                      </a:endParaRPr>
                    </a:p>
                  </a:txBody>
                  <a:tcPr>
                    <a:lnR w="12700" cap="flat" cmpd="sng" algn="ctr">
                      <a:solidFill>
                        <a:schemeClr val="tx1"/>
                      </a:solidFill>
                      <a:prstDash val="solid"/>
                      <a:round/>
                      <a:headEnd type="none" w="med" len="med"/>
                      <a:tailEnd type="none" w="med" len="med"/>
                    </a:lnR>
                  </a:tcPr>
                </a:tc>
                <a:tc>
                  <a:txBody>
                    <a:bodyPr/>
                    <a:lstStyle/>
                    <a:p>
                      <a:pPr algn="ctr"/>
                      <a:r>
                        <a:rPr lang="en-GB" sz="2000" err="1">
                          <a:solidFill>
                            <a:srgbClr val="002060"/>
                          </a:solidFill>
                        </a:rPr>
                        <a:t>televisión</a:t>
                      </a:r>
                      <a:endParaRPr lang="en-GB" sz="2000">
                        <a:solidFill>
                          <a:srgbClr val="002060"/>
                        </a:solidFill>
                      </a:endParaRPr>
                    </a:p>
                  </a:txBody>
                  <a:tcPr>
                    <a:lnL w="12700" cap="flat" cmpd="sng" algn="ctr">
                      <a:solidFill>
                        <a:schemeClr val="tx1"/>
                      </a:solidFill>
                      <a:prstDash val="solid"/>
                      <a:round/>
                      <a:headEnd type="none" w="med" len="med"/>
                      <a:tailEnd type="none" w="med" len="med"/>
                    </a:lnL>
                  </a:tcPr>
                </a:tc>
                <a:tc>
                  <a:txBody>
                    <a:bodyPr/>
                    <a:lstStyle/>
                    <a:p>
                      <a:pPr algn="ctr"/>
                      <a:r>
                        <a:rPr lang="en-GB" sz="2000">
                          <a:solidFill>
                            <a:srgbClr val="002060"/>
                          </a:solidFill>
                        </a:rPr>
                        <a:t>patio</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25594523"/>
                  </a:ext>
                </a:extLst>
              </a:tr>
              <a:tr h="584763">
                <a:tc>
                  <a:txBody>
                    <a:bodyPr/>
                    <a:lstStyle/>
                    <a:p>
                      <a:pPr algn="ctr"/>
                      <a:endParaRPr lang="en-GB" sz="2000">
                        <a:solidFill>
                          <a:srgbClr val="002060"/>
                        </a:solidFill>
                      </a:endParaRPr>
                    </a:p>
                  </a:txBody>
                  <a:tcPr>
                    <a:lnL w="12700" cap="flat" cmpd="sng" algn="ctr">
                      <a:solidFill>
                        <a:schemeClr val="tx1"/>
                      </a:solidFill>
                      <a:prstDash val="solid"/>
                      <a:round/>
                      <a:headEnd type="none" w="med" len="med"/>
                      <a:tailEnd type="none" w="med" len="med"/>
                    </a:lnL>
                  </a:tcPr>
                </a:tc>
                <a:tc>
                  <a:txBody>
                    <a:bodyPr/>
                    <a:lstStyle/>
                    <a:p>
                      <a:pPr algn="ctr"/>
                      <a:endParaRPr lang="en-GB" sz="2000">
                        <a:solidFill>
                          <a:srgbClr val="002060"/>
                        </a:solidFill>
                      </a:endParaRPr>
                    </a:p>
                  </a:txBody>
                  <a:tcPr>
                    <a:lnR w="12700" cap="flat" cmpd="sng" algn="ctr">
                      <a:solidFill>
                        <a:schemeClr val="tx1"/>
                      </a:solidFill>
                      <a:prstDash val="solid"/>
                      <a:round/>
                      <a:headEnd type="none" w="med" len="med"/>
                      <a:tailEnd type="none" w="med" len="med"/>
                    </a:lnR>
                  </a:tcPr>
                </a:tc>
                <a:tc>
                  <a:txBody>
                    <a:bodyPr/>
                    <a:lstStyle/>
                    <a:p>
                      <a:pPr algn="ctr"/>
                      <a:r>
                        <a:rPr lang="en-GB" sz="2000" dirty="0" err="1">
                          <a:solidFill>
                            <a:srgbClr val="002060"/>
                          </a:solidFill>
                        </a:rPr>
                        <a:t>espejo</a:t>
                      </a:r>
                      <a:endParaRPr lang="en-GB" sz="2000" dirty="0">
                        <a:solidFill>
                          <a:srgbClr val="002060"/>
                        </a:solidFill>
                      </a:endParaRPr>
                    </a:p>
                  </a:txBody>
                  <a:tcPr>
                    <a:lnL w="12700" cap="flat" cmpd="sng" algn="ctr">
                      <a:solidFill>
                        <a:schemeClr val="tx1"/>
                      </a:solidFill>
                      <a:prstDash val="solid"/>
                      <a:round/>
                      <a:headEnd type="none" w="med" len="med"/>
                      <a:tailEnd type="none" w="med" len="med"/>
                    </a:lnL>
                  </a:tcPr>
                </a:tc>
                <a:tc>
                  <a:txBody>
                    <a:bodyPr/>
                    <a:lstStyle/>
                    <a:p>
                      <a:pPr algn="ctr"/>
                      <a:r>
                        <a:rPr lang="en-GB" sz="2000" dirty="0" err="1">
                          <a:solidFill>
                            <a:srgbClr val="002060"/>
                          </a:solidFill>
                        </a:rPr>
                        <a:t>cama</a:t>
                      </a:r>
                      <a:endParaRPr lang="en-GB" sz="2000" dirty="0">
                        <a:solidFill>
                          <a:srgbClr val="002060"/>
                        </a:solidFill>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75638722"/>
                  </a:ext>
                </a:extLst>
              </a:tr>
              <a:tr h="584763">
                <a:tc>
                  <a:txBody>
                    <a:bodyPr/>
                    <a:lstStyle/>
                    <a:p>
                      <a:pPr algn="ctr"/>
                      <a:endParaRPr lang="en-GB" sz="2000">
                        <a:solidFill>
                          <a:srgbClr val="002060"/>
                        </a:solidFill>
                      </a:endParaRPr>
                    </a:p>
                  </a:txBody>
                  <a:tcPr>
                    <a:lnL w="12700" cap="flat" cmpd="sng" algn="ctr">
                      <a:solidFill>
                        <a:schemeClr val="tx1"/>
                      </a:solidFill>
                      <a:prstDash val="solid"/>
                      <a:round/>
                      <a:headEnd type="none" w="med" len="med"/>
                      <a:tailEnd type="none" w="med" len="med"/>
                    </a:lnL>
                  </a:tcPr>
                </a:tc>
                <a:tc>
                  <a:txBody>
                    <a:bodyPr/>
                    <a:lstStyle/>
                    <a:p>
                      <a:pPr algn="ctr"/>
                      <a:endParaRPr lang="en-GB" sz="2000">
                        <a:solidFill>
                          <a:srgbClr val="002060"/>
                        </a:solidFill>
                      </a:endParaRPr>
                    </a:p>
                  </a:txBody>
                  <a:tcPr>
                    <a:lnR w="12700" cap="flat" cmpd="sng" algn="ctr">
                      <a:solidFill>
                        <a:schemeClr val="tx1"/>
                      </a:solidFill>
                      <a:prstDash val="solid"/>
                      <a:round/>
                      <a:headEnd type="none" w="med" len="med"/>
                      <a:tailEnd type="none" w="med" len="med"/>
                    </a:lnR>
                  </a:tcPr>
                </a:tc>
                <a:tc>
                  <a:txBody>
                    <a:bodyPr/>
                    <a:lstStyle/>
                    <a:p>
                      <a:pPr algn="ctr"/>
                      <a:r>
                        <a:rPr lang="en-GB" sz="2000" dirty="0" err="1">
                          <a:solidFill>
                            <a:srgbClr val="002060"/>
                          </a:solidFill>
                        </a:rPr>
                        <a:t>puerta</a:t>
                      </a:r>
                      <a:endParaRPr lang="en-GB" sz="2000" dirty="0">
                        <a:solidFill>
                          <a:srgbClr val="002060"/>
                        </a:solidFill>
                      </a:endParaRPr>
                    </a:p>
                  </a:txBody>
                  <a:tcPr>
                    <a:lnL w="12700" cap="flat" cmpd="sng" algn="ctr">
                      <a:solidFill>
                        <a:schemeClr val="tx1"/>
                      </a:solidFill>
                      <a:prstDash val="solid"/>
                      <a:round/>
                      <a:headEnd type="none" w="med" len="med"/>
                      <a:tailEnd type="none" w="med" len="med"/>
                    </a:lnL>
                  </a:tcPr>
                </a:tc>
                <a:tc>
                  <a:txBody>
                    <a:bodyPr/>
                    <a:lstStyle/>
                    <a:p>
                      <a:pPr algn="ctr"/>
                      <a:r>
                        <a:rPr lang="en-GB" sz="2000">
                          <a:solidFill>
                            <a:srgbClr val="002060"/>
                          </a:solidFill>
                        </a:rPr>
                        <a:t>país</a:t>
                      </a:r>
                      <a:endParaRPr lang="en-GB" sz="2000" dirty="0">
                        <a:solidFill>
                          <a:srgbClr val="002060"/>
                        </a:solidFill>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68188052"/>
                  </a:ext>
                </a:extLst>
              </a:tr>
              <a:tr h="584763">
                <a:tc>
                  <a:txBody>
                    <a:bodyPr/>
                    <a:lstStyle/>
                    <a:p>
                      <a:pPr algn="l"/>
                      <a:endParaRPr lang="en-GB" sz="2000">
                        <a:solidFill>
                          <a:srgbClr val="002060"/>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a:endParaRPr lang="en-GB" sz="2000">
                        <a:solidFill>
                          <a:srgbClr val="002060"/>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2000">
                          <a:solidFill>
                            <a:srgbClr val="002060"/>
                          </a:solidFill>
                        </a:rPr>
                        <a:t>mesa</a:t>
                      </a:r>
                      <a:endParaRPr lang="en-GB" sz="2000" dirty="0">
                        <a:solidFill>
                          <a:srgbClr val="002060"/>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GB" sz="2000" dirty="0" err="1">
                          <a:solidFill>
                            <a:srgbClr val="002060"/>
                          </a:solidFill>
                        </a:rPr>
                        <a:t>jardín</a:t>
                      </a:r>
                      <a:endParaRPr lang="en-GB" sz="2000" dirty="0">
                        <a:solidFill>
                          <a:srgbClr val="002060"/>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7948321"/>
                  </a:ext>
                </a:extLst>
              </a:tr>
            </a:tbl>
          </a:graphicData>
        </a:graphic>
      </p:graphicFrame>
      <p:sp>
        <p:nvSpPr>
          <p:cNvPr id="16" name="Rounded Rectangle 15">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escuchar</a:t>
            </a:r>
          </a:p>
        </p:txBody>
      </p:sp>
      <p:sp>
        <p:nvSpPr>
          <p:cNvPr id="17" name="Action Button: Custom 16">
            <a:hlinkClick r:id="" action="ppaction://noaction" highlightClick="1">
              <a:snd r:embed="rId3" name="Orange. El libro estaba encima de la.wav"/>
            </a:hlinkClick>
          </p:cNvPr>
          <p:cNvSpPr/>
          <p:nvPr/>
        </p:nvSpPr>
        <p:spPr>
          <a:xfrm>
            <a:off x="1191602" y="2191478"/>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18" name="Action Button: Custom 17">
            <a:hlinkClick r:id="" action="ppaction://noaction" highlightClick="1">
              <a:snd r:embed="rId4" name="Orange. Abuena está dentro de la...1.wav"/>
            </a:hlinkClick>
          </p:cNvPr>
          <p:cNvSpPr/>
          <p:nvPr/>
        </p:nvSpPr>
        <p:spPr>
          <a:xfrm>
            <a:off x="1191602" y="2820224"/>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19" name="Action Button: Custom 18">
            <a:hlinkClick r:id="" action="ppaction://noaction" highlightClick="1">
              <a:snd r:embed="rId5" name="Orange. La pelota estaba al lado del....wav"/>
            </a:hlinkClick>
          </p:cNvPr>
          <p:cNvSpPr/>
          <p:nvPr/>
        </p:nvSpPr>
        <p:spPr>
          <a:xfrm>
            <a:off x="1187809" y="341564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20" name="Action Button: Custom 19">
            <a:hlinkClick r:id="" action="ppaction://noaction" highlightClick="1">
              <a:snd r:embed="rId6" name="Orange. Tu bolsa estaba delante del....wav"/>
            </a:hlinkClick>
          </p:cNvPr>
          <p:cNvSpPr/>
          <p:nvPr/>
        </p:nvSpPr>
        <p:spPr>
          <a:xfrm>
            <a:off x="1187809" y="4031615"/>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21" name="Action Button: Custom 20">
            <a:hlinkClick r:id="" action="ppaction://noaction" highlightClick="1">
              <a:snd r:embed="rId7" name="Orange. La mujer de señor Pérez está fuera de la....wav"/>
            </a:hlinkClick>
          </p:cNvPr>
          <p:cNvSpPr/>
          <p:nvPr/>
        </p:nvSpPr>
        <p:spPr>
          <a:xfrm>
            <a:off x="1191602" y="459417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22" name="Action Button: Custom 21">
            <a:hlinkClick r:id="" action="ppaction://noaction" highlightClick="1">
              <a:snd r:embed="rId8" name="La gente estaba alrededor de la... final.wav"/>
            </a:hlinkClick>
          </p:cNvPr>
          <p:cNvSpPr/>
          <p:nvPr/>
        </p:nvSpPr>
        <p:spPr>
          <a:xfrm>
            <a:off x="1187809" y="518958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pic>
        <p:nvPicPr>
          <p:cNvPr id="27" name="Picture 26" descr="green checkmark">
            <a:extLst>
              <a:ext uri="{FF2B5EF4-FFF2-40B4-BE49-F238E27FC236}">
                <a16:creationId xmlns:a16="http://schemas.microsoft.com/office/drawing/2014/main" id="{234642BA-82FE-F940-9726-D3E2DB807AE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54618" y="2746910"/>
            <a:ext cx="422552" cy="440159"/>
          </a:xfrm>
          <a:prstGeom prst="rect">
            <a:avLst/>
          </a:prstGeom>
        </p:spPr>
      </p:pic>
      <p:pic>
        <p:nvPicPr>
          <p:cNvPr id="28" name="Picture 27" descr="green checkmark">
            <a:extLst>
              <a:ext uri="{FF2B5EF4-FFF2-40B4-BE49-F238E27FC236}">
                <a16:creationId xmlns:a16="http://schemas.microsoft.com/office/drawing/2014/main" id="{234642BA-82FE-F940-9726-D3E2DB807AE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96235" y="2111319"/>
            <a:ext cx="422552" cy="440159"/>
          </a:xfrm>
          <a:prstGeom prst="rect">
            <a:avLst/>
          </a:prstGeom>
        </p:spPr>
      </p:pic>
      <p:cxnSp>
        <p:nvCxnSpPr>
          <p:cNvPr id="30" name="Straight Connector 29"/>
          <p:cNvCxnSpPr/>
          <p:nvPr/>
        </p:nvCxnSpPr>
        <p:spPr>
          <a:xfrm>
            <a:off x="5022353" y="2433436"/>
            <a:ext cx="881856" cy="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160642" y="3149149"/>
            <a:ext cx="6052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4" name="Action Button: Custom 33">
            <a:hlinkClick r:id="" action="ppaction://noaction" highlightClick="1">
              <a:snd r:embed="rId10" name="Beige. El libro estaba encima de la cama.wav"/>
            </a:hlinkClick>
          </p:cNvPr>
          <p:cNvSpPr/>
          <p:nvPr/>
        </p:nvSpPr>
        <p:spPr>
          <a:xfrm>
            <a:off x="1899684" y="2191476"/>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1</a:t>
            </a:r>
          </a:p>
        </p:txBody>
      </p:sp>
      <p:sp>
        <p:nvSpPr>
          <p:cNvPr id="35" name="Action Button: Custom 34">
            <a:hlinkClick r:id="" action="ppaction://noaction" highlightClick="1">
              <a:snd r:embed="rId11" name="Beige. Abuela está dentro de la sala.wav"/>
            </a:hlinkClick>
          </p:cNvPr>
          <p:cNvSpPr/>
          <p:nvPr/>
        </p:nvSpPr>
        <p:spPr>
          <a:xfrm>
            <a:off x="1899684" y="2820222"/>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2</a:t>
            </a:r>
          </a:p>
        </p:txBody>
      </p:sp>
      <p:sp>
        <p:nvSpPr>
          <p:cNvPr id="36" name="Action Button: Custom 35">
            <a:hlinkClick r:id="" action="ppaction://noaction" highlightClick="1">
              <a:snd r:embed="rId12" name="Beige. La pelota estaba al lado del patio.wav"/>
            </a:hlinkClick>
          </p:cNvPr>
          <p:cNvSpPr/>
          <p:nvPr/>
        </p:nvSpPr>
        <p:spPr>
          <a:xfrm>
            <a:off x="1895891" y="3415639"/>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3</a:t>
            </a:r>
          </a:p>
        </p:txBody>
      </p:sp>
      <p:sp>
        <p:nvSpPr>
          <p:cNvPr id="37" name="Action Button: Custom 36">
            <a:hlinkClick r:id="" action="ppaction://noaction" highlightClick="1">
              <a:snd r:embed="rId13" name="Beige. Tu bolsa estaba delante del espejo.wav"/>
            </a:hlinkClick>
          </p:cNvPr>
          <p:cNvSpPr/>
          <p:nvPr/>
        </p:nvSpPr>
        <p:spPr>
          <a:xfrm>
            <a:off x="1895891" y="4031613"/>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4</a:t>
            </a:r>
          </a:p>
        </p:txBody>
      </p:sp>
      <p:sp>
        <p:nvSpPr>
          <p:cNvPr id="38" name="Action Button: Custom 37">
            <a:hlinkClick r:id="" action="ppaction://noaction" highlightClick="1">
              <a:snd r:embed="rId14" name="Beige. La mujer de señor Pérez está fuera de la puerta.wav"/>
            </a:hlinkClick>
          </p:cNvPr>
          <p:cNvSpPr/>
          <p:nvPr/>
        </p:nvSpPr>
        <p:spPr>
          <a:xfrm>
            <a:off x="1899684" y="4594168"/>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5</a:t>
            </a:r>
          </a:p>
        </p:txBody>
      </p:sp>
      <p:sp>
        <p:nvSpPr>
          <p:cNvPr id="39" name="Action Button: Custom 38">
            <a:hlinkClick r:id="" action="ppaction://noaction" highlightClick="1">
              <a:snd r:embed="rId15" name="La gente estaba alrededor de la mesa (1_final.wav"/>
            </a:hlinkClick>
          </p:cNvPr>
          <p:cNvSpPr/>
          <p:nvPr/>
        </p:nvSpPr>
        <p:spPr>
          <a:xfrm>
            <a:off x="1895891" y="5189585"/>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6</a:t>
            </a:r>
          </a:p>
        </p:txBody>
      </p:sp>
      <p:pic>
        <p:nvPicPr>
          <p:cNvPr id="23" name="Picture 22" descr="green checkmark">
            <a:extLst>
              <a:ext uri="{FF2B5EF4-FFF2-40B4-BE49-F238E27FC236}">
                <a16:creationId xmlns:a16="http://schemas.microsoft.com/office/drawing/2014/main" id="{E36507EA-9237-BA45-A237-8876CB3BA7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96235" y="3379100"/>
            <a:ext cx="422552" cy="440159"/>
          </a:xfrm>
          <a:prstGeom prst="rect">
            <a:avLst/>
          </a:prstGeom>
        </p:spPr>
      </p:pic>
      <p:cxnSp>
        <p:nvCxnSpPr>
          <p:cNvPr id="26" name="Straight Connector 25">
            <a:extLst>
              <a:ext uri="{FF2B5EF4-FFF2-40B4-BE49-F238E27FC236}">
                <a16:creationId xmlns:a16="http://schemas.microsoft.com/office/drawing/2014/main" id="{9EDCB9DD-D27F-EB4E-BAD4-DBC7DA7AFA56}"/>
              </a:ext>
            </a:extLst>
          </p:cNvPr>
          <p:cNvCxnSpPr/>
          <p:nvPr/>
        </p:nvCxnSpPr>
        <p:spPr>
          <a:xfrm>
            <a:off x="6868087" y="3782488"/>
            <a:ext cx="605278"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9" name="Picture 28" descr="green checkmark">
            <a:extLst>
              <a:ext uri="{FF2B5EF4-FFF2-40B4-BE49-F238E27FC236}">
                <a16:creationId xmlns:a16="http://schemas.microsoft.com/office/drawing/2014/main" id="{E1A9E6A3-9752-8F46-9E38-BCFDA43AD62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90413" y="4031613"/>
            <a:ext cx="422552" cy="440159"/>
          </a:xfrm>
          <a:prstGeom prst="rect">
            <a:avLst/>
          </a:prstGeom>
        </p:spPr>
      </p:pic>
      <p:cxnSp>
        <p:nvCxnSpPr>
          <p:cNvPr id="32" name="Straight Connector 31">
            <a:extLst>
              <a:ext uri="{FF2B5EF4-FFF2-40B4-BE49-F238E27FC236}">
                <a16:creationId xmlns:a16="http://schemas.microsoft.com/office/drawing/2014/main" id="{DAA769EC-A9D0-E341-A0DE-2A22C20B92B7}"/>
              </a:ext>
            </a:extLst>
          </p:cNvPr>
          <p:cNvCxnSpPr/>
          <p:nvPr/>
        </p:nvCxnSpPr>
        <p:spPr>
          <a:xfrm>
            <a:off x="5091497" y="4397093"/>
            <a:ext cx="743567" cy="137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0730420-B0AC-E846-94F3-E20DB7F4661B}"/>
              </a:ext>
            </a:extLst>
          </p:cNvPr>
          <p:cNvCxnSpPr/>
          <p:nvPr/>
        </p:nvCxnSpPr>
        <p:spPr>
          <a:xfrm>
            <a:off x="5067436" y="4993196"/>
            <a:ext cx="759608"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40" name="Picture 39" descr="green checkmark">
            <a:extLst>
              <a:ext uri="{FF2B5EF4-FFF2-40B4-BE49-F238E27FC236}">
                <a16:creationId xmlns:a16="http://schemas.microsoft.com/office/drawing/2014/main" id="{ED521FD3-F9F2-2E4B-B878-52AD84AA33C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54618" y="4520858"/>
            <a:ext cx="422552" cy="440159"/>
          </a:xfrm>
          <a:prstGeom prst="rect">
            <a:avLst/>
          </a:prstGeom>
        </p:spPr>
      </p:pic>
      <p:pic>
        <p:nvPicPr>
          <p:cNvPr id="41" name="Picture 40" descr="green checkmark">
            <a:extLst>
              <a:ext uri="{FF2B5EF4-FFF2-40B4-BE49-F238E27FC236}">
                <a16:creationId xmlns:a16="http://schemas.microsoft.com/office/drawing/2014/main" id="{6884EF6B-1ECD-0940-BE66-3546311947E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96235" y="5079314"/>
            <a:ext cx="422552" cy="440159"/>
          </a:xfrm>
          <a:prstGeom prst="rect">
            <a:avLst/>
          </a:prstGeom>
        </p:spPr>
      </p:pic>
      <p:cxnSp>
        <p:nvCxnSpPr>
          <p:cNvPr id="42" name="Straight Connector 41">
            <a:extLst>
              <a:ext uri="{FF2B5EF4-FFF2-40B4-BE49-F238E27FC236}">
                <a16:creationId xmlns:a16="http://schemas.microsoft.com/office/drawing/2014/main" id="{5BBEB64E-58E4-4A4D-B578-ECD2FBA8CF62}"/>
              </a:ext>
            </a:extLst>
          </p:cNvPr>
          <p:cNvCxnSpPr/>
          <p:nvPr/>
        </p:nvCxnSpPr>
        <p:spPr>
          <a:xfrm>
            <a:off x="5144601" y="5556432"/>
            <a:ext cx="605278"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4" name="Picture 3" descr="A picture containing doll, toy&#10;&#10;Description automatically generated">
            <a:extLst>
              <a:ext uri="{FF2B5EF4-FFF2-40B4-BE49-F238E27FC236}">
                <a16:creationId xmlns:a16="http://schemas.microsoft.com/office/drawing/2014/main" id="{10A9EA2A-D1FB-494F-B85E-0B16453698C3}"/>
              </a:ext>
            </a:extLst>
          </p:cNvPr>
          <p:cNvPicPr>
            <a:picLocks noChangeAspect="1"/>
          </p:cNvPicPr>
          <p:nvPr/>
        </p:nvPicPr>
        <p:blipFill rotWithShape="1">
          <a:blip r:embed="rId16"/>
          <a:srcRect l="31684" t="13334" r="51121" b="8038"/>
          <a:stretch/>
        </p:blipFill>
        <p:spPr>
          <a:xfrm>
            <a:off x="8664303" y="4354479"/>
            <a:ext cx="704700" cy="1812565"/>
          </a:xfrm>
          <a:prstGeom prst="rect">
            <a:avLst/>
          </a:prstGeom>
        </p:spPr>
      </p:pic>
      <p:pic>
        <p:nvPicPr>
          <p:cNvPr id="3074" name="Picture 2" descr="Book, Pink, Read, Study, Learn">
            <a:extLst>
              <a:ext uri="{FF2B5EF4-FFF2-40B4-BE49-F238E27FC236}">
                <a16:creationId xmlns:a16="http://schemas.microsoft.com/office/drawing/2014/main" id="{B83D6213-13DD-054A-BFA7-0E980112580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58352" y="1678054"/>
            <a:ext cx="1217718" cy="6088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ennis, Ball, Yellow, Sport, Game">
            <a:extLst>
              <a:ext uri="{FF2B5EF4-FFF2-40B4-BE49-F238E27FC236}">
                <a16:creationId xmlns:a16="http://schemas.microsoft.com/office/drawing/2014/main" id="{247CC0A2-F8AE-0D43-A8F1-5155D152CCB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349677" y="2326928"/>
            <a:ext cx="728004" cy="734485"/>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a:extLst>
              <a:ext uri="{FF2B5EF4-FFF2-40B4-BE49-F238E27FC236}">
                <a16:creationId xmlns:a16="http://schemas.microsoft.com/office/drawing/2014/main" id="{CAEC0A3A-A7E0-D14D-B545-24FCDF371B1C}"/>
              </a:ext>
            </a:extLst>
          </p:cNvPr>
          <p:cNvSpPr/>
          <p:nvPr/>
        </p:nvSpPr>
        <p:spPr>
          <a:xfrm>
            <a:off x="8839200" y="1090863"/>
            <a:ext cx="3240505" cy="2566737"/>
          </a:xfrm>
          <a:prstGeom prst="cloudCallout">
            <a:avLst>
              <a:gd name="adj1" fmla="val -26774"/>
              <a:gd name="adj2" fmla="val 8562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Imagen 6" descr="Imagen que contiene juguete, muñeca&#10;&#10;Descripción generada automáticamente">
            <a:extLst>
              <a:ext uri="{FF2B5EF4-FFF2-40B4-BE49-F238E27FC236}">
                <a16:creationId xmlns:a16="http://schemas.microsoft.com/office/drawing/2014/main" id="{C971B5B0-964A-3E47-8EE4-F3DFB8713A8C}"/>
              </a:ext>
            </a:extLst>
          </p:cNvPr>
          <p:cNvPicPr>
            <a:picLocks noChangeAspect="1"/>
          </p:cNvPicPr>
          <p:nvPr/>
        </p:nvPicPr>
        <p:blipFill rotWithShape="1">
          <a:blip r:embed="rId19"/>
          <a:srcRect l="50532"/>
          <a:stretch/>
        </p:blipFill>
        <p:spPr>
          <a:xfrm flipH="1">
            <a:off x="-1172885" y="4356389"/>
            <a:ext cx="1976306" cy="2092031"/>
          </a:xfrm>
          <a:prstGeom prst="rect">
            <a:avLst/>
          </a:prstGeom>
        </p:spPr>
      </p:pic>
      <p:pic>
        <p:nvPicPr>
          <p:cNvPr id="44" name="Imagen 5" descr="Una caricatura de una persona&#10;&#10;Descripción generada automáticamente con confianza media">
            <a:extLst>
              <a:ext uri="{FF2B5EF4-FFF2-40B4-BE49-F238E27FC236}">
                <a16:creationId xmlns:a16="http://schemas.microsoft.com/office/drawing/2014/main" id="{18837337-F871-FD47-92F9-4B660F4110BB}"/>
              </a:ext>
            </a:extLst>
          </p:cNvPr>
          <p:cNvPicPr>
            <a:picLocks noChangeAspect="1"/>
          </p:cNvPicPr>
          <p:nvPr/>
        </p:nvPicPr>
        <p:blipFill rotWithShape="1">
          <a:blip r:embed="rId20"/>
          <a:srcRect l="49147" r="29014"/>
          <a:stretch/>
        </p:blipFill>
        <p:spPr>
          <a:xfrm>
            <a:off x="9442715" y="1336574"/>
            <a:ext cx="712165" cy="1834272"/>
          </a:xfrm>
          <a:prstGeom prst="rect">
            <a:avLst/>
          </a:prstGeom>
        </p:spPr>
      </p:pic>
    </p:spTree>
    <p:extLst>
      <p:ext uri="{BB962C8B-B14F-4D97-AF65-F5344CB8AC3E}">
        <p14:creationId xmlns:p14="http://schemas.microsoft.com/office/powerpoint/2010/main" val="42408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8503" y="5732045"/>
            <a:ext cx="12173606" cy="430887"/>
          </a:xfrm>
          <a:prstGeom prst="rect">
            <a:avLst/>
          </a:prstGeom>
        </p:spPr>
        <p:txBody>
          <a:bodyPr wrap="square">
            <a:spAutoFit/>
          </a:bodyPr>
          <a:lstStyle/>
          <a:p>
            <a:r>
              <a:rPr lang="en-GB" sz="2200">
                <a:solidFill>
                  <a:srgbClr val="002060"/>
                </a:solidFill>
              </a:rPr>
              <a:t>Remember, ‘que’ </a:t>
            </a:r>
            <a:r>
              <a:rPr lang="en-GB" sz="2200" b="1" i="1">
                <a:solidFill>
                  <a:srgbClr val="002060"/>
                </a:solidFill>
              </a:rPr>
              <a:t>also</a:t>
            </a:r>
            <a:r>
              <a:rPr lang="en-GB" sz="2200">
                <a:solidFill>
                  <a:srgbClr val="002060"/>
                </a:solidFill>
              </a:rPr>
              <a:t> has the meaning _______ when used for comparisons.</a:t>
            </a:r>
          </a:p>
        </p:txBody>
      </p:sp>
      <p:pic>
        <p:nvPicPr>
          <p:cNvPr id="4" name="Picture 3"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171009"/>
            <a:ext cx="10515600" cy="1325563"/>
          </a:xfrm>
        </p:spPr>
        <p:txBody>
          <a:bodyPr>
            <a:noAutofit/>
          </a:bodyPr>
          <a:lstStyle/>
          <a:p>
            <a:r>
              <a:rPr lang="en-CA" sz="2400" b="1">
                <a:solidFill>
                  <a:schemeClr val="bg1"/>
                </a:solidFill>
              </a:rPr>
              <a:t>Giving information about something</a:t>
            </a:r>
            <a:br>
              <a:rPr lang="en-CA" sz="2400" b="1">
                <a:solidFill>
                  <a:schemeClr val="bg1"/>
                </a:solidFill>
              </a:rPr>
            </a:br>
            <a:r>
              <a:rPr lang="en-CA" sz="2400">
                <a:solidFill>
                  <a:schemeClr val="bg1"/>
                </a:solidFill>
              </a:rPr>
              <a:t>Using the relative pronoun ‘que’ </a:t>
            </a:r>
            <a:br>
              <a:rPr lang="en-CA" sz="2400">
                <a:solidFill>
                  <a:schemeClr val="bg1"/>
                </a:solidFill>
              </a:rPr>
            </a:br>
            <a:endParaRPr lang="en-GB" sz="2400"/>
          </a:p>
        </p:txBody>
      </p:sp>
      <p:sp>
        <p:nvSpPr>
          <p:cNvPr id="6" name="ZoneTexte 2">
            <a:extLst>
              <a:ext uri="{FF2B5EF4-FFF2-40B4-BE49-F238E27FC236}">
                <a16:creationId xmlns:a16="http://schemas.microsoft.com/office/drawing/2014/main" id="{D164AFBC-A1A6-44A3-B9CB-5AC3B5C249B6}"/>
              </a:ext>
            </a:extLst>
          </p:cNvPr>
          <p:cNvSpPr txBox="1"/>
          <p:nvPr/>
        </p:nvSpPr>
        <p:spPr>
          <a:xfrm>
            <a:off x="389015" y="1194153"/>
            <a:ext cx="11580359" cy="769441"/>
          </a:xfrm>
          <a:prstGeom prst="rect">
            <a:avLst/>
          </a:prstGeom>
          <a:noFill/>
        </p:spPr>
        <p:txBody>
          <a:bodyPr wrap="square" rtlCol="0">
            <a:spAutoFit/>
          </a:bodyPr>
          <a:lstStyle/>
          <a:p>
            <a:pPr lvl="0">
              <a:defRPr/>
            </a:pPr>
            <a:r>
              <a:rPr kumimoji="0" lang="en-US" sz="2200" b="0" i="0" u="none" strike="noStrike" kern="1200" cap="none" spc="0" normalizeH="0" baseline="0" noProof="0">
                <a:ln>
                  <a:noFill/>
                </a:ln>
                <a:solidFill>
                  <a:srgbClr val="002060"/>
                </a:solidFill>
                <a:effectLst/>
                <a:uLnTx/>
                <a:uFillTx/>
                <a:latin typeface="Century Gothic" panose="020F0302020204030204"/>
              </a:rPr>
              <a:t>In English,</a:t>
            </a:r>
            <a:r>
              <a:rPr kumimoji="0" lang="en-US" sz="2200" b="0" i="0" u="none" strike="noStrike" kern="1200" cap="none" spc="0" normalizeH="0" noProof="0">
                <a:ln>
                  <a:noFill/>
                </a:ln>
                <a:solidFill>
                  <a:srgbClr val="002060"/>
                </a:solidFill>
                <a:effectLst/>
                <a:uLnTx/>
                <a:uFillTx/>
                <a:latin typeface="Century Gothic" panose="020F0302020204030204"/>
              </a:rPr>
              <a:t> we often give extra information about someone or something by using the words ‘</a:t>
            </a:r>
            <a:r>
              <a:rPr lang="en-GB" sz="2200" b="1">
                <a:solidFill>
                  <a:srgbClr val="E25B00"/>
                </a:solidFill>
              </a:rPr>
              <a:t>who</a:t>
            </a:r>
            <a:r>
              <a:rPr kumimoji="0" lang="en-US" sz="2200" b="0" i="0" u="none" strike="noStrike" kern="1200" cap="none" spc="0" normalizeH="0" noProof="0">
                <a:ln>
                  <a:noFill/>
                </a:ln>
                <a:solidFill>
                  <a:srgbClr val="002060"/>
                </a:solidFill>
                <a:effectLst/>
                <a:uLnTx/>
                <a:uFillTx/>
                <a:latin typeface="Century Gothic" panose="020F0302020204030204"/>
              </a:rPr>
              <a:t>’ or ‘</a:t>
            </a:r>
            <a:r>
              <a:rPr lang="en-GB" sz="2200" b="1">
                <a:solidFill>
                  <a:srgbClr val="E25B00"/>
                </a:solidFill>
              </a:rPr>
              <a:t>that</a:t>
            </a:r>
            <a:r>
              <a:rPr kumimoji="0" lang="en-US" sz="2200" b="0" i="0" u="none" strike="noStrike" kern="1200" cap="none" spc="0" normalizeH="0" noProof="0">
                <a:ln>
                  <a:noFill/>
                </a:ln>
                <a:solidFill>
                  <a:srgbClr val="002060"/>
                </a:solidFill>
                <a:effectLst/>
                <a:uLnTx/>
                <a:uFillTx/>
                <a:latin typeface="Century Gothic" panose="020F0302020204030204"/>
              </a:rPr>
              <a:t>’ in a sentence.</a:t>
            </a:r>
            <a:endParaRPr kumimoji="0" lang="en-US" sz="2200" b="0" i="0" u="none" strike="noStrike" kern="1200" cap="none" spc="0" normalizeH="0" baseline="0" noProof="0">
              <a:ln>
                <a:noFill/>
              </a:ln>
              <a:solidFill>
                <a:srgbClr val="002060"/>
              </a:solidFill>
              <a:effectLst/>
              <a:uLnTx/>
              <a:uFillTx/>
              <a:latin typeface="Century Gothic" panose="020F0302020204030204"/>
            </a:endParaRPr>
          </a:p>
        </p:txBody>
      </p:sp>
      <p:sp>
        <p:nvSpPr>
          <p:cNvPr id="8" name="ZoneTexte 2">
            <a:extLst>
              <a:ext uri="{FF2B5EF4-FFF2-40B4-BE49-F238E27FC236}">
                <a16:creationId xmlns:a16="http://schemas.microsoft.com/office/drawing/2014/main" id="{D164AFBC-A1A6-44A3-B9CB-5AC3B5C249B6}"/>
              </a:ext>
            </a:extLst>
          </p:cNvPr>
          <p:cNvSpPr txBox="1"/>
          <p:nvPr/>
        </p:nvSpPr>
        <p:spPr>
          <a:xfrm>
            <a:off x="389014" y="2185040"/>
            <a:ext cx="11580359" cy="430887"/>
          </a:xfrm>
          <a:prstGeom prst="rect">
            <a:avLst/>
          </a:prstGeom>
          <a:noFill/>
        </p:spPr>
        <p:txBody>
          <a:bodyPr wrap="square" rtlCol="0">
            <a:spAutoFit/>
          </a:bodyPr>
          <a:lstStyle/>
          <a:p>
            <a:pPr lvl="0">
              <a:defRPr/>
            </a:pPr>
            <a:r>
              <a:rPr lang="en-US" sz="2200">
                <a:solidFill>
                  <a:srgbClr val="002060"/>
                </a:solidFill>
                <a:latin typeface="Century Gothic" panose="020F0302020204030204"/>
              </a:rPr>
              <a:t>1. Carlos is the student </a:t>
            </a:r>
            <a:r>
              <a:rPr lang="en-GB" sz="2200" b="1">
                <a:solidFill>
                  <a:srgbClr val="E25B00"/>
                </a:solidFill>
              </a:rPr>
              <a:t>who / that</a:t>
            </a:r>
            <a:r>
              <a:rPr lang="en-US" sz="2200">
                <a:solidFill>
                  <a:srgbClr val="002060"/>
                </a:solidFill>
                <a:latin typeface="Century Gothic" panose="020F0302020204030204"/>
              </a:rPr>
              <a:t> lives on the hill.  </a:t>
            </a:r>
            <a:endParaRPr kumimoji="0" lang="en-US" sz="2200" b="0" i="0" u="none" strike="noStrike" kern="1200" cap="none" spc="0" normalizeH="0" baseline="0" noProof="0">
              <a:ln>
                <a:noFill/>
              </a:ln>
              <a:solidFill>
                <a:srgbClr val="002060"/>
              </a:solidFill>
              <a:effectLst/>
              <a:uLnTx/>
              <a:uFillTx/>
              <a:latin typeface="Century Gothic" panose="020F0302020204030204"/>
            </a:endParaRPr>
          </a:p>
        </p:txBody>
      </p:sp>
      <p:sp>
        <p:nvSpPr>
          <p:cNvPr id="9" name="ZoneTexte 2">
            <a:extLst>
              <a:ext uri="{FF2B5EF4-FFF2-40B4-BE49-F238E27FC236}">
                <a16:creationId xmlns:a16="http://schemas.microsoft.com/office/drawing/2014/main" id="{D164AFBC-A1A6-44A3-B9CB-5AC3B5C249B6}"/>
              </a:ext>
            </a:extLst>
          </p:cNvPr>
          <p:cNvSpPr txBox="1"/>
          <p:nvPr/>
        </p:nvSpPr>
        <p:spPr>
          <a:xfrm>
            <a:off x="389012" y="4078068"/>
            <a:ext cx="11580359" cy="430887"/>
          </a:xfrm>
          <a:prstGeom prst="rect">
            <a:avLst/>
          </a:prstGeom>
          <a:noFill/>
        </p:spPr>
        <p:txBody>
          <a:bodyPr wrap="square" rtlCol="0">
            <a:spAutoFit/>
          </a:bodyPr>
          <a:lstStyle/>
          <a:p>
            <a:pPr lvl="0">
              <a:defRPr/>
            </a:pPr>
            <a:r>
              <a:rPr kumimoji="0" lang="en-US" sz="2200" b="0" i="0" u="none" strike="noStrike" kern="1200" cap="none" spc="0" normalizeH="0" baseline="0" noProof="0">
                <a:ln>
                  <a:noFill/>
                </a:ln>
                <a:solidFill>
                  <a:srgbClr val="002060"/>
                </a:solidFill>
                <a:effectLst/>
                <a:uLnTx/>
                <a:uFillTx/>
                <a:latin typeface="Century Gothic" panose="020F0302020204030204"/>
              </a:rPr>
              <a:t>In Spanish,</a:t>
            </a:r>
            <a:r>
              <a:rPr kumimoji="0" lang="en-US" sz="2200" b="0" i="0" u="none" strike="noStrike" kern="1200" cap="none" spc="0" normalizeH="0" noProof="0">
                <a:ln>
                  <a:noFill/>
                </a:ln>
                <a:solidFill>
                  <a:srgbClr val="002060"/>
                </a:solidFill>
                <a:effectLst/>
                <a:uLnTx/>
                <a:uFillTx/>
                <a:latin typeface="Century Gothic" panose="020F0302020204030204"/>
              </a:rPr>
              <a:t> you can use the word ‘</a:t>
            </a:r>
            <a:r>
              <a:rPr lang="en-GB" sz="2200" b="1">
                <a:solidFill>
                  <a:srgbClr val="E25B00"/>
                </a:solidFill>
              </a:rPr>
              <a:t>que</a:t>
            </a:r>
            <a:r>
              <a:rPr kumimoji="0" lang="en-US" sz="2200" b="0" i="0" u="none" strike="noStrike" kern="1200" cap="none" spc="0" normalizeH="0" noProof="0">
                <a:ln>
                  <a:noFill/>
                </a:ln>
                <a:solidFill>
                  <a:srgbClr val="002060"/>
                </a:solidFill>
                <a:effectLst/>
                <a:uLnTx/>
                <a:uFillTx/>
                <a:latin typeface="Century Gothic" panose="020F0302020204030204"/>
              </a:rPr>
              <a:t>’ to mean both ‘who’ and ‘that’.</a:t>
            </a:r>
            <a:endParaRPr kumimoji="0" lang="en-US" sz="2200" b="0" i="0" u="none" strike="noStrike" kern="1200" cap="none" spc="0" normalizeH="0" baseline="0" noProof="0">
              <a:ln>
                <a:noFill/>
              </a:ln>
              <a:solidFill>
                <a:srgbClr val="002060"/>
              </a:solidFill>
              <a:effectLst/>
              <a:uLnTx/>
              <a:uFillTx/>
              <a:latin typeface="Century Gothic" panose="020F0302020204030204"/>
            </a:endParaRPr>
          </a:p>
        </p:txBody>
      </p:sp>
      <p:sp>
        <p:nvSpPr>
          <p:cNvPr id="11" name="ZoneTexte 2">
            <a:extLst>
              <a:ext uri="{FF2B5EF4-FFF2-40B4-BE49-F238E27FC236}">
                <a16:creationId xmlns:a16="http://schemas.microsoft.com/office/drawing/2014/main" id="{D164AFBC-A1A6-44A3-B9CB-5AC3B5C249B6}"/>
              </a:ext>
            </a:extLst>
          </p:cNvPr>
          <p:cNvSpPr txBox="1"/>
          <p:nvPr/>
        </p:nvSpPr>
        <p:spPr>
          <a:xfrm>
            <a:off x="389015" y="2707611"/>
            <a:ext cx="8101842" cy="430887"/>
          </a:xfrm>
          <a:prstGeom prst="rect">
            <a:avLst/>
          </a:prstGeom>
          <a:noFill/>
        </p:spPr>
        <p:txBody>
          <a:bodyPr wrap="square" rtlCol="0">
            <a:spAutoFit/>
          </a:bodyPr>
          <a:lstStyle/>
          <a:p>
            <a:pPr lvl="0">
              <a:defRPr/>
            </a:pPr>
            <a:r>
              <a:rPr lang="en-US" sz="2200">
                <a:solidFill>
                  <a:srgbClr val="002060"/>
                </a:solidFill>
                <a:latin typeface="Century Gothic" panose="020F0302020204030204"/>
              </a:rPr>
              <a:t>2. Florida is a state </a:t>
            </a:r>
            <a:r>
              <a:rPr lang="en-GB" sz="2200" b="1">
                <a:solidFill>
                  <a:srgbClr val="E25B00"/>
                </a:solidFill>
              </a:rPr>
              <a:t>that</a:t>
            </a:r>
            <a:r>
              <a:rPr lang="en-US" sz="2200">
                <a:solidFill>
                  <a:srgbClr val="002060"/>
                </a:solidFill>
                <a:latin typeface="Century Gothic" panose="020F0302020204030204"/>
              </a:rPr>
              <a:t> has a big Cuban population.</a:t>
            </a:r>
            <a:endParaRPr kumimoji="0" lang="en-US" sz="2200" b="0" i="1" u="none" strike="noStrike" kern="1200" cap="none" spc="0" normalizeH="0" baseline="0" noProof="0">
              <a:ln>
                <a:noFill/>
              </a:ln>
              <a:solidFill>
                <a:srgbClr val="002060"/>
              </a:solidFill>
              <a:effectLst/>
              <a:uLnTx/>
              <a:uFillTx/>
              <a:latin typeface="Century Gothic" panose="020F0302020204030204"/>
            </a:endParaRPr>
          </a:p>
        </p:txBody>
      </p:sp>
      <p:sp>
        <p:nvSpPr>
          <p:cNvPr id="12" name="Rounded Rectangular Callout 11"/>
          <p:cNvSpPr/>
          <p:nvPr/>
        </p:nvSpPr>
        <p:spPr>
          <a:xfrm>
            <a:off x="2525486" y="3300731"/>
            <a:ext cx="9282196" cy="747727"/>
          </a:xfrm>
          <a:prstGeom prst="wedgeRoundRectCallout">
            <a:avLst>
              <a:gd name="adj1" fmla="val -37431"/>
              <a:gd name="adj2" fmla="val -67775"/>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These words are called </a:t>
            </a:r>
            <a:r>
              <a:rPr lang="en-GB" sz="2000" b="1">
                <a:solidFill>
                  <a:srgbClr val="002060"/>
                </a:solidFill>
              </a:rPr>
              <a:t>relative pronouns</a:t>
            </a:r>
            <a:r>
              <a:rPr lang="en-GB" sz="2000">
                <a:solidFill>
                  <a:srgbClr val="002060"/>
                </a:solidFill>
              </a:rPr>
              <a:t>. In English, ‘</a:t>
            </a:r>
            <a:r>
              <a:rPr lang="en-GB" sz="2000" smtClean="0">
                <a:solidFill>
                  <a:srgbClr val="002060"/>
                </a:solidFill>
              </a:rPr>
              <a:t>who/that’ </a:t>
            </a:r>
            <a:r>
              <a:rPr lang="en-GB" sz="2000">
                <a:solidFill>
                  <a:srgbClr val="002060"/>
                </a:solidFill>
              </a:rPr>
              <a:t>is used </a:t>
            </a:r>
            <a:r>
              <a:rPr lang="en-GB" sz="2000" smtClean="0">
                <a:solidFill>
                  <a:srgbClr val="002060"/>
                </a:solidFill>
              </a:rPr>
              <a:t>for people</a:t>
            </a:r>
            <a:r>
              <a:rPr lang="en-GB" sz="2000">
                <a:solidFill>
                  <a:srgbClr val="002060"/>
                </a:solidFill>
              </a:rPr>
              <a:t> </a:t>
            </a:r>
            <a:r>
              <a:rPr lang="en-GB" sz="2000" smtClean="0">
                <a:solidFill>
                  <a:srgbClr val="002060"/>
                </a:solidFill>
              </a:rPr>
              <a:t>and ‘which/that</a:t>
            </a:r>
            <a:r>
              <a:rPr lang="en-GB" sz="2000" dirty="0">
                <a:solidFill>
                  <a:srgbClr val="002060"/>
                </a:solidFill>
              </a:rPr>
              <a:t>’ </a:t>
            </a:r>
            <a:r>
              <a:rPr lang="en-GB" sz="2000">
                <a:solidFill>
                  <a:srgbClr val="002060"/>
                </a:solidFill>
              </a:rPr>
              <a:t>can refer to </a:t>
            </a:r>
            <a:r>
              <a:rPr lang="en-GB" sz="2000" smtClean="0">
                <a:solidFill>
                  <a:srgbClr val="002060"/>
                </a:solidFill>
              </a:rPr>
              <a:t>animals and things.</a:t>
            </a:r>
            <a:endParaRPr lang="en-GB" sz="2000" dirty="0">
              <a:solidFill>
                <a:srgbClr val="002060"/>
              </a:solidFill>
            </a:endParaRPr>
          </a:p>
        </p:txBody>
      </p:sp>
      <p:sp>
        <p:nvSpPr>
          <p:cNvPr id="13" name="ZoneTexte 2">
            <a:extLst>
              <a:ext uri="{FF2B5EF4-FFF2-40B4-BE49-F238E27FC236}">
                <a16:creationId xmlns:a16="http://schemas.microsoft.com/office/drawing/2014/main" id="{D164AFBC-A1A6-44A3-B9CB-5AC3B5C249B6}"/>
              </a:ext>
            </a:extLst>
          </p:cNvPr>
          <p:cNvSpPr txBox="1"/>
          <p:nvPr/>
        </p:nvSpPr>
        <p:spPr>
          <a:xfrm>
            <a:off x="389013" y="4589274"/>
            <a:ext cx="11580359" cy="430887"/>
          </a:xfrm>
          <a:prstGeom prst="rect">
            <a:avLst/>
          </a:prstGeom>
          <a:noFill/>
        </p:spPr>
        <p:txBody>
          <a:bodyPr wrap="square" rtlCol="0">
            <a:spAutoFit/>
          </a:bodyPr>
          <a:lstStyle/>
          <a:p>
            <a:pPr lvl="0">
              <a:defRPr/>
            </a:pPr>
            <a:r>
              <a:rPr lang="en-US" sz="2200">
                <a:solidFill>
                  <a:srgbClr val="002060"/>
                </a:solidFill>
                <a:latin typeface="Century Gothic" panose="020F0302020204030204"/>
              </a:rPr>
              <a:t>1. Carlos es el estudiante </a:t>
            </a:r>
            <a:r>
              <a:rPr lang="en-GB" sz="2200" b="1">
                <a:solidFill>
                  <a:srgbClr val="E25B00"/>
                </a:solidFill>
              </a:rPr>
              <a:t>que</a:t>
            </a:r>
            <a:r>
              <a:rPr lang="en-US" sz="2200">
                <a:solidFill>
                  <a:srgbClr val="002060"/>
                </a:solidFill>
                <a:latin typeface="Century Gothic" panose="020F0302020204030204"/>
              </a:rPr>
              <a:t> vive en la colina.</a:t>
            </a:r>
            <a:endParaRPr kumimoji="0" lang="en-US" sz="2200" b="0" i="0" u="none" strike="noStrike" kern="1200" cap="none" spc="0" normalizeH="0" baseline="0" noProof="0">
              <a:ln>
                <a:noFill/>
              </a:ln>
              <a:solidFill>
                <a:srgbClr val="002060"/>
              </a:solidFill>
              <a:effectLst/>
              <a:uLnTx/>
              <a:uFillTx/>
              <a:latin typeface="Century Gothic" panose="020F0302020204030204"/>
            </a:endParaRPr>
          </a:p>
        </p:txBody>
      </p:sp>
      <p:sp>
        <p:nvSpPr>
          <p:cNvPr id="14" name="ZoneTexte 2">
            <a:extLst>
              <a:ext uri="{FF2B5EF4-FFF2-40B4-BE49-F238E27FC236}">
                <a16:creationId xmlns:a16="http://schemas.microsoft.com/office/drawing/2014/main" id="{D164AFBC-A1A6-44A3-B9CB-5AC3B5C249B6}"/>
              </a:ext>
            </a:extLst>
          </p:cNvPr>
          <p:cNvSpPr txBox="1"/>
          <p:nvPr/>
        </p:nvSpPr>
        <p:spPr>
          <a:xfrm>
            <a:off x="389015" y="5100480"/>
            <a:ext cx="11580359" cy="430887"/>
          </a:xfrm>
          <a:prstGeom prst="rect">
            <a:avLst/>
          </a:prstGeom>
          <a:noFill/>
        </p:spPr>
        <p:txBody>
          <a:bodyPr wrap="square" rtlCol="0">
            <a:spAutoFit/>
          </a:bodyPr>
          <a:lstStyle/>
          <a:p>
            <a:pPr lvl="0">
              <a:defRPr/>
            </a:pPr>
            <a:r>
              <a:rPr lang="en-US" sz="2200" noProof="0">
                <a:solidFill>
                  <a:srgbClr val="002060"/>
                </a:solidFill>
                <a:latin typeface="Century Gothic" panose="020F0302020204030204"/>
              </a:rPr>
              <a:t>2. Florida</a:t>
            </a:r>
            <a:r>
              <a:rPr lang="en-US" sz="2200" i="1" noProof="0">
                <a:solidFill>
                  <a:srgbClr val="002060"/>
                </a:solidFill>
                <a:latin typeface="Century Gothic" panose="020F0302020204030204"/>
              </a:rPr>
              <a:t> </a:t>
            </a:r>
            <a:r>
              <a:rPr lang="en-US" sz="2200" noProof="0">
                <a:solidFill>
                  <a:srgbClr val="002060"/>
                </a:solidFill>
                <a:latin typeface="Century Gothic" panose="020F0302020204030204"/>
              </a:rPr>
              <a:t>es un estado </a:t>
            </a:r>
            <a:r>
              <a:rPr lang="en-GB" sz="2200" b="1">
                <a:solidFill>
                  <a:srgbClr val="E25B00"/>
                </a:solidFill>
              </a:rPr>
              <a:t>que</a:t>
            </a:r>
            <a:r>
              <a:rPr lang="en-US" sz="2200">
                <a:solidFill>
                  <a:srgbClr val="002060"/>
                </a:solidFill>
                <a:latin typeface="Century Gothic" panose="020F0302020204030204"/>
              </a:rPr>
              <a:t> </a:t>
            </a:r>
            <a:r>
              <a:rPr lang="en-US" sz="2200" err="1">
                <a:solidFill>
                  <a:srgbClr val="002060"/>
                </a:solidFill>
                <a:latin typeface="Century Gothic" panose="020F0302020204030204"/>
              </a:rPr>
              <a:t>tiene</a:t>
            </a:r>
            <a:r>
              <a:rPr lang="en-US" sz="2200">
                <a:solidFill>
                  <a:srgbClr val="002060"/>
                </a:solidFill>
                <a:latin typeface="Century Gothic" panose="020F0302020204030204"/>
              </a:rPr>
              <a:t> una gran población </a:t>
            </a:r>
            <a:r>
              <a:rPr lang="en-US" sz="2200" err="1">
                <a:solidFill>
                  <a:srgbClr val="002060"/>
                </a:solidFill>
                <a:latin typeface="Century Gothic" panose="020F0302020204030204"/>
              </a:rPr>
              <a:t>cubana</a:t>
            </a:r>
            <a:r>
              <a:rPr lang="en-US" sz="2200">
                <a:solidFill>
                  <a:srgbClr val="002060"/>
                </a:solidFill>
                <a:latin typeface="Century Gothic" panose="020F0302020204030204"/>
              </a:rPr>
              <a:t>.</a:t>
            </a:r>
            <a:endParaRPr kumimoji="0" lang="en-US" sz="2200" b="0" i="1" u="none" strike="noStrike" kern="1200" cap="none" spc="0" normalizeH="0" baseline="0" noProof="0">
              <a:ln>
                <a:noFill/>
              </a:ln>
              <a:solidFill>
                <a:srgbClr val="002060"/>
              </a:solidFill>
              <a:effectLst/>
              <a:uLnTx/>
              <a:uFillTx/>
              <a:latin typeface="Century Gothic" panose="020F0302020204030204"/>
            </a:endParaRPr>
          </a:p>
        </p:txBody>
      </p:sp>
      <p:sp>
        <p:nvSpPr>
          <p:cNvPr id="3" name="Rectangle 2"/>
          <p:cNvSpPr/>
          <p:nvPr/>
        </p:nvSpPr>
        <p:spPr>
          <a:xfrm>
            <a:off x="5897600" y="5732209"/>
            <a:ext cx="795411" cy="430887"/>
          </a:xfrm>
          <a:prstGeom prst="rect">
            <a:avLst/>
          </a:prstGeom>
        </p:spPr>
        <p:txBody>
          <a:bodyPr wrap="none">
            <a:spAutoFit/>
          </a:bodyPr>
          <a:lstStyle/>
          <a:p>
            <a:r>
              <a:rPr lang="en-GB" sz="2200" b="1">
                <a:solidFill>
                  <a:srgbClr val="E25B00"/>
                </a:solidFill>
              </a:rPr>
              <a:t>than</a:t>
            </a:r>
            <a:endParaRPr lang="en-GB" sz="2200"/>
          </a:p>
        </p:txBody>
      </p:sp>
      <p:sp>
        <p:nvSpPr>
          <p:cNvPr id="16" name="Rounded Rectangle 15">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gramática</a:t>
            </a:r>
          </a:p>
        </p:txBody>
      </p:sp>
    </p:spTree>
    <p:extLst>
      <p:ext uri="{BB962C8B-B14F-4D97-AF65-F5344CB8AC3E}">
        <p14:creationId xmlns:p14="http://schemas.microsoft.com/office/powerpoint/2010/main" val="68250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1" grpId="0"/>
      <p:bldP spid="12" grpId="0" animBg="1"/>
      <p:bldP spid="13" grpId="0"/>
      <p:bldP spid="14"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err="1">
                <a:solidFill>
                  <a:schemeClr val="bg1"/>
                </a:solidFill>
              </a:rPr>
              <a:t>Fonética</a:t>
            </a:r>
            <a:endParaRPr lang="en-GB" sz="3600" b="1">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654639" y="258166"/>
            <a:ext cx="227350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hablar</a:t>
            </a: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37159" y="1168466"/>
            <a:ext cx="100639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Escribe las palabras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en</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español</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Cuál</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tiene</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la SSC [CE]?</a:t>
            </a:r>
          </a:p>
        </p:txBody>
      </p:sp>
      <p:sp>
        <p:nvSpPr>
          <p:cNvPr id="7" name="TextBox 6">
            <a:extLst>
              <a:ext uri="{FF2B5EF4-FFF2-40B4-BE49-F238E27FC236}">
                <a16:creationId xmlns:a16="http://schemas.microsoft.com/office/drawing/2014/main" id="{4E6A58B1-6B4E-4CB1-8794-A9443AFA2DFC}"/>
              </a:ext>
            </a:extLst>
          </p:cNvPr>
          <p:cNvSpPr txBox="1"/>
          <p:nvPr/>
        </p:nvSpPr>
        <p:spPr>
          <a:xfrm>
            <a:off x="5823329" y="2841833"/>
            <a:ext cx="54534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400" b="1" i="0" u="none" strike="noStrike" kern="1200" cap="none" spc="0" normalizeH="0" baseline="0" noProof="0">
                <a:ln>
                  <a:noFill/>
                </a:ln>
                <a:solidFill>
                  <a:srgbClr val="115076"/>
                </a:solidFill>
                <a:effectLst/>
                <a:uLnTx/>
                <a:uFillTx/>
                <a:latin typeface="Century Gothic" panose="020F0302020204030204"/>
                <a:ea typeface="+mn-ea"/>
                <a:cs typeface="+mn-cs"/>
              </a:rPr>
              <a:t>o</a:t>
            </a:r>
            <a:endParaRPr kumimoji="0" lang="en-GB" sz="4400" b="1" i="0" u="none" strike="noStrike" kern="0" cap="none" spc="0" normalizeH="0" baseline="0" noProof="0">
              <a:ln>
                <a:noFill/>
              </a:ln>
              <a:solidFill>
                <a:srgbClr val="4472C4">
                  <a:lumMod val="50000"/>
                </a:srgbClr>
              </a:solidFill>
              <a:effectLst/>
              <a:uLnTx/>
              <a:uFillTx/>
              <a:latin typeface="Century Gothic" panose="020F0302020204030204"/>
              <a:ea typeface="+mn-ea"/>
              <a:cs typeface="Arial"/>
              <a:sym typeface="Arial"/>
            </a:endParaRPr>
          </a:p>
        </p:txBody>
      </p:sp>
      <p:sp>
        <p:nvSpPr>
          <p:cNvPr id="17" name="TextBox 16">
            <a:extLst>
              <a:ext uri="{FF2B5EF4-FFF2-40B4-BE49-F238E27FC236}">
                <a16:creationId xmlns:a16="http://schemas.microsoft.com/office/drawing/2014/main" id="{DA2F2789-84A6-4CA5-AD39-41E5E0CC861C}"/>
              </a:ext>
            </a:extLst>
          </p:cNvPr>
          <p:cNvSpPr txBox="1"/>
          <p:nvPr/>
        </p:nvSpPr>
        <p:spPr>
          <a:xfrm>
            <a:off x="237159" y="4083370"/>
            <a:ext cx="1146499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Ahora</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escucha y lee.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115076"/>
                </a:solidFill>
                <a:effectLst/>
                <a:uLnTx/>
                <a:uFillTx/>
                <a:latin typeface="Century Gothic" panose="020F0302020204030204"/>
                <a:ea typeface="+mn-ea"/>
                <a:cs typeface="+mn-cs"/>
              </a:rPr>
              <a:t>Dónde</a:t>
            </a:r>
            <a:r>
              <a:rPr kumimoji="0" lang="en-GB" sz="2800" b="1"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noProof="0" dirty="0" err="1">
                <a:ln>
                  <a:noFill/>
                </a:ln>
                <a:solidFill>
                  <a:srgbClr val="115076"/>
                </a:solidFill>
                <a:effectLst/>
                <a:uLnTx/>
                <a:uFillTx/>
                <a:latin typeface="Century Gothic" panose="020F0302020204030204"/>
                <a:ea typeface="+mn-ea"/>
                <a:cs typeface="+mn-cs"/>
              </a:rPr>
              <a:t>está</a:t>
            </a:r>
            <a:r>
              <a:rPr kumimoji="0" lang="en-GB" sz="2800" b="1" i="0" u="none" strike="noStrike" kern="1200" cap="none" spc="0" normalizeH="0" noProof="0" dirty="0">
                <a:ln>
                  <a:noFill/>
                </a:ln>
                <a:solidFill>
                  <a:srgbClr val="115076"/>
                </a:solidFill>
                <a:effectLst/>
                <a:uLnTx/>
                <a:uFillTx/>
                <a:latin typeface="Century Gothic" panose="020F0302020204030204"/>
                <a:ea typeface="+mn-ea"/>
                <a:cs typeface="+mn-cs"/>
              </a:rPr>
              <a:t> la persona (</a:t>
            </a:r>
            <a:r>
              <a:rPr kumimoji="0" lang="en-GB" sz="2800" b="1" i="0" u="none" strike="noStrike" kern="1200" cap="none" spc="0" normalizeH="0" noProof="0" dirty="0" err="1">
                <a:ln>
                  <a:noFill/>
                </a:ln>
                <a:solidFill>
                  <a:srgbClr val="115076"/>
                </a:solidFill>
                <a:effectLst/>
                <a:uLnTx/>
                <a:uFillTx/>
                <a:latin typeface="Century Gothic" panose="020F0302020204030204"/>
                <a:ea typeface="+mn-ea"/>
                <a:cs typeface="+mn-cs"/>
              </a:rPr>
              <a:t>probablemente</a:t>
            </a:r>
            <a:r>
              <a:rPr kumimoji="0" lang="en-GB" sz="2800" b="1"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Action Button: Custom 17">
            <a:hlinkClick r:id="" action="ppaction://noaction" highlightClick="1">
              <a:snd r:embed="rId4" name="03. Estoy orgulloso de mis raíces latinas (1).wav"/>
            </a:hlinkClick>
          </p:cNvPr>
          <p:cNvSpPr/>
          <p:nvPr/>
        </p:nvSpPr>
        <p:spPr>
          <a:xfrm>
            <a:off x="489693" y="4699076"/>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19" name="TextBox 18">
            <a:extLst>
              <a:ext uri="{FF2B5EF4-FFF2-40B4-BE49-F238E27FC236}">
                <a16:creationId xmlns:a16="http://schemas.microsoft.com/office/drawing/2014/main" id="{DA2F2789-84A6-4CA5-AD39-41E5E0CC861C}"/>
              </a:ext>
            </a:extLst>
          </p:cNvPr>
          <p:cNvSpPr txBox="1"/>
          <p:nvPr/>
        </p:nvSpPr>
        <p:spPr>
          <a:xfrm>
            <a:off x="930803" y="5203383"/>
            <a:ext cx="51651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a:solidFill>
                  <a:srgbClr val="115076"/>
                </a:solidFill>
                <a:latin typeface="Century Gothic" panose="020F0302020204030204"/>
              </a:rPr>
              <a:t>a) </a:t>
            </a:r>
            <a:r>
              <a:rPr lang="en-GB" sz="2800" noProof="0">
                <a:solidFill>
                  <a:srgbClr val="115076"/>
                </a:solidFill>
                <a:latin typeface="Century Gothic" panose="020F0302020204030204"/>
              </a:rPr>
              <a:t>Latinoamérica</a:t>
            </a:r>
            <a:r>
              <a:rPr lang="en-GB" sz="2800">
                <a:solidFill>
                  <a:srgbClr val="115076"/>
                </a:solidFill>
                <a:latin typeface="Century Gothic" panose="020F0302020204030204"/>
              </a:rPr>
              <a:t> o Canarias</a:t>
            </a:r>
            <a:endParaRPr lang="en-GB" sz="2800" noProof="0">
              <a:solidFill>
                <a:srgbClr val="115076"/>
              </a:solidFill>
              <a:latin typeface="Century Gothic" panose="020F0302020204030204"/>
            </a:endParaRPr>
          </a:p>
        </p:txBody>
      </p:sp>
      <p:sp>
        <p:nvSpPr>
          <p:cNvPr id="20" name="TextBox 19">
            <a:extLst>
              <a:ext uri="{FF2B5EF4-FFF2-40B4-BE49-F238E27FC236}">
                <a16:creationId xmlns:a16="http://schemas.microsoft.com/office/drawing/2014/main" id="{DA2F2789-84A6-4CA5-AD39-41E5E0CC861C}"/>
              </a:ext>
            </a:extLst>
          </p:cNvPr>
          <p:cNvSpPr txBox="1"/>
          <p:nvPr/>
        </p:nvSpPr>
        <p:spPr>
          <a:xfrm>
            <a:off x="930803" y="5713178"/>
            <a:ext cx="398378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a:solidFill>
                  <a:srgbClr val="115076"/>
                </a:solidFill>
                <a:latin typeface="Century Gothic" panose="020F0302020204030204"/>
              </a:rPr>
              <a:t>b) </a:t>
            </a:r>
            <a:r>
              <a:rPr lang="en-GB" sz="2800" noProof="0">
                <a:solidFill>
                  <a:srgbClr val="115076"/>
                </a:solidFill>
                <a:latin typeface="Century Gothic" panose="020F0302020204030204"/>
              </a:rPr>
              <a:t>España (península)</a:t>
            </a:r>
            <a:endParaRPr kumimoji="0" lang="en-GB" sz="2800" i="0" u="none" strike="noStrike" kern="1200" cap="none" spc="0" normalizeH="0" baseline="0" noProof="0">
              <a:ln>
                <a:noFill/>
              </a:ln>
              <a:solidFill>
                <a:srgbClr val="115076"/>
              </a:solidFill>
              <a:effectLst/>
              <a:uLnTx/>
              <a:uFillTx/>
              <a:latin typeface="Century Gothic" panose="020F0302020204030204"/>
            </a:endParaRPr>
          </a:p>
        </p:txBody>
      </p:sp>
      <p:pic>
        <p:nvPicPr>
          <p:cNvPr id="2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5">
            <a:alphaModFix/>
          </a:blip>
          <a:srcRect/>
          <a:stretch/>
        </p:blipFill>
        <p:spPr>
          <a:xfrm>
            <a:off x="6167125" y="5237125"/>
            <a:ext cx="519581" cy="455735"/>
          </a:xfrm>
          <a:prstGeom prst="rect">
            <a:avLst/>
          </a:prstGeom>
          <a:noFill/>
          <a:ln>
            <a:noFill/>
          </a:ln>
        </p:spPr>
      </p:pic>
      <p:sp>
        <p:nvSpPr>
          <p:cNvPr id="22" name="TextBox 21">
            <a:extLst>
              <a:ext uri="{FF2B5EF4-FFF2-40B4-BE49-F238E27FC236}">
                <a16:creationId xmlns:a16="http://schemas.microsoft.com/office/drawing/2014/main" id="{DA2F2789-84A6-4CA5-AD39-41E5E0CC861C}"/>
              </a:ext>
            </a:extLst>
          </p:cNvPr>
          <p:cNvSpPr txBox="1"/>
          <p:nvPr/>
        </p:nvSpPr>
        <p:spPr>
          <a:xfrm>
            <a:off x="1028219" y="4625007"/>
            <a:ext cx="6386685" cy="523220"/>
          </a:xfrm>
          <a:prstGeom prst="rect">
            <a:avLst/>
          </a:prstGeom>
          <a:noFill/>
        </p:spPr>
        <p:txBody>
          <a:bodyPr wrap="none" rtlCol="0">
            <a:spAutoFit/>
          </a:bodyPr>
          <a:lstStyle/>
          <a:p>
            <a:pPr lvl="0">
              <a:defRPr/>
            </a:pPr>
            <a:r>
              <a:rPr lang="en-GB" sz="2800" i="1">
                <a:solidFill>
                  <a:schemeClr val="accent1">
                    <a:lumMod val="50000"/>
                  </a:schemeClr>
                </a:solidFill>
              </a:rPr>
              <a:t>Estoy orgulloso de mis raí</a:t>
            </a:r>
            <a:r>
              <a:rPr lang="en-GB" sz="2800" b="1" i="1">
                <a:solidFill>
                  <a:schemeClr val="accent1">
                    <a:lumMod val="50000"/>
                  </a:schemeClr>
                </a:solidFill>
              </a:rPr>
              <a:t>ce</a:t>
            </a:r>
            <a:r>
              <a:rPr lang="en-GB" sz="2800" i="1">
                <a:solidFill>
                  <a:schemeClr val="accent1">
                    <a:lumMod val="50000"/>
                  </a:schemeClr>
                </a:solidFill>
              </a:rPr>
              <a:t>s latinas.</a:t>
            </a:r>
            <a:endParaRPr kumimoji="0" lang="en-GB" sz="2800" i="1"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3" name="TextBox 12">
            <a:extLst>
              <a:ext uri="{FF2B5EF4-FFF2-40B4-BE49-F238E27FC236}">
                <a16:creationId xmlns:a16="http://schemas.microsoft.com/office/drawing/2014/main" id="{AB2CA0F4-8490-46B2-80B3-8719251C2CF0}"/>
              </a:ext>
            </a:extLst>
          </p:cNvPr>
          <p:cNvSpPr txBox="1"/>
          <p:nvPr/>
        </p:nvSpPr>
        <p:spPr>
          <a:xfrm>
            <a:off x="2368428" y="3240435"/>
            <a:ext cx="13821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4472C4">
                    <a:lumMod val="50000"/>
                  </a:srgbClr>
                </a:solidFill>
                <a:effectLst/>
                <a:uLnTx/>
                <a:uFillTx/>
                <a:latin typeface="Century Gothic" panose="020F0302020204030204"/>
                <a:ea typeface="+mn-ea"/>
                <a:cs typeface="Arial"/>
                <a:sym typeface="Arial"/>
              </a:rPr>
              <a:t>[head]</a:t>
            </a:r>
          </a:p>
        </p:txBody>
      </p:sp>
      <p:sp>
        <p:nvSpPr>
          <p:cNvPr id="14" name="TextBox 13">
            <a:extLst>
              <a:ext uri="{FF2B5EF4-FFF2-40B4-BE49-F238E27FC236}">
                <a16:creationId xmlns:a16="http://schemas.microsoft.com/office/drawing/2014/main" id="{195BB2BE-1142-43F0-B0EC-0E3053E0B2C5}"/>
              </a:ext>
            </a:extLst>
          </p:cNvPr>
          <p:cNvSpPr txBox="1"/>
          <p:nvPr/>
        </p:nvSpPr>
        <p:spPr>
          <a:xfrm>
            <a:off x="1969621" y="3615645"/>
            <a:ext cx="24609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smtClean="0">
                <a:ln>
                  <a:noFill/>
                </a:ln>
                <a:solidFill>
                  <a:srgbClr val="EE6000"/>
                </a:solidFill>
                <a:effectLst/>
                <a:uLnTx/>
                <a:uFillTx/>
                <a:latin typeface="Century Gothic" panose="020F0302020204030204"/>
                <a:ea typeface="+mn-ea"/>
                <a:cs typeface="Arial"/>
                <a:sym typeface="Arial"/>
              </a:rPr>
              <a:t>la cabeza</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5" name="TextBox 14">
            <a:extLst>
              <a:ext uri="{FF2B5EF4-FFF2-40B4-BE49-F238E27FC236}">
                <a16:creationId xmlns:a16="http://schemas.microsoft.com/office/drawing/2014/main" id="{56C582D8-DF7E-4DF8-8325-41349386C6C7}"/>
              </a:ext>
            </a:extLst>
          </p:cNvPr>
          <p:cNvSpPr txBox="1"/>
          <p:nvPr/>
        </p:nvSpPr>
        <p:spPr>
          <a:xfrm>
            <a:off x="7981583" y="3562908"/>
            <a:ext cx="23195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smtClean="0">
                <a:ln>
                  <a:noFill/>
                </a:ln>
                <a:solidFill>
                  <a:srgbClr val="EE6000"/>
                </a:solidFill>
                <a:effectLst/>
                <a:uLnTx/>
                <a:uFillTx/>
                <a:latin typeface="Century Gothic" panose="020F0302020204030204"/>
                <a:ea typeface="+mn-ea"/>
                <a:cs typeface="Arial"/>
                <a:sym typeface="Arial"/>
              </a:rPr>
              <a:t>las raí</a:t>
            </a:r>
            <a:r>
              <a:rPr kumimoji="0" lang="en-GB" sz="3600" b="1" i="0" strike="noStrike" kern="0" cap="none" spc="0" normalizeH="0" baseline="0" noProof="0" smtClean="0">
                <a:ln>
                  <a:noFill/>
                </a:ln>
                <a:solidFill>
                  <a:srgbClr val="EE6000"/>
                </a:solidFill>
                <a:effectLst/>
                <a:uLnTx/>
                <a:uFillTx/>
                <a:latin typeface="Century Gothic" panose="020F0302020204030204"/>
                <a:ea typeface="+mn-ea"/>
                <a:cs typeface="Arial"/>
                <a:sym typeface="Arial"/>
              </a:rPr>
              <a:t>ce</a:t>
            </a:r>
            <a:r>
              <a:rPr kumimoji="0" lang="en-GB" sz="3600" b="0" i="0" u="none" strike="noStrike" kern="0" cap="none" spc="0" normalizeH="0" baseline="0" noProof="0" smtClean="0">
                <a:ln>
                  <a:noFill/>
                </a:ln>
                <a:solidFill>
                  <a:srgbClr val="EE6000"/>
                </a:solidFill>
                <a:effectLst/>
                <a:uLnTx/>
                <a:uFillTx/>
                <a:latin typeface="Century Gothic" panose="020F0302020204030204"/>
                <a:ea typeface="+mn-ea"/>
                <a:cs typeface="Arial"/>
                <a:sym typeface="Arial"/>
              </a:rPr>
              <a:t>s</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6"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5">
            <a:alphaModFix/>
          </a:blip>
          <a:srcRect/>
          <a:stretch/>
        </p:blipFill>
        <p:spPr>
          <a:xfrm>
            <a:off x="10020061" y="2997480"/>
            <a:ext cx="720000" cy="720000"/>
          </a:xfrm>
          <a:prstGeom prst="rect">
            <a:avLst/>
          </a:prstGeom>
          <a:noFill/>
          <a:ln>
            <a:noFill/>
          </a:ln>
        </p:spPr>
      </p:pic>
      <p:sp>
        <p:nvSpPr>
          <p:cNvPr id="23" name="TextBox 22">
            <a:extLst>
              <a:ext uri="{FF2B5EF4-FFF2-40B4-BE49-F238E27FC236}">
                <a16:creationId xmlns:a16="http://schemas.microsoft.com/office/drawing/2014/main" id="{AB2CA0F4-8490-46B2-80B3-8719251C2CF0}"/>
              </a:ext>
            </a:extLst>
          </p:cNvPr>
          <p:cNvSpPr txBox="1"/>
          <p:nvPr/>
        </p:nvSpPr>
        <p:spPr>
          <a:xfrm>
            <a:off x="8417521" y="3215408"/>
            <a:ext cx="12779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4472C4">
                    <a:lumMod val="50000"/>
                  </a:srgbClr>
                </a:solidFill>
                <a:effectLst/>
                <a:uLnTx/>
                <a:uFillTx/>
                <a:latin typeface="Century Gothic" panose="020F0302020204030204"/>
                <a:ea typeface="+mn-ea"/>
                <a:cs typeface="Arial"/>
                <a:sym typeface="Arial"/>
              </a:rPr>
              <a:t>[roots]</a:t>
            </a:r>
          </a:p>
        </p:txBody>
      </p:sp>
      <p:pic>
        <p:nvPicPr>
          <p:cNvPr id="24" name="Picture 2" descr="Cranium, Head, Human, Male, Man, Profile, Silhouette">
            <a:extLst>
              <a:ext uri="{FF2B5EF4-FFF2-40B4-BE49-F238E27FC236}">
                <a16:creationId xmlns:a16="http://schemas.microsoft.com/office/drawing/2014/main" id="{AEDB02B3-93F8-2047-90AB-0C9D67572B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0405" y="1936348"/>
            <a:ext cx="1241138" cy="136848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Green, Tree, Roots, Leaves, Root, Support, Leafy">
            <a:extLst>
              <a:ext uri="{FF2B5EF4-FFF2-40B4-BE49-F238E27FC236}">
                <a16:creationId xmlns:a16="http://schemas.microsoft.com/office/drawing/2014/main" id="{FC2C03BA-805D-2C4A-B57A-E777B1A4AD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1707" y="1719793"/>
            <a:ext cx="1312746" cy="1658206"/>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C3809711-E393-F145-8FA2-1471FAA55ED7}"/>
              </a:ext>
            </a:extLst>
          </p:cNvPr>
          <p:cNvCxnSpPr>
            <a:cxnSpLocks/>
          </p:cNvCxnSpPr>
          <p:nvPr/>
        </p:nvCxnSpPr>
        <p:spPr>
          <a:xfrm flipH="1">
            <a:off x="9586674" y="2927953"/>
            <a:ext cx="80946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848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p:bldP spid="22" grpId="0"/>
      <p:bldP spid="1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87168032-DC03-7245-86C7-0D7C9A108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6918" y="1680381"/>
            <a:ext cx="1964599" cy="17840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8437" y="179891"/>
            <a:ext cx="7831760" cy="1325563"/>
          </a:xfrm>
        </p:spPr>
        <p:txBody>
          <a:bodyPr>
            <a:normAutofit fontScale="90000"/>
          </a:bodyPr>
          <a:lstStyle/>
          <a:p>
            <a:r>
              <a:rPr lang="en-GB" sz="2400" b="1"/>
              <a:t>Pequeña Habana es un barrio de Miami, Estados Unidos, que tiene una gran población cubana. Lee las frases sobre personas y lugares allí. ¿Qué </a:t>
            </a:r>
            <a:r>
              <a:rPr lang="en-GB" sz="2400" b="1" err="1"/>
              <a:t>significa</a:t>
            </a:r>
            <a:r>
              <a:rPr lang="en-GB" sz="2400" b="1"/>
              <a:t> ‘que’?</a:t>
            </a:r>
          </a:p>
        </p:txBody>
      </p:sp>
      <p:graphicFrame>
        <p:nvGraphicFramePr>
          <p:cNvPr id="4" name="Table 3"/>
          <p:cNvGraphicFramePr>
            <a:graphicFrameLocks noGrp="1"/>
          </p:cNvGraphicFramePr>
          <p:nvPr>
            <p:extLst>
              <p:ext uri="{D42A27DB-BD31-4B8C-83A1-F6EECF244321}">
                <p14:modId xmlns:p14="http://schemas.microsoft.com/office/powerpoint/2010/main" val="3232568272"/>
              </p:ext>
            </p:extLst>
          </p:nvPr>
        </p:nvGraphicFramePr>
        <p:xfrm>
          <a:off x="9169398" y="1876212"/>
          <a:ext cx="2758744" cy="4126410"/>
        </p:xfrm>
        <a:graphic>
          <a:graphicData uri="http://schemas.openxmlformats.org/drawingml/2006/table">
            <a:tbl>
              <a:tblPr firstRow="1" bandRow="1">
                <a:tableStyleId>{5DA37D80-6434-44D0-A028-1B22A696006F}</a:tableStyleId>
              </a:tblPr>
              <a:tblGrid>
                <a:gridCol w="349207">
                  <a:extLst>
                    <a:ext uri="{9D8B030D-6E8A-4147-A177-3AD203B41FA5}">
                      <a16:colId xmlns:a16="http://schemas.microsoft.com/office/drawing/2014/main" val="217152428"/>
                    </a:ext>
                  </a:extLst>
                </a:gridCol>
                <a:gridCol w="1004029">
                  <a:extLst>
                    <a:ext uri="{9D8B030D-6E8A-4147-A177-3AD203B41FA5}">
                      <a16:colId xmlns:a16="http://schemas.microsoft.com/office/drawing/2014/main" val="596301191"/>
                    </a:ext>
                  </a:extLst>
                </a:gridCol>
                <a:gridCol w="1405508">
                  <a:extLst>
                    <a:ext uri="{9D8B030D-6E8A-4147-A177-3AD203B41FA5}">
                      <a16:colId xmlns:a16="http://schemas.microsoft.com/office/drawing/2014/main" val="1338340526"/>
                    </a:ext>
                  </a:extLst>
                </a:gridCol>
              </a:tblGrid>
              <a:tr h="581055">
                <a:tc>
                  <a:txBody>
                    <a:bodyPr/>
                    <a:lstStyle/>
                    <a:p>
                      <a:endParaRPr lang="en-GB">
                        <a:solidFill>
                          <a:srgbClr val="002060"/>
                        </a:solidFill>
                      </a:endParaRPr>
                    </a:p>
                  </a:txBody>
                  <a:tcPr/>
                </a:tc>
                <a:tc>
                  <a:txBody>
                    <a:bodyPr/>
                    <a:lstStyle/>
                    <a:p>
                      <a:pPr algn="ctr"/>
                      <a:r>
                        <a:rPr lang="en-GB">
                          <a:solidFill>
                            <a:srgbClr val="002060"/>
                          </a:solidFill>
                        </a:rPr>
                        <a:t>who / that</a:t>
                      </a:r>
                    </a:p>
                  </a:txBody>
                  <a:tcPr anchor="ctr"/>
                </a:tc>
                <a:tc>
                  <a:txBody>
                    <a:bodyPr/>
                    <a:lstStyle/>
                    <a:p>
                      <a:pPr algn="ctr"/>
                      <a:r>
                        <a:rPr lang="en-GB" smtClean="0">
                          <a:solidFill>
                            <a:srgbClr val="002060"/>
                          </a:solidFill>
                        </a:rPr>
                        <a:t>that / which</a:t>
                      </a:r>
                      <a:endParaRPr lang="en-GB">
                        <a:solidFill>
                          <a:srgbClr val="002060"/>
                        </a:solidFill>
                      </a:endParaRPr>
                    </a:p>
                  </a:txBody>
                  <a:tcPr anchor="ctr"/>
                </a:tc>
                <a:extLst>
                  <a:ext uri="{0D108BD9-81ED-4DB2-BD59-A6C34878D82A}">
                    <a16:rowId xmlns:a16="http://schemas.microsoft.com/office/drawing/2014/main" val="1599903194"/>
                  </a:ext>
                </a:extLst>
              </a:tr>
              <a:tr h="581055">
                <a:tc>
                  <a:txBody>
                    <a:bodyPr/>
                    <a:lstStyle/>
                    <a:p>
                      <a:r>
                        <a:rPr lang="en-GB" b="1">
                          <a:solidFill>
                            <a:srgbClr val="002060"/>
                          </a:solidFill>
                        </a:rPr>
                        <a:t>1</a:t>
                      </a:r>
                    </a:p>
                  </a:txBody>
                  <a:tcPr/>
                </a:tc>
                <a:tc>
                  <a:txBody>
                    <a:bodyPr/>
                    <a:lstStyle/>
                    <a:p>
                      <a:endParaRPr lang="en-GB">
                        <a:solidFill>
                          <a:srgbClr val="002060"/>
                        </a:solidFill>
                      </a:endParaRPr>
                    </a:p>
                  </a:txBody>
                  <a:tcPr/>
                </a:tc>
                <a:tc>
                  <a:txBody>
                    <a:bodyPr/>
                    <a:lstStyle/>
                    <a:p>
                      <a:endParaRPr lang="en-GB">
                        <a:solidFill>
                          <a:srgbClr val="002060"/>
                        </a:solidFill>
                      </a:endParaRPr>
                    </a:p>
                  </a:txBody>
                  <a:tcPr/>
                </a:tc>
                <a:extLst>
                  <a:ext uri="{0D108BD9-81ED-4DB2-BD59-A6C34878D82A}">
                    <a16:rowId xmlns:a16="http://schemas.microsoft.com/office/drawing/2014/main" val="388004017"/>
                  </a:ext>
                </a:extLst>
              </a:tr>
              <a:tr h="581055">
                <a:tc>
                  <a:txBody>
                    <a:bodyPr/>
                    <a:lstStyle/>
                    <a:p>
                      <a:r>
                        <a:rPr lang="en-GB" b="1">
                          <a:solidFill>
                            <a:srgbClr val="002060"/>
                          </a:solidFill>
                        </a:rPr>
                        <a:t>2</a:t>
                      </a:r>
                    </a:p>
                  </a:txBody>
                  <a:tcPr/>
                </a:tc>
                <a:tc>
                  <a:txBody>
                    <a:bodyPr/>
                    <a:lstStyle/>
                    <a:p>
                      <a:endParaRPr lang="en-GB">
                        <a:solidFill>
                          <a:srgbClr val="002060"/>
                        </a:solidFill>
                      </a:endParaRPr>
                    </a:p>
                  </a:txBody>
                  <a:tcPr/>
                </a:tc>
                <a:tc>
                  <a:txBody>
                    <a:bodyPr/>
                    <a:lstStyle/>
                    <a:p>
                      <a:endParaRPr lang="en-GB">
                        <a:solidFill>
                          <a:srgbClr val="002060"/>
                        </a:solidFill>
                      </a:endParaRPr>
                    </a:p>
                  </a:txBody>
                  <a:tcPr/>
                </a:tc>
                <a:extLst>
                  <a:ext uri="{0D108BD9-81ED-4DB2-BD59-A6C34878D82A}">
                    <a16:rowId xmlns:a16="http://schemas.microsoft.com/office/drawing/2014/main" val="1232871063"/>
                  </a:ext>
                </a:extLst>
              </a:tr>
              <a:tr h="581055">
                <a:tc>
                  <a:txBody>
                    <a:bodyPr/>
                    <a:lstStyle/>
                    <a:p>
                      <a:r>
                        <a:rPr lang="en-GB" b="1">
                          <a:solidFill>
                            <a:srgbClr val="002060"/>
                          </a:solidFill>
                        </a:rPr>
                        <a:t>3</a:t>
                      </a:r>
                    </a:p>
                  </a:txBody>
                  <a:tcPr/>
                </a:tc>
                <a:tc>
                  <a:txBody>
                    <a:bodyPr/>
                    <a:lstStyle/>
                    <a:p>
                      <a:endParaRPr lang="en-GB">
                        <a:solidFill>
                          <a:srgbClr val="002060"/>
                        </a:solidFill>
                      </a:endParaRPr>
                    </a:p>
                  </a:txBody>
                  <a:tcPr/>
                </a:tc>
                <a:tc>
                  <a:txBody>
                    <a:bodyPr/>
                    <a:lstStyle/>
                    <a:p>
                      <a:endParaRPr lang="en-GB">
                        <a:solidFill>
                          <a:srgbClr val="002060"/>
                        </a:solidFill>
                      </a:endParaRPr>
                    </a:p>
                  </a:txBody>
                  <a:tcPr/>
                </a:tc>
                <a:extLst>
                  <a:ext uri="{0D108BD9-81ED-4DB2-BD59-A6C34878D82A}">
                    <a16:rowId xmlns:a16="http://schemas.microsoft.com/office/drawing/2014/main" val="1081058863"/>
                  </a:ext>
                </a:extLst>
              </a:tr>
              <a:tr h="581055">
                <a:tc>
                  <a:txBody>
                    <a:bodyPr/>
                    <a:lstStyle/>
                    <a:p>
                      <a:r>
                        <a:rPr lang="en-GB" b="1">
                          <a:solidFill>
                            <a:srgbClr val="002060"/>
                          </a:solidFill>
                        </a:rPr>
                        <a:t>4</a:t>
                      </a:r>
                    </a:p>
                  </a:txBody>
                  <a:tcPr/>
                </a:tc>
                <a:tc>
                  <a:txBody>
                    <a:bodyPr/>
                    <a:lstStyle/>
                    <a:p>
                      <a:endParaRPr lang="en-GB">
                        <a:solidFill>
                          <a:srgbClr val="002060"/>
                        </a:solidFill>
                      </a:endParaRPr>
                    </a:p>
                  </a:txBody>
                  <a:tcPr/>
                </a:tc>
                <a:tc>
                  <a:txBody>
                    <a:bodyPr/>
                    <a:lstStyle/>
                    <a:p>
                      <a:endParaRPr lang="en-GB">
                        <a:solidFill>
                          <a:srgbClr val="002060"/>
                        </a:solidFill>
                      </a:endParaRPr>
                    </a:p>
                  </a:txBody>
                  <a:tcPr/>
                </a:tc>
                <a:extLst>
                  <a:ext uri="{0D108BD9-81ED-4DB2-BD59-A6C34878D82A}">
                    <a16:rowId xmlns:a16="http://schemas.microsoft.com/office/drawing/2014/main" val="2322930761"/>
                  </a:ext>
                </a:extLst>
              </a:tr>
              <a:tr h="581055">
                <a:tc>
                  <a:txBody>
                    <a:bodyPr/>
                    <a:lstStyle/>
                    <a:p>
                      <a:r>
                        <a:rPr lang="en-GB" b="1">
                          <a:solidFill>
                            <a:srgbClr val="002060"/>
                          </a:solidFill>
                        </a:rPr>
                        <a:t>5</a:t>
                      </a:r>
                    </a:p>
                  </a:txBody>
                  <a:tcPr/>
                </a:tc>
                <a:tc>
                  <a:txBody>
                    <a:bodyPr/>
                    <a:lstStyle/>
                    <a:p>
                      <a:endParaRPr lang="en-GB">
                        <a:solidFill>
                          <a:srgbClr val="002060"/>
                        </a:solidFill>
                      </a:endParaRPr>
                    </a:p>
                  </a:txBody>
                  <a:tcPr/>
                </a:tc>
                <a:tc>
                  <a:txBody>
                    <a:bodyPr/>
                    <a:lstStyle/>
                    <a:p>
                      <a:endParaRPr lang="en-GB">
                        <a:solidFill>
                          <a:srgbClr val="002060"/>
                        </a:solidFill>
                      </a:endParaRPr>
                    </a:p>
                  </a:txBody>
                  <a:tcPr/>
                </a:tc>
                <a:extLst>
                  <a:ext uri="{0D108BD9-81ED-4DB2-BD59-A6C34878D82A}">
                    <a16:rowId xmlns:a16="http://schemas.microsoft.com/office/drawing/2014/main" val="2912401701"/>
                  </a:ext>
                </a:extLst>
              </a:tr>
              <a:tr h="581055">
                <a:tc>
                  <a:txBody>
                    <a:bodyPr/>
                    <a:lstStyle/>
                    <a:p>
                      <a:r>
                        <a:rPr lang="en-GB" b="1">
                          <a:solidFill>
                            <a:srgbClr val="002060"/>
                          </a:solidFill>
                        </a:rPr>
                        <a:t>6</a:t>
                      </a:r>
                    </a:p>
                  </a:txBody>
                  <a:tcPr/>
                </a:tc>
                <a:tc>
                  <a:txBody>
                    <a:bodyPr/>
                    <a:lstStyle/>
                    <a:p>
                      <a:endParaRPr lang="en-GB">
                        <a:solidFill>
                          <a:srgbClr val="002060"/>
                        </a:solidFill>
                      </a:endParaRPr>
                    </a:p>
                  </a:txBody>
                  <a:tcPr/>
                </a:tc>
                <a:tc>
                  <a:txBody>
                    <a:bodyPr/>
                    <a:lstStyle/>
                    <a:p>
                      <a:endParaRPr lang="en-GB">
                        <a:solidFill>
                          <a:srgbClr val="002060"/>
                        </a:solidFill>
                      </a:endParaRPr>
                    </a:p>
                  </a:txBody>
                  <a:tcPr/>
                </a:tc>
                <a:extLst>
                  <a:ext uri="{0D108BD9-81ED-4DB2-BD59-A6C34878D82A}">
                    <a16:rowId xmlns:a16="http://schemas.microsoft.com/office/drawing/2014/main" val="1233294011"/>
                  </a:ext>
                </a:extLst>
              </a:tr>
            </a:tbl>
          </a:graphicData>
        </a:graphic>
      </p:graphicFrame>
      <p:sp>
        <p:nvSpPr>
          <p:cNvPr id="5" name="Rounded Rectangle 4">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leer</a:t>
            </a:r>
          </a:p>
        </p:txBody>
      </p:sp>
      <p:pic>
        <p:nvPicPr>
          <p:cNvPr id="10" name="Picture 9" descr="green checkmark">
            <a:extLst>
              <a:ext uri="{FF2B5EF4-FFF2-40B4-BE49-F238E27FC236}">
                <a16:creationId xmlns:a16="http://schemas.microsoft.com/office/drawing/2014/main" id="{234642BA-82FE-F940-9726-D3E2DB807A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53348" y="2549460"/>
            <a:ext cx="422552" cy="440159"/>
          </a:xfrm>
          <a:prstGeom prst="rect">
            <a:avLst/>
          </a:prstGeom>
        </p:spPr>
      </p:pic>
      <p:pic>
        <p:nvPicPr>
          <p:cNvPr id="11" name="Picture 10" descr="green checkmark">
            <a:extLst>
              <a:ext uri="{FF2B5EF4-FFF2-40B4-BE49-F238E27FC236}">
                <a16:creationId xmlns:a16="http://schemas.microsoft.com/office/drawing/2014/main" id="{234642BA-82FE-F940-9726-D3E2DB807A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34571" y="3142019"/>
            <a:ext cx="422552" cy="440159"/>
          </a:xfrm>
          <a:prstGeom prst="rect">
            <a:avLst/>
          </a:prstGeom>
        </p:spPr>
      </p:pic>
      <p:pic>
        <p:nvPicPr>
          <p:cNvPr id="12" name="Imagen 17" descr="Imagen que contiene juguete, muñeca&#10;&#10;Descripción generada automáticamente">
            <a:extLst>
              <a:ext uri="{FF2B5EF4-FFF2-40B4-BE49-F238E27FC236}">
                <a16:creationId xmlns:a16="http://schemas.microsoft.com/office/drawing/2014/main" id="{BADFA7ED-AF05-5849-A7E4-C0780AF4883E}"/>
              </a:ext>
            </a:extLst>
          </p:cNvPr>
          <p:cNvPicPr>
            <a:picLocks noChangeAspect="1"/>
          </p:cNvPicPr>
          <p:nvPr/>
        </p:nvPicPr>
        <p:blipFill rotWithShape="1">
          <a:blip r:embed="rId5"/>
          <a:srcRect b="3874"/>
          <a:stretch/>
        </p:blipFill>
        <p:spPr>
          <a:xfrm>
            <a:off x="7253355" y="450711"/>
            <a:ext cx="2249445" cy="1217473"/>
          </a:xfrm>
          <a:prstGeom prst="rect">
            <a:avLst/>
          </a:prstGeom>
        </p:spPr>
      </p:pic>
      <p:pic>
        <p:nvPicPr>
          <p:cNvPr id="18" name="Picture 17" descr="green checkmark">
            <a:extLst>
              <a:ext uri="{FF2B5EF4-FFF2-40B4-BE49-F238E27FC236}">
                <a16:creationId xmlns:a16="http://schemas.microsoft.com/office/drawing/2014/main" id="{8044C700-E6C7-574A-8509-C56070F001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53348" y="3689824"/>
            <a:ext cx="422552" cy="440159"/>
          </a:xfrm>
          <a:prstGeom prst="rect">
            <a:avLst/>
          </a:prstGeom>
        </p:spPr>
      </p:pic>
      <p:pic>
        <p:nvPicPr>
          <p:cNvPr id="19" name="Picture 18" descr="green checkmark">
            <a:extLst>
              <a:ext uri="{FF2B5EF4-FFF2-40B4-BE49-F238E27FC236}">
                <a16:creationId xmlns:a16="http://schemas.microsoft.com/office/drawing/2014/main" id="{8732AEA1-C0D4-EB45-B648-E4224DC84B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34571" y="4311949"/>
            <a:ext cx="422552" cy="440159"/>
          </a:xfrm>
          <a:prstGeom prst="rect">
            <a:avLst/>
          </a:prstGeom>
        </p:spPr>
      </p:pic>
      <p:pic>
        <p:nvPicPr>
          <p:cNvPr id="20" name="Picture 19" descr="green checkmark">
            <a:extLst>
              <a:ext uri="{FF2B5EF4-FFF2-40B4-BE49-F238E27FC236}">
                <a16:creationId xmlns:a16="http://schemas.microsoft.com/office/drawing/2014/main" id="{D01ED781-1CD6-7148-8059-050DE312B8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34571" y="4882980"/>
            <a:ext cx="422552" cy="440159"/>
          </a:xfrm>
          <a:prstGeom prst="rect">
            <a:avLst/>
          </a:prstGeom>
        </p:spPr>
      </p:pic>
      <p:pic>
        <p:nvPicPr>
          <p:cNvPr id="8198" name="Picture 6">
            <a:extLst>
              <a:ext uri="{FF2B5EF4-FFF2-40B4-BE49-F238E27FC236}">
                <a16:creationId xmlns:a16="http://schemas.microsoft.com/office/drawing/2014/main" id="{74F24127-B3EE-6047-BA78-0E747744A1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3293" y="4864961"/>
            <a:ext cx="2078587" cy="138061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green checkmark">
            <a:extLst>
              <a:ext uri="{FF2B5EF4-FFF2-40B4-BE49-F238E27FC236}">
                <a16:creationId xmlns:a16="http://schemas.microsoft.com/office/drawing/2014/main" id="{4545CE9A-298F-3D4D-8307-F7FBC71EA4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64530" y="5432522"/>
            <a:ext cx="422552" cy="440159"/>
          </a:xfrm>
          <a:prstGeom prst="rect">
            <a:avLst/>
          </a:prstGeom>
        </p:spPr>
      </p:pic>
      <p:sp>
        <p:nvSpPr>
          <p:cNvPr id="3" name="Rectangle 2"/>
          <p:cNvSpPr/>
          <p:nvPr/>
        </p:nvSpPr>
        <p:spPr>
          <a:xfrm>
            <a:off x="357432" y="1584999"/>
            <a:ext cx="7105251" cy="707886"/>
          </a:xfrm>
          <a:prstGeom prst="rect">
            <a:avLst/>
          </a:prstGeom>
        </p:spPr>
        <p:txBody>
          <a:bodyPr wrap="square">
            <a:spAutoFit/>
          </a:bodyPr>
          <a:lstStyle/>
          <a:p>
            <a:r>
              <a:rPr lang="en-GB" sz="2000" b="1">
                <a:solidFill>
                  <a:srgbClr val="002060"/>
                </a:solidFill>
              </a:rPr>
              <a:t>1. </a:t>
            </a:r>
            <a:r>
              <a:rPr lang="en-GB" sz="2000">
                <a:solidFill>
                  <a:srgbClr val="002060"/>
                </a:solidFill>
              </a:rPr>
              <a:t>Jorge Jesús es un chico </a:t>
            </a:r>
            <a:r>
              <a:rPr lang="en-GB" sz="2000" b="1">
                <a:solidFill>
                  <a:srgbClr val="002060"/>
                </a:solidFill>
              </a:rPr>
              <a:t>que</a:t>
            </a:r>
            <a:r>
              <a:rPr lang="en-GB" sz="2000">
                <a:solidFill>
                  <a:srgbClr val="002060"/>
                </a:solidFill>
              </a:rPr>
              <a:t> vive en Pequeña Habana. Le gusta el barrio por su arte y cultura.</a:t>
            </a:r>
          </a:p>
        </p:txBody>
      </p:sp>
      <p:sp>
        <p:nvSpPr>
          <p:cNvPr id="13" name="Rectangle 12"/>
          <p:cNvSpPr/>
          <p:nvPr/>
        </p:nvSpPr>
        <p:spPr>
          <a:xfrm>
            <a:off x="357433" y="2351887"/>
            <a:ext cx="6614900" cy="707886"/>
          </a:xfrm>
          <a:prstGeom prst="rect">
            <a:avLst/>
          </a:prstGeom>
        </p:spPr>
        <p:txBody>
          <a:bodyPr wrap="square">
            <a:spAutoFit/>
          </a:bodyPr>
          <a:lstStyle/>
          <a:p>
            <a:r>
              <a:rPr lang="en-GB" sz="2000" b="1">
                <a:solidFill>
                  <a:srgbClr val="002060"/>
                </a:solidFill>
              </a:rPr>
              <a:t>2. </a:t>
            </a:r>
            <a:r>
              <a:rPr lang="en-GB" sz="2000">
                <a:solidFill>
                  <a:srgbClr val="002060"/>
                </a:solidFill>
              </a:rPr>
              <a:t>Café Cubano es un café </a:t>
            </a:r>
            <a:r>
              <a:rPr lang="en-GB" sz="2000" b="1">
                <a:solidFill>
                  <a:srgbClr val="002060"/>
                </a:solidFill>
              </a:rPr>
              <a:t>que</a:t>
            </a:r>
            <a:r>
              <a:rPr lang="en-GB" sz="2000">
                <a:solidFill>
                  <a:srgbClr val="002060"/>
                </a:solidFill>
              </a:rPr>
              <a:t> prepara comida muy rica de diferentes regiones de Cuba. </a:t>
            </a:r>
          </a:p>
        </p:txBody>
      </p:sp>
      <p:sp>
        <p:nvSpPr>
          <p:cNvPr id="22" name="Rectangle 21"/>
          <p:cNvSpPr/>
          <p:nvPr/>
        </p:nvSpPr>
        <p:spPr>
          <a:xfrm>
            <a:off x="357433" y="3144005"/>
            <a:ext cx="6431604" cy="707886"/>
          </a:xfrm>
          <a:prstGeom prst="rect">
            <a:avLst/>
          </a:prstGeom>
        </p:spPr>
        <p:txBody>
          <a:bodyPr wrap="square">
            <a:spAutoFit/>
          </a:bodyPr>
          <a:lstStyle/>
          <a:p>
            <a:r>
              <a:rPr lang="en-GB" sz="2000" b="1">
                <a:solidFill>
                  <a:srgbClr val="002060"/>
                </a:solidFill>
              </a:rPr>
              <a:t>3. </a:t>
            </a:r>
            <a:r>
              <a:rPr lang="en-GB" sz="2000">
                <a:solidFill>
                  <a:srgbClr val="002060"/>
                </a:solidFill>
              </a:rPr>
              <a:t>”Los veteranos” son cubanos mayores* </a:t>
            </a:r>
            <a:r>
              <a:rPr lang="en-GB" sz="2000" b="1">
                <a:solidFill>
                  <a:srgbClr val="002060"/>
                </a:solidFill>
              </a:rPr>
              <a:t>que</a:t>
            </a:r>
            <a:r>
              <a:rPr lang="en-GB" sz="2000">
                <a:solidFill>
                  <a:srgbClr val="002060"/>
                </a:solidFill>
              </a:rPr>
              <a:t> juegan al dominó en el parque. </a:t>
            </a:r>
            <a:endParaRPr lang="en-GB" sz="2000" dirty="0">
              <a:solidFill>
                <a:srgbClr val="002060"/>
              </a:solidFill>
            </a:endParaRPr>
          </a:p>
        </p:txBody>
      </p:sp>
      <p:sp>
        <p:nvSpPr>
          <p:cNvPr id="24" name="Rectangle 23"/>
          <p:cNvSpPr/>
          <p:nvPr/>
        </p:nvSpPr>
        <p:spPr>
          <a:xfrm>
            <a:off x="338437" y="4031450"/>
            <a:ext cx="6096000" cy="707886"/>
          </a:xfrm>
          <a:prstGeom prst="rect">
            <a:avLst/>
          </a:prstGeom>
        </p:spPr>
        <p:txBody>
          <a:bodyPr>
            <a:spAutoFit/>
          </a:bodyPr>
          <a:lstStyle/>
          <a:p>
            <a:r>
              <a:rPr lang="en-GB" sz="2000" b="1">
                <a:solidFill>
                  <a:srgbClr val="002060"/>
                </a:solidFill>
              </a:rPr>
              <a:t>4. </a:t>
            </a:r>
            <a:r>
              <a:rPr lang="en-GB" sz="2000">
                <a:solidFill>
                  <a:srgbClr val="002060"/>
                </a:solidFill>
              </a:rPr>
              <a:t>En los edificios hay imágenes </a:t>
            </a:r>
            <a:r>
              <a:rPr lang="en-GB" sz="2000" b="1">
                <a:solidFill>
                  <a:srgbClr val="002060"/>
                </a:solidFill>
              </a:rPr>
              <a:t>que</a:t>
            </a:r>
            <a:r>
              <a:rPr lang="en-GB" sz="2000">
                <a:solidFill>
                  <a:srgbClr val="002060"/>
                </a:solidFill>
              </a:rPr>
              <a:t> muestran artistas cubanos famosos.</a:t>
            </a:r>
          </a:p>
        </p:txBody>
      </p:sp>
      <p:sp>
        <p:nvSpPr>
          <p:cNvPr id="25" name="Rectangle 24"/>
          <p:cNvSpPr/>
          <p:nvPr/>
        </p:nvSpPr>
        <p:spPr>
          <a:xfrm>
            <a:off x="338437" y="4923029"/>
            <a:ext cx="6899019" cy="400110"/>
          </a:xfrm>
          <a:prstGeom prst="rect">
            <a:avLst/>
          </a:prstGeom>
        </p:spPr>
        <p:txBody>
          <a:bodyPr wrap="square">
            <a:spAutoFit/>
          </a:bodyPr>
          <a:lstStyle/>
          <a:p>
            <a:r>
              <a:rPr lang="en-GB" sz="2000" b="1">
                <a:solidFill>
                  <a:srgbClr val="002060"/>
                </a:solidFill>
              </a:rPr>
              <a:t>5. </a:t>
            </a:r>
            <a:r>
              <a:rPr lang="en-GB" sz="2000">
                <a:solidFill>
                  <a:srgbClr val="002060"/>
                </a:solidFill>
              </a:rPr>
              <a:t>Hay tiendas </a:t>
            </a:r>
            <a:r>
              <a:rPr lang="en-GB" sz="2000" b="1">
                <a:solidFill>
                  <a:srgbClr val="002060"/>
                </a:solidFill>
              </a:rPr>
              <a:t>que</a:t>
            </a:r>
            <a:r>
              <a:rPr lang="en-GB" sz="2000">
                <a:solidFill>
                  <a:srgbClr val="002060"/>
                </a:solidFill>
              </a:rPr>
              <a:t> venden camisas tradicionales.</a:t>
            </a:r>
            <a:endParaRPr lang="en-GB" sz="2000" dirty="0">
              <a:solidFill>
                <a:srgbClr val="002060"/>
              </a:solidFill>
            </a:endParaRPr>
          </a:p>
        </p:txBody>
      </p:sp>
      <p:sp>
        <p:nvSpPr>
          <p:cNvPr id="26" name="Rectangle 25"/>
          <p:cNvSpPr/>
          <p:nvPr/>
        </p:nvSpPr>
        <p:spPr>
          <a:xfrm>
            <a:off x="338436" y="5571615"/>
            <a:ext cx="6899019" cy="707886"/>
          </a:xfrm>
          <a:prstGeom prst="rect">
            <a:avLst/>
          </a:prstGeom>
        </p:spPr>
        <p:txBody>
          <a:bodyPr wrap="square">
            <a:spAutoFit/>
          </a:bodyPr>
          <a:lstStyle/>
          <a:p>
            <a:r>
              <a:rPr lang="en-GB" sz="2000" b="1">
                <a:solidFill>
                  <a:srgbClr val="002060"/>
                </a:solidFill>
              </a:rPr>
              <a:t>6. </a:t>
            </a:r>
            <a:r>
              <a:rPr lang="en-GB" sz="2000">
                <a:solidFill>
                  <a:srgbClr val="002060"/>
                </a:solidFill>
              </a:rPr>
              <a:t>Casi todos los estudiantes </a:t>
            </a:r>
            <a:r>
              <a:rPr lang="en-GB" sz="2000" b="1">
                <a:solidFill>
                  <a:srgbClr val="002060"/>
                </a:solidFill>
              </a:rPr>
              <a:t>que </a:t>
            </a:r>
            <a:r>
              <a:rPr lang="en-GB" sz="2000">
                <a:solidFill>
                  <a:srgbClr val="002060"/>
                </a:solidFill>
              </a:rPr>
              <a:t>asisten a la escuela secundaria tienen raíces latinoamericanas.</a:t>
            </a:r>
          </a:p>
        </p:txBody>
      </p:sp>
      <p:sp>
        <p:nvSpPr>
          <p:cNvPr id="27" name="Rounded Rectangular Callout 26"/>
          <p:cNvSpPr/>
          <p:nvPr/>
        </p:nvSpPr>
        <p:spPr>
          <a:xfrm>
            <a:off x="338437" y="3984230"/>
            <a:ext cx="8043674" cy="767878"/>
          </a:xfrm>
          <a:prstGeom prst="wedgeRoundRectCallout">
            <a:avLst>
              <a:gd name="adj1" fmla="val -31995"/>
              <a:gd name="adj2" fmla="val -66645"/>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Dominoes is played all over the world, but in Cuba it is almost a national sport. It is played both socially and competitively.</a:t>
            </a:r>
          </a:p>
        </p:txBody>
      </p:sp>
      <p:sp>
        <p:nvSpPr>
          <p:cNvPr id="28" name="Rounded Rectangle 27"/>
          <p:cNvSpPr/>
          <p:nvPr/>
        </p:nvSpPr>
        <p:spPr>
          <a:xfrm>
            <a:off x="6348529" y="5997772"/>
            <a:ext cx="2827291" cy="34251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un juego de dominó </a:t>
            </a:r>
          </a:p>
        </p:txBody>
      </p:sp>
      <p:sp>
        <p:nvSpPr>
          <p:cNvPr id="31" name="Rounded Rectangle 30"/>
          <p:cNvSpPr/>
          <p:nvPr/>
        </p:nvSpPr>
        <p:spPr>
          <a:xfrm>
            <a:off x="6434438" y="3446985"/>
            <a:ext cx="2734960" cy="34251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un muro* del barrio</a:t>
            </a:r>
          </a:p>
        </p:txBody>
      </p:sp>
      <p:sp>
        <p:nvSpPr>
          <p:cNvPr id="29" name="Rectangle 28"/>
          <p:cNvSpPr/>
          <p:nvPr/>
        </p:nvSpPr>
        <p:spPr>
          <a:xfrm>
            <a:off x="8895112" y="718885"/>
            <a:ext cx="3307316" cy="1015663"/>
          </a:xfrm>
          <a:prstGeom prst="rect">
            <a:avLst/>
          </a:prstGeom>
        </p:spPr>
        <p:txBody>
          <a:bodyPr wrap="none">
            <a:spAutoFit/>
          </a:bodyPr>
          <a:lstStyle/>
          <a:p>
            <a:r>
              <a:rPr lang="en-GB" sz="2000">
                <a:solidFill>
                  <a:srgbClr val="002060"/>
                </a:solidFill>
              </a:rPr>
              <a:t>*mayor = older, elderly</a:t>
            </a:r>
          </a:p>
          <a:p>
            <a:r>
              <a:rPr lang="en-GB" sz="2000">
                <a:solidFill>
                  <a:srgbClr val="002060"/>
                </a:solidFill>
              </a:rPr>
              <a:t>*el muro = wall</a:t>
            </a:r>
          </a:p>
          <a:p>
            <a:r>
              <a:rPr lang="en-GB" sz="2000">
                <a:solidFill>
                  <a:srgbClr val="002060"/>
                </a:solidFill>
              </a:rPr>
              <a:t>*secundario = secondary</a:t>
            </a:r>
            <a:endParaRPr lang="en-GB" sz="2000"/>
          </a:p>
        </p:txBody>
      </p:sp>
    </p:spTree>
    <p:extLst>
      <p:ext uri="{BB962C8B-B14F-4D97-AF65-F5344CB8AC3E}">
        <p14:creationId xmlns:p14="http://schemas.microsoft.com/office/powerpoint/2010/main" val="337884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77800" y="8908"/>
            <a:ext cx="10515600" cy="1325563"/>
          </a:xfrm>
        </p:spPr>
        <p:txBody>
          <a:bodyPr>
            <a:normAutofit/>
          </a:bodyPr>
          <a:lstStyle/>
          <a:p>
            <a:r>
              <a:rPr lang="en-GB" sz="3600" b="1">
                <a:solidFill>
                  <a:schemeClr val="bg1"/>
                </a:solidFill>
              </a:rPr>
              <a:t>Un diálogo</a:t>
            </a:r>
          </a:p>
        </p:txBody>
      </p:sp>
      <p:pic>
        <p:nvPicPr>
          <p:cNvPr id="5" name="Picture 4" descr="fried food on white ceramic pl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981" y="2054656"/>
            <a:ext cx="1828800" cy="24377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02966" y="4030781"/>
            <a:ext cx="1983185" cy="461665"/>
          </a:xfrm>
          <a:prstGeom prst="rect">
            <a:avLst/>
          </a:prstGeom>
          <a:solidFill>
            <a:schemeClr val="accent4">
              <a:lumMod val="20000"/>
              <a:lumOff val="80000"/>
            </a:schemeClr>
          </a:solidFill>
        </p:spPr>
        <p:txBody>
          <a:bodyPr wrap="square" rtlCol="0">
            <a:spAutoFit/>
          </a:bodyPr>
          <a:lstStyle/>
          <a:p>
            <a:pPr algn="ctr"/>
            <a:r>
              <a:rPr lang="en-GB" sz="2400">
                <a:solidFill>
                  <a:schemeClr val="accent5">
                    <a:lumMod val="50000"/>
                  </a:schemeClr>
                </a:solidFill>
              </a:rPr>
              <a:t>Croquetas</a:t>
            </a:r>
            <a:endParaRPr lang="en-GB" sz="2400" dirty="0">
              <a:solidFill>
                <a:schemeClr val="accent5">
                  <a:lumMod val="50000"/>
                </a:schemeClr>
              </a:solidFill>
            </a:endParaRPr>
          </a:p>
        </p:txBody>
      </p:sp>
      <p:sp>
        <p:nvSpPr>
          <p:cNvPr id="7" name="Título 1">
            <a:extLst>
              <a:ext uri="{FF2B5EF4-FFF2-40B4-BE49-F238E27FC236}">
                <a16:creationId xmlns:a16="http://schemas.microsoft.com/office/drawing/2014/main" id="{DD185F13-052E-1A44-9551-0FF294AD5282}"/>
              </a:ext>
            </a:extLst>
          </p:cNvPr>
          <p:cNvSpPr txBox="1">
            <a:spLocks/>
          </p:cNvSpPr>
          <p:nvPr/>
        </p:nvSpPr>
        <p:spPr>
          <a:xfrm>
            <a:off x="286456" y="1005399"/>
            <a:ext cx="10045700" cy="11180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a:solidFill>
                  <a:schemeClr val="accent1">
                    <a:lumMod val="50000"/>
                  </a:schemeClr>
                </a:solidFill>
              </a:rPr>
              <a:t>Vamos a escuchar y leer un diálogo. Las personas mencionan comida y lugares de la capital de Cuba, La Habana. Lee las descripciones.</a:t>
            </a:r>
            <a:endParaRPr lang="x-none" sz="2200" b="1">
              <a:solidFill>
                <a:schemeClr val="accent1">
                  <a:lumMod val="50000"/>
                </a:schemeClr>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1500" y="1960992"/>
            <a:ext cx="3870112" cy="2588137"/>
          </a:xfrm>
          <a:prstGeom prst="rect">
            <a:avLst/>
          </a:prstGeom>
        </p:spPr>
      </p:pic>
      <p:sp>
        <p:nvSpPr>
          <p:cNvPr id="11" name="TextBox 10"/>
          <p:cNvSpPr txBox="1"/>
          <p:nvPr/>
        </p:nvSpPr>
        <p:spPr>
          <a:xfrm>
            <a:off x="8117453" y="4152411"/>
            <a:ext cx="4018206" cy="461665"/>
          </a:xfrm>
          <a:prstGeom prst="rect">
            <a:avLst/>
          </a:prstGeom>
          <a:solidFill>
            <a:schemeClr val="accent4">
              <a:lumMod val="20000"/>
              <a:lumOff val="80000"/>
            </a:schemeClr>
          </a:solidFill>
        </p:spPr>
        <p:txBody>
          <a:bodyPr wrap="square" rtlCol="0">
            <a:spAutoFit/>
          </a:bodyPr>
          <a:lstStyle/>
          <a:p>
            <a:pPr algn="l"/>
            <a:r>
              <a:rPr lang="en-GB" sz="2400">
                <a:solidFill>
                  <a:schemeClr val="accent5">
                    <a:lumMod val="50000"/>
                  </a:schemeClr>
                </a:solidFill>
              </a:rPr>
              <a:t>La Plaza de la Revolución</a:t>
            </a:r>
            <a:endParaRPr lang="en-GB" sz="2400" dirty="0">
              <a:solidFill>
                <a:schemeClr val="accent5">
                  <a:lumMod val="50000"/>
                </a:schemeClr>
              </a:solidFill>
            </a:endParaRPr>
          </a:p>
        </p:txBody>
      </p:sp>
      <p:sp>
        <p:nvSpPr>
          <p:cNvPr id="10" name="TextBox 9"/>
          <p:cNvSpPr txBox="1"/>
          <p:nvPr/>
        </p:nvSpPr>
        <p:spPr>
          <a:xfrm>
            <a:off x="4597618" y="4480496"/>
            <a:ext cx="3810000" cy="1938992"/>
          </a:xfrm>
          <a:prstGeom prst="rect">
            <a:avLst/>
          </a:prstGeom>
          <a:noFill/>
        </p:spPr>
        <p:txBody>
          <a:bodyPr wrap="square" rtlCol="0">
            <a:spAutoFit/>
          </a:bodyPr>
          <a:lstStyle/>
          <a:p>
            <a:pPr algn="l"/>
            <a:r>
              <a:rPr lang="en-GB" sz="2000">
                <a:solidFill>
                  <a:schemeClr val="accent5">
                    <a:lumMod val="50000"/>
                  </a:schemeClr>
                </a:solidFill>
              </a:rPr>
              <a:t>This is a type of fried roll filled with ham, cheese, potatoes or other fillings. It is coated in breadcrumbs before being fried. It is popular in many Spanish-speaking countries.</a:t>
            </a:r>
            <a:endParaRPr lang="en-GB" sz="2000" dirty="0">
              <a:solidFill>
                <a:schemeClr val="accent5">
                  <a:lumMod val="50000"/>
                </a:schemeClr>
              </a:solidFill>
            </a:endParaRPr>
          </a:p>
        </p:txBody>
      </p:sp>
      <p:sp>
        <p:nvSpPr>
          <p:cNvPr id="14" name="TextBox 13"/>
          <p:cNvSpPr txBox="1"/>
          <p:nvPr/>
        </p:nvSpPr>
        <p:spPr>
          <a:xfrm>
            <a:off x="8261715" y="4680474"/>
            <a:ext cx="3799897" cy="1631216"/>
          </a:xfrm>
          <a:prstGeom prst="rect">
            <a:avLst/>
          </a:prstGeom>
          <a:noFill/>
        </p:spPr>
        <p:txBody>
          <a:bodyPr wrap="square" rtlCol="0">
            <a:spAutoFit/>
          </a:bodyPr>
          <a:lstStyle/>
          <a:p>
            <a:pPr algn="l"/>
            <a:r>
              <a:rPr lang="en-GB" sz="2000">
                <a:solidFill>
                  <a:schemeClr val="accent5">
                    <a:lumMod val="50000"/>
                  </a:schemeClr>
                </a:solidFill>
              </a:rPr>
              <a:t>This is one of the largest squares in the world. There is a mural dedicated to Ché Guevara, a key leader in the 1953 Cuban revolution.</a:t>
            </a:r>
            <a:endParaRPr lang="en-GB" sz="2000" dirty="0">
              <a:solidFill>
                <a:schemeClr val="accent5">
                  <a:lumMod val="50000"/>
                </a:schemeClr>
              </a:solidFill>
            </a:endParaRPr>
          </a:p>
        </p:txBody>
      </p:sp>
      <p:sp>
        <p:nvSpPr>
          <p:cNvPr id="15" name="Rounded Rectangular Callout 14">
            <a:extLst>
              <a:ext uri="{FF2B5EF4-FFF2-40B4-BE49-F238E27FC236}">
                <a16:creationId xmlns:a16="http://schemas.microsoft.com/office/drawing/2014/main" id="{9CDB77E0-8AAC-4A4E-9CAB-CB19612A5152}"/>
              </a:ext>
            </a:extLst>
          </p:cNvPr>
          <p:cNvSpPr/>
          <p:nvPr/>
        </p:nvSpPr>
        <p:spPr>
          <a:xfrm>
            <a:off x="286456" y="2013288"/>
            <a:ext cx="4311162" cy="2801861"/>
          </a:xfrm>
          <a:prstGeom prst="wedgeRoundRectCallout">
            <a:avLst>
              <a:gd name="adj1" fmla="val 55889"/>
              <a:gd name="adj2" fmla="val -52553"/>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La Habana </a:t>
            </a:r>
            <a:r>
              <a:rPr lang="en-GB" sz="2000">
                <a:solidFill>
                  <a:srgbClr val="002060"/>
                </a:solidFill>
              </a:rPr>
              <a:t>es un puerto* grande en la costa de Cuba.  </a:t>
            </a:r>
            <a:r>
              <a:rPr lang="en-GB" sz="2000" dirty="0">
                <a:solidFill>
                  <a:srgbClr val="002060"/>
                </a:solidFill>
              </a:rPr>
              <a:t>La ciudad </a:t>
            </a:r>
            <a:r>
              <a:rPr lang="en-GB" sz="2000" dirty="0" err="1">
                <a:solidFill>
                  <a:srgbClr val="002060"/>
                </a:solidFill>
              </a:rPr>
              <a:t>está</a:t>
            </a:r>
            <a:r>
              <a:rPr lang="en-GB" sz="2000" dirty="0">
                <a:solidFill>
                  <a:srgbClr val="002060"/>
                </a:solidFill>
              </a:rPr>
              <a:t> </a:t>
            </a:r>
            <a:r>
              <a:rPr lang="en-GB" sz="2000" dirty="0" err="1">
                <a:solidFill>
                  <a:srgbClr val="002060"/>
                </a:solidFill>
              </a:rPr>
              <a:t>en</a:t>
            </a:r>
            <a:r>
              <a:rPr lang="en-GB" sz="2000" dirty="0">
                <a:solidFill>
                  <a:srgbClr val="002060"/>
                </a:solidFill>
              </a:rPr>
              <a:t> </a:t>
            </a:r>
            <a:r>
              <a:rPr lang="en-GB" sz="2000" dirty="0" err="1">
                <a:solidFill>
                  <a:srgbClr val="002060"/>
                </a:solidFill>
              </a:rPr>
              <a:t>unas</a:t>
            </a:r>
            <a:r>
              <a:rPr lang="en-GB" sz="2000" dirty="0">
                <a:solidFill>
                  <a:srgbClr val="002060"/>
                </a:solidFill>
              </a:rPr>
              <a:t> </a:t>
            </a:r>
            <a:r>
              <a:rPr lang="en-GB" sz="2000" err="1">
                <a:solidFill>
                  <a:srgbClr val="002060"/>
                </a:solidFill>
              </a:rPr>
              <a:t>colinas</a:t>
            </a:r>
            <a:r>
              <a:rPr lang="en-GB" sz="2000">
                <a:solidFill>
                  <a:srgbClr val="002060"/>
                </a:solidFill>
              </a:rPr>
              <a:t> y </a:t>
            </a:r>
            <a:r>
              <a:rPr lang="en-GB" sz="2000" dirty="0" err="1">
                <a:solidFill>
                  <a:srgbClr val="002060"/>
                </a:solidFill>
              </a:rPr>
              <a:t>también</a:t>
            </a:r>
            <a:r>
              <a:rPr lang="en-GB" sz="2000" dirty="0">
                <a:solidFill>
                  <a:srgbClr val="002060"/>
                </a:solidFill>
              </a:rPr>
              <a:t> hay </a:t>
            </a:r>
            <a:r>
              <a:rPr lang="en-GB" sz="2000">
                <a:solidFill>
                  <a:srgbClr val="002060"/>
                </a:solidFill>
              </a:rPr>
              <a:t>un bosque pequeño cerca </a:t>
            </a:r>
            <a:r>
              <a:rPr lang="en-GB" sz="2000" dirty="0">
                <a:solidFill>
                  <a:srgbClr val="002060"/>
                </a:solidFill>
              </a:rPr>
              <a:t>del </a:t>
            </a:r>
            <a:r>
              <a:rPr lang="en-GB" sz="2000" dirty="0" err="1">
                <a:solidFill>
                  <a:srgbClr val="002060"/>
                </a:solidFill>
              </a:rPr>
              <a:t>centro</a:t>
            </a:r>
            <a:r>
              <a:rPr lang="en-GB" sz="2000" dirty="0">
                <a:solidFill>
                  <a:srgbClr val="002060"/>
                </a:solidFill>
              </a:rPr>
              <a:t>. Es </a:t>
            </a:r>
            <a:r>
              <a:rPr lang="en-GB" sz="2000" dirty="0" err="1">
                <a:solidFill>
                  <a:srgbClr val="002060"/>
                </a:solidFill>
              </a:rPr>
              <a:t>famoso</a:t>
            </a:r>
            <a:r>
              <a:rPr lang="en-GB" sz="2000" dirty="0">
                <a:solidFill>
                  <a:srgbClr val="002060"/>
                </a:solidFill>
              </a:rPr>
              <a:t> por sus </a:t>
            </a:r>
            <a:r>
              <a:rPr lang="en-GB" sz="2000" dirty="0" err="1">
                <a:solidFill>
                  <a:srgbClr val="002060"/>
                </a:solidFill>
              </a:rPr>
              <a:t>edificios</a:t>
            </a:r>
            <a:r>
              <a:rPr lang="en-GB" sz="2000" dirty="0">
                <a:solidFill>
                  <a:srgbClr val="002060"/>
                </a:solidFill>
              </a:rPr>
              <a:t> y </a:t>
            </a:r>
            <a:r>
              <a:rPr lang="en-GB" sz="2000" dirty="0" err="1">
                <a:solidFill>
                  <a:srgbClr val="002060"/>
                </a:solidFill>
              </a:rPr>
              <a:t>coches</a:t>
            </a:r>
            <a:r>
              <a:rPr lang="en-GB" sz="2000" dirty="0">
                <a:solidFill>
                  <a:srgbClr val="002060"/>
                </a:solidFill>
              </a:rPr>
              <a:t> </a:t>
            </a:r>
            <a:r>
              <a:rPr lang="en-GB" sz="2000" dirty="0" err="1">
                <a:solidFill>
                  <a:srgbClr val="002060"/>
                </a:solidFill>
              </a:rPr>
              <a:t>antiguos</a:t>
            </a:r>
            <a:r>
              <a:rPr lang="en-GB" sz="2000" dirty="0">
                <a:solidFill>
                  <a:srgbClr val="002060"/>
                </a:solidFill>
              </a:rPr>
              <a:t>, el café, </a:t>
            </a:r>
            <a:r>
              <a:rPr lang="en-GB" sz="2000">
                <a:solidFill>
                  <a:srgbClr val="002060"/>
                </a:solidFill>
              </a:rPr>
              <a:t>el ron* </a:t>
            </a:r>
            <a:r>
              <a:rPr lang="en-GB" sz="2000" dirty="0">
                <a:solidFill>
                  <a:srgbClr val="002060"/>
                </a:solidFill>
              </a:rPr>
              <a:t>y </a:t>
            </a:r>
            <a:r>
              <a:rPr lang="en-GB" sz="2000">
                <a:solidFill>
                  <a:srgbClr val="002060"/>
                </a:solidFill>
              </a:rPr>
              <a:t>los puros*.</a:t>
            </a:r>
          </a:p>
        </p:txBody>
      </p:sp>
      <p:pic>
        <p:nvPicPr>
          <p:cNvPr id="16" name="Picture 4" descr="Cuba, Havana, Old, Ancient, Buildings, Architecture">
            <a:extLst>
              <a:ext uri="{FF2B5EF4-FFF2-40B4-BE49-F238E27FC236}">
                <a16:creationId xmlns:a16="http://schemas.microsoft.com/office/drawing/2014/main" id="{49DC4530-45C9-9547-8EE1-44DB2E54EE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618" y="4890570"/>
            <a:ext cx="2281782" cy="1275529"/>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12" name="Rectangle 11"/>
          <p:cNvSpPr/>
          <p:nvPr/>
        </p:nvSpPr>
        <p:spPr>
          <a:xfrm>
            <a:off x="7035119" y="127188"/>
            <a:ext cx="2911074" cy="1015663"/>
          </a:xfrm>
          <a:prstGeom prst="rect">
            <a:avLst/>
          </a:prstGeom>
        </p:spPr>
        <p:txBody>
          <a:bodyPr wrap="square">
            <a:spAutoFit/>
          </a:bodyPr>
          <a:lstStyle/>
          <a:p>
            <a:r>
              <a:rPr lang="en-GB" sz="2000">
                <a:solidFill>
                  <a:srgbClr val="002060"/>
                </a:solidFill>
              </a:rPr>
              <a:t>*el puerto = port</a:t>
            </a:r>
          </a:p>
          <a:p>
            <a:r>
              <a:rPr lang="en-GB" sz="2000">
                <a:solidFill>
                  <a:srgbClr val="002060"/>
                </a:solidFill>
              </a:rPr>
              <a:t>*el ron = rum </a:t>
            </a:r>
          </a:p>
          <a:p>
            <a:r>
              <a:rPr lang="en-GB" sz="2000">
                <a:solidFill>
                  <a:srgbClr val="002060"/>
                </a:solidFill>
              </a:rPr>
              <a:t>*el puro = cigar</a:t>
            </a:r>
          </a:p>
        </p:txBody>
      </p:sp>
      <p:sp>
        <p:nvSpPr>
          <p:cNvPr id="18" name="Rounded Rectangle 17">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cultura</a:t>
            </a:r>
          </a:p>
        </p:txBody>
      </p:sp>
    </p:spTree>
    <p:extLst>
      <p:ext uri="{BB962C8B-B14F-4D97-AF65-F5344CB8AC3E}">
        <p14:creationId xmlns:p14="http://schemas.microsoft.com/office/powerpoint/2010/main" val="422728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0" grpId="0"/>
      <p:bldP spid="14" grpId="0"/>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185F13-052E-1A44-9551-0FF294AD5282}"/>
              </a:ext>
            </a:extLst>
          </p:cNvPr>
          <p:cNvSpPr>
            <a:spLocks noGrp="1"/>
          </p:cNvSpPr>
          <p:nvPr>
            <p:ph type="title"/>
          </p:nvPr>
        </p:nvSpPr>
        <p:spPr>
          <a:xfrm>
            <a:off x="22837" y="-167903"/>
            <a:ext cx="10045700" cy="1118097"/>
          </a:xfrm>
        </p:spPr>
        <p:txBody>
          <a:bodyPr>
            <a:normAutofit/>
          </a:bodyPr>
          <a:lstStyle/>
          <a:p>
            <a:r>
              <a:rPr lang="en-GB" sz="2000" b="1" dirty="0">
                <a:solidFill>
                  <a:schemeClr val="accent1">
                    <a:lumMod val="50000"/>
                  </a:schemeClr>
                </a:solidFill>
              </a:rPr>
              <a:t>La </a:t>
            </a:r>
            <a:r>
              <a:rPr lang="en-GB" sz="2000" b="1" err="1">
                <a:solidFill>
                  <a:schemeClr val="accent1">
                    <a:lumMod val="50000"/>
                  </a:schemeClr>
                </a:solidFill>
              </a:rPr>
              <a:t>abuela</a:t>
            </a:r>
            <a:r>
              <a:rPr lang="en-GB" sz="2000" b="1">
                <a:solidFill>
                  <a:schemeClr val="accent1">
                    <a:lumMod val="50000"/>
                  </a:schemeClr>
                </a:solidFill>
              </a:rPr>
              <a:t> en Miami está </a:t>
            </a:r>
            <a:r>
              <a:rPr lang="en-GB" sz="2000" b="1" dirty="0" err="1">
                <a:solidFill>
                  <a:schemeClr val="accent1">
                    <a:lumMod val="50000"/>
                  </a:schemeClr>
                </a:solidFill>
              </a:rPr>
              <a:t>hablando</a:t>
            </a:r>
            <a:r>
              <a:rPr lang="en-GB" sz="2000" b="1" dirty="0">
                <a:solidFill>
                  <a:schemeClr val="accent1">
                    <a:lumMod val="50000"/>
                  </a:schemeClr>
                </a:solidFill>
              </a:rPr>
              <a:t> con </a:t>
            </a:r>
            <a:r>
              <a:rPr lang="en-GB" sz="2000" b="1" dirty="0" err="1">
                <a:solidFill>
                  <a:schemeClr val="accent1">
                    <a:lumMod val="50000"/>
                  </a:schemeClr>
                </a:solidFill>
              </a:rPr>
              <a:t>su</a:t>
            </a:r>
            <a:r>
              <a:rPr lang="en-GB" sz="2000" b="1" dirty="0">
                <a:solidFill>
                  <a:schemeClr val="accent1">
                    <a:lumMod val="50000"/>
                  </a:schemeClr>
                </a:solidFill>
              </a:rPr>
              <a:t> </a:t>
            </a:r>
            <a:r>
              <a:rPr lang="en-GB" sz="2000" b="1" dirty="0" err="1">
                <a:solidFill>
                  <a:schemeClr val="accent1">
                    <a:lumMod val="50000"/>
                  </a:schemeClr>
                </a:solidFill>
              </a:rPr>
              <a:t>hermana</a:t>
            </a:r>
            <a:r>
              <a:rPr lang="en-GB" sz="2000" b="1" dirty="0">
                <a:solidFill>
                  <a:schemeClr val="accent1">
                    <a:lumMod val="50000"/>
                  </a:schemeClr>
                </a:solidFill>
              </a:rPr>
              <a:t> </a:t>
            </a:r>
            <a:r>
              <a:rPr lang="en-GB" sz="2000" b="1" dirty="0" err="1">
                <a:solidFill>
                  <a:schemeClr val="accent1">
                    <a:lumMod val="50000"/>
                  </a:schemeClr>
                </a:solidFill>
              </a:rPr>
              <a:t>en</a:t>
            </a:r>
            <a:r>
              <a:rPr lang="en-GB" sz="2000" b="1" dirty="0">
                <a:solidFill>
                  <a:schemeClr val="accent1">
                    <a:lumMod val="50000"/>
                  </a:schemeClr>
                </a:solidFill>
              </a:rPr>
              <a:t> La </a:t>
            </a:r>
            <a:r>
              <a:rPr lang="en-GB" sz="2000" b="1">
                <a:solidFill>
                  <a:schemeClr val="accent1">
                    <a:lumMod val="50000"/>
                  </a:schemeClr>
                </a:solidFill>
              </a:rPr>
              <a:t>Habana.</a:t>
            </a:r>
            <a:br>
              <a:rPr lang="en-GB" sz="2000" b="1">
                <a:solidFill>
                  <a:schemeClr val="accent1">
                    <a:lumMod val="50000"/>
                  </a:schemeClr>
                </a:solidFill>
              </a:rPr>
            </a:br>
            <a:r>
              <a:rPr lang="en-GB" sz="2000" b="1">
                <a:solidFill>
                  <a:schemeClr val="accent1">
                    <a:lumMod val="50000"/>
                  </a:schemeClr>
                </a:solidFill>
              </a:rPr>
              <a:t>Lee y escucha. ¿Cómo puedes cambiar la conversación?</a:t>
            </a:r>
            <a:endParaRPr lang="x-none" sz="2000" b="1">
              <a:solidFill>
                <a:schemeClr val="accent1">
                  <a:lumMod val="50000"/>
                </a:schemeClr>
              </a:solidFill>
            </a:endParaRPr>
          </a:p>
        </p:txBody>
      </p:sp>
      <p:sp>
        <p:nvSpPr>
          <p:cNvPr id="6" name="CuadroTexto 5">
            <a:extLst>
              <a:ext uri="{FF2B5EF4-FFF2-40B4-BE49-F238E27FC236}">
                <a16:creationId xmlns:a16="http://schemas.microsoft.com/office/drawing/2014/main" id="{868CF56F-0E41-3E4B-B837-952DFFE6E0A0}"/>
              </a:ext>
            </a:extLst>
          </p:cNvPr>
          <p:cNvSpPr txBox="1"/>
          <p:nvPr/>
        </p:nvSpPr>
        <p:spPr>
          <a:xfrm>
            <a:off x="709328" y="767393"/>
            <a:ext cx="4921965" cy="400110"/>
          </a:xfrm>
          <a:prstGeom prst="rect">
            <a:avLst/>
          </a:prstGeom>
          <a:solidFill>
            <a:schemeClr val="accent4">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a:t>
            </a:r>
            <a:r>
              <a:rPr kumimoji="0" lang="x-none" sz="2000" b="0" i="0" u="none" strike="noStrike" kern="1200" cap="none" spc="0" normalizeH="0" baseline="0" noProof="0">
                <a:ln>
                  <a:noFill/>
                </a:ln>
                <a:solidFill>
                  <a:srgbClr val="5B9BD5">
                    <a:lumMod val="50000"/>
                  </a:srgbClr>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Hol</a:t>
            </a:r>
            <a:r>
              <a:rPr kumimoji="0" lang="x-none" sz="2000" b="0" i="0" u="none" strike="noStrike" kern="1200" cap="none" spc="0" normalizeH="0" baseline="0" noProof="0">
                <a:ln>
                  <a:noFill/>
                </a:ln>
                <a:solidFill>
                  <a:srgbClr val="5B9BD5">
                    <a:lumMod val="50000"/>
                  </a:srgbClr>
                </a:solidFill>
                <a:effectLst/>
                <a:uLnTx/>
                <a:uFillTx/>
                <a:latin typeface="Century Gothic" panose="020B0502020202020204" pitchFamily="34" charset="0"/>
              </a:rPr>
              <a:t>a, </a:t>
            </a:r>
            <a:r>
              <a:rPr lang="en-GB" sz="2000" dirty="0">
                <a:solidFill>
                  <a:srgbClr val="5B9BD5">
                    <a:lumMod val="50000"/>
                  </a:srgbClr>
                </a:solidFill>
                <a:latin typeface="Century Gothic" panose="020B0502020202020204" pitchFamily="34" charset="0"/>
              </a:rPr>
              <a:t>Isabel</a:t>
            </a:r>
            <a:r>
              <a:rPr kumimoji="0" lang="x-none" sz="2000" b="0" i="0" u="none" strike="noStrike" kern="1200" cap="none" spc="0" normalizeH="0" baseline="0" noProof="0">
                <a:ln>
                  <a:noFill/>
                </a:ln>
                <a:solidFill>
                  <a:srgbClr val="5B9BD5">
                    <a:lumMod val="50000"/>
                  </a:srgbClr>
                </a:solidFill>
                <a:effectLst/>
                <a:uLnTx/>
                <a:uFillTx/>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Cómo</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estás</a:t>
            </a:r>
            <a:r>
              <a:rPr kumimoji="0" lang="x-none" sz="2000" b="0" i="0" u="none" strike="noStrike" kern="1200" cap="none" spc="0" normalizeH="0" baseline="0" noProof="0">
                <a:ln>
                  <a:noFill/>
                </a:ln>
                <a:solidFill>
                  <a:srgbClr val="5B9BD5">
                    <a:lumMod val="50000"/>
                  </a:srgbClr>
                </a:solidFill>
                <a:effectLst/>
                <a:uLnTx/>
                <a:uFillTx/>
                <a:latin typeface="Century Gothic" panose="020B0502020202020204" pitchFamily="34" charset="0"/>
              </a:rPr>
              <a:t>?</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a:t>
            </a:r>
            <a:endParaRPr kumimoji="0" lang="x-none"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ndParaRPr>
          </a:p>
        </p:txBody>
      </p:sp>
      <p:sp>
        <p:nvSpPr>
          <p:cNvPr id="7" name="CuadroTexto 6">
            <a:extLst>
              <a:ext uri="{FF2B5EF4-FFF2-40B4-BE49-F238E27FC236}">
                <a16:creationId xmlns:a16="http://schemas.microsoft.com/office/drawing/2014/main" id="{C0FF2F9F-B7AB-0446-956D-8C7070C427B1}"/>
              </a:ext>
            </a:extLst>
          </p:cNvPr>
          <p:cNvSpPr txBox="1"/>
          <p:nvPr/>
        </p:nvSpPr>
        <p:spPr>
          <a:xfrm>
            <a:off x="5879779" y="789315"/>
            <a:ext cx="6117705" cy="1015663"/>
          </a:xfrm>
          <a:prstGeom prst="rect">
            <a:avLst/>
          </a:prstGeom>
          <a:solidFill>
            <a:schemeClr val="accent6">
              <a:lumMod val="20000"/>
              <a:lumOff val="80000"/>
            </a:schemeClr>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entury Gothic" panose="020B0502020202020204" pitchFamily="34" charset="0"/>
              </a:rPr>
              <a:t>U</a:t>
            </a:r>
            <a:r>
              <a:rPr lang="en-GB" sz="2000">
                <a:solidFill>
                  <a:srgbClr val="5B9BD5">
                    <a:lumMod val="50000"/>
                  </a:srgbClr>
                </a:solidFill>
                <a:latin typeface="Century Gothic" panose="020B0502020202020204" pitchFamily="34" charset="0"/>
              </a:rPr>
              <a:t>n </a:t>
            </a:r>
            <a:r>
              <a:rPr lang="en-GB" sz="2000" dirty="0">
                <a:solidFill>
                  <a:srgbClr val="5B9BD5">
                    <a:lumMod val="50000"/>
                  </a:srgbClr>
                </a:solidFill>
                <a:latin typeface="Century Gothic" panose="020B0502020202020204" pitchFamily="34" charset="0"/>
              </a:rPr>
              <a:t>poco </a:t>
            </a:r>
            <a:r>
              <a:rPr lang="en-GB" sz="2000" dirty="0" err="1">
                <a:solidFill>
                  <a:srgbClr val="5B9BD5">
                    <a:lumMod val="50000"/>
                  </a:srgbClr>
                </a:solidFill>
                <a:latin typeface="Century Gothic" panose="020B0502020202020204" pitchFamily="34" charset="0"/>
              </a:rPr>
              <a:t>cansada</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Esta</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tarde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lang="en-GB" sz="2000">
                <a:solidFill>
                  <a:srgbClr val="5B9BD5">
                    <a:lumMod val="50000"/>
                  </a:srgbClr>
                </a:solidFill>
                <a:latin typeface="Century Gothic" panose="020B0502020202020204" pitchFamily="34" charset="0"/>
              </a:rPr>
              <a:t>fui de</a:t>
            </a:r>
            <a:r>
              <a:rPr kumimoji="0" lang="en-GB" sz="2000" b="0" i="0" u="none" strike="noStrike" kern="1200" cap="none" spc="0" normalizeH="0" baseline="0" noProof="0">
                <a:ln>
                  <a:noFill/>
                </a:ln>
                <a:solidFill>
                  <a:srgbClr val="5B9BD5">
                    <a:lumMod val="50000"/>
                  </a:srgbClr>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compras</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a:t>
            </a:r>
            <a:r>
              <a:rPr kumimoji="0" lang="en-GB" sz="2000" b="0" i="0" u="none" strike="noStrike" kern="1200" cap="none" spc="0" normalizeH="0" baseline="0" noProof="0" err="1">
                <a:ln>
                  <a:noFill/>
                </a:ln>
                <a:solidFill>
                  <a:srgbClr val="5B9BD5">
                    <a:lumMod val="50000"/>
                  </a:srgbClr>
                </a:solidFill>
                <a:effectLst/>
                <a:uLnTx/>
                <a:uFillTx/>
                <a:latin typeface="Century Gothic" panose="020B0502020202020204" pitchFamily="34" charset="0"/>
              </a:rPr>
              <a:t>en</a:t>
            </a:r>
            <a:r>
              <a:rPr kumimoji="0" lang="en-GB" sz="2000" b="0" i="0" u="none" strike="noStrike" kern="1200" cap="none" spc="0" normalizeH="0" baseline="0" noProof="0">
                <a:ln>
                  <a:noFill/>
                </a:ln>
                <a:solidFill>
                  <a:srgbClr val="5B9BD5">
                    <a:lumMod val="50000"/>
                  </a:srgbClr>
                </a:solidFill>
                <a:effectLst/>
                <a:uLnTx/>
                <a:uFillTx/>
                <a:latin typeface="Century Gothic" panose="020B0502020202020204" pitchFamily="34" charset="0"/>
              </a:rPr>
              <a:t> un mercado </a:t>
            </a:r>
          </a:p>
          <a:p>
            <a:pPr marL="0" marR="0" lvl="0" indent="0" defTabSz="914400" rtl="0" eaLnBrk="1" fontAlgn="auto" latinLnBrk="0" hangingPunct="1">
              <a:lnSpc>
                <a:spcPct val="100000"/>
              </a:lnSpc>
              <a:spcBef>
                <a:spcPts val="0"/>
              </a:spcBef>
              <a:spcAft>
                <a:spcPts val="0"/>
              </a:spcAft>
              <a:buClrTx/>
              <a:buSzTx/>
              <a:buFontTx/>
              <a:buNone/>
              <a:tabLst/>
              <a:defRPr/>
            </a:pPr>
            <a:r>
              <a:rPr lang="en-GB" sz="2000">
                <a:solidFill>
                  <a:srgbClr val="5B9BD5">
                    <a:lumMod val="50000"/>
                  </a:srgbClr>
                </a:solidFill>
                <a:latin typeface="Century Gothic" panose="020B0502020202020204" pitchFamily="34" charset="0"/>
              </a:rPr>
              <a:t>cerca </a:t>
            </a:r>
            <a:r>
              <a:rPr kumimoji="0" lang="en-GB" sz="2000" b="0" i="0" u="none" strike="noStrike" kern="1200" cap="none" spc="0" normalizeH="0" baseline="0" noProof="0">
                <a:ln>
                  <a:noFill/>
                </a:ln>
                <a:solidFill>
                  <a:srgbClr val="5B9BD5">
                    <a:lumMod val="50000"/>
                  </a:srgbClr>
                </a:solidFill>
                <a:effectLst/>
                <a:uLnTx/>
                <a:uFillTx/>
                <a:latin typeface="Century Gothic" panose="020B0502020202020204" pitchFamily="34" charset="0"/>
              </a:rPr>
              <a:t>de la </a:t>
            </a:r>
            <a:r>
              <a:rPr lang="en-GB" sz="2000">
                <a:solidFill>
                  <a:srgbClr val="5B9BD5">
                    <a:lumMod val="50000"/>
                  </a:srgbClr>
                </a:solidFill>
                <a:latin typeface="Century Gothic" panose="020B0502020202020204" pitchFamily="34" charset="0"/>
              </a:rPr>
              <a:t>Plaza </a:t>
            </a:r>
            <a:r>
              <a:rPr lang="en-GB" sz="2000" dirty="0">
                <a:solidFill>
                  <a:srgbClr val="5B9BD5">
                    <a:lumMod val="50000"/>
                  </a:srgbClr>
                </a:solidFill>
                <a:latin typeface="Century Gothic" panose="020B0502020202020204" pitchFamily="34" charset="0"/>
              </a:rPr>
              <a:t>de la </a:t>
            </a:r>
            <a:r>
              <a:rPr lang="en-GB" sz="2000" err="1">
                <a:solidFill>
                  <a:srgbClr val="5B9BD5">
                    <a:lumMod val="50000"/>
                  </a:srgbClr>
                </a:solidFill>
                <a:latin typeface="Century Gothic" panose="020B0502020202020204" pitchFamily="34" charset="0"/>
              </a:rPr>
              <a:t>Revolución</a:t>
            </a:r>
            <a:r>
              <a:rPr lang="en-GB" sz="2000">
                <a:solidFill>
                  <a:srgbClr val="5B9BD5">
                    <a:lumMod val="50000"/>
                  </a:srgbClr>
                </a:solidFill>
                <a:latin typeface="Century Gothic" panose="020B0502020202020204" pitchFamily="34" charset="0"/>
              </a:rPr>
              <a:t>.</a:t>
            </a:r>
            <a:endParaRPr kumimoji="0" lang="x-none"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ndParaRPr>
          </a:p>
        </p:txBody>
      </p:sp>
      <p:sp>
        <p:nvSpPr>
          <p:cNvPr id="8" name="CuadroTexto 7">
            <a:extLst>
              <a:ext uri="{FF2B5EF4-FFF2-40B4-BE49-F238E27FC236}">
                <a16:creationId xmlns:a16="http://schemas.microsoft.com/office/drawing/2014/main" id="{3157FAD3-806D-0E4E-A7B7-55054B0ABC41}"/>
              </a:ext>
            </a:extLst>
          </p:cNvPr>
          <p:cNvSpPr txBox="1"/>
          <p:nvPr/>
        </p:nvSpPr>
        <p:spPr>
          <a:xfrm>
            <a:off x="1543930" y="1360510"/>
            <a:ext cx="4087363" cy="707886"/>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Ah..</a:t>
            </a:r>
            <a:r>
              <a:rPr kumimoji="0" lang="x-none" sz="2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Fuiste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al café </a:t>
            </a:r>
            <a:r>
              <a:rPr kumimoji="0" lang="en-GB" sz="200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que</a:t>
            </a:r>
            <a:r>
              <a:rPr kumimoji="0" lang="en-GB" sz="2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vende comida tradicional</a:t>
            </a:r>
            <a:r>
              <a:rPr kumimoji="0" lang="x-none" sz="2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a:t>
            </a:r>
            <a:endParaRPr kumimoji="0" lang="x-none"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CuadroTexto 8">
            <a:extLst>
              <a:ext uri="{FF2B5EF4-FFF2-40B4-BE49-F238E27FC236}">
                <a16:creationId xmlns:a16="http://schemas.microsoft.com/office/drawing/2014/main" id="{6536C849-AB00-234E-BB6D-E66A7920FB74}"/>
              </a:ext>
            </a:extLst>
          </p:cNvPr>
          <p:cNvSpPr txBox="1"/>
          <p:nvPr/>
        </p:nvSpPr>
        <p:spPr>
          <a:xfrm>
            <a:off x="5862432" y="1901410"/>
            <a:ext cx="6098476" cy="707886"/>
          </a:xfrm>
          <a:prstGeom prst="rect">
            <a:avLst/>
          </a:prstGeom>
          <a:solidFill>
            <a:schemeClr val="accent6">
              <a:lumMod val="20000"/>
              <a:lumOff val="80000"/>
            </a:schemeClr>
          </a:solidFill>
        </p:spPr>
        <p:txBody>
          <a:bodyPr wrap="square" rtlCol="0">
            <a:spAutoFit/>
          </a:bodyPr>
          <a:lstStyle/>
          <a:p>
            <a:pPr lvl="0" algn="ctr">
              <a:defRPr/>
            </a:pPr>
            <a:r>
              <a:rPr lang="en-GB" sz="2000" dirty="0">
                <a:solidFill>
                  <a:srgbClr val="5B9BD5">
                    <a:lumMod val="50000"/>
                  </a:srgbClr>
                </a:solidFill>
                <a:latin typeface="Century Gothic" panose="020B0502020202020204" pitchFamily="34" charset="0"/>
              </a:rPr>
              <a:t>¡</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Por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supuesto</a:t>
            </a:r>
            <a:r>
              <a:rPr lang="en-GB" sz="2000" dirty="0">
                <a:solidFill>
                  <a:srgbClr val="5B9BD5">
                    <a:lumMod val="50000"/>
                  </a:srgbClr>
                </a:solidFill>
                <a:latin typeface="Century Gothic" panose="020B0502020202020204" pitchFamily="34" charset="0"/>
              </a:rPr>
              <a:t>! Sabes, la </a:t>
            </a:r>
            <a:r>
              <a:rPr lang="en-GB" sz="2000" dirty="0" err="1">
                <a:solidFill>
                  <a:srgbClr val="5B9BD5">
                    <a:lumMod val="50000"/>
                  </a:srgbClr>
                </a:solidFill>
                <a:latin typeface="Century Gothic" panose="020B0502020202020204" pitchFamily="34" charset="0"/>
              </a:rPr>
              <a:t>vida</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en</a:t>
            </a:r>
            <a:r>
              <a:rPr lang="en-GB" sz="2000" dirty="0">
                <a:solidFill>
                  <a:srgbClr val="5B9BD5">
                    <a:lumMod val="50000"/>
                  </a:srgbClr>
                </a:solidFill>
                <a:latin typeface="Century Gothic" panose="020B0502020202020204" pitchFamily="34" charset="0"/>
              </a:rPr>
              <a:t> Miami es </a:t>
            </a:r>
            <a:r>
              <a:rPr lang="en-GB" sz="2000" dirty="0" err="1">
                <a:solidFill>
                  <a:srgbClr val="5B9BD5">
                    <a:lumMod val="50000"/>
                  </a:srgbClr>
                </a:solidFill>
                <a:latin typeface="Century Gothic" panose="020B0502020202020204" pitchFamily="34" charset="0"/>
              </a:rPr>
              <a:t>mejor</a:t>
            </a:r>
            <a:r>
              <a:rPr lang="en-GB" sz="2000" dirty="0">
                <a:solidFill>
                  <a:srgbClr val="5B9BD5">
                    <a:lumMod val="50000"/>
                  </a:srgbClr>
                </a:solidFill>
                <a:latin typeface="Century Gothic" panose="020B0502020202020204" pitchFamily="34" charset="0"/>
              </a:rPr>
              <a:t> </a:t>
            </a:r>
            <a:r>
              <a:rPr lang="en-GB" sz="2000">
                <a:solidFill>
                  <a:srgbClr val="5B9BD5">
                    <a:lumMod val="50000"/>
                  </a:srgbClr>
                </a:solidFill>
                <a:latin typeface="Century Gothic" panose="020B0502020202020204" pitchFamily="34" charset="0"/>
              </a:rPr>
              <a:t>que aquí, pero </a:t>
            </a:r>
            <a:r>
              <a:rPr lang="en-GB" sz="2000" dirty="0">
                <a:solidFill>
                  <a:srgbClr val="5B9BD5">
                    <a:lumMod val="50000"/>
                  </a:srgbClr>
                </a:solidFill>
                <a:latin typeface="Century Gothic" panose="020B0502020202020204" pitchFamily="34" charset="0"/>
              </a:rPr>
              <a:t>la comida es </a:t>
            </a:r>
            <a:r>
              <a:rPr lang="en-GB" sz="2000" err="1">
                <a:solidFill>
                  <a:srgbClr val="5B9BD5">
                    <a:lumMod val="50000"/>
                  </a:srgbClr>
                </a:solidFill>
                <a:latin typeface="Century Gothic" panose="020B0502020202020204" pitchFamily="34" charset="0"/>
              </a:rPr>
              <a:t>menos</a:t>
            </a:r>
            <a:r>
              <a:rPr lang="en-GB" sz="2000">
                <a:solidFill>
                  <a:srgbClr val="5B9BD5">
                    <a:lumMod val="50000"/>
                  </a:srgbClr>
                </a:solidFill>
                <a:latin typeface="Century Gothic" panose="020B0502020202020204" pitchFamily="34" charset="0"/>
              </a:rPr>
              <a:t> rica. </a:t>
            </a:r>
            <a:r>
              <a:rPr lang="en-GB" sz="2000" b="1" dirty="0">
                <a:solidFill>
                  <a:srgbClr val="5B9BD5">
                    <a:lumMod val="50000"/>
                  </a:srgbClr>
                </a:solidFill>
                <a:latin typeface="Century Gothic" panose="020B0502020202020204" pitchFamily="34" charset="0"/>
              </a:rPr>
              <a:t>I</a:t>
            </a:r>
            <a:endParaRPr kumimoji="0" lang="x-none"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ndParaRPr>
          </a:p>
        </p:txBody>
      </p:sp>
      <p:sp>
        <p:nvSpPr>
          <p:cNvPr id="10" name="CuadroTexto 9">
            <a:extLst>
              <a:ext uri="{FF2B5EF4-FFF2-40B4-BE49-F238E27FC236}">
                <a16:creationId xmlns:a16="http://schemas.microsoft.com/office/drawing/2014/main" id="{0E93874C-69C1-0E44-9122-20C58B02507F}"/>
              </a:ext>
            </a:extLst>
          </p:cNvPr>
          <p:cNvSpPr txBox="1"/>
          <p:nvPr/>
        </p:nvSpPr>
        <p:spPr>
          <a:xfrm>
            <a:off x="860298" y="2358892"/>
            <a:ext cx="4921530" cy="707886"/>
          </a:xfrm>
          <a:prstGeom prst="rect">
            <a:avLst/>
          </a:prstGeom>
          <a:solidFill>
            <a:schemeClr val="accent4">
              <a:lumMod val="20000"/>
              <a:lumOff val="80000"/>
            </a:schemeClr>
          </a:solidFill>
        </p:spPr>
        <p:txBody>
          <a:bodyPr wrap="square" rtlCol="0">
            <a:spAutoFit/>
          </a:bodyPr>
          <a:lstStyle/>
          <a:p>
            <a:pPr lvl="0" algn="ctr">
              <a:defRPr/>
            </a:pPr>
            <a:r>
              <a:rPr lang="es-ES" sz="2000" dirty="0">
                <a:solidFill>
                  <a:srgbClr val="5B9BD5">
                    <a:lumMod val="50000"/>
                  </a:srgbClr>
                </a:solidFill>
                <a:latin typeface="Century Gothic" panose="020B0502020202020204" pitchFamily="34" charset="0"/>
              </a:rPr>
              <a:t>Tienes razón. </a:t>
            </a:r>
            <a:r>
              <a:rPr lang="x-none" sz="2000">
                <a:solidFill>
                  <a:srgbClr val="5B9BD5">
                    <a:lumMod val="50000"/>
                  </a:srgbClr>
                </a:solidFill>
                <a:latin typeface="Century Gothic" panose="020B0502020202020204" pitchFamily="34" charset="0"/>
              </a:rPr>
              <a:t>¿</a:t>
            </a:r>
            <a:r>
              <a:rPr lang="en-GB" sz="2000" dirty="0" err="1">
                <a:solidFill>
                  <a:srgbClr val="5B9BD5">
                    <a:lumMod val="50000"/>
                  </a:srgbClr>
                </a:solidFill>
                <a:latin typeface="Century Gothic" panose="020B0502020202020204" pitchFamily="34" charset="0"/>
              </a:rPr>
              <a:t>Estaba</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allí</a:t>
            </a:r>
            <a:r>
              <a:rPr lang="en-GB" sz="2000" dirty="0">
                <a:solidFill>
                  <a:srgbClr val="5B9BD5">
                    <a:lumMod val="50000"/>
                  </a:srgbClr>
                </a:solidFill>
                <a:latin typeface="Century Gothic" panose="020B0502020202020204" pitchFamily="34" charset="0"/>
              </a:rPr>
              <a:t> el </a:t>
            </a:r>
            <a:r>
              <a:rPr lang="en-GB" sz="2000" dirty="0" err="1">
                <a:solidFill>
                  <a:srgbClr val="5B9BD5">
                    <a:lumMod val="50000"/>
                  </a:srgbClr>
                </a:solidFill>
                <a:latin typeface="Century Gothic" panose="020B0502020202020204" pitchFamily="34" charset="0"/>
              </a:rPr>
              <a:t>señor</a:t>
            </a:r>
            <a:r>
              <a:rPr lang="en-GB" sz="2000" dirty="0">
                <a:solidFill>
                  <a:srgbClr val="5B9BD5">
                    <a:lumMod val="50000"/>
                  </a:srgbClr>
                </a:solidFill>
                <a:latin typeface="Century Gothic" panose="020B0502020202020204" pitchFamily="34" charset="0"/>
              </a:rPr>
              <a:t> que </a:t>
            </a:r>
            <a:r>
              <a:rPr lang="en-GB" sz="2000" dirty="0" err="1">
                <a:solidFill>
                  <a:srgbClr val="5B9BD5">
                    <a:lumMod val="50000"/>
                  </a:srgbClr>
                </a:solidFill>
                <a:latin typeface="Century Gothic" panose="020B0502020202020204" pitchFamily="34" charset="0"/>
              </a:rPr>
              <a:t>hace</a:t>
            </a:r>
            <a:r>
              <a:rPr lang="en-GB" sz="2000" dirty="0">
                <a:solidFill>
                  <a:srgbClr val="5B9BD5">
                    <a:lumMod val="50000"/>
                  </a:srgbClr>
                </a:solidFill>
                <a:latin typeface="Century Gothic" panose="020B0502020202020204" pitchFamily="34" charset="0"/>
              </a:rPr>
              <a:t> </a:t>
            </a:r>
            <a:r>
              <a:rPr lang="en-GB" sz="2000">
                <a:solidFill>
                  <a:srgbClr val="5B9BD5">
                    <a:lumMod val="50000"/>
                  </a:srgbClr>
                </a:solidFill>
                <a:latin typeface="Century Gothic" panose="020B0502020202020204" pitchFamily="34" charset="0"/>
              </a:rPr>
              <a:t>las croquetas? </a:t>
            </a:r>
            <a:r>
              <a:rPr lang="en-GB" sz="2000" b="1" dirty="0">
                <a:solidFill>
                  <a:srgbClr val="5B9BD5">
                    <a:lumMod val="50000"/>
                  </a:srgbClr>
                </a:solidFill>
                <a:latin typeface="Century Gothic" panose="020B0502020202020204" pitchFamily="34" charset="0"/>
              </a:rPr>
              <a:t>A</a:t>
            </a:r>
            <a:endParaRPr kumimoji="0" lang="x-none"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ndParaRPr>
          </a:p>
        </p:txBody>
      </p:sp>
      <p:sp>
        <p:nvSpPr>
          <p:cNvPr id="12" name="CuadroTexto 11">
            <a:extLst>
              <a:ext uri="{FF2B5EF4-FFF2-40B4-BE49-F238E27FC236}">
                <a16:creationId xmlns:a16="http://schemas.microsoft.com/office/drawing/2014/main" id="{A7B97FB1-B25A-B046-865B-01576ECEC0D8}"/>
              </a:ext>
            </a:extLst>
          </p:cNvPr>
          <p:cNvSpPr txBox="1"/>
          <p:nvPr/>
        </p:nvSpPr>
        <p:spPr>
          <a:xfrm>
            <a:off x="5850579" y="2823532"/>
            <a:ext cx="6146905" cy="707886"/>
          </a:xfrm>
          <a:prstGeom prst="rect">
            <a:avLst/>
          </a:prstGeom>
          <a:solidFill>
            <a:schemeClr val="accent6">
              <a:lumMod val="20000"/>
              <a:lumOff val="80000"/>
            </a:schemeClr>
          </a:solidFill>
        </p:spPr>
        <p:txBody>
          <a:bodyPr wrap="square" rtlCol="0">
            <a:spAutoFit/>
          </a:bodyPr>
          <a:lstStyle/>
          <a:p>
            <a:pPr lvl="0" algn="ctr">
              <a:defRPr/>
            </a:pPr>
            <a:r>
              <a:rPr lang="es-ES" sz="2000" dirty="0">
                <a:solidFill>
                  <a:srgbClr val="5B9BD5">
                    <a:lumMod val="50000"/>
                  </a:srgbClr>
                </a:solidFill>
                <a:latin typeface="Century Gothic" panose="020B0502020202020204" pitchFamily="34" charset="0"/>
              </a:rPr>
              <a:t>¡Sí, </a:t>
            </a:r>
            <a:r>
              <a:rPr lang="es-ES" sz="2000">
                <a:solidFill>
                  <a:srgbClr val="5B9BD5">
                    <a:lumMod val="50000"/>
                  </a:srgbClr>
                </a:solidFill>
                <a:latin typeface="Century Gothic" panose="020B0502020202020204" pitchFamily="34" charset="0"/>
              </a:rPr>
              <a:t>son tan ricas! </a:t>
            </a:r>
            <a:r>
              <a:rPr lang="es-ES" sz="2000" dirty="0">
                <a:solidFill>
                  <a:srgbClr val="5B9BD5">
                    <a:lumMod val="50000"/>
                  </a:srgbClr>
                </a:solidFill>
                <a:latin typeface="Century Gothic" panose="020B0502020202020204" pitchFamily="34" charset="0"/>
              </a:rPr>
              <a:t>Después caminé por el bosque y vi a una persona </a:t>
            </a:r>
            <a:r>
              <a:rPr lang="es-ES" sz="2000">
                <a:solidFill>
                  <a:srgbClr val="5B9BD5">
                    <a:lumMod val="50000"/>
                  </a:srgbClr>
                </a:solidFill>
                <a:latin typeface="Century Gothic" panose="020B0502020202020204" pitchFamily="34" charset="0"/>
              </a:rPr>
              <a:t>que te conoce. </a:t>
            </a:r>
            <a:r>
              <a:rPr lang="en-GB" sz="2000" b="1" dirty="0">
                <a:solidFill>
                  <a:srgbClr val="5B9BD5">
                    <a:lumMod val="50000"/>
                  </a:srgbClr>
                </a:solidFill>
                <a:latin typeface="Century Gothic" panose="020B0502020202020204" pitchFamily="34" charset="0"/>
              </a:rPr>
              <a:t>I</a:t>
            </a:r>
            <a:endParaRPr kumimoji="0" lang="x-none"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ndParaRPr>
          </a:p>
        </p:txBody>
      </p:sp>
      <p:sp>
        <p:nvSpPr>
          <p:cNvPr id="13" name="CuadroTexto 12">
            <a:extLst>
              <a:ext uri="{FF2B5EF4-FFF2-40B4-BE49-F238E27FC236}">
                <a16:creationId xmlns:a16="http://schemas.microsoft.com/office/drawing/2014/main" id="{F142FF84-1BFB-EB48-88F5-222FCF7718DA}"/>
              </a:ext>
            </a:extLst>
          </p:cNvPr>
          <p:cNvSpPr txBox="1"/>
          <p:nvPr/>
        </p:nvSpPr>
        <p:spPr>
          <a:xfrm>
            <a:off x="860298" y="3222037"/>
            <a:ext cx="4917992" cy="1015663"/>
          </a:xfrm>
          <a:prstGeom prst="rect">
            <a:avLst/>
          </a:prstGeom>
          <a:solidFill>
            <a:schemeClr val="accent4">
              <a:lumMod val="20000"/>
              <a:lumOff val="80000"/>
            </a:schemeClr>
          </a:solidFill>
        </p:spPr>
        <p:txBody>
          <a:bodyPr wrap="square" rtlCol="0">
            <a:spAutoFit/>
          </a:bodyPr>
          <a:lstStyle/>
          <a:p>
            <a:pPr lvl="0" algn="ctr">
              <a:defRPr/>
            </a:pPr>
            <a:r>
              <a:rPr lang="es-ES" sz="2000">
                <a:solidFill>
                  <a:srgbClr val="5B9BD5">
                    <a:lumMod val="50000"/>
                  </a:srgbClr>
                </a:solidFill>
                <a:latin typeface="Century Gothic" panose="020B0502020202020204" pitchFamily="34" charset="0"/>
              </a:rPr>
              <a:t>¿Quién? Nací y viví allí, pero ahora itú </a:t>
            </a:r>
            <a:r>
              <a:rPr lang="es-ES" sz="2000" dirty="0">
                <a:solidFill>
                  <a:srgbClr val="5B9BD5">
                    <a:lumMod val="50000"/>
                  </a:srgbClr>
                </a:solidFill>
                <a:latin typeface="Century Gothic" panose="020B0502020202020204" pitchFamily="34" charset="0"/>
              </a:rPr>
              <a:t>eres la única persona </a:t>
            </a:r>
            <a:r>
              <a:rPr lang="es-ES" sz="2000">
                <a:solidFill>
                  <a:srgbClr val="5B9BD5">
                    <a:lumMod val="50000"/>
                  </a:srgbClr>
                </a:solidFill>
                <a:latin typeface="Century Gothic" panose="020B0502020202020204" pitchFamily="34" charset="0"/>
              </a:rPr>
              <a:t>que me conoce en La Habana! </a:t>
            </a:r>
            <a:r>
              <a:rPr lang="es-ES" sz="2000" b="1" dirty="0">
                <a:solidFill>
                  <a:srgbClr val="5B9BD5">
                    <a:lumMod val="50000"/>
                  </a:srgbClr>
                </a:solidFill>
                <a:latin typeface="Century Gothic" panose="020B0502020202020204" pitchFamily="34" charset="0"/>
              </a:rPr>
              <a:t>A</a:t>
            </a:r>
            <a:endParaRPr kumimoji="0" lang="x-none"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ndParaRPr>
          </a:p>
        </p:txBody>
      </p:sp>
      <p:sp>
        <p:nvSpPr>
          <p:cNvPr id="14" name="CuadroTexto 13">
            <a:extLst>
              <a:ext uri="{FF2B5EF4-FFF2-40B4-BE49-F238E27FC236}">
                <a16:creationId xmlns:a16="http://schemas.microsoft.com/office/drawing/2014/main" id="{8267657D-8A0E-5645-8E14-627B5E0819D6}"/>
              </a:ext>
            </a:extLst>
          </p:cNvPr>
          <p:cNvSpPr txBox="1"/>
          <p:nvPr/>
        </p:nvSpPr>
        <p:spPr>
          <a:xfrm>
            <a:off x="5891965" y="3848100"/>
            <a:ext cx="6120705" cy="707886"/>
          </a:xfrm>
          <a:prstGeom prst="rect">
            <a:avLst/>
          </a:prstGeom>
          <a:solidFill>
            <a:schemeClr val="accent6">
              <a:lumMod val="20000"/>
              <a:lumOff val="80000"/>
            </a:schemeClr>
          </a:solidFill>
        </p:spPr>
        <p:txBody>
          <a:bodyPr wrap="square" rtlCol="0">
            <a:spAutoFit/>
          </a:bodyPr>
          <a:lstStyle/>
          <a:p>
            <a:pPr lvl="0" algn="ctr">
              <a:defRPr/>
            </a:pPr>
            <a:r>
              <a:rPr lang="es-ES" sz="2000">
                <a:solidFill>
                  <a:srgbClr val="5B9BD5">
                    <a:lumMod val="50000"/>
                  </a:srgbClr>
                </a:solidFill>
                <a:latin typeface="Century Gothic" panose="020B0502020202020204" pitchFamily="34" charset="0"/>
              </a:rPr>
              <a:t>¡No, no </a:t>
            </a:r>
            <a:r>
              <a:rPr lang="es-ES" sz="2000" dirty="0">
                <a:solidFill>
                  <a:srgbClr val="5B9BD5">
                    <a:lumMod val="50000"/>
                  </a:srgbClr>
                </a:solidFill>
                <a:latin typeface="Century Gothic" panose="020B0502020202020204" pitchFamily="34" charset="0"/>
              </a:rPr>
              <a:t>es verdad! ¿Te acuerdas </a:t>
            </a:r>
            <a:r>
              <a:rPr lang="es-ES" sz="2000">
                <a:solidFill>
                  <a:srgbClr val="5B9BD5">
                    <a:lumMod val="50000"/>
                  </a:srgbClr>
                </a:solidFill>
                <a:latin typeface="Century Gothic" panose="020B0502020202020204" pitchFamily="34" charset="0"/>
              </a:rPr>
              <a:t>de Gloria, la chica que </a:t>
            </a:r>
            <a:r>
              <a:rPr lang="es-ES" sz="2000" dirty="0">
                <a:solidFill>
                  <a:srgbClr val="5B9BD5">
                    <a:lumMod val="50000"/>
                  </a:srgbClr>
                </a:solidFill>
                <a:latin typeface="Century Gothic" panose="020B0502020202020204" pitchFamily="34" charset="0"/>
              </a:rPr>
              <a:t>estaba en tu clase en el colegio? </a:t>
            </a:r>
            <a:r>
              <a:rPr lang="en-GB" sz="2000" b="1" dirty="0">
                <a:solidFill>
                  <a:srgbClr val="5B9BD5">
                    <a:lumMod val="50000"/>
                  </a:srgbClr>
                </a:solidFill>
                <a:latin typeface="Century Gothic" panose="020B0502020202020204" pitchFamily="34" charset="0"/>
              </a:rPr>
              <a:t>I</a:t>
            </a:r>
            <a:endParaRPr kumimoji="0" lang="x-none"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ndParaRPr>
          </a:p>
        </p:txBody>
      </p:sp>
      <p:sp>
        <p:nvSpPr>
          <p:cNvPr id="15" name="CuadroTexto 14">
            <a:extLst>
              <a:ext uri="{FF2B5EF4-FFF2-40B4-BE49-F238E27FC236}">
                <a16:creationId xmlns:a16="http://schemas.microsoft.com/office/drawing/2014/main" id="{BDA37B2E-FC12-6D43-ABD6-756C51523862}"/>
              </a:ext>
            </a:extLst>
          </p:cNvPr>
          <p:cNvSpPr txBox="1"/>
          <p:nvPr/>
        </p:nvSpPr>
        <p:spPr>
          <a:xfrm>
            <a:off x="856759" y="4404701"/>
            <a:ext cx="4921531" cy="707886"/>
          </a:xfrm>
          <a:prstGeom prst="rect">
            <a:avLst/>
          </a:prstGeom>
          <a:solidFill>
            <a:schemeClr val="accent4">
              <a:lumMod val="20000"/>
              <a:lumOff val="80000"/>
            </a:schemeClr>
          </a:solidFill>
        </p:spPr>
        <p:txBody>
          <a:bodyPr wrap="square" rtlCol="0">
            <a:spAutoFit/>
          </a:bodyPr>
          <a:lstStyle/>
          <a:p>
            <a:pPr lvl="0" algn="ctr">
              <a:defRPr/>
            </a:pPr>
            <a:r>
              <a:rPr lang="es-ES" sz="2000" dirty="0">
                <a:solidFill>
                  <a:srgbClr val="5B9BD5">
                    <a:lumMod val="50000"/>
                  </a:srgbClr>
                </a:solidFill>
                <a:latin typeface="Century Gothic" panose="020B0502020202020204" pitchFamily="34" charset="0"/>
              </a:rPr>
              <a:t>Sí, claro</a:t>
            </a:r>
            <a:r>
              <a:rPr lang="es-ES" sz="2000">
                <a:solidFill>
                  <a:srgbClr val="5B9BD5">
                    <a:lumMod val="50000"/>
                  </a:srgbClr>
                </a:solidFill>
                <a:latin typeface="Century Gothic" panose="020B0502020202020204" pitchFamily="34" charset="0"/>
              </a:rPr>
              <a:t>. Su casa estaba cerca de un castillo que me encanta… </a:t>
            </a:r>
            <a:r>
              <a:rPr lang="en-GB" sz="2000" b="1">
                <a:solidFill>
                  <a:srgbClr val="5B9BD5">
                    <a:lumMod val="50000"/>
                  </a:srgbClr>
                </a:solidFill>
                <a:latin typeface="Century Gothic" panose="020B0502020202020204" pitchFamily="34" charset="0"/>
              </a:rPr>
              <a:t>A</a:t>
            </a:r>
            <a:endParaRPr lang="x-none" sz="2000" b="1">
              <a:solidFill>
                <a:srgbClr val="5B9BD5">
                  <a:lumMod val="50000"/>
                </a:srgbClr>
              </a:solidFill>
              <a:latin typeface="Century Gothic" panose="020B0502020202020204" pitchFamily="34" charset="0"/>
            </a:endParaRPr>
          </a:p>
        </p:txBody>
      </p:sp>
      <p:sp>
        <p:nvSpPr>
          <p:cNvPr id="28" name="TextBox 27"/>
          <p:cNvSpPr txBox="1"/>
          <p:nvPr/>
        </p:nvSpPr>
        <p:spPr>
          <a:xfrm>
            <a:off x="33806" y="1435130"/>
            <a:ext cx="16089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Abuela</a:t>
            </a:r>
          </a:p>
        </p:txBody>
      </p:sp>
      <p:sp>
        <p:nvSpPr>
          <p:cNvPr id="29" name="TextBox 28"/>
          <p:cNvSpPr txBox="1"/>
          <p:nvPr/>
        </p:nvSpPr>
        <p:spPr>
          <a:xfrm>
            <a:off x="72180" y="2477392"/>
            <a:ext cx="12257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Isabel </a:t>
            </a:r>
          </a:p>
        </p:txBody>
      </p:sp>
      <p:sp>
        <p:nvSpPr>
          <p:cNvPr id="74" name="CuadroTexto 13">
            <a:extLst>
              <a:ext uri="{FF2B5EF4-FFF2-40B4-BE49-F238E27FC236}">
                <a16:creationId xmlns:a16="http://schemas.microsoft.com/office/drawing/2014/main" id="{DD96215D-408A-A548-A0F2-4D4CCA59DF97}"/>
              </a:ext>
            </a:extLst>
          </p:cNvPr>
          <p:cNvSpPr txBox="1"/>
          <p:nvPr/>
        </p:nvSpPr>
        <p:spPr>
          <a:xfrm>
            <a:off x="5874792" y="4735512"/>
            <a:ext cx="6098478" cy="1015663"/>
          </a:xfrm>
          <a:prstGeom prst="rect">
            <a:avLst/>
          </a:prstGeom>
          <a:solidFill>
            <a:schemeClr val="accent6">
              <a:lumMod val="20000"/>
              <a:lumOff val="80000"/>
            </a:schemeClr>
          </a:solidFill>
        </p:spPr>
        <p:txBody>
          <a:bodyPr wrap="square" rtlCol="0">
            <a:spAutoFit/>
          </a:bodyPr>
          <a:lstStyle/>
          <a:p>
            <a:pPr lvl="0" algn="ctr">
              <a:defRPr/>
            </a:pPr>
            <a:r>
              <a:rPr lang="es-ES" sz="2000">
                <a:solidFill>
                  <a:srgbClr val="5B9BD5">
                    <a:lumMod val="50000"/>
                  </a:srgbClr>
                </a:solidFill>
                <a:latin typeface="Century Gothic" panose="020B0502020202020204" pitchFamily="34" charset="0"/>
              </a:rPr>
              <a:t>Ah, ¡el Castillo del Morro! Sí, es muy bonito. El </a:t>
            </a:r>
            <a:r>
              <a:rPr lang="es-ES" sz="2000" dirty="0">
                <a:solidFill>
                  <a:srgbClr val="5B9BD5">
                    <a:lumMod val="50000"/>
                  </a:srgbClr>
                </a:solidFill>
                <a:latin typeface="Century Gothic" panose="020B0502020202020204" pitchFamily="34" charset="0"/>
              </a:rPr>
              <a:t>próximo </a:t>
            </a:r>
            <a:r>
              <a:rPr lang="es-ES" sz="2000">
                <a:solidFill>
                  <a:srgbClr val="5B9BD5">
                    <a:lumMod val="50000"/>
                  </a:srgbClr>
                </a:solidFill>
                <a:latin typeface="Century Gothic" panose="020B0502020202020204" pitchFamily="34" charset="0"/>
              </a:rPr>
              <a:t>mes Gloria va </a:t>
            </a:r>
            <a:r>
              <a:rPr lang="es-ES" sz="2000" dirty="0">
                <a:solidFill>
                  <a:srgbClr val="5B9BD5">
                    <a:lumMod val="50000"/>
                  </a:srgbClr>
                </a:solidFill>
                <a:latin typeface="Century Gothic" panose="020B0502020202020204" pitchFamily="34" charset="0"/>
              </a:rPr>
              <a:t>a cumplir ochenta años</a:t>
            </a:r>
            <a:r>
              <a:rPr lang="es-ES" sz="2000">
                <a:solidFill>
                  <a:srgbClr val="5B9BD5">
                    <a:lumMod val="50000"/>
                  </a:srgbClr>
                </a:solidFill>
                <a:latin typeface="Century Gothic" panose="020B0502020202020204" pitchFamily="34" charset="0"/>
              </a:rPr>
              <a:t>. ¿Tú </a:t>
            </a:r>
            <a:r>
              <a:rPr lang="es-ES" sz="2000" dirty="0">
                <a:solidFill>
                  <a:srgbClr val="5B9BD5">
                    <a:lumMod val="50000"/>
                  </a:srgbClr>
                </a:solidFill>
                <a:latin typeface="Century Gothic" panose="020B0502020202020204" pitchFamily="34" charset="0"/>
              </a:rPr>
              <a:t>y tu </a:t>
            </a:r>
            <a:r>
              <a:rPr lang="es-ES" sz="2000">
                <a:solidFill>
                  <a:srgbClr val="5B9BD5">
                    <a:lumMod val="50000"/>
                  </a:srgbClr>
                </a:solidFill>
                <a:latin typeface="Century Gothic" panose="020B0502020202020204" pitchFamily="34" charset="0"/>
              </a:rPr>
              <a:t>marido queréis ir </a:t>
            </a:r>
            <a:r>
              <a:rPr lang="es-ES" sz="2000" dirty="0">
                <a:solidFill>
                  <a:srgbClr val="5B9BD5">
                    <a:lumMod val="50000"/>
                  </a:srgbClr>
                </a:solidFill>
                <a:latin typeface="Century Gothic" panose="020B0502020202020204" pitchFamily="34" charset="0"/>
              </a:rPr>
              <a:t>a la fiesta? </a:t>
            </a:r>
            <a:r>
              <a:rPr lang="en-GB" sz="2000" b="1" dirty="0">
                <a:solidFill>
                  <a:srgbClr val="5B9BD5">
                    <a:lumMod val="50000"/>
                  </a:srgbClr>
                </a:solidFill>
                <a:latin typeface="Century Gothic" panose="020B0502020202020204" pitchFamily="34" charset="0"/>
              </a:rPr>
              <a:t>I</a:t>
            </a:r>
            <a:endParaRPr kumimoji="0" lang="x-none"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ndParaRPr>
          </a:p>
        </p:txBody>
      </p:sp>
      <p:sp>
        <p:nvSpPr>
          <p:cNvPr id="75" name="CuadroTexto 14">
            <a:extLst>
              <a:ext uri="{FF2B5EF4-FFF2-40B4-BE49-F238E27FC236}">
                <a16:creationId xmlns:a16="http://schemas.microsoft.com/office/drawing/2014/main" id="{CA734F17-87CA-AB40-9B12-87F39CDE4910}"/>
              </a:ext>
            </a:extLst>
          </p:cNvPr>
          <p:cNvSpPr txBox="1"/>
          <p:nvPr/>
        </p:nvSpPr>
        <p:spPr>
          <a:xfrm>
            <a:off x="871666" y="5236082"/>
            <a:ext cx="4963461" cy="1015663"/>
          </a:xfrm>
          <a:prstGeom prst="rect">
            <a:avLst/>
          </a:prstGeom>
          <a:solidFill>
            <a:schemeClr val="accent4">
              <a:lumMod val="20000"/>
              <a:lumOff val="80000"/>
            </a:schemeClr>
          </a:solidFill>
        </p:spPr>
        <p:txBody>
          <a:bodyPr wrap="square" rtlCol="0">
            <a:spAutoFit/>
          </a:bodyPr>
          <a:lstStyle/>
          <a:p>
            <a:pPr lvl="0" algn="ctr">
              <a:defRPr/>
            </a:pPr>
            <a:r>
              <a:rPr kumimoji="0" lang="es-E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No sé</a:t>
            </a:r>
            <a:r>
              <a:rPr kumimoji="0" lang="es-ES" sz="2000" b="0" i="0" u="none" strike="noStrike" kern="1200" cap="none" spc="0" normalizeH="0" baseline="0" noProof="0">
                <a:ln>
                  <a:noFill/>
                </a:ln>
                <a:solidFill>
                  <a:srgbClr val="5B9BD5">
                    <a:lumMod val="50000"/>
                  </a:srgbClr>
                </a:solidFill>
                <a:effectLst/>
                <a:uLnTx/>
                <a:uFillTx/>
                <a:latin typeface="Century Gothic" panose="020B0502020202020204" pitchFamily="34" charset="0"/>
              </a:rPr>
              <a:t>. Mis amigos </a:t>
            </a:r>
            <a:r>
              <a:rPr kumimoji="0" lang="es-ES" sz="2000" i="0" u="none" strike="noStrike" kern="1200" cap="none" spc="0" normalizeH="0" baseline="0" noProof="0">
                <a:ln>
                  <a:noFill/>
                </a:ln>
                <a:solidFill>
                  <a:srgbClr val="5B9BD5">
                    <a:lumMod val="50000"/>
                  </a:srgbClr>
                </a:solidFill>
                <a:effectLst/>
                <a:uLnTx/>
                <a:uFillTx/>
                <a:latin typeface="Century Gothic" panose="020B0502020202020204" pitchFamily="34" charset="0"/>
              </a:rPr>
              <a:t>que</a:t>
            </a:r>
            <a:r>
              <a:rPr kumimoji="0" lang="es-ES" sz="2000" b="0" i="0" u="none" strike="noStrike" kern="1200" cap="none" spc="0" normalizeH="0" baseline="0" noProof="0">
                <a:ln>
                  <a:noFill/>
                </a:ln>
                <a:solidFill>
                  <a:srgbClr val="5B9BD5">
                    <a:lumMod val="50000"/>
                  </a:srgbClr>
                </a:solidFill>
                <a:effectLst/>
                <a:uLnTx/>
                <a:uFillTx/>
                <a:latin typeface="Century Gothic" panose="020B0502020202020204" pitchFamily="34" charset="0"/>
              </a:rPr>
              <a:t> fueron </a:t>
            </a:r>
            <a:r>
              <a:rPr kumimoji="0" lang="es-E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 Cuba en abril</a:t>
            </a:r>
            <a:r>
              <a:rPr lang="es-ES" sz="2000" dirty="0">
                <a:solidFill>
                  <a:srgbClr val="5B9BD5">
                    <a:lumMod val="50000"/>
                  </a:srgbClr>
                </a:solidFill>
                <a:latin typeface="Century Gothic" panose="020B0502020202020204" pitchFamily="34" charset="0"/>
              </a:rPr>
              <a:t> </a:t>
            </a:r>
            <a:r>
              <a:rPr lang="es-ES" sz="2000">
                <a:solidFill>
                  <a:srgbClr val="5B9BD5">
                    <a:lumMod val="50000"/>
                  </a:srgbClr>
                </a:solidFill>
                <a:latin typeface="Century Gothic" panose="020B0502020202020204" pitchFamily="34" charset="0"/>
              </a:rPr>
              <a:t>pagaron cuatrocientos dólares* </a:t>
            </a:r>
            <a:r>
              <a:rPr lang="es-ES" sz="2000" dirty="0">
                <a:solidFill>
                  <a:srgbClr val="5B9BD5">
                    <a:lumMod val="50000"/>
                  </a:srgbClr>
                </a:solidFill>
                <a:latin typeface="Century Gothic" panose="020B0502020202020204" pitchFamily="34" charset="0"/>
              </a:rPr>
              <a:t>por ambos billetes. </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a:t>
            </a:r>
            <a:endParaRPr kumimoji="0" lang="x-none"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ndParaRPr>
          </a:p>
        </p:txBody>
      </p:sp>
      <p:sp>
        <p:nvSpPr>
          <p:cNvPr id="76" name="Action Button: Custom 22">
            <a:hlinkClick r:id="" action="ppaction://noaction" highlightClick="1">
              <a:snd r:embed="rId5" name="Part 1.wav"/>
            </a:hlinkClick>
            <a:extLst>
              <a:ext uri="{FF2B5EF4-FFF2-40B4-BE49-F238E27FC236}">
                <a16:creationId xmlns:a16="http://schemas.microsoft.com/office/drawing/2014/main" id="{018B9D61-DFAB-EE40-B7DC-C3A6AB2CAAF2}"/>
              </a:ext>
            </a:extLst>
          </p:cNvPr>
          <p:cNvSpPr/>
          <p:nvPr/>
        </p:nvSpPr>
        <p:spPr>
          <a:xfrm>
            <a:off x="243072" y="292948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77" name="Action Button: Custom 22">
            <a:hlinkClick r:id="" action="ppaction://noaction" highlightClick="1">
              <a:snd r:embed="rId6" name="Part 2.wav"/>
            </a:hlinkClick>
            <a:extLst>
              <a:ext uri="{FF2B5EF4-FFF2-40B4-BE49-F238E27FC236}">
                <a16:creationId xmlns:a16="http://schemas.microsoft.com/office/drawing/2014/main" id="{6FFBD358-1EEC-F741-9400-DF66992921CB}"/>
              </a:ext>
            </a:extLst>
          </p:cNvPr>
          <p:cNvSpPr/>
          <p:nvPr/>
        </p:nvSpPr>
        <p:spPr>
          <a:xfrm>
            <a:off x="251817" y="3441132"/>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78" name="Action Button: Custom 22">
            <a:hlinkClick r:id="" action="ppaction://noaction" highlightClick="1">
              <a:snd r:embed="rId7" name="Part 3.wav"/>
            </a:hlinkClick>
            <a:extLst>
              <a:ext uri="{FF2B5EF4-FFF2-40B4-BE49-F238E27FC236}">
                <a16:creationId xmlns:a16="http://schemas.microsoft.com/office/drawing/2014/main" id="{EE596605-E1AD-9444-AB60-C938C61ECD2E}"/>
              </a:ext>
            </a:extLst>
          </p:cNvPr>
          <p:cNvSpPr/>
          <p:nvPr/>
        </p:nvSpPr>
        <p:spPr>
          <a:xfrm>
            <a:off x="246462" y="396461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79" name="Action Button: Custom 22">
            <a:hlinkClick r:id="" action="ppaction://noaction" highlightClick="1">
              <a:snd r:embed="rId8" name="Part 4.wav"/>
            </a:hlinkClick>
            <a:extLst>
              <a:ext uri="{FF2B5EF4-FFF2-40B4-BE49-F238E27FC236}">
                <a16:creationId xmlns:a16="http://schemas.microsoft.com/office/drawing/2014/main" id="{4F06BFAE-4151-4040-8FC7-027B6E986518}"/>
              </a:ext>
            </a:extLst>
          </p:cNvPr>
          <p:cNvSpPr/>
          <p:nvPr/>
        </p:nvSpPr>
        <p:spPr>
          <a:xfrm>
            <a:off x="246462" y="447625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80" name="Action Button: Custom 22">
            <a:hlinkClick r:id="" action="ppaction://noaction" highlightClick="1">
              <a:snd r:embed="rId9" name="Part 5.wav"/>
            </a:hlinkClick>
            <a:extLst>
              <a:ext uri="{FF2B5EF4-FFF2-40B4-BE49-F238E27FC236}">
                <a16:creationId xmlns:a16="http://schemas.microsoft.com/office/drawing/2014/main" id="{C7A94B3D-E3A9-3B4A-86A4-0101FF3136FD}"/>
              </a:ext>
            </a:extLst>
          </p:cNvPr>
          <p:cNvSpPr/>
          <p:nvPr/>
        </p:nvSpPr>
        <p:spPr>
          <a:xfrm>
            <a:off x="246462" y="4949755"/>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81" name="Action Button: Custom 22">
            <a:hlinkClick r:id="" action="ppaction://noaction" highlightClick="1">
              <a:snd r:embed="rId10" name="Part 6.wav"/>
            </a:hlinkClick>
            <a:extLst>
              <a:ext uri="{FF2B5EF4-FFF2-40B4-BE49-F238E27FC236}">
                <a16:creationId xmlns:a16="http://schemas.microsoft.com/office/drawing/2014/main" id="{EE5AFA88-9B5C-3042-8498-BA5469F49915}"/>
              </a:ext>
            </a:extLst>
          </p:cNvPr>
          <p:cNvSpPr/>
          <p:nvPr/>
        </p:nvSpPr>
        <p:spPr>
          <a:xfrm>
            <a:off x="246462" y="542671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pic>
        <p:nvPicPr>
          <p:cNvPr id="30" name="Picture 29">
            <a:extLst>
              <a:ext uri="{FF2B5EF4-FFF2-40B4-BE49-F238E27FC236}">
                <a16:creationId xmlns:a16="http://schemas.microsoft.com/office/drawing/2014/main" id="{915600F3-8559-694E-9717-AE4F51F75172}"/>
              </a:ext>
            </a:extLst>
          </p:cNvPr>
          <p:cNvPicPr>
            <a:picLocks noChangeAspect="1"/>
          </p:cNvPicPr>
          <p:nvPr/>
        </p:nvPicPr>
        <p:blipFill rotWithShape="1">
          <a:blip r:embed="rId11">
            <a:extLst>
              <a:ext uri="{28A0092B-C50C-407E-A947-70E740481C1C}">
                <a14:useLocalDpi xmlns:a14="http://schemas.microsoft.com/office/drawing/2010/main" val="0"/>
              </a:ext>
            </a:extLst>
          </a:blip>
          <a:srcRect l="48654" r="29324" b="43178"/>
          <a:stretch/>
        </p:blipFill>
        <p:spPr>
          <a:xfrm flipH="1">
            <a:off x="16223" y="547680"/>
            <a:ext cx="838724" cy="979242"/>
          </a:xfrm>
          <a:prstGeom prst="rect">
            <a:avLst/>
          </a:prstGeom>
        </p:spPr>
      </p:pic>
      <p:sp>
        <p:nvSpPr>
          <p:cNvPr id="31" name="CuadroTexto 13">
            <a:extLst>
              <a:ext uri="{FF2B5EF4-FFF2-40B4-BE49-F238E27FC236}">
                <a16:creationId xmlns:a16="http://schemas.microsoft.com/office/drawing/2014/main" id="{63592B66-A06E-994F-ACB7-31AFD34D7BB9}"/>
              </a:ext>
            </a:extLst>
          </p:cNvPr>
          <p:cNvSpPr txBox="1"/>
          <p:nvPr/>
        </p:nvSpPr>
        <p:spPr>
          <a:xfrm>
            <a:off x="5874792" y="5903679"/>
            <a:ext cx="6098478" cy="400110"/>
          </a:xfrm>
          <a:prstGeom prst="rect">
            <a:avLst/>
          </a:prstGeom>
          <a:solidFill>
            <a:schemeClr val="accent6">
              <a:lumMod val="20000"/>
              <a:lumOff val="80000"/>
            </a:schemeClr>
          </a:solidFill>
        </p:spPr>
        <p:txBody>
          <a:bodyPr wrap="square" rtlCol="0">
            <a:spAutoFit/>
          </a:bodyPr>
          <a:lstStyle/>
          <a:p>
            <a:pPr lvl="0">
              <a:defRPr/>
            </a:pPr>
            <a:r>
              <a:rPr lang="es-ES" sz="2000">
                <a:solidFill>
                  <a:srgbClr val="5B9BD5">
                    <a:lumMod val="50000"/>
                  </a:srgbClr>
                </a:solidFill>
                <a:latin typeface="Century Gothic" panose="020B0502020202020204" pitchFamily="34" charset="0"/>
              </a:rPr>
              <a:t>  Ay</a:t>
            </a:r>
            <a:r>
              <a:rPr lang="es-ES" sz="2000" dirty="0">
                <a:solidFill>
                  <a:srgbClr val="5B9BD5">
                    <a:lumMod val="50000"/>
                  </a:srgbClr>
                </a:solidFill>
                <a:latin typeface="Century Gothic" panose="020B0502020202020204" pitchFamily="34" charset="0"/>
              </a:rPr>
              <a:t>, qué caro. </a:t>
            </a:r>
            <a:r>
              <a:rPr lang="en-GB" sz="2000" b="1" dirty="0">
                <a:solidFill>
                  <a:srgbClr val="5B9BD5">
                    <a:lumMod val="50000"/>
                  </a:srgbClr>
                </a:solidFill>
                <a:latin typeface="Century Gothic" panose="020B0502020202020204" pitchFamily="34" charset="0"/>
              </a:rPr>
              <a:t>I</a:t>
            </a:r>
            <a:endParaRPr kumimoji="0" lang="x-none"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ndParaRPr>
          </a:p>
        </p:txBody>
      </p:sp>
      <p:sp>
        <p:nvSpPr>
          <p:cNvPr id="34" name="Action Button: Custom 22">
            <a:hlinkClick r:id="" action="ppaction://noaction" highlightClick="1">
              <a:snd r:embed="rId12" name="Part 7.wav"/>
            </a:hlinkClick>
            <a:extLst>
              <a:ext uri="{FF2B5EF4-FFF2-40B4-BE49-F238E27FC236}">
                <a16:creationId xmlns:a16="http://schemas.microsoft.com/office/drawing/2014/main" id="{EE5AFA88-9B5C-3042-8498-BA5469F49915}"/>
              </a:ext>
            </a:extLst>
          </p:cNvPr>
          <p:cNvSpPr/>
          <p:nvPr/>
        </p:nvSpPr>
        <p:spPr>
          <a:xfrm>
            <a:off x="246462" y="590367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p>
        </p:txBody>
      </p:sp>
      <p:sp>
        <p:nvSpPr>
          <p:cNvPr id="4" name="Rectangle 3"/>
          <p:cNvSpPr/>
          <p:nvPr/>
        </p:nvSpPr>
        <p:spPr>
          <a:xfrm>
            <a:off x="8431034" y="59507"/>
            <a:ext cx="3760966" cy="707886"/>
          </a:xfrm>
          <a:prstGeom prst="rect">
            <a:avLst/>
          </a:prstGeom>
          <a:solidFill>
            <a:schemeClr val="bg1"/>
          </a:solidFill>
        </p:spPr>
        <p:txBody>
          <a:bodyPr wrap="none">
            <a:spAutoFit/>
          </a:bodyPr>
          <a:lstStyle/>
          <a:p>
            <a:r>
              <a:rPr lang="es-ES" sz="2000">
                <a:solidFill>
                  <a:srgbClr val="5B9BD5">
                    <a:lumMod val="50000"/>
                  </a:srgbClr>
                </a:solidFill>
                <a:latin typeface="Century Gothic" panose="020B0502020202020204" pitchFamily="34" charset="0"/>
              </a:rPr>
              <a:t>*el dólar = dollar;</a:t>
            </a:r>
          </a:p>
          <a:p>
            <a:r>
              <a:rPr lang="es-ES" sz="2000">
                <a:solidFill>
                  <a:srgbClr val="5B9BD5">
                    <a:lumMod val="50000"/>
                  </a:srgbClr>
                </a:solidFill>
                <a:latin typeface="Century Gothic" panose="020B0502020202020204" pitchFamily="34" charset="0"/>
              </a:rPr>
              <a:t>*cumplir 80 años = to turn 80</a:t>
            </a:r>
            <a:endParaRPr lang="en-GB" sz="2000"/>
          </a:p>
        </p:txBody>
      </p:sp>
      <p:pic>
        <p:nvPicPr>
          <p:cNvPr id="5" name="Full dialogu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41703" y="856787"/>
            <a:ext cx="609600" cy="609600"/>
          </a:xfrm>
          <a:prstGeom prst="rect">
            <a:avLst/>
          </a:prstGeom>
        </p:spPr>
      </p:pic>
      <p:pic>
        <p:nvPicPr>
          <p:cNvPr id="2050" name="Picture 2" descr="Couple, Elderly, Grandparents, Happy, Holding Hands">
            <a:extLst>
              <a:ext uri="{FF2B5EF4-FFF2-40B4-BE49-F238E27FC236}">
                <a16:creationId xmlns:a16="http://schemas.microsoft.com/office/drawing/2014/main" id="{694DB704-B2D4-BE4B-94C1-FA297AB4AD47}"/>
              </a:ext>
            </a:extLst>
          </p:cNvPr>
          <p:cNvPicPr>
            <a:picLocks noChangeAspect="1" noChangeArrowheads="1"/>
          </p:cNvPicPr>
          <p:nvPr/>
        </p:nvPicPr>
        <p:blipFill rotWithShape="1">
          <a:blip r:embed="rId14">
            <a:clrChange>
              <a:clrFrom>
                <a:srgbClr val="FEFEFE"/>
              </a:clrFrom>
              <a:clrTo>
                <a:srgbClr val="FEFEFE">
                  <a:alpha val="0"/>
                </a:srgbClr>
              </a:clrTo>
            </a:clrChange>
            <a:extLst>
              <a:ext uri="{28A0092B-C50C-407E-A947-70E740481C1C}">
                <a14:useLocalDpi xmlns:a14="http://schemas.microsoft.com/office/drawing/2010/main" val="0"/>
              </a:ext>
            </a:extLst>
          </a:blip>
          <a:srcRect l="18323" t="13023" r="50580" b="52504"/>
          <a:stretch/>
        </p:blipFill>
        <p:spPr bwMode="auto">
          <a:xfrm>
            <a:off x="161497" y="1883456"/>
            <a:ext cx="644962" cy="59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15747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483" y="354778"/>
            <a:ext cx="10515600" cy="1325563"/>
          </a:xfrm>
        </p:spPr>
        <p:txBody>
          <a:bodyPr>
            <a:normAutofit/>
          </a:bodyPr>
          <a:lstStyle/>
          <a:p>
            <a:r>
              <a:rPr lang="en-GB" sz="2400" b="1"/>
              <a:t>iAhora escribe tus propias frases! </a:t>
            </a:r>
            <a:br>
              <a:rPr lang="en-GB" sz="2400" b="1"/>
            </a:br>
            <a:r>
              <a:rPr lang="en-GB" sz="2400" b="1"/>
              <a:t>Usa un verbo en tercera persona singular (e.g. es, tiene, habla).</a:t>
            </a:r>
          </a:p>
        </p:txBody>
      </p:sp>
      <p:pic>
        <p:nvPicPr>
          <p:cNvPr id="4" name="Imagen 17" descr="Imagen que contiene juguete, muñeca&#10;&#10;Descripción generada automáticamente">
            <a:extLst>
              <a:ext uri="{FF2B5EF4-FFF2-40B4-BE49-F238E27FC236}">
                <a16:creationId xmlns:a16="http://schemas.microsoft.com/office/drawing/2014/main" id="{BADFA7ED-AF05-5849-A7E4-C0780AF4883E}"/>
              </a:ext>
            </a:extLst>
          </p:cNvPr>
          <p:cNvPicPr>
            <a:picLocks noChangeAspect="1"/>
          </p:cNvPicPr>
          <p:nvPr/>
        </p:nvPicPr>
        <p:blipFill rotWithShape="1">
          <a:blip r:embed="rId3"/>
          <a:srcRect l="47915" b="3874"/>
          <a:stretch/>
        </p:blipFill>
        <p:spPr>
          <a:xfrm>
            <a:off x="11295528" y="659085"/>
            <a:ext cx="1455739" cy="1512711"/>
          </a:xfrm>
          <a:prstGeom prst="rect">
            <a:avLst/>
          </a:prstGeom>
        </p:spPr>
      </p:pic>
      <p:sp>
        <p:nvSpPr>
          <p:cNvPr id="5" name="TextBox 4"/>
          <p:cNvSpPr txBox="1"/>
          <p:nvPr/>
        </p:nvSpPr>
        <p:spPr>
          <a:xfrm>
            <a:off x="459483" y="1766899"/>
            <a:ext cx="6404429" cy="430887"/>
          </a:xfrm>
          <a:prstGeom prst="rect">
            <a:avLst/>
          </a:prstGeom>
          <a:noFill/>
        </p:spPr>
        <p:txBody>
          <a:bodyPr wrap="square" rtlCol="0">
            <a:spAutoFit/>
          </a:bodyPr>
          <a:lstStyle/>
          <a:p>
            <a:pPr algn="l"/>
            <a:r>
              <a:rPr lang="en-GB" sz="2200" b="1">
                <a:solidFill>
                  <a:schemeClr val="accent5">
                    <a:lumMod val="50000"/>
                  </a:schemeClr>
                </a:solidFill>
              </a:rPr>
              <a:t>1. </a:t>
            </a:r>
            <a:r>
              <a:rPr lang="en-GB" sz="2200">
                <a:solidFill>
                  <a:schemeClr val="accent5">
                    <a:lumMod val="50000"/>
                  </a:schemeClr>
                </a:solidFill>
              </a:rPr>
              <a:t>Jorge Jesús is a boy who…</a:t>
            </a:r>
          </a:p>
        </p:txBody>
      </p:sp>
      <p:sp>
        <p:nvSpPr>
          <p:cNvPr id="6" name="TextBox 5"/>
          <p:cNvSpPr txBox="1"/>
          <p:nvPr/>
        </p:nvSpPr>
        <p:spPr>
          <a:xfrm>
            <a:off x="459482" y="3184723"/>
            <a:ext cx="6404429" cy="430887"/>
          </a:xfrm>
          <a:prstGeom prst="rect">
            <a:avLst/>
          </a:prstGeom>
          <a:noFill/>
        </p:spPr>
        <p:txBody>
          <a:bodyPr wrap="square" rtlCol="0">
            <a:spAutoFit/>
          </a:bodyPr>
          <a:lstStyle/>
          <a:p>
            <a:pPr algn="l"/>
            <a:r>
              <a:rPr lang="en-GB" sz="2200" b="1">
                <a:solidFill>
                  <a:schemeClr val="accent5">
                    <a:lumMod val="50000"/>
                  </a:schemeClr>
                </a:solidFill>
              </a:rPr>
              <a:t>3. </a:t>
            </a:r>
            <a:r>
              <a:rPr lang="en-GB" sz="2200">
                <a:solidFill>
                  <a:schemeClr val="accent5">
                    <a:lumMod val="50000"/>
                  </a:schemeClr>
                </a:solidFill>
              </a:rPr>
              <a:t>The granny is a person who…</a:t>
            </a:r>
          </a:p>
        </p:txBody>
      </p:sp>
      <p:sp>
        <p:nvSpPr>
          <p:cNvPr id="7" name="Rounded Rectangle 6">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escribir</a:t>
            </a:r>
          </a:p>
        </p:txBody>
      </p:sp>
      <p:sp>
        <p:nvSpPr>
          <p:cNvPr id="8" name="TextBox 7"/>
          <p:cNvSpPr txBox="1"/>
          <p:nvPr/>
        </p:nvSpPr>
        <p:spPr>
          <a:xfrm>
            <a:off x="459481" y="2475879"/>
            <a:ext cx="6404429" cy="430887"/>
          </a:xfrm>
          <a:prstGeom prst="rect">
            <a:avLst/>
          </a:prstGeom>
          <a:noFill/>
        </p:spPr>
        <p:txBody>
          <a:bodyPr wrap="square" rtlCol="0">
            <a:spAutoFit/>
          </a:bodyPr>
          <a:lstStyle/>
          <a:p>
            <a:pPr algn="l"/>
            <a:r>
              <a:rPr lang="en-GB" sz="2200" b="1">
                <a:solidFill>
                  <a:schemeClr val="accent5">
                    <a:lumMod val="50000"/>
                  </a:schemeClr>
                </a:solidFill>
              </a:rPr>
              <a:t>2. </a:t>
            </a:r>
            <a:r>
              <a:rPr lang="en-GB" sz="2200">
                <a:solidFill>
                  <a:schemeClr val="accent5">
                    <a:lumMod val="50000"/>
                  </a:schemeClr>
                </a:solidFill>
              </a:rPr>
              <a:t>Cuba is a country that…</a:t>
            </a:r>
          </a:p>
        </p:txBody>
      </p:sp>
      <p:sp>
        <p:nvSpPr>
          <p:cNvPr id="9" name="Rounded Rectangular Callout 8"/>
          <p:cNvSpPr/>
          <p:nvPr/>
        </p:nvSpPr>
        <p:spPr>
          <a:xfrm>
            <a:off x="5543989" y="199741"/>
            <a:ext cx="4412343" cy="494562"/>
          </a:xfrm>
          <a:prstGeom prst="wedgeRoundRectCallout">
            <a:avLst>
              <a:gd name="adj1" fmla="val -37280"/>
              <a:gd name="adj2" fmla="val 74397"/>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latin typeface="Century Gothic" panose="020B0502020202020204" pitchFamily="34" charset="0"/>
              </a:rPr>
              <a:t>i</a:t>
            </a:r>
            <a:r>
              <a:rPr lang="en-GB" sz="2000">
                <a:solidFill>
                  <a:srgbClr val="002060"/>
                </a:solidFill>
              </a:rPr>
              <a:t>Puedes usar tu imaginación!</a:t>
            </a:r>
          </a:p>
        </p:txBody>
      </p:sp>
      <p:sp>
        <p:nvSpPr>
          <p:cNvPr id="11" name="TextBox 10"/>
          <p:cNvSpPr txBox="1"/>
          <p:nvPr/>
        </p:nvSpPr>
        <p:spPr>
          <a:xfrm>
            <a:off x="459483" y="3955454"/>
            <a:ext cx="6870231" cy="430887"/>
          </a:xfrm>
          <a:prstGeom prst="rect">
            <a:avLst/>
          </a:prstGeom>
          <a:noFill/>
        </p:spPr>
        <p:txBody>
          <a:bodyPr wrap="square" rtlCol="0">
            <a:spAutoFit/>
          </a:bodyPr>
          <a:lstStyle/>
          <a:p>
            <a:pPr algn="l"/>
            <a:r>
              <a:rPr lang="en-GB" sz="2200" b="1">
                <a:solidFill>
                  <a:schemeClr val="accent5">
                    <a:lumMod val="50000"/>
                  </a:schemeClr>
                </a:solidFill>
              </a:rPr>
              <a:t>4. </a:t>
            </a:r>
            <a:r>
              <a:rPr lang="en-GB" sz="2200">
                <a:solidFill>
                  <a:schemeClr val="accent5">
                    <a:lumMod val="50000"/>
                  </a:schemeClr>
                </a:solidFill>
              </a:rPr>
              <a:t>Little Havana is a neighbourhood that…</a:t>
            </a:r>
          </a:p>
        </p:txBody>
      </p:sp>
      <p:sp>
        <p:nvSpPr>
          <p:cNvPr id="13" name="TextBox 12"/>
          <p:cNvSpPr txBox="1"/>
          <p:nvPr/>
        </p:nvSpPr>
        <p:spPr>
          <a:xfrm>
            <a:off x="459480" y="4692583"/>
            <a:ext cx="6986349" cy="430887"/>
          </a:xfrm>
          <a:prstGeom prst="rect">
            <a:avLst/>
          </a:prstGeom>
          <a:noFill/>
        </p:spPr>
        <p:txBody>
          <a:bodyPr wrap="square" rtlCol="0">
            <a:spAutoFit/>
          </a:bodyPr>
          <a:lstStyle/>
          <a:p>
            <a:pPr algn="l"/>
            <a:r>
              <a:rPr lang="en-GB" sz="2200" b="1">
                <a:solidFill>
                  <a:schemeClr val="accent5">
                    <a:lumMod val="50000"/>
                  </a:schemeClr>
                </a:solidFill>
              </a:rPr>
              <a:t>5. </a:t>
            </a:r>
            <a:r>
              <a:rPr lang="en-GB" sz="2200">
                <a:solidFill>
                  <a:schemeClr val="accent5">
                    <a:lumMod val="50000"/>
                  </a:schemeClr>
                </a:solidFill>
              </a:rPr>
              <a:t>In Little Havana there are people who…</a:t>
            </a:r>
          </a:p>
        </p:txBody>
      </p:sp>
      <p:sp>
        <p:nvSpPr>
          <p:cNvPr id="14" name="TextBox 13"/>
          <p:cNvSpPr txBox="1"/>
          <p:nvPr/>
        </p:nvSpPr>
        <p:spPr>
          <a:xfrm>
            <a:off x="459479" y="5411354"/>
            <a:ext cx="6404429" cy="430887"/>
          </a:xfrm>
          <a:prstGeom prst="rect">
            <a:avLst/>
          </a:prstGeom>
          <a:noFill/>
        </p:spPr>
        <p:txBody>
          <a:bodyPr wrap="square" rtlCol="0">
            <a:spAutoFit/>
          </a:bodyPr>
          <a:lstStyle/>
          <a:p>
            <a:pPr algn="l"/>
            <a:r>
              <a:rPr lang="en-GB" sz="2200" b="1" dirty="0">
                <a:solidFill>
                  <a:schemeClr val="accent5">
                    <a:lumMod val="50000"/>
                  </a:schemeClr>
                </a:solidFill>
              </a:rPr>
              <a:t>6. </a:t>
            </a:r>
            <a:r>
              <a:rPr lang="en-GB" sz="2200" dirty="0">
                <a:solidFill>
                  <a:schemeClr val="accent5">
                    <a:lumMod val="50000"/>
                  </a:schemeClr>
                </a:solidFill>
              </a:rPr>
              <a:t>In Havana there is a café that…</a:t>
            </a:r>
          </a:p>
        </p:txBody>
      </p:sp>
      <p:sp>
        <p:nvSpPr>
          <p:cNvPr id="15" name="TextBox 14"/>
          <p:cNvSpPr txBox="1"/>
          <p:nvPr/>
        </p:nvSpPr>
        <p:spPr>
          <a:xfrm>
            <a:off x="5165272" y="1766275"/>
            <a:ext cx="8055429" cy="430887"/>
          </a:xfrm>
          <a:prstGeom prst="rect">
            <a:avLst/>
          </a:prstGeom>
          <a:noFill/>
        </p:spPr>
        <p:txBody>
          <a:bodyPr wrap="square" rtlCol="0">
            <a:spAutoFit/>
          </a:bodyPr>
          <a:lstStyle/>
          <a:p>
            <a:pPr algn="l"/>
            <a:r>
              <a:rPr lang="en-GB" sz="2200" i="1">
                <a:solidFill>
                  <a:schemeClr val="accent5">
                    <a:lumMod val="50000"/>
                  </a:schemeClr>
                </a:solidFill>
              </a:rPr>
              <a:t>(Jorge Jesús es un chico que…)</a:t>
            </a:r>
          </a:p>
        </p:txBody>
      </p:sp>
      <p:sp>
        <p:nvSpPr>
          <p:cNvPr id="16" name="TextBox 15"/>
          <p:cNvSpPr txBox="1"/>
          <p:nvPr/>
        </p:nvSpPr>
        <p:spPr>
          <a:xfrm>
            <a:off x="5165271" y="2453980"/>
            <a:ext cx="8055429" cy="430887"/>
          </a:xfrm>
          <a:prstGeom prst="rect">
            <a:avLst/>
          </a:prstGeom>
          <a:noFill/>
        </p:spPr>
        <p:txBody>
          <a:bodyPr wrap="square" rtlCol="0">
            <a:spAutoFit/>
          </a:bodyPr>
          <a:lstStyle/>
          <a:p>
            <a:pPr algn="l"/>
            <a:r>
              <a:rPr lang="en-GB" sz="2200" i="1" dirty="0">
                <a:solidFill>
                  <a:schemeClr val="accent5">
                    <a:lumMod val="50000"/>
                  </a:schemeClr>
                </a:solidFill>
              </a:rPr>
              <a:t>(Cuba es un </a:t>
            </a:r>
            <a:r>
              <a:rPr lang="en-GB" sz="2200" i="1" dirty="0" err="1">
                <a:solidFill>
                  <a:schemeClr val="accent5">
                    <a:lumMod val="50000"/>
                  </a:schemeClr>
                </a:solidFill>
              </a:rPr>
              <a:t>país</a:t>
            </a:r>
            <a:r>
              <a:rPr lang="en-GB" sz="2200" i="1" dirty="0">
                <a:solidFill>
                  <a:schemeClr val="accent5">
                    <a:lumMod val="50000"/>
                  </a:schemeClr>
                </a:solidFill>
              </a:rPr>
              <a:t> que…)</a:t>
            </a:r>
          </a:p>
        </p:txBody>
      </p:sp>
      <p:sp>
        <p:nvSpPr>
          <p:cNvPr id="17" name="TextBox 16"/>
          <p:cNvSpPr txBox="1"/>
          <p:nvPr/>
        </p:nvSpPr>
        <p:spPr>
          <a:xfrm>
            <a:off x="5852099" y="3135206"/>
            <a:ext cx="6076044" cy="430887"/>
          </a:xfrm>
          <a:prstGeom prst="rect">
            <a:avLst/>
          </a:prstGeom>
          <a:noFill/>
        </p:spPr>
        <p:txBody>
          <a:bodyPr wrap="square" rtlCol="0">
            <a:spAutoFit/>
          </a:bodyPr>
          <a:lstStyle/>
          <a:p>
            <a:pPr algn="l"/>
            <a:r>
              <a:rPr lang="en-GB" sz="2200" i="1">
                <a:solidFill>
                  <a:schemeClr val="accent5">
                    <a:lumMod val="50000"/>
                  </a:schemeClr>
                </a:solidFill>
              </a:rPr>
              <a:t>(La abuela es una persona que…)</a:t>
            </a:r>
          </a:p>
        </p:txBody>
      </p:sp>
      <p:sp>
        <p:nvSpPr>
          <p:cNvPr id="20" name="TextBox 19">
            <a:extLst>
              <a:ext uri="{FF2B5EF4-FFF2-40B4-BE49-F238E27FC236}">
                <a16:creationId xmlns:a16="http://schemas.microsoft.com/office/drawing/2014/main" id="{0C0B03CA-A29E-124F-A2DA-F87707BC8FAA}"/>
              </a:ext>
            </a:extLst>
          </p:cNvPr>
          <p:cNvSpPr txBox="1"/>
          <p:nvPr/>
        </p:nvSpPr>
        <p:spPr>
          <a:xfrm>
            <a:off x="6434219" y="3920256"/>
            <a:ext cx="6076044" cy="430887"/>
          </a:xfrm>
          <a:prstGeom prst="rect">
            <a:avLst/>
          </a:prstGeom>
          <a:noFill/>
        </p:spPr>
        <p:txBody>
          <a:bodyPr wrap="square" rtlCol="0">
            <a:spAutoFit/>
          </a:bodyPr>
          <a:lstStyle/>
          <a:p>
            <a:pPr algn="l"/>
            <a:r>
              <a:rPr lang="en-GB" sz="2200" i="1">
                <a:solidFill>
                  <a:schemeClr val="accent5">
                    <a:lumMod val="50000"/>
                  </a:schemeClr>
                </a:solidFill>
              </a:rPr>
              <a:t>(Pequeña Habana es un barrio que…)</a:t>
            </a:r>
          </a:p>
        </p:txBody>
      </p:sp>
      <p:sp>
        <p:nvSpPr>
          <p:cNvPr id="21" name="TextBox 20">
            <a:extLst>
              <a:ext uri="{FF2B5EF4-FFF2-40B4-BE49-F238E27FC236}">
                <a16:creationId xmlns:a16="http://schemas.microsoft.com/office/drawing/2014/main" id="{6651CD22-C73B-624C-A736-130289BE04DD}"/>
              </a:ext>
            </a:extLst>
          </p:cNvPr>
          <p:cNvSpPr txBox="1"/>
          <p:nvPr/>
        </p:nvSpPr>
        <p:spPr>
          <a:xfrm>
            <a:off x="6535524" y="4657385"/>
            <a:ext cx="6076044" cy="430887"/>
          </a:xfrm>
          <a:prstGeom prst="rect">
            <a:avLst/>
          </a:prstGeom>
          <a:noFill/>
        </p:spPr>
        <p:txBody>
          <a:bodyPr wrap="square" rtlCol="0">
            <a:spAutoFit/>
          </a:bodyPr>
          <a:lstStyle/>
          <a:p>
            <a:r>
              <a:rPr lang="en-GB" sz="2200" i="1" dirty="0">
                <a:solidFill>
                  <a:schemeClr val="accent5">
                    <a:lumMod val="50000"/>
                  </a:schemeClr>
                </a:solidFill>
              </a:rPr>
              <a:t>(</a:t>
            </a:r>
            <a:r>
              <a:rPr lang="en-GB" sz="2200" i="1" err="1">
                <a:solidFill>
                  <a:schemeClr val="accent5">
                    <a:lumMod val="50000"/>
                  </a:schemeClr>
                </a:solidFill>
              </a:rPr>
              <a:t>En</a:t>
            </a:r>
            <a:r>
              <a:rPr lang="en-GB" sz="2200" i="1">
                <a:solidFill>
                  <a:schemeClr val="accent5">
                    <a:lumMod val="50000"/>
                  </a:schemeClr>
                </a:solidFill>
              </a:rPr>
              <a:t> Pequeña Habana hay </a:t>
            </a:r>
            <a:r>
              <a:rPr lang="en-GB" sz="2200" i="1" dirty="0" err="1">
                <a:solidFill>
                  <a:schemeClr val="accent5">
                    <a:lumMod val="50000"/>
                  </a:schemeClr>
                </a:solidFill>
              </a:rPr>
              <a:t>gente</a:t>
            </a:r>
            <a:r>
              <a:rPr lang="en-GB" sz="2200" i="1" dirty="0">
                <a:solidFill>
                  <a:schemeClr val="accent5">
                    <a:lumMod val="50000"/>
                  </a:schemeClr>
                </a:solidFill>
              </a:rPr>
              <a:t> que…)</a:t>
            </a:r>
          </a:p>
        </p:txBody>
      </p:sp>
      <p:sp>
        <p:nvSpPr>
          <p:cNvPr id="18" name="TextBox 17">
            <a:extLst>
              <a:ext uri="{FF2B5EF4-FFF2-40B4-BE49-F238E27FC236}">
                <a16:creationId xmlns:a16="http://schemas.microsoft.com/office/drawing/2014/main" id="{2FFB1E98-EC6D-D149-B818-8F5953DF88FE}"/>
              </a:ext>
            </a:extLst>
          </p:cNvPr>
          <p:cNvSpPr txBox="1"/>
          <p:nvPr/>
        </p:nvSpPr>
        <p:spPr>
          <a:xfrm>
            <a:off x="6434219" y="5354586"/>
            <a:ext cx="6076044" cy="430887"/>
          </a:xfrm>
          <a:prstGeom prst="rect">
            <a:avLst/>
          </a:prstGeom>
          <a:noFill/>
        </p:spPr>
        <p:txBody>
          <a:bodyPr wrap="square" rtlCol="0">
            <a:spAutoFit/>
          </a:bodyPr>
          <a:lstStyle/>
          <a:p>
            <a:pPr algn="l"/>
            <a:r>
              <a:rPr lang="en-GB" sz="2200" i="1" dirty="0">
                <a:solidFill>
                  <a:schemeClr val="accent5">
                    <a:lumMod val="50000"/>
                  </a:schemeClr>
                </a:solidFill>
              </a:rPr>
              <a:t>(</a:t>
            </a:r>
            <a:r>
              <a:rPr lang="en-GB" sz="2200" i="1" dirty="0" err="1">
                <a:solidFill>
                  <a:schemeClr val="accent5">
                    <a:lumMod val="50000"/>
                  </a:schemeClr>
                </a:solidFill>
              </a:rPr>
              <a:t>En</a:t>
            </a:r>
            <a:r>
              <a:rPr lang="en-GB" sz="2200" i="1" dirty="0">
                <a:solidFill>
                  <a:schemeClr val="accent5">
                    <a:lumMod val="50000"/>
                  </a:schemeClr>
                </a:solidFill>
              </a:rPr>
              <a:t> La Habana hay un café que…)</a:t>
            </a:r>
          </a:p>
        </p:txBody>
      </p:sp>
      <p:pic>
        <p:nvPicPr>
          <p:cNvPr id="19" name="Picture 18">
            <a:extLst>
              <a:ext uri="{FF2B5EF4-FFF2-40B4-BE49-F238E27FC236}">
                <a16:creationId xmlns:a16="http://schemas.microsoft.com/office/drawing/2014/main" id="{915600F3-8559-694E-9717-AE4F51F75172}"/>
              </a:ext>
            </a:extLst>
          </p:cNvPr>
          <p:cNvPicPr>
            <a:picLocks noChangeAspect="1"/>
          </p:cNvPicPr>
          <p:nvPr/>
        </p:nvPicPr>
        <p:blipFill rotWithShape="1">
          <a:blip r:embed="rId4">
            <a:extLst>
              <a:ext uri="{28A0092B-C50C-407E-A947-70E740481C1C}">
                <a14:useLocalDpi xmlns:a14="http://schemas.microsoft.com/office/drawing/2010/main" val="0"/>
              </a:ext>
            </a:extLst>
          </a:blip>
          <a:srcRect l="48654" r="29324" b="43178"/>
          <a:stretch/>
        </p:blipFill>
        <p:spPr>
          <a:xfrm flipH="1">
            <a:off x="10456804" y="905381"/>
            <a:ext cx="838724" cy="1194436"/>
          </a:xfrm>
          <a:prstGeom prst="rect">
            <a:avLst/>
          </a:prstGeom>
        </p:spPr>
      </p:pic>
    </p:spTree>
    <p:extLst>
      <p:ext uri="{BB962C8B-B14F-4D97-AF65-F5344CB8AC3E}">
        <p14:creationId xmlns:p14="http://schemas.microsoft.com/office/powerpoint/2010/main" val="383917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0" grpId="0"/>
      <p:bldP spid="21" grpId="0"/>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3" descr="title"/>
          <p:cNvPicPr preferRelativeResize="0"/>
          <p:nvPr/>
        </p:nvPicPr>
        <p:blipFill rotWithShape="1">
          <a:blip r:embed="rId3">
            <a:alphaModFix/>
          </a:blip>
          <a:srcRect/>
          <a:stretch/>
        </p:blipFill>
        <p:spPr>
          <a:xfrm>
            <a:off x="0" y="189818"/>
            <a:ext cx="6649156" cy="867128"/>
          </a:xfrm>
          <a:prstGeom prst="rect">
            <a:avLst/>
          </a:prstGeom>
          <a:noFill/>
          <a:ln>
            <a:noFill/>
          </a:ln>
        </p:spPr>
      </p:pic>
      <p:sp>
        <p:nvSpPr>
          <p:cNvPr id="87" name="Google Shape;87;p3"/>
          <p:cNvSpPr txBox="1">
            <a:spLocks noGrp="1"/>
          </p:cNvSpPr>
          <p:nvPr>
            <p:ph type="title"/>
          </p:nvPr>
        </p:nvSpPr>
        <p:spPr>
          <a:xfrm>
            <a:off x="92597" y="201397"/>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Deberes</a:t>
            </a:r>
            <a:endParaRPr sz="3600" b="1">
              <a:solidFill>
                <a:schemeClr val="lt1"/>
              </a:solidFill>
            </a:endParaRPr>
          </a:p>
        </p:txBody>
      </p:sp>
      <p:pic>
        <p:nvPicPr>
          <p:cNvPr id="88" name="Google Shape;88;p3" descr="Smiley face with headphones"/>
          <p:cNvPicPr preferRelativeResize="0"/>
          <p:nvPr/>
        </p:nvPicPr>
        <p:blipFill rotWithShape="1">
          <a:blip r:embed="rId4">
            <a:alphaModFix/>
          </a:blip>
          <a:srcRect/>
          <a:stretch/>
        </p:blipFill>
        <p:spPr>
          <a:xfrm>
            <a:off x="10541342" y="105601"/>
            <a:ext cx="1401221" cy="1401221"/>
          </a:xfrm>
          <a:prstGeom prst="rect">
            <a:avLst/>
          </a:prstGeom>
          <a:noFill/>
          <a:ln>
            <a:noFill/>
          </a:ln>
        </p:spPr>
      </p:pic>
      <p:sp>
        <p:nvSpPr>
          <p:cNvPr id="89" name="Google Shape;89;p3"/>
          <p:cNvSpPr txBox="1"/>
          <p:nvPr/>
        </p:nvSpPr>
        <p:spPr>
          <a:xfrm>
            <a:off x="108486" y="1230442"/>
            <a:ext cx="9750706"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800"/>
              <a:buFont typeface="Century Gothic"/>
              <a:buNone/>
              <a:tabLst/>
              <a:defRPr/>
            </a:pPr>
            <a:r>
              <a:rPr kumimoji="0" lang="en-GB" sz="28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Vocabulary Learning Homework (Y9, Term 2.2, Week 3)</a:t>
            </a:r>
            <a:endParaRPr kumimoji="0" sz="2800" b="0" i="0" u="none" strike="noStrike" kern="0" cap="none" spc="0" normalizeH="0" baseline="0" noProof="0">
              <a:ln>
                <a:noFill/>
              </a:ln>
              <a:solidFill>
                <a:srgbClr val="115076"/>
              </a:solidFill>
              <a:effectLst/>
              <a:uLnTx/>
              <a:uFillTx/>
              <a:latin typeface="Century Gothic"/>
              <a:ea typeface="Century Gothic"/>
              <a:cs typeface="Century Gothic"/>
              <a:sym typeface="Century Gothic"/>
            </a:endParaRPr>
          </a:p>
        </p:txBody>
      </p:sp>
      <p:sp>
        <p:nvSpPr>
          <p:cNvPr id="90" name="Google Shape;90;p3"/>
          <p:cNvSpPr txBox="1"/>
          <p:nvPr/>
        </p:nvSpPr>
        <p:spPr>
          <a:xfrm>
            <a:off x="175149" y="1971779"/>
            <a:ext cx="1088578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Audio file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txBox="1"/>
          <p:nvPr/>
        </p:nvSpPr>
        <p:spPr>
          <a:xfrm>
            <a:off x="175149" y="2869678"/>
            <a:ext cx="307537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Audio file QR code: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txBox="1"/>
          <p:nvPr/>
        </p:nvSpPr>
        <p:spPr>
          <a:xfrm>
            <a:off x="175148" y="3907117"/>
            <a:ext cx="11066804"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Student worksheet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txBox="1"/>
          <p:nvPr/>
        </p:nvSpPr>
        <p:spPr>
          <a:xfrm>
            <a:off x="175149" y="4666362"/>
            <a:ext cx="10338404"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0" i="0" u="sng" strike="noStrike" kern="0" cap="none" spc="0" normalizeH="0" baseline="0" noProof="0">
                <a:ln>
                  <a:noFill/>
                </a:ln>
                <a:solidFill>
                  <a:srgbClr val="115076"/>
                </a:solidFill>
                <a:effectLst/>
                <a:uLnTx/>
                <a:uFillTx/>
                <a:latin typeface="Century Gothic"/>
                <a:ea typeface="Century Gothic"/>
                <a:cs typeface="Century Gothic"/>
                <a:sym typeface="Century Gothic"/>
                <a:hlinkClick r:id="rId5">
                  <a:extLst>
                    <a:ext uri="{A12FA001-AC4F-418D-AE19-62706E023703}">
                      <ahyp:hlinkClr xmlns="" xmlns:ahyp="http://schemas.microsoft.com/office/drawing/2018/hyperlinkcolor" val="tx"/>
                    </a:ext>
                  </a:extLst>
                </a:hlinkClick>
              </a:rPr>
              <a:t>Quizlet link</a:t>
            </a:r>
            <a:r>
              <a:rPr kumimoji="0" lang="en-GB"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r>
            <a:br>
              <a:rPr kumimoji="0" lang="en-GB"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br>
            <a:endParaRPr kumimoji="0" sz="2400" b="0" i="0" u="none" strike="noStrike" kern="0" cap="none" spc="0" normalizeH="0" baseline="0" noProof="0">
              <a:ln>
                <a:noFill/>
              </a:ln>
              <a:solidFill>
                <a:srgbClr val="115076"/>
              </a:solidFill>
              <a:effectLst/>
              <a:uLnTx/>
              <a:uFillTx/>
              <a:latin typeface="Century Gothic"/>
              <a:ea typeface="Century Gothic"/>
              <a:cs typeface="Century Gothic"/>
              <a:sym typeface="Century Gothic"/>
            </a:endParaRPr>
          </a:p>
        </p:txBody>
      </p:sp>
      <p:pic>
        <p:nvPicPr>
          <p:cNvPr id="94" name="Google Shape;94;p3" descr="the letter Q"/>
          <p:cNvPicPr preferRelativeResize="0"/>
          <p:nvPr/>
        </p:nvPicPr>
        <p:blipFill rotWithShape="1">
          <a:blip r:embed="rId6">
            <a:alphaModFix/>
          </a:blip>
          <a:srcRect/>
          <a:stretch/>
        </p:blipFill>
        <p:spPr>
          <a:xfrm>
            <a:off x="10641925" y="4800601"/>
            <a:ext cx="1300638" cy="1300638"/>
          </a:xfrm>
          <a:prstGeom prst="rect">
            <a:avLst/>
          </a:prstGeom>
          <a:noFill/>
          <a:ln>
            <a:noFill/>
          </a:ln>
        </p:spPr>
      </p:pic>
      <p:pic>
        <p:nvPicPr>
          <p:cNvPr id="95" name="Google Shape;95;p3" descr="Qr code&#10;&#10;Description automatically generated"/>
          <p:cNvPicPr preferRelativeResize="0"/>
          <p:nvPr/>
        </p:nvPicPr>
        <p:blipFill rotWithShape="1">
          <a:blip r:embed="rId7">
            <a:alphaModFix/>
          </a:blip>
          <a:srcRect/>
          <a:stretch/>
        </p:blipFill>
        <p:spPr>
          <a:xfrm>
            <a:off x="3250524" y="2651561"/>
            <a:ext cx="1323975" cy="1323975"/>
          </a:xfrm>
          <a:prstGeom prst="rect">
            <a:avLst/>
          </a:prstGeom>
          <a:noFill/>
          <a:ln>
            <a:noFill/>
          </a:ln>
        </p:spPr>
      </p:pic>
      <p:sp>
        <p:nvSpPr>
          <p:cNvPr id="12" name="Rectangle 11">
            <a:extLst>
              <a:ext uri="{FF2B5EF4-FFF2-40B4-BE49-F238E27FC236}">
                <a16:creationId xmlns:a16="http://schemas.microsoft.com/office/drawing/2014/main" id="{01E03688-4D25-4831-9877-8BFFFC513BAF}"/>
              </a:ext>
            </a:extLst>
          </p:cNvPr>
          <p:cNvSpPr/>
          <p:nvPr/>
        </p:nvSpPr>
        <p:spPr>
          <a:xfrm>
            <a:off x="175149" y="5379440"/>
            <a:ext cx="11066804" cy="830997"/>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		</a:t>
            </a:r>
            <a:r>
              <a:rPr lang="en-GB" sz="2400" dirty="0">
                <a:solidFill>
                  <a:srgbClr val="5B9BD5">
                    <a:lumMod val="50000"/>
                  </a:srgbClr>
                </a:solidFill>
                <a:latin typeface="Century Gothic" panose="020B0502020202020204" pitchFamily="34" charset="0"/>
              </a:rPr>
              <a:t>				</a:t>
            </a:r>
            <a:br>
              <a:rPr lang="en-GB" sz="2400" dirty="0">
                <a:solidFill>
                  <a:srgbClr val="5B9BD5">
                    <a:lumMod val="50000"/>
                  </a:srgbClr>
                </a:solidFill>
                <a:latin typeface="Century Gothic" panose="020B0502020202020204" pitchFamily="34" charset="0"/>
              </a:rPr>
            </a:br>
            <a:endParaRPr lang="en-GB" sz="2400" dirty="0"/>
          </a:p>
        </p:txBody>
      </p:sp>
      <p:sp>
        <p:nvSpPr>
          <p:cNvPr id="13" name="TextBox 12">
            <a:extLst>
              <a:ext uri="{FF2B5EF4-FFF2-40B4-BE49-F238E27FC236}">
                <a16:creationId xmlns:a16="http://schemas.microsoft.com/office/drawing/2014/main" id="{078EFE12-E8E7-49B9-B913-AB147D78626F}"/>
              </a:ext>
            </a:extLst>
          </p:cNvPr>
          <p:cNvSpPr txBox="1"/>
          <p:nvPr/>
        </p:nvSpPr>
        <p:spPr>
          <a:xfrm>
            <a:off x="3121378" y="5379440"/>
            <a:ext cx="10338404" cy="1200329"/>
          </a:xfrm>
          <a:prstGeom prst="rect">
            <a:avLst/>
          </a:prstGeom>
          <a:noFill/>
        </p:spPr>
        <p:txBody>
          <a:bodyPr wrap="square" rtlCol="0">
            <a:spAutoFit/>
          </a:bodyPr>
          <a:lstStyle/>
          <a:p>
            <a:r>
              <a:rPr lang="en-GB" sz="2400">
                <a:solidFill>
                  <a:srgbClr val="115076"/>
                </a:solidFill>
                <a:latin typeface="Century Gothic" panose="020B0502020202020204" pitchFamily="34" charset="0"/>
                <a:hlinkClick r:id="rId8"/>
              </a:rPr>
              <a:t>Year 9, Term 2.1, Week 5</a:t>
            </a:r>
            <a:endParaRPr lang="en-GB" sz="2400" dirty="0">
              <a:solidFill>
                <a:srgbClr val="115076"/>
              </a:solidFill>
              <a:latin typeface="Century Gothic" panose="020B0502020202020204" pitchFamily="34" charset="0"/>
            </a:endParaRPr>
          </a:p>
          <a:p>
            <a:r>
              <a:rPr lang="en-GB" sz="2400" dirty="0">
                <a:solidFill>
                  <a:srgbClr val="115076"/>
                </a:solidFill>
                <a:latin typeface="Century Gothic" panose="020B0502020202020204" pitchFamily="34" charset="0"/>
                <a:hlinkClick r:id="rId9"/>
              </a:rPr>
              <a:t>Year 9, </a:t>
            </a:r>
            <a:r>
              <a:rPr lang="en-GB" sz="2400">
                <a:solidFill>
                  <a:srgbClr val="115076"/>
                </a:solidFill>
                <a:latin typeface="Century Gothic" panose="020B0502020202020204" pitchFamily="34" charset="0"/>
                <a:hlinkClick r:id="rId9"/>
              </a:rPr>
              <a:t>Term 2.1, </a:t>
            </a:r>
            <a:r>
              <a:rPr lang="en-GB" sz="2400" dirty="0">
                <a:solidFill>
                  <a:srgbClr val="115076"/>
                </a:solidFill>
                <a:latin typeface="Century Gothic" panose="020B0502020202020204" pitchFamily="34" charset="0"/>
                <a:hlinkClick r:id="rId9"/>
              </a:rPr>
              <a:t>Week 2</a:t>
            </a:r>
            <a:r>
              <a:rPr lang="en-GB" sz="2400" dirty="0"/>
              <a:t/>
            </a:r>
            <a:br>
              <a:rPr lang="en-GB" sz="2400" dirty="0"/>
            </a:br>
            <a:endParaRPr lang="en-GB" sz="24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1697930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err="1">
                <a:solidFill>
                  <a:schemeClr val="bg1"/>
                </a:solidFill>
              </a:rPr>
              <a:t>Fonética</a:t>
            </a:r>
            <a:endParaRPr lang="en-GB" sz="3600" b="1">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654639" y="258166"/>
            <a:ext cx="227350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hablar</a:t>
            </a: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37159" y="1168466"/>
            <a:ext cx="100639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Escribe las palabras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en</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español</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Cuál</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tiene</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la SSC [CI]?</a:t>
            </a:r>
          </a:p>
        </p:txBody>
      </p:sp>
      <p:sp>
        <p:nvSpPr>
          <p:cNvPr id="7" name="TextBox 6">
            <a:extLst>
              <a:ext uri="{FF2B5EF4-FFF2-40B4-BE49-F238E27FC236}">
                <a16:creationId xmlns:a16="http://schemas.microsoft.com/office/drawing/2014/main" id="{4E6A58B1-6B4E-4CB1-8794-A9443AFA2DFC}"/>
              </a:ext>
            </a:extLst>
          </p:cNvPr>
          <p:cNvSpPr txBox="1"/>
          <p:nvPr/>
        </p:nvSpPr>
        <p:spPr>
          <a:xfrm>
            <a:off x="5823329" y="2841833"/>
            <a:ext cx="54534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400" b="1" i="0" u="none" strike="noStrike" kern="1200" cap="none" spc="0" normalizeH="0" baseline="0" noProof="0">
                <a:ln>
                  <a:noFill/>
                </a:ln>
                <a:solidFill>
                  <a:srgbClr val="115076"/>
                </a:solidFill>
                <a:effectLst/>
                <a:uLnTx/>
                <a:uFillTx/>
                <a:latin typeface="Century Gothic" panose="020F0302020204030204"/>
                <a:ea typeface="+mn-ea"/>
                <a:cs typeface="+mn-cs"/>
              </a:rPr>
              <a:t>o</a:t>
            </a:r>
            <a:endParaRPr kumimoji="0" lang="en-GB" sz="4400" b="1" i="0" u="none" strike="noStrike" kern="0" cap="none" spc="0" normalizeH="0" baseline="0" noProof="0">
              <a:ln>
                <a:noFill/>
              </a:ln>
              <a:solidFill>
                <a:srgbClr val="4472C4">
                  <a:lumMod val="50000"/>
                </a:srgbClr>
              </a:solidFill>
              <a:effectLst/>
              <a:uLnTx/>
              <a:uFillTx/>
              <a:latin typeface="Century Gothic" panose="020F0302020204030204"/>
              <a:ea typeface="+mn-ea"/>
              <a:cs typeface="Arial"/>
              <a:sym typeface="Arial"/>
            </a:endParaRPr>
          </a:p>
        </p:txBody>
      </p:sp>
      <p:sp>
        <p:nvSpPr>
          <p:cNvPr id="17" name="TextBox 16">
            <a:extLst>
              <a:ext uri="{FF2B5EF4-FFF2-40B4-BE49-F238E27FC236}">
                <a16:creationId xmlns:a16="http://schemas.microsoft.com/office/drawing/2014/main" id="{DA2F2789-84A6-4CA5-AD39-41E5E0CC861C}"/>
              </a:ext>
            </a:extLst>
          </p:cNvPr>
          <p:cNvSpPr txBox="1"/>
          <p:nvPr/>
        </p:nvSpPr>
        <p:spPr>
          <a:xfrm>
            <a:off x="237159" y="4086602"/>
            <a:ext cx="1146499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Ahora</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escucha y lee.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115076"/>
                </a:solidFill>
                <a:effectLst/>
                <a:uLnTx/>
                <a:uFillTx/>
                <a:latin typeface="Century Gothic" panose="020F0302020204030204"/>
                <a:ea typeface="+mn-ea"/>
                <a:cs typeface="+mn-cs"/>
              </a:rPr>
              <a:t>Dónde</a:t>
            </a:r>
            <a:r>
              <a:rPr kumimoji="0" lang="en-GB" sz="2800" b="1"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noProof="0" dirty="0" err="1">
                <a:ln>
                  <a:noFill/>
                </a:ln>
                <a:solidFill>
                  <a:srgbClr val="115076"/>
                </a:solidFill>
                <a:effectLst/>
                <a:uLnTx/>
                <a:uFillTx/>
                <a:latin typeface="Century Gothic" panose="020F0302020204030204"/>
                <a:ea typeface="+mn-ea"/>
                <a:cs typeface="+mn-cs"/>
              </a:rPr>
              <a:t>está</a:t>
            </a:r>
            <a:r>
              <a:rPr kumimoji="0" lang="en-GB" sz="2800" b="1" i="0" u="none" strike="noStrike" kern="1200" cap="none" spc="0" normalizeH="0" noProof="0" dirty="0">
                <a:ln>
                  <a:noFill/>
                </a:ln>
                <a:solidFill>
                  <a:srgbClr val="115076"/>
                </a:solidFill>
                <a:effectLst/>
                <a:uLnTx/>
                <a:uFillTx/>
                <a:latin typeface="Century Gothic" panose="020F0302020204030204"/>
                <a:ea typeface="+mn-ea"/>
                <a:cs typeface="+mn-cs"/>
              </a:rPr>
              <a:t> la persona (</a:t>
            </a:r>
            <a:r>
              <a:rPr kumimoji="0" lang="en-GB" sz="2800" b="1" i="0" u="none" strike="noStrike" kern="1200" cap="none" spc="0" normalizeH="0" noProof="0" dirty="0" err="1">
                <a:ln>
                  <a:noFill/>
                </a:ln>
                <a:solidFill>
                  <a:srgbClr val="115076"/>
                </a:solidFill>
                <a:effectLst/>
                <a:uLnTx/>
                <a:uFillTx/>
                <a:latin typeface="Century Gothic" panose="020F0302020204030204"/>
                <a:ea typeface="+mn-ea"/>
                <a:cs typeface="+mn-cs"/>
              </a:rPr>
              <a:t>probablemente</a:t>
            </a:r>
            <a:r>
              <a:rPr kumimoji="0" lang="en-GB" sz="2800" b="1"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Action Button: Custom 17">
            <a:hlinkClick r:id="" action="ppaction://noaction" highlightClick="1">
              <a:snd r:embed="rId4" name="04. Los Estados Unidos tienen una población muy grande (Sp).wav"/>
            </a:hlinkClick>
          </p:cNvPr>
          <p:cNvSpPr/>
          <p:nvPr/>
        </p:nvSpPr>
        <p:spPr>
          <a:xfrm>
            <a:off x="489693" y="4699076"/>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19" name="TextBox 18">
            <a:extLst>
              <a:ext uri="{FF2B5EF4-FFF2-40B4-BE49-F238E27FC236}">
                <a16:creationId xmlns:a16="http://schemas.microsoft.com/office/drawing/2014/main" id="{DA2F2789-84A6-4CA5-AD39-41E5E0CC861C}"/>
              </a:ext>
            </a:extLst>
          </p:cNvPr>
          <p:cNvSpPr txBox="1"/>
          <p:nvPr/>
        </p:nvSpPr>
        <p:spPr>
          <a:xfrm>
            <a:off x="930803" y="5203383"/>
            <a:ext cx="51651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a:solidFill>
                  <a:srgbClr val="115076"/>
                </a:solidFill>
                <a:latin typeface="Century Gothic" panose="020F0302020204030204"/>
              </a:rPr>
              <a:t>a) </a:t>
            </a:r>
            <a:r>
              <a:rPr lang="en-GB" sz="2800" noProof="0">
                <a:solidFill>
                  <a:srgbClr val="115076"/>
                </a:solidFill>
                <a:latin typeface="Century Gothic" panose="020F0302020204030204"/>
              </a:rPr>
              <a:t>Latinoamérica</a:t>
            </a:r>
            <a:r>
              <a:rPr lang="en-GB" sz="2800">
                <a:solidFill>
                  <a:srgbClr val="115076"/>
                </a:solidFill>
                <a:latin typeface="Century Gothic" panose="020F0302020204030204"/>
              </a:rPr>
              <a:t> o Canarias</a:t>
            </a:r>
            <a:endParaRPr lang="en-GB" sz="2800" noProof="0">
              <a:solidFill>
                <a:srgbClr val="115076"/>
              </a:solidFill>
              <a:latin typeface="Century Gothic" panose="020F0302020204030204"/>
            </a:endParaRPr>
          </a:p>
        </p:txBody>
      </p:sp>
      <p:sp>
        <p:nvSpPr>
          <p:cNvPr id="20" name="TextBox 19">
            <a:extLst>
              <a:ext uri="{FF2B5EF4-FFF2-40B4-BE49-F238E27FC236}">
                <a16:creationId xmlns:a16="http://schemas.microsoft.com/office/drawing/2014/main" id="{DA2F2789-84A6-4CA5-AD39-41E5E0CC861C}"/>
              </a:ext>
            </a:extLst>
          </p:cNvPr>
          <p:cNvSpPr txBox="1"/>
          <p:nvPr/>
        </p:nvSpPr>
        <p:spPr>
          <a:xfrm>
            <a:off x="930803" y="5713178"/>
            <a:ext cx="398378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a:solidFill>
                  <a:srgbClr val="115076"/>
                </a:solidFill>
                <a:latin typeface="Century Gothic" panose="020F0302020204030204"/>
              </a:rPr>
              <a:t>b) </a:t>
            </a:r>
            <a:r>
              <a:rPr lang="en-GB" sz="2800" noProof="0">
                <a:solidFill>
                  <a:srgbClr val="115076"/>
                </a:solidFill>
                <a:latin typeface="Century Gothic" panose="020F0302020204030204"/>
              </a:rPr>
              <a:t>España (península)</a:t>
            </a:r>
            <a:endParaRPr kumimoji="0" lang="en-GB" sz="2800" i="0" u="none" strike="noStrike" kern="1200" cap="none" spc="0" normalizeH="0" baseline="0" noProof="0">
              <a:ln>
                <a:noFill/>
              </a:ln>
              <a:solidFill>
                <a:srgbClr val="115076"/>
              </a:solidFill>
              <a:effectLst/>
              <a:uLnTx/>
              <a:uFillTx/>
              <a:latin typeface="Century Gothic" panose="020F0302020204030204"/>
            </a:endParaRPr>
          </a:p>
        </p:txBody>
      </p:sp>
      <p:pic>
        <p:nvPicPr>
          <p:cNvPr id="2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5">
            <a:alphaModFix/>
          </a:blip>
          <a:srcRect/>
          <a:stretch/>
        </p:blipFill>
        <p:spPr>
          <a:xfrm>
            <a:off x="4995975" y="5780663"/>
            <a:ext cx="519581" cy="455735"/>
          </a:xfrm>
          <a:prstGeom prst="rect">
            <a:avLst/>
          </a:prstGeom>
          <a:noFill/>
          <a:ln>
            <a:noFill/>
          </a:ln>
        </p:spPr>
      </p:pic>
      <p:sp>
        <p:nvSpPr>
          <p:cNvPr id="22" name="TextBox 21">
            <a:extLst>
              <a:ext uri="{FF2B5EF4-FFF2-40B4-BE49-F238E27FC236}">
                <a16:creationId xmlns:a16="http://schemas.microsoft.com/office/drawing/2014/main" id="{DA2F2789-84A6-4CA5-AD39-41E5E0CC861C}"/>
              </a:ext>
            </a:extLst>
          </p:cNvPr>
          <p:cNvSpPr txBox="1"/>
          <p:nvPr/>
        </p:nvSpPr>
        <p:spPr>
          <a:xfrm>
            <a:off x="1028219" y="4625007"/>
            <a:ext cx="9626353" cy="523220"/>
          </a:xfrm>
          <a:prstGeom prst="rect">
            <a:avLst/>
          </a:prstGeom>
          <a:noFill/>
        </p:spPr>
        <p:txBody>
          <a:bodyPr wrap="none" rtlCol="0">
            <a:spAutoFit/>
          </a:bodyPr>
          <a:lstStyle/>
          <a:p>
            <a:pPr lvl="0">
              <a:defRPr/>
            </a:pPr>
            <a:r>
              <a:rPr lang="en-US" sz="2800" i="1">
                <a:solidFill>
                  <a:schemeClr val="accent1">
                    <a:lumMod val="50000"/>
                  </a:schemeClr>
                </a:solidFill>
              </a:rPr>
              <a:t>Los Estados Unidos tienen una pobla</a:t>
            </a:r>
            <a:r>
              <a:rPr lang="en-US" sz="2800" b="1" i="1">
                <a:solidFill>
                  <a:schemeClr val="accent1">
                    <a:lumMod val="50000"/>
                  </a:schemeClr>
                </a:solidFill>
              </a:rPr>
              <a:t>ci</a:t>
            </a:r>
            <a:r>
              <a:rPr lang="en-US" sz="2800" i="1">
                <a:solidFill>
                  <a:schemeClr val="accent1">
                    <a:lumMod val="50000"/>
                  </a:schemeClr>
                </a:solidFill>
              </a:rPr>
              <a:t>ón muy grande</a:t>
            </a:r>
            <a:r>
              <a:rPr kumimoji="0" lang="en-GB" sz="2800" i="1" u="none" strike="noStrike" kern="1200" cap="none" spc="0" normalizeH="0" baseline="0" noProof="0">
                <a:ln>
                  <a:noFill/>
                </a:ln>
                <a:solidFill>
                  <a:schemeClr val="accent1">
                    <a:lumMod val="50000"/>
                  </a:schemeClr>
                </a:solidFill>
                <a:effectLst/>
                <a:uLnTx/>
                <a:uFillTx/>
                <a:latin typeface="Century Gothic" panose="020F0302020204030204"/>
              </a:rPr>
              <a:t>.</a:t>
            </a:r>
            <a:endParaRPr kumimoji="0" lang="en-GB" sz="2800" i="1"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3" name="TextBox 12">
            <a:extLst>
              <a:ext uri="{FF2B5EF4-FFF2-40B4-BE49-F238E27FC236}">
                <a16:creationId xmlns:a16="http://schemas.microsoft.com/office/drawing/2014/main" id="{AB2CA0F4-8490-46B2-80B3-8719251C2CF0}"/>
              </a:ext>
            </a:extLst>
          </p:cNvPr>
          <p:cNvSpPr txBox="1"/>
          <p:nvPr/>
        </p:nvSpPr>
        <p:spPr>
          <a:xfrm>
            <a:off x="1807563" y="3274059"/>
            <a:ext cx="23487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[population]</a:t>
            </a:r>
          </a:p>
        </p:txBody>
      </p:sp>
      <p:sp>
        <p:nvSpPr>
          <p:cNvPr id="14" name="TextBox 13">
            <a:extLst>
              <a:ext uri="{FF2B5EF4-FFF2-40B4-BE49-F238E27FC236}">
                <a16:creationId xmlns:a16="http://schemas.microsoft.com/office/drawing/2014/main" id="{195BB2BE-1142-43F0-B0EC-0E3053E0B2C5}"/>
              </a:ext>
            </a:extLst>
          </p:cNvPr>
          <p:cNvSpPr txBox="1"/>
          <p:nvPr/>
        </p:nvSpPr>
        <p:spPr>
          <a:xfrm>
            <a:off x="1429142" y="3615645"/>
            <a:ext cx="317266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smtClean="0">
                <a:ln>
                  <a:noFill/>
                </a:ln>
                <a:solidFill>
                  <a:srgbClr val="EE6000"/>
                </a:solidFill>
                <a:effectLst/>
                <a:uLnTx/>
                <a:uFillTx/>
                <a:latin typeface="Century Gothic" panose="020F0302020204030204"/>
                <a:ea typeface="+mn-ea"/>
                <a:cs typeface="Arial"/>
                <a:sym typeface="Arial"/>
              </a:rPr>
              <a:t>la pobla</a:t>
            </a:r>
            <a:r>
              <a:rPr kumimoji="0" lang="en-GB" sz="3600" b="1" i="0" strike="noStrike" kern="0" cap="none" spc="0" normalizeH="0" baseline="0" noProof="0" smtClean="0">
                <a:ln>
                  <a:noFill/>
                </a:ln>
                <a:solidFill>
                  <a:srgbClr val="EE6000"/>
                </a:solidFill>
                <a:effectLst/>
                <a:uLnTx/>
                <a:uFillTx/>
                <a:latin typeface="Century Gothic" panose="020F0302020204030204"/>
                <a:ea typeface="+mn-ea"/>
                <a:cs typeface="Arial"/>
                <a:sym typeface="Arial"/>
              </a:rPr>
              <a:t>ci</a:t>
            </a:r>
            <a:r>
              <a:rPr kumimoji="0" lang="en-GB" sz="3600" b="0" i="0" u="none" strike="noStrike" kern="0" cap="none" spc="0" normalizeH="0" baseline="0" noProof="0" smtClean="0">
                <a:ln>
                  <a:noFill/>
                </a:ln>
                <a:solidFill>
                  <a:srgbClr val="EE6000"/>
                </a:solidFill>
                <a:effectLst/>
                <a:uLnTx/>
                <a:uFillTx/>
                <a:latin typeface="Century Gothic" panose="020F0302020204030204"/>
                <a:ea typeface="+mn-ea"/>
                <a:cs typeface="Arial"/>
                <a:sym typeface="Arial"/>
              </a:rPr>
              <a:t>ón</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5" name="TextBox 14">
            <a:extLst>
              <a:ext uri="{FF2B5EF4-FFF2-40B4-BE49-F238E27FC236}">
                <a16:creationId xmlns:a16="http://schemas.microsoft.com/office/drawing/2014/main" id="{56C582D8-DF7E-4DF8-8325-41349386C6C7}"/>
              </a:ext>
            </a:extLst>
          </p:cNvPr>
          <p:cNvSpPr txBox="1"/>
          <p:nvPr/>
        </p:nvSpPr>
        <p:spPr>
          <a:xfrm>
            <a:off x="7844875" y="3578601"/>
            <a:ext cx="254268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smtClean="0">
                <a:ln>
                  <a:noFill/>
                </a:ln>
                <a:solidFill>
                  <a:srgbClr val="EE6000"/>
                </a:solidFill>
                <a:effectLst/>
                <a:uLnTx/>
                <a:uFillTx/>
                <a:latin typeface="Century Gothic" panose="020F0302020204030204"/>
                <a:ea typeface="+mn-ea"/>
                <a:cs typeface="Arial"/>
                <a:sym typeface="Arial"/>
              </a:rPr>
              <a:t>el corazón</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6"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5">
            <a:alphaModFix/>
          </a:blip>
          <a:srcRect/>
          <a:stretch/>
        </p:blipFill>
        <p:spPr>
          <a:xfrm>
            <a:off x="4601805" y="2377653"/>
            <a:ext cx="788341" cy="702767"/>
          </a:xfrm>
          <a:prstGeom prst="rect">
            <a:avLst/>
          </a:prstGeom>
          <a:noFill/>
          <a:ln>
            <a:noFill/>
          </a:ln>
        </p:spPr>
      </p:pic>
      <p:sp>
        <p:nvSpPr>
          <p:cNvPr id="23" name="TextBox 22">
            <a:extLst>
              <a:ext uri="{FF2B5EF4-FFF2-40B4-BE49-F238E27FC236}">
                <a16:creationId xmlns:a16="http://schemas.microsoft.com/office/drawing/2014/main" id="{AB2CA0F4-8490-46B2-80B3-8719251C2CF0}"/>
              </a:ext>
            </a:extLst>
          </p:cNvPr>
          <p:cNvSpPr txBox="1"/>
          <p:nvPr/>
        </p:nvSpPr>
        <p:spPr>
          <a:xfrm>
            <a:off x="8378432" y="3203109"/>
            <a:ext cx="13660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[heart]</a:t>
            </a:r>
          </a:p>
        </p:txBody>
      </p:sp>
      <p:pic>
        <p:nvPicPr>
          <p:cNvPr id="24" name="Picture 2" descr="Red, Heart, Health, Love, Shape, Valentine, February">
            <a:extLst>
              <a:ext uri="{FF2B5EF4-FFF2-40B4-BE49-F238E27FC236}">
                <a16:creationId xmlns:a16="http://schemas.microsoft.com/office/drawing/2014/main" id="{97B5D0AE-239D-A84C-8E14-FFF1E4EACE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4531" y="1928928"/>
            <a:ext cx="1408702" cy="130536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People, Group, Population, Individuals">
            <a:extLst>
              <a:ext uri="{FF2B5EF4-FFF2-40B4-BE49-F238E27FC236}">
                <a16:creationId xmlns:a16="http://schemas.microsoft.com/office/drawing/2014/main" id="{77A4017F-ADF1-3C4B-99E1-7B78BE112C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0648" y="1637452"/>
            <a:ext cx="2483489" cy="165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43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p:bldP spid="22"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err="1">
                <a:solidFill>
                  <a:schemeClr val="bg1"/>
                </a:solidFill>
              </a:rPr>
              <a:t>Fonética</a:t>
            </a:r>
            <a:endParaRPr lang="en-GB" sz="3600" b="1">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654639" y="258166"/>
            <a:ext cx="227350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hablar</a:t>
            </a: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37159" y="1168466"/>
            <a:ext cx="100639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Escribe las palabras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en</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español</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Cuál</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tiene</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la SSC [CI]?</a:t>
            </a:r>
          </a:p>
        </p:txBody>
      </p:sp>
      <p:sp>
        <p:nvSpPr>
          <p:cNvPr id="7" name="TextBox 6">
            <a:extLst>
              <a:ext uri="{FF2B5EF4-FFF2-40B4-BE49-F238E27FC236}">
                <a16:creationId xmlns:a16="http://schemas.microsoft.com/office/drawing/2014/main" id="{4E6A58B1-6B4E-4CB1-8794-A9443AFA2DFC}"/>
              </a:ext>
            </a:extLst>
          </p:cNvPr>
          <p:cNvSpPr txBox="1"/>
          <p:nvPr/>
        </p:nvSpPr>
        <p:spPr>
          <a:xfrm>
            <a:off x="5823329" y="2841833"/>
            <a:ext cx="54534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400" b="1" i="0" u="none" strike="noStrike" kern="1200" cap="none" spc="0" normalizeH="0" baseline="0" noProof="0">
                <a:ln>
                  <a:noFill/>
                </a:ln>
                <a:solidFill>
                  <a:srgbClr val="115076"/>
                </a:solidFill>
                <a:effectLst/>
                <a:uLnTx/>
                <a:uFillTx/>
                <a:latin typeface="Century Gothic" panose="020F0302020204030204"/>
                <a:ea typeface="+mn-ea"/>
                <a:cs typeface="+mn-cs"/>
              </a:rPr>
              <a:t>o</a:t>
            </a:r>
            <a:endParaRPr kumimoji="0" lang="en-GB" sz="4400" b="1" i="0" u="none" strike="noStrike" kern="0" cap="none" spc="0" normalizeH="0" baseline="0" noProof="0">
              <a:ln>
                <a:noFill/>
              </a:ln>
              <a:solidFill>
                <a:srgbClr val="4472C4">
                  <a:lumMod val="50000"/>
                </a:srgbClr>
              </a:solidFill>
              <a:effectLst/>
              <a:uLnTx/>
              <a:uFillTx/>
              <a:latin typeface="Century Gothic" panose="020F0302020204030204"/>
              <a:ea typeface="+mn-ea"/>
              <a:cs typeface="Arial"/>
              <a:sym typeface="Arial"/>
            </a:endParaRPr>
          </a:p>
        </p:txBody>
      </p:sp>
      <p:sp>
        <p:nvSpPr>
          <p:cNvPr id="17" name="TextBox 16">
            <a:extLst>
              <a:ext uri="{FF2B5EF4-FFF2-40B4-BE49-F238E27FC236}">
                <a16:creationId xmlns:a16="http://schemas.microsoft.com/office/drawing/2014/main" id="{DA2F2789-84A6-4CA5-AD39-41E5E0CC861C}"/>
              </a:ext>
            </a:extLst>
          </p:cNvPr>
          <p:cNvSpPr txBox="1"/>
          <p:nvPr/>
        </p:nvSpPr>
        <p:spPr>
          <a:xfrm>
            <a:off x="237159" y="4108500"/>
            <a:ext cx="1146499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Ahora</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escucha y lee.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115076"/>
                </a:solidFill>
                <a:effectLst/>
                <a:uLnTx/>
                <a:uFillTx/>
                <a:latin typeface="Century Gothic" panose="020F0302020204030204"/>
                <a:ea typeface="+mn-ea"/>
                <a:cs typeface="+mn-cs"/>
              </a:rPr>
              <a:t>Dónde</a:t>
            </a:r>
            <a:r>
              <a:rPr kumimoji="0" lang="en-GB" sz="2800" b="1"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noProof="0" dirty="0" err="1">
                <a:ln>
                  <a:noFill/>
                </a:ln>
                <a:solidFill>
                  <a:srgbClr val="115076"/>
                </a:solidFill>
                <a:effectLst/>
                <a:uLnTx/>
                <a:uFillTx/>
                <a:latin typeface="Century Gothic" panose="020F0302020204030204"/>
                <a:ea typeface="+mn-ea"/>
                <a:cs typeface="+mn-cs"/>
              </a:rPr>
              <a:t>está</a:t>
            </a:r>
            <a:r>
              <a:rPr kumimoji="0" lang="en-GB" sz="2800" b="1" i="0" u="none" strike="noStrike" kern="1200" cap="none" spc="0" normalizeH="0" noProof="0" dirty="0">
                <a:ln>
                  <a:noFill/>
                </a:ln>
                <a:solidFill>
                  <a:srgbClr val="115076"/>
                </a:solidFill>
                <a:effectLst/>
                <a:uLnTx/>
                <a:uFillTx/>
                <a:latin typeface="Century Gothic" panose="020F0302020204030204"/>
                <a:ea typeface="+mn-ea"/>
                <a:cs typeface="+mn-cs"/>
              </a:rPr>
              <a:t> la persona (</a:t>
            </a:r>
            <a:r>
              <a:rPr kumimoji="0" lang="en-GB" sz="2800" b="1" i="0" u="none" strike="noStrike" kern="1200" cap="none" spc="0" normalizeH="0" noProof="0" dirty="0" err="1">
                <a:ln>
                  <a:noFill/>
                </a:ln>
                <a:solidFill>
                  <a:srgbClr val="115076"/>
                </a:solidFill>
                <a:effectLst/>
                <a:uLnTx/>
                <a:uFillTx/>
                <a:latin typeface="Century Gothic" panose="020F0302020204030204"/>
                <a:ea typeface="+mn-ea"/>
                <a:cs typeface="+mn-cs"/>
              </a:rPr>
              <a:t>probablemente</a:t>
            </a:r>
            <a:r>
              <a:rPr kumimoji="0" lang="en-GB" sz="2800" b="1"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Action Button: Custom 17">
            <a:hlinkClick r:id="" action="ppaction://noaction" highlightClick="1">
              <a:snd r:embed="rId4" name="05. Cien de los extranjeros son peruanos (Sp).wav"/>
            </a:hlinkClick>
          </p:cNvPr>
          <p:cNvSpPr/>
          <p:nvPr/>
        </p:nvSpPr>
        <p:spPr>
          <a:xfrm>
            <a:off x="489693" y="4699076"/>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19" name="TextBox 18">
            <a:extLst>
              <a:ext uri="{FF2B5EF4-FFF2-40B4-BE49-F238E27FC236}">
                <a16:creationId xmlns:a16="http://schemas.microsoft.com/office/drawing/2014/main" id="{DA2F2789-84A6-4CA5-AD39-41E5E0CC861C}"/>
              </a:ext>
            </a:extLst>
          </p:cNvPr>
          <p:cNvSpPr txBox="1"/>
          <p:nvPr/>
        </p:nvSpPr>
        <p:spPr>
          <a:xfrm>
            <a:off x="930803" y="5203383"/>
            <a:ext cx="51651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a:solidFill>
                  <a:srgbClr val="115076"/>
                </a:solidFill>
                <a:latin typeface="Century Gothic" panose="020F0302020204030204"/>
              </a:rPr>
              <a:t>a) </a:t>
            </a:r>
            <a:r>
              <a:rPr lang="en-GB" sz="2800" noProof="0">
                <a:solidFill>
                  <a:srgbClr val="115076"/>
                </a:solidFill>
                <a:latin typeface="Century Gothic" panose="020F0302020204030204"/>
              </a:rPr>
              <a:t>Latinoamérica</a:t>
            </a:r>
            <a:r>
              <a:rPr lang="en-GB" sz="2800">
                <a:solidFill>
                  <a:srgbClr val="115076"/>
                </a:solidFill>
                <a:latin typeface="Century Gothic" panose="020F0302020204030204"/>
              </a:rPr>
              <a:t> o Canarias</a:t>
            </a:r>
            <a:endParaRPr lang="en-GB" sz="2800" noProof="0">
              <a:solidFill>
                <a:srgbClr val="115076"/>
              </a:solidFill>
              <a:latin typeface="Century Gothic" panose="020F0302020204030204"/>
            </a:endParaRPr>
          </a:p>
        </p:txBody>
      </p:sp>
      <p:sp>
        <p:nvSpPr>
          <p:cNvPr id="20" name="TextBox 19">
            <a:extLst>
              <a:ext uri="{FF2B5EF4-FFF2-40B4-BE49-F238E27FC236}">
                <a16:creationId xmlns:a16="http://schemas.microsoft.com/office/drawing/2014/main" id="{DA2F2789-84A6-4CA5-AD39-41E5E0CC861C}"/>
              </a:ext>
            </a:extLst>
          </p:cNvPr>
          <p:cNvSpPr txBox="1"/>
          <p:nvPr/>
        </p:nvSpPr>
        <p:spPr>
          <a:xfrm>
            <a:off x="930803" y="5713178"/>
            <a:ext cx="398378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a:solidFill>
                  <a:srgbClr val="115076"/>
                </a:solidFill>
                <a:latin typeface="Century Gothic" panose="020F0302020204030204"/>
              </a:rPr>
              <a:t>b) </a:t>
            </a:r>
            <a:r>
              <a:rPr lang="en-GB" sz="2800" noProof="0">
                <a:solidFill>
                  <a:srgbClr val="115076"/>
                </a:solidFill>
                <a:latin typeface="Century Gothic" panose="020F0302020204030204"/>
              </a:rPr>
              <a:t>España (península)</a:t>
            </a:r>
            <a:endParaRPr kumimoji="0" lang="en-GB" sz="2800" i="0" u="none" strike="noStrike" kern="1200" cap="none" spc="0" normalizeH="0" baseline="0" noProof="0">
              <a:ln>
                <a:noFill/>
              </a:ln>
              <a:solidFill>
                <a:srgbClr val="115076"/>
              </a:solidFill>
              <a:effectLst/>
              <a:uLnTx/>
              <a:uFillTx/>
              <a:latin typeface="Century Gothic" panose="020F0302020204030204"/>
            </a:endParaRPr>
          </a:p>
        </p:txBody>
      </p:sp>
      <p:pic>
        <p:nvPicPr>
          <p:cNvPr id="2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5">
            <a:alphaModFix/>
          </a:blip>
          <a:srcRect/>
          <a:stretch/>
        </p:blipFill>
        <p:spPr>
          <a:xfrm>
            <a:off x="4914586" y="5781759"/>
            <a:ext cx="519581" cy="455735"/>
          </a:xfrm>
          <a:prstGeom prst="rect">
            <a:avLst/>
          </a:prstGeom>
          <a:noFill/>
          <a:ln>
            <a:noFill/>
          </a:ln>
        </p:spPr>
      </p:pic>
      <p:sp>
        <p:nvSpPr>
          <p:cNvPr id="22" name="TextBox 21">
            <a:extLst>
              <a:ext uri="{FF2B5EF4-FFF2-40B4-BE49-F238E27FC236}">
                <a16:creationId xmlns:a16="http://schemas.microsoft.com/office/drawing/2014/main" id="{DA2F2789-84A6-4CA5-AD39-41E5E0CC861C}"/>
              </a:ext>
            </a:extLst>
          </p:cNvPr>
          <p:cNvSpPr txBox="1"/>
          <p:nvPr/>
        </p:nvSpPr>
        <p:spPr>
          <a:xfrm>
            <a:off x="1028219" y="4625007"/>
            <a:ext cx="6659195" cy="523220"/>
          </a:xfrm>
          <a:prstGeom prst="rect">
            <a:avLst/>
          </a:prstGeom>
          <a:noFill/>
        </p:spPr>
        <p:txBody>
          <a:bodyPr wrap="none" rtlCol="0">
            <a:spAutoFit/>
          </a:bodyPr>
          <a:lstStyle/>
          <a:p>
            <a:pPr lvl="0">
              <a:defRPr/>
            </a:pPr>
            <a:r>
              <a:rPr lang="en-GB" sz="2800" b="1" i="1">
                <a:solidFill>
                  <a:schemeClr val="accent1">
                    <a:lumMod val="50000"/>
                  </a:schemeClr>
                </a:solidFill>
              </a:rPr>
              <a:t>Ci</a:t>
            </a:r>
            <a:r>
              <a:rPr lang="en-GB" sz="2800" i="1">
                <a:solidFill>
                  <a:schemeClr val="accent1">
                    <a:lumMod val="50000"/>
                  </a:schemeClr>
                </a:solidFill>
              </a:rPr>
              <a:t>en de los extranjeros son peruanos.</a:t>
            </a:r>
            <a:endParaRPr lang="en-GB" sz="2800" i="1" dirty="0">
              <a:solidFill>
                <a:schemeClr val="accent1">
                  <a:lumMod val="50000"/>
                </a:schemeClr>
              </a:solidFill>
            </a:endParaRPr>
          </a:p>
        </p:txBody>
      </p:sp>
      <p:sp>
        <p:nvSpPr>
          <p:cNvPr id="13" name="TextBox 12">
            <a:extLst>
              <a:ext uri="{FF2B5EF4-FFF2-40B4-BE49-F238E27FC236}">
                <a16:creationId xmlns:a16="http://schemas.microsoft.com/office/drawing/2014/main" id="{AB2CA0F4-8490-46B2-80B3-8719251C2CF0}"/>
              </a:ext>
            </a:extLst>
          </p:cNvPr>
          <p:cNvSpPr txBox="1"/>
          <p:nvPr/>
        </p:nvSpPr>
        <p:spPr>
          <a:xfrm>
            <a:off x="1999247" y="2015079"/>
            <a:ext cx="173797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a:ln>
                  <a:noFill/>
                </a:ln>
                <a:solidFill>
                  <a:srgbClr val="7030A0"/>
                </a:solidFill>
                <a:effectLst/>
                <a:uLnTx/>
                <a:uFillTx/>
                <a:latin typeface="Century Gothic" panose="020F0302020204030204"/>
                <a:ea typeface="+mn-ea"/>
                <a:cs typeface="Arial"/>
                <a:sym typeface="Arial"/>
              </a:rPr>
              <a:t>100</a:t>
            </a:r>
          </a:p>
        </p:txBody>
      </p:sp>
      <p:sp>
        <p:nvSpPr>
          <p:cNvPr id="14" name="TextBox 13">
            <a:extLst>
              <a:ext uri="{FF2B5EF4-FFF2-40B4-BE49-F238E27FC236}">
                <a16:creationId xmlns:a16="http://schemas.microsoft.com/office/drawing/2014/main" id="{195BB2BE-1142-43F0-B0EC-0E3053E0B2C5}"/>
              </a:ext>
            </a:extLst>
          </p:cNvPr>
          <p:cNvSpPr txBox="1"/>
          <p:nvPr/>
        </p:nvSpPr>
        <p:spPr>
          <a:xfrm>
            <a:off x="2279856" y="3575051"/>
            <a:ext cx="117211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ci</a:t>
            </a: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en</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5" name="TextBox 14">
            <a:extLst>
              <a:ext uri="{FF2B5EF4-FFF2-40B4-BE49-F238E27FC236}">
                <a16:creationId xmlns:a16="http://schemas.microsoft.com/office/drawing/2014/main" id="{56C582D8-DF7E-4DF8-8325-41349386C6C7}"/>
              </a:ext>
            </a:extLst>
          </p:cNvPr>
          <p:cNvSpPr txBox="1"/>
          <p:nvPr/>
        </p:nvSpPr>
        <p:spPr>
          <a:xfrm>
            <a:off x="8269545" y="3589238"/>
            <a:ext cx="149592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smtClean="0">
                <a:ln>
                  <a:noFill/>
                </a:ln>
                <a:solidFill>
                  <a:srgbClr val="EE6000"/>
                </a:solidFill>
                <a:effectLst/>
                <a:uLnTx/>
                <a:uFillTx/>
                <a:latin typeface="Century Gothic" panose="020F0302020204030204"/>
                <a:ea typeface="+mn-ea"/>
                <a:cs typeface="Arial"/>
                <a:sym typeface="Arial"/>
              </a:rPr>
              <a:t>la silla</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6"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5">
            <a:alphaModFix/>
          </a:blip>
          <a:srcRect/>
          <a:stretch/>
        </p:blipFill>
        <p:spPr>
          <a:xfrm>
            <a:off x="3984280" y="2203379"/>
            <a:ext cx="720000" cy="720000"/>
          </a:xfrm>
          <a:prstGeom prst="rect">
            <a:avLst/>
          </a:prstGeom>
          <a:noFill/>
          <a:ln>
            <a:noFill/>
          </a:ln>
        </p:spPr>
      </p:pic>
      <p:sp>
        <p:nvSpPr>
          <p:cNvPr id="23" name="TextBox 22">
            <a:extLst>
              <a:ext uri="{FF2B5EF4-FFF2-40B4-BE49-F238E27FC236}">
                <a16:creationId xmlns:a16="http://schemas.microsoft.com/office/drawing/2014/main" id="{AB2CA0F4-8490-46B2-80B3-8719251C2CF0}"/>
              </a:ext>
            </a:extLst>
          </p:cNvPr>
          <p:cNvSpPr txBox="1"/>
          <p:nvPr/>
        </p:nvSpPr>
        <p:spPr>
          <a:xfrm>
            <a:off x="8269545" y="3215408"/>
            <a:ext cx="13147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[chair]</a:t>
            </a:r>
          </a:p>
        </p:txBody>
      </p:sp>
      <p:pic>
        <p:nvPicPr>
          <p:cNvPr id="24" name="Picture 2" descr="Chair, Furniture, Wood, Wooden, Sitting, Seat">
            <a:extLst>
              <a:ext uri="{FF2B5EF4-FFF2-40B4-BE49-F238E27FC236}">
                <a16:creationId xmlns:a16="http://schemas.microsoft.com/office/drawing/2014/main" id="{096D46FD-6941-EE45-9C80-8C268822D4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0585" y="1890101"/>
            <a:ext cx="892705" cy="1422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7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p:bldP spid="22"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err="1">
                <a:solidFill>
                  <a:schemeClr val="bg1"/>
                </a:solidFill>
              </a:rPr>
              <a:t>Fonética</a:t>
            </a:r>
            <a:endParaRPr lang="en-GB" sz="3600" b="1">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654639" y="258166"/>
            <a:ext cx="227350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hablar</a:t>
            </a: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37159" y="1168466"/>
            <a:ext cx="100639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Escribe las palabras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en</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español</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Cuál</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tiene</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la SSC [CI]?</a:t>
            </a:r>
          </a:p>
        </p:txBody>
      </p:sp>
      <p:sp>
        <p:nvSpPr>
          <p:cNvPr id="7" name="TextBox 6">
            <a:extLst>
              <a:ext uri="{FF2B5EF4-FFF2-40B4-BE49-F238E27FC236}">
                <a16:creationId xmlns:a16="http://schemas.microsoft.com/office/drawing/2014/main" id="{4E6A58B1-6B4E-4CB1-8794-A9443AFA2DFC}"/>
              </a:ext>
            </a:extLst>
          </p:cNvPr>
          <p:cNvSpPr txBox="1"/>
          <p:nvPr/>
        </p:nvSpPr>
        <p:spPr>
          <a:xfrm>
            <a:off x="5823329" y="2841833"/>
            <a:ext cx="54534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400" b="1" i="0" u="none" strike="noStrike" kern="1200" cap="none" spc="0" normalizeH="0" baseline="0" noProof="0">
                <a:ln>
                  <a:noFill/>
                </a:ln>
                <a:solidFill>
                  <a:srgbClr val="115076"/>
                </a:solidFill>
                <a:effectLst/>
                <a:uLnTx/>
                <a:uFillTx/>
                <a:latin typeface="Century Gothic" panose="020F0302020204030204"/>
                <a:ea typeface="+mn-ea"/>
                <a:cs typeface="+mn-cs"/>
              </a:rPr>
              <a:t>o</a:t>
            </a:r>
            <a:endParaRPr kumimoji="0" lang="en-GB" sz="4400" b="1" i="0" u="none" strike="noStrike" kern="0" cap="none" spc="0" normalizeH="0" baseline="0" noProof="0">
              <a:ln>
                <a:noFill/>
              </a:ln>
              <a:solidFill>
                <a:srgbClr val="4472C4">
                  <a:lumMod val="50000"/>
                </a:srgbClr>
              </a:solidFill>
              <a:effectLst/>
              <a:uLnTx/>
              <a:uFillTx/>
              <a:latin typeface="Century Gothic" panose="020F0302020204030204"/>
              <a:ea typeface="+mn-ea"/>
              <a:cs typeface="Arial"/>
              <a:sym typeface="Arial"/>
            </a:endParaRPr>
          </a:p>
        </p:txBody>
      </p:sp>
      <p:sp>
        <p:nvSpPr>
          <p:cNvPr id="17" name="TextBox 16">
            <a:extLst>
              <a:ext uri="{FF2B5EF4-FFF2-40B4-BE49-F238E27FC236}">
                <a16:creationId xmlns:a16="http://schemas.microsoft.com/office/drawing/2014/main" id="{DA2F2789-84A6-4CA5-AD39-41E5E0CC861C}"/>
              </a:ext>
            </a:extLst>
          </p:cNvPr>
          <p:cNvSpPr txBox="1"/>
          <p:nvPr/>
        </p:nvSpPr>
        <p:spPr>
          <a:xfrm>
            <a:off x="237159" y="4086329"/>
            <a:ext cx="1146499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err="1">
                <a:ln>
                  <a:noFill/>
                </a:ln>
                <a:solidFill>
                  <a:srgbClr val="115076"/>
                </a:solidFill>
                <a:effectLst/>
                <a:uLnTx/>
                <a:uFillTx/>
                <a:latin typeface="Century Gothic" panose="020F0302020204030204"/>
                <a:ea typeface="+mn-ea"/>
                <a:cs typeface="+mn-cs"/>
              </a:rPr>
              <a:t>Ahora</a:t>
            </a:r>
            <a:r>
              <a:rPr kumimoji="0" lang="en-GB" sz="2800" b="1" i="0" u="none" strike="noStrike" kern="1200" cap="none" spc="0" normalizeH="0" baseline="0" noProof="0">
                <a:ln>
                  <a:noFill/>
                </a:ln>
                <a:solidFill>
                  <a:srgbClr val="115076"/>
                </a:solidFill>
                <a:effectLst/>
                <a:uLnTx/>
                <a:uFillTx/>
                <a:latin typeface="Century Gothic" panose="020F0302020204030204"/>
                <a:ea typeface="+mn-ea"/>
                <a:cs typeface="+mn-cs"/>
              </a:rPr>
              <a:t> escucha y lee.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115076"/>
                </a:solidFill>
                <a:effectLst/>
                <a:uLnTx/>
                <a:uFillTx/>
                <a:latin typeface="Century Gothic" panose="020F0302020204030204"/>
                <a:ea typeface="+mn-ea"/>
                <a:cs typeface="+mn-cs"/>
              </a:rPr>
              <a:t>Dónde</a:t>
            </a:r>
            <a:r>
              <a:rPr kumimoji="0" lang="en-GB" sz="2800" b="1"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800" b="1" i="0" u="none" strike="noStrike" kern="1200" cap="none" spc="0" normalizeH="0" noProof="0" dirty="0" err="1">
                <a:ln>
                  <a:noFill/>
                </a:ln>
                <a:solidFill>
                  <a:srgbClr val="115076"/>
                </a:solidFill>
                <a:effectLst/>
                <a:uLnTx/>
                <a:uFillTx/>
                <a:latin typeface="Century Gothic" panose="020F0302020204030204"/>
                <a:ea typeface="+mn-ea"/>
                <a:cs typeface="+mn-cs"/>
              </a:rPr>
              <a:t>está</a:t>
            </a:r>
            <a:r>
              <a:rPr kumimoji="0" lang="en-GB" sz="2800" b="1" i="0" u="none" strike="noStrike" kern="1200" cap="none" spc="0" normalizeH="0" noProof="0" dirty="0">
                <a:ln>
                  <a:noFill/>
                </a:ln>
                <a:solidFill>
                  <a:srgbClr val="115076"/>
                </a:solidFill>
                <a:effectLst/>
                <a:uLnTx/>
                <a:uFillTx/>
                <a:latin typeface="Century Gothic" panose="020F0302020204030204"/>
                <a:ea typeface="+mn-ea"/>
                <a:cs typeface="+mn-cs"/>
              </a:rPr>
              <a:t> la persona (</a:t>
            </a:r>
            <a:r>
              <a:rPr kumimoji="0" lang="en-GB" sz="2800" b="1" i="0" u="none" strike="noStrike" kern="1200" cap="none" spc="0" normalizeH="0" noProof="0" dirty="0" err="1">
                <a:ln>
                  <a:noFill/>
                </a:ln>
                <a:solidFill>
                  <a:srgbClr val="115076"/>
                </a:solidFill>
                <a:effectLst/>
                <a:uLnTx/>
                <a:uFillTx/>
                <a:latin typeface="Century Gothic" panose="020F0302020204030204"/>
                <a:ea typeface="+mn-ea"/>
                <a:cs typeface="+mn-cs"/>
              </a:rPr>
              <a:t>probablemente</a:t>
            </a:r>
            <a:r>
              <a:rPr kumimoji="0" lang="en-GB" sz="2800" b="1"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Action Button: Custom 17">
            <a:hlinkClick r:id="" action="ppaction://noaction" highlightClick="1">
              <a:snd r:embed="rId4" name="6. Mi abuela tuvo experiencias difíciles como otros cubanos (1).wav"/>
            </a:hlinkClick>
          </p:cNvPr>
          <p:cNvSpPr/>
          <p:nvPr/>
        </p:nvSpPr>
        <p:spPr>
          <a:xfrm>
            <a:off x="489693" y="4699076"/>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sp>
        <p:nvSpPr>
          <p:cNvPr id="19" name="TextBox 18">
            <a:extLst>
              <a:ext uri="{FF2B5EF4-FFF2-40B4-BE49-F238E27FC236}">
                <a16:creationId xmlns:a16="http://schemas.microsoft.com/office/drawing/2014/main" id="{DA2F2789-84A6-4CA5-AD39-41E5E0CC861C}"/>
              </a:ext>
            </a:extLst>
          </p:cNvPr>
          <p:cNvSpPr txBox="1"/>
          <p:nvPr/>
        </p:nvSpPr>
        <p:spPr>
          <a:xfrm>
            <a:off x="930803" y="5203383"/>
            <a:ext cx="51651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a:solidFill>
                  <a:srgbClr val="115076"/>
                </a:solidFill>
                <a:latin typeface="Century Gothic" panose="020F0302020204030204"/>
              </a:rPr>
              <a:t>a) </a:t>
            </a:r>
            <a:r>
              <a:rPr lang="en-GB" sz="2800" noProof="0">
                <a:solidFill>
                  <a:srgbClr val="115076"/>
                </a:solidFill>
                <a:latin typeface="Century Gothic" panose="020F0302020204030204"/>
              </a:rPr>
              <a:t>Latinoamérica</a:t>
            </a:r>
            <a:r>
              <a:rPr lang="en-GB" sz="2800">
                <a:solidFill>
                  <a:srgbClr val="115076"/>
                </a:solidFill>
                <a:latin typeface="Century Gothic" panose="020F0302020204030204"/>
              </a:rPr>
              <a:t> o Canarias</a:t>
            </a:r>
            <a:endParaRPr lang="en-GB" sz="2800" noProof="0">
              <a:solidFill>
                <a:srgbClr val="115076"/>
              </a:solidFill>
              <a:latin typeface="Century Gothic" panose="020F0302020204030204"/>
            </a:endParaRPr>
          </a:p>
        </p:txBody>
      </p:sp>
      <p:sp>
        <p:nvSpPr>
          <p:cNvPr id="20" name="TextBox 19">
            <a:extLst>
              <a:ext uri="{FF2B5EF4-FFF2-40B4-BE49-F238E27FC236}">
                <a16:creationId xmlns:a16="http://schemas.microsoft.com/office/drawing/2014/main" id="{DA2F2789-84A6-4CA5-AD39-41E5E0CC861C}"/>
              </a:ext>
            </a:extLst>
          </p:cNvPr>
          <p:cNvSpPr txBox="1"/>
          <p:nvPr/>
        </p:nvSpPr>
        <p:spPr>
          <a:xfrm>
            <a:off x="930803" y="5713178"/>
            <a:ext cx="398378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a:solidFill>
                  <a:srgbClr val="115076"/>
                </a:solidFill>
                <a:latin typeface="Century Gothic" panose="020F0302020204030204"/>
              </a:rPr>
              <a:t>b) </a:t>
            </a:r>
            <a:r>
              <a:rPr lang="en-GB" sz="2800" noProof="0">
                <a:solidFill>
                  <a:srgbClr val="115076"/>
                </a:solidFill>
                <a:latin typeface="Century Gothic" panose="020F0302020204030204"/>
              </a:rPr>
              <a:t>España (península)</a:t>
            </a:r>
            <a:endParaRPr kumimoji="0" lang="en-GB" sz="2800" i="0" u="none" strike="noStrike" kern="1200" cap="none" spc="0" normalizeH="0" baseline="0" noProof="0">
              <a:ln>
                <a:noFill/>
              </a:ln>
              <a:solidFill>
                <a:srgbClr val="115076"/>
              </a:solidFill>
              <a:effectLst/>
              <a:uLnTx/>
              <a:uFillTx/>
              <a:latin typeface="Century Gothic" panose="020F0302020204030204"/>
            </a:endParaRPr>
          </a:p>
        </p:txBody>
      </p:sp>
      <p:pic>
        <p:nvPicPr>
          <p:cNvPr id="2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5">
            <a:alphaModFix/>
          </a:blip>
          <a:srcRect/>
          <a:stretch/>
        </p:blipFill>
        <p:spPr>
          <a:xfrm>
            <a:off x="6219038" y="5275544"/>
            <a:ext cx="519581" cy="455735"/>
          </a:xfrm>
          <a:prstGeom prst="rect">
            <a:avLst/>
          </a:prstGeom>
          <a:noFill/>
          <a:ln>
            <a:noFill/>
          </a:ln>
        </p:spPr>
      </p:pic>
      <p:sp>
        <p:nvSpPr>
          <p:cNvPr id="22" name="TextBox 21">
            <a:extLst>
              <a:ext uri="{FF2B5EF4-FFF2-40B4-BE49-F238E27FC236}">
                <a16:creationId xmlns:a16="http://schemas.microsoft.com/office/drawing/2014/main" id="{DA2F2789-84A6-4CA5-AD39-41E5E0CC861C}"/>
              </a:ext>
            </a:extLst>
          </p:cNvPr>
          <p:cNvSpPr txBox="1"/>
          <p:nvPr/>
        </p:nvSpPr>
        <p:spPr>
          <a:xfrm>
            <a:off x="1028219" y="4625007"/>
            <a:ext cx="10363735" cy="523220"/>
          </a:xfrm>
          <a:prstGeom prst="rect">
            <a:avLst/>
          </a:prstGeom>
          <a:noFill/>
        </p:spPr>
        <p:txBody>
          <a:bodyPr wrap="none" rtlCol="0">
            <a:spAutoFit/>
          </a:bodyPr>
          <a:lstStyle/>
          <a:p>
            <a:r>
              <a:rPr lang="en-US" sz="2800" i="1">
                <a:solidFill>
                  <a:schemeClr val="accent1">
                    <a:lumMod val="50000"/>
                  </a:schemeClr>
                </a:solidFill>
              </a:rPr>
              <a:t>Mi abuela tuvo experien</a:t>
            </a:r>
            <a:r>
              <a:rPr lang="en-US" sz="2800" b="1" i="1">
                <a:solidFill>
                  <a:schemeClr val="accent1">
                    <a:lumMod val="50000"/>
                  </a:schemeClr>
                </a:solidFill>
              </a:rPr>
              <a:t>ci</a:t>
            </a:r>
            <a:r>
              <a:rPr lang="en-US" sz="2800" i="1">
                <a:solidFill>
                  <a:schemeClr val="accent1">
                    <a:lumMod val="50000"/>
                  </a:schemeClr>
                </a:solidFill>
              </a:rPr>
              <a:t>as difí</a:t>
            </a:r>
            <a:r>
              <a:rPr lang="en-US" sz="2800" b="1" i="1">
                <a:solidFill>
                  <a:schemeClr val="accent1">
                    <a:lumMod val="50000"/>
                  </a:schemeClr>
                </a:solidFill>
              </a:rPr>
              <a:t>ci</a:t>
            </a:r>
            <a:r>
              <a:rPr lang="en-US" sz="2800" i="1">
                <a:solidFill>
                  <a:schemeClr val="accent1">
                    <a:lumMod val="50000"/>
                  </a:schemeClr>
                </a:solidFill>
              </a:rPr>
              <a:t>les como otros cubanos.</a:t>
            </a:r>
            <a:endParaRPr lang="en-US" sz="2800" i="1" dirty="0">
              <a:solidFill>
                <a:schemeClr val="accent1">
                  <a:lumMod val="50000"/>
                </a:schemeClr>
              </a:solidFill>
            </a:endParaRPr>
          </a:p>
        </p:txBody>
      </p:sp>
      <p:sp>
        <p:nvSpPr>
          <p:cNvPr id="13" name="TextBox 12">
            <a:extLst>
              <a:ext uri="{FF2B5EF4-FFF2-40B4-BE49-F238E27FC236}">
                <a16:creationId xmlns:a16="http://schemas.microsoft.com/office/drawing/2014/main" id="{AB2CA0F4-8490-46B2-80B3-8719251C2CF0}"/>
              </a:ext>
            </a:extLst>
          </p:cNvPr>
          <p:cNvSpPr txBox="1"/>
          <p:nvPr/>
        </p:nvSpPr>
        <p:spPr>
          <a:xfrm>
            <a:off x="2253008" y="2549417"/>
            <a:ext cx="148790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8F00"/>
                </a:solidFill>
                <a:effectLst/>
                <a:uLnTx/>
                <a:uFillTx/>
                <a:latin typeface="Century Gothic" panose="020F0302020204030204"/>
                <a:ea typeface="+mn-ea"/>
                <a:cs typeface="Arial"/>
                <a:sym typeface="Arial"/>
              </a:rPr>
              <a:t>hope</a:t>
            </a:r>
          </a:p>
        </p:txBody>
      </p:sp>
      <p:sp>
        <p:nvSpPr>
          <p:cNvPr id="14" name="TextBox 13">
            <a:extLst>
              <a:ext uri="{FF2B5EF4-FFF2-40B4-BE49-F238E27FC236}">
                <a16:creationId xmlns:a16="http://schemas.microsoft.com/office/drawing/2014/main" id="{195BB2BE-1142-43F0-B0EC-0E3053E0B2C5}"/>
              </a:ext>
            </a:extLst>
          </p:cNvPr>
          <p:cNvSpPr txBox="1"/>
          <p:nvPr/>
        </p:nvSpPr>
        <p:spPr>
          <a:xfrm>
            <a:off x="1775518" y="3521632"/>
            <a:ext cx="252665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esperanza</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5" name="TextBox 14">
            <a:extLst>
              <a:ext uri="{FF2B5EF4-FFF2-40B4-BE49-F238E27FC236}">
                <a16:creationId xmlns:a16="http://schemas.microsoft.com/office/drawing/2014/main" id="{56C582D8-DF7E-4DF8-8325-41349386C6C7}"/>
              </a:ext>
            </a:extLst>
          </p:cNvPr>
          <p:cNvSpPr txBox="1"/>
          <p:nvPr/>
        </p:nvSpPr>
        <p:spPr>
          <a:xfrm>
            <a:off x="7300221" y="3484795"/>
            <a:ext cx="351250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600" kern="0" smtClean="0">
                <a:solidFill>
                  <a:srgbClr val="EE6000"/>
                </a:solidFill>
                <a:latin typeface="Century Gothic" panose="020F0302020204030204"/>
                <a:cs typeface="Arial"/>
                <a:sym typeface="Arial"/>
              </a:rPr>
              <a:t>la experien</a:t>
            </a:r>
            <a:r>
              <a:rPr lang="en-GB" sz="3600" b="1" kern="0" smtClean="0">
                <a:solidFill>
                  <a:srgbClr val="EE6000"/>
                </a:solidFill>
                <a:latin typeface="Century Gothic" panose="020F0302020204030204"/>
                <a:cs typeface="Arial"/>
                <a:sym typeface="Arial"/>
              </a:rPr>
              <a:t>ci</a:t>
            </a:r>
            <a:r>
              <a:rPr lang="en-GB" sz="3600" kern="0" smtClean="0">
                <a:solidFill>
                  <a:srgbClr val="EE6000"/>
                </a:solidFill>
                <a:latin typeface="Century Gothic" panose="020F0302020204030204"/>
                <a:cs typeface="Arial"/>
                <a:sym typeface="Arial"/>
              </a:rPr>
              <a:t>a</a:t>
            </a:r>
            <a:endParaRPr lang="en-GB" sz="3600" kern="0" dirty="0">
              <a:solidFill>
                <a:srgbClr val="EE6000"/>
              </a:solidFill>
              <a:latin typeface="Century Gothic" panose="020F0302020204030204"/>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6"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5">
            <a:alphaModFix/>
          </a:blip>
          <a:srcRect/>
          <a:stretch/>
        </p:blipFill>
        <p:spPr>
          <a:xfrm>
            <a:off x="10452721" y="2402854"/>
            <a:ext cx="720000" cy="720000"/>
          </a:xfrm>
          <a:prstGeom prst="rect">
            <a:avLst/>
          </a:prstGeom>
          <a:noFill/>
          <a:ln>
            <a:noFill/>
          </a:ln>
        </p:spPr>
      </p:pic>
      <p:sp>
        <p:nvSpPr>
          <p:cNvPr id="23" name="TextBox 22">
            <a:extLst>
              <a:ext uri="{FF2B5EF4-FFF2-40B4-BE49-F238E27FC236}">
                <a16:creationId xmlns:a16="http://schemas.microsoft.com/office/drawing/2014/main" id="{AB2CA0F4-8490-46B2-80B3-8719251C2CF0}"/>
              </a:ext>
            </a:extLst>
          </p:cNvPr>
          <p:cNvSpPr txBox="1"/>
          <p:nvPr/>
        </p:nvSpPr>
        <p:spPr>
          <a:xfrm>
            <a:off x="7550358" y="2523503"/>
            <a:ext cx="275748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85FF"/>
                </a:solidFill>
                <a:effectLst/>
                <a:uLnTx/>
                <a:uFillTx/>
                <a:latin typeface="Century Gothic" panose="020F0302020204030204"/>
                <a:ea typeface="+mn-ea"/>
                <a:cs typeface="Arial"/>
                <a:sym typeface="Arial"/>
              </a:rPr>
              <a:t>experience</a:t>
            </a:r>
          </a:p>
        </p:txBody>
      </p:sp>
    </p:spTree>
    <p:extLst>
      <p:ext uri="{BB962C8B-B14F-4D97-AF65-F5344CB8AC3E}">
        <p14:creationId xmlns:p14="http://schemas.microsoft.com/office/powerpoint/2010/main" val="180604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p:bldP spid="22"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leer</a:t>
            </a:r>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
                <a:srgbClr val="000000"/>
              </a:buClr>
              <a:buSzTx/>
              <a:buFont typeface="Arial"/>
              <a:buNone/>
              <a:tabLst/>
              <a:defRPr/>
            </a:pPr>
            <a:r>
              <a:rPr kumimoji="0" lang="en-GB" sz="3600" b="1" i="0" u="none" strike="noStrike" kern="1200" cap="none" spc="0" normalizeH="0" baseline="0" noProof="0" err="1">
                <a:ln>
                  <a:noFill/>
                </a:ln>
                <a:solidFill>
                  <a:srgbClr val="FFFFFF"/>
                </a:solidFill>
                <a:effectLst/>
                <a:uLnTx/>
                <a:uFillTx/>
                <a:latin typeface="Century Gothic" panose="020B0502020202020204" pitchFamily="34" charset="0"/>
                <a:ea typeface="+mj-ea"/>
                <a:cs typeface="+mj-cs"/>
                <a:sym typeface="Arial"/>
              </a:rPr>
              <a:t>Vocabulario</a:t>
            </a:r>
            <a:endParaRPr kumimoji="0" lang="en-GB" sz="3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sym typeface="Aria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424062" cy="4934236"/>
          </a:xfrm>
          <a:prstGeom prst="rect">
            <a:avLst/>
          </a:prstGeom>
          <a:noFill/>
        </p:spPr>
        <p:txBody>
          <a:bodyPr wrap="none" rtlCol="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lang="en-GB" sz="2400" kern="0" dirty="0">
                <a:solidFill>
                  <a:srgbClr val="4472C4">
                    <a:lumMod val="50000"/>
                  </a:srgbClr>
                </a:solidFill>
                <a:latin typeface="Century Gothic" panose="020B0502020202020204" pitchFamily="34" charset="0"/>
                <a:cs typeface="Arial"/>
                <a:sym typeface="Arial"/>
              </a:rPr>
              <a:t>a</a:t>
            </a: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mbos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ambas</a:t>
            </a: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Navidad</a:t>
            </a: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televisión</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estrella</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gastar</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vais</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tocar</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noventa</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guitarra</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hasta</a:t>
            </a: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desde</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oír</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2" name="Rounded Rectangle 1"/>
          <p:cNvSpPr/>
          <p:nvPr/>
        </p:nvSpPr>
        <p:spPr>
          <a:xfrm>
            <a:off x="252879" y="3937000"/>
            <a:ext cx="1245721"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6" name="Picture 15">
            <a:extLst>
              <a:ext uri="{FF2B5EF4-FFF2-40B4-BE49-F238E27FC236}">
                <a16:creationId xmlns:a16="http://schemas.microsoft.com/office/drawing/2014/main" id="{851EF5E4-04DB-B84A-BED3-44CCABD3914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71126" y="1481212"/>
            <a:ext cx="1265931" cy="1019237"/>
          </a:xfrm>
          <a:prstGeom prst="rect">
            <a:avLst/>
          </a:prstGeom>
        </p:spPr>
      </p:pic>
      <p:sp>
        <p:nvSpPr>
          <p:cNvPr id="17" name="CuadroTexto 22">
            <a:extLst>
              <a:ext uri="{FF2B5EF4-FFF2-40B4-BE49-F238E27FC236}">
                <a16:creationId xmlns:a16="http://schemas.microsoft.com/office/drawing/2014/main" id="{0AA37572-902E-7F4E-A19F-CBA3BC198FF1}"/>
              </a:ext>
            </a:extLst>
          </p:cNvPr>
          <p:cNvSpPr txBox="1"/>
          <p:nvPr/>
        </p:nvSpPr>
        <p:spPr>
          <a:xfrm>
            <a:off x="2995064" y="2480125"/>
            <a:ext cx="262325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200" b="0" i="0" u="none" strike="noStrike" kern="0" cap="none" spc="0" normalizeH="0" baseline="0" noProof="0">
                <a:ln>
                  <a:noFill/>
                </a:ln>
                <a:solidFill>
                  <a:srgbClr val="4472C4">
                    <a:lumMod val="50000"/>
                  </a:srgbClr>
                </a:solidFill>
                <a:effectLst/>
                <a:highlight>
                  <a:srgbClr val="FBF0D5"/>
                </a:highlight>
                <a:uLnTx/>
                <a:uFillTx/>
                <a:latin typeface="Century Gothic" panose="020B0502020202020204" pitchFamily="34" charset="0"/>
                <a:cs typeface="Arial"/>
                <a:sym typeface="Arial"/>
              </a:rPr>
              <a:t>[</a:t>
            </a:r>
            <a:r>
              <a:rPr kumimoji="0" lang="es-ES" sz="2200" b="0" i="0" u="none" strike="noStrike" kern="0" cap="none" spc="0" normalizeH="0" baseline="0" noProof="0" dirty="0">
                <a:ln>
                  <a:noFill/>
                </a:ln>
                <a:solidFill>
                  <a:srgbClr val="4472C4">
                    <a:lumMod val="50000"/>
                  </a:srgbClr>
                </a:solidFill>
                <a:effectLst/>
                <a:highlight>
                  <a:srgbClr val="FBF0D5"/>
                </a:highlight>
                <a:uLnTx/>
                <a:uFillTx/>
                <a:latin typeface="Century Gothic" panose="020B0502020202020204" pitchFamily="34" charset="0"/>
                <a:cs typeface="Arial"/>
                <a:sym typeface="Arial"/>
              </a:rPr>
              <a:t>to </a:t>
            </a:r>
            <a:r>
              <a:rPr kumimoji="0" lang="es-ES" sz="2200" b="0" i="0" u="none" strike="noStrike" kern="0" cap="none" spc="0" normalizeH="0" baseline="0" noProof="0" dirty="0" err="1">
                <a:ln>
                  <a:noFill/>
                </a:ln>
                <a:solidFill>
                  <a:srgbClr val="4472C4">
                    <a:lumMod val="50000"/>
                  </a:srgbClr>
                </a:solidFill>
                <a:effectLst/>
                <a:highlight>
                  <a:srgbClr val="FBF0D5"/>
                </a:highlight>
                <a:uLnTx/>
                <a:uFillTx/>
                <a:latin typeface="Century Gothic" panose="020B0502020202020204" pitchFamily="34" charset="0"/>
                <a:cs typeface="Arial"/>
                <a:sym typeface="Arial"/>
              </a:rPr>
              <a:t>play</a:t>
            </a:r>
            <a:r>
              <a:rPr kumimoji="0" lang="es-ES" sz="2200" b="0" i="0" u="none" strike="noStrike" kern="0" cap="none" spc="0" normalizeH="0" baseline="0" noProof="0" dirty="0">
                <a:ln>
                  <a:noFill/>
                </a:ln>
                <a:solidFill>
                  <a:srgbClr val="4472C4">
                    <a:lumMod val="50000"/>
                  </a:srgbClr>
                </a:solidFill>
                <a:effectLst/>
                <a:highlight>
                  <a:srgbClr val="FBF0D5"/>
                </a:highlight>
                <a:uLnTx/>
                <a:uFillTx/>
                <a:latin typeface="Century Gothic" panose="020B0502020202020204" pitchFamily="34" charset="0"/>
                <a:cs typeface="Arial"/>
                <a:sym typeface="Arial"/>
              </a:rPr>
              <a:t>, </a:t>
            </a:r>
            <a:r>
              <a:rPr kumimoji="0" lang="es-ES" sz="2200" b="0" i="0" u="none" strike="noStrike" kern="0" cap="none" spc="0" normalizeH="0" baseline="0" noProof="0" dirty="0" err="1">
                <a:ln>
                  <a:noFill/>
                </a:ln>
                <a:solidFill>
                  <a:srgbClr val="4472C4">
                    <a:lumMod val="50000"/>
                  </a:srgbClr>
                </a:solidFill>
                <a:effectLst/>
                <a:highlight>
                  <a:srgbClr val="FBF0D5"/>
                </a:highlight>
                <a:uLnTx/>
                <a:uFillTx/>
                <a:latin typeface="Century Gothic" panose="020B0502020202020204" pitchFamily="34" charset="0"/>
                <a:cs typeface="Arial"/>
                <a:sym typeface="Arial"/>
              </a:rPr>
              <a:t>playing</a:t>
            </a:r>
            <a:r>
              <a:rPr kumimoji="0" lang="es-ES" sz="2200" b="0" i="0" u="none" strike="noStrike" kern="0" cap="none" spc="0" normalizeH="0" baseline="0" noProof="0" dirty="0">
                <a:ln>
                  <a:noFill/>
                </a:ln>
                <a:solidFill>
                  <a:srgbClr val="4472C4">
                    <a:lumMod val="50000"/>
                  </a:srgbClr>
                </a:solidFill>
                <a:effectLst/>
                <a:highlight>
                  <a:srgbClr val="FBF0D5"/>
                </a:highlight>
                <a:uLnTx/>
                <a:uFillTx/>
                <a:latin typeface="Century Gothic" panose="020B0502020202020204" pitchFamily="34" charset="0"/>
                <a:cs typeface="Arial"/>
                <a:sym typeface="Arial"/>
              </a:rPr>
              <a:t> (</a:t>
            </a:r>
            <a:r>
              <a:rPr kumimoji="0" lang="es-ES" sz="2200" b="0" i="0" u="none" strike="noStrike" kern="0" cap="none" spc="0" normalizeH="0" baseline="0" noProof="0" dirty="0" err="1">
                <a:ln>
                  <a:noFill/>
                </a:ln>
                <a:solidFill>
                  <a:srgbClr val="4472C4">
                    <a:lumMod val="50000"/>
                  </a:srgbClr>
                </a:solidFill>
                <a:effectLst/>
                <a:highlight>
                  <a:srgbClr val="FBF0D5"/>
                </a:highlight>
                <a:uLnTx/>
                <a:uFillTx/>
                <a:latin typeface="Century Gothic" panose="020B0502020202020204" pitchFamily="34" charset="0"/>
                <a:cs typeface="Arial"/>
                <a:sym typeface="Arial"/>
              </a:rPr>
              <a:t>instrument</a:t>
            </a:r>
            <a:r>
              <a:rPr kumimoji="0" lang="es-ES" sz="2200" b="0" i="0" u="none" strike="noStrike" kern="0" cap="none" spc="0" normalizeH="0" baseline="0" noProof="0" dirty="0">
                <a:ln>
                  <a:noFill/>
                </a:ln>
                <a:solidFill>
                  <a:srgbClr val="4472C4">
                    <a:lumMod val="50000"/>
                  </a:srgbClr>
                </a:solidFill>
                <a:effectLst/>
                <a:highlight>
                  <a:srgbClr val="FBF0D5"/>
                </a:highlight>
                <a:uLnTx/>
                <a:uFillTx/>
                <a:latin typeface="Century Gothic" panose="020B0502020202020204" pitchFamily="34" charset="0"/>
                <a:cs typeface="Arial"/>
                <a:sym typeface="Arial"/>
              </a:rPr>
              <a:t>)]</a:t>
            </a:r>
            <a:endParaRPr kumimoji="0" lang="x-none" sz="2200" b="0" i="0" u="none" strike="noStrike" kern="0" cap="none" spc="0" normalizeH="0" baseline="0" noProof="0">
              <a:ln>
                <a:noFill/>
              </a:ln>
              <a:solidFill>
                <a:srgbClr val="4472C4">
                  <a:lumMod val="50000"/>
                </a:srgbClr>
              </a:solidFill>
              <a:effectLst/>
              <a:highlight>
                <a:srgbClr val="FBF0D5"/>
              </a:highlight>
              <a:uLnTx/>
              <a:uFillTx/>
              <a:latin typeface="Century Gothic" panose="020B0502020202020204" pitchFamily="34" charset="0"/>
              <a:cs typeface="Arial"/>
              <a:sym typeface="Arial"/>
            </a:endParaRPr>
          </a:p>
        </p:txBody>
      </p:sp>
      <p:sp>
        <p:nvSpPr>
          <p:cNvPr id="11" name="Rounded Rectangle 10">
            <a:extLst>
              <a:ext uri="{FF2B5EF4-FFF2-40B4-BE49-F238E27FC236}">
                <a16:creationId xmlns:a16="http://schemas.microsoft.com/office/drawing/2014/main" id="{4BFEDF18-BDDF-1F4A-A1AF-CF3570F27839}"/>
              </a:ext>
            </a:extLst>
          </p:cNvPr>
          <p:cNvSpPr/>
          <p:nvPr/>
        </p:nvSpPr>
        <p:spPr>
          <a:xfrm>
            <a:off x="252878" y="1528975"/>
            <a:ext cx="2339102" cy="4191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ounded Rectangle 12">
            <a:extLst>
              <a:ext uri="{FF2B5EF4-FFF2-40B4-BE49-F238E27FC236}">
                <a16:creationId xmlns:a16="http://schemas.microsoft.com/office/drawing/2014/main" id="{9E170C4F-EFB2-3847-87DA-768981F5CAB3}"/>
              </a:ext>
            </a:extLst>
          </p:cNvPr>
          <p:cNvSpPr/>
          <p:nvPr/>
        </p:nvSpPr>
        <p:spPr>
          <a:xfrm>
            <a:off x="278279" y="3517900"/>
            <a:ext cx="1271121" cy="4191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CuadroTexto 18">
            <a:extLst>
              <a:ext uri="{FF2B5EF4-FFF2-40B4-BE49-F238E27FC236}">
                <a16:creationId xmlns:a16="http://schemas.microsoft.com/office/drawing/2014/main" id="{2E23630F-1018-9746-A7D5-A15917C5B01A}"/>
              </a:ext>
            </a:extLst>
          </p:cNvPr>
          <p:cNvSpPr txBox="1"/>
          <p:nvPr/>
        </p:nvSpPr>
        <p:spPr>
          <a:xfrm>
            <a:off x="7723624" y="1740898"/>
            <a:ext cx="22362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7030A0"/>
                </a:solidFill>
                <a:effectLst/>
                <a:uLnTx/>
                <a:uFillTx/>
                <a:latin typeface="Bradley Hand" pitchFamily="2" charset="77"/>
                <a:cs typeface="Courier New" panose="02070309020205020404" pitchFamily="49" charset="0"/>
                <a:sym typeface="Arial"/>
              </a:rPr>
              <a:t>you (plural) go, are going</a:t>
            </a:r>
            <a:endParaRPr kumimoji="0" lang="es-GB" sz="2400" b="0" i="0" u="none" strike="noStrike" kern="0" cap="none" spc="0" normalizeH="0" baseline="0" noProof="0">
              <a:ln>
                <a:noFill/>
              </a:ln>
              <a:solidFill>
                <a:srgbClr val="7030A0"/>
              </a:solidFill>
              <a:effectLst/>
              <a:uLnTx/>
              <a:uFillTx/>
              <a:latin typeface="Bradley Hand" pitchFamily="2" charset="77"/>
              <a:cs typeface="Courier New" panose="02070309020205020404" pitchFamily="49" charset="0"/>
              <a:sym typeface="Arial"/>
            </a:endParaRPr>
          </a:p>
        </p:txBody>
      </p:sp>
      <p:sp>
        <p:nvSpPr>
          <p:cNvPr id="15" name="Rounded Rectangle 14">
            <a:extLst>
              <a:ext uri="{FF2B5EF4-FFF2-40B4-BE49-F238E27FC236}">
                <a16:creationId xmlns:a16="http://schemas.microsoft.com/office/drawing/2014/main" id="{E0E37160-60A7-8244-BB56-21BCF6B5704C}"/>
              </a:ext>
            </a:extLst>
          </p:cNvPr>
          <p:cNvSpPr/>
          <p:nvPr/>
        </p:nvSpPr>
        <p:spPr>
          <a:xfrm>
            <a:off x="252879" y="5537200"/>
            <a:ext cx="1690221" cy="4191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CuadroTexto 18">
            <a:extLst>
              <a:ext uri="{FF2B5EF4-FFF2-40B4-BE49-F238E27FC236}">
                <a16:creationId xmlns:a16="http://schemas.microsoft.com/office/drawing/2014/main" id="{1B68C60D-DB74-2C4E-B8E8-60762E4D08F5}"/>
              </a:ext>
            </a:extLst>
          </p:cNvPr>
          <p:cNvSpPr txBox="1"/>
          <p:nvPr/>
        </p:nvSpPr>
        <p:spPr>
          <a:xfrm>
            <a:off x="10664448" y="1723939"/>
            <a:ext cx="173391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kern="0">
                <a:solidFill>
                  <a:srgbClr val="70AD47"/>
                </a:solidFill>
                <a:latin typeface="Chalkboard" panose="03050602040202020205" pitchFamily="66" charset="77"/>
                <a:cs typeface="Arial"/>
                <a:sym typeface="Arial"/>
              </a:rPr>
              <a:t>f</a:t>
            </a:r>
            <a:r>
              <a:rPr kumimoji="0" lang="en-GB" sz="2800" b="0" i="0" u="none" strike="noStrike" kern="0" cap="none" spc="0" normalizeH="0" baseline="0" noProof="0">
                <a:ln>
                  <a:noFill/>
                </a:ln>
                <a:solidFill>
                  <a:srgbClr val="70AD47"/>
                </a:solidFill>
                <a:effectLst/>
                <a:uLnTx/>
                <a:uFillTx/>
                <a:latin typeface="Chalkboard" panose="03050602040202020205" pitchFamily="66" charset="77"/>
                <a:cs typeface="Arial"/>
                <a:sym typeface="Arial"/>
              </a:rPr>
              <a:t>rom (time)</a:t>
            </a:r>
            <a:endParaRPr kumimoji="0" lang="es-GB" sz="2800" b="0" i="0" u="none" strike="noStrike" kern="0" cap="none" spc="0" normalizeH="0" baseline="0" noProof="0">
              <a:ln>
                <a:noFill/>
              </a:ln>
              <a:solidFill>
                <a:srgbClr val="70AD47"/>
              </a:solidFill>
              <a:effectLst/>
              <a:uLnTx/>
              <a:uFillTx/>
              <a:latin typeface="Chalkboard" panose="03050602040202020205" pitchFamily="66" charset="77"/>
              <a:cs typeface="Arial"/>
              <a:sym typeface="Arial"/>
            </a:endParaRPr>
          </a:p>
        </p:txBody>
      </p:sp>
      <p:sp>
        <p:nvSpPr>
          <p:cNvPr id="19" name="CuadroTexto 36">
            <a:extLst>
              <a:ext uri="{FF2B5EF4-FFF2-40B4-BE49-F238E27FC236}">
                <a16:creationId xmlns:a16="http://schemas.microsoft.com/office/drawing/2014/main" id="{2D29CE1E-DAB1-C44F-B8DA-00251D0A0CB9}"/>
              </a:ext>
            </a:extLst>
          </p:cNvPr>
          <p:cNvSpPr txBox="1"/>
          <p:nvPr/>
        </p:nvSpPr>
        <p:spPr>
          <a:xfrm>
            <a:off x="3851831" y="4243178"/>
            <a:ext cx="86594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200" b="0" i="0" u="none" strike="noStrike" kern="0" cap="none" spc="0" normalizeH="0" baseline="0" noProof="0">
                <a:ln>
                  <a:noFill/>
                </a:ln>
                <a:solidFill>
                  <a:srgbClr val="4472C4">
                    <a:lumMod val="50000"/>
                  </a:srgbClr>
                </a:solidFill>
                <a:effectLst/>
                <a:highlight>
                  <a:srgbClr val="FBF0D5"/>
                </a:highlight>
                <a:uLnTx/>
                <a:uFillTx/>
                <a:latin typeface="Century Gothic" panose="020B0502020202020204" pitchFamily="34" charset="0"/>
                <a:cs typeface="Arial"/>
                <a:sym typeface="Arial"/>
              </a:rPr>
              <a:t>[</a:t>
            </a:r>
            <a:r>
              <a:rPr kumimoji="0" lang="es-ES" sz="2200" b="0" i="0" u="none" strike="noStrike" kern="0" cap="none" spc="0" normalizeH="0" baseline="0" noProof="0" err="1">
                <a:ln>
                  <a:noFill/>
                </a:ln>
                <a:solidFill>
                  <a:srgbClr val="4472C4">
                    <a:lumMod val="50000"/>
                  </a:srgbClr>
                </a:solidFill>
                <a:effectLst/>
                <a:highlight>
                  <a:srgbClr val="FBF0D5"/>
                </a:highlight>
                <a:uLnTx/>
                <a:uFillTx/>
                <a:latin typeface="Century Gothic" panose="020B0502020202020204" pitchFamily="34" charset="0"/>
                <a:cs typeface="Arial"/>
                <a:sym typeface="Arial"/>
              </a:rPr>
              <a:t>star</a:t>
            </a:r>
            <a:r>
              <a:rPr kumimoji="0" lang="x-none" sz="2200" b="0" i="0" u="none" strike="noStrike" kern="0" cap="none" spc="0" normalizeH="0" baseline="0" noProof="0">
                <a:ln>
                  <a:noFill/>
                </a:ln>
                <a:solidFill>
                  <a:srgbClr val="4472C4">
                    <a:lumMod val="50000"/>
                  </a:srgbClr>
                </a:solidFill>
                <a:effectLst/>
                <a:highlight>
                  <a:srgbClr val="FBF0D5"/>
                </a:highlight>
                <a:uLnTx/>
                <a:uFillTx/>
                <a:latin typeface="Century Gothic" panose="020B0502020202020204" pitchFamily="34" charset="0"/>
                <a:cs typeface="Arial"/>
                <a:sym typeface="Arial"/>
              </a:rPr>
              <a:t>]</a:t>
            </a:r>
          </a:p>
        </p:txBody>
      </p:sp>
      <p:pic>
        <p:nvPicPr>
          <p:cNvPr id="20" name="Imagen 11">
            <a:extLst>
              <a:ext uri="{FF2B5EF4-FFF2-40B4-BE49-F238E27FC236}">
                <a16:creationId xmlns:a16="http://schemas.microsoft.com/office/drawing/2014/main" id="{25054215-A71A-7047-8341-B081FCDEFE2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9294" y="3233617"/>
            <a:ext cx="1358194" cy="1019237"/>
          </a:xfrm>
          <a:prstGeom prst="rect">
            <a:avLst/>
          </a:prstGeom>
        </p:spPr>
      </p:pic>
      <p:sp>
        <p:nvSpPr>
          <p:cNvPr id="21" name="Rounded Rectangle 20">
            <a:extLst>
              <a:ext uri="{FF2B5EF4-FFF2-40B4-BE49-F238E27FC236}">
                <a16:creationId xmlns:a16="http://schemas.microsoft.com/office/drawing/2014/main" id="{C6FD9E62-AFEC-7340-AFDD-7B924D59CAFD}"/>
              </a:ext>
            </a:extLst>
          </p:cNvPr>
          <p:cNvSpPr/>
          <p:nvPr/>
        </p:nvSpPr>
        <p:spPr>
          <a:xfrm>
            <a:off x="268325" y="2690060"/>
            <a:ext cx="1436907" cy="4191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Rounded Rectangle 21">
            <a:extLst>
              <a:ext uri="{FF2B5EF4-FFF2-40B4-BE49-F238E27FC236}">
                <a16:creationId xmlns:a16="http://schemas.microsoft.com/office/drawing/2014/main" id="{FC5AC99E-E03D-6C45-BFF7-276A15E7E17B}"/>
              </a:ext>
            </a:extLst>
          </p:cNvPr>
          <p:cNvSpPr/>
          <p:nvPr/>
        </p:nvSpPr>
        <p:spPr>
          <a:xfrm>
            <a:off x="255968" y="3098917"/>
            <a:ext cx="1124258" cy="4191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3" name="Imagen 17">
            <a:extLst>
              <a:ext uri="{FF2B5EF4-FFF2-40B4-BE49-F238E27FC236}">
                <a16:creationId xmlns:a16="http://schemas.microsoft.com/office/drawing/2014/main" id="{54314920-64CA-6D4C-A0E7-F1987CB92C88}"/>
              </a:ext>
            </a:extLst>
          </p:cNvPr>
          <p:cNvPicPr>
            <a:picLocks noChangeAspect="1"/>
          </p:cNvPicPr>
          <p:nvPr/>
        </p:nvPicPr>
        <p:blipFill rotWithShape="1">
          <a:blip r:embed="rId6">
            <a:extLst>
              <a:ext uri="{28A0092B-C50C-407E-A947-70E740481C1C}">
                <a14:useLocalDpi xmlns:a14="http://schemas.microsoft.com/office/drawing/2010/main" val="0"/>
              </a:ext>
            </a:extLst>
          </a:blip>
          <a:srcRect b="12195"/>
          <a:stretch/>
        </p:blipFill>
        <p:spPr>
          <a:xfrm>
            <a:off x="5830714" y="3089239"/>
            <a:ext cx="1246156" cy="1050419"/>
          </a:xfrm>
          <a:prstGeom prst="rect">
            <a:avLst/>
          </a:prstGeom>
        </p:spPr>
      </p:pic>
      <p:sp>
        <p:nvSpPr>
          <p:cNvPr id="24" name="CuadroTexto 48">
            <a:extLst>
              <a:ext uri="{FF2B5EF4-FFF2-40B4-BE49-F238E27FC236}">
                <a16:creationId xmlns:a16="http://schemas.microsoft.com/office/drawing/2014/main" id="{C3A82D40-8F80-C94B-8876-66986F34DEC2}"/>
              </a:ext>
            </a:extLst>
          </p:cNvPr>
          <p:cNvSpPr txBox="1"/>
          <p:nvPr/>
        </p:nvSpPr>
        <p:spPr>
          <a:xfrm>
            <a:off x="5045026" y="4098800"/>
            <a:ext cx="28597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200" b="0" i="0" u="none" strike="noStrike" kern="0" cap="none" spc="0" normalizeH="0" baseline="0" noProof="0">
                <a:ln>
                  <a:noFill/>
                </a:ln>
                <a:solidFill>
                  <a:srgbClr val="4472C4">
                    <a:lumMod val="50000"/>
                  </a:srgbClr>
                </a:solidFill>
                <a:effectLst/>
                <a:highlight>
                  <a:srgbClr val="FBF0D5"/>
                </a:highlight>
                <a:uLnTx/>
                <a:uFillTx/>
                <a:latin typeface="Century Gothic" panose="020B0502020202020204" pitchFamily="34" charset="0"/>
                <a:cs typeface="Arial"/>
                <a:sym typeface="Arial"/>
              </a:rPr>
              <a:t>[</a:t>
            </a:r>
            <a:r>
              <a:rPr kumimoji="0" lang="es-ES" sz="2200" b="0" i="0" u="none" strike="noStrike" kern="0" cap="none" spc="0" normalizeH="0" baseline="0" noProof="0" dirty="0">
                <a:ln>
                  <a:noFill/>
                </a:ln>
                <a:solidFill>
                  <a:srgbClr val="4472C4">
                    <a:lumMod val="50000"/>
                  </a:srgbClr>
                </a:solidFill>
                <a:effectLst/>
                <a:highlight>
                  <a:srgbClr val="FBF0D5"/>
                </a:highlight>
                <a:uLnTx/>
                <a:uFillTx/>
                <a:latin typeface="Century Gothic" panose="020B0502020202020204" pitchFamily="34" charset="0"/>
                <a:cs typeface="Arial"/>
                <a:sym typeface="Arial"/>
              </a:rPr>
              <a:t>to </a:t>
            </a:r>
            <a:r>
              <a:rPr kumimoji="0" lang="es-ES" sz="2200" b="0" i="0" u="none" strike="noStrike" kern="0" cap="none" spc="0" normalizeH="0" baseline="0" noProof="0" dirty="0" err="1">
                <a:ln>
                  <a:noFill/>
                </a:ln>
                <a:solidFill>
                  <a:srgbClr val="4472C4">
                    <a:lumMod val="50000"/>
                  </a:srgbClr>
                </a:solidFill>
                <a:effectLst/>
                <a:highlight>
                  <a:srgbClr val="FBF0D5"/>
                </a:highlight>
                <a:uLnTx/>
                <a:uFillTx/>
                <a:latin typeface="Century Gothic" panose="020B0502020202020204" pitchFamily="34" charset="0"/>
                <a:cs typeface="Arial"/>
                <a:sym typeface="Arial"/>
              </a:rPr>
              <a:t>spend</a:t>
            </a:r>
            <a:r>
              <a:rPr kumimoji="0" lang="es-ES" sz="2200" b="0" i="0" u="none" strike="noStrike" kern="0" cap="none" spc="0" normalizeH="0" baseline="0" noProof="0" dirty="0">
                <a:ln>
                  <a:noFill/>
                </a:ln>
                <a:solidFill>
                  <a:srgbClr val="4472C4">
                    <a:lumMod val="50000"/>
                  </a:srgbClr>
                </a:solidFill>
                <a:effectLst/>
                <a:highlight>
                  <a:srgbClr val="FBF0D5"/>
                </a:highlight>
                <a:uLnTx/>
                <a:uFillTx/>
                <a:latin typeface="Century Gothic" panose="020B0502020202020204" pitchFamily="34" charset="0"/>
                <a:cs typeface="Arial"/>
                <a:sym typeface="Arial"/>
              </a:rPr>
              <a:t>, </a:t>
            </a:r>
            <a:r>
              <a:rPr kumimoji="0" lang="es-ES" sz="2200" b="0" i="0" u="none" strike="noStrike" kern="0" cap="none" spc="0" normalizeH="0" baseline="0" noProof="0" dirty="0" err="1">
                <a:ln>
                  <a:noFill/>
                </a:ln>
                <a:solidFill>
                  <a:srgbClr val="4472C4">
                    <a:lumMod val="50000"/>
                  </a:srgbClr>
                </a:solidFill>
                <a:effectLst/>
                <a:highlight>
                  <a:srgbClr val="FBF0D5"/>
                </a:highlight>
                <a:uLnTx/>
                <a:uFillTx/>
                <a:latin typeface="Century Gothic" panose="020B0502020202020204" pitchFamily="34" charset="0"/>
                <a:cs typeface="Arial"/>
                <a:sym typeface="Arial"/>
              </a:rPr>
              <a:t>spending</a:t>
            </a:r>
            <a:r>
              <a:rPr kumimoji="0" lang="es-ES" sz="2200" b="0" i="0" u="none" strike="noStrike" kern="0" cap="none" spc="0" normalizeH="0" baseline="0" noProof="0" dirty="0">
                <a:ln>
                  <a:noFill/>
                </a:ln>
                <a:solidFill>
                  <a:srgbClr val="4472C4">
                    <a:lumMod val="50000"/>
                  </a:srgbClr>
                </a:solidFill>
                <a:effectLst/>
                <a:highlight>
                  <a:srgbClr val="FBF0D5"/>
                </a:highlight>
                <a:uLnTx/>
                <a:uFillTx/>
                <a:latin typeface="Century Gothic" panose="020B0502020202020204" pitchFamily="34" charset="0"/>
                <a:cs typeface="Arial"/>
                <a:sym typeface="Arial"/>
              </a:rPr>
              <a:t> (</a:t>
            </a:r>
            <a:r>
              <a:rPr kumimoji="0" lang="es-ES" sz="2200" b="0" i="0" u="none" strike="noStrike" kern="0" cap="none" spc="0" normalizeH="0" baseline="0" noProof="0" dirty="0" err="1">
                <a:ln>
                  <a:noFill/>
                </a:ln>
                <a:solidFill>
                  <a:srgbClr val="4472C4">
                    <a:lumMod val="50000"/>
                  </a:srgbClr>
                </a:solidFill>
                <a:effectLst/>
                <a:highlight>
                  <a:srgbClr val="FBF0D5"/>
                </a:highlight>
                <a:uLnTx/>
                <a:uFillTx/>
                <a:latin typeface="Century Gothic" panose="020B0502020202020204" pitchFamily="34" charset="0"/>
                <a:cs typeface="Arial"/>
                <a:sym typeface="Arial"/>
              </a:rPr>
              <a:t>money</a:t>
            </a:r>
            <a:r>
              <a:rPr kumimoji="0" lang="es-ES" sz="2200" b="0" i="0" u="none" strike="noStrike" kern="0" cap="none" spc="0" normalizeH="0" baseline="0" noProof="0" dirty="0">
                <a:ln>
                  <a:noFill/>
                </a:ln>
                <a:solidFill>
                  <a:srgbClr val="4472C4">
                    <a:lumMod val="50000"/>
                  </a:srgbClr>
                </a:solidFill>
                <a:effectLst/>
                <a:highlight>
                  <a:srgbClr val="FBF0D5"/>
                </a:highlight>
                <a:uLnTx/>
                <a:uFillTx/>
                <a:latin typeface="Century Gothic" panose="020B0502020202020204" pitchFamily="34" charset="0"/>
                <a:cs typeface="Arial"/>
                <a:sym typeface="Arial"/>
              </a:rPr>
              <a:t>)</a:t>
            </a:r>
            <a:r>
              <a:rPr kumimoji="0" lang="x-none" sz="2200" b="0" i="0" u="none" strike="noStrike" kern="0" cap="none" spc="0" normalizeH="0" baseline="0" noProof="0">
                <a:ln>
                  <a:noFill/>
                </a:ln>
                <a:solidFill>
                  <a:srgbClr val="4472C4">
                    <a:lumMod val="50000"/>
                  </a:srgbClr>
                </a:solidFill>
                <a:effectLst/>
                <a:highlight>
                  <a:srgbClr val="FBF0D5"/>
                </a:highlight>
                <a:uLnTx/>
                <a:uFillTx/>
                <a:latin typeface="Century Gothic" panose="020B0502020202020204" pitchFamily="34" charset="0"/>
                <a:cs typeface="Arial"/>
                <a:sym typeface="Arial"/>
              </a:rPr>
              <a:t>]</a:t>
            </a:r>
          </a:p>
        </p:txBody>
      </p:sp>
      <p:sp>
        <p:nvSpPr>
          <p:cNvPr id="25" name="Rounded Rectangle 24">
            <a:extLst>
              <a:ext uri="{FF2B5EF4-FFF2-40B4-BE49-F238E27FC236}">
                <a16:creationId xmlns:a16="http://schemas.microsoft.com/office/drawing/2014/main" id="{B46D480F-67F1-5649-8311-53C24D7B5EC2}"/>
              </a:ext>
            </a:extLst>
          </p:cNvPr>
          <p:cNvSpPr/>
          <p:nvPr/>
        </p:nvSpPr>
        <p:spPr>
          <a:xfrm>
            <a:off x="268326" y="5129427"/>
            <a:ext cx="1090918" cy="4191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CuadroTexto 18">
            <a:extLst>
              <a:ext uri="{FF2B5EF4-FFF2-40B4-BE49-F238E27FC236}">
                <a16:creationId xmlns:a16="http://schemas.microsoft.com/office/drawing/2014/main" id="{F80ED86C-5A45-8844-8AA9-B242915E6CF3}"/>
              </a:ext>
            </a:extLst>
          </p:cNvPr>
          <p:cNvSpPr txBox="1"/>
          <p:nvPr/>
        </p:nvSpPr>
        <p:spPr>
          <a:xfrm>
            <a:off x="7629141" y="3136368"/>
            <a:ext cx="264373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FFC000"/>
                </a:solidFill>
                <a:effectLst/>
                <a:uLnTx/>
                <a:uFillTx/>
                <a:latin typeface="Cooper Black" panose="0208090404030B020404" pitchFamily="18" charset="77"/>
                <a:cs typeface="Arial"/>
                <a:sym typeface="Arial"/>
              </a:rPr>
              <a:t>as far as,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noProof="0">
                <a:ln>
                  <a:noFill/>
                </a:ln>
                <a:solidFill>
                  <a:srgbClr val="FFC000"/>
                </a:solidFill>
                <a:effectLst/>
                <a:uLnTx/>
                <a:uFillTx/>
                <a:latin typeface="Cooper Black" panose="0208090404030B020404" pitchFamily="18" charset="77"/>
                <a:cs typeface="Arial"/>
                <a:sym typeface="Arial"/>
              </a:rPr>
              <a:t>up to, </a:t>
            </a:r>
            <a:r>
              <a:rPr kumimoji="0" lang="en-GB" sz="3200" b="0" i="0" u="none" strike="noStrike" kern="0" cap="none" spc="0" normalizeH="0" baseline="0" noProof="0">
                <a:ln>
                  <a:noFill/>
                </a:ln>
                <a:solidFill>
                  <a:srgbClr val="FFC000"/>
                </a:solidFill>
                <a:effectLst/>
                <a:uLnTx/>
                <a:uFillTx/>
                <a:latin typeface="Cooper Black" panose="0208090404030B020404" pitchFamily="18" charset="77"/>
                <a:cs typeface="Arial"/>
                <a:sym typeface="Arial"/>
              </a:rPr>
              <a:t>until</a:t>
            </a:r>
            <a:endParaRPr kumimoji="0" lang="es-GB" sz="3200" b="0" i="0" u="none" strike="noStrike" kern="0" cap="none" spc="0" normalizeH="0" baseline="0" noProof="0">
              <a:ln>
                <a:noFill/>
              </a:ln>
              <a:solidFill>
                <a:srgbClr val="FFC000"/>
              </a:solidFill>
              <a:effectLst/>
              <a:uLnTx/>
              <a:uFillTx/>
              <a:latin typeface="Cooper Black" panose="0208090404030B020404" pitchFamily="18" charset="77"/>
              <a:cs typeface="Arial"/>
              <a:sym typeface="Arial"/>
            </a:endParaRPr>
          </a:p>
        </p:txBody>
      </p:sp>
      <p:sp>
        <p:nvSpPr>
          <p:cNvPr id="27" name="Rounded Rectangle 26">
            <a:extLst>
              <a:ext uri="{FF2B5EF4-FFF2-40B4-BE49-F238E27FC236}">
                <a16:creationId xmlns:a16="http://schemas.microsoft.com/office/drawing/2014/main" id="{17DBD179-E454-0C45-B086-637E08E80FD1}"/>
              </a:ext>
            </a:extLst>
          </p:cNvPr>
          <p:cNvSpPr/>
          <p:nvPr/>
        </p:nvSpPr>
        <p:spPr>
          <a:xfrm>
            <a:off x="252879" y="4326238"/>
            <a:ext cx="1429014" cy="4191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 name="Rounded Rectangle 28">
            <a:extLst>
              <a:ext uri="{FF2B5EF4-FFF2-40B4-BE49-F238E27FC236}">
                <a16:creationId xmlns:a16="http://schemas.microsoft.com/office/drawing/2014/main" id="{23CC654E-C479-524B-A74C-5A22844080E1}"/>
              </a:ext>
            </a:extLst>
          </p:cNvPr>
          <p:cNvSpPr/>
          <p:nvPr/>
        </p:nvSpPr>
        <p:spPr>
          <a:xfrm>
            <a:off x="252879" y="1926166"/>
            <a:ext cx="1690221" cy="4191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76BE3B04-E6B8-8C4F-A8EB-9334426E693D}"/>
              </a:ext>
            </a:extLst>
          </p:cNvPr>
          <p:cNvSpPr txBox="1"/>
          <p:nvPr/>
        </p:nvSpPr>
        <p:spPr>
          <a:xfrm>
            <a:off x="3216648" y="5896485"/>
            <a:ext cx="215678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highlight>
                  <a:srgbClr val="FBF0D5"/>
                </a:highlight>
                <a:uLnTx/>
                <a:uFillTx/>
                <a:latin typeface="Century Gothic" panose="020B0502020202020204" pitchFamily="34" charset="0"/>
                <a:cs typeface="Arial"/>
                <a:sym typeface="Arial"/>
              </a:rPr>
              <a:t>[</a:t>
            </a:r>
            <a:r>
              <a:rPr kumimoji="0" lang="en-GB" sz="2200" b="0" i="0" u="none" strike="noStrike" kern="0" cap="none" spc="0" normalizeH="0" baseline="0" noProof="0">
                <a:ln>
                  <a:noFill/>
                </a:ln>
                <a:solidFill>
                  <a:srgbClr val="4472C4">
                    <a:lumMod val="50000"/>
                  </a:srgbClr>
                </a:solidFill>
                <a:effectLst/>
                <a:highlight>
                  <a:srgbClr val="FBF0D5"/>
                </a:highlight>
                <a:uLnTx/>
                <a:uFillTx/>
                <a:latin typeface="Century Gothic" panose="020B0502020202020204" pitchFamily="34" charset="0"/>
                <a:cs typeface="Arial"/>
                <a:sym typeface="Arial"/>
              </a:rPr>
              <a:t>Christmas]</a:t>
            </a:r>
            <a:endParaRPr kumimoji="0" lang="en-GB" sz="2200" b="0" i="0" u="none" strike="noStrike" kern="1200" cap="none" spc="0" normalizeH="0" baseline="0" noProof="0">
              <a:ln>
                <a:noFill/>
              </a:ln>
              <a:solidFill>
                <a:srgbClr val="4472C4">
                  <a:lumMod val="50000"/>
                </a:srgbClr>
              </a:solidFill>
              <a:effectLst/>
              <a:highlight>
                <a:srgbClr val="FBF0D5"/>
              </a:highlight>
              <a:uLnTx/>
              <a:uFillTx/>
              <a:latin typeface="Century Gothic" panose="020B0502020202020204" pitchFamily="34" charset="0"/>
              <a:cs typeface="Arial"/>
              <a:sym typeface="Arial"/>
            </a:endParaRPr>
          </a:p>
        </p:txBody>
      </p:sp>
      <p:pic>
        <p:nvPicPr>
          <p:cNvPr id="31" name="Picture 2">
            <a:extLst>
              <a:ext uri="{FF2B5EF4-FFF2-40B4-BE49-F238E27FC236}">
                <a16:creationId xmlns:a16="http://schemas.microsoft.com/office/drawing/2014/main" id="{6F8E2734-DE0B-6C4C-A539-8D91578A193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764036" y="4836240"/>
            <a:ext cx="977552" cy="1162624"/>
          </a:xfrm>
          <a:prstGeom prst="rect">
            <a:avLst/>
          </a:prstGeom>
          <a:noFill/>
          <a:extLst>
            <a:ext uri="{909E8E84-426E-40DD-AFC4-6F175D3DCCD1}">
              <a14:hiddenFill xmlns:a14="http://schemas.microsoft.com/office/drawing/2010/main">
                <a:solidFill>
                  <a:srgbClr val="FFFFFF"/>
                </a:solidFill>
              </a14:hiddenFill>
            </a:ext>
          </a:extLst>
        </p:spPr>
      </p:pic>
      <p:sp>
        <p:nvSpPr>
          <p:cNvPr id="32" name="Rounded Rectangle 31">
            <a:extLst>
              <a:ext uri="{FF2B5EF4-FFF2-40B4-BE49-F238E27FC236}">
                <a16:creationId xmlns:a16="http://schemas.microsoft.com/office/drawing/2014/main" id="{6CA05210-D873-AD44-BE16-BF144AA06AB0}"/>
              </a:ext>
            </a:extLst>
          </p:cNvPr>
          <p:cNvSpPr/>
          <p:nvPr/>
        </p:nvSpPr>
        <p:spPr>
          <a:xfrm>
            <a:off x="252879" y="2333625"/>
            <a:ext cx="1594971" cy="40005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3" name="Imagen 5">
            <a:extLst>
              <a:ext uri="{FF2B5EF4-FFF2-40B4-BE49-F238E27FC236}">
                <a16:creationId xmlns:a16="http://schemas.microsoft.com/office/drawing/2014/main" id="{E3A5C3F9-8851-3F4F-A95D-7E16A20AEA94}"/>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903" y="4804965"/>
            <a:ext cx="1532483" cy="1147882"/>
          </a:xfrm>
          <a:prstGeom prst="rect">
            <a:avLst/>
          </a:prstGeom>
        </p:spPr>
      </p:pic>
      <p:sp>
        <p:nvSpPr>
          <p:cNvPr id="34" name="TextBox 33">
            <a:extLst>
              <a:ext uri="{FF2B5EF4-FFF2-40B4-BE49-F238E27FC236}">
                <a16:creationId xmlns:a16="http://schemas.microsoft.com/office/drawing/2014/main" id="{25DF89F7-7B65-5441-9E13-EDBD70A596F3}"/>
              </a:ext>
            </a:extLst>
          </p:cNvPr>
          <p:cNvSpPr txBox="1"/>
          <p:nvPr/>
        </p:nvSpPr>
        <p:spPr>
          <a:xfrm>
            <a:off x="5137057" y="5896484"/>
            <a:ext cx="267074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4472C4">
                    <a:lumMod val="50000"/>
                  </a:srgbClr>
                </a:solidFill>
                <a:effectLst/>
                <a:highlight>
                  <a:srgbClr val="FBF0D5"/>
                </a:highlight>
                <a:uLnTx/>
                <a:uFillTx/>
                <a:latin typeface="Century Gothic" panose="020F0302020204030204"/>
                <a:cs typeface="Arial"/>
                <a:sym typeface="Arial"/>
              </a:rPr>
              <a:t>[television]</a:t>
            </a:r>
            <a:endPar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cs typeface="Arial"/>
              <a:sym typeface="Arial"/>
            </a:endParaRPr>
          </a:p>
        </p:txBody>
      </p:sp>
      <p:sp>
        <p:nvSpPr>
          <p:cNvPr id="35" name="Rounded Rectangle 34">
            <a:extLst>
              <a:ext uri="{FF2B5EF4-FFF2-40B4-BE49-F238E27FC236}">
                <a16:creationId xmlns:a16="http://schemas.microsoft.com/office/drawing/2014/main" id="{61063392-150F-8D49-BA43-C2EA0CE7E8DD}"/>
              </a:ext>
            </a:extLst>
          </p:cNvPr>
          <p:cNvSpPr/>
          <p:nvPr/>
        </p:nvSpPr>
        <p:spPr>
          <a:xfrm>
            <a:off x="252880" y="5934067"/>
            <a:ext cx="1166346" cy="4191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6" name="Picture 2" descr="Sound, Listening, Man, Ear, Hearing, Music">
            <a:extLst>
              <a:ext uri="{FF2B5EF4-FFF2-40B4-BE49-F238E27FC236}">
                <a16:creationId xmlns:a16="http://schemas.microsoft.com/office/drawing/2014/main" id="{FDB274C0-174B-A04D-A0A2-56A328DCB6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23624" y="4741905"/>
            <a:ext cx="1728705" cy="100484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0BE0278F-6B82-D34D-B8C2-1DB834F19166}"/>
              </a:ext>
            </a:extLst>
          </p:cNvPr>
          <p:cNvSpPr txBox="1"/>
          <p:nvPr/>
        </p:nvSpPr>
        <p:spPr>
          <a:xfrm>
            <a:off x="7904789" y="5941511"/>
            <a:ext cx="2522840" cy="400110"/>
          </a:xfrm>
          <a:prstGeom prst="rect">
            <a:avLst/>
          </a:prstGeom>
          <a:noFill/>
        </p:spPr>
        <p:txBody>
          <a:bodyPr wrap="square" rtlCol="0">
            <a:spAutoFit/>
          </a:bodyPr>
          <a:lstStyle/>
          <a:p>
            <a:pPr lvl="0" algn="ctr">
              <a:defRPr/>
            </a:pPr>
            <a:r>
              <a:rPr lang="en-GB" sz="2000" kern="0" dirty="0">
                <a:solidFill>
                  <a:srgbClr val="4472C4">
                    <a:lumMod val="50000"/>
                  </a:srgbClr>
                </a:solidFill>
                <a:highlight>
                  <a:srgbClr val="FBF0D5"/>
                </a:highlight>
                <a:latin typeface="Century Gothic" panose="020F0302020204030204"/>
                <a:cs typeface="Arial"/>
                <a:sym typeface="Arial"/>
              </a:rPr>
              <a:t>[to hear, hearing]</a:t>
            </a:r>
            <a:endParaRPr lang="en-GB" sz="2000" dirty="0">
              <a:solidFill>
                <a:srgbClr val="4472C4">
                  <a:lumMod val="50000"/>
                </a:srgbClr>
              </a:solidFill>
              <a:highlight>
                <a:srgbClr val="FBF0D5"/>
              </a:highlight>
              <a:latin typeface="Century Gothic" panose="020F0302020204030204"/>
              <a:cs typeface="Arial"/>
              <a:sym typeface="Arial"/>
            </a:endParaRPr>
          </a:p>
        </p:txBody>
      </p:sp>
      <p:sp>
        <p:nvSpPr>
          <p:cNvPr id="41" name="Rounded Rectangle 40">
            <a:extLst>
              <a:ext uri="{FF2B5EF4-FFF2-40B4-BE49-F238E27FC236}">
                <a16:creationId xmlns:a16="http://schemas.microsoft.com/office/drawing/2014/main" id="{46A702E9-2239-D741-8CD4-BDEED8AA2F24}"/>
              </a:ext>
            </a:extLst>
          </p:cNvPr>
          <p:cNvSpPr/>
          <p:nvPr/>
        </p:nvSpPr>
        <p:spPr>
          <a:xfrm>
            <a:off x="240179" y="4737100"/>
            <a:ext cx="1271121" cy="4191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2" name="Imagen 3">
            <a:extLst>
              <a:ext uri="{FF2B5EF4-FFF2-40B4-BE49-F238E27FC236}">
                <a16:creationId xmlns:a16="http://schemas.microsoft.com/office/drawing/2014/main" id="{5F9CBC41-1C06-3C48-974F-3D0D9D1693C4}"/>
              </a:ext>
            </a:extLst>
          </p:cNvPr>
          <p:cNvPicPr>
            <a:picLocks noChangeAspect="1"/>
          </p:cNvPicPr>
          <p:nvPr/>
        </p:nvPicPr>
        <p:blipFill>
          <a:blip r:embed="rId10">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0427629" y="4722607"/>
            <a:ext cx="1304546" cy="1608079"/>
          </a:xfrm>
          <a:prstGeom prst="rect">
            <a:avLst/>
          </a:prstGeom>
        </p:spPr>
      </p:pic>
      <p:sp>
        <p:nvSpPr>
          <p:cNvPr id="43" name="CuadroTexto 18">
            <a:extLst>
              <a:ext uri="{FF2B5EF4-FFF2-40B4-BE49-F238E27FC236}">
                <a16:creationId xmlns:a16="http://schemas.microsoft.com/office/drawing/2014/main" id="{18C1C4C2-7FE0-0D49-9D5E-6C10C22DE270}"/>
              </a:ext>
            </a:extLst>
          </p:cNvPr>
          <p:cNvSpPr txBox="1"/>
          <p:nvPr/>
        </p:nvSpPr>
        <p:spPr>
          <a:xfrm>
            <a:off x="5618318" y="1692387"/>
            <a:ext cx="294082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5400" kern="0" dirty="0">
                <a:solidFill>
                  <a:srgbClr val="FF0000"/>
                </a:solidFill>
                <a:latin typeface="Chalkboard SE" panose="03050602040202020205" pitchFamily="66" charset="77"/>
                <a:cs typeface="Arial"/>
                <a:sym typeface="Arial"/>
              </a:rPr>
              <a:t>both</a:t>
            </a:r>
            <a:endParaRPr kumimoji="0" lang="es-GB" sz="5400" b="0" i="0" u="none" strike="noStrike" kern="0" cap="none" spc="0" normalizeH="0" baseline="0" noProof="0">
              <a:ln>
                <a:noFill/>
              </a:ln>
              <a:solidFill>
                <a:srgbClr val="FF0000"/>
              </a:solidFill>
              <a:effectLst/>
              <a:uLnTx/>
              <a:uFillTx/>
              <a:latin typeface="Chalkboard SE" panose="03050602040202020205" pitchFamily="66" charset="77"/>
              <a:cs typeface="Arial"/>
              <a:sym typeface="Arial"/>
            </a:endParaRPr>
          </a:p>
        </p:txBody>
      </p:sp>
      <p:sp>
        <p:nvSpPr>
          <p:cNvPr id="44" name="CuadroTexto 18">
            <a:extLst>
              <a:ext uri="{FF2B5EF4-FFF2-40B4-BE49-F238E27FC236}">
                <a16:creationId xmlns:a16="http://schemas.microsoft.com/office/drawing/2014/main" id="{52BA83A4-91B7-F146-91FB-09A1B7A0D64F}"/>
              </a:ext>
            </a:extLst>
          </p:cNvPr>
          <p:cNvSpPr txBox="1"/>
          <p:nvPr/>
        </p:nvSpPr>
        <p:spPr>
          <a:xfrm>
            <a:off x="10427629" y="3105371"/>
            <a:ext cx="117091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FF85FF"/>
                </a:solidFill>
                <a:effectLst/>
                <a:uLnTx/>
                <a:uFillTx/>
                <a:latin typeface="Cooper Black" panose="0208090404030B020404" pitchFamily="18" charset="77"/>
                <a:cs typeface="Arial"/>
                <a:sym typeface="Arial"/>
              </a:rPr>
              <a:t>90</a:t>
            </a:r>
            <a:endParaRPr kumimoji="0" lang="es-GB" sz="5400" b="0" i="0" u="none" strike="noStrike" kern="0" cap="none" spc="0" normalizeH="0" baseline="0" noProof="0">
              <a:ln>
                <a:noFill/>
              </a:ln>
              <a:solidFill>
                <a:srgbClr val="FF85FF"/>
              </a:solidFill>
              <a:effectLst/>
              <a:uLnTx/>
              <a:uFillTx/>
              <a:latin typeface="Cooper Black" panose="0208090404030B020404" pitchFamily="18" charset="77"/>
              <a:cs typeface="Arial"/>
              <a:sym typeface="Arial"/>
            </a:endParaRPr>
          </a:p>
        </p:txBody>
      </p:sp>
    </p:spTree>
    <p:extLst>
      <p:ext uri="{BB962C8B-B14F-4D97-AF65-F5344CB8AC3E}">
        <p14:creationId xmlns:p14="http://schemas.microsoft.com/office/powerpoint/2010/main" val="429068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30"/>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2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43"/>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20"/>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9"/>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0"/>
                                          </p:stCondLst>
                                        </p:cTn>
                                        <p:tgtEl>
                                          <p:spTgt spid="36"/>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37"/>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35"/>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4"/>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27"/>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44"/>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27"/>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4"/>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1" nodeType="clickEffect">
                                  <p:stCondLst>
                                    <p:cond delay="0"/>
                                  </p:stCondLst>
                                  <p:childTnLst>
                                    <p:set>
                                      <p:cBhvr>
                                        <p:cTn id="142" dur="1" fill="hold">
                                          <p:stCondLst>
                                            <p:cond delay="0"/>
                                          </p:stCondLst>
                                        </p:cTn>
                                        <p:tgtEl>
                                          <p:spTgt spid="14"/>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13"/>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23"/>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24"/>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22"/>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nodeType="clickEffect">
                                  <p:stCondLst>
                                    <p:cond delay="0"/>
                                  </p:stCondLst>
                                  <p:childTnLst>
                                    <p:set>
                                      <p:cBhvr>
                                        <p:cTn id="158" dur="1" fill="hold">
                                          <p:stCondLst>
                                            <p:cond delay="0"/>
                                          </p:stCondLst>
                                        </p:cTn>
                                        <p:tgtEl>
                                          <p:spTgt spid="23"/>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24"/>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22"/>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33"/>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34"/>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32"/>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xit" presetSubtype="0" fill="hold" nodeType="clickEffect">
                                  <p:stCondLst>
                                    <p:cond delay="0"/>
                                  </p:stCondLst>
                                  <p:childTnLst>
                                    <p:set>
                                      <p:cBhvr>
                                        <p:cTn id="176" dur="1" fill="hold">
                                          <p:stCondLst>
                                            <p:cond delay="0"/>
                                          </p:stCondLst>
                                        </p:cTn>
                                        <p:tgtEl>
                                          <p:spTgt spid="33"/>
                                        </p:tgtEl>
                                        <p:attrNameLst>
                                          <p:attrName>style.visibility</p:attrName>
                                        </p:attrNameLst>
                                      </p:cBhvr>
                                      <p:to>
                                        <p:strVal val="hidden"/>
                                      </p:to>
                                    </p:set>
                                  </p:childTnLst>
                                </p:cTn>
                              </p:par>
                              <p:par>
                                <p:cTn id="177" presetID="1" presetClass="exit" presetSubtype="0" fill="hold" grpId="1" nodeType="withEffect">
                                  <p:stCondLst>
                                    <p:cond delay="0"/>
                                  </p:stCondLst>
                                  <p:childTnLst>
                                    <p:set>
                                      <p:cBhvr>
                                        <p:cTn id="178" dur="1" fill="hold">
                                          <p:stCondLst>
                                            <p:cond delay="0"/>
                                          </p:stCondLst>
                                        </p:cTn>
                                        <p:tgtEl>
                                          <p:spTgt spid="34"/>
                                        </p:tgtEl>
                                        <p:attrNameLst>
                                          <p:attrName>style.visibility</p:attrName>
                                        </p:attrNameLst>
                                      </p:cBhvr>
                                      <p:to>
                                        <p:strVal val="hidden"/>
                                      </p:to>
                                    </p:set>
                                  </p:childTnLst>
                                </p:cTn>
                              </p:par>
                              <p:par>
                                <p:cTn id="179" presetID="1" presetClass="exit" presetSubtype="0" fill="hold" grpId="1" nodeType="withEffect">
                                  <p:stCondLst>
                                    <p:cond delay="0"/>
                                  </p:stCondLst>
                                  <p:childTnLst>
                                    <p:set>
                                      <p:cBhvr>
                                        <p:cTn id="180" dur="1" fill="hold">
                                          <p:stCondLst>
                                            <p:cond delay="0"/>
                                          </p:stCondLst>
                                        </p:cTn>
                                        <p:tgtEl>
                                          <p:spTgt spid="32"/>
                                        </p:tgtEl>
                                        <p:attrNameLst>
                                          <p:attrName>style.visibility</p:attrName>
                                        </p:attrNameLst>
                                      </p:cBhvr>
                                      <p:to>
                                        <p:strVal val="hidden"/>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nodeType="clickEffect">
                                  <p:stCondLst>
                                    <p:cond delay="0"/>
                                  </p:stCondLst>
                                  <p:childTnLst>
                                    <p:set>
                                      <p:cBhvr>
                                        <p:cTn id="184" dur="1" fill="hold">
                                          <p:stCondLst>
                                            <p:cond delay="0"/>
                                          </p:stCondLst>
                                        </p:cTn>
                                        <p:tgtEl>
                                          <p:spTgt spid="42"/>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41"/>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xit" presetSubtype="0" fill="hold" nodeType="clickEffect">
                                  <p:stCondLst>
                                    <p:cond delay="0"/>
                                  </p:stCondLst>
                                  <p:childTnLst>
                                    <p:set>
                                      <p:cBhvr>
                                        <p:cTn id="192" dur="1" fill="hold">
                                          <p:stCondLst>
                                            <p:cond delay="0"/>
                                          </p:stCondLst>
                                        </p:cTn>
                                        <p:tgtEl>
                                          <p:spTgt spid="42"/>
                                        </p:tgtEl>
                                        <p:attrNameLst>
                                          <p:attrName>style.visibility</p:attrName>
                                        </p:attrNameLst>
                                      </p:cBhvr>
                                      <p:to>
                                        <p:strVal val="hidden"/>
                                      </p:to>
                                    </p:set>
                                  </p:childTnLst>
                                </p:cTn>
                              </p:par>
                              <p:par>
                                <p:cTn id="193" presetID="1" presetClass="exit" presetSubtype="0" fill="hold" grpId="1" nodeType="withEffect">
                                  <p:stCondLst>
                                    <p:cond delay="0"/>
                                  </p:stCondLst>
                                  <p:childTnLst>
                                    <p:set>
                                      <p:cBhvr>
                                        <p:cTn id="194"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7" grpId="0"/>
      <p:bldP spid="17" grpId="1"/>
      <p:bldP spid="11" grpId="0" animBg="1"/>
      <p:bldP spid="11" grpId="1" animBg="1"/>
      <p:bldP spid="13" grpId="0" animBg="1"/>
      <p:bldP spid="13" grpId="1" animBg="1"/>
      <p:bldP spid="14" grpId="0"/>
      <p:bldP spid="14" grpId="1"/>
      <p:bldP spid="15" grpId="0" animBg="1"/>
      <p:bldP spid="15" grpId="1" animBg="1"/>
      <p:bldP spid="18" grpId="0"/>
      <p:bldP spid="18" grpId="1"/>
      <p:bldP spid="19" grpId="0"/>
      <p:bldP spid="19" grpId="1"/>
      <p:bldP spid="21" grpId="0" animBg="1"/>
      <p:bldP spid="21" grpId="1" animBg="1"/>
      <p:bldP spid="22" grpId="0" animBg="1"/>
      <p:bldP spid="22" grpId="1" animBg="1"/>
      <p:bldP spid="24" grpId="0"/>
      <p:bldP spid="24" grpId="1"/>
      <p:bldP spid="25" grpId="0" animBg="1"/>
      <p:bldP spid="25" grpId="1" animBg="1"/>
      <p:bldP spid="26" grpId="0"/>
      <p:bldP spid="26" grpId="1"/>
      <p:bldP spid="27" grpId="0" animBg="1"/>
      <p:bldP spid="27" grpId="1" animBg="1"/>
      <p:bldP spid="29" grpId="0" animBg="1"/>
      <p:bldP spid="29" grpId="1" animBg="1"/>
      <p:bldP spid="30" grpId="0"/>
      <p:bldP spid="30" grpId="1"/>
      <p:bldP spid="32" grpId="0" animBg="1"/>
      <p:bldP spid="32" grpId="1" animBg="1"/>
      <p:bldP spid="34" grpId="0"/>
      <p:bldP spid="34" grpId="1"/>
      <p:bldP spid="35" grpId="0" animBg="1"/>
      <p:bldP spid="35" grpId="1" animBg="1"/>
      <p:bldP spid="37" grpId="0"/>
      <p:bldP spid="37" grpId="1"/>
      <p:bldP spid="41" grpId="0" animBg="1"/>
      <p:bldP spid="41" grpId="1" animBg="1"/>
      <p:bldP spid="43" grpId="0"/>
      <p:bldP spid="43" grpId="1"/>
      <p:bldP spid="44" grpId="0"/>
      <p:bldP spid="4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825" y="77034"/>
            <a:ext cx="10515600" cy="1325563"/>
          </a:xfrm>
        </p:spPr>
        <p:txBody>
          <a:bodyPr>
            <a:normAutofit/>
          </a:bodyPr>
          <a:lstStyle/>
          <a:p>
            <a:r>
              <a:rPr lang="en-GB" sz="2800" b="1">
                <a:solidFill>
                  <a:srgbClr val="002060"/>
                </a:solidFill>
              </a:rPr>
              <a:t>¿Cómo se dice en español?</a:t>
            </a:r>
          </a:p>
        </p:txBody>
      </p:sp>
      <p:pic>
        <p:nvPicPr>
          <p:cNvPr id="4" name="Imagen 3">
            <a:extLst>
              <a:ext uri="{FF2B5EF4-FFF2-40B4-BE49-F238E27FC236}">
                <a16:creationId xmlns:a16="http://schemas.microsoft.com/office/drawing/2014/main" id="{2500F966-0088-AF45-B349-F94523EB77D4}"/>
              </a:ext>
            </a:extLst>
          </p:cNvPr>
          <p:cNvPicPr>
            <a:picLocks noChangeAspect="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37911" y="2819046"/>
            <a:ext cx="954399" cy="1176462"/>
          </a:xfrm>
          <a:prstGeom prst="rect">
            <a:avLst/>
          </a:prstGeom>
        </p:spPr>
      </p:pic>
      <p:pic>
        <p:nvPicPr>
          <p:cNvPr id="5" name="Picture 2" descr="Sound, Listening, Man, Ear, Hearing, Music">
            <a:extLst>
              <a:ext uri="{FF2B5EF4-FFF2-40B4-BE49-F238E27FC236}">
                <a16:creationId xmlns:a16="http://schemas.microsoft.com/office/drawing/2014/main" id="{02D6D50C-8C2C-054D-B36D-0462AEB800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093" y="4532926"/>
            <a:ext cx="1442030" cy="83820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2EB73004-C8C0-5247-81A2-B556E383108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69997" y="4621174"/>
            <a:ext cx="1388518" cy="1040047"/>
          </a:xfrm>
          <a:prstGeom prst="rect">
            <a:avLst/>
          </a:prstGeom>
        </p:spPr>
      </p:pic>
      <p:sp>
        <p:nvSpPr>
          <p:cNvPr id="7" name="TextBox 6">
            <a:extLst>
              <a:ext uri="{FF2B5EF4-FFF2-40B4-BE49-F238E27FC236}">
                <a16:creationId xmlns:a16="http://schemas.microsoft.com/office/drawing/2014/main" id="{14BAA57A-C14F-7246-9F78-2189E93D700C}"/>
              </a:ext>
            </a:extLst>
          </p:cNvPr>
          <p:cNvSpPr txBox="1"/>
          <p:nvPr/>
        </p:nvSpPr>
        <p:spPr>
          <a:xfrm>
            <a:off x="3885863" y="3092017"/>
            <a:ext cx="215678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cs typeface="Arial"/>
                <a:sym typeface="Arial"/>
              </a:rPr>
              <a:t>[</a:t>
            </a:r>
            <a:r>
              <a:rPr kumimoji="0" lang="en-GB" sz="2200" b="0" i="0" u="none" strike="noStrike" kern="0" cap="none" spc="0" normalizeH="0" baseline="0" noProof="0">
                <a:ln>
                  <a:noFill/>
                </a:ln>
                <a:solidFill>
                  <a:srgbClr val="4472C4">
                    <a:lumMod val="50000"/>
                  </a:srgbClr>
                </a:solidFill>
                <a:effectLst/>
                <a:highlight>
                  <a:srgbClr val="FBF0D5"/>
                </a:highlight>
                <a:uLnTx/>
                <a:uFillTx/>
                <a:latin typeface="Century Gothic" panose="020F0302020204030204"/>
                <a:cs typeface="Arial"/>
                <a:sym typeface="Arial"/>
              </a:rPr>
              <a:t>Christmas]</a:t>
            </a:r>
            <a:endParaRPr kumimoji="0" lang="en-GB" sz="22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cs typeface="Arial"/>
              <a:sym typeface="Arial"/>
            </a:endParaRPr>
          </a:p>
        </p:txBody>
      </p:sp>
      <p:pic>
        <p:nvPicPr>
          <p:cNvPr id="8" name="Picture 2">
            <a:extLst>
              <a:ext uri="{FF2B5EF4-FFF2-40B4-BE49-F238E27FC236}">
                <a16:creationId xmlns:a16="http://schemas.microsoft.com/office/drawing/2014/main" id="{3B52CEC4-93CD-2245-95E9-E4073E4A933B}"/>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458650" y="2778760"/>
            <a:ext cx="786397" cy="935279"/>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18">
            <a:extLst>
              <a:ext uri="{FF2B5EF4-FFF2-40B4-BE49-F238E27FC236}">
                <a16:creationId xmlns:a16="http://schemas.microsoft.com/office/drawing/2014/main" id="{C4177B7C-3688-C848-B813-32FC83DA18BF}"/>
              </a:ext>
            </a:extLst>
          </p:cNvPr>
          <p:cNvSpPr txBox="1"/>
          <p:nvPr/>
        </p:nvSpPr>
        <p:spPr>
          <a:xfrm>
            <a:off x="6349247" y="2824249"/>
            <a:ext cx="265683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FFC000"/>
                </a:solidFill>
                <a:effectLst/>
                <a:uLnTx/>
                <a:uFillTx/>
                <a:latin typeface="Cooper Black" panose="0208090404030B020404" pitchFamily="18" charset="77"/>
                <a:cs typeface="Arial"/>
                <a:sym typeface="Arial"/>
              </a:rPr>
              <a:t>as far as,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FFC000"/>
                </a:solidFill>
                <a:effectLst/>
                <a:uLnTx/>
                <a:uFillTx/>
                <a:latin typeface="Cooper Black" panose="0208090404030B020404" pitchFamily="18" charset="77"/>
                <a:cs typeface="Arial"/>
                <a:sym typeface="Arial"/>
              </a:rPr>
              <a:t>up to, until</a:t>
            </a:r>
            <a:endParaRPr kumimoji="0" lang="es-GB" sz="3200" b="0" i="0" u="none" strike="noStrike" kern="0" cap="none" spc="0" normalizeH="0" baseline="0" noProof="0">
              <a:ln>
                <a:noFill/>
              </a:ln>
              <a:solidFill>
                <a:srgbClr val="FFC000"/>
              </a:solidFill>
              <a:effectLst/>
              <a:uLnTx/>
              <a:uFillTx/>
              <a:latin typeface="Cooper Black" panose="0208090404030B020404" pitchFamily="18" charset="77"/>
              <a:cs typeface="Arial"/>
              <a:sym typeface="Arial"/>
            </a:endParaRPr>
          </a:p>
        </p:txBody>
      </p:sp>
      <p:pic>
        <p:nvPicPr>
          <p:cNvPr id="11" name="Imagen 17">
            <a:extLst>
              <a:ext uri="{FF2B5EF4-FFF2-40B4-BE49-F238E27FC236}">
                <a16:creationId xmlns:a16="http://schemas.microsoft.com/office/drawing/2014/main" id="{A0A88836-E9C2-6046-A7E4-B327B7BA213D}"/>
              </a:ext>
            </a:extLst>
          </p:cNvPr>
          <p:cNvPicPr>
            <a:picLocks noChangeAspect="1"/>
          </p:cNvPicPr>
          <p:nvPr/>
        </p:nvPicPr>
        <p:blipFill rotWithShape="1">
          <a:blip r:embed="rId7">
            <a:extLst>
              <a:ext uri="{28A0092B-C50C-407E-A947-70E740481C1C}">
                <a14:useLocalDpi xmlns:a14="http://schemas.microsoft.com/office/drawing/2010/main" val="0"/>
              </a:ext>
            </a:extLst>
          </a:blip>
          <a:srcRect b="12195"/>
          <a:stretch/>
        </p:blipFill>
        <p:spPr>
          <a:xfrm>
            <a:off x="8826320" y="2691215"/>
            <a:ext cx="943781" cy="795539"/>
          </a:xfrm>
          <a:prstGeom prst="rect">
            <a:avLst/>
          </a:prstGeom>
        </p:spPr>
      </p:pic>
      <p:sp>
        <p:nvSpPr>
          <p:cNvPr id="12" name="CuadroTexto 48">
            <a:extLst>
              <a:ext uri="{FF2B5EF4-FFF2-40B4-BE49-F238E27FC236}">
                <a16:creationId xmlns:a16="http://schemas.microsoft.com/office/drawing/2014/main" id="{A426A8ED-5998-444F-A735-B771A0F268E0}"/>
              </a:ext>
            </a:extLst>
          </p:cNvPr>
          <p:cNvSpPr txBox="1"/>
          <p:nvPr/>
        </p:nvSpPr>
        <p:spPr>
          <a:xfrm>
            <a:off x="9096360" y="3141279"/>
            <a:ext cx="28597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200" b="0" i="0" u="none" strike="noStrike" kern="0" cap="none" spc="0" normalizeH="0" baseline="0" noProof="0">
                <a:ln>
                  <a:noFill/>
                </a:ln>
                <a:solidFill>
                  <a:srgbClr val="4472C4">
                    <a:lumMod val="50000"/>
                  </a:srgbClr>
                </a:solidFill>
                <a:effectLst/>
                <a:highlight>
                  <a:srgbClr val="FBF0D5"/>
                </a:highlight>
                <a:uLnTx/>
                <a:uFillTx/>
                <a:latin typeface="Century Gothic" panose="020B0502020202020204" pitchFamily="34" charset="0"/>
                <a:cs typeface="Arial"/>
                <a:sym typeface="Arial"/>
              </a:rPr>
              <a:t>[</a:t>
            </a:r>
            <a:r>
              <a:rPr kumimoji="0" lang="es-ES" sz="2200" b="0" i="0" u="none" strike="noStrike" kern="0" cap="none" spc="0" normalizeH="0" baseline="0" noProof="0">
                <a:ln>
                  <a:noFill/>
                </a:ln>
                <a:solidFill>
                  <a:srgbClr val="4472C4">
                    <a:lumMod val="50000"/>
                  </a:srgbClr>
                </a:solidFill>
                <a:effectLst/>
                <a:highlight>
                  <a:srgbClr val="FBF0D5"/>
                </a:highlight>
                <a:uLnTx/>
                <a:uFillTx/>
                <a:latin typeface="Century Gothic" panose="020B0502020202020204" pitchFamily="34" charset="0"/>
                <a:cs typeface="Arial"/>
                <a:sym typeface="Arial"/>
              </a:rPr>
              <a:t>to </a:t>
            </a:r>
            <a:r>
              <a:rPr kumimoji="0" lang="es-ES" sz="2200" b="0" i="0" u="none" strike="noStrike" kern="0" cap="none" spc="0" normalizeH="0" baseline="0" noProof="0" err="1">
                <a:ln>
                  <a:noFill/>
                </a:ln>
                <a:solidFill>
                  <a:srgbClr val="4472C4">
                    <a:lumMod val="50000"/>
                  </a:srgbClr>
                </a:solidFill>
                <a:effectLst/>
                <a:highlight>
                  <a:srgbClr val="FBF0D5"/>
                </a:highlight>
                <a:uLnTx/>
                <a:uFillTx/>
                <a:latin typeface="Century Gothic" panose="020B0502020202020204" pitchFamily="34" charset="0"/>
                <a:cs typeface="Arial"/>
                <a:sym typeface="Arial"/>
              </a:rPr>
              <a:t>spend</a:t>
            </a:r>
            <a:r>
              <a:rPr kumimoji="0" lang="es-ES" sz="2200" b="0" i="0" u="none" strike="noStrike" kern="0" cap="none" spc="0" normalizeH="0" baseline="0" noProof="0">
                <a:ln>
                  <a:noFill/>
                </a:ln>
                <a:solidFill>
                  <a:srgbClr val="4472C4">
                    <a:lumMod val="50000"/>
                  </a:srgbClr>
                </a:solidFill>
                <a:effectLst/>
                <a:highlight>
                  <a:srgbClr val="FBF0D5"/>
                </a:highlight>
                <a:uLnTx/>
                <a:uFillTx/>
                <a:latin typeface="Century Gothic" panose="020B0502020202020204" pitchFamily="34" charset="0"/>
                <a:cs typeface="Arial"/>
                <a:sym typeface="Arial"/>
              </a:rPr>
              <a:t>, </a:t>
            </a:r>
            <a:r>
              <a:rPr kumimoji="0" lang="es-ES" sz="2200" b="0" i="0" u="none" strike="noStrike" kern="0" cap="none" spc="0" normalizeH="0" baseline="0" noProof="0" err="1">
                <a:ln>
                  <a:noFill/>
                </a:ln>
                <a:solidFill>
                  <a:srgbClr val="4472C4">
                    <a:lumMod val="50000"/>
                  </a:srgbClr>
                </a:solidFill>
                <a:effectLst/>
                <a:highlight>
                  <a:srgbClr val="FBF0D5"/>
                </a:highlight>
                <a:uLnTx/>
                <a:uFillTx/>
                <a:latin typeface="Century Gothic" panose="020B0502020202020204" pitchFamily="34" charset="0"/>
                <a:cs typeface="Arial"/>
                <a:sym typeface="Arial"/>
              </a:rPr>
              <a:t>spending</a:t>
            </a:r>
            <a:r>
              <a:rPr kumimoji="0" lang="es-ES" sz="2200" b="0" i="0" u="none" strike="noStrike" kern="0" cap="none" spc="0" normalizeH="0" baseline="0" noProof="0">
                <a:ln>
                  <a:noFill/>
                </a:ln>
                <a:solidFill>
                  <a:srgbClr val="4472C4">
                    <a:lumMod val="50000"/>
                  </a:srgbClr>
                </a:solidFill>
                <a:effectLst/>
                <a:highlight>
                  <a:srgbClr val="FBF0D5"/>
                </a:highlight>
                <a:uLnTx/>
                <a:uFillTx/>
                <a:latin typeface="Century Gothic" panose="020B0502020202020204" pitchFamily="34" charset="0"/>
                <a:cs typeface="Arial"/>
                <a:sym typeface="Arial"/>
              </a:rPr>
              <a:t> (</a:t>
            </a:r>
            <a:r>
              <a:rPr kumimoji="0" lang="es-ES" sz="2200" b="0" i="0" u="none" strike="noStrike" kern="0" cap="none" spc="0" normalizeH="0" baseline="0" noProof="0" err="1">
                <a:ln>
                  <a:noFill/>
                </a:ln>
                <a:solidFill>
                  <a:srgbClr val="4472C4">
                    <a:lumMod val="50000"/>
                  </a:srgbClr>
                </a:solidFill>
                <a:effectLst/>
                <a:highlight>
                  <a:srgbClr val="FBF0D5"/>
                </a:highlight>
                <a:uLnTx/>
                <a:uFillTx/>
                <a:latin typeface="Century Gothic" panose="020B0502020202020204" pitchFamily="34" charset="0"/>
                <a:cs typeface="Arial"/>
                <a:sym typeface="Arial"/>
              </a:rPr>
              <a:t>money</a:t>
            </a:r>
            <a:r>
              <a:rPr kumimoji="0" lang="es-ES" sz="2200" b="0" i="0" u="none" strike="noStrike" kern="0" cap="none" spc="0" normalizeH="0" baseline="0" noProof="0">
                <a:ln>
                  <a:noFill/>
                </a:ln>
                <a:solidFill>
                  <a:srgbClr val="4472C4">
                    <a:lumMod val="50000"/>
                  </a:srgbClr>
                </a:solidFill>
                <a:effectLst/>
                <a:highlight>
                  <a:srgbClr val="FBF0D5"/>
                </a:highlight>
                <a:uLnTx/>
                <a:uFillTx/>
                <a:latin typeface="Century Gothic" panose="020B0502020202020204" pitchFamily="34" charset="0"/>
                <a:cs typeface="Arial"/>
                <a:sym typeface="Arial"/>
              </a:rPr>
              <a:t>)</a:t>
            </a:r>
            <a:r>
              <a:rPr kumimoji="0" lang="x-none" sz="2200" b="0" i="0" u="none" strike="noStrike" kern="0" cap="none" spc="0" normalizeH="0" baseline="0" noProof="0">
                <a:ln>
                  <a:noFill/>
                </a:ln>
                <a:solidFill>
                  <a:srgbClr val="4472C4">
                    <a:lumMod val="50000"/>
                  </a:srgbClr>
                </a:solidFill>
                <a:effectLst/>
                <a:highlight>
                  <a:srgbClr val="FBF0D5"/>
                </a:highlight>
                <a:uLnTx/>
                <a:uFillTx/>
                <a:latin typeface="Century Gothic" panose="020B0502020202020204" pitchFamily="34" charset="0"/>
                <a:cs typeface="Arial"/>
                <a:sym typeface="Arial"/>
              </a:rPr>
              <a:t>]</a:t>
            </a:r>
          </a:p>
        </p:txBody>
      </p:sp>
      <p:sp>
        <p:nvSpPr>
          <p:cNvPr id="13" name="CuadroTexto 36">
            <a:extLst>
              <a:ext uri="{FF2B5EF4-FFF2-40B4-BE49-F238E27FC236}">
                <a16:creationId xmlns:a16="http://schemas.microsoft.com/office/drawing/2014/main" id="{64206F39-1595-EC41-BC17-8723637545DD}"/>
              </a:ext>
            </a:extLst>
          </p:cNvPr>
          <p:cNvSpPr txBox="1"/>
          <p:nvPr/>
        </p:nvSpPr>
        <p:spPr>
          <a:xfrm>
            <a:off x="10959214" y="4952031"/>
            <a:ext cx="86594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200" b="0" i="0" u="none" strike="noStrike" kern="0" cap="none" spc="0" normalizeH="0" baseline="0" noProof="0">
                <a:ln>
                  <a:noFill/>
                </a:ln>
                <a:solidFill>
                  <a:srgbClr val="4472C4">
                    <a:lumMod val="50000"/>
                  </a:srgbClr>
                </a:solidFill>
                <a:effectLst/>
                <a:highlight>
                  <a:srgbClr val="FBF0D5"/>
                </a:highlight>
                <a:uLnTx/>
                <a:uFillTx/>
                <a:latin typeface="Century Gothic" panose="020B0502020202020204" pitchFamily="34" charset="0"/>
                <a:cs typeface="Arial"/>
                <a:sym typeface="Arial"/>
              </a:rPr>
              <a:t>[</a:t>
            </a:r>
            <a:r>
              <a:rPr kumimoji="0" lang="es-ES" sz="2200" b="0" i="0" u="none" strike="noStrike" kern="0" cap="none" spc="0" normalizeH="0" baseline="0" noProof="0" err="1">
                <a:ln>
                  <a:noFill/>
                </a:ln>
                <a:solidFill>
                  <a:srgbClr val="4472C4">
                    <a:lumMod val="50000"/>
                  </a:srgbClr>
                </a:solidFill>
                <a:effectLst/>
                <a:highlight>
                  <a:srgbClr val="FBF0D5"/>
                </a:highlight>
                <a:uLnTx/>
                <a:uFillTx/>
                <a:latin typeface="Century Gothic" panose="020B0502020202020204" pitchFamily="34" charset="0"/>
                <a:cs typeface="Arial"/>
                <a:sym typeface="Arial"/>
              </a:rPr>
              <a:t>star</a:t>
            </a:r>
            <a:r>
              <a:rPr kumimoji="0" lang="x-none" sz="2200" b="0" i="0" u="none" strike="noStrike" kern="0" cap="none" spc="0" normalizeH="0" baseline="0" noProof="0">
                <a:ln>
                  <a:noFill/>
                </a:ln>
                <a:solidFill>
                  <a:srgbClr val="4472C4">
                    <a:lumMod val="50000"/>
                  </a:srgbClr>
                </a:solidFill>
                <a:effectLst/>
                <a:highlight>
                  <a:srgbClr val="FBF0D5"/>
                </a:highlight>
                <a:uLnTx/>
                <a:uFillTx/>
                <a:latin typeface="Century Gothic" panose="020B0502020202020204" pitchFamily="34" charset="0"/>
                <a:cs typeface="Arial"/>
                <a:sym typeface="Arial"/>
              </a:rPr>
              <a:t>]</a:t>
            </a:r>
          </a:p>
        </p:txBody>
      </p:sp>
      <p:pic>
        <p:nvPicPr>
          <p:cNvPr id="14" name="Imagen 11">
            <a:extLst>
              <a:ext uri="{FF2B5EF4-FFF2-40B4-BE49-F238E27FC236}">
                <a16:creationId xmlns:a16="http://schemas.microsoft.com/office/drawing/2014/main" id="{F1A6A946-8987-0B4C-B15E-BAD9EABDB5B3}"/>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93271" y="4698830"/>
            <a:ext cx="865943" cy="865943"/>
          </a:xfrm>
          <a:prstGeom prst="rect">
            <a:avLst/>
          </a:prstGeom>
        </p:spPr>
      </p:pic>
      <p:sp>
        <p:nvSpPr>
          <p:cNvPr id="16" name="CuadroTexto 18">
            <a:extLst>
              <a:ext uri="{FF2B5EF4-FFF2-40B4-BE49-F238E27FC236}">
                <a16:creationId xmlns:a16="http://schemas.microsoft.com/office/drawing/2014/main" id="{5D227CF7-A095-3A4D-98DE-696043839595}"/>
              </a:ext>
            </a:extLst>
          </p:cNvPr>
          <p:cNvSpPr txBox="1"/>
          <p:nvPr/>
        </p:nvSpPr>
        <p:spPr>
          <a:xfrm>
            <a:off x="9298211" y="1223073"/>
            <a:ext cx="26020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7030A0"/>
                </a:solidFill>
                <a:effectLst/>
                <a:uLnTx/>
                <a:uFillTx/>
                <a:latin typeface="Century Gothic" panose="020B0502020202020204" pitchFamily="34" charset="0"/>
                <a:cs typeface="Courier New" panose="02070309020205020404" pitchFamily="49" charset="0"/>
                <a:sym typeface="Arial"/>
              </a:rPr>
              <a:t>you (plural) go, are going</a:t>
            </a:r>
            <a:endParaRPr kumimoji="0" lang="es-GB" sz="2400" b="1" i="0" u="none" strike="noStrike" kern="0" cap="none" spc="0" normalizeH="0" baseline="0" noProof="0">
              <a:ln>
                <a:noFill/>
              </a:ln>
              <a:solidFill>
                <a:srgbClr val="7030A0"/>
              </a:solidFill>
              <a:effectLst/>
              <a:uLnTx/>
              <a:uFillTx/>
              <a:latin typeface="Century Gothic" panose="020B0502020202020204" pitchFamily="34" charset="0"/>
              <a:cs typeface="Courier New" panose="02070309020205020404" pitchFamily="49" charset="0"/>
              <a:sym typeface="Arial"/>
            </a:endParaRPr>
          </a:p>
        </p:txBody>
      </p:sp>
      <p:sp>
        <p:nvSpPr>
          <p:cNvPr id="17" name="CuadroTexto 18">
            <a:extLst>
              <a:ext uri="{FF2B5EF4-FFF2-40B4-BE49-F238E27FC236}">
                <a16:creationId xmlns:a16="http://schemas.microsoft.com/office/drawing/2014/main" id="{DB316919-6F02-334F-BC0E-7555E3880246}"/>
              </a:ext>
            </a:extLst>
          </p:cNvPr>
          <p:cNvSpPr txBox="1"/>
          <p:nvPr/>
        </p:nvSpPr>
        <p:spPr>
          <a:xfrm>
            <a:off x="3541838" y="1380230"/>
            <a:ext cx="2698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600" kern="0">
                <a:solidFill>
                  <a:srgbClr val="70AD47"/>
                </a:solidFill>
                <a:latin typeface="Chalkboard" panose="03050602040202020205" pitchFamily="66" charset="77"/>
                <a:cs typeface="Arial"/>
                <a:sym typeface="Arial"/>
              </a:rPr>
              <a:t>f</a:t>
            </a:r>
            <a:r>
              <a:rPr kumimoji="0" lang="en-GB" sz="3600" b="0" i="0" u="none" strike="noStrike" kern="0" cap="none" spc="0" normalizeH="0" baseline="0" noProof="0">
                <a:ln>
                  <a:noFill/>
                </a:ln>
                <a:solidFill>
                  <a:srgbClr val="70AD47"/>
                </a:solidFill>
                <a:effectLst/>
                <a:uLnTx/>
                <a:uFillTx/>
                <a:latin typeface="Chalkboard" panose="03050602040202020205" pitchFamily="66" charset="77"/>
                <a:cs typeface="Arial"/>
                <a:sym typeface="Arial"/>
              </a:rPr>
              <a:t>rom (time)</a:t>
            </a:r>
            <a:endParaRPr kumimoji="0" lang="es-GB" sz="3600" b="0" i="0" u="none" strike="noStrike" kern="0" cap="none" spc="0" normalizeH="0" baseline="0" noProof="0">
              <a:ln>
                <a:noFill/>
              </a:ln>
              <a:solidFill>
                <a:srgbClr val="70AD47"/>
              </a:solidFill>
              <a:effectLst/>
              <a:uLnTx/>
              <a:uFillTx/>
              <a:latin typeface="Chalkboard" panose="03050602040202020205" pitchFamily="66" charset="77"/>
              <a:cs typeface="Arial"/>
              <a:sym typeface="Arial"/>
            </a:endParaRPr>
          </a:p>
        </p:txBody>
      </p:sp>
      <p:pic>
        <p:nvPicPr>
          <p:cNvPr id="18" name="Picture 17">
            <a:extLst>
              <a:ext uri="{FF2B5EF4-FFF2-40B4-BE49-F238E27FC236}">
                <a16:creationId xmlns:a16="http://schemas.microsoft.com/office/drawing/2014/main" id="{851EF5E4-04DB-B84A-BED3-44CCABD3914D}"/>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9535" y="458625"/>
            <a:ext cx="1134944" cy="913775"/>
          </a:xfrm>
          <a:prstGeom prst="rect">
            <a:avLst/>
          </a:prstGeom>
        </p:spPr>
      </p:pic>
      <p:sp>
        <p:nvSpPr>
          <p:cNvPr id="19" name="CuadroTexto 22">
            <a:extLst>
              <a:ext uri="{FF2B5EF4-FFF2-40B4-BE49-F238E27FC236}">
                <a16:creationId xmlns:a16="http://schemas.microsoft.com/office/drawing/2014/main" id="{0AA37572-902E-7F4E-A19F-CBA3BC198FF1}"/>
              </a:ext>
            </a:extLst>
          </p:cNvPr>
          <p:cNvSpPr txBox="1"/>
          <p:nvPr/>
        </p:nvSpPr>
        <p:spPr>
          <a:xfrm>
            <a:off x="6173350" y="1296377"/>
            <a:ext cx="239101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200" b="0" i="0" u="none" strike="noStrike" kern="0" cap="none" spc="0" normalizeH="0" baseline="0" noProof="0">
                <a:ln>
                  <a:noFill/>
                </a:ln>
                <a:solidFill>
                  <a:srgbClr val="4472C4">
                    <a:lumMod val="50000"/>
                  </a:srgbClr>
                </a:solidFill>
                <a:effectLst/>
                <a:highlight>
                  <a:srgbClr val="FBF0D5"/>
                </a:highlight>
                <a:uLnTx/>
                <a:uFillTx/>
                <a:latin typeface="Century Gothic" panose="020B0502020202020204" pitchFamily="34" charset="0"/>
                <a:cs typeface="Arial"/>
                <a:sym typeface="Arial"/>
              </a:rPr>
              <a:t>[</a:t>
            </a:r>
            <a:r>
              <a:rPr kumimoji="0" lang="es-ES" sz="2200" b="0" i="0" u="none" strike="noStrike" kern="0" cap="none" spc="0" normalizeH="0" baseline="0" noProof="0">
                <a:ln>
                  <a:noFill/>
                </a:ln>
                <a:solidFill>
                  <a:srgbClr val="4472C4">
                    <a:lumMod val="50000"/>
                  </a:srgbClr>
                </a:solidFill>
                <a:effectLst/>
                <a:highlight>
                  <a:srgbClr val="FBF0D5"/>
                </a:highlight>
                <a:uLnTx/>
                <a:uFillTx/>
                <a:latin typeface="Century Gothic" panose="020B0502020202020204" pitchFamily="34" charset="0"/>
                <a:cs typeface="Arial"/>
                <a:sym typeface="Arial"/>
              </a:rPr>
              <a:t>to </a:t>
            </a:r>
            <a:r>
              <a:rPr kumimoji="0" lang="es-ES" sz="2200" b="0" i="0" u="none" strike="noStrike" kern="0" cap="none" spc="0" normalizeH="0" baseline="0" noProof="0" err="1">
                <a:ln>
                  <a:noFill/>
                </a:ln>
                <a:solidFill>
                  <a:srgbClr val="4472C4">
                    <a:lumMod val="50000"/>
                  </a:srgbClr>
                </a:solidFill>
                <a:effectLst/>
                <a:highlight>
                  <a:srgbClr val="FBF0D5"/>
                </a:highlight>
                <a:uLnTx/>
                <a:uFillTx/>
                <a:latin typeface="Century Gothic" panose="020B0502020202020204" pitchFamily="34" charset="0"/>
                <a:cs typeface="Arial"/>
                <a:sym typeface="Arial"/>
              </a:rPr>
              <a:t>play</a:t>
            </a:r>
            <a:r>
              <a:rPr kumimoji="0" lang="es-ES" sz="2200" b="0" i="0" u="none" strike="noStrike" kern="0" cap="none" spc="0" normalizeH="0" baseline="0" noProof="0">
                <a:ln>
                  <a:noFill/>
                </a:ln>
                <a:solidFill>
                  <a:srgbClr val="4472C4">
                    <a:lumMod val="50000"/>
                  </a:srgbClr>
                </a:solidFill>
                <a:effectLst/>
                <a:highlight>
                  <a:srgbClr val="FBF0D5"/>
                </a:highlight>
                <a:uLnTx/>
                <a:uFillTx/>
                <a:latin typeface="Century Gothic" panose="020B0502020202020204" pitchFamily="34" charset="0"/>
                <a:cs typeface="Arial"/>
                <a:sym typeface="Arial"/>
              </a:rPr>
              <a:t>, </a:t>
            </a:r>
            <a:r>
              <a:rPr kumimoji="0" lang="es-ES" sz="2200" b="0" i="0" u="none" strike="noStrike" kern="0" cap="none" spc="0" normalizeH="0" baseline="0" noProof="0" err="1">
                <a:ln>
                  <a:noFill/>
                </a:ln>
                <a:solidFill>
                  <a:srgbClr val="4472C4">
                    <a:lumMod val="50000"/>
                  </a:srgbClr>
                </a:solidFill>
                <a:effectLst/>
                <a:highlight>
                  <a:srgbClr val="FBF0D5"/>
                </a:highlight>
                <a:uLnTx/>
                <a:uFillTx/>
                <a:latin typeface="Century Gothic" panose="020B0502020202020204" pitchFamily="34" charset="0"/>
                <a:cs typeface="Arial"/>
                <a:sym typeface="Arial"/>
              </a:rPr>
              <a:t>playing</a:t>
            </a:r>
            <a:r>
              <a:rPr kumimoji="0" lang="es-ES" sz="2200" b="0" i="0" u="none" strike="noStrike" kern="0" cap="none" spc="0" normalizeH="0" baseline="0" noProof="0">
                <a:ln>
                  <a:noFill/>
                </a:ln>
                <a:solidFill>
                  <a:srgbClr val="4472C4">
                    <a:lumMod val="50000"/>
                  </a:srgbClr>
                </a:solidFill>
                <a:effectLst/>
                <a:highlight>
                  <a:srgbClr val="FBF0D5"/>
                </a:highlight>
                <a:uLnTx/>
                <a:uFillTx/>
                <a:latin typeface="Century Gothic" panose="020B0502020202020204" pitchFamily="34" charset="0"/>
                <a:cs typeface="Arial"/>
                <a:sym typeface="Arial"/>
              </a:rPr>
              <a:t> (</a:t>
            </a:r>
            <a:r>
              <a:rPr kumimoji="0" lang="es-ES" sz="2200" b="0" i="0" u="none" strike="noStrike" kern="0" cap="none" spc="0" normalizeH="0" baseline="0" noProof="0" err="1">
                <a:ln>
                  <a:noFill/>
                </a:ln>
                <a:solidFill>
                  <a:srgbClr val="4472C4">
                    <a:lumMod val="50000"/>
                  </a:srgbClr>
                </a:solidFill>
                <a:effectLst/>
                <a:highlight>
                  <a:srgbClr val="FBF0D5"/>
                </a:highlight>
                <a:uLnTx/>
                <a:uFillTx/>
                <a:latin typeface="Century Gothic" panose="020B0502020202020204" pitchFamily="34" charset="0"/>
                <a:cs typeface="Arial"/>
                <a:sym typeface="Arial"/>
              </a:rPr>
              <a:t>instrument</a:t>
            </a:r>
            <a:r>
              <a:rPr kumimoji="0" lang="es-ES" sz="2200" b="0" i="0" u="none" strike="noStrike" kern="0" cap="none" spc="0" normalizeH="0" baseline="0" noProof="0">
                <a:ln>
                  <a:noFill/>
                </a:ln>
                <a:solidFill>
                  <a:srgbClr val="4472C4">
                    <a:lumMod val="50000"/>
                  </a:srgbClr>
                </a:solidFill>
                <a:effectLst/>
                <a:highlight>
                  <a:srgbClr val="FBF0D5"/>
                </a:highlight>
                <a:uLnTx/>
                <a:uFillTx/>
                <a:latin typeface="Century Gothic" panose="020B0502020202020204" pitchFamily="34" charset="0"/>
                <a:cs typeface="Arial"/>
                <a:sym typeface="Arial"/>
              </a:rPr>
              <a:t>)]</a:t>
            </a:r>
            <a:endParaRPr kumimoji="0" lang="x-none" sz="2200" b="0" i="0" u="none" strike="noStrike" kern="0" cap="none" spc="0" normalizeH="0" baseline="0" noProof="0">
              <a:ln>
                <a:noFill/>
              </a:ln>
              <a:solidFill>
                <a:srgbClr val="4472C4">
                  <a:lumMod val="50000"/>
                </a:srgbClr>
              </a:solidFill>
              <a:effectLst/>
              <a:highlight>
                <a:srgbClr val="FBF0D5"/>
              </a:highligh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14BAA57A-C14F-7246-9F78-2189E93D700C}"/>
              </a:ext>
            </a:extLst>
          </p:cNvPr>
          <p:cNvSpPr txBox="1"/>
          <p:nvPr/>
        </p:nvSpPr>
        <p:spPr>
          <a:xfrm>
            <a:off x="980269" y="1345480"/>
            <a:ext cx="2156786" cy="769441"/>
          </a:xfrm>
          <a:prstGeom prst="rect">
            <a:avLst/>
          </a:prstGeom>
          <a:noFill/>
        </p:spPr>
        <p:txBody>
          <a:bodyPr wrap="square" rtlCol="0">
            <a:spAutoFit/>
          </a:bodyPr>
          <a:lstStyle/>
          <a:p>
            <a:pPr lvl="0">
              <a:buClr>
                <a:srgbClr val="000000"/>
              </a:buClr>
              <a:defRPr/>
            </a:pPr>
            <a:r>
              <a:rPr lang="en-GB" sz="4400" kern="0" dirty="0">
                <a:solidFill>
                  <a:srgbClr val="FF0000"/>
                </a:solidFill>
                <a:latin typeface="Chalkboard SE" panose="03050602040202020205" pitchFamily="66" charset="77"/>
                <a:cs typeface="Arial"/>
                <a:sym typeface="Arial"/>
              </a:rPr>
              <a:t>both</a:t>
            </a:r>
            <a:endParaRPr lang="es-GB" sz="4400" kern="0">
              <a:solidFill>
                <a:srgbClr val="FF0000"/>
              </a:solidFill>
              <a:latin typeface="Chalkboard SE" panose="03050602040202020205" pitchFamily="66" charset="77"/>
              <a:cs typeface="Arial"/>
              <a:sym typeface="Arial"/>
            </a:endParaRPr>
          </a:p>
        </p:txBody>
      </p:sp>
      <p:sp>
        <p:nvSpPr>
          <p:cNvPr id="22" name="TextBox 21">
            <a:extLst>
              <a:ext uri="{FF2B5EF4-FFF2-40B4-BE49-F238E27FC236}">
                <a16:creationId xmlns:a16="http://schemas.microsoft.com/office/drawing/2014/main" id="{14BAA57A-C14F-7246-9F78-2189E93D700C}"/>
              </a:ext>
            </a:extLst>
          </p:cNvPr>
          <p:cNvSpPr txBox="1"/>
          <p:nvPr/>
        </p:nvSpPr>
        <p:spPr>
          <a:xfrm>
            <a:off x="356785" y="5263206"/>
            <a:ext cx="284171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cs typeface="Arial"/>
                <a:sym typeface="Arial"/>
              </a:rPr>
              <a:t>[</a:t>
            </a:r>
            <a:r>
              <a:rPr kumimoji="0" lang="en-GB" sz="2200" b="0" i="0" u="none" strike="noStrike" kern="0" cap="none" spc="0" normalizeH="0" baseline="0" noProof="0">
                <a:ln>
                  <a:noFill/>
                </a:ln>
                <a:solidFill>
                  <a:srgbClr val="4472C4">
                    <a:lumMod val="50000"/>
                  </a:srgbClr>
                </a:solidFill>
                <a:effectLst/>
                <a:highlight>
                  <a:srgbClr val="FBF0D5"/>
                </a:highlight>
                <a:uLnTx/>
                <a:uFillTx/>
                <a:latin typeface="Century Gothic" panose="020F0302020204030204"/>
                <a:cs typeface="Arial"/>
                <a:sym typeface="Arial"/>
              </a:rPr>
              <a:t>to</a:t>
            </a:r>
            <a:r>
              <a:rPr kumimoji="0" lang="en-GB" sz="2200" b="0" i="0" u="none" strike="noStrike" kern="0" cap="none" spc="0" normalizeH="0" noProof="0">
                <a:ln>
                  <a:noFill/>
                </a:ln>
                <a:solidFill>
                  <a:srgbClr val="4472C4">
                    <a:lumMod val="50000"/>
                  </a:srgbClr>
                </a:solidFill>
                <a:effectLst/>
                <a:highlight>
                  <a:srgbClr val="FBF0D5"/>
                </a:highlight>
                <a:uLnTx/>
                <a:uFillTx/>
                <a:latin typeface="Century Gothic" panose="020F0302020204030204"/>
                <a:cs typeface="Arial"/>
                <a:sym typeface="Arial"/>
              </a:rPr>
              <a:t> hear, hearing</a:t>
            </a:r>
            <a:r>
              <a:rPr kumimoji="0" lang="en-GB" sz="2200" b="0" i="0" u="none" strike="noStrike" kern="0" cap="none" spc="0" normalizeH="0" baseline="0" noProof="0">
                <a:ln>
                  <a:noFill/>
                </a:ln>
                <a:solidFill>
                  <a:srgbClr val="4472C4">
                    <a:lumMod val="50000"/>
                  </a:srgbClr>
                </a:solidFill>
                <a:effectLst/>
                <a:highlight>
                  <a:srgbClr val="FBF0D5"/>
                </a:highlight>
                <a:uLnTx/>
                <a:uFillTx/>
                <a:latin typeface="Century Gothic" panose="020F0302020204030204"/>
                <a:cs typeface="Arial"/>
                <a:sym typeface="Arial"/>
              </a:rPr>
              <a:t>]</a:t>
            </a:r>
            <a:endParaRPr kumimoji="0" lang="en-GB" sz="22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cs typeface="Arial"/>
              <a:sym typeface="Arial"/>
            </a:endParaRPr>
          </a:p>
        </p:txBody>
      </p:sp>
      <p:sp>
        <p:nvSpPr>
          <p:cNvPr id="26" name="TextBox 25"/>
          <p:cNvSpPr txBox="1"/>
          <p:nvPr/>
        </p:nvSpPr>
        <p:spPr>
          <a:xfrm>
            <a:off x="917117" y="2219757"/>
            <a:ext cx="172105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ambos/as</a:t>
            </a:r>
          </a:p>
        </p:txBody>
      </p:sp>
      <p:sp>
        <p:nvSpPr>
          <p:cNvPr id="31" name="TextBox 30"/>
          <p:cNvSpPr txBox="1"/>
          <p:nvPr/>
        </p:nvSpPr>
        <p:spPr>
          <a:xfrm>
            <a:off x="7055252" y="2207307"/>
            <a:ext cx="1721054"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tocar</a:t>
            </a:r>
            <a:endParaRPr lang="en-GB" sz="2400" b="1" dirty="0">
              <a:solidFill>
                <a:srgbClr val="002060"/>
              </a:solidFill>
              <a:latin typeface="Century Gothic" panose="020B0502020202020204" pitchFamily="34" charset="0"/>
            </a:endParaRPr>
          </a:p>
        </p:txBody>
      </p:sp>
      <p:sp>
        <p:nvSpPr>
          <p:cNvPr id="34" name="TextBox 33"/>
          <p:cNvSpPr txBox="1"/>
          <p:nvPr/>
        </p:nvSpPr>
        <p:spPr>
          <a:xfrm>
            <a:off x="1000093" y="4010630"/>
            <a:ext cx="1942876" cy="461665"/>
          </a:xfrm>
          <a:prstGeom prst="rect">
            <a:avLst/>
          </a:prstGeom>
          <a:noFill/>
        </p:spPr>
        <p:txBody>
          <a:bodyPr wrap="square" rtlCol="0">
            <a:spAutoFit/>
          </a:bodyPr>
          <a:lstStyle/>
          <a:p>
            <a:r>
              <a:rPr lang="en-GB" sz="2400" b="1">
                <a:solidFill>
                  <a:srgbClr val="002060"/>
                </a:solidFill>
                <a:latin typeface="Century Gothic" panose="020B0502020202020204" pitchFamily="34" charset="0"/>
              </a:rPr>
              <a:t>la guitarra</a:t>
            </a:r>
            <a:endParaRPr lang="en-GB" sz="2400" b="1" dirty="0">
              <a:solidFill>
                <a:srgbClr val="002060"/>
              </a:solidFill>
              <a:latin typeface="Century Gothic" panose="020B0502020202020204" pitchFamily="34" charset="0"/>
            </a:endParaRPr>
          </a:p>
        </p:txBody>
      </p:sp>
      <p:sp>
        <p:nvSpPr>
          <p:cNvPr id="37" name="TextBox 36"/>
          <p:cNvSpPr txBox="1"/>
          <p:nvPr/>
        </p:nvSpPr>
        <p:spPr>
          <a:xfrm>
            <a:off x="7055252" y="3998180"/>
            <a:ext cx="172105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hasta</a:t>
            </a:r>
          </a:p>
        </p:txBody>
      </p:sp>
      <p:sp>
        <p:nvSpPr>
          <p:cNvPr id="40" name="TextBox 39"/>
          <p:cNvSpPr txBox="1"/>
          <p:nvPr/>
        </p:nvSpPr>
        <p:spPr>
          <a:xfrm>
            <a:off x="1576937" y="5778060"/>
            <a:ext cx="1721054"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oír</a:t>
            </a:r>
            <a:endParaRPr lang="en-GB" sz="2400" b="1" dirty="0">
              <a:solidFill>
                <a:srgbClr val="002060"/>
              </a:solidFill>
              <a:latin typeface="Century Gothic" panose="020B0502020202020204" pitchFamily="34" charset="0"/>
            </a:endParaRPr>
          </a:p>
        </p:txBody>
      </p:sp>
      <p:sp>
        <p:nvSpPr>
          <p:cNvPr id="43" name="TextBox 42"/>
          <p:cNvSpPr txBox="1"/>
          <p:nvPr/>
        </p:nvSpPr>
        <p:spPr>
          <a:xfrm>
            <a:off x="7078279" y="5703444"/>
            <a:ext cx="1721054"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noventa</a:t>
            </a:r>
            <a:endParaRPr lang="en-GB" sz="2400" b="1" dirty="0">
              <a:solidFill>
                <a:srgbClr val="002060"/>
              </a:solidFill>
              <a:latin typeface="Century Gothic" panose="020B0502020202020204" pitchFamily="34" charset="0"/>
            </a:endParaRPr>
          </a:p>
        </p:txBody>
      </p:sp>
      <p:sp>
        <p:nvSpPr>
          <p:cNvPr id="46" name="TextBox 45"/>
          <p:cNvSpPr txBox="1"/>
          <p:nvPr/>
        </p:nvSpPr>
        <p:spPr>
          <a:xfrm>
            <a:off x="9919262" y="5765610"/>
            <a:ext cx="1889565" cy="461665"/>
          </a:xfrm>
          <a:prstGeom prst="rect">
            <a:avLst/>
          </a:prstGeom>
          <a:noFill/>
        </p:spPr>
        <p:txBody>
          <a:bodyPr wrap="square" rtlCol="0">
            <a:spAutoFit/>
          </a:bodyPr>
          <a:lstStyle/>
          <a:p>
            <a:r>
              <a:rPr lang="en-GB" sz="2400" b="1">
                <a:solidFill>
                  <a:srgbClr val="002060"/>
                </a:solidFill>
                <a:latin typeface="Century Gothic" panose="020B0502020202020204" pitchFamily="34" charset="0"/>
              </a:rPr>
              <a:t>la estrella</a:t>
            </a:r>
          </a:p>
        </p:txBody>
      </p:sp>
      <p:sp>
        <p:nvSpPr>
          <p:cNvPr id="47" name="Rounded Rectangle 46">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hablar</a:t>
            </a:r>
          </a:p>
        </p:txBody>
      </p:sp>
      <p:sp>
        <p:nvSpPr>
          <p:cNvPr id="48" name="TextBox 47">
            <a:extLst>
              <a:ext uri="{FF2B5EF4-FFF2-40B4-BE49-F238E27FC236}">
                <a16:creationId xmlns:a16="http://schemas.microsoft.com/office/drawing/2014/main" id="{A3E6BEAA-9155-FD4B-801E-82399118B295}"/>
              </a:ext>
            </a:extLst>
          </p:cNvPr>
          <p:cNvSpPr txBox="1"/>
          <p:nvPr/>
        </p:nvSpPr>
        <p:spPr>
          <a:xfrm>
            <a:off x="4275683" y="2150011"/>
            <a:ext cx="1721054"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desde</a:t>
            </a:r>
            <a:endParaRPr lang="en-GB" sz="2400" b="1" dirty="0">
              <a:solidFill>
                <a:srgbClr val="002060"/>
              </a:solidFill>
              <a:latin typeface="Century Gothic" panose="020B0502020202020204" pitchFamily="34" charset="0"/>
            </a:endParaRPr>
          </a:p>
        </p:txBody>
      </p:sp>
      <p:sp>
        <p:nvSpPr>
          <p:cNvPr id="49" name="TextBox 48">
            <a:extLst>
              <a:ext uri="{FF2B5EF4-FFF2-40B4-BE49-F238E27FC236}">
                <a16:creationId xmlns:a16="http://schemas.microsoft.com/office/drawing/2014/main" id="{D5B69166-4018-6244-B2EF-EC2DCA48B19F}"/>
              </a:ext>
            </a:extLst>
          </p:cNvPr>
          <p:cNvSpPr txBox="1"/>
          <p:nvPr/>
        </p:nvSpPr>
        <p:spPr>
          <a:xfrm>
            <a:off x="10279610" y="2150011"/>
            <a:ext cx="1310076"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vais</a:t>
            </a:r>
            <a:endParaRPr lang="en-GB" sz="2400" b="1" dirty="0">
              <a:solidFill>
                <a:srgbClr val="002060"/>
              </a:solidFill>
              <a:latin typeface="Century Gothic" panose="020B0502020202020204" pitchFamily="34" charset="0"/>
            </a:endParaRPr>
          </a:p>
        </p:txBody>
      </p:sp>
      <p:sp>
        <p:nvSpPr>
          <p:cNvPr id="50" name="TextBox 49">
            <a:extLst>
              <a:ext uri="{FF2B5EF4-FFF2-40B4-BE49-F238E27FC236}">
                <a16:creationId xmlns:a16="http://schemas.microsoft.com/office/drawing/2014/main" id="{24FD0D53-A224-BD40-9D04-71002D662BAE}"/>
              </a:ext>
            </a:extLst>
          </p:cNvPr>
          <p:cNvSpPr txBox="1"/>
          <p:nvPr/>
        </p:nvSpPr>
        <p:spPr>
          <a:xfrm>
            <a:off x="3991403" y="4002171"/>
            <a:ext cx="1910317" cy="461665"/>
          </a:xfrm>
          <a:prstGeom prst="rect">
            <a:avLst/>
          </a:prstGeom>
          <a:noFill/>
        </p:spPr>
        <p:txBody>
          <a:bodyPr wrap="square" rtlCol="0">
            <a:spAutoFit/>
          </a:bodyPr>
          <a:lstStyle/>
          <a:p>
            <a:r>
              <a:rPr lang="en-GB" sz="2400" b="1">
                <a:solidFill>
                  <a:srgbClr val="002060"/>
                </a:solidFill>
                <a:latin typeface="Century Gothic" panose="020B0502020202020204" pitchFamily="34" charset="0"/>
              </a:rPr>
              <a:t>la Navidad</a:t>
            </a:r>
            <a:endParaRPr lang="en-GB" sz="2400" b="1" dirty="0">
              <a:solidFill>
                <a:srgbClr val="002060"/>
              </a:solidFill>
              <a:latin typeface="Century Gothic" panose="020B0502020202020204" pitchFamily="34" charset="0"/>
            </a:endParaRPr>
          </a:p>
        </p:txBody>
      </p:sp>
      <p:sp>
        <p:nvSpPr>
          <p:cNvPr id="51" name="TextBox 50">
            <a:extLst>
              <a:ext uri="{FF2B5EF4-FFF2-40B4-BE49-F238E27FC236}">
                <a16:creationId xmlns:a16="http://schemas.microsoft.com/office/drawing/2014/main" id="{E8108FAB-8AFA-6545-9415-9E5B26E745C3}"/>
              </a:ext>
            </a:extLst>
          </p:cNvPr>
          <p:cNvSpPr txBox="1"/>
          <p:nvPr/>
        </p:nvSpPr>
        <p:spPr>
          <a:xfrm>
            <a:off x="4221780" y="5726134"/>
            <a:ext cx="1951569" cy="461665"/>
          </a:xfrm>
          <a:prstGeom prst="rect">
            <a:avLst/>
          </a:prstGeom>
          <a:noFill/>
        </p:spPr>
        <p:txBody>
          <a:bodyPr wrap="square" rtlCol="0">
            <a:spAutoFit/>
          </a:bodyPr>
          <a:lstStyle/>
          <a:p>
            <a:r>
              <a:rPr lang="en-GB" sz="2400" b="1">
                <a:solidFill>
                  <a:srgbClr val="002060"/>
                </a:solidFill>
                <a:latin typeface="Century Gothic" panose="020B0502020202020204" pitchFamily="34" charset="0"/>
              </a:rPr>
              <a:t>la televisión</a:t>
            </a:r>
            <a:endParaRPr lang="en-GB" sz="2400" b="1"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24F9DAB2-4090-0645-9F71-1CD3B85262CC}"/>
              </a:ext>
            </a:extLst>
          </p:cNvPr>
          <p:cNvSpPr txBox="1"/>
          <p:nvPr/>
        </p:nvSpPr>
        <p:spPr>
          <a:xfrm>
            <a:off x="10144794" y="3910720"/>
            <a:ext cx="1721054"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gastar</a:t>
            </a:r>
            <a:endParaRPr lang="en-GB" sz="2400" b="1" dirty="0">
              <a:solidFill>
                <a:srgbClr val="002060"/>
              </a:solidFill>
              <a:latin typeface="Century Gothic" panose="020B0502020202020204" pitchFamily="34" charset="0"/>
            </a:endParaRPr>
          </a:p>
        </p:txBody>
      </p:sp>
      <p:sp>
        <p:nvSpPr>
          <p:cNvPr id="27" name="Rounded Rectangle 26"/>
          <p:cNvSpPr/>
          <p:nvPr/>
        </p:nvSpPr>
        <p:spPr>
          <a:xfrm>
            <a:off x="539578" y="2154313"/>
            <a:ext cx="2535730" cy="44502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a:t>
            </a:r>
          </a:p>
        </p:txBody>
      </p:sp>
      <p:sp>
        <p:nvSpPr>
          <p:cNvPr id="28" name="Rounded Rectangle 27"/>
          <p:cNvSpPr/>
          <p:nvPr/>
        </p:nvSpPr>
        <p:spPr>
          <a:xfrm>
            <a:off x="3551532" y="2153462"/>
            <a:ext cx="2535730" cy="4450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a:t>
            </a:r>
          </a:p>
        </p:txBody>
      </p:sp>
      <p:sp>
        <p:nvSpPr>
          <p:cNvPr id="32" name="Rounded Rectangle 31"/>
          <p:cNvSpPr/>
          <p:nvPr/>
        </p:nvSpPr>
        <p:spPr>
          <a:xfrm>
            <a:off x="6405887" y="2141012"/>
            <a:ext cx="2535730" cy="44502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a:t>
            </a:r>
          </a:p>
        </p:txBody>
      </p:sp>
      <p:sp>
        <p:nvSpPr>
          <p:cNvPr id="33" name="Rounded Rectangle 32"/>
          <p:cNvSpPr/>
          <p:nvPr/>
        </p:nvSpPr>
        <p:spPr>
          <a:xfrm>
            <a:off x="9368827" y="2141012"/>
            <a:ext cx="2535730" cy="4450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a:t>
            </a:r>
          </a:p>
        </p:txBody>
      </p:sp>
      <p:sp>
        <p:nvSpPr>
          <p:cNvPr id="35" name="Rounded Rectangle 34"/>
          <p:cNvSpPr/>
          <p:nvPr/>
        </p:nvSpPr>
        <p:spPr>
          <a:xfrm>
            <a:off x="614951" y="3944334"/>
            <a:ext cx="2535730" cy="44502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a:t>
            </a:r>
          </a:p>
        </p:txBody>
      </p:sp>
      <p:sp>
        <p:nvSpPr>
          <p:cNvPr id="36" name="Rounded Rectangle 35"/>
          <p:cNvSpPr/>
          <p:nvPr/>
        </p:nvSpPr>
        <p:spPr>
          <a:xfrm>
            <a:off x="3551436" y="3935017"/>
            <a:ext cx="2535730" cy="4450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a:t>
            </a:r>
          </a:p>
        </p:txBody>
      </p:sp>
      <p:sp>
        <p:nvSpPr>
          <p:cNvPr id="38" name="Rounded Rectangle 37"/>
          <p:cNvSpPr/>
          <p:nvPr/>
        </p:nvSpPr>
        <p:spPr>
          <a:xfrm>
            <a:off x="6405887" y="3931885"/>
            <a:ext cx="2535730" cy="44502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a:t>
            </a:r>
          </a:p>
        </p:txBody>
      </p:sp>
      <p:sp>
        <p:nvSpPr>
          <p:cNvPr id="39" name="Rounded Rectangle 38"/>
          <p:cNvSpPr/>
          <p:nvPr/>
        </p:nvSpPr>
        <p:spPr>
          <a:xfrm>
            <a:off x="9368827" y="3931885"/>
            <a:ext cx="2535730" cy="4450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a:t>
            </a:r>
          </a:p>
        </p:txBody>
      </p:sp>
      <p:sp>
        <p:nvSpPr>
          <p:cNvPr id="41" name="Rounded Rectangle 40"/>
          <p:cNvSpPr/>
          <p:nvPr/>
        </p:nvSpPr>
        <p:spPr>
          <a:xfrm>
            <a:off x="614951" y="5711765"/>
            <a:ext cx="2535730" cy="44502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a:t>
            </a:r>
          </a:p>
        </p:txBody>
      </p:sp>
      <p:sp>
        <p:nvSpPr>
          <p:cNvPr id="42" name="Rounded Rectangle 41"/>
          <p:cNvSpPr/>
          <p:nvPr/>
        </p:nvSpPr>
        <p:spPr>
          <a:xfrm>
            <a:off x="3633840" y="5711765"/>
            <a:ext cx="2535730" cy="4450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a:t>
            </a:r>
          </a:p>
        </p:txBody>
      </p:sp>
      <p:sp>
        <p:nvSpPr>
          <p:cNvPr id="44" name="Rounded Rectangle 43"/>
          <p:cNvSpPr/>
          <p:nvPr/>
        </p:nvSpPr>
        <p:spPr>
          <a:xfrm>
            <a:off x="6465750" y="5704495"/>
            <a:ext cx="2535730" cy="44502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a:t>
            </a:r>
          </a:p>
        </p:txBody>
      </p:sp>
      <p:sp>
        <p:nvSpPr>
          <p:cNvPr id="45" name="Rounded Rectangle 44"/>
          <p:cNvSpPr/>
          <p:nvPr/>
        </p:nvSpPr>
        <p:spPr>
          <a:xfrm>
            <a:off x="9377611" y="5683353"/>
            <a:ext cx="2535730" cy="4450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a:t>
            </a:r>
          </a:p>
        </p:txBody>
      </p:sp>
      <p:sp>
        <p:nvSpPr>
          <p:cNvPr id="53" name="CuadroTexto 18">
            <a:extLst>
              <a:ext uri="{FF2B5EF4-FFF2-40B4-BE49-F238E27FC236}">
                <a16:creationId xmlns:a16="http://schemas.microsoft.com/office/drawing/2014/main" id="{1FA1799B-BBB3-604B-AE88-851A0F1D4049}"/>
              </a:ext>
            </a:extLst>
          </p:cNvPr>
          <p:cNvSpPr txBox="1"/>
          <p:nvPr/>
        </p:nvSpPr>
        <p:spPr>
          <a:xfrm>
            <a:off x="7095362" y="4621174"/>
            <a:ext cx="117091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FF85FF"/>
                </a:solidFill>
                <a:effectLst/>
                <a:uLnTx/>
                <a:uFillTx/>
                <a:latin typeface="Cooper Black" panose="0208090404030B020404" pitchFamily="18" charset="77"/>
                <a:cs typeface="Arial"/>
                <a:sym typeface="Arial"/>
              </a:rPr>
              <a:t>90</a:t>
            </a:r>
            <a:endParaRPr kumimoji="0" lang="es-GB" sz="5400" b="0" i="0" u="none" strike="noStrike" kern="0" cap="none" spc="0" normalizeH="0" baseline="0" noProof="0">
              <a:ln>
                <a:noFill/>
              </a:ln>
              <a:solidFill>
                <a:srgbClr val="FF85FF"/>
              </a:solidFill>
              <a:effectLst/>
              <a:uLnTx/>
              <a:uFillTx/>
              <a:latin typeface="Cooper Black" panose="0208090404030B020404" pitchFamily="18" charset="77"/>
              <a:cs typeface="Arial"/>
              <a:sym typeface="Arial"/>
            </a:endParaRPr>
          </a:p>
        </p:txBody>
      </p:sp>
    </p:spTree>
    <p:extLst>
      <p:ext uri="{BB962C8B-B14F-4D97-AF65-F5344CB8AC3E}">
        <p14:creationId xmlns:p14="http://schemas.microsoft.com/office/powerpoint/2010/main" val="411957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grpId="0" nodeType="click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6" presetClass="emph" presetSubtype="0" repeatCount="5000" fill="hold" nodeType="clickEffect">
                                  <p:stCondLst>
                                    <p:cond delay="0"/>
                                  </p:stCondLst>
                                  <p:childTnLst>
                                    <p:animEffect transition="out" filter="fade">
                                      <p:cBhvr>
                                        <p:cTn id="15" dur="500" tmFilter="0, 0; .2, .5; .8, .5; 1, 0"/>
                                        <p:tgtEl>
                                          <p:spTgt spid="14"/>
                                        </p:tgtEl>
                                      </p:cBhvr>
                                    </p:animEffect>
                                    <p:animScale>
                                      <p:cBhvr>
                                        <p:cTn id="16" dur="250" autoRev="1" fill="hold"/>
                                        <p:tgtEl>
                                          <p:spTgt spid="14"/>
                                        </p:tgtEl>
                                      </p:cBhvr>
                                      <p:by x="105000" y="105000"/>
                                    </p:animScale>
                                  </p:childTnLst>
                                </p:cTn>
                              </p:par>
                              <p:par>
                                <p:cTn id="17" presetID="26" presetClass="emph" presetSubtype="0" repeatCount="5000" fill="hold" grpId="0" nodeType="withEffect">
                                  <p:stCondLst>
                                    <p:cond delay="0"/>
                                  </p:stCondLst>
                                  <p:childTnLst>
                                    <p:animEffect transition="out" filter="fade">
                                      <p:cBhvr>
                                        <p:cTn id="18" dur="500" tmFilter="0, 0; .2, .5; .8, .5; 1, 0"/>
                                        <p:tgtEl>
                                          <p:spTgt spid="13"/>
                                        </p:tgtEl>
                                      </p:cBhvr>
                                    </p:animEffect>
                                    <p:animScale>
                                      <p:cBhvr>
                                        <p:cTn id="19" dur="250" autoRev="1" fill="hold"/>
                                        <p:tgtEl>
                                          <p:spTgt spid="13"/>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6" presetClass="emph" presetSubtype="0" repeatCount="5000" fill="hold" grpId="0" nodeType="clickEffect">
                                  <p:stCondLst>
                                    <p:cond delay="0"/>
                                  </p:stCondLst>
                                  <p:childTnLst>
                                    <p:animEffect transition="out" filter="fade">
                                      <p:cBhvr>
                                        <p:cTn id="27" dur="500" tmFilter="0, 0; .2, .5; .8, .5; 1, 0"/>
                                        <p:tgtEl>
                                          <p:spTgt spid="10"/>
                                        </p:tgtEl>
                                      </p:cBhvr>
                                    </p:animEffect>
                                    <p:animScale>
                                      <p:cBhvr>
                                        <p:cTn id="28" dur="250" autoRev="1" fill="hold"/>
                                        <p:tgtEl>
                                          <p:spTgt spid="10"/>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6" presetClass="emph" presetSubtype="0" repeatCount="5000" fill="hold" nodeType="click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par>
                                <p:cTn id="38" presetID="26" presetClass="emph" presetSubtype="0" repeatCount="5000" fill="hold" grpId="0" nodeType="withEffect">
                                  <p:stCondLst>
                                    <p:cond delay="0"/>
                                  </p:stCondLst>
                                  <p:childTnLst>
                                    <p:animEffect transition="out" filter="fade">
                                      <p:cBhvr>
                                        <p:cTn id="39" dur="500" tmFilter="0, 0; .2, .5; .8, .5; 1, 0"/>
                                        <p:tgtEl>
                                          <p:spTgt spid="12"/>
                                        </p:tgtEl>
                                      </p:cBhvr>
                                    </p:animEffect>
                                    <p:animScale>
                                      <p:cBhvr>
                                        <p:cTn id="40" dur="250" autoRev="1" fill="hold"/>
                                        <p:tgtEl>
                                          <p:spTgt spid="12"/>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3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6" presetClass="emph" presetSubtype="0" repeatCount="5000" fill="hold" grpId="0" nodeType="clickEffect">
                                  <p:stCondLst>
                                    <p:cond delay="0"/>
                                  </p:stCondLst>
                                  <p:childTnLst>
                                    <p:animEffect transition="out" filter="fade">
                                      <p:cBhvr>
                                        <p:cTn id="48" dur="500" tmFilter="0, 0; .2, .5; .8, .5; 1, 0"/>
                                        <p:tgtEl>
                                          <p:spTgt spid="16"/>
                                        </p:tgtEl>
                                      </p:cBhvr>
                                    </p:animEffect>
                                    <p:animScale>
                                      <p:cBhvr>
                                        <p:cTn id="49" dur="250" autoRev="1" fill="hold"/>
                                        <p:tgtEl>
                                          <p:spTgt spid="16"/>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3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6" presetClass="emph" presetSubtype="0" repeatCount="5000" fill="hold" grpId="0" nodeType="clickEffect">
                                  <p:stCondLst>
                                    <p:cond delay="0"/>
                                  </p:stCondLst>
                                  <p:childTnLst>
                                    <p:animEffect transition="out" filter="fade">
                                      <p:cBhvr>
                                        <p:cTn id="57" dur="500" tmFilter="0, 0; .2, .5; .8, .5; 1, 0"/>
                                        <p:tgtEl>
                                          <p:spTgt spid="17"/>
                                        </p:tgtEl>
                                      </p:cBhvr>
                                    </p:animEffect>
                                    <p:animScale>
                                      <p:cBhvr>
                                        <p:cTn id="58" dur="250" autoRev="1" fill="hold"/>
                                        <p:tgtEl>
                                          <p:spTgt spid="17"/>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6" presetClass="emph" presetSubtype="0" repeatCount="5000" fill="hold" nodeType="clickEffect">
                                  <p:stCondLst>
                                    <p:cond delay="0"/>
                                  </p:stCondLst>
                                  <p:childTnLst>
                                    <p:animEffect transition="out" filter="fade">
                                      <p:cBhvr>
                                        <p:cTn id="66" dur="500" tmFilter="0, 0; .2, .5; .8, .5; 1, 0"/>
                                        <p:tgtEl>
                                          <p:spTgt spid="4"/>
                                        </p:tgtEl>
                                      </p:cBhvr>
                                    </p:animEffect>
                                    <p:animScale>
                                      <p:cBhvr>
                                        <p:cTn id="67" dur="250" autoRev="1" fill="hold"/>
                                        <p:tgtEl>
                                          <p:spTgt spid="4"/>
                                        </p:tgtEl>
                                      </p:cBhvr>
                                      <p:by x="105000" y="105000"/>
                                    </p:animScale>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35"/>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6" presetClass="emph" presetSubtype="0" repeatCount="5000" fill="hold" nodeType="clickEffect">
                                  <p:stCondLst>
                                    <p:cond delay="0"/>
                                  </p:stCondLst>
                                  <p:childTnLst>
                                    <p:animEffect transition="out" filter="fade">
                                      <p:cBhvr>
                                        <p:cTn id="75" dur="500" tmFilter="0, 0; .2, .5; .8, .5; 1, 0"/>
                                        <p:tgtEl>
                                          <p:spTgt spid="8"/>
                                        </p:tgtEl>
                                      </p:cBhvr>
                                    </p:animEffect>
                                    <p:animScale>
                                      <p:cBhvr>
                                        <p:cTn id="76" dur="250" autoRev="1" fill="hold"/>
                                        <p:tgtEl>
                                          <p:spTgt spid="8"/>
                                        </p:tgtEl>
                                      </p:cBhvr>
                                      <p:by x="105000" y="105000"/>
                                    </p:animScale>
                                  </p:childTnLst>
                                </p:cTn>
                              </p:par>
                              <p:par>
                                <p:cTn id="77" presetID="26" presetClass="emph" presetSubtype="0" repeatCount="5000" fill="hold" grpId="0" nodeType="withEffect">
                                  <p:stCondLst>
                                    <p:cond delay="0"/>
                                  </p:stCondLst>
                                  <p:childTnLst>
                                    <p:animEffect transition="out" filter="fade">
                                      <p:cBhvr>
                                        <p:cTn id="78" dur="500" tmFilter="0, 0; .2, .5; .8, .5; 1, 0"/>
                                        <p:tgtEl>
                                          <p:spTgt spid="7"/>
                                        </p:tgtEl>
                                      </p:cBhvr>
                                    </p:animEffect>
                                    <p:animScale>
                                      <p:cBhvr>
                                        <p:cTn id="79" dur="250" autoRev="1" fill="hold"/>
                                        <p:tgtEl>
                                          <p:spTgt spid="7"/>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0" nodeType="clickEffect">
                                  <p:stCondLst>
                                    <p:cond delay="0"/>
                                  </p:stCondLst>
                                  <p:childTnLst>
                                    <p:set>
                                      <p:cBhvr>
                                        <p:cTn id="83" dur="1" fill="hold">
                                          <p:stCondLst>
                                            <p:cond delay="0"/>
                                          </p:stCondLst>
                                        </p:cTn>
                                        <p:tgtEl>
                                          <p:spTgt spid="36"/>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6" presetClass="emph" presetSubtype="0" repeatCount="5000" fill="hold" nodeType="clickEffect">
                                  <p:stCondLst>
                                    <p:cond delay="0"/>
                                  </p:stCondLst>
                                  <p:childTnLst>
                                    <p:animEffect transition="out" filter="fade">
                                      <p:cBhvr>
                                        <p:cTn id="87" dur="500" tmFilter="0, 0; .2, .5; .8, .5; 1, 0"/>
                                        <p:tgtEl>
                                          <p:spTgt spid="6"/>
                                        </p:tgtEl>
                                      </p:cBhvr>
                                    </p:animEffect>
                                    <p:animScale>
                                      <p:cBhvr>
                                        <p:cTn id="88" dur="250" autoRev="1" fill="hold"/>
                                        <p:tgtEl>
                                          <p:spTgt spid="6"/>
                                        </p:tgtEl>
                                      </p:cBhvr>
                                      <p:by x="105000" y="105000"/>
                                    </p:animScale>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42"/>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6" presetClass="emph" presetSubtype="0" repeatCount="5000" fill="hold" nodeType="clickEffect">
                                  <p:stCondLst>
                                    <p:cond delay="0"/>
                                  </p:stCondLst>
                                  <p:childTnLst>
                                    <p:animEffect transition="out" filter="fade">
                                      <p:cBhvr>
                                        <p:cTn id="96" dur="500" tmFilter="0, 0; .2, .5; .8, .5; 1, 0"/>
                                        <p:tgtEl>
                                          <p:spTgt spid="5"/>
                                        </p:tgtEl>
                                      </p:cBhvr>
                                    </p:animEffect>
                                    <p:animScale>
                                      <p:cBhvr>
                                        <p:cTn id="97" dur="250" autoRev="1" fill="hold"/>
                                        <p:tgtEl>
                                          <p:spTgt spid="5"/>
                                        </p:tgtEl>
                                      </p:cBhvr>
                                      <p:by x="105000" y="105000"/>
                                    </p:animScale>
                                  </p:childTnLst>
                                </p:cTn>
                              </p:par>
                              <p:par>
                                <p:cTn id="98" presetID="26" presetClass="emph" presetSubtype="0" repeatCount="5000" fill="hold" grpId="0" nodeType="withEffect">
                                  <p:stCondLst>
                                    <p:cond delay="0"/>
                                  </p:stCondLst>
                                  <p:childTnLst>
                                    <p:animEffect transition="out" filter="fade">
                                      <p:cBhvr>
                                        <p:cTn id="99" dur="500" tmFilter="0, 0; .2, .5; .8, .5; 1, 0"/>
                                        <p:tgtEl>
                                          <p:spTgt spid="22"/>
                                        </p:tgtEl>
                                      </p:cBhvr>
                                    </p:animEffect>
                                    <p:animScale>
                                      <p:cBhvr>
                                        <p:cTn id="100" dur="250" autoRev="1" fill="hold"/>
                                        <p:tgtEl>
                                          <p:spTgt spid="22"/>
                                        </p:tgtEl>
                                      </p:cBhvr>
                                      <p:by x="105000" y="105000"/>
                                    </p:animScale>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0" nodeType="clickEffect">
                                  <p:stCondLst>
                                    <p:cond delay="0"/>
                                  </p:stCondLst>
                                  <p:childTnLst>
                                    <p:set>
                                      <p:cBhvr>
                                        <p:cTn id="104" dur="1" fill="hold">
                                          <p:stCondLst>
                                            <p:cond delay="0"/>
                                          </p:stCondLst>
                                        </p:cTn>
                                        <p:tgtEl>
                                          <p:spTgt spid="41"/>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6" presetClass="emph" presetSubtype="0" repeatCount="5000" fill="hold" nodeType="clickEffect">
                                  <p:stCondLst>
                                    <p:cond delay="0"/>
                                  </p:stCondLst>
                                  <p:childTnLst>
                                    <p:animEffect transition="out" filter="fade">
                                      <p:cBhvr>
                                        <p:cTn id="108" dur="500" tmFilter="0, 0; .2, .5; .8, .5; 1, 0"/>
                                        <p:tgtEl>
                                          <p:spTgt spid="18"/>
                                        </p:tgtEl>
                                      </p:cBhvr>
                                    </p:animEffect>
                                    <p:animScale>
                                      <p:cBhvr>
                                        <p:cTn id="109" dur="250" autoRev="1" fill="hold"/>
                                        <p:tgtEl>
                                          <p:spTgt spid="18"/>
                                        </p:tgtEl>
                                      </p:cBhvr>
                                      <p:by x="105000" y="105000"/>
                                    </p:animScale>
                                  </p:childTnLst>
                                </p:cTn>
                              </p:par>
                              <p:par>
                                <p:cTn id="110" presetID="26" presetClass="emph" presetSubtype="0" repeatCount="5000" fill="hold" grpId="0" nodeType="withEffect">
                                  <p:stCondLst>
                                    <p:cond delay="0"/>
                                  </p:stCondLst>
                                  <p:childTnLst>
                                    <p:animEffect transition="out" filter="fade">
                                      <p:cBhvr>
                                        <p:cTn id="111" dur="500" tmFilter="0, 0; .2, .5; .8, .5; 1, 0"/>
                                        <p:tgtEl>
                                          <p:spTgt spid="19"/>
                                        </p:tgtEl>
                                      </p:cBhvr>
                                    </p:animEffect>
                                    <p:animScale>
                                      <p:cBhvr>
                                        <p:cTn id="112" dur="250" autoRev="1" fill="hold"/>
                                        <p:tgtEl>
                                          <p:spTgt spid="19"/>
                                        </p:tgtEl>
                                      </p:cBhvr>
                                      <p:by x="105000" y="105000"/>
                                    </p:animScale>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32"/>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26" presetClass="emph" presetSubtype="0" repeatCount="5000" fill="hold" grpId="0" nodeType="clickEffect">
                                  <p:stCondLst>
                                    <p:cond delay="0"/>
                                  </p:stCondLst>
                                  <p:childTnLst>
                                    <p:animEffect transition="out" filter="fade">
                                      <p:cBhvr>
                                        <p:cTn id="120" dur="500" tmFilter="0, 0; .2, .5; .8, .5; 1, 0"/>
                                        <p:tgtEl>
                                          <p:spTgt spid="53"/>
                                        </p:tgtEl>
                                      </p:cBhvr>
                                    </p:animEffect>
                                    <p:animScale>
                                      <p:cBhvr>
                                        <p:cTn id="121" dur="250" autoRev="1" fill="hold"/>
                                        <p:tgtEl>
                                          <p:spTgt spid="53"/>
                                        </p:tgtEl>
                                      </p:cBhvr>
                                      <p:by x="105000" y="105000"/>
                                    </p:animScale>
                                  </p:childTnLst>
                                </p:cTn>
                              </p:par>
                            </p:childTnLst>
                          </p:cTn>
                        </p:par>
                      </p:childTnLst>
                    </p:cTn>
                  </p:par>
                  <p:par>
                    <p:cTn id="122" fill="hold">
                      <p:stCondLst>
                        <p:cond delay="indefinite"/>
                      </p:stCondLst>
                      <p:childTnLst>
                        <p:par>
                          <p:cTn id="123" fill="hold">
                            <p:stCondLst>
                              <p:cond delay="0"/>
                            </p:stCondLst>
                            <p:childTnLst>
                              <p:par>
                                <p:cTn id="124" presetID="1" presetClass="exit" presetSubtype="0" fill="hold" grpId="0" nodeType="clickEffect">
                                  <p:stCondLst>
                                    <p:cond delay="0"/>
                                  </p:stCondLst>
                                  <p:childTnLst>
                                    <p:set>
                                      <p:cBhvr>
                                        <p:cTn id="125"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3" grpId="0"/>
      <p:bldP spid="16" grpId="0"/>
      <p:bldP spid="17" grpId="0"/>
      <p:bldP spid="19" grpId="0"/>
      <p:bldP spid="21" grpId="0"/>
      <p:bldP spid="22" grpId="0"/>
      <p:bldP spid="27" grpId="0" animBg="1"/>
      <p:bldP spid="28" grpId="0" animBg="1"/>
      <p:bldP spid="32" grpId="0" animBg="1"/>
      <p:bldP spid="33" grpId="0" animBg="1"/>
      <p:bldP spid="35" grpId="0" animBg="1"/>
      <p:bldP spid="36" grpId="0" animBg="1"/>
      <p:bldP spid="38" grpId="0" animBg="1"/>
      <p:bldP spid="39" grpId="0" animBg="1"/>
      <p:bldP spid="41" grpId="0" animBg="1"/>
      <p:bldP spid="42" grpId="0" animBg="1"/>
      <p:bldP spid="44" grpId="0" animBg="1"/>
      <p:bldP spid="45" grpId="0" animBg="1"/>
      <p:bldP spid="53"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2972</TotalTime>
  <Words>10403</Words>
  <Application>Microsoft Office PowerPoint</Application>
  <PresentationFormat>Widescreen</PresentationFormat>
  <Paragraphs>1347</Paragraphs>
  <Slides>44</Slides>
  <Notes>44</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44</vt:i4>
      </vt:variant>
    </vt:vector>
  </HeadingPairs>
  <TitlesOfParts>
    <vt:vector size="60" baseType="lpstr">
      <vt:lpstr>Arial</vt:lpstr>
      <vt:lpstr>Book Antiqua</vt:lpstr>
      <vt:lpstr>Bradley Hand</vt:lpstr>
      <vt:lpstr>Calibri</vt:lpstr>
      <vt:lpstr>Century Gothic</vt:lpstr>
      <vt:lpstr>Chalkboard</vt:lpstr>
      <vt:lpstr>Chalkboard SE</vt:lpstr>
      <vt:lpstr>Cooper Black</vt:lpstr>
      <vt:lpstr>Courier New</vt:lpstr>
      <vt:lpstr>Times New Roman</vt:lpstr>
      <vt:lpstr>Wingdings</vt:lpstr>
      <vt:lpstr>1_Office Theme</vt:lpstr>
      <vt:lpstr>2_Office Theme</vt:lpstr>
      <vt:lpstr>3_Office Theme</vt:lpstr>
      <vt:lpstr>4_Office Theme</vt:lpstr>
      <vt:lpstr>5_Office Theme</vt:lpstr>
      <vt:lpstr>Comparing how you feel and felt</vt:lpstr>
      <vt:lpstr>Fonética</vt:lpstr>
      <vt:lpstr>Fonética</vt:lpstr>
      <vt:lpstr>Fonética</vt:lpstr>
      <vt:lpstr>Fonética</vt:lpstr>
      <vt:lpstr>Fonética</vt:lpstr>
      <vt:lpstr>Fonética</vt:lpstr>
      <vt:lpstr>¿Cuál es la palabra en español?</vt:lpstr>
      <vt:lpstr>¿Cómo se dice en español?</vt:lpstr>
      <vt:lpstr>Vocabulario</vt:lpstr>
      <vt:lpstr>Talking about how people feel and felt ESTAR in the 1st person singular</vt:lpstr>
      <vt:lpstr>Los abuelos hablan sobre la experiencia de llegar a Estados Unidos (en el pasado). También hablan sobre cómo están ahora. Lee las frases y completa la tabla.</vt:lpstr>
      <vt:lpstr>Talking about how people feel and felt ESTAR in 2nd person singular</vt:lpstr>
      <vt:lpstr>Comparing things Regular comparatives [revisited]</vt:lpstr>
      <vt:lpstr>María de los Ángeles tiene unas preguntas para el abuelo y también para la abuela. Escucha y completa la tabla. </vt:lpstr>
      <vt:lpstr>Comparing things Irregular comparatives [revisited]</vt:lpstr>
      <vt:lpstr>María de los Angeles y Jorge Jesus hablan con los abuelos sobre la experiencia de vivir en Estados Unidos. Lee el texto y contesta las preguntas.</vt:lpstr>
      <vt:lpstr>Solución</vt:lpstr>
      <vt:lpstr>Solución</vt:lpstr>
      <vt:lpstr>Imagina que ahora vives en otro país con tu familia.  ¿Cómo estás? Y ¿cómo estabas al principio, después de llegar?</vt:lpstr>
      <vt:lpstr>Persona A </vt:lpstr>
      <vt:lpstr>Persona B </vt:lpstr>
      <vt:lpstr> Respuestas: Persona A </vt:lpstr>
      <vt:lpstr>Respuestas (de la parte oral)</vt:lpstr>
      <vt:lpstr>hablar / escuchar</vt:lpstr>
      <vt:lpstr>HABLAR</vt:lpstr>
      <vt:lpstr>hablar</vt:lpstr>
      <vt:lpstr>hablar</vt:lpstr>
      <vt:lpstr>hablar</vt:lpstr>
      <vt:lpstr>hablar</vt:lpstr>
      <vt:lpstr>Describing people and things</vt:lpstr>
      <vt:lpstr>Supersticiones cubanas</vt:lpstr>
      <vt:lpstr>Vocabulario</vt:lpstr>
      <vt:lpstr>Talking about how people feel ESTAR in the present tense</vt:lpstr>
      <vt:lpstr>Talking about how people felt ESTAR in the imperfect tense</vt:lpstr>
      <vt:lpstr>Talking about places and locations Using ‘del’ and ‘de la’ with adverbs</vt:lpstr>
      <vt:lpstr>El abuelo busca varias cosas. María de los Ángeles le dice dónde está cada cosa o dónde estaba en el pasado. Lee las frases y elige ‘ahora’ o ‘antes’. También elige ‘A’ o ‘B’. A veces ambas opciones (A y B) son correctas.</vt:lpstr>
      <vt:lpstr>Jorge Jesús también ayuda al abuelo a buscar todo.  Escucha las frases y completa la tabla. </vt:lpstr>
      <vt:lpstr>Giving information about something Using the relative pronoun ‘que’  </vt:lpstr>
      <vt:lpstr>Pequeña Habana es un barrio de Miami, Estados Unidos, que tiene una gran población cubana. Lee las frases sobre personas y lugares allí. ¿Qué significa ‘que’?</vt:lpstr>
      <vt:lpstr>Un diálogo</vt:lpstr>
      <vt:lpstr>La abuela en Miami está hablando con su hermana en La Habana. Lee y escucha. ¿Cómo puedes cambiar la conversación?</vt:lpstr>
      <vt:lpstr>iAhora escribe tus propias frases!  Usa un verbo en tercera persona singular (e.g. es, tiene, habla).</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migration and the lives of native Spanish speakers in USA</dc:title>
  <dc:creator>Louise Caruso</dc:creator>
  <cp:lastModifiedBy>Nicholas Avery</cp:lastModifiedBy>
  <cp:revision>172</cp:revision>
  <dcterms:created xsi:type="dcterms:W3CDTF">2021-06-23T17:04:36Z</dcterms:created>
  <dcterms:modified xsi:type="dcterms:W3CDTF">2021-12-09T14:27:16Z</dcterms:modified>
</cp:coreProperties>
</file>