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41"/>
  </p:notesMasterIdLst>
  <p:sldIdLst>
    <p:sldId id="300" r:id="rId4"/>
    <p:sldId id="301" r:id="rId5"/>
    <p:sldId id="302" r:id="rId6"/>
    <p:sldId id="303" r:id="rId7"/>
    <p:sldId id="304" r:id="rId8"/>
    <p:sldId id="305" r:id="rId9"/>
    <p:sldId id="309" r:id="rId10"/>
    <p:sldId id="310" r:id="rId11"/>
    <p:sldId id="308" r:id="rId12"/>
    <p:sldId id="311" r:id="rId13"/>
    <p:sldId id="313" r:id="rId14"/>
    <p:sldId id="312" r:id="rId15"/>
    <p:sldId id="314" r:id="rId16"/>
    <p:sldId id="315" r:id="rId17"/>
    <p:sldId id="316" r:id="rId18"/>
    <p:sldId id="317" r:id="rId19"/>
    <p:sldId id="281" r:id="rId20"/>
    <p:sldId id="276" r:id="rId21"/>
    <p:sldId id="290" r:id="rId22"/>
    <p:sldId id="325" r:id="rId23"/>
    <p:sldId id="326" r:id="rId24"/>
    <p:sldId id="278" r:id="rId25"/>
    <p:sldId id="297" r:id="rId26"/>
    <p:sldId id="298" r:id="rId27"/>
    <p:sldId id="292" r:id="rId28"/>
    <p:sldId id="293" r:id="rId29"/>
    <p:sldId id="284" r:id="rId30"/>
    <p:sldId id="299" r:id="rId31"/>
    <p:sldId id="324" r:id="rId32"/>
    <p:sldId id="318" r:id="rId33"/>
    <p:sldId id="319" r:id="rId34"/>
    <p:sldId id="320" r:id="rId35"/>
    <p:sldId id="321" r:id="rId36"/>
    <p:sldId id="327" r:id="rId37"/>
    <p:sldId id="446" r:id="rId38"/>
    <p:sldId id="322" r:id="rId39"/>
    <p:sldId id="32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66400"/>
    <a:srgbClr val="104F75"/>
    <a:srgbClr val="203764"/>
    <a:srgbClr val="E25B00"/>
    <a:srgbClr val="FBF0D5"/>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69" autoAdjust="0"/>
    <p:restoredTop sz="90608" autoAdjust="0"/>
  </p:normalViewPr>
  <p:slideViewPr>
    <p:cSldViewPr snapToGrid="0">
      <p:cViewPr varScale="1">
        <p:scale>
          <a:sx n="66" d="100"/>
          <a:sy n="66" d="100"/>
        </p:scale>
        <p:origin x="930" y="60"/>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a:t>
            </a:r>
            <a:r>
              <a:rPr lang="en-GB" sz="1200" b="0" i="0" kern="1200" dirty="0" err="1">
                <a:solidFill>
                  <a:schemeClr val="tx1"/>
                </a:solidFill>
                <a:effectLst/>
                <a:latin typeface="+mn-lt"/>
                <a:ea typeface="+mn-ea"/>
                <a:cs typeface="+mn-cs"/>
              </a:rPr>
              <a:t>Román</a:t>
            </a:r>
            <a:r>
              <a:rPr lang="en-GB" sz="1200" b="0" i="0" kern="1200" dirty="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 strong vowels [a], [e], [o]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regular comparatives (más que, menos que)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Calibri" panose="020F0502020204030204" pitchFamily="34" charset="0"/>
                <a:cs typeface="Calibri" panose="020F0502020204030204" pitchFamily="34" charset="0"/>
              </a:rPr>
              <a:t>Consolidation of ‘</a:t>
            </a:r>
            <a:r>
              <a:rPr lang="en-GB" sz="1200" b="0" i="0" baseline="0" dirty="0" err="1">
                <a:solidFill>
                  <a:prstClr val="white"/>
                </a:solidFill>
                <a:latin typeface="Calibri" panose="020F0502020204030204" pitchFamily="34" charset="0"/>
                <a:cs typeface="Calibri" panose="020F0502020204030204" pitchFamily="34" charset="0"/>
              </a:rPr>
              <a:t>está</a:t>
            </a:r>
            <a:r>
              <a:rPr lang="en-GB" sz="1200" b="0" i="0" baseline="0" dirty="0">
                <a:solidFill>
                  <a:prstClr val="white"/>
                </a:solidFill>
                <a:latin typeface="Calibri" panose="020F0502020204030204" pitchFamily="34" charset="0"/>
                <a:cs typeface="Calibri" panose="020F0502020204030204" pitchFamily="34" charset="0"/>
              </a:rPr>
              <a:t>’ and ‘</a:t>
            </a:r>
            <a:r>
              <a:rPr lang="en-GB" sz="1200" b="0" i="0" baseline="0" dirty="0" err="1">
                <a:solidFill>
                  <a:prstClr val="white"/>
                </a:solidFill>
                <a:latin typeface="Calibri" panose="020F0502020204030204" pitchFamily="34" charset="0"/>
                <a:cs typeface="Calibri" panose="020F0502020204030204" pitchFamily="34" charset="0"/>
              </a:rPr>
              <a:t>están</a:t>
            </a:r>
            <a:r>
              <a:rPr lang="en-GB" sz="1200" b="0" i="0" baseline="0" dirty="0">
                <a:solidFill>
                  <a:prstClr val="white"/>
                </a:solidFill>
                <a:latin typeface="Calibri" panose="020F0502020204030204" pitchFamily="34" charset="0"/>
                <a:cs typeface="Calibri" panose="020F0502020204030204" pitchFamily="34" charset="0"/>
              </a:rPr>
              <a:t>’ for describing state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New vocabulary: </a:t>
            </a:r>
            <a:r>
              <a:rPr lang="en-GB" sz="1200" b="0" i="0" u="none" strike="noStrike" kern="1200" cap="none" dirty="0" err="1">
                <a:solidFill>
                  <a:schemeClr val="tx1"/>
                </a:solidFill>
                <a:effectLst/>
                <a:latin typeface="+mn-lt"/>
                <a:ea typeface="Calibri"/>
                <a:cs typeface="Calibri"/>
                <a:sym typeface="Calibri"/>
              </a:rPr>
              <a:t>entrar</a:t>
            </a:r>
            <a:r>
              <a:rPr lang="en-GB" sz="1200" b="0" i="0" u="none" strike="noStrike" kern="1200" cap="none" dirty="0">
                <a:solidFill>
                  <a:schemeClr val="tx1"/>
                </a:solidFill>
                <a:effectLst/>
                <a:latin typeface="+mn-lt"/>
                <a:ea typeface="Calibri"/>
                <a:cs typeface="Calibri"/>
                <a:sym typeface="Calibri"/>
              </a:rPr>
              <a:t> [207]; </a:t>
            </a:r>
            <a:r>
              <a:rPr lang="en-GB" sz="1200" b="0" i="0" u="none" strike="noStrike" kern="1200" cap="none" dirty="0" err="1">
                <a:solidFill>
                  <a:schemeClr val="tx1"/>
                </a:solidFill>
                <a:effectLst/>
                <a:latin typeface="+mn-lt"/>
                <a:ea typeface="Calibri"/>
                <a:cs typeface="Calibri"/>
                <a:sym typeface="Calibri"/>
              </a:rPr>
              <a:t>prestar</a:t>
            </a:r>
            <a:r>
              <a:rPr lang="en-GB" sz="1200" b="0" i="0" u="none" strike="noStrike" kern="1200" cap="none" dirty="0">
                <a:solidFill>
                  <a:schemeClr val="tx1"/>
                </a:solidFill>
                <a:effectLst/>
                <a:latin typeface="+mn-lt"/>
                <a:ea typeface="Calibri"/>
                <a:cs typeface="Calibri"/>
                <a:sym typeface="Calibri"/>
              </a:rPr>
              <a:t> [1075]; </a:t>
            </a:r>
            <a:r>
              <a:rPr lang="en-GB" sz="1200" b="0" i="0" u="none" strike="noStrike" kern="1200" cap="none" dirty="0" err="1">
                <a:solidFill>
                  <a:schemeClr val="tx1"/>
                </a:solidFill>
                <a:effectLst/>
                <a:latin typeface="+mn-lt"/>
                <a:ea typeface="Calibri"/>
                <a:cs typeface="Calibri"/>
                <a:sym typeface="Calibri"/>
              </a:rPr>
              <a:t>cansado</a:t>
            </a:r>
            <a:r>
              <a:rPr lang="en-GB" sz="1200" b="0" i="0" u="none" strike="noStrike" kern="1200" cap="none" dirty="0">
                <a:solidFill>
                  <a:schemeClr val="tx1"/>
                </a:solidFill>
                <a:effectLst/>
                <a:latin typeface="+mn-lt"/>
                <a:ea typeface="Calibri"/>
                <a:cs typeface="Calibri"/>
                <a:sym typeface="Calibri"/>
              </a:rPr>
              <a:t> [1818];</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enfermo</a:t>
            </a:r>
            <a:r>
              <a:rPr lang="en-GB" sz="1200" b="0" i="0" u="none" strike="noStrike" kern="1200" cap="none" baseline="0" dirty="0">
                <a:solidFill>
                  <a:schemeClr val="tx1"/>
                </a:solidFill>
                <a:effectLst/>
                <a:latin typeface="+mn-lt"/>
                <a:ea typeface="Calibri"/>
                <a:cs typeface="Calibri"/>
                <a:sym typeface="Calibri"/>
              </a:rPr>
              <a:t> [1092]; </a:t>
            </a:r>
            <a:r>
              <a:rPr lang="en-GB" sz="1200" b="0" i="0" u="none" strike="noStrike" kern="1200" cap="none" baseline="0" dirty="0" err="1">
                <a:solidFill>
                  <a:schemeClr val="tx1"/>
                </a:solidFill>
                <a:effectLst/>
                <a:latin typeface="+mn-lt"/>
                <a:ea typeface="Calibri"/>
                <a:cs typeface="Calibri"/>
                <a:sym typeface="Calibri"/>
              </a:rPr>
              <a:t>emocionado</a:t>
            </a:r>
            <a:r>
              <a:rPr lang="en-GB" sz="1200" b="0" i="0" u="none" strike="noStrike" kern="1200" cap="none" baseline="0" dirty="0">
                <a:solidFill>
                  <a:schemeClr val="tx1"/>
                </a:solidFill>
                <a:effectLst/>
                <a:latin typeface="+mn-lt"/>
                <a:ea typeface="Calibri"/>
                <a:cs typeface="Calibri"/>
                <a:sym typeface="Calibri"/>
              </a:rPr>
              <a:t> [&gt;5000]; </a:t>
            </a:r>
            <a:r>
              <a:rPr lang="en-GB" sz="1200" b="0" i="0" u="none" strike="noStrike" kern="1200" cap="none" baseline="0" dirty="0" err="1">
                <a:solidFill>
                  <a:schemeClr val="tx1"/>
                </a:solidFill>
                <a:effectLst/>
                <a:latin typeface="+mn-lt"/>
                <a:ea typeface="Calibri"/>
                <a:cs typeface="Calibri"/>
                <a:sym typeface="Calibri"/>
              </a:rPr>
              <a:t>enojado</a:t>
            </a:r>
            <a:r>
              <a:rPr lang="en-GB" sz="1200" b="0" i="0" u="none" strike="noStrike" kern="1200" cap="none" baseline="0" dirty="0">
                <a:solidFill>
                  <a:schemeClr val="tx1"/>
                </a:solidFill>
                <a:effectLst/>
                <a:latin typeface="+mn-lt"/>
                <a:ea typeface="Calibri"/>
                <a:cs typeface="Calibri"/>
                <a:sym typeface="Calibri"/>
              </a:rPr>
              <a:t> [&gt;5000]; peor [694]; menos [117]; que [4]; vale [571]; ¿de </a:t>
            </a:r>
            <a:r>
              <a:rPr lang="en-GB" sz="1200" b="0" i="0" u="none" strike="noStrike" kern="1200" cap="none" baseline="0" dirty="0" err="1">
                <a:solidFill>
                  <a:schemeClr val="tx1"/>
                </a:solidFill>
                <a:effectLst/>
                <a:latin typeface="+mn-lt"/>
                <a:ea typeface="Calibri"/>
                <a:cs typeface="Calibri"/>
                <a:sym typeface="Calibri"/>
              </a:rPr>
              <a:t>verdad</a:t>
            </a:r>
            <a:r>
              <a:rPr lang="en-GB" sz="1200" b="0" i="0" u="none" strike="noStrike" kern="1200" cap="none" baseline="0" dirty="0">
                <a:solidFill>
                  <a:schemeClr val="tx1"/>
                </a:solidFill>
                <a:effectLst/>
                <a:latin typeface="+mn-lt"/>
                <a:ea typeface="Calibri"/>
                <a:cs typeface="Calibri"/>
                <a:sym typeface="Calibri"/>
              </a:rPr>
              <a:t>? [verdad-176]; </a:t>
            </a:r>
            <a:r>
              <a:rPr lang="en-GB" sz="1200" b="0" i="0" u="none" strike="noStrike" kern="1200" cap="none" baseline="0" dirty="0" err="1">
                <a:solidFill>
                  <a:schemeClr val="tx1"/>
                </a:solidFill>
                <a:effectLst/>
                <a:latin typeface="+mn-lt"/>
                <a:ea typeface="Calibri"/>
                <a:cs typeface="Calibri"/>
                <a:sym typeface="Calibri"/>
              </a:rPr>
              <a:t>ambiente</a:t>
            </a:r>
            <a:r>
              <a:rPr lang="en-GB" sz="1200" b="0" i="0" u="none" strike="noStrike" kern="1200" cap="none" baseline="0" dirty="0">
                <a:solidFill>
                  <a:schemeClr val="tx1"/>
                </a:solidFill>
                <a:effectLst/>
                <a:latin typeface="+mn-lt"/>
                <a:ea typeface="Calibri"/>
                <a:cs typeface="Calibri"/>
                <a:sym typeface="Calibri"/>
              </a:rPr>
              <a:t> [730]</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Peor</a:t>
            </a:r>
            <a:r>
              <a:rPr lang="en-GB" sz="1200" b="0" i="0" u="none" strike="noStrike" kern="1200" cap="none" dirty="0">
                <a:solidFill>
                  <a:schemeClr val="tx1"/>
                </a:solidFill>
                <a:effectLst/>
                <a:latin typeface="+mn-lt"/>
                <a:ea typeface="Calibri"/>
                <a:cs typeface="Calibri"/>
                <a:sym typeface="Calibri"/>
              </a:rPr>
              <a:t>’ will be introduced in the second lesson.</a:t>
            </a:r>
          </a:p>
          <a:p>
            <a:pPr marL="0" lvl="0" indent="0" algn="l" rtl="0">
              <a:spcBef>
                <a:spcPts val="0"/>
              </a:spcBef>
              <a:spcAft>
                <a:spcPts val="0"/>
              </a:spcAft>
              <a:buNone/>
            </a:pP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Revisiting</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8.2.2.3 </a:t>
            </a:r>
          </a:p>
          <a:p>
            <a:pPr marL="0" lvl="0" indent="0" algn="l" rtl="0">
              <a:spcBef>
                <a:spcPts val="0"/>
              </a:spcBef>
              <a:spcAft>
                <a:spcPts val="0"/>
              </a:spcAft>
              <a:buNone/>
            </a:pPr>
            <a:r>
              <a:rPr lang="en-GB" sz="1200" b="0" i="0" u="none" strike="noStrike" kern="1200" cap="none" dirty="0" err="1">
                <a:solidFill>
                  <a:schemeClr val="tx1"/>
                </a:solidFill>
                <a:effectLst/>
                <a:latin typeface="+mn-lt"/>
                <a:ea typeface="Calibri"/>
                <a:cs typeface="Calibri"/>
                <a:sym typeface="Calibri"/>
              </a:rPr>
              <a:t>interesar</a:t>
            </a:r>
            <a:r>
              <a:rPr lang="en-GB" sz="1200" b="0" i="0" u="none" strike="noStrike" kern="1200" cap="none" dirty="0">
                <a:solidFill>
                  <a:schemeClr val="tx1"/>
                </a:solidFill>
                <a:effectLst/>
                <a:latin typeface="+mn-lt"/>
                <a:ea typeface="Calibri"/>
                <a:cs typeface="Calibri"/>
                <a:sym typeface="Calibri"/>
              </a:rPr>
              <a:t> [575]; </a:t>
            </a:r>
            <a:r>
              <a:rPr lang="en-GB" sz="1200" b="0" i="0" u="none" strike="noStrike" kern="1200" cap="none" dirty="0" err="1">
                <a:solidFill>
                  <a:schemeClr val="tx1"/>
                </a:solidFill>
                <a:effectLst/>
                <a:latin typeface="+mn-lt"/>
                <a:ea typeface="Calibri"/>
                <a:cs typeface="Calibri"/>
                <a:sym typeface="Calibri"/>
              </a:rPr>
              <a:t>importar</a:t>
            </a:r>
            <a:r>
              <a:rPr lang="en-GB" sz="1200" b="0" i="0" u="none" strike="noStrike" kern="1200" cap="none" dirty="0">
                <a:solidFill>
                  <a:schemeClr val="tx1"/>
                </a:solidFill>
                <a:effectLst/>
                <a:latin typeface="+mn-lt"/>
                <a:ea typeface="Calibri"/>
                <a:cs typeface="Calibri"/>
                <a:sym typeface="Calibri"/>
              </a:rPr>
              <a:t> [506];</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alegrar</a:t>
            </a:r>
            <a:r>
              <a:rPr lang="en-GB" sz="1200" b="0" i="0" u="none" strike="noStrike" kern="1200" cap="none" baseline="0" dirty="0">
                <a:solidFill>
                  <a:schemeClr val="tx1"/>
                </a:solidFill>
                <a:effectLst/>
                <a:latin typeface="+mn-lt"/>
                <a:ea typeface="Calibri"/>
                <a:cs typeface="Calibri"/>
                <a:sym typeface="Calibri"/>
              </a:rPr>
              <a:t> [2252]; </a:t>
            </a:r>
            <a:r>
              <a:rPr lang="en-GB" sz="1200" b="0" i="0" u="none" strike="noStrike" kern="1200" cap="none" baseline="0" dirty="0" err="1">
                <a:solidFill>
                  <a:schemeClr val="tx1"/>
                </a:solidFill>
                <a:effectLst/>
                <a:latin typeface="+mn-lt"/>
                <a:ea typeface="Calibri"/>
                <a:cs typeface="Calibri"/>
                <a:sym typeface="Calibri"/>
              </a:rPr>
              <a:t>molestar</a:t>
            </a:r>
            <a:r>
              <a:rPr lang="en-GB" sz="1200" b="0" i="0" u="none" strike="noStrike" kern="1200" cap="none" baseline="0" dirty="0">
                <a:solidFill>
                  <a:schemeClr val="tx1"/>
                </a:solidFill>
                <a:effectLst/>
                <a:latin typeface="+mn-lt"/>
                <a:ea typeface="Calibri"/>
                <a:cs typeface="Calibri"/>
                <a:sym typeface="Calibri"/>
              </a:rPr>
              <a:t> [1377]; </a:t>
            </a:r>
            <a:r>
              <a:rPr lang="en-GB" sz="1200" b="0" i="0" u="none" strike="noStrike" kern="1200" cap="none" baseline="0" dirty="0" err="1">
                <a:solidFill>
                  <a:schemeClr val="tx1"/>
                </a:solidFill>
                <a:effectLst/>
                <a:latin typeface="+mn-lt"/>
                <a:ea typeface="Calibri"/>
                <a:cs typeface="Calibri"/>
                <a:sym typeface="Calibri"/>
              </a:rPr>
              <a:t>gustar</a:t>
            </a:r>
            <a:r>
              <a:rPr lang="en-GB" sz="1200" b="0" i="0" u="none" strike="noStrike" kern="1200" cap="none" baseline="0" dirty="0">
                <a:solidFill>
                  <a:schemeClr val="tx1"/>
                </a:solidFill>
                <a:effectLst/>
                <a:latin typeface="+mn-lt"/>
                <a:ea typeface="Calibri"/>
                <a:cs typeface="Calibri"/>
                <a:sym typeface="Calibri"/>
              </a:rPr>
              <a:t> [163]; </a:t>
            </a:r>
            <a:r>
              <a:rPr lang="en-GB" sz="1200" b="0" i="0" u="none" strike="noStrike" kern="1200" cap="none" baseline="0" dirty="0" err="1">
                <a:solidFill>
                  <a:schemeClr val="tx1"/>
                </a:solidFill>
                <a:effectLst/>
                <a:latin typeface="+mn-lt"/>
                <a:ea typeface="Calibri"/>
                <a:cs typeface="Calibri"/>
                <a:sym typeface="Calibri"/>
              </a:rPr>
              <a:t>encantar</a:t>
            </a:r>
            <a:r>
              <a:rPr lang="en-GB" sz="1200" b="0" i="0" u="none" strike="noStrike" kern="1200" cap="none" baseline="0" dirty="0">
                <a:solidFill>
                  <a:schemeClr val="tx1"/>
                </a:solidFill>
                <a:effectLst/>
                <a:latin typeface="+mn-lt"/>
                <a:ea typeface="Calibri"/>
                <a:cs typeface="Calibri"/>
                <a:sym typeface="Calibri"/>
              </a:rPr>
              <a:t> [1202]; </a:t>
            </a:r>
            <a:r>
              <a:rPr lang="en-GB" sz="1200" b="0" i="0" u="none" strike="noStrike" kern="1200" cap="none" baseline="0" dirty="0" err="1">
                <a:solidFill>
                  <a:schemeClr val="tx1"/>
                </a:solidFill>
                <a:effectLst/>
                <a:latin typeface="+mn-lt"/>
                <a:ea typeface="Calibri"/>
                <a:cs typeface="Calibri"/>
                <a:sym typeface="Calibri"/>
              </a:rPr>
              <a:t>preocupar</a:t>
            </a:r>
            <a:r>
              <a:rPr lang="en-GB" sz="1200" b="0" i="0" u="none" strike="noStrike" kern="1200" cap="none" baseline="0" dirty="0">
                <a:solidFill>
                  <a:schemeClr val="tx1"/>
                </a:solidFill>
                <a:effectLst/>
                <a:latin typeface="+mn-lt"/>
                <a:ea typeface="Calibri"/>
                <a:cs typeface="Calibri"/>
                <a:sym typeface="Calibri"/>
              </a:rPr>
              <a:t> [852]; </a:t>
            </a:r>
            <a:r>
              <a:rPr lang="en-GB" sz="1200" b="0" i="0" u="none" strike="noStrike" kern="1200" cap="none" baseline="0" dirty="0" err="1">
                <a:solidFill>
                  <a:schemeClr val="tx1"/>
                </a:solidFill>
                <a:effectLst/>
                <a:latin typeface="+mn-lt"/>
                <a:ea typeface="Calibri"/>
                <a:cs typeface="Calibri"/>
                <a:sym typeface="Calibri"/>
              </a:rPr>
              <a:t>difícil</a:t>
            </a:r>
            <a:r>
              <a:rPr lang="en-GB" sz="1200" b="0" i="0" u="none" strike="noStrike" kern="1200" cap="none" baseline="0" dirty="0">
                <a:solidFill>
                  <a:schemeClr val="tx1"/>
                </a:solidFill>
                <a:effectLst/>
                <a:latin typeface="+mn-lt"/>
                <a:ea typeface="Calibri"/>
                <a:cs typeface="Calibri"/>
                <a:sym typeface="Calibri"/>
              </a:rPr>
              <a:t> [374]; </a:t>
            </a:r>
            <a:r>
              <a:rPr lang="en-GB" sz="1200" b="0" i="0" u="none" strike="noStrike" kern="1200" cap="none" baseline="0" dirty="0" err="1">
                <a:solidFill>
                  <a:schemeClr val="tx1"/>
                </a:solidFill>
                <a:effectLst/>
                <a:latin typeface="+mn-lt"/>
                <a:ea typeface="Calibri"/>
                <a:cs typeface="Calibri"/>
                <a:sym typeface="Calibri"/>
              </a:rPr>
              <a:t>fácil</a:t>
            </a:r>
            <a:r>
              <a:rPr lang="en-GB" sz="1200" b="0" i="0" u="none" strike="noStrike" kern="1200" cap="none" baseline="0" dirty="0">
                <a:solidFill>
                  <a:schemeClr val="tx1"/>
                </a:solidFill>
                <a:effectLst/>
                <a:latin typeface="+mn-lt"/>
                <a:ea typeface="Calibri"/>
                <a:cs typeface="Calibri"/>
                <a:sym typeface="Calibri"/>
              </a:rPr>
              <a:t> [584]</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8.2.1.6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me [22]; </a:t>
            </a:r>
            <a:r>
              <a:rPr lang="en-GB" sz="1200" b="0" i="0" u="none" strike="noStrike" kern="1200" cap="none" baseline="0" dirty="0" err="1">
                <a:solidFill>
                  <a:schemeClr val="tx1"/>
                </a:solidFill>
                <a:effectLst/>
                <a:latin typeface="+mn-lt"/>
                <a:ea typeface="Calibri"/>
                <a:cs typeface="Calibri"/>
                <a:sym typeface="Calibri"/>
              </a:rPr>
              <a:t>te</a:t>
            </a:r>
            <a:r>
              <a:rPr lang="en-GB" sz="1200" b="0" i="0" u="none" strike="noStrike" kern="1200" cap="none" baseline="0" dirty="0">
                <a:solidFill>
                  <a:schemeClr val="tx1"/>
                </a:solidFill>
                <a:effectLst/>
                <a:latin typeface="+mn-lt"/>
                <a:ea typeface="Calibri"/>
                <a:cs typeface="Calibri"/>
                <a:sym typeface="Calibri"/>
              </a:rPr>
              <a:t> [48]; </a:t>
            </a:r>
            <a:r>
              <a:rPr lang="en-GB" sz="1200" b="0" i="0" u="none" strike="noStrike" kern="1200" cap="none" baseline="0" dirty="0" err="1">
                <a:solidFill>
                  <a:schemeClr val="tx1"/>
                </a:solidFill>
                <a:effectLst/>
                <a:latin typeface="+mn-lt"/>
                <a:ea typeface="Calibri"/>
                <a:cs typeface="Calibri"/>
                <a:sym typeface="Calibri"/>
              </a:rPr>
              <a:t>despertar</a:t>
            </a:r>
            <a:r>
              <a:rPr lang="en-GB" sz="1200" b="0" i="0" u="none" strike="noStrike" kern="1200" cap="none" baseline="0" dirty="0">
                <a:solidFill>
                  <a:schemeClr val="tx1"/>
                </a:solidFill>
                <a:effectLst/>
                <a:latin typeface="+mn-lt"/>
                <a:ea typeface="Calibri"/>
                <a:cs typeface="Calibri"/>
                <a:sym typeface="Calibri"/>
              </a:rPr>
              <a:t> [894]; </a:t>
            </a:r>
            <a:r>
              <a:rPr lang="en-GB" sz="1200" b="0" i="0" u="none" strike="noStrike" kern="1200" cap="none" baseline="0" dirty="0" err="1">
                <a:solidFill>
                  <a:schemeClr val="tx1"/>
                </a:solidFill>
                <a:effectLst/>
                <a:latin typeface="+mn-lt"/>
                <a:ea typeface="Calibri"/>
                <a:cs typeface="Calibri"/>
                <a:sym typeface="Calibri"/>
              </a:rPr>
              <a:t>levantar</a:t>
            </a:r>
            <a:r>
              <a:rPr lang="en-GB" sz="1200" b="0" i="0" u="none" strike="noStrike" kern="1200" cap="none" baseline="0" dirty="0">
                <a:solidFill>
                  <a:schemeClr val="tx1"/>
                </a:solidFill>
                <a:effectLst/>
                <a:latin typeface="+mn-lt"/>
                <a:ea typeface="Calibri"/>
                <a:cs typeface="Calibri"/>
                <a:sym typeface="Calibri"/>
              </a:rPr>
              <a:t> [354]; </a:t>
            </a:r>
            <a:r>
              <a:rPr lang="en-GB" sz="1200" b="0" i="0" u="none" strike="noStrike" kern="1200" cap="none" baseline="0" dirty="0" err="1">
                <a:solidFill>
                  <a:schemeClr val="tx1"/>
                </a:solidFill>
                <a:effectLst/>
                <a:latin typeface="+mn-lt"/>
                <a:ea typeface="Calibri"/>
                <a:cs typeface="Calibri"/>
                <a:sym typeface="Calibri"/>
              </a:rPr>
              <a:t>llamar</a:t>
            </a:r>
            <a:r>
              <a:rPr lang="en-GB" sz="1200" b="0" i="0" u="none" strike="noStrike" kern="1200" cap="none" baseline="0" dirty="0">
                <a:solidFill>
                  <a:schemeClr val="tx1"/>
                </a:solidFill>
                <a:effectLst/>
                <a:latin typeface="+mn-lt"/>
                <a:ea typeface="Calibri"/>
                <a:cs typeface="Calibri"/>
                <a:sym typeface="Calibri"/>
              </a:rPr>
              <a:t> [122]; </a:t>
            </a:r>
            <a:r>
              <a:rPr lang="en-GB" sz="1200" b="0" i="0" u="none" strike="noStrike" kern="1200" cap="none" baseline="0" dirty="0" err="1">
                <a:solidFill>
                  <a:schemeClr val="tx1"/>
                </a:solidFill>
                <a:effectLst/>
                <a:latin typeface="+mn-lt"/>
                <a:ea typeface="Calibri"/>
                <a:cs typeface="Calibri"/>
                <a:sym typeface="Calibri"/>
              </a:rPr>
              <a:t>presentar</a:t>
            </a:r>
            <a:r>
              <a:rPr lang="en-GB" sz="1200" b="0" i="0" u="none" strike="noStrike" kern="1200" cap="none" baseline="0" dirty="0">
                <a:solidFill>
                  <a:schemeClr val="tx1"/>
                </a:solidFill>
                <a:effectLst/>
                <a:latin typeface="+mn-lt"/>
                <a:ea typeface="Calibri"/>
                <a:cs typeface="Calibri"/>
                <a:sym typeface="Calibri"/>
              </a:rPr>
              <a:t> [235]; </a:t>
            </a:r>
            <a:r>
              <a:rPr lang="en-GB" sz="1200" b="0" i="0" u="none" strike="noStrike" kern="1200" cap="none" baseline="0" dirty="0" err="1">
                <a:solidFill>
                  <a:schemeClr val="tx1"/>
                </a:solidFill>
                <a:effectLst/>
                <a:latin typeface="+mn-lt"/>
                <a:ea typeface="Calibri"/>
                <a:cs typeface="Calibri"/>
                <a:sym typeface="Calibri"/>
              </a:rPr>
              <a:t>poner</a:t>
            </a:r>
            <a:r>
              <a:rPr lang="en-GB" sz="1200" b="0" i="0" u="none" strike="noStrike" kern="1200" cap="none" baseline="0" dirty="0">
                <a:solidFill>
                  <a:schemeClr val="tx1"/>
                </a:solidFill>
                <a:effectLst/>
                <a:latin typeface="+mn-lt"/>
                <a:ea typeface="Calibri"/>
                <a:cs typeface="Calibri"/>
                <a:sym typeface="Calibri"/>
              </a:rPr>
              <a:t> [91]; </a:t>
            </a:r>
            <a:r>
              <a:rPr lang="en-GB" sz="1200" b="0" i="0" u="none" strike="noStrike" kern="1200" cap="none" baseline="0" dirty="0" err="1">
                <a:solidFill>
                  <a:schemeClr val="tx1"/>
                </a:solidFill>
                <a:effectLst/>
                <a:latin typeface="+mn-lt"/>
                <a:ea typeface="Calibri"/>
                <a:cs typeface="Calibri"/>
                <a:sym typeface="Calibri"/>
              </a:rPr>
              <a:t>desayunar</a:t>
            </a:r>
            <a:r>
              <a:rPr lang="en-GB" sz="1200" b="0" i="0" u="none" strike="noStrike" kern="1200" cap="none" baseline="0" dirty="0">
                <a:solidFill>
                  <a:schemeClr val="tx1"/>
                </a:solidFill>
                <a:effectLst/>
                <a:latin typeface="+mn-lt"/>
                <a:ea typeface="Calibri"/>
                <a:cs typeface="Calibri"/>
                <a:sym typeface="Calibri"/>
              </a:rPr>
              <a:t> [&gt;5000]; </a:t>
            </a:r>
            <a:r>
              <a:rPr lang="en-GB" sz="1200" b="0" i="0" u="none" strike="noStrike" kern="1200" cap="none" baseline="0" dirty="0" err="1">
                <a:solidFill>
                  <a:schemeClr val="tx1"/>
                </a:solidFill>
                <a:effectLst/>
                <a:latin typeface="+mn-lt"/>
                <a:ea typeface="Calibri"/>
                <a:cs typeface="Calibri"/>
                <a:sym typeface="Calibri"/>
              </a:rPr>
              <a:t>espejo</a:t>
            </a:r>
            <a:r>
              <a:rPr lang="en-GB" sz="1200" b="0" i="0" u="none" strike="noStrike" kern="1200" cap="none" baseline="0" dirty="0">
                <a:solidFill>
                  <a:schemeClr val="tx1"/>
                </a:solidFill>
                <a:effectLst/>
                <a:latin typeface="+mn-lt"/>
                <a:ea typeface="Calibri"/>
                <a:cs typeface="Calibri"/>
                <a:sym typeface="Calibri"/>
              </a:rPr>
              <a:t> [1232]; </a:t>
            </a:r>
            <a:r>
              <a:rPr lang="en-GB" sz="1200" b="0" i="0" u="none" strike="noStrike" kern="1200" cap="none" baseline="0" dirty="0" err="1">
                <a:solidFill>
                  <a:schemeClr val="tx1"/>
                </a:solidFill>
                <a:effectLst/>
                <a:latin typeface="+mn-lt"/>
                <a:ea typeface="Calibri"/>
                <a:cs typeface="Calibri"/>
                <a:sym typeface="Calibri"/>
              </a:rPr>
              <a:t>pantalón</a:t>
            </a:r>
            <a:r>
              <a:rPr lang="en-GB" sz="1200" b="0" i="0" u="none" strike="noStrike" kern="1200" cap="none" baseline="0" dirty="0">
                <a:solidFill>
                  <a:schemeClr val="tx1"/>
                </a:solidFill>
                <a:effectLst/>
                <a:latin typeface="+mn-lt"/>
                <a:ea typeface="Calibri"/>
                <a:cs typeface="Calibri"/>
                <a:sym typeface="Calibri"/>
              </a:rPr>
              <a:t> [1814]; </a:t>
            </a:r>
            <a:r>
              <a:rPr lang="en-GB" sz="1200" b="0" i="0" u="none" strike="noStrike" kern="1200" cap="none" baseline="0" dirty="0" err="1">
                <a:solidFill>
                  <a:schemeClr val="tx1"/>
                </a:solidFill>
                <a:effectLst/>
                <a:latin typeface="+mn-lt"/>
                <a:ea typeface="Calibri"/>
                <a:cs typeface="Calibri"/>
                <a:sym typeface="Calibri"/>
              </a:rPr>
              <a:t>vestido</a:t>
            </a:r>
            <a:r>
              <a:rPr lang="en-GB" sz="1200" b="0" i="0" u="none" strike="noStrike" kern="1200" cap="none" baseline="0" dirty="0">
                <a:solidFill>
                  <a:schemeClr val="tx1"/>
                </a:solidFill>
                <a:effectLst/>
                <a:latin typeface="+mn-lt"/>
                <a:ea typeface="Calibri"/>
                <a:cs typeface="Calibri"/>
                <a:sym typeface="Calibri"/>
              </a:rPr>
              <a:t> [1697]; </a:t>
            </a:r>
            <a:r>
              <a:rPr lang="en-GB" sz="1200" b="0" i="0" u="none" strike="noStrike" kern="1200" cap="none" baseline="0" dirty="0" err="1">
                <a:solidFill>
                  <a:schemeClr val="tx1"/>
                </a:solidFill>
                <a:effectLst/>
                <a:latin typeface="+mn-lt"/>
                <a:ea typeface="Calibri"/>
                <a:cs typeface="Calibri"/>
                <a:sym typeface="Calibri"/>
              </a:rPr>
              <a:t>demasiado</a:t>
            </a:r>
            <a:r>
              <a:rPr lang="en-GB" sz="1200" b="0" i="0" u="none" strike="noStrike" kern="1200" cap="none" baseline="0" dirty="0">
                <a:solidFill>
                  <a:schemeClr val="tx1"/>
                </a:solidFill>
                <a:effectLst/>
                <a:latin typeface="+mn-lt"/>
                <a:ea typeface="Calibri"/>
                <a:cs typeface="Calibri"/>
                <a:sym typeface="Calibri"/>
              </a:rPr>
              <a:t> [494]</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13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reading exercise to</a:t>
            </a:r>
            <a:r>
              <a:rPr lang="en-US" b="1" dirty="0"/>
              <a:t> </a:t>
            </a:r>
            <a:r>
              <a:rPr lang="en-US" b="0" dirty="0" err="1"/>
              <a:t>practise</a:t>
            </a:r>
            <a:r>
              <a:rPr lang="en-US" b="0" dirty="0"/>
              <a:t> translating regular Spanish comparatives into</a:t>
            </a:r>
            <a:r>
              <a:rPr lang="en-US" b="0" baseline="0" dirty="0"/>
              <a:t> English and the recognition of </a:t>
            </a:r>
            <a:r>
              <a:rPr lang="en-US" b="0" dirty="0"/>
              <a:t>gender agreement between ‘</a:t>
            </a:r>
            <a:r>
              <a:rPr lang="en-US" b="0" dirty="0" err="1"/>
              <a:t>nuestro</a:t>
            </a:r>
            <a:r>
              <a:rPr lang="en-US" b="0" dirty="0"/>
              <a:t>’ and the noun.</a:t>
            </a:r>
            <a:endParaRPr lang="en-US" b="1" dirty="0"/>
          </a:p>
          <a:p>
            <a:endParaRPr lang="en-US" b="1" dirty="0"/>
          </a:p>
          <a:p>
            <a:r>
              <a:rPr lang="en-US" b="1" dirty="0"/>
              <a:t>Procedure:</a:t>
            </a:r>
          </a:p>
          <a:p>
            <a:r>
              <a:rPr lang="en-US" b="0" dirty="0"/>
              <a:t>1. Students write</a:t>
            </a:r>
            <a:r>
              <a:rPr lang="en-US" b="0" baseline="0" dirty="0"/>
              <a:t> down the correct form of ‘</a:t>
            </a:r>
            <a:r>
              <a:rPr lang="en-US" b="0" baseline="0" dirty="0" err="1"/>
              <a:t>nuestro</a:t>
            </a:r>
            <a:r>
              <a:rPr lang="en-US" b="0" baseline="0" dirty="0"/>
              <a:t>’ of the two choices, and then translate the sentence into English. Teachers could remind students that they need to focus on the gender of the noun to make their decision about ‘</a:t>
            </a:r>
            <a:r>
              <a:rPr lang="en-US" b="0" baseline="0" dirty="0" err="1"/>
              <a:t>nuestro</a:t>
            </a:r>
            <a:r>
              <a:rPr lang="en-US" b="0" baseline="0" dirty="0"/>
              <a:t>/a’.</a:t>
            </a:r>
            <a:endParaRPr lang="en-US" b="0" dirty="0"/>
          </a:p>
          <a:p>
            <a:r>
              <a:rPr lang="en-US" b="0" dirty="0"/>
              <a:t>2. Teachers click to show the answers</a:t>
            </a:r>
            <a:r>
              <a:rPr lang="en-US" b="0" baseline="0" dirty="0"/>
              <a:t> individually for each question. Teachers can draw students’ attention to the two different words for ‘happy’. (Which one can only be used with ‘</a:t>
            </a:r>
            <a:r>
              <a:rPr lang="en-US" b="0" baseline="0" dirty="0" err="1"/>
              <a:t>estar</a:t>
            </a:r>
            <a:r>
              <a:rPr lang="en-US" b="0" baseline="0" dirty="0"/>
              <a:t>’? Answer: </a:t>
            </a:r>
            <a:r>
              <a:rPr lang="en-US" b="0" baseline="0" dirty="0" err="1"/>
              <a:t>contento</a:t>
            </a:r>
            <a:r>
              <a:rPr lang="en-US" b="0" baseline="0" dirty="0"/>
              <a:t>).</a:t>
            </a:r>
            <a:endParaRPr lang="en-US" b="0" dirty="0"/>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t>
            </a:r>
            <a:r>
              <a:rPr lang="en-US" sz="1200" b="0" dirty="0" err="1"/>
              <a:t>Feliz</a:t>
            </a:r>
            <a:r>
              <a:rPr lang="en-US" sz="1200" b="0" dirty="0"/>
              <a:t>’ is a revisited adjective</a:t>
            </a:r>
            <a:r>
              <a:rPr lang="en-US" sz="1200" b="0" baseline="0" dirty="0"/>
              <a:t> from Year 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t>Differentiation: the animation order shows both answers for each item (i.e., the correct form of </a:t>
            </a:r>
            <a:r>
              <a:rPr lang="en-US" sz="1200" b="0" baseline="0" dirty="0" err="1"/>
              <a:t>nuestro</a:t>
            </a:r>
            <a:r>
              <a:rPr lang="en-US" sz="1200" b="0" baseline="0" dirty="0"/>
              <a:t> and then sentence ending). However, the animation order could be adapted for a lower-ability group in order to do each of these parts separately.</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47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baseline="0" dirty="0"/>
              <a:t>7 minutes</a:t>
            </a:r>
            <a:endParaRPr lang="en-US" b="1" dirty="0"/>
          </a:p>
          <a:p>
            <a:endParaRPr lang="en-US" b="1" dirty="0"/>
          </a:p>
          <a:p>
            <a:r>
              <a:rPr lang="en-US" b="1" dirty="0"/>
              <a:t>Aim: </a:t>
            </a:r>
            <a:r>
              <a:rPr lang="en-US" b="0" dirty="0"/>
              <a:t>listening exercise to </a:t>
            </a:r>
            <a:r>
              <a:rPr lang="en-US" b="0" err="1"/>
              <a:t>practise</a:t>
            </a:r>
            <a:r>
              <a:rPr lang="en-US" b="0"/>
              <a:t> adjective gender recognition</a:t>
            </a:r>
            <a:r>
              <a:rPr lang="en-US" b="0" baseline="0"/>
              <a:t> and understanding of regular comparatives </a:t>
            </a:r>
            <a:r>
              <a:rPr lang="en-US" b="0" baseline="0" dirty="0"/>
              <a:t>with ‘</a:t>
            </a:r>
            <a:r>
              <a:rPr lang="en-US" b="0" baseline="0" dirty="0" err="1"/>
              <a:t>más</a:t>
            </a:r>
            <a:r>
              <a:rPr lang="en-US" b="0" baseline="0" dirty="0"/>
              <a:t> que’ and ‘</a:t>
            </a:r>
            <a:r>
              <a:rPr lang="en-US" b="0" baseline="0" dirty="0" err="1"/>
              <a:t>menos</a:t>
            </a:r>
            <a:r>
              <a:rPr lang="en-US" b="0" baseline="0" dirty="0"/>
              <a:t> que’</a:t>
            </a:r>
            <a:endParaRPr lang="en-US" b="1" dirty="0"/>
          </a:p>
          <a:p>
            <a:endParaRPr lang="en-US" b="1" dirty="0"/>
          </a:p>
          <a:p>
            <a:r>
              <a:rPr lang="en-US" b="1" dirty="0"/>
              <a:t>Procedure:</a:t>
            </a:r>
          </a:p>
          <a:p>
            <a:r>
              <a:rPr lang="en-US" b="0" dirty="0"/>
              <a:t>1. Students should </a:t>
            </a:r>
            <a:r>
              <a:rPr lang="en-US" b="0"/>
              <a:t>write 1-6. They</a:t>
            </a:r>
            <a:r>
              <a:rPr lang="en-US" b="0" baseline="0"/>
              <a:t> will </a:t>
            </a:r>
            <a:r>
              <a:rPr lang="en-US" b="0"/>
              <a:t>need </a:t>
            </a:r>
            <a:r>
              <a:rPr lang="en-US" b="0" dirty="0"/>
              <a:t>to identify which group of people the </a:t>
            </a:r>
            <a:r>
              <a:rPr lang="en-US" b="0" baseline="0" dirty="0"/>
              <a:t>adjective refers to in each recording, and then translate the comparison into </a:t>
            </a:r>
            <a:r>
              <a:rPr lang="en-US" b="0" baseline="0"/>
              <a:t>English.</a:t>
            </a:r>
            <a:endParaRPr lang="en-US" b="0" dirty="0"/>
          </a:p>
          <a:p>
            <a:r>
              <a:rPr lang="en-US" b="0" dirty="0"/>
              <a:t>2. The teacher clicks the number button to play the recording</a:t>
            </a:r>
            <a:r>
              <a:rPr lang="en-US" b="0"/>
              <a:t>. It may be necessary to play the audio several times</a:t>
            </a:r>
            <a:r>
              <a:rPr lang="en-US" b="0" baseline="0"/>
              <a:t>.</a:t>
            </a:r>
            <a:endParaRPr lang="en-US" b="0" dirty="0"/>
          </a:p>
          <a:p>
            <a:r>
              <a:rPr lang="en-US" b="0" dirty="0"/>
              <a:t>3. The teacher clicks to show the answers individually for each </a:t>
            </a:r>
            <a:r>
              <a:rPr lang="en-US" b="0"/>
              <a:t>question. Teachers can explore the translation</a:t>
            </a:r>
            <a:r>
              <a:rPr lang="en-US" b="0" baseline="0"/>
              <a:t> of ‘los tíos’ in item 4: on the slide it is translated as ‘aunt and uncle’, but what else could it be? (Answer: uncles). This point was recapped in last week’s lesson.</a:t>
            </a:r>
            <a:endParaRPr lang="en-US" b="0" dirty="0"/>
          </a:p>
          <a:p>
            <a:endParaRPr lang="en-US" b="0" baseline="0" dirty="0"/>
          </a:p>
          <a:p>
            <a:r>
              <a:rPr lang="en-US" b="1" baseline="0" dirty="0"/>
              <a:t>Note: </a:t>
            </a:r>
            <a:r>
              <a:rPr lang="en-US" b="0" baseline="0" dirty="0"/>
              <a:t>the final item uses an adverb, ‘antes’. This is an opportunity for the teacher to point out that comparisons can involve time references (hoy, </a:t>
            </a:r>
            <a:r>
              <a:rPr lang="en-US" b="0" baseline="0" dirty="0" err="1"/>
              <a:t>ayer</a:t>
            </a:r>
            <a:r>
              <a:rPr lang="en-US" b="0" baseline="0" dirty="0"/>
              <a:t>, antes, la </a:t>
            </a:r>
            <a:r>
              <a:rPr lang="en-US" b="0" baseline="0" dirty="0" err="1"/>
              <a:t>semana</a:t>
            </a:r>
            <a:r>
              <a:rPr lang="en-US" b="0" baseline="0" dirty="0"/>
              <a:t> </a:t>
            </a:r>
            <a:r>
              <a:rPr lang="en-US" b="0" baseline="0" dirty="0" err="1"/>
              <a:t>pasada</a:t>
            </a:r>
            <a:r>
              <a:rPr lang="en-US" b="0" baseline="0" dirty="0"/>
              <a:t> etc.)</a:t>
            </a:r>
          </a:p>
          <a:p>
            <a:endParaRPr lang="en-US" b="0" baseline="0" dirty="0"/>
          </a:p>
          <a:p>
            <a:r>
              <a:rPr lang="en-US" b="1" dirty="0"/>
              <a:t>Transcript:</a:t>
            </a:r>
          </a:p>
          <a:p>
            <a:pPr marL="228600" indent="-228600">
              <a:buAutoNum type="arabicPeriod"/>
            </a:pPr>
            <a:r>
              <a:rPr lang="en-US" b="0" dirty="0" err="1"/>
              <a:t>Están</a:t>
            </a:r>
            <a:r>
              <a:rPr lang="en-US" b="0" dirty="0"/>
              <a:t> </a:t>
            </a:r>
            <a:r>
              <a:rPr lang="en-US" b="0" dirty="0" err="1"/>
              <a:t>más</a:t>
            </a:r>
            <a:r>
              <a:rPr lang="en-US" b="0" dirty="0"/>
              <a:t> </a:t>
            </a:r>
            <a:r>
              <a:rPr lang="en-US" b="0" dirty="0" err="1"/>
              <a:t>enojadas</a:t>
            </a:r>
            <a:r>
              <a:rPr lang="en-US" b="0" baseline="0" dirty="0"/>
              <a:t> que Ana.</a:t>
            </a:r>
          </a:p>
          <a:p>
            <a:pPr marL="228600" indent="-228600">
              <a:buAutoNum type="arabicPeriod"/>
            </a:pPr>
            <a:r>
              <a:rPr lang="en-US" b="0" baseline="0" dirty="0" err="1"/>
              <a:t>Están</a:t>
            </a:r>
            <a:r>
              <a:rPr lang="en-US" b="0" baseline="0" dirty="0"/>
              <a:t> </a:t>
            </a:r>
            <a:r>
              <a:rPr lang="en-US" b="0" baseline="0" dirty="0" err="1"/>
              <a:t>menos</a:t>
            </a:r>
            <a:r>
              <a:rPr lang="en-US" b="0" baseline="0" dirty="0"/>
              <a:t> </a:t>
            </a:r>
            <a:r>
              <a:rPr lang="en-US" b="0" baseline="0" dirty="0" err="1"/>
              <a:t>felices</a:t>
            </a:r>
            <a:r>
              <a:rPr lang="en-US" b="0" baseline="0" dirty="0"/>
              <a:t> que Diego.</a:t>
            </a:r>
          </a:p>
          <a:p>
            <a:pPr marL="228600" indent="-228600">
              <a:buAutoNum type="arabicPeriod"/>
            </a:pPr>
            <a:r>
              <a:rPr lang="en-US" b="0" baseline="0" dirty="0" err="1"/>
              <a:t>Están</a:t>
            </a:r>
            <a:r>
              <a:rPr lang="en-US" b="0" baseline="0" dirty="0"/>
              <a:t> </a:t>
            </a:r>
            <a:r>
              <a:rPr lang="en-US" b="0" baseline="0" dirty="0" err="1"/>
              <a:t>más</a:t>
            </a:r>
            <a:r>
              <a:rPr lang="en-US" b="0" baseline="0" dirty="0"/>
              <a:t> </a:t>
            </a:r>
            <a:r>
              <a:rPr lang="en-US" b="0" baseline="0" dirty="0" err="1"/>
              <a:t>aburridos</a:t>
            </a:r>
            <a:r>
              <a:rPr lang="en-US" b="0" baseline="0" dirty="0"/>
              <a:t> que los </a:t>
            </a:r>
            <a:r>
              <a:rPr lang="en-US" b="0" baseline="0" dirty="0" err="1"/>
              <a:t>primos</a:t>
            </a:r>
            <a:r>
              <a:rPr lang="en-US" b="0" baseline="0" dirty="0"/>
              <a:t>.</a:t>
            </a:r>
          </a:p>
          <a:p>
            <a:pPr marL="228600" indent="-228600">
              <a:buAutoNum type="arabicPeriod"/>
            </a:pPr>
            <a:r>
              <a:rPr lang="en-US" b="0" baseline="0" dirty="0" err="1"/>
              <a:t>Están</a:t>
            </a:r>
            <a:r>
              <a:rPr lang="en-US" b="0" baseline="0" dirty="0"/>
              <a:t> </a:t>
            </a:r>
            <a:r>
              <a:rPr lang="en-US" b="0" baseline="0" dirty="0" err="1"/>
              <a:t>más</a:t>
            </a:r>
            <a:r>
              <a:rPr lang="en-US" b="0" baseline="0" dirty="0"/>
              <a:t> </a:t>
            </a:r>
            <a:r>
              <a:rPr lang="en-US" b="0" baseline="0" dirty="0" err="1"/>
              <a:t>enfermas</a:t>
            </a:r>
            <a:r>
              <a:rPr lang="en-US" b="0" baseline="0" dirty="0"/>
              <a:t> que los </a:t>
            </a:r>
            <a:r>
              <a:rPr lang="en-US" b="0" baseline="0" dirty="0" err="1"/>
              <a:t>tíos</a:t>
            </a:r>
            <a:r>
              <a:rPr lang="en-US" b="0" baseline="0" dirty="0"/>
              <a:t>.</a:t>
            </a:r>
          </a:p>
          <a:p>
            <a:pPr marL="228600" indent="-228600">
              <a:buAutoNum type="arabicPeriod"/>
            </a:pPr>
            <a:r>
              <a:rPr lang="en-US" b="0" baseline="0" dirty="0" err="1"/>
              <a:t>Están</a:t>
            </a:r>
            <a:r>
              <a:rPr lang="en-US" b="0" baseline="0" dirty="0"/>
              <a:t> </a:t>
            </a:r>
            <a:r>
              <a:rPr lang="en-US" b="0" baseline="0" dirty="0" err="1"/>
              <a:t>menos</a:t>
            </a:r>
            <a:r>
              <a:rPr lang="en-US" b="0" baseline="0" dirty="0"/>
              <a:t> tristes que los </a:t>
            </a:r>
            <a:r>
              <a:rPr lang="en-US" b="0" baseline="0" dirty="0" err="1"/>
              <a:t>abuelos</a:t>
            </a:r>
            <a:r>
              <a:rPr lang="en-US" b="0" baseline="0" dirty="0"/>
              <a:t>.</a:t>
            </a:r>
          </a:p>
          <a:p>
            <a:pPr marL="228600" indent="-228600">
              <a:buAutoNum type="arabicPeriod"/>
            </a:pPr>
            <a:r>
              <a:rPr lang="en-US" b="0" baseline="0" dirty="0" err="1"/>
              <a:t>Están</a:t>
            </a:r>
            <a:r>
              <a:rPr lang="en-US" b="0" baseline="0" dirty="0"/>
              <a:t> </a:t>
            </a:r>
            <a:r>
              <a:rPr lang="en-US" b="0" baseline="0" dirty="0" err="1"/>
              <a:t>menos</a:t>
            </a:r>
            <a:r>
              <a:rPr lang="en-US" b="0" baseline="0" dirty="0"/>
              <a:t> </a:t>
            </a:r>
            <a:r>
              <a:rPr lang="en-US" b="0" baseline="0" dirty="0" err="1"/>
              <a:t>emocionados</a:t>
            </a:r>
            <a:r>
              <a:rPr lang="en-US" b="0" baseline="0" dirty="0"/>
              <a:t> que antes.</a:t>
            </a: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25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Text </a:t>
            </a:r>
            <a:r>
              <a:rPr lang="en-GB" b="1"/>
              <a:t>completion </a:t>
            </a:r>
            <a:r>
              <a:rPr lang="en-GB" b="1" baseline="0"/>
              <a:t>task</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gap fill</a:t>
            </a:r>
            <a:r>
              <a:rPr lang="en-GB" b="0" baseline="0" dirty="0"/>
              <a:t> exercise </a:t>
            </a:r>
            <a:r>
              <a:rPr lang="en-GB" b="0" baseline="0"/>
              <a:t>to check </a:t>
            </a:r>
            <a:r>
              <a:rPr lang="en-GB" b="0" baseline="0" dirty="0"/>
              <a:t>comprehension of new and revisited vocabulary </a:t>
            </a:r>
            <a:r>
              <a:rPr lang="en-GB" b="0" baseline="0"/>
              <a:t>and further practise comparatives receptively.</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dirty="0"/>
              <a:t>Students</a:t>
            </a:r>
            <a:r>
              <a:rPr lang="en-GB" baseline="0" dirty="0"/>
              <a:t> read the text and complete the gaps with one of the options</a:t>
            </a:r>
            <a:r>
              <a:rPr lang="en-GB" baseline="0"/>
              <a:t>. This could be done individually or in pairs.</a:t>
            </a:r>
            <a:endParaRPr lang="en-GB" baseline="0" dirty="0"/>
          </a:p>
          <a:p>
            <a:pPr marL="228600" indent="-228600">
              <a:buAutoNum type="arabicPeriod"/>
            </a:pPr>
            <a:r>
              <a:rPr lang="en-GB" baseline="0" dirty="0"/>
              <a:t>Teachers click to show the answers one by one.</a:t>
            </a:r>
          </a:p>
          <a:p>
            <a:pPr marL="228600" indent="-228600">
              <a:buAutoNum type="arabicPeriod"/>
            </a:pPr>
            <a:r>
              <a:rPr lang="en-GB"/>
              <a:t>Students can</a:t>
            </a:r>
            <a:r>
              <a:rPr lang="en-GB" baseline="0"/>
              <a:t> also work with a partner to translate t</a:t>
            </a:r>
            <a:r>
              <a:rPr lang="en-GB"/>
              <a:t>he dialogue orally into English.</a:t>
            </a:r>
            <a:endParaRPr lang="en-GB" dirty="0"/>
          </a:p>
          <a:p>
            <a:pPr marL="228600" indent="-228600">
              <a:buAutoNum type="arabicPeriod"/>
            </a:pPr>
            <a:r>
              <a:rPr lang="en-GB"/>
              <a:t>During feedback the</a:t>
            </a:r>
            <a:r>
              <a:rPr lang="en-GB" baseline="0"/>
              <a:t> teacher should draw students attention to the glossed word, ‘ambiente’, which is a new vocabulary item for the week.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Finally, students can practise reading this conversation aloud in pairs. Encourage students</a:t>
            </a:r>
            <a:r>
              <a:rPr lang="en-GB" baseline="0"/>
              <a:t> to express the emotions using their tone of voice (e.g. when saying ‘estoy enojado’ and ‘¿de verdad?’)</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After </a:t>
            </a:r>
            <a:r>
              <a:rPr lang="en-GB" dirty="0"/>
              <a:t>initial practice </a:t>
            </a:r>
            <a:r>
              <a:rPr lang="en-GB"/>
              <a:t>reading</a:t>
            </a:r>
            <a:r>
              <a:rPr lang="en-GB" baseline="0"/>
              <a:t> the completed texts aloud, </a:t>
            </a:r>
            <a:r>
              <a:rPr lang="en-GB" baseline="0" dirty="0"/>
              <a:t>an extra challenge could be to </a:t>
            </a:r>
            <a:r>
              <a:rPr lang="en-GB" baseline="0"/>
              <a:t>ask students </a:t>
            </a:r>
            <a:r>
              <a:rPr lang="en-GB" baseline="0" dirty="0"/>
              <a:t>to </a:t>
            </a:r>
            <a:r>
              <a:rPr lang="en-GB" baseline="0"/>
              <a:t>practise reading aloud with </a:t>
            </a:r>
            <a:r>
              <a:rPr lang="en-GB" baseline="0" dirty="0"/>
              <a:t>the incomplete text displayed on the board. This will prompt speeded recall of the words that are missing!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060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a:t>
            </a:r>
            <a:r>
              <a:rPr lang="en-US" b="1"/>
              <a:t>: </a:t>
            </a:r>
            <a:r>
              <a:rPr lang="en-US" b="0" baseline="0"/>
              <a:t>to </a:t>
            </a:r>
            <a:r>
              <a:rPr lang="en-US" b="0" baseline="0" err="1"/>
              <a:t>practise</a:t>
            </a:r>
            <a:r>
              <a:rPr lang="en-US" b="0" baseline="0"/>
              <a:t> recognition and oral production of regular comparatives and adjective-noun gender agreement</a:t>
            </a:r>
            <a:endParaRPr lang="en-US" b="1" dirty="0"/>
          </a:p>
          <a:p>
            <a:endParaRPr lang="en-US" b="1" dirty="0"/>
          </a:p>
          <a:p>
            <a:r>
              <a:rPr lang="en-US" b="1" dirty="0"/>
              <a:t>Procedure:</a:t>
            </a:r>
          </a:p>
          <a:p>
            <a:pPr marL="228600" indent="-228600">
              <a:buAutoNum type="arabicPeriod"/>
            </a:pPr>
            <a:r>
              <a:rPr lang="en-US" b="0" dirty="0"/>
              <a:t>Teachers give the cards out to the pairs. These</a:t>
            </a:r>
            <a:r>
              <a:rPr lang="en-US" b="0" baseline="0" dirty="0"/>
              <a:t> can be printed out from a </a:t>
            </a:r>
            <a:r>
              <a:rPr lang="en-US" b="0" baseline="0"/>
              <a:t>separate document that is provided with the PowerPoint. </a:t>
            </a:r>
            <a:r>
              <a:rPr lang="en-US" b="0" baseline="0" dirty="0"/>
              <a:t>The cards for Persona A and Persona B appear on the next two slides, which should not be shown during </a:t>
            </a:r>
            <a:r>
              <a:rPr lang="en-US" b="0" baseline="0"/>
              <a:t>the activity.</a:t>
            </a:r>
            <a:endParaRPr lang="en-US" b="0" baseline="0" dirty="0"/>
          </a:p>
          <a:p>
            <a:pPr marL="228600" indent="-228600">
              <a:buAutoNum type="arabicPeriod"/>
            </a:pPr>
            <a:r>
              <a:rPr lang="en-US" b="0" baseline="0" dirty="0"/>
              <a:t>Teachers click to bring up an explanation of the activity and examples.</a:t>
            </a:r>
          </a:p>
          <a:p>
            <a:pPr marL="228600" indent="-228600">
              <a:buAutoNum type="arabicPeriod"/>
            </a:pPr>
            <a:r>
              <a:rPr lang="en-US" b="0" baseline="0" dirty="0"/>
              <a:t>Person A will translate their prompts into Spanish and then say them to their partner. The ‘m’, ‘f’ and m/f’ are given as an additional cue for accurate production of gender marking on </a:t>
            </a:r>
            <a:r>
              <a:rPr lang="en-US" b="0" baseline="0"/>
              <a:t>the adjective.</a:t>
            </a:r>
            <a:endParaRPr lang="en-US" b="0" baseline="0" dirty="0"/>
          </a:p>
          <a:p>
            <a:pPr marL="228600" indent="-228600">
              <a:buAutoNum type="arabicPeriod"/>
            </a:pPr>
            <a:r>
              <a:rPr lang="en-US" b="0" baseline="0" dirty="0"/>
              <a:t>Person B needs to decide if the adjective is masculine, feminine, or could be either. (It might be worth highlighting that ‘triste’ and ‘</a:t>
            </a:r>
            <a:r>
              <a:rPr lang="en-US" b="0" baseline="0" dirty="0" err="1"/>
              <a:t>feliz</a:t>
            </a:r>
            <a:r>
              <a:rPr lang="en-US" b="0" baseline="0" dirty="0"/>
              <a:t>’ could be either – both adjectives are used in this activity. ‘</a:t>
            </a:r>
            <a:r>
              <a:rPr lang="en-US" b="0" baseline="0" dirty="0" err="1"/>
              <a:t>Feliz</a:t>
            </a:r>
            <a:r>
              <a:rPr lang="en-US" b="0" baseline="0" dirty="0"/>
              <a:t>’ is shown in the example to prompt this adjective being used instead of ‘</a:t>
            </a:r>
            <a:r>
              <a:rPr lang="en-US" b="0" baseline="0" dirty="0" err="1"/>
              <a:t>contento</a:t>
            </a:r>
            <a:r>
              <a:rPr lang="en-US" b="0" baseline="0" dirty="0"/>
              <a:t>’.) Person B then writes the comparison down in English.</a:t>
            </a:r>
          </a:p>
          <a:p>
            <a:pPr marL="228600" indent="-228600">
              <a:buAutoNum type="arabicPeriod"/>
            </a:pPr>
            <a:r>
              <a:rPr lang="en-US" b="0" baseline="0" dirty="0"/>
              <a:t>After Person A has </a:t>
            </a:r>
            <a:r>
              <a:rPr lang="en-US" b="0" baseline="0"/>
              <a:t>done six sentences, </a:t>
            </a:r>
            <a:r>
              <a:rPr lang="en-US" b="0" baseline="0" dirty="0"/>
              <a:t>the students swap.</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5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cards and answer grid</a:t>
            </a:r>
            <a:endParaRPr lang="en-GB" b="1" dirty="0"/>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181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B prompt cards and answer grid</a:t>
            </a:r>
            <a:endParaRPr lang="en-GB" b="1" dirty="0"/>
          </a:p>
          <a:p>
            <a:endParaRPr lang="en-GB" b="1" dirty="0"/>
          </a:p>
          <a:p>
            <a:r>
              <a:rPr lang="en-GB" b="1" dirty="0"/>
              <a:t>DO NOT DISPLAY DURING ACTIVITY</a:t>
            </a:r>
          </a:p>
          <a:p>
            <a:r>
              <a:rPr lang="en-GB" b="0" dirty="0"/>
              <a:t>See accompanying Word doc for printable version.</a:t>
            </a:r>
          </a:p>
          <a:p>
            <a:endParaRPr lang="en-GB" b="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621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endParaRPr lang="en-GB" b="1" dirty="0"/>
          </a:p>
          <a:p>
            <a:pPr marL="0" indent="0">
              <a:buNone/>
            </a:pPr>
            <a:r>
              <a:rPr lang="en-GB" b="1" baseline="0" dirty="0"/>
              <a:t>Procedure</a:t>
            </a:r>
          </a:p>
          <a:p>
            <a:pPr marL="0" indent="0">
              <a:buNone/>
            </a:pPr>
            <a:r>
              <a:rPr lang="en-GB" b="0" baseline="0" dirty="0"/>
              <a:t>1. Teachers click to show the individual answers for each person to elicit individual answers from the students.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07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a:t>
            </a:r>
            <a:r>
              <a:rPr lang="en-GB" sz="1200" b="0" i="0" kern="1200" dirty="0" err="1">
                <a:solidFill>
                  <a:schemeClr val="tx1"/>
                </a:solidFill>
                <a:effectLst/>
                <a:latin typeface="+mn-lt"/>
                <a:ea typeface="+mn-ea"/>
                <a:cs typeface="+mn-cs"/>
              </a:rPr>
              <a:t>Román</a:t>
            </a:r>
            <a:r>
              <a:rPr lang="en-GB" sz="1200" b="0" i="0" kern="1200" dirty="0">
                <a:solidFill>
                  <a:schemeClr val="tx1"/>
                </a:solidFill>
                <a:effectLst/>
                <a:latin typeface="+mn-lt"/>
                <a:ea typeface="+mn-ea"/>
                <a:cs typeface="+mn-cs"/>
              </a:rPr>
              <a: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strong</a:t>
            </a:r>
            <a:r>
              <a:rPr lang="en-GB" b="0" baseline="0" dirty="0"/>
              <a:t> vowels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dirty="0">
                <a:solidFill>
                  <a:prstClr val="white"/>
                </a:solidFill>
                <a:latin typeface="Calibri" panose="020F0502020204030204" pitchFamily="34" charset="0"/>
                <a:cs typeface="Calibri" panose="020F0502020204030204" pitchFamily="34" charset="0"/>
              </a:rPr>
              <a:t>Consolidation </a:t>
            </a:r>
            <a:r>
              <a:rPr lang="en-GB" sz="1200" b="0" i="0" baseline="0">
                <a:solidFill>
                  <a:prstClr val="white"/>
                </a:solidFill>
                <a:latin typeface="Calibri" panose="020F0502020204030204" pitchFamily="34" charset="0"/>
                <a:cs typeface="Calibri" panose="020F0502020204030204" pitchFamily="34" charset="0"/>
              </a:rPr>
              <a:t>of regular comparatives ‘más que’ and ‘menos ‘que’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a:solidFill>
                  <a:prstClr val="white"/>
                </a:solidFill>
                <a:latin typeface="Calibri" panose="020F0502020204030204" pitchFamily="34" charset="0"/>
                <a:cs typeface="Calibri" panose="020F0502020204030204" pitchFamily="34" charset="0"/>
              </a:rPr>
              <a:t>Introduction of irregular comparatives ‘mejor </a:t>
            </a:r>
            <a:r>
              <a:rPr lang="en-GB" sz="1200" b="0" i="0" baseline="0" dirty="0">
                <a:solidFill>
                  <a:prstClr val="white"/>
                </a:solidFill>
                <a:latin typeface="Calibri" panose="020F0502020204030204" pitchFamily="34" charset="0"/>
                <a:cs typeface="Calibri" panose="020F0502020204030204" pitchFamily="34" charset="0"/>
              </a:rPr>
              <a:t>que’ and peor que’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dirty="0">
                <a:solidFill>
                  <a:prstClr val="white"/>
                </a:solidFill>
                <a:latin typeface="Calibri" panose="020F0502020204030204" pitchFamily="34" charset="0"/>
                <a:cs typeface="Calibri" panose="020F0502020204030204" pitchFamily="34" charset="0"/>
              </a:rPr>
              <a:t>Introduction of ‘de’ for possession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New vocabulary: </a:t>
            </a:r>
            <a:r>
              <a:rPr lang="en-GB" sz="1200" b="0" i="0" u="none" strike="noStrike" kern="1200" cap="none" dirty="0" err="1">
                <a:solidFill>
                  <a:schemeClr val="tx1"/>
                </a:solidFill>
                <a:effectLst/>
                <a:latin typeface="+mn-lt"/>
                <a:ea typeface="Calibri"/>
                <a:cs typeface="Calibri"/>
                <a:sym typeface="Calibri"/>
              </a:rPr>
              <a:t>entrar</a:t>
            </a:r>
            <a:r>
              <a:rPr lang="en-GB" sz="1200" b="0" i="0" u="none" strike="noStrike" kern="1200" cap="none" dirty="0">
                <a:solidFill>
                  <a:schemeClr val="tx1"/>
                </a:solidFill>
                <a:effectLst/>
                <a:latin typeface="+mn-lt"/>
                <a:ea typeface="Calibri"/>
                <a:cs typeface="Calibri"/>
                <a:sym typeface="Calibri"/>
              </a:rPr>
              <a:t> [207]; </a:t>
            </a:r>
            <a:r>
              <a:rPr lang="en-GB" sz="1200" b="0" i="0" u="none" strike="noStrike" kern="1200" cap="none" dirty="0" err="1">
                <a:solidFill>
                  <a:schemeClr val="tx1"/>
                </a:solidFill>
                <a:effectLst/>
                <a:latin typeface="+mn-lt"/>
                <a:ea typeface="Calibri"/>
                <a:cs typeface="Calibri"/>
                <a:sym typeface="Calibri"/>
              </a:rPr>
              <a:t>prestar</a:t>
            </a:r>
            <a:r>
              <a:rPr lang="en-GB" sz="1200" b="0" i="0" u="none" strike="noStrike" kern="1200" cap="none" dirty="0">
                <a:solidFill>
                  <a:schemeClr val="tx1"/>
                </a:solidFill>
                <a:effectLst/>
                <a:latin typeface="+mn-lt"/>
                <a:ea typeface="Calibri"/>
                <a:cs typeface="Calibri"/>
                <a:sym typeface="Calibri"/>
              </a:rPr>
              <a:t> [1075]; </a:t>
            </a:r>
            <a:r>
              <a:rPr lang="en-GB" sz="1200" b="0" i="0" u="none" strike="noStrike" kern="1200" cap="none" dirty="0" err="1">
                <a:solidFill>
                  <a:schemeClr val="tx1"/>
                </a:solidFill>
                <a:effectLst/>
                <a:latin typeface="+mn-lt"/>
                <a:ea typeface="Calibri"/>
                <a:cs typeface="Calibri"/>
                <a:sym typeface="Calibri"/>
              </a:rPr>
              <a:t>cansado</a:t>
            </a:r>
            <a:r>
              <a:rPr lang="en-GB" sz="1200" b="0" i="0" u="none" strike="noStrike" kern="1200" cap="none" dirty="0">
                <a:solidFill>
                  <a:schemeClr val="tx1"/>
                </a:solidFill>
                <a:effectLst/>
                <a:latin typeface="+mn-lt"/>
                <a:ea typeface="Calibri"/>
                <a:cs typeface="Calibri"/>
                <a:sym typeface="Calibri"/>
              </a:rPr>
              <a:t> [1818];</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enfermo</a:t>
            </a:r>
            <a:r>
              <a:rPr lang="en-GB" sz="1200" b="0" i="0" u="none" strike="noStrike" kern="1200" cap="none" baseline="0" dirty="0">
                <a:solidFill>
                  <a:schemeClr val="tx1"/>
                </a:solidFill>
                <a:effectLst/>
                <a:latin typeface="+mn-lt"/>
                <a:ea typeface="Calibri"/>
                <a:cs typeface="Calibri"/>
                <a:sym typeface="Calibri"/>
              </a:rPr>
              <a:t> [1092]; </a:t>
            </a:r>
            <a:r>
              <a:rPr lang="en-GB" sz="1200" b="0" i="0" u="none" strike="noStrike" kern="1200" cap="none" baseline="0" dirty="0" err="1">
                <a:solidFill>
                  <a:schemeClr val="tx1"/>
                </a:solidFill>
                <a:effectLst/>
                <a:latin typeface="+mn-lt"/>
                <a:ea typeface="Calibri"/>
                <a:cs typeface="Calibri"/>
                <a:sym typeface="Calibri"/>
              </a:rPr>
              <a:t>emocionado</a:t>
            </a:r>
            <a:r>
              <a:rPr lang="en-GB" sz="1200" b="0" i="0" u="none" strike="noStrike" kern="1200" cap="none" baseline="0" dirty="0">
                <a:solidFill>
                  <a:schemeClr val="tx1"/>
                </a:solidFill>
                <a:effectLst/>
                <a:latin typeface="+mn-lt"/>
                <a:ea typeface="Calibri"/>
                <a:cs typeface="Calibri"/>
                <a:sym typeface="Calibri"/>
              </a:rPr>
              <a:t> [&gt;5000]; </a:t>
            </a:r>
            <a:r>
              <a:rPr lang="en-GB" sz="1200" b="0" i="0" u="none" strike="noStrike" kern="1200" cap="none" baseline="0" dirty="0" err="1">
                <a:solidFill>
                  <a:schemeClr val="tx1"/>
                </a:solidFill>
                <a:effectLst/>
                <a:latin typeface="+mn-lt"/>
                <a:ea typeface="Calibri"/>
                <a:cs typeface="Calibri"/>
                <a:sym typeface="Calibri"/>
              </a:rPr>
              <a:t>enojado</a:t>
            </a:r>
            <a:r>
              <a:rPr lang="en-GB" sz="1200" b="0" i="0" u="none" strike="noStrike" kern="1200" cap="none" baseline="0" dirty="0">
                <a:solidFill>
                  <a:schemeClr val="tx1"/>
                </a:solidFill>
                <a:effectLst/>
                <a:latin typeface="+mn-lt"/>
                <a:ea typeface="Calibri"/>
                <a:cs typeface="Calibri"/>
                <a:sym typeface="Calibri"/>
              </a:rPr>
              <a:t> [&gt;5000]; peor [694]; menos [117]; que [4]; vale [571]; ¿de </a:t>
            </a:r>
            <a:r>
              <a:rPr lang="en-GB" sz="1200" b="0" i="0" u="none" strike="noStrike" kern="1200" cap="none" baseline="0" dirty="0" err="1">
                <a:solidFill>
                  <a:schemeClr val="tx1"/>
                </a:solidFill>
                <a:effectLst/>
                <a:latin typeface="+mn-lt"/>
                <a:ea typeface="Calibri"/>
                <a:cs typeface="Calibri"/>
                <a:sym typeface="Calibri"/>
              </a:rPr>
              <a:t>verdad</a:t>
            </a:r>
            <a:r>
              <a:rPr lang="en-GB" sz="1200" b="0" i="0" u="none" strike="noStrike" kern="1200" cap="none" baseline="0" dirty="0">
                <a:solidFill>
                  <a:schemeClr val="tx1"/>
                </a:solidFill>
                <a:effectLst/>
                <a:latin typeface="+mn-lt"/>
                <a:ea typeface="Calibri"/>
                <a:cs typeface="Calibri"/>
                <a:sym typeface="Calibri"/>
              </a:rPr>
              <a:t>? [verdad-176]; </a:t>
            </a:r>
            <a:r>
              <a:rPr lang="en-GB" sz="1200" b="0" i="0" u="none" strike="noStrike" kern="1200" cap="none" baseline="0" dirty="0" err="1">
                <a:solidFill>
                  <a:schemeClr val="tx1"/>
                </a:solidFill>
                <a:effectLst/>
                <a:latin typeface="+mn-lt"/>
                <a:ea typeface="Calibri"/>
                <a:cs typeface="Calibri"/>
                <a:sym typeface="Calibri"/>
              </a:rPr>
              <a:t>ambiente</a:t>
            </a:r>
            <a:r>
              <a:rPr lang="en-GB" sz="1200" b="0" i="0" u="none" strike="noStrike" kern="1200" cap="none" baseline="0" dirty="0">
                <a:solidFill>
                  <a:schemeClr val="tx1"/>
                </a:solidFill>
                <a:effectLst/>
                <a:latin typeface="+mn-lt"/>
                <a:ea typeface="Calibri"/>
                <a:cs typeface="Calibri"/>
                <a:sym typeface="Calibri"/>
              </a:rPr>
              <a:t> [730]</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Revisiting</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8.2.2.3 </a:t>
            </a:r>
          </a:p>
          <a:p>
            <a:pPr marL="0" lvl="0" indent="0" algn="l" rtl="0">
              <a:spcBef>
                <a:spcPts val="0"/>
              </a:spcBef>
              <a:spcAft>
                <a:spcPts val="0"/>
              </a:spcAft>
              <a:buNone/>
            </a:pPr>
            <a:r>
              <a:rPr lang="en-GB" sz="1200" b="0" i="0" u="none" strike="noStrike" kern="1200" cap="none" dirty="0" err="1">
                <a:solidFill>
                  <a:schemeClr val="tx1"/>
                </a:solidFill>
                <a:effectLst/>
                <a:latin typeface="+mn-lt"/>
                <a:ea typeface="Calibri"/>
                <a:cs typeface="Calibri"/>
                <a:sym typeface="Calibri"/>
              </a:rPr>
              <a:t>interesar</a:t>
            </a:r>
            <a:r>
              <a:rPr lang="en-GB" sz="1200" b="0" i="0" u="none" strike="noStrike" kern="1200" cap="none" dirty="0">
                <a:solidFill>
                  <a:schemeClr val="tx1"/>
                </a:solidFill>
                <a:effectLst/>
                <a:latin typeface="+mn-lt"/>
                <a:ea typeface="Calibri"/>
                <a:cs typeface="Calibri"/>
                <a:sym typeface="Calibri"/>
              </a:rPr>
              <a:t> [575]; </a:t>
            </a:r>
            <a:r>
              <a:rPr lang="en-GB" sz="1200" b="0" i="0" u="none" strike="noStrike" kern="1200" cap="none" dirty="0" err="1">
                <a:solidFill>
                  <a:schemeClr val="tx1"/>
                </a:solidFill>
                <a:effectLst/>
                <a:latin typeface="+mn-lt"/>
                <a:ea typeface="Calibri"/>
                <a:cs typeface="Calibri"/>
                <a:sym typeface="Calibri"/>
              </a:rPr>
              <a:t>importar</a:t>
            </a:r>
            <a:r>
              <a:rPr lang="en-GB" sz="1200" b="0" i="0" u="none" strike="noStrike" kern="1200" cap="none" dirty="0">
                <a:solidFill>
                  <a:schemeClr val="tx1"/>
                </a:solidFill>
                <a:effectLst/>
                <a:latin typeface="+mn-lt"/>
                <a:ea typeface="Calibri"/>
                <a:cs typeface="Calibri"/>
                <a:sym typeface="Calibri"/>
              </a:rPr>
              <a:t> [506];</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alegrar</a:t>
            </a:r>
            <a:r>
              <a:rPr lang="en-GB" sz="1200" b="0" i="0" u="none" strike="noStrike" kern="1200" cap="none" baseline="0" dirty="0">
                <a:solidFill>
                  <a:schemeClr val="tx1"/>
                </a:solidFill>
                <a:effectLst/>
                <a:latin typeface="+mn-lt"/>
                <a:ea typeface="Calibri"/>
                <a:cs typeface="Calibri"/>
                <a:sym typeface="Calibri"/>
              </a:rPr>
              <a:t> [2252]; </a:t>
            </a:r>
            <a:r>
              <a:rPr lang="en-GB" sz="1200" b="0" i="0" u="none" strike="noStrike" kern="1200" cap="none" baseline="0" dirty="0" err="1">
                <a:solidFill>
                  <a:schemeClr val="tx1"/>
                </a:solidFill>
                <a:effectLst/>
                <a:latin typeface="+mn-lt"/>
                <a:ea typeface="Calibri"/>
                <a:cs typeface="Calibri"/>
                <a:sym typeface="Calibri"/>
              </a:rPr>
              <a:t>molestar</a:t>
            </a:r>
            <a:r>
              <a:rPr lang="en-GB" sz="1200" b="0" i="0" u="none" strike="noStrike" kern="1200" cap="none" baseline="0" dirty="0">
                <a:solidFill>
                  <a:schemeClr val="tx1"/>
                </a:solidFill>
                <a:effectLst/>
                <a:latin typeface="+mn-lt"/>
                <a:ea typeface="Calibri"/>
                <a:cs typeface="Calibri"/>
                <a:sym typeface="Calibri"/>
              </a:rPr>
              <a:t> [1377]; </a:t>
            </a:r>
            <a:r>
              <a:rPr lang="en-GB" sz="1200" b="0" i="0" u="none" strike="noStrike" kern="1200" cap="none" baseline="0" dirty="0" err="1">
                <a:solidFill>
                  <a:schemeClr val="tx1"/>
                </a:solidFill>
                <a:effectLst/>
                <a:latin typeface="+mn-lt"/>
                <a:ea typeface="Calibri"/>
                <a:cs typeface="Calibri"/>
                <a:sym typeface="Calibri"/>
              </a:rPr>
              <a:t>gustar</a:t>
            </a:r>
            <a:r>
              <a:rPr lang="en-GB" sz="1200" b="0" i="0" u="none" strike="noStrike" kern="1200" cap="none" baseline="0" dirty="0">
                <a:solidFill>
                  <a:schemeClr val="tx1"/>
                </a:solidFill>
                <a:effectLst/>
                <a:latin typeface="+mn-lt"/>
                <a:ea typeface="Calibri"/>
                <a:cs typeface="Calibri"/>
                <a:sym typeface="Calibri"/>
              </a:rPr>
              <a:t> [163]; </a:t>
            </a:r>
            <a:r>
              <a:rPr lang="en-GB" sz="1200" b="0" i="0" u="none" strike="noStrike" kern="1200" cap="none" baseline="0" dirty="0" err="1">
                <a:solidFill>
                  <a:schemeClr val="tx1"/>
                </a:solidFill>
                <a:effectLst/>
                <a:latin typeface="+mn-lt"/>
                <a:ea typeface="Calibri"/>
                <a:cs typeface="Calibri"/>
                <a:sym typeface="Calibri"/>
              </a:rPr>
              <a:t>encantar</a:t>
            </a:r>
            <a:r>
              <a:rPr lang="en-GB" sz="1200" b="0" i="0" u="none" strike="noStrike" kern="1200" cap="none" baseline="0" dirty="0">
                <a:solidFill>
                  <a:schemeClr val="tx1"/>
                </a:solidFill>
                <a:effectLst/>
                <a:latin typeface="+mn-lt"/>
                <a:ea typeface="Calibri"/>
                <a:cs typeface="Calibri"/>
                <a:sym typeface="Calibri"/>
              </a:rPr>
              <a:t> [1202]; </a:t>
            </a:r>
            <a:r>
              <a:rPr lang="en-GB" sz="1200" b="0" i="0" u="none" strike="noStrike" kern="1200" cap="none" baseline="0" dirty="0" err="1">
                <a:solidFill>
                  <a:schemeClr val="tx1"/>
                </a:solidFill>
                <a:effectLst/>
                <a:latin typeface="+mn-lt"/>
                <a:ea typeface="Calibri"/>
                <a:cs typeface="Calibri"/>
                <a:sym typeface="Calibri"/>
              </a:rPr>
              <a:t>preocupar</a:t>
            </a:r>
            <a:r>
              <a:rPr lang="en-GB" sz="1200" b="0" i="0" u="none" strike="noStrike" kern="1200" cap="none" baseline="0" dirty="0">
                <a:solidFill>
                  <a:schemeClr val="tx1"/>
                </a:solidFill>
                <a:effectLst/>
                <a:latin typeface="+mn-lt"/>
                <a:ea typeface="Calibri"/>
                <a:cs typeface="Calibri"/>
                <a:sym typeface="Calibri"/>
              </a:rPr>
              <a:t> [852]; </a:t>
            </a:r>
            <a:r>
              <a:rPr lang="en-GB" sz="1200" b="0" i="0" u="none" strike="noStrike" kern="1200" cap="none" baseline="0" dirty="0" err="1">
                <a:solidFill>
                  <a:schemeClr val="tx1"/>
                </a:solidFill>
                <a:effectLst/>
                <a:latin typeface="+mn-lt"/>
                <a:ea typeface="Calibri"/>
                <a:cs typeface="Calibri"/>
                <a:sym typeface="Calibri"/>
              </a:rPr>
              <a:t>difícil</a:t>
            </a:r>
            <a:r>
              <a:rPr lang="en-GB" sz="1200" b="0" i="0" u="none" strike="noStrike" kern="1200" cap="none" baseline="0" dirty="0">
                <a:solidFill>
                  <a:schemeClr val="tx1"/>
                </a:solidFill>
                <a:effectLst/>
                <a:latin typeface="+mn-lt"/>
                <a:ea typeface="Calibri"/>
                <a:cs typeface="Calibri"/>
                <a:sym typeface="Calibri"/>
              </a:rPr>
              <a:t> [374]; </a:t>
            </a:r>
            <a:r>
              <a:rPr lang="en-GB" sz="1200" b="0" i="0" u="none" strike="noStrike" kern="1200" cap="none" baseline="0" dirty="0" err="1">
                <a:solidFill>
                  <a:schemeClr val="tx1"/>
                </a:solidFill>
                <a:effectLst/>
                <a:latin typeface="+mn-lt"/>
                <a:ea typeface="Calibri"/>
                <a:cs typeface="Calibri"/>
                <a:sym typeface="Calibri"/>
              </a:rPr>
              <a:t>fácil</a:t>
            </a:r>
            <a:r>
              <a:rPr lang="en-GB" sz="1200" b="0" i="0" u="none" strike="noStrike" kern="1200" cap="none" baseline="0" dirty="0">
                <a:solidFill>
                  <a:schemeClr val="tx1"/>
                </a:solidFill>
                <a:effectLst/>
                <a:latin typeface="+mn-lt"/>
                <a:ea typeface="Calibri"/>
                <a:cs typeface="Calibri"/>
                <a:sym typeface="Calibri"/>
              </a:rPr>
              <a:t> [584]</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8.2.1.6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me [22]; </a:t>
            </a:r>
            <a:r>
              <a:rPr lang="en-GB" sz="1200" b="0" i="0" u="none" strike="noStrike" kern="1200" cap="none" baseline="0" dirty="0" err="1">
                <a:solidFill>
                  <a:schemeClr val="tx1"/>
                </a:solidFill>
                <a:effectLst/>
                <a:latin typeface="+mn-lt"/>
                <a:ea typeface="Calibri"/>
                <a:cs typeface="Calibri"/>
                <a:sym typeface="Calibri"/>
              </a:rPr>
              <a:t>te</a:t>
            </a:r>
            <a:r>
              <a:rPr lang="en-GB" sz="1200" b="0" i="0" u="none" strike="noStrike" kern="1200" cap="none" baseline="0" dirty="0">
                <a:solidFill>
                  <a:schemeClr val="tx1"/>
                </a:solidFill>
                <a:effectLst/>
                <a:latin typeface="+mn-lt"/>
                <a:ea typeface="Calibri"/>
                <a:cs typeface="Calibri"/>
                <a:sym typeface="Calibri"/>
              </a:rPr>
              <a:t> [48]; </a:t>
            </a:r>
            <a:r>
              <a:rPr lang="en-GB" sz="1200" b="0" i="0" u="none" strike="noStrike" kern="1200" cap="none" baseline="0" dirty="0" err="1">
                <a:solidFill>
                  <a:schemeClr val="tx1"/>
                </a:solidFill>
                <a:effectLst/>
                <a:latin typeface="+mn-lt"/>
                <a:ea typeface="Calibri"/>
                <a:cs typeface="Calibri"/>
                <a:sym typeface="Calibri"/>
              </a:rPr>
              <a:t>despertar</a:t>
            </a:r>
            <a:r>
              <a:rPr lang="en-GB" sz="1200" b="0" i="0" u="none" strike="noStrike" kern="1200" cap="none" baseline="0" dirty="0">
                <a:solidFill>
                  <a:schemeClr val="tx1"/>
                </a:solidFill>
                <a:effectLst/>
                <a:latin typeface="+mn-lt"/>
                <a:ea typeface="Calibri"/>
                <a:cs typeface="Calibri"/>
                <a:sym typeface="Calibri"/>
              </a:rPr>
              <a:t> [894]; </a:t>
            </a:r>
            <a:r>
              <a:rPr lang="en-GB" sz="1200" b="0" i="0" u="none" strike="noStrike" kern="1200" cap="none" baseline="0" dirty="0" err="1">
                <a:solidFill>
                  <a:schemeClr val="tx1"/>
                </a:solidFill>
                <a:effectLst/>
                <a:latin typeface="+mn-lt"/>
                <a:ea typeface="Calibri"/>
                <a:cs typeface="Calibri"/>
                <a:sym typeface="Calibri"/>
              </a:rPr>
              <a:t>levantar</a:t>
            </a:r>
            <a:r>
              <a:rPr lang="en-GB" sz="1200" b="0" i="0" u="none" strike="noStrike" kern="1200" cap="none" baseline="0" dirty="0">
                <a:solidFill>
                  <a:schemeClr val="tx1"/>
                </a:solidFill>
                <a:effectLst/>
                <a:latin typeface="+mn-lt"/>
                <a:ea typeface="Calibri"/>
                <a:cs typeface="Calibri"/>
                <a:sym typeface="Calibri"/>
              </a:rPr>
              <a:t> [354]; </a:t>
            </a:r>
            <a:r>
              <a:rPr lang="en-GB" sz="1200" b="0" i="0" u="none" strike="noStrike" kern="1200" cap="none" baseline="0" dirty="0" err="1">
                <a:solidFill>
                  <a:schemeClr val="tx1"/>
                </a:solidFill>
                <a:effectLst/>
                <a:latin typeface="+mn-lt"/>
                <a:ea typeface="Calibri"/>
                <a:cs typeface="Calibri"/>
                <a:sym typeface="Calibri"/>
              </a:rPr>
              <a:t>llamar</a:t>
            </a:r>
            <a:r>
              <a:rPr lang="en-GB" sz="1200" b="0" i="0" u="none" strike="noStrike" kern="1200" cap="none" baseline="0" dirty="0">
                <a:solidFill>
                  <a:schemeClr val="tx1"/>
                </a:solidFill>
                <a:effectLst/>
                <a:latin typeface="+mn-lt"/>
                <a:ea typeface="Calibri"/>
                <a:cs typeface="Calibri"/>
                <a:sym typeface="Calibri"/>
              </a:rPr>
              <a:t> [122]; </a:t>
            </a:r>
            <a:r>
              <a:rPr lang="en-GB" sz="1200" b="0" i="0" u="none" strike="noStrike" kern="1200" cap="none" baseline="0" dirty="0" err="1">
                <a:solidFill>
                  <a:schemeClr val="tx1"/>
                </a:solidFill>
                <a:effectLst/>
                <a:latin typeface="+mn-lt"/>
                <a:ea typeface="Calibri"/>
                <a:cs typeface="Calibri"/>
                <a:sym typeface="Calibri"/>
              </a:rPr>
              <a:t>presentar</a:t>
            </a:r>
            <a:r>
              <a:rPr lang="en-GB" sz="1200" b="0" i="0" u="none" strike="noStrike" kern="1200" cap="none" baseline="0" dirty="0">
                <a:solidFill>
                  <a:schemeClr val="tx1"/>
                </a:solidFill>
                <a:effectLst/>
                <a:latin typeface="+mn-lt"/>
                <a:ea typeface="Calibri"/>
                <a:cs typeface="Calibri"/>
                <a:sym typeface="Calibri"/>
              </a:rPr>
              <a:t> [235]; </a:t>
            </a:r>
            <a:r>
              <a:rPr lang="en-GB" sz="1200" b="0" i="0" u="none" strike="noStrike" kern="1200" cap="none" baseline="0" dirty="0" err="1">
                <a:solidFill>
                  <a:schemeClr val="tx1"/>
                </a:solidFill>
                <a:effectLst/>
                <a:latin typeface="+mn-lt"/>
                <a:ea typeface="Calibri"/>
                <a:cs typeface="Calibri"/>
                <a:sym typeface="Calibri"/>
              </a:rPr>
              <a:t>poner</a:t>
            </a:r>
            <a:r>
              <a:rPr lang="en-GB" sz="1200" b="0" i="0" u="none" strike="noStrike" kern="1200" cap="none" baseline="0" dirty="0">
                <a:solidFill>
                  <a:schemeClr val="tx1"/>
                </a:solidFill>
                <a:effectLst/>
                <a:latin typeface="+mn-lt"/>
                <a:ea typeface="Calibri"/>
                <a:cs typeface="Calibri"/>
                <a:sym typeface="Calibri"/>
              </a:rPr>
              <a:t> [91]; </a:t>
            </a:r>
            <a:r>
              <a:rPr lang="en-GB" sz="1200" b="0" i="0" u="none" strike="noStrike" kern="1200" cap="none" baseline="0" dirty="0" err="1">
                <a:solidFill>
                  <a:schemeClr val="tx1"/>
                </a:solidFill>
                <a:effectLst/>
                <a:latin typeface="+mn-lt"/>
                <a:ea typeface="Calibri"/>
                <a:cs typeface="Calibri"/>
                <a:sym typeface="Calibri"/>
              </a:rPr>
              <a:t>desayunar</a:t>
            </a:r>
            <a:r>
              <a:rPr lang="en-GB" sz="1200" b="0" i="0" u="none" strike="noStrike" kern="1200" cap="none" baseline="0" dirty="0">
                <a:solidFill>
                  <a:schemeClr val="tx1"/>
                </a:solidFill>
                <a:effectLst/>
                <a:latin typeface="+mn-lt"/>
                <a:ea typeface="Calibri"/>
                <a:cs typeface="Calibri"/>
                <a:sym typeface="Calibri"/>
              </a:rPr>
              <a:t> [&gt;5000]; </a:t>
            </a:r>
            <a:r>
              <a:rPr lang="en-GB" sz="1200" b="0" i="0" u="none" strike="noStrike" kern="1200" cap="none" baseline="0" dirty="0" err="1">
                <a:solidFill>
                  <a:schemeClr val="tx1"/>
                </a:solidFill>
                <a:effectLst/>
                <a:latin typeface="+mn-lt"/>
                <a:ea typeface="Calibri"/>
                <a:cs typeface="Calibri"/>
                <a:sym typeface="Calibri"/>
              </a:rPr>
              <a:t>espejo</a:t>
            </a:r>
            <a:r>
              <a:rPr lang="en-GB" sz="1200" b="0" i="0" u="none" strike="noStrike" kern="1200" cap="none" baseline="0" dirty="0">
                <a:solidFill>
                  <a:schemeClr val="tx1"/>
                </a:solidFill>
                <a:effectLst/>
                <a:latin typeface="+mn-lt"/>
                <a:ea typeface="Calibri"/>
                <a:cs typeface="Calibri"/>
                <a:sym typeface="Calibri"/>
              </a:rPr>
              <a:t> [1232]; </a:t>
            </a:r>
            <a:r>
              <a:rPr lang="en-GB" sz="1200" b="0" i="0" u="none" strike="noStrike" kern="1200" cap="none" baseline="0" dirty="0" err="1">
                <a:solidFill>
                  <a:schemeClr val="tx1"/>
                </a:solidFill>
                <a:effectLst/>
                <a:latin typeface="+mn-lt"/>
                <a:ea typeface="Calibri"/>
                <a:cs typeface="Calibri"/>
                <a:sym typeface="Calibri"/>
              </a:rPr>
              <a:t>pantalón</a:t>
            </a:r>
            <a:r>
              <a:rPr lang="en-GB" sz="1200" b="0" i="0" u="none" strike="noStrike" kern="1200" cap="none" baseline="0" dirty="0">
                <a:solidFill>
                  <a:schemeClr val="tx1"/>
                </a:solidFill>
                <a:effectLst/>
                <a:latin typeface="+mn-lt"/>
                <a:ea typeface="Calibri"/>
                <a:cs typeface="Calibri"/>
                <a:sym typeface="Calibri"/>
              </a:rPr>
              <a:t> [1814]; </a:t>
            </a:r>
            <a:r>
              <a:rPr lang="en-GB" sz="1200" b="0" i="0" u="none" strike="noStrike" kern="1200" cap="none" baseline="0" dirty="0" err="1">
                <a:solidFill>
                  <a:schemeClr val="tx1"/>
                </a:solidFill>
                <a:effectLst/>
                <a:latin typeface="+mn-lt"/>
                <a:ea typeface="Calibri"/>
                <a:cs typeface="Calibri"/>
                <a:sym typeface="Calibri"/>
              </a:rPr>
              <a:t>vestido</a:t>
            </a:r>
            <a:r>
              <a:rPr lang="en-GB" sz="1200" b="0" i="0" u="none" strike="noStrike" kern="1200" cap="none" baseline="0" dirty="0">
                <a:solidFill>
                  <a:schemeClr val="tx1"/>
                </a:solidFill>
                <a:effectLst/>
                <a:latin typeface="+mn-lt"/>
                <a:ea typeface="Calibri"/>
                <a:cs typeface="Calibri"/>
                <a:sym typeface="Calibri"/>
              </a:rPr>
              <a:t> [1697]; </a:t>
            </a:r>
            <a:r>
              <a:rPr lang="en-GB" sz="1200" b="0" i="0" u="none" strike="noStrike" kern="1200" cap="none" baseline="0" dirty="0" err="1">
                <a:solidFill>
                  <a:schemeClr val="tx1"/>
                </a:solidFill>
                <a:effectLst/>
                <a:latin typeface="+mn-lt"/>
                <a:ea typeface="Calibri"/>
                <a:cs typeface="Calibri"/>
                <a:sym typeface="Calibri"/>
              </a:rPr>
              <a:t>demasiado</a:t>
            </a:r>
            <a:r>
              <a:rPr lang="en-GB" sz="1200" b="0" i="0" u="none" strike="noStrike" kern="1200" cap="none" baseline="0" dirty="0">
                <a:solidFill>
                  <a:schemeClr val="tx1"/>
                </a:solidFill>
                <a:effectLst/>
                <a:latin typeface="+mn-lt"/>
                <a:ea typeface="Calibri"/>
                <a:cs typeface="Calibri"/>
                <a:sym typeface="Calibri"/>
              </a:rPr>
              <a:t> [494]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1377963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Do not display during the activity.</a:t>
            </a:r>
          </a:p>
          <a:p>
            <a:pPr marL="0" indent="0">
              <a:buNone/>
            </a:pPr>
            <a:endParaRPr lang="en-GB" baseline="0" dirty="0"/>
          </a:p>
          <a:p>
            <a:pPr marL="0" indent="0">
              <a:buNone/>
            </a:pPr>
            <a:r>
              <a:rPr lang="en-GB" b="1" baseline="0" dirty="0"/>
              <a:t>Timing: </a:t>
            </a:r>
            <a:r>
              <a:rPr lang="en-GB" b="0" baseline="0" dirty="0"/>
              <a:t>3 minutes</a:t>
            </a:r>
          </a:p>
          <a:p>
            <a:pPr marL="0" indent="0">
              <a:buNone/>
            </a:pPr>
            <a:endParaRPr lang="en-GB" b="1" baseline="0" dirty="0"/>
          </a:p>
          <a:p>
            <a:pPr marL="0" indent="0">
              <a:buNone/>
            </a:pPr>
            <a:r>
              <a:rPr lang="en-GB" b="1" baseline="0" dirty="0"/>
              <a:t>Aim: </a:t>
            </a:r>
            <a:r>
              <a:rPr lang="en-GB" b="0" baseline="0" dirty="0"/>
              <a:t>speaking, listening and writing practice with strong vowels</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a:t>Students </a:t>
            </a:r>
            <a:r>
              <a:rPr lang="en-GB" baseline="0" dirty="0"/>
              <a:t>take it in turns to read out the text to </a:t>
            </a:r>
            <a:r>
              <a:rPr lang="en-GB" baseline="0"/>
              <a:t>their partner.</a:t>
            </a:r>
          </a:p>
          <a:p>
            <a:pPr marL="228600" indent="-228600">
              <a:buAutoNum type="arabicPeriod"/>
            </a:pPr>
            <a:r>
              <a:rPr lang="en-GB" baseline="0"/>
              <a:t>The partner listens and completes their </a:t>
            </a:r>
            <a:r>
              <a:rPr lang="en-GB" baseline="0" dirty="0"/>
              <a:t>version of </a:t>
            </a:r>
            <a:r>
              <a:rPr lang="en-GB" baseline="0"/>
              <a:t>the text, </a:t>
            </a:r>
            <a:r>
              <a:rPr lang="en-GB" baseline="0" dirty="0"/>
              <a:t>which is missing </a:t>
            </a:r>
            <a:r>
              <a:rPr lang="en-GB" baseline="0"/>
              <a:t>words with pairs of ‘strong’ vowels. These are [ee</a:t>
            </a:r>
            <a:r>
              <a:rPr lang="en-GB" baseline="0" dirty="0"/>
              <a:t>], [</a:t>
            </a:r>
            <a:r>
              <a:rPr lang="en-GB" baseline="0" dirty="0" err="1"/>
              <a:t>eo</a:t>
            </a:r>
            <a:r>
              <a:rPr lang="en-GB" baseline="0" dirty="0"/>
              <a:t>], [ae], [</a:t>
            </a:r>
            <a:r>
              <a:rPr lang="en-GB" baseline="0" err="1"/>
              <a:t>oe</a:t>
            </a:r>
            <a:r>
              <a:rPr lang="en-GB" baseline="0"/>
              <a:t>].</a:t>
            </a:r>
          </a:p>
          <a:p>
            <a:pPr marL="228600" indent="-228600">
              <a:buAutoNum type="arabicPeriod"/>
            </a:pPr>
            <a:r>
              <a:rPr lang="en-GB" baseline="0"/>
              <a:t>Students can then give each other feedback on their respective parts (now showing each other their versions of the text, if helpful).</a:t>
            </a:r>
            <a:endParaRPr lang="en-GB" baseline="0" dirty="0"/>
          </a:p>
          <a:p>
            <a:pPr marL="228600" indent="-228600">
              <a:buAutoNum type="arabicPeriod"/>
            </a:pPr>
            <a:endParaRPr lang="en-GB" baseline="0" dirty="0"/>
          </a:p>
          <a:p>
            <a:pPr marL="0" indent="0">
              <a:buNone/>
            </a:pPr>
            <a:r>
              <a:rPr lang="en-GB" b="1" baseline="0" dirty="0"/>
              <a:t>Notes: </a:t>
            </a:r>
          </a:p>
          <a:p>
            <a:pPr marL="0" indent="0">
              <a:buNone/>
            </a:pPr>
            <a:r>
              <a:rPr lang="en-GB" b="0" baseline="0"/>
              <a:t>1. In </a:t>
            </a:r>
            <a:r>
              <a:rPr lang="en-GB" b="0" baseline="0" dirty="0"/>
              <a:t>previous resources, students have sometimes only needed to complete the missing letters in a word. However, a number of words here are cognates and could be completed without listening if the rest of </a:t>
            </a:r>
            <a:r>
              <a:rPr lang="en-GB" b="0" baseline="0"/>
              <a:t>the letters in the word were to be provided.</a:t>
            </a:r>
          </a:p>
          <a:p>
            <a:pPr marL="0" indent="0">
              <a:buNone/>
            </a:pPr>
            <a:r>
              <a:rPr lang="en-GB" b="0" baseline="0"/>
              <a:t>2. The most challenging part of this text may be the phrase (“la dejan caer”). During feedback it is worth exploring students’ comprehension of the pre-verbal object pronoun (“¿qué significa ‘la’ aquí?”) and dejar + infinitive (dejar has been taught in this way with the meaning ‘let’, but has also been taught as ‘leave’, so understanding of the context is also needed).</a:t>
            </a:r>
            <a:endParaRPr lang="en-GB" b="0" baseline="0" dirty="0"/>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unknown/glossed words (1 is the most frequent word in Spanish): </a:t>
            </a:r>
          </a:p>
          <a:p>
            <a:pPr marL="0" indent="0">
              <a:buFont typeface="Arial" panose="020B0604020202020204" pitchFamily="34" charset="0"/>
              <a:buNone/>
            </a:pPr>
            <a:r>
              <a:rPr lang="en-GB" b="0" baseline="0" dirty="0" err="1"/>
              <a:t>extr</a:t>
            </a:r>
            <a:r>
              <a:rPr lang="en-GB" b="1" baseline="0" dirty="0" err="1"/>
              <a:t>ao</a:t>
            </a:r>
            <a:r>
              <a:rPr lang="en-GB" b="0" baseline="0" dirty="0" err="1"/>
              <a:t>rdinario</a:t>
            </a:r>
            <a:r>
              <a:rPr lang="en-GB" b="0" baseline="0" dirty="0"/>
              <a:t> [1346]; r</a:t>
            </a:r>
            <a:r>
              <a:rPr lang="en-GB" b="1" baseline="0" dirty="0"/>
              <a:t>ea</a:t>
            </a:r>
            <a:r>
              <a:rPr lang="en-GB" b="0" baseline="0" dirty="0"/>
              <a:t>l [444]; </a:t>
            </a:r>
            <a:r>
              <a:rPr lang="en-GB" b="0" baseline="0" dirty="0" err="1"/>
              <a:t>p</a:t>
            </a:r>
            <a:r>
              <a:rPr lang="en-GB" b="1" baseline="0" dirty="0" err="1"/>
              <a:t>oe</a:t>
            </a:r>
            <a:r>
              <a:rPr lang="en-GB" b="0" baseline="0" dirty="0" err="1"/>
              <a:t>ma</a:t>
            </a:r>
            <a:r>
              <a:rPr lang="en-GB" b="0" baseline="0" dirty="0"/>
              <a:t> [1430]; </a:t>
            </a:r>
            <a:r>
              <a:rPr lang="en-GB" b="0" baseline="0" dirty="0" err="1"/>
              <a:t>tr</a:t>
            </a:r>
            <a:r>
              <a:rPr lang="en-GB" b="1" baseline="0" dirty="0" err="1"/>
              <a:t>ae</a:t>
            </a:r>
            <a:r>
              <a:rPr lang="en-GB" b="0" baseline="0" dirty="0" err="1"/>
              <a:t>r</a:t>
            </a:r>
            <a:r>
              <a:rPr lang="en-GB" b="0" baseline="0" dirty="0"/>
              <a:t> [342]; </a:t>
            </a:r>
            <a:r>
              <a:rPr lang="en-GB" b="0" baseline="0" dirty="0" err="1"/>
              <a:t>p</a:t>
            </a:r>
            <a:r>
              <a:rPr lang="en-GB" b="1" baseline="0" dirty="0" err="1"/>
              <a:t>oe</a:t>
            </a:r>
            <a:r>
              <a:rPr lang="en-GB" b="0" baseline="0" dirty="0" err="1"/>
              <a:t>sía</a:t>
            </a:r>
            <a:r>
              <a:rPr lang="en-GB" b="0" baseline="0" dirty="0"/>
              <a:t> [1282]; </a:t>
            </a:r>
            <a:r>
              <a:rPr lang="en-GB" b="0" baseline="0" dirty="0" err="1"/>
              <a:t>víd</a:t>
            </a:r>
            <a:r>
              <a:rPr lang="en-GB" b="1" baseline="0" dirty="0" err="1"/>
              <a:t>eo</a:t>
            </a:r>
            <a:r>
              <a:rPr lang="en-GB" b="0" baseline="0" dirty="0"/>
              <a:t> [1180]; </a:t>
            </a:r>
            <a:r>
              <a:rPr lang="en-GB" b="0" baseline="0" dirty="0" err="1"/>
              <a:t>c</a:t>
            </a:r>
            <a:r>
              <a:rPr lang="en-GB" b="1" baseline="0" dirty="0" err="1"/>
              <a:t>ae</a:t>
            </a:r>
            <a:r>
              <a:rPr lang="en-GB" b="0" baseline="0" dirty="0" err="1"/>
              <a:t>r</a:t>
            </a:r>
            <a:r>
              <a:rPr lang="en-GB" b="0" baseline="0" dirty="0"/>
              <a:t> [251]; </a:t>
            </a:r>
            <a:r>
              <a:rPr lang="en-GB" b="0" baseline="0" dirty="0" err="1"/>
              <a:t>pos</a:t>
            </a:r>
            <a:r>
              <a:rPr lang="en-GB" b="1" baseline="0" dirty="0" err="1"/>
              <a:t>ee</a:t>
            </a:r>
            <a:r>
              <a:rPr lang="en-GB" b="0" baseline="0" dirty="0" err="1"/>
              <a:t>r</a:t>
            </a:r>
            <a:r>
              <a:rPr lang="en-GB" b="0" baseline="0" dirty="0"/>
              <a:t> [969];  </a:t>
            </a:r>
            <a:r>
              <a:rPr lang="en-GB" b="0" baseline="0" dirty="0" err="1"/>
              <a:t>des</a:t>
            </a:r>
            <a:r>
              <a:rPr lang="en-GB" b="1" baseline="0" dirty="0" err="1"/>
              <a:t>ea</a:t>
            </a:r>
            <a:r>
              <a:rPr lang="en-GB" b="0" baseline="0" dirty="0" err="1"/>
              <a:t>r</a:t>
            </a:r>
            <a:r>
              <a:rPr lang="en-GB" b="0" baseline="0" dirty="0"/>
              <a:t> [542]; </a:t>
            </a:r>
            <a:r>
              <a:rPr lang="en-GB" b="0" baseline="0" dirty="0" err="1"/>
              <a:t>hér</a:t>
            </a:r>
            <a:r>
              <a:rPr lang="en-GB" b="1" baseline="0" dirty="0" err="1"/>
              <a:t>oe</a:t>
            </a:r>
            <a:r>
              <a:rPr lang="en-GB" b="0" baseline="0" dirty="0"/>
              <a:t> [2242]</a:t>
            </a:r>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 minutes</a:t>
            </a:r>
          </a:p>
          <a:p>
            <a:endParaRPr lang="en-US" b="0" dirty="0"/>
          </a:p>
          <a:p>
            <a:r>
              <a:rPr lang="en-US" b="1" dirty="0"/>
              <a:t>Aim</a:t>
            </a:r>
            <a:r>
              <a:rPr lang="en-US" b="1"/>
              <a:t>: </a:t>
            </a:r>
            <a:r>
              <a:rPr lang="en-US" b="0"/>
              <a:t>to ensure 100%</a:t>
            </a:r>
            <a:r>
              <a:rPr lang="en-US" b="0" baseline="0"/>
              <a:t> understanding of the text; to </a:t>
            </a:r>
            <a:r>
              <a:rPr lang="en-US" b="0"/>
              <a:t>develop awareness of phonological differences</a:t>
            </a:r>
            <a:r>
              <a:rPr lang="en-US" b="0" baseline="0"/>
              <a:t> between near-cognates in Spanish and English.</a:t>
            </a:r>
            <a:endParaRPr lang="en-US" b="0" dirty="0"/>
          </a:p>
          <a:p>
            <a:endParaRPr lang="en-GB"/>
          </a:p>
          <a:p>
            <a:r>
              <a:rPr lang="en-GB" b="1"/>
              <a:t>Procedure:</a:t>
            </a:r>
          </a:p>
          <a:p>
            <a:pPr marL="228600" indent="-228600">
              <a:buAutoNum type="arabicPeriod"/>
            </a:pPr>
            <a:r>
              <a:rPr lang="en-GB" b="0" baseline="0"/>
              <a:t>The teacher brings up the list of near-cognates in English that feature in the text. The Spanish equivalents are unknown but look very similar in written English, so should not cause difficulty.</a:t>
            </a:r>
          </a:p>
          <a:p>
            <a:pPr marL="228600" indent="-228600">
              <a:buAutoNum type="arabicPeriod"/>
            </a:pPr>
            <a:r>
              <a:rPr lang="en-GB" b="0" baseline="0"/>
              <a:t>Students then work with a partner to decide how many syllables the Spanish word has. This may be surprisingly challenging as it requires mental suppression of the English word, which may have a different number (e.g. extraordinary is often pronounced as 5 syllables in English, but in Spanish is pronounced with seven). </a:t>
            </a:r>
          </a:p>
          <a:p>
            <a:pPr marL="228600" indent="-228600">
              <a:buAutoNum type="arabicPeriod"/>
            </a:pPr>
            <a:r>
              <a:rPr lang="en-GB" b="0" baseline="0"/>
              <a:t>When checking the answers, the teacher can ask students whether each word has the same or a different number of syllables in English. It is also worth highlighting how Spanish tends to group syllables into pairs of consonants and vowels, which must be pronounced fully. In English, by contrast, words are sometimes shortened for ease of speech (e.g. the first ‘a’ in extraordinary is rarely pronounced, making the word 5 syllables).</a:t>
            </a:r>
          </a:p>
          <a:p>
            <a:pPr marL="0" indent="0">
              <a:buNone/>
            </a:pPr>
            <a:endParaRPr lang="en-GB" b="0" baseline="0"/>
          </a:p>
          <a:p>
            <a:pPr marL="0" indent="0">
              <a:buNone/>
            </a:pPr>
            <a:r>
              <a:rPr lang="en-GB" b="1" baseline="0"/>
              <a:t>Note: </a:t>
            </a:r>
            <a:r>
              <a:rPr lang="en-GB" b="0" baseline="0"/>
              <a:t>for an additional challenge, students could be asked to decide how many syllables the rest of the words with strong vowels in the text have (i.e., leemos, reales, traemos, caer). </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a:t>4 minutes</a:t>
            </a:r>
            <a:endParaRPr lang="en-US" b="0" dirty="0"/>
          </a:p>
          <a:p>
            <a:endParaRPr lang="en-US" b="1" dirty="0"/>
          </a:p>
          <a:p>
            <a:r>
              <a:rPr lang="en-US" b="1" dirty="0"/>
              <a:t>Aim</a:t>
            </a:r>
            <a:r>
              <a:rPr lang="en-US" b="1"/>
              <a:t>: </a:t>
            </a:r>
            <a:r>
              <a:rPr lang="en-GB" sz="1200" kern="1200">
                <a:solidFill>
                  <a:schemeClr val="tx1"/>
                </a:solidFill>
                <a:effectLst/>
                <a:latin typeface="+mn-lt"/>
                <a:ea typeface="+mn-ea"/>
                <a:cs typeface="+mn-cs"/>
              </a:rPr>
              <a:t>to </a:t>
            </a:r>
            <a:r>
              <a:rPr lang="en-GB" sz="1200" kern="1200" dirty="0">
                <a:solidFill>
                  <a:schemeClr val="tx1"/>
                </a:solidFill>
                <a:effectLst/>
                <a:latin typeface="+mn-lt"/>
                <a:ea typeface="+mn-ea"/>
                <a:cs typeface="+mn-cs"/>
              </a:rPr>
              <a:t>practise listening</a:t>
            </a:r>
            <a:r>
              <a:rPr lang="en-GB" sz="1200" kern="1200" baseline="0" dirty="0">
                <a:solidFill>
                  <a:schemeClr val="tx1"/>
                </a:solidFill>
                <a:effectLst/>
                <a:latin typeface="+mn-lt"/>
                <a:ea typeface="+mn-ea"/>
                <a:cs typeface="+mn-cs"/>
              </a:rPr>
              <a:t> out for pairs of strong </a:t>
            </a:r>
            <a:r>
              <a:rPr lang="en-GB" sz="1200" kern="1200" baseline="0">
                <a:solidFill>
                  <a:schemeClr val="tx1"/>
                </a:solidFill>
                <a:effectLst/>
                <a:latin typeface="+mn-lt"/>
                <a:ea typeface="+mn-ea"/>
                <a:cs typeface="+mn-cs"/>
              </a:rPr>
              <a:t>vowels within </a:t>
            </a:r>
            <a:r>
              <a:rPr lang="en-GB" sz="1200" kern="1200" baseline="0" dirty="0">
                <a:solidFill>
                  <a:schemeClr val="tx1"/>
                </a:solidFill>
                <a:effectLst/>
                <a:latin typeface="+mn-lt"/>
                <a:ea typeface="+mn-ea"/>
                <a:cs typeface="+mn-cs"/>
              </a:rPr>
              <a:t>words; </a:t>
            </a:r>
            <a:r>
              <a:rPr lang="en-GB" sz="1200" kern="1200" baseline="0">
                <a:solidFill>
                  <a:schemeClr val="tx1"/>
                </a:solidFill>
                <a:effectLst/>
                <a:latin typeface="+mn-lt"/>
                <a:ea typeface="+mn-ea"/>
                <a:cs typeface="+mn-cs"/>
              </a:rPr>
              <a:t>to accurately </a:t>
            </a:r>
            <a:r>
              <a:rPr lang="en-GB" sz="1200" kern="1200" baseline="0" dirty="0">
                <a:solidFill>
                  <a:schemeClr val="tx1"/>
                </a:solidFill>
                <a:effectLst/>
                <a:latin typeface="+mn-lt"/>
                <a:ea typeface="+mn-ea"/>
                <a:cs typeface="+mn-cs"/>
              </a:rPr>
              <a:t>write the </a:t>
            </a:r>
            <a:r>
              <a:rPr lang="en-GB" sz="1200" kern="1200" baseline="0">
                <a:solidFill>
                  <a:schemeClr val="tx1"/>
                </a:solidFill>
                <a:effectLst/>
                <a:latin typeface="+mn-lt"/>
                <a:ea typeface="+mn-ea"/>
                <a:cs typeface="+mn-cs"/>
              </a:rPr>
              <a:t>missing letters.</a:t>
            </a:r>
            <a:endParaRPr lang="x-none" sz="1200" kern="1200" dirty="0">
              <a:solidFill>
                <a:schemeClr val="tx1"/>
              </a:solidFill>
              <a:effectLst/>
              <a:latin typeface="+mn-lt"/>
              <a:ea typeface="+mn-ea"/>
              <a:cs typeface="+mn-cs"/>
            </a:endParaRPr>
          </a:p>
          <a:p>
            <a:endParaRPr lang="en-US" b="1" dirty="0"/>
          </a:p>
          <a:p>
            <a:r>
              <a:rPr lang="en-US" b="1" dirty="0"/>
              <a:t>Procedure:</a:t>
            </a:r>
          </a:p>
          <a:p>
            <a:r>
              <a:rPr lang="en-US" b="0" dirty="0"/>
              <a:t>1. The teacher plays the audio for each word and students write the missing letters. </a:t>
            </a:r>
          </a:p>
          <a:p>
            <a:r>
              <a:rPr lang="en-GB" sz="1200" kern="1200">
                <a:solidFill>
                  <a:schemeClr val="tx1"/>
                </a:solidFill>
                <a:effectLst/>
                <a:latin typeface="+mn-lt"/>
                <a:ea typeface="+mn-ea"/>
                <a:cs typeface="+mn-cs"/>
              </a:rPr>
              <a:t>2. The teacher shows the answer for each word, one letter at a time, followed by the English for each word, so students connect the Spanish word and English meanings.  Some students will learn additional words incidentally.</a:t>
            </a:r>
          </a:p>
          <a:p>
            <a:r>
              <a:rPr lang="en-US" b="0"/>
              <a:t>3. </a:t>
            </a:r>
            <a:r>
              <a:rPr lang="en-US" b="0" dirty="0"/>
              <a:t>Students can then practise pronunciation, reading each word out loud and trying to mimic </a:t>
            </a:r>
            <a:r>
              <a:rPr lang="en-US" b="0"/>
              <a:t>the sounds heard and the syllabification (i.e. two separate syllables for</a:t>
            </a:r>
            <a:r>
              <a:rPr lang="en-US" b="0" baseline="0"/>
              <a:t> each pair of adjacent strong vowels).</a:t>
            </a:r>
            <a:endParaRPr lang="en-US" b="0" dirty="0"/>
          </a:p>
          <a:p>
            <a:endParaRPr lang="en-US" b="0" dirty="0"/>
          </a:p>
          <a:p>
            <a:r>
              <a:rPr lang="en-US" b="1" dirty="0"/>
              <a:t>Notes</a:t>
            </a:r>
            <a:r>
              <a:rPr lang="en-US" b="1"/>
              <a:t>: </a:t>
            </a:r>
            <a:r>
              <a:rPr lang="en-US" b="0"/>
              <a:t>After</a:t>
            </a:r>
            <a:r>
              <a:rPr lang="en-US" b="0" baseline="0"/>
              <a:t> checking item 1 (‘creencia’), it </a:t>
            </a:r>
            <a:r>
              <a:rPr lang="en-US" b="0" baseline="0" dirty="0"/>
              <a:t>could be </a:t>
            </a:r>
            <a:r>
              <a:rPr lang="en-US" b="0" baseline="0"/>
              <a:t>useful to </a:t>
            </a:r>
            <a:r>
              <a:rPr lang="en-US" b="0" baseline="0" dirty="0"/>
              <a:t>elicit the infinitive ‘</a:t>
            </a:r>
            <a:r>
              <a:rPr lang="en-US" b="0" baseline="0" dirty="0" err="1"/>
              <a:t>creer</a:t>
            </a:r>
            <a:r>
              <a:rPr lang="en-US" b="0" baseline="0" dirty="0"/>
              <a:t>’ and </a:t>
            </a:r>
            <a:r>
              <a:rPr lang="en-US" b="0" baseline="0"/>
              <a:t>its meaning, which is a known vocabulary item. This will allow for further practice of ‘ee’, and for vocabulary revisiting.</a:t>
            </a:r>
            <a:endParaRPr lang="en-US" b="0" baseline="0" dirty="0"/>
          </a:p>
          <a:p>
            <a:endParaRPr lang="en-US" b="0" dirty="0"/>
          </a:p>
          <a:p>
            <a:r>
              <a:rPr lang="en-US" b="1" dirty="0"/>
              <a:t>Transcript:</a:t>
            </a:r>
          </a:p>
          <a:p>
            <a:pPr marL="228600" indent="-228600">
              <a:buAutoNum type="arabicPeriod"/>
            </a:pPr>
            <a:r>
              <a:rPr lang="en-US" b="0" dirty="0" err="1"/>
              <a:t>creencia</a:t>
            </a:r>
            <a:endParaRPr lang="en-US" b="0" dirty="0"/>
          </a:p>
          <a:p>
            <a:pPr marL="228600" indent="-228600">
              <a:buAutoNum type="arabicPeriod"/>
            </a:pPr>
            <a:r>
              <a:rPr lang="en-US" b="0" dirty="0" err="1"/>
              <a:t>poeta</a:t>
            </a:r>
            <a:endParaRPr lang="en-US" b="0" dirty="0"/>
          </a:p>
          <a:p>
            <a:pPr marL="228600" indent="-228600">
              <a:buAutoNum type="arabicPeriod"/>
            </a:pPr>
            <a:r>
              <a:rPr lang="en-US" b="0" dirty="0"/>
              <a:t>preocupar</a:t>
            </a:r>
          </a:p>
          <a:p>
            <a:pPr marL="228600" indent="-228600">
              <a:buAutoNum type="arabicPeriod"/>
            </a:pPr>
            <a:r>
              <a:rPr lang="en-US" b="0" dirty="0" err="1"/>
              <a:t>desear</a:t>
            </a:r>
            <a:endParaRPr lang="en-US" b="0" dirty="0"/>
          </a:p>
          <a:p>
            <a:pPr marL="228600" indent="-228600">
              <a:buAutoNum type="arabicPeriod"/>
            </a:pPr>
            <a:r>
              <a:rPr lang="en-US" b="0" dirty="0" err="1"/>
              <a:t>aeropuerto</a:t>
            </a:r>
            <a:endParaRPr lang="en-US" b="0" dirty="0"/>
          </a:p>
          <a:p>
            <a:pPr marL="228600" indent="-228600">
              <a:buAutoNum type="arabicPeriod"/>
            </a:pPr>
            <a:r>
              <a:rPr lang="en-US" b="0" dirty="0" err="1"/>
              <a:t>europeo</a:t>
            </a:r>
            <a:endParaRPr lang="en-US" b="0" dirty="0"/>
          </a:p>
          <a:p>
            <a:pPr marL="228600" indent="-228600">
              <a:buAutoNum type="arabicPeriod"/>
            </a:pPr>
            <a:r>
              <a:rPr lang="en-US" b="0" dirty="0" err="1"/>
              <a:t>caer</a:t>
            </a:r>
            <a:endParaRPr lang="en-US" b="0" dirty="0"/>
          </a:p>
          <a:p>
            <a:pPr marL="228600" indent="-228600">
              <a:buAutoNum type="arabicPeriod"/>
            </a:pPr>
            <a:r>
              <a:rPr lang="en-US" b="0" dirty="0" err="1"/>
              <a:t>realizar</a:t>
            </a:r>
            <a:endParaRPr lang="en-US" b="0" dirty="0"/>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unknown/glossed words (1 is the most frequent word in Spanish): </a:t>
            </a:r>
          </a:p>
          <a:p>
            <a:pPr marL="0" indent="0">
              <a:buNone/>
            </a:pPr>
            <a:r>
              <a:rPr lang="en-US" b="0" dirty="0" err="1"/>
              <a:t>poeta</a:t>
            </a:r>
            <a:r>
              <a:rPr lang="en-US" b="0" dirty="0"/>
              <a:t> [1054]; </a:t>
            </a:r>
            <a:r>
              <a:rPr lang="en-US" b="0" dirty="0" err="1"/>
              <a:t>desear</a:t>
            </a:r>
            <a:r>
              <a:rPr lang="en-US" b="0" dirty="0"/>
              <a:t> [542]; </a:t>
            </a:r>
            <a:r>
              <a:rPr lang="en-US" b="0" dirty="0" err="1"/>
              <a:t>europeo</a:t>
            </a:r>
            <a:r>
              <a:rPr lang="en-US" b="0" dirty="0"/>
              <a:t> [721]; </a:t>
            </a:r>
            <a:r>
              <a:rPr lang="en-US" b="0" dirty="0" err="1"/>
              <a:t>creencia</a:t>
            </a:r>
            <a:r>
              <a:rPr lang="en-US" b="0" dirty="0"/>
              <a:t> [2224]; </a:t>
            </a:r>
            <a:r>
              <a:rPr lang="en-US" b="0" dirty="0" err="1"/>
              <a:t>caer</a:t>
            </a:r>
            <a:r>
              <a:rPr lang="en-US" b="0" dirty="0"/>
              <a:t> [251]; </a:t>
            </a:r>
            <a:r>
              <a:rPr lang="en-US" b="0" dirty="0" err="1"/>
              <a:t>aeropuerto</a:t>
            </a:r>
            <a:r>
              <a:rPr lang="en-US" b="0" dirty="0"/>
              <a:t> [2492</a:t>
            </a:r>
            <a:r>
              <a:rPr lang="en-US" b="0"/>
              <a:t>]; realizar </a:t>
            </a:r>
            <a:r>
              <a:rPr lang="en-US" b="0" dirty="0"/>
              <a:t>[205]</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04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 (slide 1/2)</a:t>
            </a:r>
            <a:endParaRPr lang="en-GB" b="1" dirty="0"/>
          </a:p>
          <a:p>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a:t>Aim: </a:t>
            </a:r>
            <a:r>
              <a:rPr lang="en-GB" b="0"/>
              <a:t>additional</a:t>
            </a:r>
            <a:r>
              <a:rPr lang="en-GB" b="1"/>
              <a:t> </a:t>
            </a:r>
            <a:r>
              <a:rPr lang="en-GB" b="0" baseline="0"/>
              <a:t>practice of </a:t>
            </a:r>
            <a:r>
              <a:rPr lang="en-GB" b="0" baseline="0" dirty="0"/>
              <a:t>this </a:t>
            </a:r>
            <a:r>
              <a:rPr lang="en-GB" b="0" baseline="0"/>
              <a:t>week’s new vocabulary (first to promote receptive recall, then to promote productive recall on the next slide)</a:t>
            </a:r>
            <a:endParaRPr lang="en-GB" b="1" dirty="0"/>
          </a:p>
          <a:p>
            <a:endParaRPr lang="en-GB" b="1" dirty="0"/>
          </a:p>
          <a:p>
            <a:r>
              <a:rPr lang="en-GB" b="1" dirty="0"/>
              <a:t>Procedure:</a:t>
            </a:r>
          </a:p>
          <a:p>
            <a:pPr marL="228600" indent="-228600">
              <a:buAutoNum type="arabicPeriod"/>
            </a:pPr>
            <a:r>
              <a:rPr lang="en-GB" dirty="0"/>
              <a:t>Teachers click to reveal the English word. Students</a:t>
            </a:r>
            <a:r>
              <a:rPr lang="en-GB" baseline="0" dirty="0"/>
              <a:t> in chorus say what the Spanish word is that matches it. Click again to hide </a:t>
            </a:r>
            <a:r>
              <a:rPr lang="en-GB" baseline="0"/>
              <a:t>the word.</a:t>
            </a:r>
            <a:endParaRPr lang="en-GB" baseline="0" dirty="0"/>
          </a:p>
          <a:p>
            <a:pPr marL="228600" indent="-228600">
              <a:buAutoNum type="arabicPeriod"/>
            </a:pPr>
            <a:r>
              <a:rPr lang="en-GB" baseline="0" dirty="0"/>
              <a:t>Continue the process until the 10 words have been revealed and answers given. The order of images </a:t>
            </a:r>
            <a:r>
              <a:rPr lang="en-GB" baseline="0"/>
              <a:t>is below.</a:t>
            </a:r>
            <a:endParaRPr lang="en-GB" baseline="0" dirty="0"/>
          </a:p>
          <a:p>
            <a:endParaRPr lang="en-GB" b="1" dirty="0"/>
          </a:p>
          <a:p>
            <a:r>
              <a:rPr lang="en-GB" b="1" dirty="0"/>
              <a:t>Order:</a:t>
            </a:r>
          </a:p>
          <a:p>
            <a:pPr marL="228600" indent="-228600">
              <a:buAutoNum type="arabicPeriod"/>
            </a:pPr>
            <a:r>
              <a:rPr lang="en-GB"/>
              <a:t>that, than</a:t>
            </a:r>
            <a:endParaRPr lang="en-GB" dirty="0"/>
          </a:p>
          <a:p>
            <a:pPr marL="228600" indent="-228600">
              <a:buAutoNum type="arabicPeriod"/>
            </a:pPr>
            <a:r>
              <a:rPr lang="en-GB" dirty="0"/>
              <a:t>less</a:t>
            </a:r>
          </a:p>
          <a:p>
            <a:pPr marL="228600" indent="-228600">
              <a:buAutoNum type="arabicPeriod"/>
            </a:pPr>
            <a:r>
              <a:rPr lang="en-GB" dirty="0"/>
              <a:t>excited</a:t>
            </a:r>
            <a:endParaRPr lang="en-GB" baseline="0" dirty="0"/>
          </a:p>
          <a:p>
            <a:pPr marL="228600" indent="-228600">
              <a:buAutoNum type="arabicPeriod"/>
            </a:pPr>
            <a:r>
              <a:rPr lang="en-GB" baseline="0" dirty="0"/>
              <a:t>tired</a:t>
            </a:r>
          </a:p>
          <a:p>
            <a:pPr marL="228600" indent="-228600">
              <a:buAutoNum type="arabicPeriod"/>
            </a:pPr>
            <a:r>
              <a:rPr lang="en-GB" baseline="0" dirty="0"/>
              <a:t>really?</a:t>
            </a:r>
          </a:p>
          <a:p>
            <a:pPr marL="228600" indent="-228600">
              <a:buAutoNum type="arabicPeriod"/>
            </a:pPr>
            <a:r>
              <a:rPr lang="en-GB" baseline="0"/>
              <a:t>to go in, enter</a:t>
            </a:r>
          </a:p>
          <a:p>
            <a:pPr marL="228600" indent="-228600">
              <a:buAutoNum type="arabicPeriod"/>
            </a:pPr>
            <a:r>
              <a:rPr lang="en-GB" baseline="0"/>
              <a:t>angry</a:t>
            </a:r>
            <a:endParaRPr lang="en-GB" baseline="0" dirty="0"/>
          </a:p>
          <a:p>
            <a:pPr marL="228600" indent="-228600">
              <a:buAutoNum type="arabicPeriod"/>
            </a:pPr>
            <a:r>
              <a:rPr lang="en-GB" baseline="0" dirty="0"/>
              <a:t>ill, sick</a:t>
            </a:r>
          </a:p>
          <a:p>
            <a:pPr marL="228600" indent="-228600">
              <a:buAutoNum type="arabicPeriod"/>
            </a:pPr>
            <a:r>
              <a:rPr lang="en-GB" baseline="0" dirty="0"/>
              <a:t>ok</a:t>
            </a:r>
          </a:p>
          <a:p>
            <a:pPr marL="228600" indent="-228600">
              <a:buAutoNum type="arabicPeriod"/>
            </a:pPr>
            <a:r>
              <a:rPr lang="en-GB" baseline="0"/>
              <a:t>to lend, lending</a:t>
            </a:r>
            <a:endParaRPr lang="en-GB"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038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 (slide 2/2)</a:t>
            </a:r>
            <a:endParaRPr lang="en-GB" b="1" dirty="0"/>
          </a:p>
          <a:p>
            <a:endParaRPr lang="en-GB" b="1" dirty="0"/>
          </a:p>
          <a:p>
            <a:r>
              <a:rPr lang="en-GB" b="1" dirty="0"/>
              <a:t>Procedure:</a:t>
            </a:r>
          </a:p>
          <a:p>
            <a:pPr marL="228600" indent="-228600">
              <a:buAutoNum type="arabicPeriod"/>
            </a:pPr>
            <a:r>
              <a:rPr lang="en-GB"/>
              <a:t>T</a:t>
            </a:r>
            <a:r>
              <a:rPr lang="en-GB" baseline="0"/>
              <a:t>his </a:t>
            </a:r>
            <a:r>
              <a:rPr lang="en-GB" baseline="0" dirty="0"/>
              <a:t>time </a:t>
            </a:r>
            <a:r>
              <a:rPr lang="en-GB" baseline="0"/>
              <a:t>the English words appear and students are prompted to give the Spanish word. This will be the more challenging than the last slide.</a:t>
            </a:r>
          </a:p>
          <a:p>
            <a:pPr marL="0" indent="0">
              <a:buNone/>
            </a:pPr>
            <a:endParaRPr lang="en-GB" baseline="0"/>
          </a:p>
          <a:p>
            <a:pPr marL="0" indent="0">
              <a:buNone/>
            </a:pPr>
            <a:r>
              <a:rPr lang="en-GB" baseline="0"/>
              <a:t>The </a:t>
            </a:r>
            <a:r>
              <a:rPr lang="en-GB" baseline="0" dirty="0"/>
              <a:t>order that the words </a:t>
            </a:r>
            <a:r>
              <a:rPr lang="en-GB" baseline="0"/>
              <a:t>appear in is </a:t>
            </a:r>
            <a:r>
              <a:rPr lang="en-GB" baseline="0" dirty="0"/>
              <a:t>below.</a:t>
            </a:r>
            <a:endParaRPr lang="en-GB" dirty="0"/>
          </a:p>
          <a:p>
            <a:endParaRPr lang="en-GB" dirty="0"/>
          </a:p>
          <a:p>
            <a:r>
              <a:rPr lang="en-GB" b="1" dirty="0"/>
              <a:t>Order:</a:t>
            </a:r>
          </a:p>
          <a:p>
            <a:pPr marL="228600" indent="-228600">
              <a:buAutoNum type="arabicPeriod"/>
            </a:pPr>
            <a:r>
              <a:rPr lang="en-GB" baseline="0" dirty="0"/>
              <a:t>vale</a:t>
            </a:r>
          </a:p>
          <a:p>
            <a:pPr marL="228600" indent="-228600">
              <a:buAutoNum type="arabicPeriod"/>
            </a:pPr>
            <a:r>
              <a:rPr lang="en-GB" baseline="0" dirty="0"/>
              <a:t>¿de </a:t>
            </a:r>
            <a:r>
              <a:rPr lang="en-GB" baseline="0" dirty="0" err="1"/>
              <a:t>verdad</a:t>
            </a:r>
            <a:r>
              <a:rPr lang="en-GB" baseline="0" dirty="0"/>
              <a:t>?</a:t>
            </a:r>
          </a:p>
          <a:p>
            <a:pPr marL="228600" indent="-228600">
              <a:buAutoNum type="arabicPeriod"/>
            </a:pPr>
            <a:r>
              <a:rPr lang="en-GB" baseline="0" dirty="0" err="1"/>
              <a:t>prestar</a:t>
            </a:r>
            <a:endParaRPr lang="en-GB" baseline="0" dirty="0"/>
          </a:p>
          <a:p>
            <a:pPr marL="228600" indent="-228600">
              <a:buAutoNum type="arabicPeriod"/>
            </a:pPr>
            <a:r>
              <a:rPr lang="en-GB" baseline="0" dirty="0" err="1"/>
              <a:t>cansado</a:t>
            </a:r>
            <a:endParaRPr lang="en-GB" baseline="0" dirty="0"/>
          </a:p>
          <a:p>
            <a:pPr marL="228600" indent="-228600">
              <a:buAutoNum type="arabicPeriod"/>
            </a:pPr>
            <a:r>
              <a:rPr lang="en-GB" baseline="0" dirty="0" err="1"/>
              <a:t>entrar</a:t>
            </a:r>
            <a:endParaRPr lang="en-GB" baseline="0" dirty="0"/>
          </a:p>
          <a:p>
            <a:pPr marL="228600" indent="-228600">
              <a:buAutoNum type="arabicPeriod"/>
            </a:pPr>
            <a:r>
              <a:rPr lang="en-GB" baseline="0" dirty="0"/>
              <a:t>menos</a:t>
            </a:r>
          </a:p>
          <a:p>
            <a:pPr marL="228600" indent="-228600">
              <a:buAutoNum type="arabicPeriod"/>
            </a:pPr>
            <a:r>
              <a:rPr lang="en-GB" baseline="0" dirty="0" err="1"/>
              <a:t>que</a:t>
            </a:r>
            <a:endParaRPr lang="en-GB" baseline="0" dirty="0"/>
          </a:p>
          <a:p>
            <a:pPr marL="228600" indent="-228600">
              <a:buAutoNum type="arabicPeriod"/>
            </a:pPr>
            <a:r>
              <a:rPr lang="en-GB" baseline="0" dirty="0" err="1"/>
              <a:t>emocionado</a:t>
            </a:r>
            <a:endParaRPr lang="en-GB" baseline="0" dirty="0"/>
          </a:p>
          <a:p>
            <a:pPr marL="228600" indent="-228600">
              <a:buAutoNum type="arabicPeriod"/>
            </a:pPr>
            <a:r>
              <a:rPr lang="en-GB" baseline="0" dirty="0" err="1"/>
              <a:t>enfermo</a:t>
            </a:r>
            <a:endParaRPr lang="en-GB" baseline="0" dirty="0"/>
          </a:p>
          <a:p>
            <a:pPr marL="228600" indent="-228600">
              <a:buAutoNum type="arabicPeriod"/>
            </a:pPr>
            <a:r>
              <a:rPr lang="en-GB" baseline="0" dirty="0" err="1"/>
              <a:t>enojado</a:t>
            </a: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dirty="0"/>
          </a:p>
          <a:p>
            <a:pPr marL="228600" indent="-228600">
              <a:buAutoNum type="arabicPeriod"/>
            </a:pPr>
            <a:endParaRPr lang="en-GB" dirty="0"/>
          </a:p>
          <a:p>
            <a:r>
              <a:rPr lang="en-GB" b="1" baseline="0" dirty="0"/>
              <a:t>Notes:</a:t>
            </a:r>
          </a:p>
          <a:p>
            <a:r>
              <a:rPr lang="en-GB" b="0" baseline="0" dirty="0"/>
              <a:t>Here are the answers</a:t>
            </a:r>
          </a:p>
          <a:p>
            <a:r>
              <a:rPr lang="en-GB" baseline="0" dirty="0"/>
              <a:t>A-F: </a:t>
            </a:r>
            <a:r>
              <a:rPr lang="en-GB" baseline="0" dirty="0" err="1"/>
              <a:t>quiero</a:t>
            </a:r>
            <a:r>
              <a:rPr lang="en-GB" baseline="0" dirty="0"/>
              <a:t>, el </a:t>
            </a:r>
            <a:r>
              <a:rPr lang="en-GB" baseline="0" dirty="0" err="1"/>
              <a:t>número</a:t>
            </a:r>
            <a:r>
              <a:rPr lang="en-GB" baseline="0" dirty="0"/>
              <a:t>, a, das, </a:t>
            </a:r>
            <a:r>
              <a:rPr lang="en-GB" baseline="0" dirty="0" err="1"/>
              <a:t>ocho</a:t>
            </a:r>
            <a:r>
              <a:rPr lang="en-GB" baseline="0" dirty="0"/>
              <a:t>, el </a:t>
            </a:r>
            <a:r>
              <a:rPr lang="en-GB" baseline="0" dirty="0" err="1"/>
              <a:t>dinero</a:t>
            </a:r>
            <a:endParaRPr lang="en-GB" baseline="0" dirty="0"/>
          </a:p>
          <a:p>
            <a:r>
              <a:rPr lang="en-GB" baseline="0" dirty="0"/>
              <a:t>G-L: money, to, number, eight, I want, you give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927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a:t>
            </a:r>
            <a:r>
              <a:rPr lang="en-US" b="0" baseline="0" dirty="0"/>
              <a:t> minutes</a:t>
            </a:r>
            <a:endParaRPr lang="en-US" b="1" dirty="0"/>
          </a:p>
          <a:p>
            <a:endParaRPr lang="en-US" b="1" dirty="0"/>
          </a:p>
          <a:p>
            <a:r>
              <a:rPr lang="en-US" b="1" dirty="0"/>
              <a:t>Aim: </a:t>
            </a:r>
            <a:r>
              <a:rPr lang="en-US" b="0" dirty="0"/>
              <a:t>listening activity to revisit</a:t>
            </a:r>
            <a:r>
              <a:rPr lang="en-US" b="0" baseline="0" dirty="0"/>
              <a:t> the meanings of different </a:t>
            </a:r>
            <a:r>
              <a:rPr lang="en-US" b="0" baseline="0" dirty="0" err="1"/>
              <a:t>gustar</a:t>
            </a:r>
            <a:r>
              <a:rPr lang="en-US" b="0" baseline="0" dirty="0"/>
              <a:t>-type verbs (part of one of the vocabulary sets to be recapped this week: 2.2.3)</a:t>
            </a:r>
          </a:p>
          <a:p>
            <a:r>
              <a:rPr lang="en-US" b="0" baseline="0" dirty="0"/>
              <a:t>This is a vocabulary activity. To avoid grammatical complexity, all sentences use the same pronoun (‘me’) and same verb ending (-a).</a:t>
            </a:r>
            <a:endParaRPr lang="en-US" b="1" dirty="0"/>
          </a:p>
          <a:p>
            <a:endParaRPr lang="en-US" b="1" dirty="0"/>
          </a:p>
          <a:p>
            <a:r>
              <a:rPr lang="en-US" b="1" dirty="0"/>
              <a:t>Procedure:</a:t>
            </a:r>
          </a:p>
          <a:p>
            <a:r>
              <a:rPr lang="en-US" b="0" dirty="0"/>
              <a:t>1.</a:t>
            </a:r>
            <a:r>
              <a:rPr lang="en-US" b="1" baseline="0" dirty="0"/>
              <a:t> </a:t>
            </a:r>
            <a:r>
              <a:rPr lang="en-US" b="0" dirty="0"/>
              <a:t>Students write 1-7 in their exercise books. Before starting the activity</a:t>
            </a:r>
            <a:r>
              <a:rPr lang="en-US" b="0" baseline="0" dirty="0"/>
              <a:t>, the teacher points out that the word ‘</a:t>
            </a:r>
            <a:r>
              <a:rPr lang="en-US" b="0" baseline="0" dirty="0" err="1"/>
              <a:t>precio</a:t>
            </a:r>
            <a:r>
              <a:rPr lang="en-US" b="0" baseline="0" dirty="0"/>
              <a:t>’ and its meaning. This will word be introduced as a new vocabulary item next week.</a:t>
            </a:r>
            <a:endParaRPr lang="en-US" b="0" dirty="0"/>
          </a:p>
          <a:p>
            <a:r>
              <a:rPr lang="en-US" b="0" dirty="0"/>
              <a:t>2. They listen to the recording and match what the sentence with the correct opinion (written in English</a:t>
            </a:r>
            <a:r>
              <a:rPr lang="en-US" b="0" baseline="0" dirty="0"/>
              <a:t> on the right hand side). They can simply write the letter (e.g. 1: C)</a:t>
            </a:r>
            <a:endParaRPr lang="en-US" b="0" dirty="0"/>
          </a:p>
          <a:p>
            <a:r>
              <a:rPr lang="en-US" b="0" dirty="0"/>
              <a:t>3. The teacher clicks the number button to</a:t>
            </a:r>
            <a:r>
              <a:rPr lang="en-US" b="0" baseline="0" dirty="0"/>
              <a:t> play the recording again. This time, students write in English what Lucía is referring to. </a:t>
            </a:r>
          </a:p>
          <a:p>
            <a:r>
              <a:rPr lang="en-US" b="0" baseline="0" dirty="0"/>
              <a:t>4. </a:t>
            </a:r>
            <a:r>
              <a:rPr lang="en-US" b="0" dirty="0"/>
              <a:t>The teacher </a:t>
            </a:r>
            <a:r>
              <a:rPr lang="en-US" b="0" baseline="0" dirty="0"/>
              <a:t>clicks to go through the answers.</a:t>
            </a:r>
            <a:endParaRPr lang="en-US" b="0" dirty="0"/>
          </a:p>
          <a:p>
            <a:endParaRPr lang="en-US" b="0" baseline="0" dirty="0"/>
          </a:p>
          <a:p>
            <a:r>
              <a:rPr lang="en-US" b="1" baseline="0" dirty="0"/>
              <a:t>Note: </a:t>
            </a:r>
            <a:r>
              <a:rPr lang="en-US" b="0" baseline="0" dirty="0"/>
              <a:t>A</a:t>
            </a:r>
            <a:r>
              <a:rPr lang="en-US" b="0" dirty="0"/>
              <a:t>fter going</a:t>
            </a:r>
            <a:r>
              <a:rPr lang="en-US" b="0" baseline="0" dirty="0"/>
              <a:t> through the answers, students could use the answers on the screen as prompts to say the sentences in Spanish. </a:t>
            </a:r>
          </a:p>
          <a:p>
            <a:endParaRPr lang="en-US" b="0" dirty="0"/>
          </a:p>
          <a:p>
            <a:r>
              <a:rPr lang="en-US" b="1" dirty="0"/>
              <a:t>Transcript:</a:t>
            </a:r>
          </a:p>
          <a:p>
            <a:r>
              <a:rPr lang="en-US" b="0" dirty="0"/>
              <a:t>1. Me</a:t>
            </a:r>
            <a:r>
              <a:rPr lang="en-US" b="0" baseline="0" dirty="0"/>
              <a:t> </a:t>
            </a:r>
            <a:r>
              <a:rPr lang="en-US" b="0" baseline="0" dirty="0" err="1"/>
              <a:t>molesta</a:t>
            </a:r>
            <a:r>
              <a:rPr lang="en-US" b="0" baseline="0" dirty="0"/>
              <a:t> el </a:t>
            </a:r>
            <a:r>
              <a:rPr lang="en-US" b="0" baseline="0" dirty="0" err="1"/>
              <a:t>precio</a:t>
            </a:r>
            <a:r>
              <a:rPr lang="en-US" b="0" baseline="0" dirty="0"/>
              <a:t> de las entradas.</a:t>
            </a:r>
            <a:endParaRPr lang="en-US" b="0" dirty="0"/>
          </a:p>
          <a:p>
            <a:r>
              <a:rPr lang="en-US" b="0" dirty="0"/>
              <a:t>2. Me </a:t>
            </a:r>
            <a:r>
              <a:rPr lang="en-US" b="0" dirty="0" err="1"/>
              <a:t>alegra</a:t>
            </a:r>
            <a:r>
              <a:rPr lang="en-US" b="0" dirty="0"/>
              <a:t> la </a:t>
            </a:r>
            <a:r>
              <a:rPr lang="en-US" b="0" dirty="0" err="1"/>
              <a:t>canción</a:t>
            </a:r>
            <a:r>
              <a:rPr lang="en-US" b="0" dirty="0"/>
              <a:t>.</a:t>
            </a:r>
          </a:p>
          <a:p>
            <a:r>
              <a:rPr lang="en-US" b="0" dirty="0"/>
              <a:t>3. No me </a:t>
            </a:r>
            <a:r>
              <a:rPr lang="en-US" b="0" dirty="0" err="1"/>
              <a:t>interesa</a:t>
            </a:r>
            <a:r>
              <a:rPr lang="en-US" b="0" dirty="0"/>
              <a:t> la</a:t>
            </a:r>
            <a:r>
              <a:rPr lang="en-US" b="0" baseline="0" dirty="0"/>
              <a:t> </a:t>
            </a:r>
            <a:r>
              <a:rPr lang="en-US" b="0" baseline="0" dirty="0" err="1"/>
              <a:t>música</a:t>
            </a:r>
            <a:r>
              <a:rPr lang="en-US" b="0" baseline="0" dirty="0"/>
              <a:t> </a:t>
            </a:r>
            <a:r>
              <a:rPr lang="en-US" b="0" baseline="0" dirty="0" err="1"/>
              <a:t>electrónica</a:t>
            </a:r>
            <a:r>
              <a:rPr lang="en-US" b="0" baseline="0" dirty="0"/>
              <a:t>.</a:t>
            </a:r>
            <a:endParaRPr lang="en-US" b="0" dirty="0"/>
          </a:p>
          <a:p>
            <a:r>
              <a:rPr lang="en-US" b="0" dirty="0"/>
              <a:t>4. Me </a:t>
            </a:r>
            <a:r>
              <a:rPr lang="en-US" b="0" dirty="0" err="1"/>
              <a:t>gusta</a:t>
            </a:r>
            <a:r>
              <a:rPr lang="en-US" b="0" dirty="0"/>
              <a:t> mi </a:t>
            </a:r>
            <a:r>
              <a:rPr lang="en-US" b="0" dirty="0" err="1"/>
              <a:t>vestido</a:t>
            </a:r>
            <a:r>
              <a:rPr lang="en-US" b="0" baseline="0" dirty="0"/>
              <a:t> </a:t>
            </a:r>
            <a:r>
              <a:rPr lang="en-US" b="0" baseline="0" dirty="0" err="1"/>
              <a:t>rojo</a:t>
            </a:r>
            <a:r>
              <a:rPr lang="en-US" b="0" baseline="0" dirty="0"/>
              <a:t>.</a:t>
            </a:r>
            <a:endParaRPr lang="en-US" b="0" dirty="0"/>
          </a:p>
          <a:p>
            <a:r>
              <a:rPr lang="en-US" b="0" dirty="0"/>
              <a:t>5. No me </a:t>
            </a:r>
            <a:r>
              <a:rPr lang="en-US" b="0" dirty="0" err="1"/>
              <a:t>importa</a:t>
            </a:r>
            <a:r>
              <a:rPr lang="en-US" b="0" dirty="0"/>
              <a:t> la comida.</a:t>
            </a:r>
          </a:p>
          <a:p>
            <a:r>
              <a:rPr lang="en-US" b="0" dirty="0"/>
              <a:t>6. </a:t>
            </a:r>
            <a:r>
              <a:rPr lang="en-US" b="0" baseline="0" dirty="0"/>
              <a:t>Me </a:t>
            </a:r>
            <a:r>
              <a:rPr lang="en-US" b="0" baseline="0" dirty="0" err="1"/>
              <a:t>preocupa</a:t>
            </a:r>
            <a:r>
              <a:rPr lang="en-US" b="0" baseline="0" dirty="0"/>
              <a:t> la </a:t>
            </a:r>
            <a:r>
              <a:rPr lang="en-US" b="0" baseline="0" dirty="0" err="1"/>
              <a:t>basura</a:t>
            </a:r>
            <a:r>
              <a:rPr lang="en-US" b="0" baseline="0" dirty="0"/>
              <a:t>. Hay </a:t>
            </a:r>
            <a:r>
              <a:rPr lang="en-US" b="0" baseline="0" dirty="0" err="1"/>
              <a:t>demasiada</a:t>
            </a:r>
            <a:r>
              <a:rPr lang="en-US" b="0" baseline="0" dirty="0"/>
              <a:t>.</a:t>
            </a:r>
            <a:endParaRPr lang="en-US" b="0" dirty="0"/>
          </a:p>
          <a:p>
            <a:r>
              <a:rPr lang="en-US" b="0" dirty="0"/>
              <a:t>7. Me </a:t>
            </a:r>
            <a:r>
              <a:rPr lang="en-US" b="0" dirty="0" err="1"/>
              <a:t>encanta</a:t>
            </a:r>
            <a:r>
              <a:rPr lang="en-US" b="0" baseline="0" dirty="0"/>
              <a:t> el </a:t>
            </a:r>
            <a:r>
              <a:rPr lang="en-US" b="0" baseline="0" dirty="0" err="1"/>
              <a:t>ambiente</a:t>
            </a:r>
            <a:r>
              <a:rPr lang="en-US" b="0" baseline="0" dirty="0"/>
              <a:t>.</a:t>
            </a:r>
            <a:endParaRPr lang="en-US" b="0" dirty="0"/>
          </a:p>
          <a:p>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 (slides 22 and 23)</a:t>
            </a:r>
          </a:p>
          <a:p>
            <a:endParaRPr lang="en-US" b="1" dirty="0"/>
          </a:p>
          <a:p>
            <a:r>
              <a:rPr lang="en-US" b="1" dirty="0"/>
              <a:t>Aim</a:t>
            </a:r>
            <a:r>
              <a:rPr lang="en-US" b="1"/>
              <a:t>: </a:t>
            </a:r>
            <a:r>
              <a:rPr lang="en-US" b="0"/>
              <a:t>to</a:t>
            </a:r>
            <a:r>
              <a:rPr lang="en-US" b="0" baseline="0"/>
              <a:t> recap the formation of regular comparatives </a:t>
            </a:r>
            <a:r>
              <a:rPr lang="en-US" b="0" baseline="0" dirty="0"/>
              <a:t>taught in the first lesson </a:t>
            </a:r>
            <a:r>
              <a:rPr lang="en-US" b="0" baseline="0"/>
              <a:t>this week</a:t>
            </a:r>
          </a:p>
          <a:p>
            <a:endParaRPr lang="en-US" b="1" dirty="0"/>
          </a:p>
          <a:p>
            <a:r>
              <a:rPr lang="en-US" b="1" dirty="0"/>
              <a:t>Procedure:</a:t>
            </a:r>
          </a:p>
          <a:p>
            <a:pPr marL="228600" indent="-228600">
              <a:buAutoNum type="arabicPeriod"/>
            </a:pPr>
            <a:r>
              <a:rPr lang="en-US" b="0" dirty="0"/>
              <a:t>Teachers click </a:t>
            </a:r>
            <a:r>
              <a:rPr lang="en-US" b="0"/>
              <a:t>to bring up an incomplete sentence about the formation of sentences </a:t>
            </a:r>
            <a:r>
              <a:rPr lang="en-US" b="0" baseline="0"/>
              <a:t>with </a:t>
            </a:r>
            <a:r>
              <a:rPr lang="en-US" b="0" baseline="0" dirty="0"/>
              <a:t>‘</a:t>
            </a:r>
            <a:r>
              <a:rPr lang="en-US" b="0" baseline="0" dirty="0" err="1"/>
              <a:t>más</a:t>
            </a:r>
            <a:r>
              <a:rPr lang="is-IS" b="0" baseline="0" dirty="0"/>
              <a:t>…que’ and ‘menos ... </a:t>
            </a:r>
            <a:r>
              <a:rPr lang="en-US" b="0" baseline="0" dirty="0" err="1"/>
              <a:t>que</a:t>
            </a:r>
            <a:r>
              <a:rPr lang="en-US" b="0" baseline="0" dirty="0"/>
              <a:t>’. Words are left out for students to complete the sentence.</a:t>
            </a:r>
          </a:p>
          <a:p>
            <a:pPr marL="228600" indent="-228600">
              <a:buAutoNum type="arabicPeriod"/>
            </a:pPr>
            <a:r>
              <a:rPr lang="en-US" b="0" baseline="0" dirty="0"/>
              <a:t>Teachers click to show two examples. The English is given first to allow students to provide the Spanish translation</a:t>
            </a:r>
            <a:r>
              <a:rPr lang="en-US" b="0" baseline="0"/>
              <a:t>. </a:t>
            </a:r>
          </a:p>
          <a:p>
            <a:pPr marL="228600" indent="-228600">
              <a:buAutoNum type="arabicPeriod"/>
            </a:pPr>
            <a:r>
              <a:rPr lang="en-US" b="0" baseline="0"/>
              <a:t>A callout also appears on a further click to remind students about the need for gender and number agreement between the adjective and noun.</a:t>
            </a:r>
          </a:p>
          <a:p>
            <a:pPr marL="228600" indent="-228600">
              <a:buAutoNum type="arabicPeriod"/>
            </a:pPr>
            <a:endParaRPr lang="en-US" b="0" baseline="0"/>
          </a:p>
          <a:p>
            <a:pPr marL="0" indent="0">
              <a:buNone/>
            </a:pPr>
            <a:r>
              <a:rPr lang="en-US" b="1" baseline="0"/>
              <a:t>Note: </a:t>
            </a:r>
            <a:r>
              <a:rPr lang="en-US" b="0" baseline="0"/>
              <a:t>the explanation can easily be adapted for a higher group so that students are required to produce the full sentence translation in Spanish.</a:t>
            </a:r>
            <a:endParaRPr lang="en-US" b="0" baseline="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212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a:t>
            </a:r>
            <a:r>
              <a:rPr lang="en-US" b="1"/>
              <a:t>: </a:t>
            </a:r>
            <a:r>
              <a:rPr lang="en-US" b="0"/>
              <a:t>to </a:t>
            </a:r>
            <a:r>
              <a:rPr lang="en-US" b="0" baseline="0"/>
              <a:t>introduce </a:t>
            </a:r>
            <a:r>
              <a:rPr lang="en-US" b="0" baseline="0" dirty="0"/>
              <a:t>‘</a:t>
            </a:r>
            <a:r>
              <a:rPr lang="en-US" b="0" baseline="0" dirty="0" err="1"/>
              <a:t>mejor</a:t>
            </a:r>
            <a:r>
              <a:rPr lang="en-US" b="0" baseline="0" dirty="0"/>
              <a:t> </a:t>
            </a:r>
            <a:r>
              <a:rPr lang="en-US" b="0" baseline="0" dirty="0" err="1"/>
              <a:t>que</a:t>
            </a:r>
            <a:r>
              <a:rPr lang="en-US" b="0" baseline="0" dirty="0"/>
              <a:t>’ and ‘</a:t>
            </a:r>
            <a:r>
              <a:rPr lang="en-US" b="0" baseline="0" dirty="0" err="1"/>
              <a:t>peor</a:t>
            </a:r>
            <a:r>
              <a:rPr lang="en-US" b="0" baseline="0" dirty="0"/>
              <a:t> </a:t>
            </a:r>
            <a:r>
              <a:rPr lang="en-US" b="0" baseline="0" dirty="0" err="1"/>
              <a:t>que</a:t>
            </a:r>
            <a:r>
              <a:rPr lang="en-US" b="0" baseline="0" dirty="0"/>
              <a:t>’</a:t>
            </a:r>
            <a:endParaRPr lang="en-US" b="1" dirty="0"/>
          </a:p>
          <a:p>
            <a:endParaRPr lang="en-US" b="1" dirty="0"/>
          </a:p>
          <a:p>
            <a:r>
              <a:rPr lang="en-US" b="1" dirty="0"/>
              <a:t>Procedure:</a:t>
            </a:r>
          </a:p>
          <a:p>
            <a:pPr marL="228600" indent="-228600">
              <a:buAutoNum type="arabicPeriod"/>
            </a:pPr>
            <a:r>
              <a:rPr lang="en-US" b="0" baseline="0" dirty="0"/>
              <a:t>Teachers click to see the explanation of using ‘</a:t>
            </a:r>
            <a:r>
              <a:rPr lang="en-US" b="0" baseline="0" dirty="0" err="1"/>
              <a:t>mejor</a:t>
            </a:r>
            <a:r>
              <a:rPr lang="en-US" b="0" baseline="0" dirty="0"/>
              <a:t> </a:t>
            </a:r>
            <a:r>
              <a:rPr lang="en-US" b="0" baseline="0" dirty="0" err="1"/>
              <a:t>que</a:t>
            </a:r>
            <a:r>
              <a:rPr lang="en-US" b="0" baseline="0" dirty="0"/>
              <a:t>’ and ‘</a:t>
            </a:r>
            <a:r>
              <a:rPr lang="en-US" b="0" baseline="0" dirty="0" err="1"/>
              <a:t>peor</a:t>
            </a:r>
            <a:r>
              <a:rPr lang="en-US" b="0" baseline="0" dirty="0"/>
              <a:t> </a:t>
            </a:r>
            <a:r>
              <a:rPr lang="en-US" b="0" baseline="0" err="1"/>
              <a:t>que</a:t>
            </a:r>
            <a:r>
              <a:rPr lang="en-US" b="0" baseline="0"/>
              <a:t>’.</a:t>
            </a:r>
            <a:endParaRPr lang="en-US" b="0" baseline="0" dirty="0"/>
          </a:p>
          <a:p>
            <a:pPr marL="228600" indent="-228600">
              <a:buAutoNum type="arabicPeriod"/>
            </a:pPr>
            <a:r>
              <a:rPr lang="en-US" b="0" dirty="0"/>
              <a:t>Two</a:t>
            </a:r>
            <a:r>
              <a:rPr lang="en-US" b="0" baseline="0" dirty="0"/>
              <a:t> examples are provided. The first click in both cases shows </a:t>
            </a:r>
            <a:r>
              <a:rPr lang="en-US" b="0" baseline="0"/>
              <a:t>the Spanish and another click shows the English.</a:t>
            </a:r>
            <a:endParaRPr lang="en-US" b="0" baseline="0" dirty="0"/>
          </a:p>
          <a:p>
            <a:pPr marL="228600" indent="-228600">
              <a:buAutoNum type="arabicPeriod"/>
            </a:pPr>
            <a:r>
              <a:rPr lang="en-US" b="0" baseline="0" dirty="0"/>
              <a:t>Teachers should draw attention to the fact that </a:t>
            </a:r>
            <a:r>
              <a:rPr lang="en-US" b="0" baseline="0"/>
              <a:t>‘mejor’ </a:t>
            </a:r>
            <a:r>
              <a:rPr lang="en-US" b="0" baseline="0" dirty="0"/>
              <a:t>and ‘</a:t>
            </a:r>
            <a:r>
              <a:rPr lang="en-US" b="0" baseline="0" dirty="0" err="1"/>
              <a:t>peor</a:t>
            </a:r>
            <a:r>
              <a:rPr lang="en-US" b="0" baseline="0" dirty="0"/>
              <a:t>’ are adjectives and follow the rules for </a:t>
            </a:r>
            <a:r>
              <a:rPr lang="en-US" b="0" baseline="0" dirty="0" err="1"/>
              <a:t>pluralising</a:t>
            </a:r>
            <a:r>
              <a:rPr lang="en-US" b="0" baseline="0" dirty="0"/>
              <a:t> (as show in the second </a:t>
            </a:r>
            <a:r>
              <a:rPr lang="en-US" b="0" baseline="0"/>
              <a:t>example).</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276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a:t>: </a:t>
            </a:r>
            <a:r>
              <a:rPr lang="en-GB" b="0"/>
              <a:t>12</a:t>
            </a:r>
            <a:r>
              <a:rPr lang="en-GB" b="0" baseline="0"/>
              <a:t> minutes (slides 25-26)</a:t>
            </a:r>
            <a:endParaRPr lang="en-GB" b="0" baseline="0" dirty="0"/>
          </a:p>
          <a:p>
            <a:endParaRPr lang="en-GB" b="0" baseline="0" dirty="0"/>
          </a:p>
          <a:p>
            <a:r>
              <a:rPr lang="en-GB" b="1" baseline="0" dirty="0"/>
              <a:t>Aim: </a:t>
            </a:r>
            <a:r>
              <a:rPr lang="en-GB" b="0" baseline="0" dirty="0"/>
              <a:t>reading comprehension </a:t>
            </a:r>
            <a:r>
              <a:rPr lang="en-GB" b="0" baseline="0"/>
              <a:t>practising comparatives (both regular and irregular) and vocabulary (including gustar-type verbs, which are revisited as vocabulary this week)</a:t>
            </a:r>
          </a:p>
          <a:p>
            <a:endParaRPr lang="en-GB" b="0" baseline="0" dirty="0"/>
          </a:p>
          <a:p>
            <a:r>
              <a:rPr lang="en-GB" b="1" baseline="0" dirty="0"/>
              <a:t>Procedure:</a:t>
            </a:r>
          </a:p>
          <a:p>
            <a:pPr marL="228600" indent="-228600">
              <a:buAutoNum type="arabicPeriod"/>
            </a:pPr>
            <a:r>
              <a:rPr lang="en-GB" b="0" baseline="0" dirty="0"/>
              <a:t>Students read the two speech bubbles and then fill in the missing words in English according to the </a:t>
            </a:r>
            <a:r>
              <a:rPr lang="en-GB" b="0" baseline="0"/>
              <a:t>information. It may help students to know that sentences 1-3 refer to the speech bubble on the left and 4-7 refer to the speech bubble on the right.</a:t>
            </a:r>
            <a:endParaRPr lang="en-GB" b="0" baseline="0" dirty="0"/>
          </a:p>
          <a:p>
            <a:pPr marL="228600" indent="-228600">
              <a:buAutoNum type="arabicPeriod"/>
            </a:pPr>
            <a:r>
              <a:rPr lang="en-GB" b="0" baseline="0" dirty="0"/>
              <a:t>Teachers show the answers by clicking.</a:t>
            </a:r>
          </a:p>
          <a:p>
            <a:pPr marL="228600" indent="-228600">
              <a:buAutoNum type="arabicPeriod"/>
            </a:pPr>
            <a:r>
              <a:rPr lang="en-GB" b="0" baseline="0" dirty="0"/>
              <a:t>Students could be asked to translate the speeches afterwards.</a:t>
            </a:r>
          </a:p>
          <a:p>
            <a:pPr marL="228600" indent="-228600">
              <a:buAutoNum type="arabicPeriod"/>
            </a:pPr>
            <a:r>
              <a:rPr lang="en-GB" b="0" baseline="0" dirty="0"/>
              <a:t>The activity continues on the next slide, with the same </a:t>
            </a:r>
            <a:r>
              <a:rPr lang="en-GB" b="0" baseline="0"/>
              <a:t>procedure.</a:t>
            </a:r>
            <a:endParaRPr lang="en-GB" b="0" baseline="0" dirty="0"/>
          </a:p>
          <a:p>
            <a:endParaRPr lang="en-GB" b="1"/>
          </a:p>
          <a:p>
            <a:r>
              <a:rPr lang="en-GB" b="1"/>
              <a:t>Note: </a:t>
            </a:r>
            <a:r>
              <a:rPr lang="en-GB" b="0"/>
              <a:t>the</a:t>
            </a:r>
            <a:r>
              <a:rPr lang="en-GB" b="0" baseline="0"/>
              <a:t> text on this slide and the next slide could also be used for a read aloud task.</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707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baseline="0" dirty="0"/>
              <a:t>Slide 2/2 of reading activity</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707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2 minutes</a:t>
            </a:r>
            <a:endParaRPr lang="en-US" b="1" dirty="0"/>
          </a:p>
          <a:p>
            <a:endParaRPr lang="en-US" b="1" dirty="0"/>
          </a:p>
          <a:p>
            <a:r>
              <a:rPr lang="en-US" b="1" dirty="0"/>
              <a:t>Aim</a:t>
            </a:r>
            <a:r>
              <a:rPr lang="en-US" b="1"/>
              <a:t>: </a:t>
            </a:r>
            <a:r>
              <a:rPr lang="en-US" b="0"/>
              <a:t>to explain </a:t>
            </a:r>
            <a:r>
              <a:rPr lang="en-US" b="0" dirty="0"/>
              <a:t>the possessive use</a:t>
            </a:r>
            <a:r>
              <a:rPr lang="en-US" b="0" baseline="0" dirty="0"/>
              <a:t> of ‘de’ in Spanish relating to the English apostrophe. This will be used in the </a:t>
            </a:r>
            <a:r>
              <a:rPr lang="en-US" b="0" baseline="0"/>
              <a:t>next activity.</a:t>
            </a:r>
            <a:endParaRPr lang="en-US" b="1" dirty="0"/>
          </a:p>
          <a:p>
            <a:endParaRPr lang="en-US" b="1" dirty="0"/>
          </a:p>
          <a:p>
            <a:r>
              <a:rPr lang="en-US" b="1" dirty="0"/>
              <a:t>Procedure:</a:t>
            </a:r>
          </a:p>
          <a:p>
            <a:pPr marL="228600" indent="-228600">
              <a:buAutoNum type="arabicPeriod"/>
            </a:pPr>
            <a:r>
              <a:rPr lang="en-US" b="0" dirty="0"/>
              <a:t>The teacher clicks to show some Spanish</a:t>
            </a:r>
            <a:r>
              <a:rPr lang="en-US" b="0" baseline="0" dirty="0"/>
              <a:t> phrases from the </a:t>
            </a:r>
            <a:r>
              <a:rPr lang="en-US" b="0" baseline="0"/>
              <a:t>previous activity and the function of referring to possession.</a:t>
            </a:r>
          </a:p>
          <a:p>
            <a:pPr marL="228600" indent="-228600">
              <a:buAutoNum type="arabicPeriod"/>
            </a:pPr>
            <a:r>
              <a:rPr lang="en-US" b="0" baseline="0"/>
              <a:t>The next two clicks explain cross-linguistic differences between English and Spanish in word order and apostrophe usage.</a:t>
            </a:r>
            <a:endParaRPr lang="en-US" b="0" baseline="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a:t>
            </a:r>
            <a:r>
              <a:rPr lang="en-GB"/>
              <a:t>3 minutes</a:t>
            </a:r>
          </a:p>
          <a:p>
            <a:endParaRPr lang="en-GB"/>
          </a:p>
          <a:p>
            <a:r>
              <a:rPr lang="en-GB" b="1"/>
              <a:t>Aim:</a:t>
            </a:r>
            <a:r>
              <a:rPr lang="en-GB" b="1" baseline="0"/>
              <a:t> </a:t>
            </a:r>
            <a:r>
              <a:rPr lang="en-GB" b="0" baseline="0"/>
              <a:t>to gain cultural knowledge by learning about two famous musicians from the Spanish-speaking world.</a:t>
            </a:r>
          </a:p>
          <a:p>
            <a:endParaRPr lang="en-GB" b="0" baseline="0"/>
          </a:p>
          <a:p>
            <a:r>
              <a:rPr lang="en-GB" b="1"/>
              <a:t>Procedure: </a:t>
            </a:r>
          </a:p>
          <a:p>
            <a:pPr marL="228600" indent="-228600">
              <a:buAutoNum type="arabicPeriod"/>
            </a:pPr>
            <a:r>
              <a:rPr lang="en-GB" b="0"/>
              <a:t>The teacher brings</a:t>
            </a:r>
            <a:r>
              <a:rPr lang="en-GB" b="0" baseline="0"/>
              <a:t> up the title, making clear the meaning of ‘cantante’ which is a previously unknown word.</a:t>
            </a:r>
          </a:p>
          <a:p>
            <a:pPr marL="228600" indent="-228600">
              <a:buAutoNum type="arabicPeriod"/>
            </a:pPr>
            <a:r>
              <a:rPr lang="en-GB" b="0" baseline="0"/>
              <a:t>The teacher clicks to reveal information about where the two singers are from. Students could try to say their names in full! It is worth highlighting that it is very common for people in the Spanish-speaking world to have 2 names and 2 surnames, unlike in the UK. The teacher could also explain that musicians in the Spanish speaking world have won prizes regionally (MTV latinoamérica, Latin Grammys, Latin Billboard awards etc.) and internationally (e.g. at the Grammys).</a:t>
            </a:r>
          </a:p>
          <a:p>
            <a:pPr marL="0" indent="0">
              <a:buNone/>
            </a:pPr>
            <a:endParaRPr lang="en-GB" b="0" baseline="0"/>
          </a:p>
          <a:p>
            <a:pPr marL="0" indent="0">
              <a:buNone/>
            </a:pPr>
            <a:r>
              <a:rPr lang="en-GB" b="1" baseline="0"/>
              <a:t>Note: </a:t>
            </a:r>
            <a:r>
              <a:rPr lang="en-GB" b="0" baseline="0"/>
              <a:t>The name ‘Juanes’ can be used for consolidation of the SSC [j] and weak vowel combination of [u] and [a].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a:t>Photo of Juanes: Attribution LivePict.com, CC BY-SA 3.0 &lt;https://creativecommons.org/licenses/by-sa/3.0&gt;, via Wikimedia Commons</a:t>
            </a:r>
            <a:endParaRPr lang="en-GB" sz="1200" b="0"/>
          </a:p>
          <a:p>
            <a:pPr marL="0" indent="0">
              <a:buNone/>
            </a:pPr>
            <a:endParaRPr lang="en-GB" b="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793539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endParaRPr lang="en-US" b="1" dirty="0"/>
          </a:p>
          <a:p>
            <a:endParaRPr lang="en-US" b="1" dirty="0"/>
          </a:p>
          <a:p>
            <a:r>
              <a:rPr lang="en-US" b="1" dirty="0"/>
              <a:t>Aim: </a:t>
            </a:r>
            <a:r>
              <a:rPr lang="en-US" b="0" dirty="0"/>
              <a:t>listening</a:t>
            </a:r>
            <a:r>
              <a:rPr lang="en-US" b="0" baseline="0" dirty="0"/>
              <a:t> exercise to </a:t>
            </a:r>
            <a:r>
              <a:rPr lang="en-US" b="0" baseline="0" dirty="0" err="1"/>
              <a:t>practise</a:t>
            </a:r>
            <a:r>
              <a:rPr lang="en-US" b="0" baseline="0" dirty="0"/>
              <a:t> adjectival number agreement, comparatives (regular and irregular) and the possessive use of ‘de’</a:t>
            </a:r>
            <a:endParaRPr lang="en-US" b="1" dirty="0"/>
          </a:p>
          <a:p>
            <a:endParaRPr lang="en-US" b="1" dirty="0"/>
          </a:p>
          <a:p>
            <a:r>
              <a:rPr lang="en-US" b="1" dirty="0"/>
              <a:t>Procedure:</a:t>
            </a:r>
          </a:p>
          <a:p>
            <a:pPr marL="228600" indent="-228600">
              <a:buAutoNum type="arabicPeriod"/>
            </a:pPr>
            <a:r>
              <a:rPr lang="en-US" b="0" dirty="0"/>
              <a:t>Students write 1-6 in their exercise books. They will first need to listen</a:t>
            </a:r>
            <a:r>
              <a:rPr lang="en-US" b="0" baseline="0" dirty="0"/>
              <a:t> to the recording and work out from the noun (singular or plural) which adjective form is correct. The adjective will be beeped out. Students could listen a couple of times to each sentence.</a:t>
            </a:r>
          </a:p>
          <a:p>
            <a:pPr marL="228600" indent="-228600">
              <a:buAutoNum type="arabicPeriod"/>
            </a:pPr>
            <a:r>
              <a:rPr lang="en-US" b="0" baseline="0" dirty="0"/>
              <a:t>At this stage, feedback can be given on the first part of the activity.</a:t>
            </a:r>
          </a:p>
          <a:p>
            <a:pPr marL="228600" indent="-228600">
              <a:buAutoNum type="arabicPeriod"/>
            </a:pPr>
            <a:r>
              <a:rPr lang="en-US" b="0" baseline="0" dirty="0"/>
              <a:t>The partial sentences will then appear. They are not displayed beforehand because the number marking on the English noun would give away the answer.</a:t>
            </a:r>
          </a:p>
          <a:p>
            <a:pPr marL="228600" indent="-228600">
              <a:buAutoNum type="arabicPeriod"/>
            </a:pPr>
            <a:r>
              <a:rPr lang="en-US" b="0" baseline="0" dirty="0"/>
              <a:t>Students then complete the translation. It is possible to do this simply by reading, but the audio could also be played to give bi-modal input, if desired.</a:t>
            </a:r>
          </a:p>
          <a:p>
            <a:pPr marL="228600" indent="-228600">
              <a:buAutoNum type="arabicPeriod"/>
            </a:pPr>
            <a:r>
              <a:rPr lang="en-US" b="0" dirty="0"/>
              <a:t>Teachers click to go through</a:t>
            </a:r>
            <a:r>
              <a:rPr lang="en-US" b="0" baseline="0" dirty="0"/>
              <a:t> the answers one by one. It could be worth drawing attention to the possessive use of ‘de’ in the recording and how the English equivalent changes the word order and requires an apostrophe.</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1. </a:t>
            </a:r>
            <a:r>
              <a:rPr lang="en-US" b="0" baseline="0" dirty="0"/>
              <a:t>The activity could be easily adapted for a higher-achieving group by making students translate the entire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2.</a:t>
            </a:r>
            <a:r>
              <a:rPr lang="en-US" b="0" baseline="0" dirty="0"/>
              <a:t> It is also possible to reach the answer by listening to the verb ‘es’ or ‘son’. Teachers could ask students during feedback why ‘es’ and ‘son’ are used in this activity, rather than ‘</a:t>
            </a:r>
            <a:r>
              <a:rPr lang="en-US" b="0" baseline="0" dirty="0" err="1"/>
              <a:t>está</a:t>
            </a:r>
            <a:r>
              <a:rPr lang="en-US" b="0" baseline="0" dirty="0"/>
              <a:t>’ and ‘</a:t>
            </a:r>
            <a:r>
              <a:rPr lang="en-US" b="0" baseline="0" dirty="0" err="1"/>
              <a:t>están</a:t>
            </a:r>
            <a:r>
              <a:rPr lang="en-US" b="0" baseline="0" dirty="0"/>
              <a:t>’ (which have been used in the majority of activities this week). Answer: the sentences refer to traits, rather than states</a:t>
            </a:r>
            <a:r>
              <a:rPr lang="en-US" b="0" baseline="0"/>
              <a:t>. That said, items 1,2,4 and 6 could also be used with estar for temporary meaning. They could appear with a time reference like ‘hoy’).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en-US" b="0" dirty="0"/>
              <a:t>Las </a:t>
            </a:r>
            <a:r>
              <a:rPr lang="en-US" b="0" dirty="0" err="1"/>
              <a:t>canciones</a:t>
            </a:r>
            <a:r>
              <a:rPr lang="en-US" b="0" dirty="0"/>
              <a:t> de </a:t>
            </a:r>
            <a:r>
              <a:rPr lang="en-US" b="0" dirty="0" err="1"/>
              <a:t>Juanes</a:t>
            </a:r>
            <a:r>
              <a:rPr lang="en-US" b="0" dirty="0"/>
              <a:t> son [bleep] que las </a:t>
            </a:r>
            <a:r>
              <a:rPr lang="en-US" b="0" dirty="0" err="1"/>
              <a:t>canciones</a:t>
            </a:r>
            <a:r>
              <a:rPr lang="en-US" b="0" dirty="0"/>
              <a:t> de Shakira.</a:t>
            </a:r>
          </a:p>
          <a:p>
            <a:pPr marL="228600" indent="-228600">
              <a:buAutoNum type="arabicPeriod"/>
            </a:pPr>
            <a:r>
              <a:rPr lang="en-US" b="0" dirty="0"/>
              <a:t>La </a:t>
            </a:r>
            <a:r>
              <a:rPr lang="en-US" b="0" dirty="0" err="1"/>
              <a:t>música</a:t>
            </a:r>
            <a:r>
              <a:rPr lang="en-US" b="0" dirty="0"/>
              <a:t> de Shakira</a:t>
            </a:r>
            <a:r>
              <a:rPr lang="en-US" b="0" baseline="0" dirty="0"/>
              <a:t> </a:t>
            </a:r>
            <a:r>
              <a:rPr lang="en-US" b="0" baseline="0" dirty="0" err="1"/>
              <a:t>es</a:t>
            </a:r>
            <a:r>
              <a:rPr lang="en-US" b="0" baseline="0" dirty="0"/>
              <a:t> </a:t>
            </a:r>
            <a:r>
              <a:rPr lang="en-US" b="0" baseline="0" dirty="0" err="1"/>
              <a:t>más</a:t>
            </a:r>
            <a:r>
              <a:rPr lang="en-US" b="0" baseline="0" dirty="0"/>
              <a:t> </a:t>
            </a:r>
            <a:r>
              <a:rPr lang="en-US" b="0" dirty="0"/>
              <a:t>[bleep]</a:t>
            </a:r>
            <a:r>
              <a:rPr lang="en-US" b="0" baseline="0" dirty="0"/>
              <a:t> que la </a:t>
            </a:r>
            <a:r>
              <a:rPr lang="en-US" b="0" baseline="0" dirty="0" err="1"/>
              <a:t>música</a:t>
            </a:r>
            <a:r>
              <a:rPr lang="en-US" b="0" baseline="0" dirty="0"/>
              <a:t> de </a:t>
            </a:r>
            <a:r>
              <a:rPr lang="en-US" b="0" baseline="0" dirty="0" err="1"/>
              <a:t>Juanes</a:t>
            </a:r>
            <a:r>
              <a:rPr lang="en-US" b="0" baseline="0" dirty="0"/>
              <a:t>.</a:t>
            </a:r>
          </a:p>
          <a:p>
            <a:pPr marL="228600" indent="-228600">
              <a:buAutoNum type="arabicPeriod"/>
            </a:pPr>
            <a:r>
              <a:rPr lang="en-US" b="0" baseline="0" dirty="0"/>
              <a:t>Los </a:t>
            </a:r>
            <a:r>
              <a:rPr lang="en-US" b="0" baseline="0" dirty="0" err="1"/>
              <a:t>conciertos</a:t>
            </a:r>
            <a:r>
              <a:rPr lang="en-US" b="0" baseline="0" dirty="0"/>
              <a:t> de Shakira son </a:t>
            </a:r>
            <a:r>
              <a:rPr lang="en-US" b="0" baseline="0" dirty="0" err="1"/>
              <a:t>menos</a:t>
            </a:r>
            <a:r>
              <a:rPr lang="en-US" b="0" baseline="0" dirty="0"/>
              <a:t> </a:t>
            </a:r>
            <a:r>
              <a:rPr lang="en-US" b="0" dirty="0"/>
              <a:t>[bleep] </a:t>
            </a:r>
            <a:r>
              <a:rPr lang="en-US" b="0" baseline="0" dirty="0"/>
              <a:t>que los </a:t>
            </a:r>
            <a:r>
              <a:rPr lang="en-US" b="0" baseline="0" dirty="0" err="1"/>
              <a:t>conciertos</a:t>
            </a:r>
            <a:r>
              <a:rPr lang="en-US" b="0" baseline="0" dirty="0"/>
              <a:t> de </a:t>
            </a:r>
            <a:r>
              <a:rPr lang="en-US" b="0" baseline="0" dirty="0" err="1"/>
              <a:t>Juanes</a:t>
            </a:r>
            <a:r>
              <a:rPr lang="en-US" b="0" baseline="0" dirty="0"/>
              <a:t>.</a:t>
            </a:r>
          </a:p>
          <a:p>
            <a:pPr marL="228600" indent="-228600">
              <a:buAutoNum type="arabicPeriod"/>
            </a:pPr>
            <a:r>
              <a:rPr lang="en-US" b="0" baseline="0" dirty="0"/>
              <a:t>El </a:t>
            </a:r>
            <a:r>
              <a:rPr lang="en-US" b="0" baseline="0" dirty="0" err="1"/>
              <a:t>pelo</a:t>
            </a:r>
            <a:r>
              <a:rPr lang="en-US" b="0" baseline="0" dirty="0"/>
              <a:t> de </a:t>
            </a:r>
            <a:r>
              <a:rPr lang="en-US" b="0" baseline="0" dirty="0" err="1"/>
              <a:t>Juanes</a:t>
            </a:r>
            <a:r>
              <a:rPr lang="en-US" b="0" baseline="0" dirty="0"/>
              <a:t> </a:t>
            </a:r>
            <a:r>
              <a:rPr lang="en-US" b="0" baseline="0" dirty="0" err="1"/>
              <a:t>es</a:t>
            </a:r>
            <a:r>
              <a:rPr lang="en-US" b="0" baseline="0" dirty="0"/>
              <a:t> </a:t>
            </a:r>
            <a:r>
              <a:rPr lang="en-US" b="0" baseline="0" dirty="0" err="1"/>
              <a:t>más</a:t>
            </a:r>
            <a:r>
              <a:rPr lang="en-US" b="0" baseline="0" dirty="0"/>
              <a:t> [bleep] </a:t>
            </a:r>
            <a:r>
              <a:rPr lang="en-US" b="0" baseline="0" dirty="0" err="1"/>
              <a:t>que</a:t>
            </a:r>
            <a:r>
              <a:rPr lang="en-US" b="0" baseline="0" dirty="0"/>
              <a:t> el </a:t>
            </a:r>
            <a:r>
              <a:rPr lang="en-US" b="0" baseline="0" dirty="0" err="1"/>
              <a:t>pelo</a:t>
            </a:r>
            <a:r>
              <a:rPr lang="en-US" b="0" baseline="0" dirty="0"/>
              <a:t> de </a:t>
            </a:r>
            <a:r>
              <a:rPr lang="en-US" b="0" baseline="0" dirty="0" err="1"/>
              <a:t>Shakira</a:t>
            </a:r>
            <a:r>
              <a:rPr lang="en-US" b="0" baseline="0" dirty="0"/>
              <a:t>.</a:t>
            </a:r>
          </a:p>
          <a:p>
            <a:pPr marL="228600" indent="-228600">
              <a:buAutoNum type="arabicPeriod"/>
            </a:pPr>
            <a:r>
              <a:rPr lang="en-US" b="0" baseline="0" dirty="0"/>
              <a:t>La </a:t>
            </a:r>
            <a:r>
              <a:rPr lang="en-US" b="0" baseline="0" dirty="0" err="1"/>
              <a:t>ropa</a:t>
            </a:r>
            <a:r>
              <a:rPr lang="en-US" b="0" baseline="0" dirty="0"/>
              <a:t> de </a:t>
            </a:r>
            <a:r>
              <a:rPr lang="en-US" b="0" baseline="0" dirty="0" err="1"/>
              <a:t>Juanes</a:t>
            </a:r>
            <a:r>
              <a:rPr lang="en-US" b="0" baseline="0" dirty="0"/>
              <a:t> </a:t>
            </a:r>
            <a:r>
              <a:rPr lang="en-US" b="0" baseline="0" dirty="0" err="1"/>
              <a:t>es</a:t>
            </a:r>
            <a:r>
              <a:rPr lang="en-US" b="0" baseline="0" dirty="0"/>
              <a:t> </a:t>
            </a:r>
            <a:r>
              <a:rPr lang="en-US" b="0" baseline="0" dirty="0" err="1"/>
              <a:t>menos</a:t>
            </a:r>
            <a:r>
              <a:rPr lang="en-US" b="0" baseline="0" dirty="0"/>
              <a:t> </a:t>
            </a:r>
            <a:r>
              <a:rPr lang="en-US" b="0" dirty="0"/>
              <a:t>[bleep] </a:t>
            </a:r>
            <a:r>
              <a:rPr lang="en-US" b="0" baseline="0" dirty="0" err="1"/>
              <a:t>que</a:t>
            </a:r>
            <a:r>
              <a:rPr lang="en-US" b="0" baseline="0" dirty="0"/>
              <a:t> la </a:t>
            </a:r>
            <a:r>
              <a:rPr lang="en-US" b="0" baseline="0" dirty="0" err="1"/>
              <a:t>ropa</a:t>
            </a:r>
            <a:r>
              <a:rPr lang="en-US" b="0" baseline="0" dirty="0"/>
              <a:t> de Shakira.</a:t>
            </a:r>
          </a:p>
          <a:p>
            <a:pPr marL="228600" indent="-228600">
              <a:buAutoNum type="arabicPeriod"/>
            </a:pPr>
            <a:r>
              <a:rPr lang="en-US" b="0" baseline="0" dirty="0"/>
              <a:t>Los </a:t>
            </a:r>
            <a:r>
              <a:rPr lang="en-US" b="0" baseline="0" dirty="0" err="1"/>
              <a:t>músicos</a:t>
            </a:r>
            <a:r>
              <a:rPr lang="en-US" b="0" baseline="0" dirty="0"/>
              <a:t> de Shakira son </a:t>
            </a:r>
            <a:r>
              <a:rPr lang="en-US" b="0" dirty="0"/>
              <a:t>[bleep]</a:t>
            </a:r>
            <a:r>
              <a:rPr lang="en-US" b="0" baseline="0" dirty="0"/>
              <a:t> que los </a:t>
            </a:r>
            <a:r>
              <a:rPr lang="en-US" b="0" baseline="0" dirty="0" err="1"/>
              <a:t>músicos</a:t>
            </a:r>
            <a:r>
              <a:rPr lang="en-US" b="0" baseline="0" dirty="0"/>
              <a:t> de </a:t>
            </a:r>
            <a:r>
              <a:rPr lang="en-US" b="0" baseline="0" dirty="0" err="1"/>
              <a:t>Juanes</a:t>
            </a:r>
            <a:r>
              <a:rPr lang="en-US" b="0" baseline="0"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19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VARIATION</a:t>
            </a:r>
          </a:p>
          <a:p>
            <a:r>
              <a:rPr lang="en-GB" b="0"/>
              <a:t>In this alternative version,</a:t>
            </a:r>
            <a:r>
              <a:rPr lang="en-GB" b="0" baseline="0"/>
              <a:t> s</a:t>
            </a:r>
            <a:r>
              <a:rPr lang="en-GB" b="0"/>
              <a:t>tudents</a:t>
            </a:r>
            <a:r>
              <a:rPr lang="en-GB" b="0" baseline="0"/>
              <a:t> </a:t>
            </a:r>
            <a:r>
              <a:rPr lang="en-GB" b="0" baseline="0" dirty="0"/>
              <a:t>write the whole </a:t>
            </a:r>
            <a:r>
              <a:rPr lang="en-GB" b="0" baseline="0"/>
              <a:t>word. Timing and procedure are as described on the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025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a:t>
            </a:r>
            <a:r>
              <a:rPr lang="en-US" b="1"/>
              <a:t>: </a:t>
            </a:r>
            <a:r>
              <a:rPr lang="en-US" b="0" baseline="0"/>
              <a:t>oral production and comprehension of comparatives (regular and irregular) and vocabulary</a:t>
            </a:r>
          </a:p>
          <a:p>
            <a:endParaRPr lang="en-US" b="1" dirty="0"/>
          </a:p>
          <a:p>
            <a:r>
              <a:rPr lang="en-US" b="1" dirty="0"/>
              <a:t>Procedure:</a:t>
            </a:r>
          </a:p>
          <a:p>
            <a:r>
              <a:rPr lang="en-US" b="0" dirty="0"/>
              <a:t>1. The</a:t>
            </a:r>
            <a:r>
              <a:rPr lang="en-US" b="0" baseline="0" dirty="0"/>
              <a:t> cards should be handed out to students before beginning the activity so they get an idea of what is going to happen.</a:t>
            </a:r>
            <a:endParaRPr lang="en-US" b="0" dirty="0"/>
          </a:p>
          <a:p>
            <a:r>
              <a:rPr lang="en-US" b="0" dirty="0"/>
              <a:t>2</a:t>
            </a:r>
            <a:r>
              <a:rPr lang="en-US" b="0"/>
              <a:t>. The teacher clicks through the slide to show a worked </a:t>
            </a:r>
            <a:r>
              <a:rPr lang="en-US" b="0" baseline="0"/>
              <a:t>example of the activity. </a:t>
            </a:r>
          </a:p>
          <a:p>
            <a:endParaRPr lang="en-US" b="0" dirty="0"/>
          </a:p>
          <a:p>
            <a:r>
              <a:rPr lang="en-GB" b="1" dirty="0"/>
              <a:t>Notes</a:t>
            </a:r>
          </a:p>
          <a:p>
            <a:r>
              <a:rPr lang="en-GB" b="0" dirty="0"/>
              <a:t>The</a:t>
            </a:r>
            <a:r>
              <a:rPr lang="en-GB" b="0" baseline="0" dirty="0"/>
              <a:t> cards for this activity can be printed out from the separate word document accompanying this </a:t>
            </a:r>
            <a:r>
              <a:rPr lang="en-GB" b="0" baseline="0" err="1"/>
              <a:t>powerpoint</a:t>
            </a:r>
            <a:r>
              <a:rPr lang="en-GB" b="0" baseline="0"/>
              <a:t>.</a:t>
            </a:r>
          </a:p>
          <a:p>
            <a:endParaRPr lang="en-GB" b="0" baseline="0" dirty="0"/>
          </a:p>
          <a:p>
            <a:r>
              <a:rPr lang="en-GB" b="0" baseline="0"/>
              <a:t>Differentiation: Teachers </a:t>
            </a:r>
            <a:r>
              <a:rPr lang="en-GB" b="0" baseline="0" dirty="0"/>
              <a:t>working with higher achieving groups could adapt the activity to also include </a:t>
            </a:r>
            <a:r>
              <a:rPr lang="en-GB" b="0" baseline="0"/>
              <a:t>opinion phrases with revisited verbs </a:t>
            </a:r>
            <a:r>
              <a:rPr lang="en-GB" b="0" baseline="0" dirty="0"/>
              <a:t>in the sentences. For example, Student A could be prompted </a:t>
            </a:r>
            <a:r>
              <a:rPr lang="en-GB" b="0" baseline="0"/>
              <a:t>to say:</a:t>
            </a:r>
            <a:endParaRPr lang="en-GB" b="0" baseline="0" dirty="0"/>
          </a:p>
          <a:p>
            <a:r>
              <a:rPr lang="en-US" sz="1200" kern="1200">
                <a:solidFill>
                  <a:schemeClr val="tx1"/>
                </a:solidFill>
                <a:effectLst/>
                <a:latin typeface="+mn-lt"/>
                <a:ea typeface="+mn-ea"/>
                <a:cs typeface="+mn-cs"/>
              </a:rPr>
              <a:t>	Juanes’ music is happier than Shakira’s music</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love it!</a:t>
            </a:r>
            <a:endParaRPr lang="en-GB" sz="1200" kern="1200" dirty="0">
              <a:solidFill>
                <a:schemeClr val="tx1"/>
              </a:solidFill>
              <a:effectLst/>
              <a:latin typeface="+mn-lt"/>
              <a:ea typeface="+mn-ea"/>
              <a:cs typeface="+mn-cs"/>
            </a:endParaRPr>
          </a:p>
          <a:p>
            <a:r>
              <a:rPr lang="en-US" sz="1200" kern="1200">
                <a:solidFill>
                  <a:schemeClr val="tx1"/>
                </a:solidFill>
                <a:effectLst/>
                <a:latin typeface="+mn-lt"/>
                <a:ea typeface="+mn-ea"/>
                <a:cs typeface="+mn-cs"/>
              </a:rPr>
              <a:t>	Shakira’s concerts </a:t>
            </a:r>
            <a:r>
              <a:rPr lang="en-US" sz="1200" kern="1200" dirty="0">
                <a:solidFill>
                  <a:schemeClr val="tx1"/>
                </a:solidFill>
                <a:effectLst/>
                <a:latin typeface="+mn-lt"/>
                <a:ea typeface="+mn-ea"/>
                <a:cs typeface="+mn-cs"/>
              </a:rPr>
              <a:t>are worse </a:t>
            </a:r>
            <a:r>
              <a:rPr lang="en-US" sz="1200" kern="1200">
                <a:solidFill>
                  <a:schemeClr val="tx1"/>
                </a:solidFill>
                <a:effectLst/>
                <a:latin typeface="+mn-lt"/>
                <a:ea typeface="+mn-ea"/>
                <a:cs typeface="+mn-cs"/>
              </a:rPr>
              <a:t>than Juanes’ concerts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don’t like them.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B could, in addition to choosing the correct comparative adjective, write down the opinion given</a:t>
            </a:r>
            <a:r>
              <a:rPr lang="en-US" sz="1200" kern="120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further idea to challenge a higher-achieving</a:t>
            </a:r>
            <a:r>
              <a:rPr lang="en-US" sz="1200" kern="1200" baseline="0">
                <a:solidFill>
                  <a:schemeClr val="tx1"/>
                </a:solidFill>
                <a:effectLst/>
                <a:latin typeface="+mn-lt"/>
                <a:ea typeface="+mn-ea"/>
                <a:cs typeface="+mn-cs"/>
              </a:rPr>
              <a:t> group </a:t>
            </a:r>
            <a:r>
              <a:rPr lang="en-US" sz="1200" kern="1200">
                <a:solidFill>
                  <a:schemeClr val="tx1"/>
                </a:solidFill>
                <a:effectLst/>
                <a:latin typeface="+mn-lt"/>
                <a:ea typeface="+mn-ea"/>
                <a:cs typeface="+mn-cs"/>
              </a:rPr>
              <a:t>could be to have students</a:t>
            </a:r>
            <a:r>
              <a:rPr lang="en-US" sz="1200" kern="1200" baseline="0">
                <a:solidFill>
                  <a:schemeClr val="tx1"/>
                </a:solidFill>
                <a:effectLst/>
                <a:latin typeface="+mn-lt"/>
                <a:ea typeface="+mn-ea"/>
                <a:cs typeface="+mn-cs"/>
              </a:rPr>
              <a:t> translate the full sentence. </a:t>
            </a:r>
            <a:r>
              <a:rPr lang="en-GB" sz="1200" kern="1200" baseline="0">
                <a:solidFill>
                  <a:schemeClr val="tx1"/>
                </a:solidFill>
                <a:effectLst/>
                <a:latin typeface="+mn-lt"/>
                <a:ea typeface="+mn-ea"/>
                <a:cs typeface="+mn-cs"/>
              </a:rPr>
              <a:t>This would involve production and comprehension of possessive ‘de’. This is not included as standard because the activity already practises comparatives, which have only just been introduced.</a:t>
            </a:r>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916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a:t>
            </a:r>
            <a:r>
              <a:rPr lang="en-GB" b="0"/>
              <a:t>cards and sentences</a:t>
            </a:r>
            <a:r>
              <a:rPr lang="en-GB" b="0" baseline="0"/>
              <a:t> to complete</a:t>
            </a:r>
            <a:endParaRPr lang="en-GB" b="1"/>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941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Person B </a:t>
            </a:r>
            <a:r>
              <a:rPr lang="en-GB" b="0" dirty="0"/>
              <a:t>prompt cards </a:t>
            </a:r>
            <a:r>
              <a:rPr lang="en-GB" b="0"/>
              <a:t>and sentences</a:t>
            </a:r>
            <a:r>
              <a:rPr lang="en-GB" b="0" baseline="0"/>
              <a:t> to complete</a:t>
            </a:r>
            <a:endParaRPr lang="en-GB" b="1" dirty="0"/>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336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sheet </a:t>
            </a:r>
            <a:r>
              <a:rPr lang="en-GB" b="1" baseline="0"/>
              <a:t>for listening / writing part of the activity</a:t>
            </a:r>
            <a:endParaRPr lang="en-GB" b="1" dirty="0"/>
          </a:p>
          <a:p>
            <a:endParaRPr lang="en-GB" b="1" dirty="0"/>
          </a:p>
          <a:p>
            <a:r>
              <a:rPr lang="en-GB" b="1" dirty="0"/>
              <a:t>DO NOT DISPLAY DURING ACTIVITY</a:t>
            </a:r>
          </a:p>
          <a:p>
            <a:r>
              <a:rPr lang="en-GB" b="0" dirty="0"/>
              <a:t>See accompanying Word doc for printable </a:t>
            </a:r>
            <a:r>
              <a:rPr lang="en-GB" b="0"/>
              <a:t>version.</a:t>
            </a:r>
            <a:endParaRPr lang="en-GB" b="0" baseline="0" dirty="0"/>
          </a:p>
          <a:p>
            <a:pPr marL="0" indent="0">
              <a:buNone/>
            </a:pPr>
            <a:endParaRPr lang="en-GB" b="0" dirty="0"/>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349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a:t>
            </a:r>
          </a:p>
          <a:p>
            <a:r>
              <a:rPr lang="en-GB" b="0"/>
              <a:t>Teachers</a:t>
            </a:r>
            <a:r>
              <a:rPr lang="en-GB" b="0" baseline="0"/>
              <a:t> may wish to use this additional slide to give feedback on the oral production part of the activity.</a:t>
            </a:r>
          </a:p>
          <a:p>
            <a:r>
              <a:rPr lang="en-GB" b="0" baseline="0"/>
              <a:t>Answers begin with Person A and appear individually on each click.</a:t>
            </a:r>
            <a:endParaRPr lang="en-GB" b="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213407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256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An optional</a:t>
            </a:r>
            <a:r>
              <a:rPr lang="en-GB" b="0" baseline="0"/>
              <a:t> alternative homework</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5212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0" dirty="0"/>
              <a:t> listening activity </a:t>
            </a:r>
            <a:r>
              <a:rPr lang="en-US" b="0"/>
              <a:t>to</a:t>
            </a:r>
            <a:r>
              <a:rPr lang="en-US" b="1"/>
              <a:t> </a:t>
            </a:r>
            <a:r>
              <a:rPr lang="en-US" b="0"/>
              <a:t>improve aural recognition of </a:t>
            </a:r>
            <a:r>
              <a:rPr lang="en-US" b="0" baseline="0"/>
              <a:t>reflexive </a:t>
            </a:r>
            <a:r>
              <a:rPr lang="en-US" b="0" baseline="0" dirty="0"/>
              <a:t>verbs from one of this week’s vocabulary sets (</a:t>
            </a:r>
            <a:r>
              <a:rPr lang="en-US" b="0" baseline="0"/>
              <a:t>8.2.1.6). All sentences use the same reflexive pronoun, ‘me’, as the focus here is on vocabulary meaning, rather than on grammar.</a:t>
            </a:r>
            <a:endParaRPr lang="en-US" b="0" baseline="0" dirty="0"/>
          </a:p>
          <a:p>
            <a:endParaRPr lang="en-US" b="1" dirty="0"/>
          </a:p>
          <a:p>
            <a:r>
              <a:rPr lang="en-US" b="1" dirty="0"/>
              <a:t>Procedure:</a:t>
            </a:r>
          </a:p>
          <a:p>
            <a:r>
              <a:rPr lang="en-US" b="0" dirty="0"/>
              <a:t>1. Students should </a:t>
            </a:r>
            <a:r>
              <a:rPr lang="en-US" b="0"/>
              <a:t>copy numbers</a:t>
            </a:r>
            <a:r>
              <a:rPr lang="en-US" b="0" baseline="0"/>
              <a:t> 1-9 on the left hand side of their exercise books.</a:t>
            </a:r>
            <a:endParaRPr lang="en-US" b="0" dirty="0"/>
          </a:p>
          <a:p>
            <a:r>
              <a:rPr lang="en-US" b="0" dirty="0"/>
              <a:t>2. Teachers click the number button to play the recordings.</a:t>
            </a:r>
            <a:r>
              <a:rPr lang="en-US" b="0" baseline="0" dirty="0"/>
              <a:t> </a:t>
            </a:r>
          </a:p>
          <a:p>
            <a:r>
              <a:rPr lang="en-US" b="0" baseline="0" dirty="0"/>
              <a:t>3. Students </a:t>
            </a:r>
            <a:r>
              <a:rPr lang="en-US" b="0" baseline="0"/>
              <a:t>listen and </a:t>
            </a:r>
            <a:r>
              <a:rPr lang="en-US" b="0" baseline="0" dirty="0"/>
              <a:t>write the letter of the picture that the sentence relates to</a:t>
            </a:r>
            <a:r>
              <a:rPr lang="en-US" b="0" baseline="0"/>
              <a:t>. </a:t>
            </a:r>
          </a:p>
          <a:p>
            <a:r>
              <a:rPr lang="en-US" b="0"/>
              <a:t>4</a:t>
            </a:r>
            <a:r>
              <a:rPr lang="en-US" b="0" dirty="0"/>
              <a:t>. Teachers click to go through the individual answers for each question. As part of feedback, students could be asked how they would refer</a:t>
            </a:r>
            <a:r>
              <a:rPr lang="en-US" b="0" baseline="0" dirty="0"/>
              <a:t> to ‘you’ using the same verbs (in order to revisit ‘</a:t>
            </a:r>
            <a:r>
              <a:rPr lang="en-US" b="0" baseline="0" dirty="0" err="1"/>
              <a:t>te</a:t>
            </a:r>
            <a:r>
              <a:rPr lang="en-US" b="0" baseline="0" dirty="0"/>
              <a:t>’).</a:t>
            </a:r>
          </a:p>
          <a:p>
            <a:r>
              <a:rPr lang="en-US" b="0" baseline="0" dirty="0"/>
              <a:t>5. Students can also be asked for the word for ‘mirror’ (</a:t>
            </a:r>
            <a:r>
              <a:rPr lang="en-US" b="0" baseline="0" dirty="0" err="1"/>
              <a:t>espejo</a:t>
            </a:r>
            <a:r>
              <a:rPr lang="en-US" b="0" baseline="0" dirty="0"/>
              <a:t>) which is one of the vocabulary items revisited this week (see picture </a:t>
            </a:r>
            <a:r>
              <a:rPr lang="en-US" b="0" baseline="0"/>
              <a:t>G).</a:t>
            </a:r>
          </a:p>
          <a:p>
            <a:r>
              <a:rPr lang="en-US" b="0" baseline="0"/>
              <a:t>6. Finally, the prompts can be used for oral productive recall. The teacher (or a partner) says a letter, and then the student says the word in Spanish.</a:t>
            </a:r>
            <a:endParaRPr lang="en-US" b="0" dirty="0"/>
          </a:p>
          <a:p>
            <a:endParaRPr lang="en-US" b="0" dirty="0"/>
          </a:p>
          <a:p>
            <a:r>
              <a:rPr lang="en-US" b="1" dirty="0"/>
              <a:t>Notes: </a:t>
            </a:r>
          </a:p>
          <a:p>
            <a:pPr marL="228600" indent="-228600">
              <a:buAutoNum type="arabicPeriod"/>
            </a:pPr>
            <a:r>
              <a:rPr lang="en-US" b="0" dirty="0"/>
              <a:t>The</a:t>
            </a:r>
            <a:r>
              <a:rPr lang="en-US" b="0" baseline="0" dirty="0"/>
              <a:t> </a:t>
            </a:r>
            <a:r>
              <a:rPr lang="en-US" b="0" baseline="0"/>
              <a:t>sentences are deliberately as short as possible so </a:t>
            </a:r>
            <a:r>
              <a:rPr lang="en-US" b="0" baseline="0" dirty="0"/>
              <a:t>that students focus on the meaning of </a:t>
            </a:r>
            <a:r>
              <a:rPr lang="en-US" b="0" baseline="0"/>
              <a:t>the verb, rather than other information.</a:t>
            </a:r>
          </a:p>
          <a:p>
            <a:pPr marL="228600" indent="-228600">
              <a:buAutoNum type="arabicPeriod"/>
            </a:pPr>
            <a:r>
              <a:rPr lang="en-US" b="0" baseline="0"/>
              <a:t>After </a:t>
            </a:r>
            <a:r>
              <a:rPr lang="en-US" b="0" baseline="0" dirty="0"/>
              <a:t>the activity, as </a:t>
            </a:r>
            <a:r>
              <a:rPr lang="en-US" b="0" baseline="0"/>
              <a:t>an extension, students could be asked to add information to the sentences. </a:t>
            </a:r>
            <a:r>
              <a:rPr lang="en-US" b="0" baseline="0" dirty="0"/>
              <a:t>This could be done by adding time references (e.g., antes de, </a:t>
            </a:r>
            <a:r>
              <a:rPr lang="en-US" b="0" baseline="0" dirty="0" err="1"/>
              <a:t>después</a:t>
            </a:r>
            <a:r>
              <a:rPr lang="en-US" b="0" baseline="0" dirty="0"/>
              <a:t> de), adverbs of location (e.g., </a:t>
            </a:r>
            <a:r>
              <a:rPr lang="en-US" b="0" baseline="0" dirty="0" err="1"/>
              <a:t>delante</a:t>
            </a:r>
            <a:r>
              <a:rPr lang="en-US" b="0" baseline="0" dirty="0"/>
              <a:t> de, </a:t>
            </a:r>
            <a:r>
              <a:rPr lang="en-US" b="0" baseline="0" dirty="0" err="1"/>
              <a:t>debajo</a:t>
            </a:r>
            <a:r>
              <a:rPr lang="en-US" b="0" baseline="0" dirty="0"/>
              <a:t> de) </a:t>
            </a:r>
            <a:r>
              <a:rPr lang="en-US" b="0" baseline="0"/>
              <a:t>or prepositions </a:t>
            </a:r>
            <a:r>
              <a:rPr lang="en-US" b="0" baseline="0" dirty="0"/>
              <a:t>(e.g., </a:t>
            </a:r>
            <a:r>
              <a:rPr lang="en-US" b="0" baseline="0" dirty="0" err="1"/>
              <a:t>en</a:t>
            </a:r>
            <a:r>
              <a:rPr lang="en-US" b="0" baseline="0" dirty="0"/>
              <a:t>, sin, con). </a:t>
            </a:r>
          </a:p>
          <a:p>
            <a:pPr marL="0" indent="0">
              <a:buNone/>
            </a:pPr>
            <a:endParaRPr lang="en-US" b="0" dirty="0"/>
          </a:p>
          <a:p>
            <a:r>
              <a:rPr lang="en-US" b="1" dirty="0"/>
              <a:t>Transcript:</a:t>
            </a:r>
          </a:p>
          <a:p>
            <a:pPr marL="228600" indent="-228600">
              <a:buAutoNum type="arabicPeriod"/>
            </a:pPr>
            <a:r>
              <a:rPr lang="en-US" b="0" dirty="0"/>
              <a:t>Me </a:t>
            </a:r>
            <a:r>
              <a:rPr lang="en-US" b="0" dirty="0" err="1"/>
              <a:t>lavo</a:t>
            </a:r>
            <a:r>
              <a:rPr lang="en-US" b="0" dirty="0"/>
              <a:t>.</a:t>
            </a:r>
          </a:p>
          <a:p>
            <a:pPr marL="228600" indent="-228600">
              <a:buAutoNum type="arabicPeriod"/>
            </a:pPr>
            <a:r>
              <a:rPr lang="en-US" b="0" dirty="0"/>
              <a:t>Me </a:t>
            </a:r>
            <a:r>
              <a:rPr lang="en-US" b="0" dirty="0" err="1"/>
              <a:t>miro</a:t>
            </a:r>
            <a:r>
              <a:rPr lang="en-US" b="0" dirty="0"/>
              <a:t>. </a:t>
            </a:r>
          </a:p>
          <a:p>
            <a:pPr marL="228600" indent="-228600">
              <a:buAutoNum type="arabicPeriod"/>
            </a:pPr>
            <a:r>
              <a:rPr lang="en-US" b="0" dirty="0"/>
              <a:t>Me </a:t>
            </a:r>
            <a:r>
              <a:rPr lang="en-US" b="0" dirty="0" err="1"/>
              <a:t>llamo</a:t>
            </a:r>
            <a:r>
              <a:rPr lang="en-US" b="0" baseline="0" dirty="0"/>
              <a:t> Pepe.</a:t>
            </a:r>
          </a:p>
          <a:p>
            <a:pPr marL="228600" indent="-228600">
              <a:buAutoNum type="arabicPeriod"/>
            </a:pPr>
            <a:r>
              <a:rPr lang="en-US" b="0" baseline="0" dirty="0"/>
              <a:t>Me pongo </a:t>
            </a:r>
            <a:r>
              <a:rPr lang="en-US" b="0" baseline="0" dirty="0" err="1"/>
              <a:t>algo</a:t>
            </a:r>
            <a:r>
              <a:rPr lang="en-US" b="0" baseline="0" dirty="0"/>
              <a:t>. </a:t>
            </a:r>
          </a:p>
          <a:p>
            <a:pPr marL="228600" indent="-228600">
              <a:buAutoNum type="arabicPeriod"/>
            </a:pPr>
            <a:r>
              <a:rPr lang="en-US" b="0" baseline="0" dirty="0"/>
              <a:t>Me </a:t>
            </a:r>
            <a:r>
              <a:rPr lang="en-US" b="0" baseline="0" dirty="0" err="1"/>
              <a:t>despierto</a:t>
            </a:r>
            <a:r>
              <a:rPr lang="en-US" b="0" baseline="0" dirty="0"/>
              <a:t>.</a:t>
            </a:r>
          </a:p>
          <a:p>
            <a:pPr marL="228600" indent="-228600">
              <a:buAutoNum type="arabicPeriod"/>
            </a:pPr>
            <a:r>
              <a:rPr lang="en-US" b="0" baseline="0" dirty="0"/>
              <a:t>Me </a:t>
            </a:r>
            <a:r>
              <a:rPr lang="en-US" b="0" baseline="0" dirty="0" err="1"/>
              <a:t>presento</a:t>
            </a:r>
            <a:r>
              <a:rPr lang="en-US" b="0" baseline="0" dirty="0"/>
              <a:t>.</a:t>
            </a:r>
          </a:p>
          <a:p>
            <a:pPr marL="228600" indent="-228600">
              <a:buAutoNum type="arabicPeriod"/>
            </a:pPr>
            <a:r>
              <a:rPr lang="en-US" b="0" baseline="0" dirty="0"/>
              <a:t>Me </a:t>
            </a:r>
            <a:r>
              <a:rPr lang="en-US" b="0" baseline="0" dirty="0" err="1"/>
              <a:t>preparo</a:t>
            </a:r>
            <a:r>
              <a:rPr lang="en-US" b="0" baseline="0" dirty="0"/>
              <a:t>.</a:t>
            </a:r>
          </a:p>
          <a:p>
            <a:pPr marL="228600" indent="-228600">
              <a:buAutoNum type="arabicPeriod"/>
            </a:pPr>
            <a:r>
              <a:rPr lang="en-US" b="0" baseline="0" dirty="0"/>
              <a:t>Me </a:t>
            </a:r>
            <a:r>
              <a:rPr lang="en-US" b="0" baseline="0" dirty="0" err="1"/>
              <a:t>escondo</a:t>
            </a:r>
            <a:r>
              <a:rPr lang="en-US" b="0" baseline="0" dirty="0"/>
              <a:t>.</a:t>
            </a:r>
          </a:p>
          <a:p>
            <a:pPr marL="228600" indent="-228600">
              <a:buAutoNum type="arabicPeriod"/>
            </a:pPr>
            <a:r>
              <a:rPr lang="en-US" b="0" baseline="0" dirty="0"/>
              <a:t>Me </a:t>
            </a:r>
            <a:r>
              <a:rPr lang="en-US" b="0" baseline="0" dirty="0" err="1"/>
              <a:t>levanto</a:t>
            </a:r>
            <a:r>
              <a:rPr lang="en-US" b="0" baseline="0" dirty="0"/>
              <a:t>.</a:t>
            </a:r>
          </a:p>
          <a:p>
            <a:pPr marL="228600" indent="-228600">
              <a:buAutoNum type="arabicPeriod"/>
            </a:pPr>
            <a:endParaRPr lang="en-US" b="0" baseline="0" dirty="0"/>
          </a:p>
          <a:p>
            <a:pPr marL="228600" indent="-228600">
              <a:buAutoNum type="arabicPeriod"/>
            </a:pPr>
            <a:endParaRPr lang="en-US" b="0" dirty="0"/>
          </a:p>
          <a:p>
            <a:pPr marL="228600" indent="-228600">
              <a:buAutoNum type="arabicPeriod"/>
            </a:pPr>
            <a:endParaRPr lang="en-US" b="0" dirty="0"/>
          </a:p>
          <a:p>
            <a:pPr marL="228600" indent="-228600">
              <a:buAutoNum type="arabicPeriod"/>
            </a:pPr>
            <a:endParaRPr lang="en-US" b="1" dirty="0"/>
          </a:p>
          <a:p>
            <a:endParaRPr lang="en-US" b="1" dirty="0"/>
          </a:p>
          <a:p>
            <a:endParaRPr lang="en-US" b="1" dirty="0"/>
          </a:p>
          <a:p>
            <a:endParaRPr lang="en-US" b="1" dirty="0"/>
          </a:p>
          <a:p>
            <a:endParaRPr lang="en-US" b="1" dirty="0"/>
          </a:p>
          <a:p>
            <a:endParaRPr lang="en-US" b="1" dirty="0"/>
          </a:p>
          <a:p>
            <a:pPr marL="228600" indent="-228600">
              <a:buAutoNum type="arabicPeriod"/>
            </a:pPr>
            <a:r>
              <a:rPr lang="en-US" b="0" dirty="0"/>
              <a:t>¿</a:t>
            </a:r>
            <a:r>
              <a:rPr lang="en-US" b="0" dirty="0" err="1"/>
              <a:t>Te</a:t>
            </a:r>
            <a:r>
              <a:rPr lang="en-US" b="0" dirty="0"/>
              <a:t> lavas </a:t>
            </a:r>
            <a:r>
              <a:rPr lang="en-US" b="0" dirty="0" err="1"/>
              <a:t>después</a:t>
            </a:r>
            <a:r>
              <a:rPr lang="en-US" b="0" dirty="0"/>
              <a:t> de comer?</a:t>
            </a:r>
          </a:p>
          <a:p>
            <a:pPr marL="228600" indent="-228600">
              <a:buAutoNum type="arabicPeriod"/>
            </a:pPr>
            <a:r>
              <a:rPr lang="en-US" b="0" dirty="0"/>
              <a:t>Me</a:t>
            </a:r>
            <a:r>
              <a:rPr lang="en-US" b="0" baseline="0" dirty="0"/>
              <a:t> </a:t>
            </a:r>
            <a:r>
              <a:rPr lang="en-US" b="0" baseline="0" dirty="0" err="1"/>
              <a:t>despierto</a:t>
            </a:r>
            <a:r>
              <a:rPr lang="en-US" b="0" baseline="0" dirty="0"/>
              <a:t> </a:t>
            </a:r>
            <a:r>
              <a:rPr lang="en-US" b="0" baseline="0" dirty="0" err="1"/>
              <a:t>cada</a:t>
            </a:r>
            <a:r>
              <a:rPr lang="en-US" b="0" baseline="0" dirty="0"/>
              <a:t> </a:t>
            </a:r>
            <a:r>
              <a:rPr lang="en-US" b="0" baseline="0" dirty="0" err="1"/>
              <a:t>día</a:t>
            </a:r>
            <a:r>
              <a:rPr lang="en-US" b="0" baseline="0" dirty="0"/>
              <a:t> a </a:t>
            </a:r>
            <a:r>
              <a:rPr lang="en-US" b="0" baseline="0" dirty="0" err="1"/>
              <a:t>las</a:t>
            </a:r>
            <a:r>
              <a:rPr lang="en-US" b="0" baseline="0" dirty="0"/>
              <a:t> </a:t>
            </a:r>
            <a:r>
              <a:rPr lang="en-US" b="0" baseline="0" dirty="0" err="1"/>
              <a:t>siete</a:t>
            </a:r>
            <a:r>
              <a:rPr lang="en-US" b="0" baseline="0" dirty="0"/>
              <a:t>.</a:t>
            </a:r>
          </a:p>
          <a:p>
            <a:pPr marL="228600" indent="-228600">
              <a:buAutoNum type="arabicPeriod"/>
            </a:pPr>
            <a:r>
              <a:rPr lang="en-US" b="0" baseline="0" dirty="0"/>
              <a:t>Me </a:t>
            </a:r>
            <a:r>
              <a:rPr lang="en-US" b="0" baseline="0" dirty="0" err="1"/>
              <a:t>pongo</a:t>
            </a:r>
            <a:r>
              <a:rPr lang="en-US" b="0" baseline="0" dirty="0"/>
              <a:t> el </a:t>
            </a:r>
            <a:r>
              <a:rPr lang="en-US" b="0" baseline="0" dirty="0" err="1"/>
              <a:t>vestido</a:t>
            </a:r>
            <a:r>
              <a:rPr lang="en-US" b="0" baseline="0" dirty="0"/>
              <a:t> </a:t>
            </a:r>
            <a:r>
              <a:rPr lang="en-US" b="0" baseline="0" dirty="0" err="1"/>
              <a:t>azul</a:t>
            </a:r>
            <a:endParaRPr lang="en-US" b="0" baseline="0" dirty="0"/>
          </a:p>
          <a:p>
            <a:pPr marL="228600" indent="-228600">
              <a:buAutoNum type="arabicPeriod"/>
            </a:pPr>
            <a:r>
              <a:rPr lang="en-US" b="0" baseline="0" dirty="0"/>
              <a:t>¿</a:t>
            </a:r>
            <a:r>
              <a:rPr lang="en-US" b="0" baseline="0" dirty="0" err="1"/>
              <a:t>Te</a:t>
            </a:r>
            <a:r>
              <a:rPr lang="en-US" b="0" baseline="0" dirty="0"/>
              <a:t> llamas Sara?</a:t>
            </a:r>
          </a:p>
          <a:p>
            <a:pPr marL="228600" indent="-228600">
              <a:buAutoNum type="arabicPeriod"/>
            </a:pPr>
            <a:r>
              <a:rPr lang="en-US" b="0" baseline="0" dirty="0"/>
              <a:t>Me </a:t>
            </a:r>
            <a:r>
              <a:rPr lang="en-US" b="0" baseline="0" dirty="0" err="1"/>
              <a:t>levanto</a:t>
            </a:r>
            <a:r>
              <a:rPr lang="en-US" b="0" baseline="0" dirty="0"/>
              <a:t> a </a:t>
            </a:r>
            <a:r>
              <a:rPr lang="en-US" b="0" baseline="0" dirty="0" err="1"/>
              <a:t>las</a:t>
            </a:r>
            <a:r>
              <a:rPr lang="en-US" b="0" baseline="0" dirty="0"/>
              <a:t> </a:t>
            </a:r>
            <a:r>
              <a:rPr lang="en-US" b="0" baseline="0" dirty="0" err="1"/>
              <a:t>ocho</a:t>
            </a:r>
            <a:r>
              <a:rPr lang="en-US" b="0" baseline="0" dirty="0"/>
              <a:t> los </a:t>
            </a:r>
            <a:r>
              <a:rPr lang="en-US" b="0" baseline="0" dirty="0" err="1"/>
              <a:t>sábados</a:t>
            </a:r>
            <a:r>
              <a:rPr lang="en-US" b="0" baseline="0" dirty="0"/>
              <a:t>.</a:t>
            </a:r>
          </a:p>
          <a:p>
            <a:pPr marL="228600" indent="-228600">
              <a:buAutoNum type="arabicPeriod"/>
            </a:pPr>
            <a:r>
              <a:rPr lang="en-US" b="0" baseline="0" dirty="0" err="1"/>
              <a:t>Te</a:t>
            </a:r>
            <a:r>
              <a:rPr lang="en-US" b="0" baseline="0" dirty="0"/>
              <a:t> </a:t>
            </a:r>
            <a:r>
              <a:rPr lang="en-US" b="0" baseline="0" dirty="0" err="1"/>
              <a:t>presentas</a:t>
            </a:r>
            <a:r>
              <a:rPr lang="en-US" b="0" baseline="0" dirty="0"/>
              <a:t> a </a:t>
            </a:r>
            <a:r>
              <a:rPr lang="en-US" b="0" baseline="0" dirty="0" err="1"/>
              <a:t>tus</a:t>
            </a:r>
            <a:r>
              <a:rPr lang="en-US" b="0" baseline="0" dirty="0"/>
              <a:t> </a:t>
            </a:r>
            <a:r>
              <a:rPr lang="en-US" b="0" baseline="0" dirty="0" err="1"/>
              <a:t>compañeros</a:t>
            </a:r>
            <a:r>
              <a:rPr lang="en-US" b="0" baseline="0" dirty="0"/>
              <a:t> de </a:t>
            </a:r>
            <a:r>
              <a:rPr lang="en-US" b="0" baseline="0" dirty="0" err="1"/>
              <a:t>clase</a:t>
            </a:r>
            <a:r>
              <a:rPr lang="en-US" b="0" baseline="0" dirty="0"/>
              <a:t>.</a:t>
            </a:r>
          </a:p>
          <a:p>
            <a:pPr marL="228600" indent="-228600">
              <a:buAutoNum type="arabicPeriod"/>
            </a:pP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09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 practice</a:t>
            </a:r>
            <a:r>
              <a:rPr lang="en-US" b="1" baseline="0" dirty="0"/>
              <a:t> slide [1/2]</a:t>
            </a:r>
            <a:endParaRPr lang="en-US" b="1" dirty="0"/>
          </a:p>
          <a:p>
            <a:endParaRPr lang="en-US" b="1" dirty="0"/>
          </a:p>
          <a:p>
            <a:r>
              <a:rPr lang="en-US" b="1" dirty="0"/>
              <a:t>Timing</a:t>
            </a:r>
            <a:r>
              <a:rPr lang="en-US" b="1"/>
              <a:t>: </a:t>
            </a:r>
            <a:r>
              <a:rPr lang="en-US" b="0" i="0"/>
              <a:t>6 </a:t>
            </a:r>
            <a:r>
              <a:rPr lang="en-US" b="0" i="0" dirty="0"/>
              <a:t>minutes (slides</a:t>
            </a:r>
            <a:r>
              <a:rPr lang="en-US" b="0" i="0" baseline="0" dirty="0"/>
              <a:t> 5-6)</a:t>
            </a:r>
            <a:endParaRPr lang="en-US" b="0" i="0" dirty="0"/>
          </a:p>
          <a:p>
            <a:endParaRPr lang="en-US" b="0" i="0" dirty="0"/>
          </a:p>
          <a:p>
            <a:r>
              <a:rPr lang="en-US" b="1" i="0" dirty="0"/>
              <a:t>Aim</a:t>
            </a:r>
            <a:r>
              <a:rPr lang="en-US" b="1" i="0"/>
              <a:t>:</a:t>
            </a:r>
            <a:r>
              <a:rPr lang="en-US" b="1" i="0" baseline="0"/>
              <a:t> </a:t>
            </a:r>
            <a:r>
              <a:rPr lang="en-US" b="0" i="0" baseline="0"/>
              <a:t>to</a:t>
            </a:r>
            <a:r>
              <a:rPr lang="en-US" b="1" i="0" baseline="0"/>
              <a:t> </a:t>
            </a:r>
            <a:r>
              <a:rPr lang="en-US" b="0" i="0" baseline="0"/>
              <a:t>introduce </a:t>
            </a:r>
            <a:r>
              <a:rPr lang="en-US" b="0" i="0" baseline="0" dirty="0"/>
              <a:t>the new vocabulary set for the week.</a:t>
            </a:r>
          </a:p>
          <a:p>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1" dirty="0"/>
            </a:br>
            <a:r>
              <a:rPr lang="en-GB" b="0" dirty="0"/>
              <a:t>1</a:t>
            </a:r>
            <a:r>
              <a:rPr lang="en-GB" b="0"/>
              <a:t>. Each word is first introduced individually</a:t>
            </a:r>
            <a:r>
              <a:rPr lang="en-GB" b="0" baseline="0"/>
              <a:t> on a click.</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 Pupils</a:t>
            </a:r>
            <a:r>
              <a:rPr lang="en-GB" b="0" baseline="0"/>
              <a:t> </a:t>
            </a:r>
            <a:r>
              <a:rPr lang="en-GB" b="0" baseline="0" dirty="0"/>
              <a:t>either work by themselves or in pairs, reading out the words and recapping their English meaning (1 minute).</a:t>
            </a:r>
            <a:br>
              <a:rPr lang="en-GB" b="0" baseline="0"/>
            </a:br>
            <a:r>
              <a:rPr lang="en-GB" b="0" baseline="0"/>
              <a:t>3. </a:t>
            </a:r>
            <a:r>
              <a:rPr lang="en-GB" b="0" baseline="0" dirty="0"/>
              <a:t>Then the teacher removes the English words or pictures (one by one) and they try to recall the English orally (chorally), looking at the Spanish (1 minute).</a:t>
            </a:r>
            <a:br>
              <a:rPr lang="en-GB" b="0" baseline="0"/>
            </a:br>
            <a:r>
              <a:rPr lang="en-GB" b="0" baseline="0"/>
              <a:t>4. </a:t>
            </a:r>
            <a:r>
              <a:rPr lang="en-GB" b="0" baseline="0" dirty="0"/>
              <a:t>Then the Spanish meanings are removed (one by one) and they to recall them orally (again, chorally), looking at the English (1 minute)</a:t>
            </a:r>
            <a:br>
              <a:rPr lang="en-GB" b="0" baseline="0"/>
            </a:br>
            <a:r>
              <a:rPr lang="en-GB" b="0" baseline="0"/>
              <a:t>5. </a:t>
            </a:r>
            <a:r>
              <a:rPr lang="en-GB" b="0" baseline="0" dirty="0"/>
              <a:t>Further rounds of learning can be facilitated by one pupil turning away from the board, and his/her partner asking him/her the </a:t>
            </a:r>
            <a:r>
              <a:rPr lang="en-GB" b="0" baseline="0"/>
              <a:t>meanings (‘¿Cómo </a:t>
            </a:r>
            <a:r>
              <a:rPr lang="en-GB" b="0" baseline="0" dirty="0"/>
              <a:t>se dice X en </a:t>
            </a:r>
            <a:r>
              <a:rPr lang="en-GB" b="0" baseline="0" dirty="0" err="1"/>
              <a:t>español</a:t>
            </a:r>
            <a:r>
              <a:rPr lang="en-GB" b="0" baseline="0" dirty="0"/>
              <a:t>?’).  This activity can work from L2 </a:t>
            </a:r>
            <a:r>
              <a:rPr lang="en-GB" b="0" baseline="0" dirty="0">
                <a:sym typeface="Wingdings" panose="05000000000000000000" pitchFamily="2" charset="2"/>
              </a:rPr>
              <a:t></a:t>
            </a:r>
            <a:r>
              <a:rPr lang="en-GB" b="0" baseline="0" dirty="0"/>
              <a:t> L1 or L1 </a:t>
            </a:r>
            <a:r>
              <a:rPr lang="en-GB" b="0" baseline="0">
                <a:sym typeface="Wingdings" panose="05000000000000000000" pitchFamily="2" charset="2"/>
              </a:rPr>
              <a:t> L2.</a:t>
            </a:r>
            <a:endParaRPr lang="en-GB" b="0"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146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baseline="0" dirty="0"/>
              <a:t>.</a:t>
            </a:r>
            <a:r>
              <a:rPr lang="en-GB" b="1" baseline="0" dirty="0"/>
              <a:t>Procedure</a:t>
            </a:r>
            <a:br>
              <a:rPr lang="en-GB" b="1" dirty="0"/>
            </a:br>
            <a:r>
              <a:rPr lang="en-GB" b="0" dirty="0"/>
              <a:t>1. Same procedure</a:t>
            </a:r>
            <a:r>
              <a:rPr lang="en-GB" b="0" baseline="0" dirty="0"/>
              <a:t> as the previous slide</a:t>
            </a:r>
            <a:endParaRPr lang="en-GB" b="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baseline="0" dirty="0"/>
              <a:t>Note: </a:t>
            </a:r>
            <a:r>
              <a:rPr lang="en-GB" baseline="0" dirty="0"/>
              <a:t>students could also be asked for other ways of saying ‘tired’ (or, to give more of a hint, ‘to be sleepy’) and ‘ill, sick’. This would be a way to revisit ‘</a:t>
            </a:r>
            <a:r>
              <a:rPr lang="en-GB" baseline="0" dirty="0" err="1"/>
              <a:t>tener</a:t>
            </a:r>
            <a:r>
              <a:rPr lang="en-GB" baseline="0" dirty="0"/>
              <a:t> </a:t>
            </a:r>
            <a:r>
              <a:rPr lang="en-GB" baseline="0" dirty="0" err="1"/>
              <a:t>sueño</a:t>
            </a:r>
            <a:r>
              <a:rPr lang="en-GB" baseline="0" dirty="0"/>
              <a:t>’ and ‘</a:t>
            </a:r>
            <a:r>
              <a:rPr lang="en-GB" baseline="0" dirty="0" err="1"/>
              <a:t>estar</a:t>
            </a:r>
            <a:r>
              <a:rPr lang="en-GB" baseline="0" dirty="0"/>
              <a:t> </a:t>
            </a:r>
            <a:r>
              <a:rPr lang="en-GB" baseline="0" dirty="0" err="1"/>
              <a:t>malo</a:t>
            </a:r>
            <a:r>
              <a:rPr lang="en-GB" baseline="0" dirty="0"/>
              <a:t>’, both </a:t>
            </a:r>
            <a:r>
              <a:rPr lang="en-GB" baseline="0"/>
              <a:t>of which were taught earlier in Y8.     </a:t>
            </a:r>
          </a:p>
          <a:p>
            <a:endParaRPr lang="en-GB" baseline="0"/>
          </a:p>
          <a:p>
            <a:r>
              <a:rPr lang="en-US" b="1" i="0" baseline="0"/>
              <a:t>Notes:</a:t>
            </a:r>
          </a:p>
          <a:p>
            <a:r>
              <a:rPr lang="en-US" b="0" i="0" baseline="0"/>
              <a:t>‘Difícil’ and ‘fácil’ are two vocabulary items from revisited from one of this week’s revisited sets (8.2.2.3)</a:t>
            </a:r>
            <a:endParaRPr lang="en-US" b="0" i="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778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1" dirty="0"/>
          </a:p>
          <a:p>
            <a:endParaRPr lang="en-US" b="1" dirty="0"/>
          </a:p>
          <a:p>
            <a:r>
              <a:rPr lang="en-US" b="1" dirty="0"/>
              <a:t>Aim: </a:t>
            </a:r>
            <a:r>
              <a:rPr lang="en-US" b="0" dirty="0"/>
              <a:t>revisit use</a:t>
            </a:r>
            <a:r>
              <a:rPr lang="en-US" b="0" baseline="0" dirty="0"/>
              <a:t> of the possessive adjective ‘</a:t>
            </a:r>
            <a:r>
              <a:rPr lang="en-US" b="0" baseline="0" err="1"/>
              <a:t>nuestro</a:t>
            </a:r>
            <a:r>
              <a:rPr lang="en-US" b="0" baseline="0"/>
              <a:t>’</a:t>
            </a:r>
            <a:endParaRPr lang="en-US" b="1" dirty="0"/>
          </a:p>
          <a:p>
            <a:endParaRPr lang="en-US" b="1" dirty="0"/>
          </a:p>
          <a:p>
            <a:r>
              <a:rPr lang="en-US" b="1" dirty="0"/>
              <a:t>Procedure:</a:t>
            </a:r>
          </a:p>
          <a:p>
            <a:pPr marL="228600" indent="-228600">
              <a:buAutoNum type="arabicPeriod"/>
            </a:pPr>
            <a:r>
              <a:rPr lang="en-US" b="0"/>
              <a:t>The teacher clicks </a:t>
            </a:r>
            <a:r>
              <a:rPr lang="en-US" b="0" dirty="0"/>
              <a:t>to show the explanation</a:t>
            </a:r>
            <a:r>
              <a:rPr lang="en-US" b="0" baseline="0" dirty="0"/>
              <a:t> of ‘</a:t>
            </a:r>
            <a:r>
              <a:rPr lang="en-US" b="0" baseline="0" dirty="0" err="1"/>
              <a:t>nuestro</a:t>
            </a:r>
            <a:r>
              <a:rPr lang="en-US" b="0" baseline="0" dirty="0"/>
              <a:t>’. A gap is </a:t>
            </a:r>
            <a:r>
              <a:rPr lang="en-US" b="0" baseline="0"/>
              <a:t>left for students to give ‘nuestro’, </a:t>
            </a:r>
            <a:r>
              <a:rPr lang="en-US" b="0" baseline="0" dirty="0"/>
              <a:t>which will be revealed with the next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The teacher clicks to bring up the rule on gender agreement, then the forms of ‘nuestro’ that are required for singular masculine and feminine nouns.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r>
              <a:rPr lang="en-GB" b="1" dirty="0"/>
              <a:t>Notes</a:t>
            </a:r>
            <a:endParaRPr lang="en-GB" sz="1200" b="1" dirty="0"/>
          </a:p>
          <a:p>
            <a:r>
              <a:rPr lang="en-GB" b="0" baseline="0"/>
              <a:t>‘Hijo’ and ‘hija’ </a:t>
            </a:r>
            <a:r>
              <a:rPr lang="en-GB" b="0" baseline="0" dirty="0"/>
              <a:t>were introduced in last week’s lesson (3.1.2)</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77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a:t>
            </a:r>
            <a:r>
              <a:rPr lang="en-US" b="0" baseline="0"/>
              <a:t>introduce regular Spanish comparatives </a:t>
            </a:r>
            <a:r>
              <a:rPr lang="en-US" b="0" baseline="0" dirty="0"/>
              <a:t>using ‘</a:t>
            </a:r>
            <a:r>
              <a:rPr lang="en-US" b="0" baseline="0" dirty="0" err="1"/>
              <a:t>más</a:t>
            </a:r>
            <a:r>
              <a:rPr lang="en-US" b="0" baseline="0" dirty="0"/>
              <a:t> </a:t>
            </a:r>
            <a:r>
              <a:rPr lang="en-US" b="0" baseline="0" dirty="0" err="1"/>
              <a:t>que</a:t>
            </a:r>
            <a:r>
              <a:rPr lang="en-US" b="0" baseline="0" dirty="0"/>
              <a:t>’ and ‘</a:t>
            </a:r>
            <a:r>
              <a:rPr lang="en-US" b="0" baseline="0" dirty="0" err="1"/>
              <a:t>menos</a:t>
            </a:r>
            <a:r>
              <a:rPr lang="en-US" b="0" baseline="0" dirty="0"/>
              <a:t> </a:t>
            </a:r>
            <a:r>
              <a:rPr lang="en-US" b="0" baseline="0" dirty="0" err="1"/>
              <a:t>que</a:t>
            </a:r>
            <a:r>
              <a:rPr lang="en-US" b="0" baseline="0" dirty="0"/>
              <a:t>’</a:t>
            </a:r>
            <a:endParaRPr lang="en-US" b="1" dirty="0"/>
          </a:p>
          <a:p>
            <a:endParaRPr lang="en-US" b="1" dirty="0"/>
          </a:p>
          <a:p>
            <a:r>
              <a:rPr lang="en-US" b="1" dirty="0"/>
              <a:t>Procedure:</a:t>
            </a:r>
          </a:p>
          <a:p>
            <a:pPr marL="228600" indent="-228600">
              <a:buAutoNum type="arabicPeriod"/>
            </a:pPr>
            <a:r>
              <a:rPr lang="en-US" b="0" dirty="0"/>
              <a:t>The teacher</a:t>
            </a:r>
            <a:r>
              <a:rPr lang="en-US" b="0" baseline="0" dirty="0"/>
              <a:t> clicks to go through this explanation slide, starting with a short explanation of how comparatives in English work.</a:t>
            </a:r>
          </a:p>
          <a:p>
            <a:pPr marL="228600" indent="-228600">
              <a:buAutoNum type="arabicPeriod"/>
            </a:pPr>
            <a:r>
              <a:rPr lang="en-US" b="0" baseline="0" dirty="0"/>
              <a:t>The teacher then clicks to show how Spanish works in a similar way using ‘</a:t>
            </a:r>
            <a:r>
              <a:rPr lang="en-US" b="0" baseline="0" dirty="0" err="1"/>
              <a:t>más</a:t>
            </a:r>
            <a:r>
              <a:rPr lang="is-IS" b="0" baseline="0" dirty="0"/>
              <a:t>… que’ and ‘menos...que‘. It should be made clear here that an adjective will go between the ‘más/menos’ and the ‘que’.</a:t>
            </a:r>
            <a:endParaRPr lang="en-US" b="0" baseline="0" dirty="0"/>
          </a:p>
          <a:p>
            <a:pPr marL="228600" indent="-228600">
              <a:buAutoNum type="arabicPeriod"/>
            </a:pPr>
            <a:r>
              <a:rPr lang="en-US" b="0" baseline="0" dirty="0"/>
              <a:t>Teachers click to show an example sentence in Spanish using </a:t>
            </a:r>
            <a:r>
              <a:rPr lang="en-US" b="0" baseline="0" dirty="0" err="1"/>
              <a:t>más</a:t>
            </a:r>
            <a:r>
              <a:rPr lang="is-IS" b="0" baseline="0" dirty="0"/>
              <a:t>…que</a:t>
            </a:r>
            <a:r>
              <a:rPr lang="en-US" b="0" baseline="0" dirty="0"/>
              <a:t>. They can then ask the students to </a:t>
            </a:r>
            <a:r>
              <a:rPr lang="en-US" b="0" baseline="0"/>
              <a:t>translate the example into </a:t>
            </a:r>
            <a:r>
              <a:rPr lang="en-US" b="0" baseline="0" dirty="0"/>
              <a:t>English before clicking to show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s-IS" b="0" baseline="0" dirty="0"/>
              <a:t>Click to show a callout explaining that in English the suffix –er (or –ier) can be added to give the meaning </a:t>
            </a:r>
            <a:r>
              <a:rPr lang="en-US" b="0" baseline="0" dirty="0"/>
              <a:t>‘</a:t>
            </a:r>
            <a:r>
              <a:rPr lang="en-US" b="0" baseline="0"/>
              <a:t>more’</a:t>
            </a:r>
            <a:r>
              <a:rPr lang="is-IS" b="0" baseline="0"/>
              <a:t>, as illustrated by ‘angrier‘.</a:t>
            </a:r>
            <a:endParaRPr lang="is-IS" b="0" baseline="0" dirty="0"/>
          </a:p>
          <a:p>
            <a:pPr marL="228600" indent="-228600">
              <a:buAutoNum type="arabicPeriod"/>
            </a:pPr>
            <a:r>
              <a:rPr lang="en-US" b="0" baseline="0" dirty="0"/>
              <a:t>Teachers click to show an example of </a:t>
            </a:r>
            <a:r>
              <a:rPr lang="en-US" b="0" baseline="0"/>
              <a:t>‘menos </a:t>
            </a:r>
            <a:r>
              <a:rPr lang="is-IS" b="0" baseline="0"/>
              <a:t>… que</a:t>
            </a:r>
            <a:r>
              <a:rPr lang="is-IS" b="0" baseline="0" dirty="0"/>
              <a:t>’. Again, teachers can ask students to translate before </a:t>
            </a:r>
            <a:r>
              <a:rPr lang="is-IS" b="0" baseline="0"/>
              <a:t>revealing.</a:t>
            </a:r>
          </a:p>
          <a:p>
            <a:pPr marL="228600" indent="-228600">
              <a:buAutoNum type="arabicPeriod"/>
            </a:pPr>
            <a:r>
              <a:rPr lang="is-IS" b="0" baseline="0"/>
              <a:t>A final callout can be used to remind students about the use of </a:t>
            </a:r>
            <a:r>
              <a:rPr kumimoji="0" lang="en-GB" sz="1200" b="0" i="0" u="none" strike="noStrike" kern="1200" cap="none" spc="0" normalizeH="0" baseline="0" noProof="0">
                <a:ln>
                  <a:noFill/>
                </a:ln>
                <a:solidFill>
                  <a:srgbClr val="203864"/>
                </a:solidFill>
                <a:effectLst/>
                <a:uLnTx/>
                <a:uFillTx/>
                <a:latin typeface="Century Gothic"/>
                <a:ea typeface="+mn-ea"/>
                <a:cs typeface="+mn-cs"/>
              </a:rPr>
              <a:t>‘estar’, which will be used in this lesson’s activities.</a:t>
            </a:r>
            <a:endParaRPr lang="is-IS" b="0" baseline="0" dirty="0"/>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b="0"/>
              <a:t>. </a:t>
            </a:r>
            <a:r>
              <a:rPr lang="is-IS" b="0" baseline="0"/>
              <a:t>It might be worth also reminding students that adjective agreement (for gender and number) is still needed when using comparatives.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2. Two </a:t>
            </a:r>
            <a:r>
              <a:rPr lang="en-US" b="0" dirty="0"/>
              <a:t>common </a:t>
            </a:r>
            <a:r>
              <a:rPr lang="en-US" b="0"/>
              <a:t>irregular</a:t>
            </a:r>
            <a:r>
              <a:rPr lang="en-US" b="0" baseline="0"/>
              <a:t> comparatives, </a:t>
            </a:r>
            <a:r>
              <a:rPr lang="en-US" b="0" baseline="0" dirty="0"/>
              <a:t>‘</a:t>
            </a:r>
            <a:r>
              <a:rPr lang="en-US" b="0" baseline="0" dirty="0" err="1"/>
              <a:t>mejor</a:t>
            </a:r>
            <a:r>
              <a:rPr lang="en-US" b="0" baseline="0" dirty="0"/>
              <a:t>’ and ‘</a:t>
            </a:r>
            <a:r>
              <a:rPr lang="en-US" b="0" baseline="0" err="1"/>
              <a:t>peor</a:t>
            </a:r>
            <a:r>
              <a:rPr lang="en-US" b="0" baseline="0"/>
              <a:t>’, </a:t>
            </a:r>
            <a:r>
              <a:rPr lang="en-US" b="0" baseline="0" dirty="0"/>
              <a:t>will be introduced in the second lesson </a:t>
            </a:r>
            <a:r>
              <a:rPr lang="en-US" b="0" baseline="0"/>
              <a:t>this week.</a:t>
            </a:r>
            <a:endParaRPr lang="en-US" b="0" baseline="0" dirty="0"/>
          </a:p>
          <a:p>
            <a:r>
              <a:rPr lang="en-US" b="0" baseline="0"/>
              <a:t>3. </a:t>
            </a:r>
            <a:r>
              <a:rPr lang="en-US" b="0" baseline="0" dirty="0"/>
              <a:t>In English it is also possible to say, e.g., ‘not as tired as’ rather than ‘less tired than’. This sounds slightly less formal. However, ‘less’ is a direct translation of ‘</a:t>
            </a:r>
            <a:r>
              <a:rPr lang="en-US" b="0" baseline="0" dirty="0" err="1"/>
              <a:t>menos</a:t>
            </a:r>
            <a:r>
              <a:rPr lang="en-US" b="0" baseline="0" dirty="0"/>
              <a:t>’ and so </a:t>
            </a:r>
            <a:r>
              <a:rPr lang="en-US" b="0" baseline="0"/>
              <a:t>is likely to be more pedagogically appropriate (particularly as ‘tan…como’ will also be taught later)</a:t>
            </a:r>
            <a:r>
              <a:rPr lang="en-US" b="0" baseline="0">
                <a:solidFill>
                  <a:srgbClr val="203864"/>
                </a:solidFill>
              </a:rPr>
              <a:t>.</a:t>
            </a:r>
          </a:p>
          <a:p>
            <a:r>
              <a:rPr lang="en-US" b="0" baseline="0">
                <a:solidFill>
                  <a:srgbClr val="203864"/>
                </a:solidFill>
              </a:rPr>
              <a:t>4. ‘Más … que’ and ‘menos …. que’ are also used with adverbs to make comparisons (e.g., Él camina más rapido que tú). Here, however, the focus is only on adjectives.</a:t>
            </a:r>
            <a:endParaRPr lang="en-US" b="0" dirty="0">
              <a:solidFill>
                <a:srgbClr val="203864"/>
              </a:solidFill>
            </a:endParaRP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482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p>
          <a:p>
            <a:endParaRPr lang="en-US" b="1" dirty="0"/>
          </a:p>
          <a:p>
            <a:r>
              <a:rPr lang="en-US" b="1" dirty="0"/>
              <a:t>Aim: </a:t>
            </a:r>
            <a:r>
              <a:rPr lang="en-US" b="0"/>
              <a:t>to</a:t>
            </a:r>
            <a:r>
              <a:rPr lang="en-US" b="1"/>
              <a:t> </a:t>
            </a:r>
            <a:r>
              <a:rPr lang="en-US" b="0"/>
              <a:t>recap </a:t>
            </a:r>
            <a:r>
              <a:rPr lang="en-US" b="0" baseline="0"/>
              <a:t>‘está</a:t>
            </a:r>
            <a:r>
              <a:rPr lang="en-US" b="0" baseline="0" dirty="0"/>
              <a:t>’ and ‘</a:t>
            </a:r>
            <a:r>
              <a:rPr lang="en-US" b="0" baseline="0" err="1"/>
              <a:t>están</a:t>
            </a:r>
            <a:r>
              <a:rPr lang="en-US" b="0" baseline="0"/>
              <a:t>’ which will feature in the next activities</a:t>
            </a:r>
          </a:p>
          <a:p>
            <a:endParaRPr lang="en-US" b="1" dirty="0"/>
          </a:p>
          <a:p>
            <a:r>
              <a:rPr lang="en-US" b="1" dirty="0"/>
              <a:t>Procedure:</a:t>
            </a:r>
          </a:p>
          <a:p>
            <a:pPr marL="228600" indent="-228600">
              <a:buAutoNum type="arabicPeriod"/>
            </a:pPr>
            <a:r>
              <a:rPr lang="en-US" b="0" baseline="0" dirty="0"/>
              <a:t>The teacher clicks to show sentence with the Spanish word missing to explain the use of ‘</a:t>
            </a:r>
            <a:r>
              <a:rPr lang="en-US" b="0" baseline="0" dirty="0" err="1"/>
              <a:t>está</a:t>
            </a:r>
            <a:r>
              <a:rPr lang="en-US" b="0" baseline="0" dirty="0"/>
              <a:t>’ for state. The missing word can be elicited and the answer is shown by clicking.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 teacher then clicks to show an example, asking students to translate into Spanish using the correct form of ‘</a:t>
            </a:r>
            <a:r>
              <a:rPr lang="en-US" b="0" baseline="0" dirty="0" err="1"/>
              <a:t>nuestro</a:t>
            </a:r>
            <a:r>
              <a:rPr lang="en-US" b="0" baseline="0" dirty="0"/>
              <a:t>’ and ‘</a:t>
            </a:r>
            <a:r>
              <a:rPr lang="en-US" b="0" baseline="0" dirty="0" err="1"/>
              <a:t>está</a:t>
            </a:r>
            <a:r>
              <a:rPr lang="en-US" b="0" baseline="0" dirty="0"/>
              <a:t>’. The answer is revealed by clicking.</a:t>
            </a:r>
          </a:p>
          <a:p>
            <a:pPr marL="228600" indent="-228600">
              <a:buAutoNum type="arabicPeriod"/>
            </a:pPr>
            <a:r>
              <a:rPr lang="en-US" b="0" baseline="0" dirty="0"/>
              <a:t>The same is done for the second sentence, which elicits ‘</a:t>
            </a:r>
            <a:r>
              <a:rPr lang="en-US" b="0" baseline="0" dirty="0" err="1"/>
              <a:t>están</a:t>
            </a:r>
            <a:r>
              <a:rPr lang="en-US" b="0" baseline="0" dirty="0"/>
              <a:t>’ and a further example.</a:t>
            </a:r>
          </a:p>
          <a:p>
            <a:endParaRPr lang="en-US" b="0" dirty="0"/>
          </a:p>
          <a:p>
            <a:r>
              <a:rPr lang="en-GB" b="1" dirty="0"/>
              <a:t>Notes</a:t>
            </a:r>
            <a:endParaRPr lang="en-GB" sz="1200" b="1" dirty="0"/>
          </a:p>
          <a:p>
            <a:r>
              <a:rPr lang="en-GB" b="0" baseline="0" dirty="0"/>
              <a:t>‘</a:t>
            </a:r>
            <a:r>
              <a:rPr lang="en-GB" b="0" baseline="0" dirty="0" err="1"/>
              <a:t>Tío</a:t>
            </a:r>
            <a:r>
              <a:rPr lang="en-GB" b="0" baseline="0" dirty="0"/>
              <a:t>’ and ‘</a:t>
            </a:r>
            <a:r>
              <a:rPr lang="en-GB" b="0" baseline="0" dirty="0" err="1"/>
              <a:t>tía</a:t>
            </a:r>
            <a:r>
              <a:rPr lang="en-GB" b="0" baseline="0" dirty="0"/>
              <a:t>’ were introduced in last week’s lesson (3.1.2)</a:t>
            </a:r>
            <a:endParaRPr lang="en-GB"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41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3810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6203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65391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4339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660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2840460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692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127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1870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5010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3761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78119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7203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14237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8830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1466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434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80198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50575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63758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34600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72089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84688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8999945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36.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image" Target="../media/image34.png"/><Relationship Id="rId5" Type="http://schemas.openxmlformats.org/officeDocument/2006/relationships/audio" Target="../media/audio20.wav"/><Relationship Id="rId10" Type="http://schemas.openxmlformats.org/officeDocument/2006/relationships/image" Target="../media/image33.png"/><Relationship Id="rId4" Type="http://schemas.openxmlformats.org/officeDocument/2006/relationships/audio" Target="../media/audio19.wav"/><Relationship Id="rId9" Type="http://schemas.openxmlformats.org/officeDocument/2006/relationships/image" Target="../media/image32.png"/><Relationship Id="rId1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1.png"/><Relationship Id="rId4" Type="http://schemas.openxmlformats.org/officeDocument/2006/relationships/image" Target="../media/image22.jpe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6.png"/><Relationship Id="rId7" Type="http://schemas.openxmlformats.org/officeDocument/2006/relationships/audio" Target="../media/audio4.wav"/><Relationship Id="rId12"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47.png"/><Relationship Id="rId7" Type="http://schemas.openxmlformats.org/officeDocument/2006/relationships/audio" Target="../media/audio26.wav"/><Relationship Id="rId12"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image" Target="../media/image40.jpeg"/><Relationship Id="rId9" Type="http://schemas.openxmlformats.org/officeDocument/2006/relationships/audio" Target="../media/audio28.wav"/></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49.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tiff"/><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audio" Target="../media/audio35.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34.wav"/><Relationship Id="rId5" Type="http://schemas.openxmlformats.org/officeDocument/2006/relationships/audio" Target="../media/audio33.wav"/><Relationship Id="rId4" Type="http://schemas.openxmlformats.org/officeDocument/2006/relationships/audio" Target="../media/audio32.wav"/><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7.tiff"/><Relationship Id="rId9" Type="http://schemas.openxmlformats.org/officeDocument/2006/relationships/audio" Target="../media/audio5.wav"/></Relationships>
</file>

<file path=ppt/slides/_rels/slide3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59.jp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5.xml"/><Relationship Id="rId1" Type="http://schemas.openxmlformats.org/officeDocument/2006/relationships/slideLayout" Target="../slideLayouts/slideLayout28.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hyperlink" Target="https://quizlet.com/gb/549172798/year-8-spanish-term-22-week-5-flash-cards/" TargetMode="External"/><Relationship Id="rId3" Type="http://schemas.openxmlformats.org/officeDocument/2006/relationships/image" Target="../media/image6.png"/><Relationship Id="rId7" Type="http://schemas.openxmlformats.org/officeDocument/2006/relationships/hyperlink" Target="https://quizlet.com/gb/565301112/year-8-spanish-term-31-week-4-flash-card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resources.ncelp.org/concern/parent/k930bx83k/file_sets/3t945r62n" TargetMode="External"/><Relationship Id="rId11" Type="http://schemas.openxmlformats.org/officeDocument/2006/relationships/image" Target="../media/image70.png"/><Relationship Id="rId5" Type="http://schemas.openxmlformats.org/officeDocument/2006/relationships/hyperlink" Target="https://drive.google.com/file/d/1LrTeZmmrIWlKXzK7TiA_IeapVaBtfT8q/view?usp=sharing" TargetMode="External"/><Relationship Id="rId10"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hyperlink" Target="https://quizlet.com/gb/543832552/y8-spanish-term-22-week-1-flash-card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microsoft.com/office/2007/relationships/hdphoto" Target="../media/hdphoto1.wdp"/><Relationship Id="rId18" Type="http://schemas.openxmlformats.org/officeDocument/2006/relationships/audio" Target="../media/audio16.wav"/><Relationship Id="rId3" Type="http://schemas.openxmlformats.org/officeDocument/2006/relationships/image" Target="../media/image8.png"/><Relationship Id="rId7" Type="http://schemas.openxmlformats.org/officeDocument/2006/relationships/audio" Target="../media/audio10.wav"/><Relationship Id="rId12" Type="http://schemas.openxmlformats.org/officeDocument/2006/relationships/image" Target="../media/image11.png"/><Relationship Id="rId17" Type="http://schemas.openxmlformats.org/officeDocument/2006/relationships/audio" Target="../media/audio15.wav"/><Relationship Id="rId2" Type="http://schemas.openxmlformats.org/officeDocument/2006/relationships/notesSlide" Target="../notesSlides/notesSlide4.xml"/><Relationship Id="rId16" Type="http://schemas.openxmlformats.org/officeDocument/2006/relationships/image" Target="../media/image14.tiff"/><Relationship Id="rId20"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10.jpeg"/><Relationship Id="rId15" Type="http://schemas.openxmlformats.org/officeDocument/2006/relationships/image" Target="../media/image13.tiff"/><Relationship Id="rId10" Type="http://schemas.openxmlformats.org/officeDocument/2006/relationships/audio" Target="../media/audio13.wav"/><Relationship Id="rId19" Type="http://schemas.openxmlformats.org/officeDocument/2006/relationships/audio" Target="../media/audio17.wav"/><Relationship Id="rId4" Type="http://schemas.openxmlformats.org/officeDocument/2006/relationships/image" Target="../media/image9.jpeg"/><Relationship Id="rId9" Type="http://schemas.openxmlformats.org/officeDocument/2006/relationships/audio" Target="../media/audio12.wav"/><Relationship Id="rId1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14816" y="2177325"/>
            <a:ext cx="6702052" cy="879475"/>
          </a:xfrm>
        </p:spPr>
        <p:txBody>
          <a:bodyPr>
            <a:normAutofit fontScale="90000"/>
          </a:bodyPr>
          <a:lstStyle/>
          <a:p>
            <a:pPr algn="l"/>
            <a:r>
              <a:rPr lang="en-GB" sz="4000" b="1" dirty="0">
                <a:solidFill>
                  <a:prstClr val="white"/>
                </a:solidFill>
              </a:rPr>
              <a:t>Describing how people feel</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30469" y="3121647"/>
            <a:ext cx="7291126" cy="567626"/>
          </a:xfrm>
        </p:spPr>
        <p:txBody>
          <a:bodyPr>
            <a:normAutofit fontScale="85000" lnSpcReduction="10000"/>
          </a:bodyPr>
          <a:lstStyle/>
          <a:p>
            <a:pPr algn="l"/>
            <a:r>
              <a:rPr lang="en-GB" sz="3000" dirty="0">
                <a:solidFill>
                  <a:prstClr val="white"/>
                </a:solidFill>
              </a:rPr>
              <a:t>Comparatives: ‘más que’ and ‘</a:t>
            </a:r>
            <a:r>
              <a:rPr lang="en-GB" sz="3000" dirty="0" err="1">
                <a:solidFill>
                  <a:prstClr val="white"/>
                </a:solidFill>
              </a:rPr>
              <a:t>menos</a:t>
            </a:r>
            <a:r>
              <a:rPr lang="en-GB" sz="3000" dirty="0">
                <a:solidFill>
                  <a:prstClr val="white"/>
                </a:solidFill>
              </a:rPr>
              <a:t> que’</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35013" y="3560907"/>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Strong vowels [revisited]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3 – Lesson 53</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5795397"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Pete Watson / Nick Avery / Mollie Bentley-Smith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30</a:t>
            </a:r>
            <a:r>
              <a:rPr lang="en-GB" sz="1400" dirty="0">
                <a:solidFill>
                  <a:prstClr val="white"/>
                </a:solidFill>
                <a:latin typeface="Century Gothic" panose="020B0502020202020204" pitchFamily="34" charset="0"/>
              </a:rPr>
              <a:t>/06/21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182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9375679" y="1141145"/>
            <a:ext cx="2104775" cy="1868414"/>
          </a:xfrm>
          <a:prstGeom prst="cloudCallout">
            <a:avLst>
              <a:gd name="adj1" fmla="val -28073"/>
              <a:gd name="adj2" fmla="val 9512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ular Callout 4"/>
          <p:cNvSpPr/>
          <p:nvPr/>
        </p:nvSpPr>
        <p:spPr>
          <a:xfrm>
            <a:off x="129060" y="813844"/>
            <a:ext cx="9144053" cy="5547029"/>
          </a:xfrm>
          <a:prstGeom prst="wedgeRoundRectCallout">
            <a:avLst>
              <a:gd name="adj1" fmla="val 55179"/>
              <a:gd name="adj2" fmla="val 18179"/>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8" name="TextBox 7"/>
          <p:cNvSpPr txBox="1"/>
          <p:nvPr/>
        </p:nvSpPr>
        <p:spPr>
          <a:xfrm>
            <a:off x="449114" y="885215"/>
            <a:ext cx="9312966" cy="501675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err="1">
                <a:ln>
                  <a:noFill/>
                </a:ln>
                <a:solidFill>
                  <a:srgbClr val="002060"/>
                </a:solidFill>
                <a:effectLst/>
                <a:uLnTx/>
                <a:uFillTx/>
                <a:latin typeface="Century Gothic"/>
                <a:ea typeface="+mn-ea"/>
                <a:cs typeface="+mn-cs"/>
              </a:rPr>
              <a:t>más</a:t>
            </a:r>
            <a:r>
              <a:rPr kumimoji="0" lang="en-US" sz="2000" b="0" i="0" u="none" strike="noStrike" kern="1200" cap="none" spc="0" normalizeH="0" baseline="0" noProof="0">
                <a:ln>
                  <a:noFill/>
                </a:ln>
                <a:solidFill>
                  <a:srgbClr val="002060"/>
                </a:solidFill>
                <a:effectLst/>
                <a:uLnTx/>
                <a:uFillTx/>
                <a:latin typeface="Century Gothic"/>
                <a:ea typeface="+mn-ea"/>
                <a:cs typeface="+mn-cs"/>
              </a:rPr>
              <a:t> contenta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que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prima, María.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emocionada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que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primo, Pablo.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menos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cansada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que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abuelo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Antonio.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menos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seria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que nuestro / nuestra tía, Pilar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enojada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feliz</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que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toda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familia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Está </a:t>
            </a:r>
            <a:r>
              <a:rPr kumimoji="0" lang="en-US" sz="2000" b="0" i="0" u="none" strike="noStrike" kern="1200" cap="none" spc="0" normalizeH="0" baseline="0" noProof="0" err="1">
                <a:ln>
                  <a:noFill/>
                </a:ln>
                <a:solidFill>
                  <a:srgbClr val="002060"/>
                </a:solidFill>
                <a:effectLst/>
                <a:uLnTx/>
                <a:uFillTx/>
                <a:latin typeface="Century Gothic"/>
                <a:ea typeface="+mn-ea"/>
                <a:cs typeface="+mn-cs"/>
              </a:rPr>
              <a:t>más</a:t>
            </a:r>
            <a:r>
              <a:rPr kumimoji="0" lang="en-US" sz="2000" b="0" i="0" u="none" strike="noStrike" kern="1200" cap="none" spc="0" normalizeH="0" baseline="0" noProof="0">
                <a:ln>
                  <a:noFill/>
                </a:ln>
                <a:solidFill>
                  <a:srgbClr val="002060"/>
                </a:solidFill>
                <a:effectLst/>
                <a:uLnTx/>
                <a:uFillTx/>
                <a:latin typeface="Century Gothic"/>
                <a:ea typeface="+mn-ea"/>
                <a:cs typeface="+mn-cs"/>
              </a:rPr>
              <a:t> </a:t>
            </a:r>
            <a:r>
              <a:rPr kumimoji="0" lang="en-US" sz="2000" i="0" u="none" strike="noStrike" kern="1200" cap="none" spc="0" normalizeH="0" baseline="0" noProof="0">
                <a:ln>
                  <a:noFill/>
                </a:ln>
                <a:solidFill>
                  <a:srgbClr val="002060"/>
                </a:solidFill>
                <a:effectLst/>
                <a:uLnTx/>
                <a:uFillTx/>
                <a:latin typeface="Century Gothic"/>
                <a:ea typeface="+mn-ea"/>
                <a:cs typeface="+mn-cs"/>
              </a:rPr>
              <a:t>lista</a:t>
            </a:r>
            <a:r>
              <a:rPr kumimoji="0" lang="en-US" sz="2000" b="0" i="0" u="none" strike="noStrike" kern="1200" cap="none" spc="0" normalizeH="0" baseline="0" noProof="0">
                <a:ln>
                  <a:noFill/>
                </a:ln>
                <a:solidFill>
                  <a:srgbClr val="002060"/>
                </a:solidFill>
                <a:effectLst/>
                <a:uLnTx/>
                <a:uFillTx/>
                <a:latin typeface="Century Gothic"/>
                <a:ea typeface="+mn-ea"/>
                <a:cs typeface="+mn-cs"/>
              </a:rPr>
              <a:t> que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amiga, </a:t>
            </a:r>
            <a:r>
              <a:rPr kumimoji="0" lang="en-US" sz="2000" b="0" i="0" u="none" strike="noStrike" kern="1200" cap="none" spc="0" normalizeH="0" baseline="0" noProof="0">
                <a:ln>
                  <a:noFill/>
                </a:ln>
                <a:solidFill>
                  <a:srgbClr val="002060"/>
                </a:solidFill>
                <a:effectLst/>
                <a:uLnTx/>
                <a:uFillTx/>
                <a:latin typeface="Century Gothic"/>
                <a:ea typeface="+mn-ea"/>
                <a:cs typeface="+mn-cs"/>
              </a:rPr>
              <a:t>Sandra.</a:t>
            </a:r>
            <a:r>
              <a:rPr kumimoji="0" lang="en-US" sz="2000" b="0" i="0" u="none" strike="noStrike" kern="1200" cap="none" spc="0" normalizeH="0" noProof="0">
                <a:ln>
                  <a:noFill/>
                </a:ln>
                <a:solidFill>
                  <a:srgbClr val="002060"/>
                </a:solidFill>
                <a:effectLst/>
                <a:uLnTx/>
                <a:uFillTx/>
                <a:latin typeface="Century Gothic"/>
                <a:ea typeface="+mn-ea"/>
                <a:cs typeface="+mn-cs"/>
              </a:rPr>
              <a:t> </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 name="Title 1"/>
          <p:cNvSpPr>
            <a:spLocks noGrp="1"/>
          </p:cNvSpPr>
          <p:nvPr>
            <p:ph type="title"/>
          </p:nvPr>
        </p:nvSpPr>
        <p:spPr>
          <a:xfrm>
            <a:off x="129060" y="13121"/>
            <a:ext cx="11351394" cy="885214"/>
          </a:xfrm>
        </p:spPr>
        <p:txBody>
          <a:bodyPr>
            <a:noAutofit/>
          </a:bodyPr>
          <a:lstStyle/>
          <a:p>
            <a:pPr>
              <a:lnSpc>
                <a:spcPct val="110000"/>
              </a:lnSpc>
            </a:pPr>
            <a:r>
              <a:rPr lang="en-GB" sz="2000">
                <a:solidFill>
                  <a:srgbClr val="002060"/>
                </a:solidFill>
              </a:rPr>
              <a:t>La familia López entra </a:t>
            </a:r>
            <a:r>
              <a:rPr lang="en-GB" sz="2000" dirty="0">
                <a:solidFill>
                  <a:srgbClr val="002060"/>
                </a:solidFill>
              </a:rPr>
              <a:t>en un festival </a:t>
            </a:r>
            <a:r>
              <a:rPr lang="en-GB" sz="2000">
                <a:solidFill>
                  <a:srgbClr val="002060"/>
                </a:solidFill>
              </a:rPr>
              <a:t>de música. Hugo y Nadia también. ¿Cómo está Nadia y cómo está la familia? </a:t>
            </a:r>
            <a:r>
              <a:rPr lang="en-GB" sz="2000" err="1">
                <a:solidFill>
                  <a:srgbClr val="002060"/>
                </a:solidFill>
              </a:rPr>
              <a:t>Elige</a:t>
            </a:r>
            <a:r>
              <a:rPr lang="en-GB" sz="2000">
                <a:solidFill>
                  <a:srgbClr val="002060"/>
                </a:solidFill>
              </a:rPr>
              <a:t> ‘</a:t>
            </a:r>
            <a:r>
              <a:rPr lang="en-GB" sz="2000" err="1">
                <a:solidFill>
                  <a:srgbClr val="002060"/>
                </a:solidFill>
              </a:rPr>
              <a:t>nuestro</a:t>
            </a:r>
            <a:r>
              <a:rPr lang="en-GB" sz="2000">
                <a:solidFill>
                  <a:srgbClr val="002060"/>
                </a:solidFill>
              </a:rPr>
              <a:t>’ o ‘nuestra’. </a:t>
            </a:r>
            <a:r>
              <a:rPr lang="en-GB" sz="2000" dirty="0">
                <a:solidFill>
                  <a:srgbClr val="002060"/>
                </a:solidFill>
              </a:rPr>
              <a:t>Traduce la </a:t>
            </a:r>
            <a:r>
              <a:rPr lang="en-GB" sz="2000" dirty="0" err="1">
                <a:solidFill>
                  <a:srgbClr val="002060"/>
                </a:solidFill>
              </a:rPr>
              <a:t>frase</a:t>
            </a:r>
            <a:r>
              <a:rPr lang="en-GB" sz="2000" dirty="0">
                <a:solidFill>
                  <a:srgbClr val="002060"/>
                </a:solidFill>
              </a:rPr>
              <a:t> al </a:t>
            </a:r>
            <a:r>
              <a:rPr lang="en-GB" sz="2000" dirty="0" err="1">
                <a:solidFill>
                  <a:srgbClr val="002060"/>
                </a:solidFill>
              </a:rPr>
              <a:t>inglés</a:t>
            </a:r>
            <a:r>
              <a:rPr lang="en-GB" sz="2000"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0" name="TextBox 9"/>
          <p:cNvSpPr txBox="1"/>
          <p:nvPr/>
        </p:nvSpPr>
        <p:spPr>
          <a:xfrm>
            <a:off x="656799" y="1344166"/>
            <a:ext cx="81029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She is__________________________________________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p:cNvSpPr txBox="1"/>
          <p:nvPr/>
        </p:nvSpPr>
        <p:spPr>
          <a:xfrm>
            <a:off x="656800" y="2306355"/>
            <a:ext cx="84914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She is_____________________________________________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p:cNvSpPr txBox="1"/>
          <p:nvPr/>
        </p:nvSpPr>
        <p:spPr>
          <a:xfrm>
            <a:off x="608695" y="3204644"/>
            <a:ext cx="8243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She is______________________________________________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TextBox 12"/>
          <p:cNvSpPr txBox="1"/>
          <p:nvPr/>
        </p:nvSpPr>
        <p:spPr>
          <a:xfrm>
            <a:off x="637559" y="4115269"/>
            <a:ext cx="84717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She is__________________________________________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TextBox 13"/>
          <p:cNvSpPr txBox="1"/>
          <p:nvPr/>
        </p:nvSpPr>
        <p:spPr>
          <a:xfrm>
            <a:off x="695283" y="5077457"/>
            <a:ext cx="84330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She is_____________________________________________________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p:cNvSpPr txBox="1"/>
          <p:nvPr/>
        </p:nvSpPr>
        <p:spPr>
          <a:xfrm>
            <a:off x="656798" y="5924184"/>
            <a:ext cx="84914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She is_____________________________________________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Rounded Rectangle 15"/>
          <p:cNvSpPr/>
          <p:nvPr/>
        </p:nvSpPr>
        <p:spPr>
          <a:xfrm>
            <a:off x="3883231" y="867210"/>
            <a:ext cx="990185"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7" name="Rounded Rectangle 16"/>
          <p:cNvSpPr/>
          <p:nvPr/>
        </p:nvSpPr>
        <p:spPr>
          <a:xfrm>
            <a:off x="5526156" y="1807159"/>
            <a:ext cx="983161"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8" name="Rounded Rectangle 17"/>
          <p:cNvSpPr/>
          <p:nvPr/>
        </p:nvSpPr>
        <p:spPr>
          <a:xfrm>
            <a:off x="4120299" y="2702258"/>
            <a:ext cx="1055193"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9" name="Rounded Rectangle 18"/>
          <p:cNvSpPr/>
          <p:nvPr/>
        </p:nvSpPr>
        <p:spPr>
          <a:xfrm>
            <a:off x="4730402" y="3661224"/>
            <a:ext cx="1001743" cy="39607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0" name="Rounded Rectangle 19"/>
          <p:cNvSpPr/>
          <p:nvPr/>
        </p:nvSpPr>
        <p:spPr>
          <a:xfrm>
            <a:off x="7290631" y="4514392"/>
            <a:ext cx="1017355"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1" name="Rounded Rectangle 20"/>
          <p:cNvSpPr/>
          <p:nvPr/>
        </p:nvSpPr>
        <p:spPr>
          <a:xfrm>
            <a:off x="3187482" y="5463860"/>
            <a:ext cx="985652" cy="39607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819" r="48219"/>
          <a:stretch/>
        </p:blipFill>
        <p:spPr>
          <a:xfrm>
            <a:off x="9593167" y="3778975"/>
            <a:ext cx="909971" cy="197154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47024" r="28980"/>
          <a:stretch/>
        </p:blipFill>
        <p:spPr>
          <a:xfrm>
            <a:off x="11349226" y="3808460"/>
            <a:ext cx="859971" cy="2015937"/>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24889" r="48698"/>
          <a:stretch/>
        </p:blipFill>
        <p:spPr>
          <a:xfrm>
            <a:off x="9582908" y="1201029"/>
            <a:ext cx="736103" cy="1567591"/>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48774" r="29974"/>
          <a:stretch/>
        </p:blipFill>
        <p:spPr>
          <a:xfrm flipH="1">
            <a:off x="10226930" y="3845469"/>
            <a:ext cx="625290" cy="1741378"/>
          </a:xfrm>
          <a:prstGeom prst="rect">
            <a:avLst/>
          </a:prstGeom>
        </p:spPr>
      </p:pic>
      <p:sp>
        <p:nvSpPr>
          <p:cNvPr id="29" name="TextBox 28"/>
          <p:cNvSpPr txBox="1"/>
          <p:nvPr/>
        </p:nvSpPr>
        <p:spPr>
          <a:xfrm>
            <a:off x="1396755" y="1347599"/>
            <a:ext cx="63028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a:ln>
                  <a:noFill/>
                </a:ln>
                <a:solidFill>
                  <a:srgbClr val="002060"/>
                </a:solidFill>
                <a:effectLst/>
                <a:uLnTx/>
                <a:uFillTx/>
                <a:latin typeface="Century Gothic"/>
                <a:ea typeface="+mn-ea"/>
                <a:cs typeface="+mn-cs"/>
              </a:rPr>
              <a:t>(feeling)</a:t>
            </a:r>
            <a:r>
              <a:rPr kumimoji="0" lang="en-GB" sz="2000" u="none" strike="noStrike" kern="1200" cap="none" spc="0" normalizeH="0" noProof="0">
                <a:ln>
                  <a:noFill/>
                </a:ln>
                <a:solidFill>
                  <a:srgbClr val="002060"/>
                </a:solidFill>
                <a:effectLst/>
                <a:uLnTx/>
                <a:uFillTx/>
                <a:latin typeface="Century Gothic"/>
                <a:ea typeface="+mn-ea"/>
                <a:cs typeface="+mn-cs"/>
              </a:rPr>
              <a:t> </a:t>
            </a:r>
            <a:r>
              <a:rPr kumimoji="0" lang="en-GB" sz="2000" b="1" i="1" u="none" strike="noStrike" kern="1200" cap="none" spc="0" normalizeH="0" baseline="0" noProof="0">
                <a:ln>
                  <a:noFill/>
                </a:ln>
                <a:solidFill>
                  <a:srgbClr val="002060"/>
                </a:solidFill>
                <a:effectLst/>
                <a:uLnTx/>
                <a:uFillTx/>
                <a:latin typeface="Century Gothic"/>
                <a:ea typeface="+mn-ea"/>
                <a:cs typeface="+mn-cs"/>
              </a:rPr>
              <a:t>happier than </a:t>
            </a:r>
            <a:r>
              <a:rPr kumimoji="0" lang="en-GB" sz="2000" b="0" i="0" u="none" strike="noStrike" kern="1200" cap="none" spc="0" normalizeH="0" baseline="0" noProof="0">
                <a:ln>
                  <a:noFill/>
                </a:ln>
                <a:solidFill>
                  <a:srgbClr val="002060"/>
                </a:solidFill>
                <a:effectLst/>
                <a:uLnTx/>
                <a:uFillTx/>
                <a:latin typeface="Century Gothic"/>
                <a:ea typeface="+mn-ea"/>
                <a:cs typeface="+mn-cs"/>
              </a:rPr>
              <a:t>our cousin, Maria.</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Rounded Rectangular Callout 26"/>
          <p:cNvSpPr/>
          <p:nvPr/>
        </p:nvSpPr>
        <p:spPr>
          <a:xfrm>
            <a:off x="10253464" y="3214577"/>
            <a:ext cx="1784488" cy="699539"/>
          </a:xfrm>
          <a:prstGeom prst="wedgeRoundRectCallout">
            <a:avLst>
              <a:gd name="adj1" fmla="val 30688"/>
              <a:gd name="adj2" fmla="val 67038"/>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Cómo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Nadia?</a:t>
            </a:r>
          </a:p>
        </p:txBody>
      </p:sp>
      <p:sp>
        <p:nvSpPr>
          <p:cNvPr id="30" name="TextBox 29"/>
          <p:cNvSpPr txBox="1"/>
          <p:nvPr/>
        </p:nvSpPr>
        <p:spPr>
          <a:xfrm>
            <a:off x="1396754" y="2288754"/>
            <a:ext cx="63028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a:ln>
                  <a:noFill/>
                </a:ln>
                <a:solidFill>
                  <a:srgbClr val="002060"/>
                </a:solidFill>
                <a:effectLst/>
                <a:uLnTx/>
                <a:uFillTx/>
                <a:latin typeface="Century Gothic"/>
                <a:ea typeface="+mn-ea"/>
                <a:cs typeface="+mn-cs"/>
              </a:rPr>
              <a:t>(feeling) </a:t>
            </a:r>
            <a:r>
              <a:rPr kumimoji="0" lang="en-GB" sz="2000" b="1" i="1" u="none" strike="noStrike" kern="1200" cap="none" spc="0" normalizeH="0" baseline="0" noProof="0">
                <a:ln>
                  <a:noFill/>
                </a:ln>
                <a:solidFill>
                  <a:srgbClr val="002060"/>
                </a:solidFill>
                <a:effectLst/>
                <a:uLnTx/>
                <a:uFillTx/>
                <a:latin typeface="Century Gothic"/>
                <a:ea typeface="+mn-ea"/>
                <a:cs typeface="+mn-cs"/>
              </a:rPr>
              <a:t>more excited than </a:t>
            </a:r>
            <a:r>
              <a:rPr kumimoji="0" lang="en-GB" sz="2000" b="0" i="0" u="none" strike="noStrike" kern="1200" cap="none" spc="0" normalizeH="0" baseline="0" noProof="0">
                <a:ln>
                  <a:noFill/>
                </a:ln>
                <a:solidFill>
                  <a:srgbClr val="002060"/>
                </a:solidFill>
                <a:effectLst/>
                <a:uLnTx/>
                <a:uFillTx/>
                <a:latin typeface="Century Gothic"/>
                <a:ea typeface="+mn-ea"/>
                <a:cs typeface="+mn-cs"/>
              </a:rPr>
              <a:t>our cousin, Pablo.</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p:cNvSpPr txBox="1"/>
          <p:nvPr/>
        </p:nvSpPr>
        <p:spPr>
          <a:xfrm>
            <a:off x="1387443" y="3173748"/>
            <a:ext cx="63028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a:ln>
                  <a:noFill/>
                </a:ln>
                <a:solidFill>
                  <a:srgbClr val="002060"/>
                </a:solidFill>
                <a:effectLst/>
                <a:uLnTx/>
                <a:uFillTx/>
                <a:latin typeface="Century Gothic"/>
                <a:ea typeface="+mn-ea"/>
                <a:cs typeface="+mn-cs"/>
              </a:rPr>
              <a:t>(feeling)</a:t>
            </a:r>
            <a:r>
              <a:rPr kumimoji="0" lang="en-GB" sz="2000" u="none" strike="noStrike" kern="1200" cap="none" spc="0" normalizeH="0" noProof="0">
                <a:ln>
                  <a:noFill/>
                </a:ln>
                <a:solidFill>
                  <a:srgbClr val="002060"/>
                </a:solidFill>
                <a:effectLst/>
                <a:uLnTx/>
                <a:uFillTx/>
                <a:latin typeface="Century Gothic"/>
                <a:ea typeface="+mn-ea"/>
                <a:cs typeface="+mn-cs"/>
              </a:rPr>
              <a:t> </a:t>
            </a:r>
            <a:r>
              <a:rPr kumimoji="0" lang="en-GB" sz="2000" b="1" i="1" u="none" strike="noStrike" kern="1200" cap="none" spc="0" normalizeH="0" baseline="0" noProof="0">
                <a:ln>
                  <a:noFill/>
                </a:ln>
                <a:solidFill>
                  <a:srgbClr val="002060"/>
                </a:solidFill>
                <a:effectLst/>
                <a:uLnTx/>
                <a:uFillTx/>
                <a:latin typeface="Century Gothic"/>
                <a:ea typeface="+mn-ea"/>
                <a:cs typeface="+mn-cs"/>
              </a:rPr>
              <a:t>less tired than </a:t>
            </a:r>
            <a:r>
              <a:rPr kumimoji="0" lang="en-GB" sz="2000" b="0" i="0" u="none" strike="noStrike" kern="1200" cap="none" spc="0" normalizeH="0" baseline="0" noProof="0">
                <a:ln>
                  <a:noFill/>
                </a:ln>
                <a:solidFill>
                  <a:srgbClr val="002060"/>
                </a:solidFill>
                <a:effectLst/>
                <a:uLnTx/>
                <a:uFillTx/>
                <a:latin typeface="Century Gothic"/>
                <a:ea typeface="+mn-ea"/>
                <a:cs typeface="+mn-cs"/>
              </a:rPr>
              <a:t>our grandpa, Antonio.</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2" name="TextBox 31"/>
          <p:cNvSpPr txBox="1"/>
          <p:nvPr/>
        </p:nvSpPr>
        <p:spPr>
          <a:xfrm>
            <a:off x="1428740" y="4075458"/>
            <a:ext cx="6438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a:ln>
                  <a:noFill/>
                </a:ln>
                <a:solidFill>
                  <a:srgbClr val="002060"/>
                </a:solidFill>
                <a:effectLst/>
                <a:uLnTx/>
                <a:uFillTx/>
                <a:latin typeface="Century Gothic"/>
                <a:ea typeface="+mn-ea"/>
                <a:cs typeface="+mn-cs"/>
              </a:rPr>
              <a:t>(looking) </a:t>
            </a:r>
            <a:r>
              <a:rPr kumimoji="0" lang="en-GB" sz="2000" b="1" i="1" u="none" strike="noStrike" kern="1200" cap="none" spc="0" normalizeH="0" baseline="0" noProof="0">
                <a:ln>
                  <a:noFill/>
                </a:ln>
                <a:solidFill>
                  <a:srgbClr val="002060"/>
                </a:solidFill>
                <a:effectLst/>
                <a:uLnTx/>
                <a:uFillTx/>
                <a:latin typeface="Century Gothic"/>
                <a:ea typeface="+mn-ea"/>
                <a:cs typeface="+mn-cs"/>
              </a:rPr>
              <a:t>less serious than </a:t>
            </a:r>
            <a:r>
              <a:rPr kumimoji="0" lang="en-GB" sz="2000" b="0" i="0" u="none" strike="noStrike" kern="1200" cap="none" spc="0" normalizeH="0" baseline="0" noProof="0">
                <a:ln>
                  <a:noFill/>
                </a:ln>
                <a:solidFill>
                  <a:srgbClr val="002060"/>
                </a:solidFill>
                <a:effectLst/>
                <a:uLnTx/>
                <a:uFillTx/>
                <a:latin typeface="Century Gothic"/>
                <a:ea typeface="+mn-ea"/>
                <a:cs typeface="+mn-cs"/>
              </a:rPr>
              <a:t>our aunt,</a:t>
            </a:r>
            <a:r>
              <a:rPr kumimoji="0" lang="en-GB" sz="2000" b="0" i="0" u="none" strike="noStrike" kern="1200" cap="none" spc="0" normalizeH="0" noProof="0">
                <a:ln>
                  <a:noFill/>
                </a:ln>
                <a:solidFill>
                  <a:srgbClr val="002060"/>
                </a:solidFill>
                <a:effectLst/>
                <a:uLnTx/>
                <a:uFillTx/>
                <a:latin typeface="Century Gothic"/>
                <a:ea typeface="+mn-ea"/>
                <a:cs typeface="+mn-cs"/>
              </a:rPr>
              <a:t> </a:t>
            </a:r>
            <a:r>
              <a:rPr kumimoji="0" lang="en-GB" sz="2000" b="0" i="0" u="none" strike="noStrike" kern="1200" cap="none" spc="0" normalizeH="0" baseline="0" noProof="0">
                <a:ln>
                  <a:noFill/>
                </a:ln>
                <a:solidFill>
                  <a:srgbClr val="002060"/>
                </a:solidFill>
                <a:effectLst/>
                <a:uLnTx/>
                <a:uFillTx/>
                <a:latin typeface="Century Gothic"/>
                <a:ea typeface="+mn-ea"/>
                <a:cs typeface="+mn-cs"/>
              </a:rPr>
              <a:t>Pilar.</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3" name="TextBox 32"/>
          <p:cNvSpPr txBox="1"/>
          <p:nvPr/>
        </p:nvSpPr>
        <p:spPr>
          <a:xfrm>
            <a:off x="1464758" y="5066778"/>
            <a:ext cx="68940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not (feeling) angry. She’s </a:t>
            </a:r>
            <a:r>
              <a:rPr kumimoji="0" lang="en-GB" sz="2000" b="1" i="1" u="none" strike="noStrike" kern="1200" cap="none" spc="0" normalizeH="0" baseline="0" noProof="0">
                <a:ln>
                  <a:noFill/>
                </a:ln>
                <a:solidFill>
                  <a:srgbClr val="002060"/>
                </a:solidFill>
                <a:effectLst/>
                <a:uLnTx/>
                <a:uFillTx/>
                <a:latin typeface="Century Gothic"/>
                <a:ea typeface="+mn-ea"/>
                <a:cs typeface="+mn-cs"/>
              </a:rPr>
              <a:t>happier than </a:t>
            </a:r>
            <a:r>
              <a:rPr kumimoji="0" lang="en-GB" sz="2000" b="0" i="0" u="none" strike="noStrike" kern="1200" cap="none" spc="0" normalizeH="0" baseline="0" noProof="0">
                <a:ln>
                  <a:noFill/>
                </a:ln>
                <a:solidFill>
                  <a:srgbClr val="002060"/>
                </a:solidFill>
                <a:effectLst/>
                <a:uLnTx/>
                <a:uFillTx/>
                <a:latin typeface="Century Gothic"/>
                <a:ea typeface="+mn-ea"/>
                <a:cs typeface="+mn-cs"/>
              </a:rPr>
              <a:t>all our family!</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TextBox 33"/>
          <p:cNvSpPr txBox="1"/>
          <p:nvPr/>
        </p:nvSpPr>
        <p:spPr>
          <a:xfrm>
            <a:off x="1396755" y="5903708"/>
            <a:ext cx="5696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a:ln>
                  <a:noFill/>
                </a:ln>
                <a:solidFill>
                  <a:srgbClr val="002060"/>
                </a:solidFill>
                <a:effectLst/>
                <a:uLnTx/>
                <a:uFillTx/>
                <a:latin typeface="Century Gothic"/>
                <a:ea typeface="+mn-ea"/>
                <a:cs typeface="+mn-cs"/>
              </a:rPr>
              <a:t>(feeling)</a:t>
            </a:r>
            <a:r>
              <a:rPr kumimoji="0" lang="en-GB" sz="2000" b="1" u="none" strike="noStrike" kern="1200" cap="none" spc="0" normalizeH="0" baseline="0" noProof="0">
                <a:ln>
                  <a:noFill/>
                </a:ln>
                <a:solidFill>
                  <a:srgbClr val="002060"/>
                </a:solidFill>
                <a:effectLst/>
                <a:uLnTx/>
                <a:uFillTx/>
                <a:latin typeface="Century Gothic"/>
                <a:ea typeface="+mn-ea"/>
                <a:cs typeface="+mn-cs"/>
              </a:rPr>
              <a:t> </a:t>
            </a:r>
            <a:r>
              <a:rPr kumimoji="0" lang="en-GB" sz="2000" b="1" i="1" u="none" strike="noStrike" kern="1200" cap="none" spc="0" normalizeH="0" baseline="0" noProof="0">
                <a:ln>
                  <a:noFill/>
                </a:ln>
                <a:solidFill>
                  <a:srgbClr val="002060"/>
                </a:solidFill>
                <a:effectLst/>
                <a:uLnTx/>
                <a:uFillTx/>
                <a:latin typeface="Century Gothic"/>
                <a:ea typeface="+mn-ea"/>
                <a:cs typeface="+mn-cs"/>
              </a:rPr>
              <a:t>more ready</a:t>
            </a:r>
            <a:r>
              <a:rPr kumimoji="0" lang="en-GB" sz="2000" b="1" i="1" u="none" strike="noStrike" kern="1200" cap="none" spc="0" normalizeH="0" noProof="0">
                <a:ln>
                  <a:noFill/>
                </a:ln>
                <a:solidFill>
                  <a:srgbClr val="002060"/>
                </a:solidFill>
                <a:effectLst/>
                <a:uLnTx/>
                <a:uFillTx/>
                <a:latin typeface="Century Gothic"/>
                <a:ea typeface="+mn-ea"/>
                <a:cs typeface="+mn-cs"/>
              </a:rPr>
              <a:t> than </a:t>
            </a:r>
            <a:r>
              <a:rPr kumimoji="0" lang="en-GB" sz="2000" b="0" i="0" u="none" strike="noStrike" kern="1200" cap="none" spc="0" normalizeH="0" baseline="0" noProof="0">
                <a:ln>
                  <a:noFill/>
                </a:ln>
                <a:solidFill>
                  <a:srgbClr val="002060"/>
                </a:solidFill>
                <a:effectLst/>
                <a:uLnTx/>
                <a:uFillTx/>
                <a:latin typeface="Century Gothic"/>
                <a:ea typeface="+mn-ea"/>
                <a:cs typeface="+mn-cs"/>
              </a:rPr>
              <a:t>our friend, Sandra.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026" name="Picture 2" descr="Heart Shape Clip Art - Clipart librar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3908" y="1317566"/>
            <a:ext cx="600470" cy="557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ic note clipart png&#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12039" y="1955196"/>
            <a:ext cx="654804" cy="71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18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9" grpId="0"/>
      <p:bldP spid="30" grpId="0"/>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62702069"/>
              </p:ext>
            </p:extLst>
          </p:nvPr>
        </p:nvGraphicFramePr>
        <p:xfrm>
          <a:off x="269384" y="1211614"/>
          <a:ext cx="11658758" cy="5004108"/>
        </p:xfrm>
        <a:graphic>
          <a:graphicData uri="http://schemas.openxmlformats.org/drawingml/2006/table">
            <a:tbl>
              <a:tblPr firstRow="1" bandRow="1">
                <a:tableStyleId>{8A107856-5554-42FB-B03E-39F5DBC370BA}</a:tableStyleId>
              </a:tblPr>
              <a:tblGrid>
                <a:gridCol w="615987">
                  <a:extLst>
                    <a:ext uri="{9D8B030D-6E8A-4147-A177-3AD203B41FA5}">
                      <a16:colId xmlns:a16="http://schemas.microsoft.com/office/drawing/2014/main" val="20000"/>
                    </a:ext>
                  </a:extLst>
                </a:gridCol>
                <a:gridCol w="1045029">
                  <a:extLst>
                    <a:ext uri="{9D8B030D-6E8A-4147-A177-3AD203B41FA5}">
                      <a16:colId xmlns:a16="http://schemas.microsoft.com/office/drawing/2014/main" val="20001"/>
                    </a:ext>
                  </a:extLst>
                </a:gridCol>
                <a:gridCol w="1206695">
                  <a:extLst>
                    <a:ext uri="{9D8B030D-6E8A-4147-A177-3AD203B41FA5}">
                      <a16:colId xmlns:a16="http://schemas.microsoft.com/office/drawing/2014/main" val="20002"/>
                    </a:ext>
                  </a:extLst>
                </a:gridCol>
                <a:gridCol w="1710676">
                  <a:extLst>
                    <a:ext uri="{9D8B030D-6E8A-4147-A177-3AD203B41FA5}">
                      <a16:colId xmlns:a16="http://schemas.microsoft.com/office/drawing/2014/main" val="4234720625"/>
                    </a:ext>
                  </a:extLst>
                </a:gridCol>
                <a:gridCol w="7080371">
                  <a:extLst>
                    <a:ext uri="{9D8B030D-6E8A-4147-A177-3AD203B41FA5}">
                      <a16:colId xmlns:a16="http://schemas.microsoft.com/office/drawing/2014/main" val="840794828"/>
                    </a:ext>
                  </a:extLst>
                </a:gridCol>
              </a:tblGrid>
              <a:tr h="839052">
                <a:tc>
                  <a:txBody>
                    <a:bodyPr/>
                    <a:lstStyle/>
                    <a:p>
                      <a:endParaRPr lang="en-US" dirty="0"/>
                    </a:p>
                  </a:txBody>
                  <a:tcPr>
                    <a:noFill/>
                  </a:tcPr>
                </a:tc>
                <a:tc>
                  <a:txBody>
                    <a:bodyPr/>
                    <a:lstStyle/>
                    <a:p>
                      <a:pPr algn="ctr"/>
                      <a:r>
                        <a:rPr lang="en-US" sz="2000">
                          <a:solidFill>
                            <a:srgbClr val="002060"/>
                          </a:solidFill>
                        </a:rPr>
                        <a:t>las chicas</a:t>
                      </a:r>
                      <a:endParaRPr lang="en-US" sz="2000" dirty="0">
                        <a:solidFill>
                          <a:srgbClr val="002060"/>
                        </a:solidFill>
                      </a:endParaRPr>
                    </a:p>
                  </a:txBody>
                  <a:tcPr anchor="ctr">
                    <a:noFill/>
                  </a:tcPr>
                </a:tc>
                <a:tc>
                  <a:txBody>
                    <a:bodyPr/>
                    <a:lstStyle/>
                    <a:p>
                      <a:pPr algn="ctr"/>
                      <a:r>
                        <a:rPr lang="en-US" sz="2000" dirty="0">
                          <a:solidFill>
                            <a:srgbClr val="002060"/>
                          </a:solidFill>
                        </a:rPr>
                        <a:t>los chicos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las</a:t>
                      </a:r>
                      <a:r>
                        <a:rPr lang="en-US" sz="2000" baseline="0" dirty="0">
                          <a:solidFill>
                            <a:srgbClr val="002060"/>
                          </a:solidFill>
                        </a:rPr>
                        <a:t> </a:t>
                      </a:r>
                      <a:r>
                        <a:rPr lang="en-US" sz="2000" baseline="0" dirty="0" err="1">
                          <a:solidFill>
                            <a:srgbClr val="002060"/>
                          </a:solidFill>
                        </a:rPr>
                        <a:t>chicas</a:t>
                      </a:r>
                      <a:r>
                        <a:rPr lang="en-US" sz="2000" baseline="0" dirty="0">
                          <a:solidFill>
                            <a:srgbClr val="002060"/>
                          </a:solidFill>
                        </a:rPr>
                        <a:t> o los chicos</a:t>
                      </a:r>
                      <a:endParaRPr lang="en-US" sz="2000" dirty="0">
                        <a:solidFill>
                          <a:srgbClr val="002060"/>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rPr>
                        <a:t>Escribe</a:t>
                      </a:r>
                      <a:r>
                        <a:rPr lang="en-US" sz="2000" baseline="0">
                          <a:solidFill>
                            <a:srgbClr val="002060"/>
                          </a:solidFill>
                        </a:rPr>
                        <a:t> </a:t>
                      </a:r>
                      <a:r>
                        <a:rPr lang="en-US" sz="2000" baseline="0" dirty="0">
                          <a:solidFill>
                            <a:srgbClr val="002060"/>
                          </a:solidFill>
                        </a:rPr>
                        <a:t>la </a:t>
                      </a:r>
                      <a:r>
                        <a:rPr lang="en-US" sz="2000" baseline="0" dirty="0" err="1">
                          <a:solidFill>
                            <a:srgbClr val="002060"/>
                          </a:solidFill>
                        </a:rPr>
                        <a:t>comparación</a:t>
                      </a:r>
                      <a:r>
                        <a:rPr lang="en-US" sz="2000" baseline="0" dirty="0">
                          <a:solidFill>
                            <a:srgbClr val="002060"/>
                          </a:solidFill>
                        </a:rPr>
                        <a:t> </a:t>
                      </a:r>
                      <a:r>
                        <a:rPr lang="en-US" sz="2000" baseline="0" err="1">
                          <a:solidFill>
                            <a:srgbClr val="002060"/>
                          </a:solidFill>
                        </a:rPr>
                        <a:t>en</a:t>
                      </a:r>
                      <a:r>
                        <a:rPr lang="en-US" sz="2000" baseline="0">
                          <a:solidFill>
                            <a:srgbClr val="002060"/>
                          </a:solidFill>
                        </a:rPr>
                        <a:t> inglés.</a:t>
                      </a:r>
                      <a:endParaRPr lang="en-US" sz="2000" baseline="0" dirty="0">
                        <a:solidFill>
                          <a:srgbClr val="002060"/>
                        </a:solidFill>
                      </a:endParaRPr>
                    </a:p>
                  </a:txBody>
                  <a:tcPr anchor="ctr">
                    <a:noFill/>
                  </a:tcPr>
                </a:tc>
                <a:extLst>
                  <a:ext uri="{0D108BD9-81ED-4DB2-BD59-A6C34878D82A}">
                    <a16:rowId xmlns:a16="http://schemas.microsoft.com/office/drawing/2014/main" val="10000"/>
                  </a:ext>
                </a:extLst>
              </a:tr>
              <a:tr h="694176">
                <a:tc>
                  <a:txBody>
                    <a:bodyPr/>
                    <a:lstStyle/>
                    <a:p>
                      <a:endParaRPr lang="en-US" dirty="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1"/>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2"/>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3"/>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4"/>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5"/>
                  </a:ext>
                </a:extLst>
              </a:tr>
              <a:tr h="694176">
                <a:tc>
                  <a:txBody>
                    <a:bodyPr/>
                    <a:lstStyle/>
                    <a:p>
                      <a:endParaRPr lang="en-US"/>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6"/>
                  </a:ext>
                </a:extLst>
              </a:tr>
            </a:tbl>
          </a:graphicData>
        </a:graphic>
      </p:graphicFrame>
      <p:sp>
        <p:nvSpPr>
          <p:cNvPr id="8" name="Action Button: Custom 16">
            <a:hlinkClick r:id="" action="ppaction://noaction" highlightClick="1">
              <a:snd r:embed="rId3" name="Esta%CC%81n ma%CC%81s enojadas que Ana.wav"/>
            </a:hlinkClick>
            <a:extLst>
              <a:ext uri="{FF2B5EF4-FFF2-40B4-BE49-F238E27FC236}">
                <a16:creationId xmlns:a16="http://schemas.microsoft.com/office/drawing/2014/main" id="{30030AF8-564D-734B-84B9-DB4C7A3A6A53}"/>
              </a:ext>
            </a:extLst>
          </p:cNvPr>
          <p:cNvSpPr/>
          <p:nvPr/>
        </p:nvSpPr>
        <p:spPr>
          <a:xfrm>
            <a:off x="368529" y="215573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 name="Title 1"/>
          <p:cNvSpPr>
            <a:spLocks noGrp="1"/>
          </p:cNvSpPr>
          <p:nvPr>
            <p:ph type="title"/>
          </p:nvPr>
        </p:nvSpPr>
        <p:spPr>
          <a:xfrm>
            <a:off x="260275" y="121930"/>
            <a:ext cx="10496625" cy="692776"/>
          </a:xfrm>
        </p:spPr>
        <p:txBody>
          <a:bodyPr>
            <a:noAutofit/>
          </a:bodyPr>
          <a:lstStyle/>
          <a:p>
            <a:pPr>
              <a:lnSpc>
                <a:spcPct val="110000"/>
              </a:lnSpc>
            </a:pPr>
            <a:r>
              <a:rPr lang="en-GB" sz="2000" dirty="0">
                <a:solidFill>
                  <a:srgbClr val="002060"/>
                </a:solidFill>
              </a:rPr>
              <a:t>¡El festival </a:t>
            </a:r>
            <a:r>
              <a:rPr lang="en-GB" sz="2000" dirty="0" err="1">
                <a:solidFill>
                  <a:srgbClr val="002060"/>
                </a:solidFill>
              </a:rPr>
              <a:t>tiene</a:t>
            </a:r>
            <a:r>
              <a:rPr lang="en-GB" sz="2000" dirty="0">
                <a:solidFill>
                  <a:srgbClr val="002060"/>
                </a:solidFill>
              </a:rPr>
              <a:t> un </a:t>
            </a:r>
            <a:r>
              <a:rPr lang="en-GB" sz="2000" dirty="0" err="1">
                <a:solidFill>
                  <a:srgbClr val="002060"/>
                </a:solidFill>
              </a:rPr>
              <a:t>problema</a:t>
            </a:r>
            <a:r>
              <a:rPr lang="en-GB" sz="2000" dirty="0">
                <a:solidFill>
                  <a:srgbClr val="002060"/>
                </a:solidFill>
              </a:rPr>
              <a:t>: hay un </a:t>
            </a:r>
            <a:r>
              <a:rPr lang="en-GB" sz="2000" dirty="0" err="1">
                <a:solidFill>
                  <a:srgbClr val="002060"/>
                </a:solidFill>
              </a:rPr>
              <a:t>apagón</a:t>
            </a:r>
            <a:r>
              <a:rPr lang="en-GB" sz="2000" dirty="0">
                <a:solidFill>
                  <a:srgbClr val="002060"/>
                </a:solidFill>
              </a:rPr>
              <a:t>*! </a:t>
            </a:r>
            <a:r>
              <a:rPr lang="en-GB" sz="2000" dirty="0" err="1">
                <a:solidFill>
                  <a:srgbClr val="002060"/>
                </a:solidFill>
              </a:rPr>
              <a:t>Escucha</a:t>
            </a:r>
            <a:r>
              <a:rPr lang="en-GB" sz="2000" dirty="0">
                <a:solidFill>
                  <a:srgbClr val="002060"/>
                </a:solidFill>
              </a:rPr>
              <a:t> el </a:t>
            </a:r>
            <a:r>
              <a:rPr lang="en-GB" sz="2000" dirty="0" err="1">
                <a:solidFill>
                  <a:srgbClr val="002060"/>
                </a:solidFill>
              </a:rPr>
              <a:t>adjetivo</a:t>
            </a:r>
            <a:r>
              <a:rPr lang="en-GB" sz="2000">
                <a:solidFill>
                  <a:srgbClr val="002060"/>
                </a:solidFill>
              </a:rPr>
              <a:t>. ¿Son los chicos, las chicas o pueden ser los dos? ¿Cómo están? Completa la traducción.</a:t>
            </a:r>
            <a:endParaRPr lang="en-GB" sz="20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4" name="Esta%CC%81n menos felices que Diego.wav"/>
            </a:hlinkClick>
            <a:extLst>
              <a:ext uri="{FF2B5EF4-FFF2-40B4-BE49-F238E27FC236}">
                <a16:creationId xmlns:a16="http://schemas.microsoft.com/office/drawing/2014/main" id="{07BF8C7A-85C3-B348-9105-B6C7D7A99279}"/>
              </a:ext>
            </a:extLst>
          </p:cNvPr>
          <p:cNvSpPr/>
          <p:nvPr/>
        </p:nvSpPr>
        <p:spPr>
          <a:xfrm>
            <a:off x="357276" y="284983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5" name="Esta%CC%81n ma%CC%81s aburridos que los primos.wav"/>
            </a:hlinkClick>
            <a:extLst>
              <a:ext uri="{FF2B5EF4-FFF2-40B4-BE49-F238E27FC236}">
                <a16:creationId xmlns:a16="http://schemas.microsoft.com/office/drawing/2014/main" id="{38F5D3D6-70F2-C44A-BDEE-C35951A667F4}"/>
              </a:ext>
            </a:extLst>
          </p:cNvPr>
          <p:cNvSpPr/>
          <p:nvPr/>
        </p:nvSpPr>
        <p:spPr>
          <a:xfrm>
            <a:off x="357276" y="356292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6" name="Esta%CC%81n ma%CC%81s enfermas que los ti%CC%81os.wav"/>
            </a:hlinkClick>
            <a:extLst>
              <a:ext uri="{FF2B5EF4-FFF2-40B4-BE49-F238E27FC236}">
                <a16:creationId xmlns:a16="http://schemas.microsoft.com/office/drawing/2014/main" id="{BC2CF6E3-124B-1B4F-85AF-96617E2B02E1}"/>
              </a:ext>
            </a:extLst>
          </p:cNvPr>
          <p:cNvSpPr/>
          <p:nvPr/>
        </p:nvSpPr>
        <p:spPr>
          <a:xfrm>
            <a:off x="368529" y="425914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7" name="Esta%CC%81n menos tristes que los abuelos.wav"/>
            </a:hlinkClick>
            <a:extLst>
              <a:ext uri="{FF2B5EF4-FFF2-40B4-BE49-F238E27FC236}">
                <a16:creationId xmlns:a16="http://schemas.microsoft.com/office/drawing/2014/main" id="{996C48E9-B2F8-454E-8D47-6F1722784A4F}"/>
              </a:ext>
            </a:extLst>
          </p:cNvPr>
          <p:cNvSpPr/>
          <p:nvPr/>
        </p:nvSpPr>
        <p:spPr>
          <a:xfrm>
            <a:off x="368529" y="49628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8" name="Esta%CC%81n menos emocionados que antes.wav"/>
            </a:hlinkClick>
            <a:extLst>
              <a:ext uri="{FF2B5EF4-FFF2-40B4-BE49-F238E27FC236}">
                <a16:creationId xmlns:a16="http://schemas.microsoft.com/office/drawing/2014/main" id="{35CEC8AB-5083-7C4E-A3E2-4429467836F2}"/>
              </a:ext>
            </a:extLst>
          </p:cNvPr>
          <p:cNvSpPr/>
          <p:nvPr/>
        </p:nvSpPr>
        <p:spPr>
          <a:xfrm>
            <a:off x="368529" y="567592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2" name="TextBox 31"/>
          <p:cNvSpPr txBox="1"/>
          <p:nvPr/>
        </p:nvSpPr>
        <p:spPr>
          <a:xfrm>
            <a:off x="4821584" y="2155733"/>
            <a:ext cx="66162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They are (feeling</a:t>
            </a:r>
            <a:r>
              <a:rPr kumimoji="0" lang="en-US" sz="2000" b="0" i="0" u="none" strike="noStrike" kern="1200" cap="none" spc="0" normalizeH="0" baseline="0" noProof="0">
                <a:ln>
                  <a:noFill/>
                </a:ln>
                <a:solidFill>
                  <a:srgbClr val="002060"/>
                </a:solidFill>
                <a:effectLst/>
                <a:uLnTx/>
                <a:uFillTx/>
                <a:latin typeface="Century Gothic"/>
                <a:ea typeface="+mn-ea"/>
                <a:cs typeface="+mn-cs"/>
              </a:rPr>
              <a:t>) 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3" name="TextBox 32"/>
          <p:cNvSpPr txBox="1"/>
          <p:nvPr/>
        </p:nvSpPr>
        <p:spPr>
          <a:xfrm>
            <a:off x="4821583" y="2854194"/>
            <a:ext cx="6767447" cy="397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They are (feeling) 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TextBox 33"/>
          <p:cNvSpPr txBox="1"/>
          <p:nvPr/>
        </p:nvSpPr>
        <p:spPr>
          <a:xfrm>
            <a:off x="4828864" y="3540565"/>
            <a:ext cx="7329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They are (feeling) _____________________________.</a:t>
            </a:r>
          </a:p>
        </p:txBody>
      </p:sp>
      <p:sp>
        <p:nvSpPr>
          <p:cNvPr id="35" name="TextBox 34"/>
          <p:cNvSpPr txBox="1"/>
          <p:nvPr/>
        </p:nvSpPr>
        <p:spPr>
          <a:xfrm>
            <a:off x="4811415" y="4289117"/>
            <a:ext cx="78345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They are (feeling) ____________________________________.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6" name="TextBox 35"/>
          <p:cNvSpPr txBox="1"/>
          <p:nvPr/>
        </p:nvSpPr>
        <p:spPr>
          <a:xfrm>
            <a:off x="4818695" y="4946701"/>
            <a:ext cx="76570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They are (feeling)________________________________.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TextBox 36"/>
          <p:cNvSpPr txBox="1"/>
          <p:nvPr/>
        </p:nvSpPr>
        <p:spPr>
          <a:xfrm>
            <a:off x="4828864" y="5673949"/>
            <a:ext cx="83508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They are (feeling)_________________________.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4" name="Picture 2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8805" y="2155733"/>
            <a:ext cx="480142" cy="500148"/>
          </a:xfrm>
          <a:prstGeom prst="rect">
            <a:avLst/>
          </a:prstGeom>
        </p:spPr>
      </p:pic>
      <p:pic>
        <p:nvPicPr>
          <p:cNvPr id="28" name="Picture 27"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93841" y="2849834"/>
            <a:ext cx="480142" cy="500148"/>
          </a:xfrm>
          <a:prstGeom prst="rect">
            <a:avLst/>
          </a:prstGeom>
        </p:spPr>
      </p:pic>
      <p:pic>
        <p:nvPicPr>
          <p:cNvPr id="29" name="Picture 2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0928" y="3565918"/>
            <a:ext cx="480142" cy="500148"/>
          </a:xfrm>
          <a:prstGeom prst="rect">
            <a:avLst/>
          </a:prstGeom>
        </p:spPr>
      </p:pic>
      <p:pic>
        <p:nvPicPr>
          <p:cNvPr id="30" name="Picture 2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0770" y="4207070"/>
            <a:ext cx="480142" cy="500148"/>
          </a:xfrm>
          <a:prstGeom prst="rect">
            <a:avLst/>
          </a:prstGeom>
        </p:spPr>
      </p:pic>
      <p:pic>
        <p:nvPicPr>
          <p:cNvPr id="31" name="Picture 30"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93841" y="4910763"/>
            <a:ext cx="480142" cy="500148"/>
          </a:xfrm>
          <a:prstGeom prst="rect">
            <a:avLst/>
          </a:prstGeom>
        </p:spPr>
      </p:pic>
      <p:pic>
        <p:nvPicPr>
          <p:cNvPr id="44" name="Picture 4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0928" y="5571777"/>
            <a:ext cx="480142" cy="500148"/>
          </a:xfrm>
          <a:prstGeom prst="rect">
            <a:avLst/>
          </a:prstGeom>
        </p:spPr>
      </p:pic>
      <p:pic>
        <p:nvPicPr>
          <p:cNvPr id="45" name="Picture 44"/>
          <p:cNvPicPr>
            <a:picLocks noChangeAspect="1"/>
          </p:cNvPicPr>
          <p:nvPr/>
        </p:nvPicPr>
        <p:blipFill rotWithShape="1">
          <a:blip r:embed="rId10" cstate="print">
            <a:extLst>
              <a:ext uri="{28A0092B-C50C-407E-A947-70E740481C1C}">
                <a14:useLocalDpi xmlns:a14="http://schemas.microsoft.com/office/drawing/2010/main" val="0"/>
              </a:ext>
            </a:extLst>
          </a:blip>
          <a:srcRect l="47024" r="28980"/>
          <a:stretch/>
        </p:blipFill>
        <p:spPr>
          <a:xfrm>
            <a:off x="2719688" y="783502"/>
            <a:ext cx="398580" cy="934347"/>
          </a:xfrm>
          <a:prstGeom prst="rect">
            <a:avLst/>
          </a:prstGeom>
        </p:spPr>
      </p:pic>
      <p:pic>
        <p:nvPicPr>
          <p:cNvPr id="46" name="Picture 45"/>
          <p:cNvPicPr>
            <a:picLocks noChangeAspect="1"/>
          </p:cNvPicPr>
          <p:nvPr/>
        </p:nvPicPr>
        <p:blipFill rotWithShape="1">
          <a:blip r:embed="rId11" cstate="print">
            <a:extLst>
              <a:ext uri="{28A0092B-C50C-407E-A947-70E740481C1C}">
                <a14:useLocalDpi xmlns:a14="http://schemas.microsoft.com/office/drawing/2010/main" val="0"/>
              </a:ext>
            </a:extLst>
          </a:blip>
          <a:srcRect l="25819" r="48219"/>
          <a:stretch/>
        </p:blipFill>
        <p:spPr>
          <a:xfrm flipH="1">
            <a:off x="1936824" y="655043"/>
            <a:ext cx="463425" cy="947800"/>
          </a:xfrm>
          <a:prstGeom prst="rect">
            <a:avLst/>
          </a:prstGeom>
        </p:spPr>
      </p:pic>
      <p:pic>
        <p:nvPicPr>
          <p:cNvPr id="47" name="Picture 46"/>
          <p:cNvPicPr>
            <a:picLocks noChangeAspect="1"/>
          </p:cNvPicPr>
          <p:nvPr/>
        </p:nvPicPr>
        <p:blipFill rotWithShape="1">
          <a:blip r:embed="rId12" cstate="print">
            <a:extLst>
              <a:ext uri="{28A0092B-C50C-407E-A947-70E740481C1C}">
                <a14:useLocalDpi xmlns:a14="http://schemas.microsoft.com/office/drawing/2010/main" val="0"/>
              </a:ext>
            </a:extLst>
          </a:blip>
          <a:srcRect l="24889" r="48698"/>
          <a:stretch/>
        </p:blipFill>
        <p:spPr>
          <a:xfrm>
            <a:off x="354341" y="742295"/>
            <a:ext cx="558165" cy="1188657"/>
          </a:xfrm>
          <a:prstGeom prst="rect">
            <a:avLst/>
          </a:prstGeom>
        </p:spPr>
      </p:pic>
      <p:pic>
        <p:nvPicPr>
          <p:cNvPr id="48" name="Picture 47"/>
          <p:cNvPicPr>
            <a:picLocks noChangeAspect="1"/>
          </p:cNvPicPr>
          <p:nvPr/>
        </p:nvPicPr>
        <p:blipFill rotWithShape="1">
          <a:blip r:embed="rId13" cstate="print">
            <a:extLst>
              <a:ext uri="{28A0092B-C50C-407E-A947-70E740481C1C}">
                <a14:useLocalDpi xmlns:a14="http://schemas.microsoft.com/office/drawing/2010/main" val="0"/>
              </a:ext>
            </a:extLst>
          </a:blip>
          <a:srcRect l="48774" r="29974"/>
          <a:stretch/>
        </p:blipFill>
        <p:spPr>
          <a:xfrm flipH="1">
            <a:off x="812777" y="593430"/>
            <a:ext cx="406028" cy="1130752"/>
          </a:xfrm>
          <a:prstGeom prst="rect">
            <a:avLst/>
          </a:prstGeom>
        </p:spPr>
      </p:pic>
      <p:sp>
        <p:nvSpPr>
          <p:cNvPr id="6" name="TextBox 5"/>
          <p:cNvSpPr txBox="1"/>
          <p:nvPr/>
        </p:nvSpPr>
        <p:spPr>
          <a:xfrm>
            <a:off x="9077164" y="795321"/>
            <a:ext cx="32076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apagón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power cut</a:t>
            </a:r>
          </a:p>
        </p:txBody>
      </p:sp>
      <p:sp>
        <p:nvSpPr>
          <p:cNvPr id="7" name="Rectangle 6"/>
          <p:cNvSpPr/>
          <p:nvPr/>
        </p:nvSpPr>
        <p:spPr>
          <a:xfrm>
            <a:off x="7149251" y="2135431"/>
            <a:ext cx="23695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angrier 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Rectangle 8"/>
          <p:cNvSpPr/>
          <p:nvPr/>
        </p:nvSpPr>
        <p:spPr>
          <a:xfrm>
            <a:off x="7125053" y="2827847"/>
            <a:ext cx="2957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less happy than Diego</a:t>
            </a:r>
          </a:p>
        </p:txBody>
      </p:sp>
      <p:sp>
        <p:nvSpPr>
          <p:cNvPr id="10" name="Rectangle 9"/>
          <p:cNvSpPr/>
          <p:nvPr/>
        </p:nvSpPr>
        <p:spPr>
          <a:xfrm>
            <a:off x="7159965" y="3516332"/>
            <a:ext cx="461248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more bored than the cousins</a:t>
            </a:r>
          </a:p>
        </p:txBody>
      </p:sp>
      <p:sp>
        <p:nvSpPr>
          <p:cNvPr id="12" name="Rectangle 11"/>
          <p:cNvSpPr/>
          <p:nvPr/>
        </p:nvSpPr>
        <p:spPr>
          <a:xfrm>
            <a:off x="7025535" y="4275220"/>
            <a:ext cx="519781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more ill/sick than the aunt and uncle</a:t>
            </a:r>
          </a:p>
        </p:txBody>
      </p:sp>
      <p:sp>
        <p:nvSpPr>
          <p:cNvPr id="13" name="Rectangle 12"/>
          <p:cNvSpPr/>
          <p:nvPr/>
        </p:nvSpPr>
        <p:spPr>
          <a:xfrm>
            <a:off x="7133955" y="4930045"/>
            <a:ext cx="408156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less sad than the grandparents</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Rectangle 14"/>
          <p:cNvSpPr/>
          <p:nvPr/>
        </p:nvSpPr>
        <p:spPr>
          <a:xfrm>
            <a:off x="7133955" y="5655623"/>
            <a:ext cx="31598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less excited than before</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052" name="Picture 4" descr="Static Electricit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056816" y="1254588"/>
            <a:ext cx="762024" cy="735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12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E55E1C1-A9F2-4FC2-9C08-43C634AFE89C}"/>
              </a:ext>
            </a:extLst>
          </p:cNvPr>
          <p:cNvGrpSpPr/>
          <p:nvPr/>
        </p:nvGrpSpPr>
        <p:grpSpPr>
          <a:xfrm>
            <a:off x="8381214" y="2225187"/>
            <a:ext cx="3546930" cy="2887858"/>
            <a:chOff x="7839112" y="918945"/>
            <a:chExt cx="3546930" cy="2887858"/>
          </a:xfrm>
        </p:grpSpPr>
        <p:sp>
          <p:nvSpPr>
            <p:cNvPr id="15" name="Rectangle 14">
              <a:extLst>
                <a:ext uri="{FF2B5EF4-FFF2-40B4-BE49-F238E27FC236}">
                  <a16:creationId xmlns:a16="http://schemas.microsoft.com/office/drawing/2014/main" id="{44F1787F-BCF8-4D76-BEFD-1AA30F3CCBD8}"/>
                </a:ext>
              </a:extLst>
            </p:cNvPr>
            <p:cNvSpPr/>
            <p:nvPr/>
          </p:nvSpPr>
          <p:spPr>
            <a:xfrm>
              <a:off x="9673357" y="2950459"/>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fácil</a:t>
              </a:r>
              <a:endParaRPr kumimoji="0" lang="en-GB" sz="28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58C0B516-6CAC-433B-BBBC-626BBF69BB12}"/>
                </a:ext>
              </a:extLst>
            </p:cNvPr>
            <p:cNvSpPr/>
            <p:nvPr/>
          </p:nvSpPr>
          <p:spPr>
            <a:xfrm>
              <a:off x="7839112" y="920688"/>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verdad</a:t>
              </a:r>
              <a:endParaRPr kumimoji="0" lang="en-GB" sz="28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FA1FB478-D822-4875-93CD-50FD4AA9DE44}"/>
                </a:ext>
              </a:extLst>
            </p:cNvPr>
            <p:cNvSpPr/>
            <p:nvPr/>
          </p:nvSpPr>
          <p:spPr>
            <a:xfrm>
              <a:off x="9673356" y="1933301"/>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gusta</a:t>
              </a:r>
              <a:endParaRPr kumimoji="0" lang="en-GB" sz="28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2B9B727E-F314-439A-800C-0FE2B94D1806}"/>
                </a:ext>
              </a:extLst>
            </p:cNvPr>
            <p:cNvSpPr/>
            <p:nvPr/>
          </p:nvSpPr>
          <p:spPr>
            <a:xfrm>
              <a:off x="7839113" y="295046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aburrida</a:t>
              </a:r>
              <a:endParaRPr kumimoji="0" lang="en-GB" sz="28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B2B493D0-CE31-4076-99A8-A90EB5FC2288}"/>
                </a:ext>
              </a:extLst>
            </p:cNvPr>
            <p:cNvSpPr/>
            <p:nvPr/>
          </p:nvSpPr>
          <p:spPr>
            <a:xfrm>
              <a:off x="9661797" y="918945"/>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me</a:t>
              </a:r>
            </a:p>
          </p:txBody>
        </p:sp>
        <p:sp>
          <p:nvSpPr>
            <p:cNvPr id="20" name="Rectangle 19">
              <a:extLst>
                <a:ext uri="{FF2B5EF4-FFF2-40B4-BE49-F238E27FC236}">
                  <a16:creationId xmlns:a16="http://schemas.microsoft.com/office/drawing/2014/main" id="{153E5243-9A8C-4E6D-ADA6-3551EB17ED04}"/>
                </a:ext>
              </a:extLst>
            </p:cNvPr>
            <p:cNvSpPr/>
            <p:nvPr/>
          </p:nvSpPr>
          <p:spPr>
            <a:xfrm>
              <a:off x="7839113" y="1927989"/>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está</a:t>
              </a:r>
              <a:endParaRPr kumimoji="0" lang="en-GB" sz="28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grpSp>
      <p:sp>
        <p:nvSpPr>
          <p:cNvPr id="24" name="Title 141">
            <a:extLst>
              <a:ext uri="{FF2B5EF4-FFF2-40B4-BE49-F238E27FC236}">
                <a16:creationId xmlns:a16="http://schemas.microsoft.com/office/drawing/2014/main" id="{19D34094-469A-4784-A476-F7A0C05F4F24}"/>
              </a:ext>
            </a:extLst>
          </p:cNvPr>
          <p:cNvSpPr txBox="1">
            <a:spLocks/>
          </p:cNvSpPr>
          <p:nvPr/>
        </p:nvSpPr>
        <p:spPr>
          <a:xfrm>
            <a:off x="10161338" y="-204157"/>
            <a:ext cx="24282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a:t>
            </a:r>
            <a:endParaRPr kumimoji="0" lang="en-GB" sz="44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j-ea"/>
              <a:cs typeface="+mj-cs"/>
            </a:endParaRPr>
          </a:p>
        </p:txBody>
      </p:sp>
      <p:sp>
        <p:nvSpPr>
          <p:cNvPr id="3" name="Title 2"/>
          <p:cNvSpPr>
            <a:spLocks noGrp="1"/>
          </p:cNvSpPr>
          <p:nvPr>
            <p:ph type="title"/>
          </p:nvPr>
        </p:nvSpPr>
        <p:spPr>
          <a:xfrm>
            <a:off x="217515" y="278326"/>
            <a:ext cx="9635066" cy="795867"/>
          </a:xfrm>
        </p:spPr>
        <p:txBody>
          <a:bodyPr>
            <a:noAutofit/>
          </a:bodyPr>
          <a:lstStyle/>
          <a:p>
            <a:pPr>
              <a:lnSpc>
                <a:spcPct val="100000"/>
              </a:lnSpc>
            </a:pPr>
            <a:r>
              <a:rPr lang="en-US" sz="2000" dirty="0">
                <a:solidFill>
                  <a:srgbClr val="002060"/>
                </a:solidFill>
              </a:rPr>
              <a:t>¡El festival de </a:t>
            </a:r>
            <a:r>
              <a:rPr lang="en-US" sz="2000" dirty="0" err="1">
                <a:solidFill>
                  <a:srgbClr val="002060"/>
                </a:solidFill>
              </a:rPr>
              <a:t>música</a:t>
            </a:r>
            <a:r>
              <a:rPr lang="en-US" sz="2000" dirty="0">
                <a:solidFill>
                  <a:srgbClr val="002060"/>
                </a:solidFill>
              </a:rPr>
              <a:t> </a:t>
            </a:r>
            <a:r>
              <a:rPr lang="en-US" sz="2000" dirty="0" err="1">
                <a:solidFill>
                  <a:srgbClr val="002060"/>
                </a:solidFill>
              </a:rPr>
              <a:t>empieza</a:t>
            </a:r>
            <a:r>
              <a:rPr lang="en-US" sz="2000" dirty="0">
                <a:solidFill>
                  <a:srgbClr val="002060"/>
                </a:solidFill>
              </a:rPr>
              <a:t> </a:t>
            </a:r>
            <a:r>
              <a:rPr lang="en-US" sz="2000" err="1">
                <a:solidFill>
                  <a:srgbClr val="002060"/>
                </a:solidFill>
              </a:rPr>
              <a:t>otra</a:t>
            </a:r>
            <a:r>
              <a:rPr lang="en-US" sz="2000">
                <a:solidFill>
                  <a:srgbClr val="002060"/>
                </a:solidFill>
              </a:rPr>
              <a:t> vez, pero </a:t>
            </a:r>
            <a:r>
              <a:rPr lang="en-US" sz="2000" dirty="0">
                <a:solidFill>
                  <a:srgbClr val="002060"/>
                </a:solidFill>
              </a:rPr>
              <a:t>Daniel </a:t>
            </a:r>
            <a:r>
              <a:rPr lang="en-US" sz="2000" dirty="0" err="1">
                <a:solidFill>
                  <a:srgbClr val="002060"/>
                </a:solidFill>
              </a:rPr>
              <a:t>está</a:t>
            </a:r>
            <a:r>
              <a:rPr lang="en-US" sz="2000" dirty="0">
                <a:solidFill>
                  <a:srgbClr val="002060"/>
                </a:solidFill>
              </a:rPr>
              <a:t> </a:t>
            </a:r>
            <a:r>
              <a:rPr lang="en-US" sz="2000" dirty="0" err="1">
                <a:solidFill>
                  <a:srgbClr val="002060"/>
                </a:solidFill>
              </a:rPr>
              <a:t>enojado</a:t>
            </a:r>
            <a:r>
              <a:rPr lang="en-US" sz="2000" dirty="0">
                <a:solidFill>
                  <a:srgbClr val="002060"/>
                </a:solidFill>
              </a:rPr>
              <a:t>. </a:t>
            </a:r>
            <a:br>
              <a:rPr lang="en-US" sz="2000" dirty="0">
                <a:solidFill>
                  <a:srgbClr val="002060"/>
                </a:solidFill>
              </a:rPr>
            </a:br>
            <a:r>
              <a:rPr lang="en-US" sz="2000" dirty="0">
                <a:solidFill>
                  <a:srgbClr val="002060"/>
                </a:solidFill>
              </a:rPr>
              <a:t>Daniel </a:t>
            </a:r>
            <a:r>
              <a:rPr lang="en-US" sz="2000" dirty="0" err="1">
                <a:solidFill>
                  <a:srgbClr val="002060"/>
                </a:solidFill>
              </a:rPr>
              <a:t>habla</a:t>
            </a:r>
            <a:r>
              <a:rPr lang="en-US" sz="2000" dirty="0">
                <a:solidFill>
                  <a:srgbClr val="002060"/>
                </a:solidFill>
              </a:rPr>
              <a:t> con Diego, </a:t>
            </a:r>
            <a:r>
              <a:rPr lang="en-US" sz="2000" dirty="0" err="1">
                <a:solidFill>
                  <a:srgbClr val="002060"/>
                </a:solidFill>
              </a:rPr>
              <a:t>pero</a:t>
            </a:r>
            <a:r>
              <a:rPr lang="en-US" sz="2000" dirty="0">
                <a:solidFill>
                  <a:srgbClr val="002060"/>
                </a:solidFill>
              </a:rPr>
              <a:t> es </a:t>
            </a:r>
            <a:r>
              <a:rPr lang="en-US" sz="2000" dirty="0" err="1">
                <a:solidFill>
                  <a:srgbClr val="002060"/>
                </a:solidFill>
              </a:rPr>
              <a:t>difícil</a:t>
            </a:r>
            <a:r>
              <a:rPr lang="en-US" sz="2000" dirty="0">
                <a:solidFill>
                  <a:srgbClr val="002060"/>
                </a:solidFill>
              </a:rPr>
              <a:t> </a:t>
            </a:r>
            <a:r>
              <a:rPr lang="en-US" sz="2000" dirty="0" err="1">
                <a:solidFill>
                  <a:srgbClr val="002060"/>
                </a:solidFill>
              </a:rPr>
              <a:t>escuchar</a:t>
            </a:r>
            <a:r>
              <a:rPr lang="en-US" sz="2000" dirty="0">
                <a:solidFill>
                  <a:srgbClr val="002060"/>
                </a:solidFill>
              </a:rPr>
              <a:t> la </a:t>
            </a:r>
            <a:r>
              <a:rPr lang="en-US" sz="2000" dirty="0" err="1">
                <a:solidFill>
                  <a:srgbClr val="002060"/>
                </a:solidFill>
              </a:rPr>
              <a:t>conversación</a:t>
            </a:r>
            <a:r>
              <a:rPr lang="en-US" sz="2000" dirty="0">
                <a:solidFill>
                  <a:srgbClr val="002060"/>
                </a:solidFill>
              </a:rPr>
              <a:t>. </a:t>
            </a:r>
            <a:br>
              <a:rPr lang="en-US" sz="2000">
                <a:solidFill>
                  <a:srgbClr val="002060"/>
                </a:solidFill>
              </a:rPr>
            </a:br>
            <a:r>
              <a:rPr lang="en-US" sz="2000">
                <a:solidFill>
                  <a:srgbClr val="002060"/>
                </a:solidFill>
              </a:rPr>
              <a:t>¿Puedes completar las frases?</a:t>
            </a:r>
            <a:endParaRPr lang="en-US" sz="2000" dirty="0">
              <a:solidFill>
                <a:srgbClr val="002060"/>
              </a:solidFill>
            </a:endParaRPr>
          </a:p>
        </p:txBody>
      </p:sp>
      <p:sp>
        <p:nvSpPr>
          <p:cNvPr id="4" name="TextBox 3"/>
          <p:cNvSpPr txBox="1"/>
          <p:nvPr/>
        </p:nvSpPr>
        <p:spPr>
          <a:xfrm>
            <a:off x="217515" y="1278930"/>
            <a:ext cx="8212666"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Diego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Te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________ el festival?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Te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alegra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ambiente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Daniel:</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No, __________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molesta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música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Diego: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¿De _________? ¿Por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qué</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Daniel: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Pienso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que 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música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electrónica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más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______________ que 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música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rock. Y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además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no es __________ </a:t>
            </a:r>
            <a:r>
              <a:rPr kumimoji="0" lang="en-US" sz="2000" b="0" i="0" u="none" strike="noStrike" kern="1200" cap="none" spc="0" normalizeH="0" baseline="0" noProof="0" err="1">
                <a:ln>
                  <a:noFill/>
                </a:ln>
                <a:solidFill>
                  <a:srgbClr val="002060"/>
                </a:solidFill>
                <a:effectLst/>
                <a:uLnTx/>
                <a:uFillTx/>
                <a:latin typeface="Century Gothic"/>
                <a:ea typeface="+mn-ea"/>
                <a:cs typeface="+mn-cs"/>
              </a:rPr>
              <a:t>escuchar</a:t>
            </a:r>
            <a:r>
              <a:rPr kumimoji="0" lang="en-US" sz="2000" b="0" i="0" u="none" strike="noStrike" kern="1200" cap="none" spc="0" normalizeH="0" baseline="0" noProof="0">
                <a:ln>
                  <a:noFill/>
                </a:ln>
                <a:solidFill>
                  <a:srgbClr val="002060"/>
                </a:solidFill>
                <a:effectLst/>
                <a:uLnTx/>
                <a:uFillTx/>
                <a:latin typeface="Century Gothic"/>
                <a:ea typeface="+mn-ea"/>
                <a:cs typeface="+mn-cs"/>
              </a:rPr>
              <a:t> las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canciones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aquí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Diego: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Vale. Hay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otro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problema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Tu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madre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_________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enferma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porque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la comida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mala.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Daniel.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Y mis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abuelos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___________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menos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____________ que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nuestros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amigos.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Vamos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 casa!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Estoy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enojado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cansado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2B9B727E-F314-439A-800C-0FE2B94D1806}"/>
              </a:ext>
            </a:extLst>
          </p:cNvPr>
          <p:cNvSpPr/>
          <p:nvPr/>
        </p:nvSpPr>
        <p:spPr>
          <a:xfrm>
            <a:off x="8387971" y="5255768"/>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están</a:t>
            </a:r>
            <a:endParaRPr kumimoji="0" lang="en-GB" sz="28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2B9B727E-F314-439A-800C-0FE2B94D1806}"/>
              </a:ext>
            </a:extLst>
          </p:cNvPr>
          <p:cNvSpPr/>
          <p:nvPr/>
        </p:nvSpPr>
        <p:spPr>
          <a:xfrm>
            <a:off x="10215459" y="5255769"/>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felices</a:t>
            </a:r>
            <a:endParaRPr kumimoji="0" lang="en-GB" sz="28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A316DD52-7894-4A75-969C-CA0645DA2978}"/>
              </a:ext>
            </a:extLst>
          </p:cNvPr>
          <p:cNvSpPr/>
          <p:nvPr/>
        </p:nvSpPr>
        <p:spPr>
          <a:xfrm>
            <a:off x="10045148" y="258166"/>
            <a:ext cx="18829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1707648" y="1249816"/>
            <a:ext cx="13038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6600"/>
                </a:solidFill>
                <a:effectLst/>
                <a:uLnTx/>
                <a:uFillTx/>
                <a:latin typeface="Century Gothic"/>
                <a:ea typeface="+mn-ea"/>
                <a:cs typeface="+mn-cs"/>
              </a:rPr>
              <a:t>gusta</a:t>
            </a:r>
            <a:endParaRPr kumimoji="0" lang="en-US" sz="20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11" name="TextBox 10"/>
          <p:cNvSpPr txBox="1"/>
          <p:nvPr/>
        </p:nvSpPr>
        <p:spPr>
          <a:xfrm>
            <a:off x="1910848" y="1854663"/>
            <a:ext cx="1016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00"/>
                </a:solidFill>
                <a:effectLst/>
                <a:uLnTx/>
                <a:uFillTx/>
                <a:latin typeface="Century Gothic"/>
                <a:ea typeface="+mn-ea"/>
                <a:cs typeface="+mn-cs"/>
              </a:rPr>
              <a:t>me</a:t>
            </a:r>
          </a:p>
        </p:txBody>
      </p:sp>
      <p:sp>
        <p:nvSpPr>
          <p:cNvPr id="29" name="TextBox 28"/>
          <p:cNvSpPr txBox="1"/>
          <p:nvPr/>
        </p:nvSpPr>
        <p:spPr>
          <a:xfrm>
            <a:off x="1707648" y="2481196"/>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6600"/>
                </a:solidFill>
                <a:effectLst/>
                <a:uLnTx/>
                <a:uFillTx/>
                <a:latin typeface="Century Gothic"/>
                <a:ea typeface="+mn-ea"/>
                <a:cs typeface="+mn-cs"/>
              </a:rPr>
              <a:t>verdad</a:t>
            </a:r>
            <a:endParaRPr kumimoji="0" lang="en-US" sz="20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0" name="TextBox 29"/>
          <p:cNvSpPr txBox="1"/>
          <p:nvPr/>
        </p:nvSpPr>
        <p:spPr>
          <a:xfrm>
            <a:off x="6481423" y="3081530"/>
            <a:ext cx="1524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6600"/>
                </a:solidFill>
                <a:effectLst/>
                <a:uLnTx/>
                <a:uFillTx/>
                <a:latin typeface="Century Gothic"/>
                <a:ea typeface="+mn-ea"/>
                <a:cs typeface="+mn-cs"/>
              </a:rPr>
              <a:t>aburrida</a:t>
            </a:r>
            <a:endParaRPr kumimoji="0" lang="en-US" sz="20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1" name="TextBox 30"/>
          <p:cNvSpPr txBox="1"/>
          <p:nvPr/>
        </p:nvSpPr>
        <p:spPr>
          <a:xfrm>
            <a:off x="5035048" y="3410351"/>
            <a:ext cx="1016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6600"/>
                </a:solidFill>
                <a:effectLst/>
                <a:uLnTx/>
                <a:uFillTx/>
                <a:latin typeface="Century Gothic"/>
                <a:ea typeface="+mn-ea"/>
                <a:cs typeface="+mn-cs"/>
              </a:rPr>
              <a:t>fácil</a:t>
            </a:r>
            <a:endParaRPr kumimoji="0" lang="en-US" sz="20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2" name="TextBox 31"/>
          <p:cNvSpPr txBox="1"/>
          <p:nvPr/>
        </p:nvSpPr>
        <p:spPr>
          <a:xfrm>
            <a:off x="5775855" y="4309510"/>
            <a:ext cx="1320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6600"/>
                </a:solidFill>
                <a:effectLst/>
                <a:uLnTx/>
                <a:uFillTx/>
                <a:latin typeface="Century Gothic"/>
                <a:ea typeface="+mn-ea"/>
                <a:cs typeface="+mn-cs"/>
              </a:rPr>
              <a:t>está</a:t>
            </a:r>
            <a:endParaRPr kumimoji="0" lang="en-US" sz="20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3" name="TextBox 32"/>
          <p:cNvSpPr txBox="1"/>
          <p:nvPr/>
        </p:nvSpPr>
        <p:spPr>
          <a:xfrm>
            <a:off x="3130048" y="5223040"/>
            <a:ext cx="12022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6600"/>
                </a:solidFill>
                <a:effectLst/>
                <a:uLnTx/>
                <a:uFillTx/>
                <a:latin typeface="Century Gothic"/>
                <a:ea typeface="+mn-ea"/>
                <a:cs typeface="+mn-cs"/>
              </a:rPr>
              <a:t>están</a:t>
            </a:r>
            <a:endParaRPr kumimoji="0" lang="en-US" sz="20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4" name="TextBox 33"/>
          <p:cNvSpPr txBox="1"/>
          <p:nvPr/>
        </p:nvSpPr>
        <p:spPr>
          <a:xfrm>
            <a:off x="5541407" y="5208670"/>
            <a:ext cx="1524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6600"/>
                </a:solidFill>
                <a:effectLst/>
                <a:uLnTx/>
                <a:uFillTx/>
                <a:latin typeface="Century Gothic"/>
                <a:ea typeface="+mn-ea"/>
                <a:cs typeface="+mn-cs"/>
              </a:rPr>
              <a:t>felices</a:t>
            </a:r>
            <a:endParaRPr kumimoji="0" lang="en-US" sz="20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2" name="TextBox 1"/>
          <p:cNvSpPr txBox="1"/>
          <p:nvPr/>
        </p:nvSpPr>
        <p:spPr>
          <a:xfrm>
            <a:off x="4799265" y="5930579"/>
            <a:ext cx="36309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*el </a:t>
            </a:r>
            <a:r>
              <a:rPr kumimoji="0" lang="en-GB" sz="2000" b="0" i="0" u="none" strike="noStrike" kern="1200" cap="none" spc="0" normalizeH="0" baseline="0" noProof="0" dirty="0" err="1">
                <a:ln>
                  <a:noFill/>
                </a:ln>
                <a:solidFill>
                  <a:srgbClr val="203864"/>
                </a:solidFill>
                <a:effectLst/>
                <a:uLnTx/>
                <a:uFillTx/>
                <a:latin typeface="Century Gothic"/>
                <a:ea typeface="+mn-ea"/>
                <a:cs typeface="+mn-cs"/>
              </a:rPr>
              <a:t>ambiente</a:t>
            </a:r>
            <a:r>
              <a:rPr kumimoji="0" lang="en-GB" sz="2000" b="0" i="0" u="none" strike="noStrike" kern="1200" cap="none" spc="0" normalizeH="0" baseline="0" noProof="0" dirty="0">
                <a:ln>
                  <a:noFill/>
                </a:ln>
                <a:solidFill>
                  <a:srgbClr val="203864"/>
                </a:solidFill>
                <a:effectLst/>
                <a:uLnTx/>
                <a:uFillTx/>
                <a:latin typeface="Century Gothic"/>
                <a:ea typeface="+mn-ea"/>
                <a:cs typeface="+mn-cs"/>
              </a:rPr>
              <a:t> - atmosphere</a:t>
            </a:r>
          </a:p>
        </p:txBody>
      </p:sp>
      <p:pic>
        <p:nvPicPr>
          <p:cNvPr id="9" name="Imagen 8" descr="Forma, Círculo&#10;&#10;Descripción generada automáticamente">
            <a:extLst>
              <a:ext uri="{FF2B5EF4-FFF2-40B4-BE49-F238E27FC236}">
                <a16:creationId xmlns:a16="http://schemas.microsoft.com/office/drawing/2014/main" id="{E01A3B05-65D5-4843-81C9-5D8156B87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4045" y="848033"/>
            <a:ext cx="1226196" cy="1226196"/>
          </a:xfrm>
          <a:prstGeom prst="rect">
            <a:avLst/>
          </a:prstGeom>
        </p:spPr>
      </p:pic>
      <p:sp>
        <p:nvSpPr>
          <p:cNvPr id="35" name="Cloud Callout 7">
            <a:extLst>
              <a:ext uri="{FF2B5EF4-FFF2-40B4-BE49-F238E27FC236}">
                <a16:creationId xmlns:a16="http://schemas.microsoft.com/office/drawing/2014/main" id="{171BDD3D-4A8D-2948-BFD5-21B4CD33C5E0}"/>
              </a:ext>
            </a:extLst>
          </p:cNvPr>
          <p:cNvSpPr/>
          <p:nvPr/>
        </p:nvSpPr>
        <p:spPr>
          <a:xfrm>
            <a:off x="7476381" y="848032"/>
            <a:ext cx="2253097" cy="1216339"/>
          </a:xfrm>
          <a:prstGeom prst="cloudCallout">
            <a:avLst>
              <a:gd name="adj1" fmla="val 60494"/>
              <a:gd name="adj2" fmla="val -27043"/>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Quiero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 casa…</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0241" y="848032"/>
            <a:ext cx="1089432" cy="1216340"/>
          </a:xfrm>
          <a:prstGeom prst="rect">
            <a:avLst/>
          </a:prstGeom>
        </p:spPr>
      </p:pic>
    </p:spTree>
    <p:extLst>
      <p:ext uri="{BB962C8B-B14F-4D97-AF65-F5344CB8AC3E}">
        <p14:creationId xmlns:p14="http://schemas.microsoft.com/office/powerpoint/2010/main" val="272739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9" grpId="0"/>
      <p:bldP spid="30" grpId="0"/>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80001" y="3829511"/>
            <a:ext cx="4725792" cy="56934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itle 1"/>
          <p:cNvSpPr>
            <a:spLocks noGrp="1"/>
          </p:cNvSpPr>
          <p:nvPr>
            <p:ph type="title"/>
          </p:nvPr>
        </p:nvSpPr>
        <p:spPr>
          <a:xfrm>
            <a:off x="180000" y="182270"/>
            <a:ext cx="10089051" cy="846726"/>
          </a:xfrm>
        </p:spPr>
        <p:txBody>
          <a:bodyPr>
            <a:normAutofit/>
          </a:bodyPr>
          <a:lstStyle/>
          <a:p>
            <a:r>
              <a:rPr lang="en-GB" sz="2400" dirty="0">
                <a:solidFill>
                  <a:srgbClr val="002060"/>
                </a:solidFill>
              </a:rPr>
              <a:t>¡</a:t>
            </a:r>
            <a:r>
              <a:rPr lang="en-GB" sz="2400" dirty="0" err="1">
                <a:solidFill>
                  <a:srgbClr val="002060"/>
                </a:solidFill>
              </a:rPr>
              <a:t>Ahora</a:t>
            </a:r>
            <a:r>
              <a:rPr lang="en-GB" sz="2400" dirty="0">
                <a:solidFill>
                  <a:srgbClr val="002060"/>
                </a:solidFill>
              </a:rPr>
              <a:t> </a:t>
            </a:r>
            <a:r>
              <a:rPr lang="en-GB" sz="2400" dirty="0" err="1">
                <a:solidFill>
                  <a:srgbClr val="002060"/>
                </a:solidFill>
              </a:rPr>
              <a:t>tú</a:t>
            </a:r>
            <a:r>
              <a:rPr lang="en-GB" sz="2400" dirty="0">
                <a:solidFill>
                  <a:srgbClr val="002060"/>
                </a:solidFill>
              </a:rPr>
              <a:t> </a:t>
            </a:r>
            <a:r>
              <a:rPr lang="en-GB" sz="2400" dirty="0" err="1">
                <a:solidFill>
                  <a:srgbClr val="002060"/>
                </a:solidFill>
              </a:rPr>
              <a:t>estás</a:t>
            </a:r>
            <a:r>
              <a:rPr lang="en-GB" sz="2400" dirty="0">
                <a:solidFill>
                  <a:srgbClr val="002060"/>
                </a:solidFill>
              </a:rPr>
              <a:t> </a:t>
            </a:r>
            <a:r>
              <a:rPr lang="en-GB" sz="2400" dirty="0" err="1">
                <a:solidFill>
                  <a:srgbClr val="002060"/>
                </a:solidFill>
              </a:rPr>
              <a:t>en</a:t>
            </a:r>
            <a:r>
              <a:rPr lang="en-GB" sz="2400" dirty="0">
                <a:solidFill>
                  <a:srgbClr val="002060"/>
                </a:solidFill>
              </a:rPr>
              <a:t> el festival de </a:t>
            </a:r>
            <a:r>
              <a:rPr lang="en-GB" sz="2400" dirty="0" err="1">
                <a:solidFill>
                  <a:srgbClr val="002060"/>
                </a:solidFill>
              </a:rPr>
              <a:t>música</a:t>
            </a:r>
            <a:r>
              <a:rPr lang="en-GB" sz="2400">
                <a:solidFill>
                  <a:srgbClr val="002060"/>
                </a:solidFill>
              </a:rPr>
              <a:t>! </a:t>
            </a:r>
            <a:br>
              <a:rPr lang="en-GB" sz="2400">
                <a:solidFill>
                  <a:srgbClr val="002060"/>
                </a:solidFill>
              </a:rPr>
            </a:br>
            <a:r>
              <a:rPr lang="en-GB" sz="2400">
                <a:solidFill>
                  <a:srgbClr val="002060"/>
                </a:solidFill>
              </a:rPr>
              <a:t>¿</a:t>
            </a:r>
            <a:r>
              <a:rPr lang="en-GB" sz="2400" dirty="0" err="1">
                <a:solidFill>
                  <a:srgbClr val="002060"/>
                </a:solidFill>
              </a:rPr>
              <a:t>Cómo</a:t>
            </a:r>
            <a:r>
              <a:rPr lang="en-GB" sz="2400" dirty="0">
                <a:solidFill>
                  <a:srgbClr val="002060"/>
                </a:solidFill>
              </a:rPr>
              <a:t> </a:t>
            </a:r>
            <a:r>
              <a:rPr lang="en-GB" sz="2400" dirty="0" err="1">
                <a:solidFill>
                  <a:srgbClr val="002060"/>
                </a:solidFill>
              </a:rPr>
              <a:t>están</a:t>
            </a:r>
            <a:r>
              <a:rPr lang="en-GB" sz="2400" dirty="0">
                <a:solidFill>
                  <a:srgbClr val="002060"/>
                </a:solidFill>
              </a:rPr>
              <a:t> las personas?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64133" y="296653"/>
            <a:ext cx="2602493" cy="38067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179999" y="1016528"/>
            <a:ext cx="102697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decir</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las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frases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Usa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están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más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menos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adjetivo</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 que.</a:t>
            </a:r>
          </a:p>
        </p:txBody>
      </p:sp>
      <p:pic>
        <p:nvPicPr>
          <p:cNvPr id="6" name="Picture 5" descr="music festiva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379" y="1533459"/>
            <a:ext cx="1196757" cy="1377946"/>
          </a:xfrm>
          <a:prstGeom prst="rect">
            <a:avLst/>
          </a:prstGeom>
        </p:spPr>
      </p:pic>
      <p:pic>
        <p:nvPicPr>
          <p:cNvPr id="8" name="Picture 7" descr="excited.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3991" y="1137485"/>
            <a:ext cx="1385061" cy="1315951"/>
          </a:xfrm>
          <a:prstGeom prst="rect">
            <a:avLst/>
          </a:prstGeom>
        </p:spPr>
      </p:pic>
      <p:sp>
        <p:nvSpPr>
          <p:cNvPr id="5" name="Rectangle 4"/>
          <p:cNvSpPr/>
          <p:nvPr/>
        </p:nvSpPr>
        <p:spPr>
          <a:xfrm>
            <a:off x="180000" y="1911120"/>
            <a:ext cx="86056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¿Son los chicos, las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chicas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o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pueden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ser las dos?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9" name="TextBox 8"/>
          <p:cNvSpPr txBox="1"/>
          <p:nvPr/>
        </p:nvSpPr>
        <p:spPr>
          <a:xfrm>
            <a:off x="210544" y="3899868"/>
            <a:ext cx="497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1. They are happier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(m/f)</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than Diego.</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Rectangle 9"/>
          <p:cNvSpPr/>
          <p:nvPr/>
        </p:nvSpPr>
        <p:spPr>
          <a:xfrm>
            <a:off x="180000" y="2878652"/>
            <a:ext cx="13676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Ejemplos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1" name="TextBox 10"/>
          <p:cNvSpPr txBox="1"/>
          <p:nvPr/>
        </p:nvSpPr>
        <p:spPr>
          <a:xfrm>
            <a:off x="180000" y="3300850"/>
            <a:ext cx="5602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Persona 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ounded Rectangular Callout 12"/>
          <p:cNvSpPr/>
          <p:nvPr/>
        </p:nvSpPr>
        <p:spPr>
          <a:xfrm>
            <a:off x="2150225" y="2981074"/>
            <a:ext cx="2990335" cy="639199"/>
          </a:xfrm>
          <a:prstGeom prst="wedgeRoundRectCallout">
            <a:avLst>
              <a:gd name="adj1" fmla="val -38798"/>
              <a:gd name="adj2" fmla="val 8142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Están </a:t>
            </a:r>
            <a:r>
              <a:rPr kumimoji="0" lang="en-GB" sz="2000" b="1" i="0" u="none" strike="noStrike" kern="1200" cap="none" spc="0" normalizeH="0" baseline="0" noProof="0">
                <a:ln>
                  <a:noFill/>
                </a:ln>
                <a:solidFill>
                  <a:srgbClr val="002060"/>
                </a:solidFill>
                <a:effectLst/>
                <a:uLnTx/>
                <a:uFillTx/>
                <a:latin typeface="Century Gothic"/>
                <a:ea typeface="+mn-ea"/>
                <a:cs typeface="+mn-cs"/>
              </a:rPr>
              <a:t>más felices que</a:t>
            </a:r>
            <a:r>
              <a:rPr kumimoji="0" lang="en-GB" sz="2000" b="0" i="0" u="none" strike="noStrike" kern="1200" cap="none" spc="0" normalizeH="0" baseline="0" noProof="0">
                <a:ln>
                  <a:noFill/>
                </a:ln>
                <a:solidFill>
                  <a:srgbClr val="002060"/>
                </a:solidFill>
                <a:effectLst/>
                <a:uLnTx/>
                <a:uFillTx/>
                <a:latin typeface="Century Gothic"/>
                <a:ea typeface="+mn-ea"/>
                <a:cs typeface="+mn-cs"/>
              </a:rPr>
              <a:t> Diego.</a:t>
            </a:r>
          </a:p>
        </p:txBody>
      </p:sp>
      <p:graphicFrame>
        <p:nvGraphicFramePr>
          <p:cNvPr id="14" name="Table 13"/>
          <p:cNvGraphicFramePr>
            <a:graphicFrameLocks noGrp="1"/>
          </p:cNvGraphicFramePr>
          <p:nvPr>
            <p:extLst>
              <p:ext uri="{D42A27DB-BD31-4B8C-83A1-F6EECF244321}">
                <p14:modId xmlns:p14="http://schemas.microsoft.com/office/powerpoint/2010/main" val="3373974148"/>
              </p:ext>
            </p:extLst>
          </p:nvPr>
        </p:nvGraphicFramePr>
        <p:xfrm>
          <a:off x="5214551" y="3347822"/>
          <a:ext cx="6857999" cy="2775312"/>
        </p:xfrm>
        <a:graphic>
          <a:graphicData uri="http://schemas.openxmlformats.org/drawingml/2006/table">
            <a:tbl>
              <a:tblPr firstRow="1" bandRow="1">
                <a:tableStyleId>{5DA37D80-6434-44D0-A028-1B22A696006F}</a:tableStyleId>
              </a:tblPr>
              <a:tblGrid>
                <a:gridCol w="331659">
                  <a:extLst>
                    <a:ext uri="{9D8B030D-6E8A-4147-A177-3AD203B41FA5}">
                      <a16:colId xmlns:a16="http://schemas.microsoft.com/office/drawing/2014/main" val="1986075048"/>
                    </a:ext>
                  </a:extLst>
                </a:gridCol>
                <a:gridCol w="1410643">
                  <a:extLst>
                    <a:ext uri="{9D8B030D-6E8A-4147-A177-3AD203B41FA5}">
                      <a16:colId xmlns:a16="http://schemas.microsoft.com/office/drawing/2014/main" val="4244976476"/>
                    </a:ext>
                  </a:extLst>
                </a:gridCol>
                <a:gridCol w="1408670">
                  <a:extLst>
                    <a:ext uri="{9D8B030D-6E8A-4147-A177-3AD203B41FA5}">
                      <a16:colId xmlns:a16="http://schemas.microsoft.com/office/drawing/2014/main" val="504043861"/>
                    </a:ext>
                  </a:extLst>
                </a:gridCol>
                <a:gridCol w="1495168">
                  <a:extLst>
                    <a:ext uri="{9D8B030D-6E8A-4147-A177-3AD203B41FA5}">
                      <a16:colId xmlns:a16="http://schemas.microsoft.com/office/drawing/2014/main" val="1902936536"/>
                    </a:ext>
                  </a:extLst>
                </a:gridCol>
                <a:gridCol w="2211859">
                  <a:extLst>
                    <a:ext uri="{9D8B030D-6E8A-4147-A177-3AD203B41FA5}">
                      <a16:colId xmlns:a16="http://schemas.microsoft.com/office/drawing/2014/main" val="1130893528"/>
                    </a:ext>
                  </a:extLst>
                </a:gridCol>
              </a:tblGrid>
              <a:tr h="1100752">
                <a:tc>
                  <a:txBody>
                    <a:bodyPr/>
                    <a:lstStyle/>
                    <a:p>
                      <a:pPr algn="ctr"/>
                      <a:endParaRPr lang="en-US" sz="2400" b="1" dirty="0">
                        <a:solidFill>
                          <a:srgbClr val="203864"/>
                        </a:solidFill>
                      </a:endParaRPr>
                    </a:p>
                  </a:txBody>
                  <a:tcPr/>
                </a:tc>
                <a:tc>
                  <a:txBody>
                    <a:bodyPr/>
                    <a:lstStyle/>
                    <a:p>
                      <a:pPr algn="ctr"/>
                      <a:r>
                        <a:rPr lang="en-US" sz="2000">
                          <a:solidFill>
                            <a:srgbClr val="203864"/>
                          </a:solidFill>
                        </a:rPr>
                        <a:t>las chicas</a:t>
                      </a:r>
                      <a:endParaRPr lang="en-US" sz="2000" dirty="0">
                        <a:solidFill>
                          <a:srgbClr val="203864"/>
                        </a:solidFill>
                      </a:endParaRPr>
                    </a:p>
                  </a:txBody>
                  <a:tcPr/>
                </a:tc>
                <a:tc>
                  <a:txBody>
                    <a:bodyPr/>
                    <a:lstStyle/>
                    <a:p>
                      <a:pPr algn="ctr"/>
                      <a:r>
                        <a:rPr lang="en-US" sz="2000">
                          <a:solidFill>
                            <a:srgbClr val="203864"/>
                          </a:solidFill>
                        </a:rPr>
                        <a:t>los chicos</a:t>
                      </a:r>
                      <a:endParaRPr lang="en-US" sz="2000" dirty="0">
                        <a:solidFill>
                          <a:srgbClr val="203864"/>
                        </a:solidFill>
                      </a:endParaRPr>
                    </a:p>
                  </a:txBody>
                  <a:tcPr/>
                </a:tc>
                <a:tc>
                  <a:txBody>
                    <a:bodyPr/>
                    <a:lstStyle/>
                    <a:p>
                      <a:pPr algn="ctr"/>
                      <a:r>
                        <a:rPr lang="en-US" sz="2000">
                          <a:solidFill>
                            <a:srgbClr val="203864"/>
                          </a:solidFill>
                        </a:rPr>
                        <a:t>pueden</a:t>
                      </a:r>
                      <a:r>
                        <a:rPr lang="en-US" sz="2000" baseline="0">
                          <a:solidFill>
                            <a:srgbClr val="203864"/>
                          </a:solidFill>
                        </a:rPr>
                        <a:t> </a:t>
                      </a:r>
                      <a:r>
                        <a:rPr lang="en-US" sz="2000" baseline="0" err="1">
                          <a:solidFill>
                            <a:srgbClr val="203864"/>
                          </a:solidFill>
                        </a:rPr>
                        <a:t>ser</a:t>
                      </a:r>
                      <a:r>
                        <a:rPr lang="en-US" sz="2000" baseline="0">
                          <a:solidFill>
                            <a:srgbClr val="203864"/>
                          </a:solidFill>
                        </a:rPr>
                        <a:t> chicos o chicas</a:t>
                      </a:r>
                      <a:endParaRPr lang="en-US" sz="2000" dirty="0">
                        <a:solidFill>
                          <a:srgbClr val="203864"/>
                        </a:solidFill>
                      </a:endParaRPr>
                    </a:p>
                  </a:txBody>
                  <a:tcPr/>
                </a:tc>
                <a:tc>
                  <a:txBody>
                    <a:bodyPr/>
                    <a:lstStyle/>
                    <a:p>
                      <a:pPr algn="ctr"/>
                      <a:r>
                        <a:rPr lang="en-US" sz="2000" dirty="0">
                          <a:solidFill>
                            <a:srgbClr val="203864"/>
                          </a:solidFill>
                        </a:rPr>
                        <a:t>la </a:t>
                      </a:r>
                      <a:r>
                        <a:rPr lang="en-US" sz="2000" dirty="0" err="1">
                          <a:solidFill>
                            <a:srgbClr val="203864"/>
                          </a:solidFill>
                        </a:rPr>
                        <a:t>comparación</a:t>
                      </a:r>
                      <a:r>
                        <a:rPr lang="en-US" sz="2000" dirty="0">
                          <a:solidFill>
                            <a:srgbClr val="203864"/>
                          </a:solidFill>
                        </a:rPr>
                        <a:t> (</a:t>
                      </a:r>
                      <a:r>
                        <a:rPr lang="en-US" sz="2000" dirty="0" err="1">
                          <a:solidFill>
                            <a:srgbClr val="203864"/>
                          </a:solidFill>
                        </a:rPr>
                        <a:t>en</a:t>
                      </a:r>
                      <a:r>
                        <a:rPr lang="en-US" sz="2000" dirty="0">
                          <a:solidFill>
                            <a:srgbClr val="203864"/>
                          </a:solidFill>
                        </a:rPr>
                        <a:t> </a:t>
                      </a:r>
                      <a:r>
                        <a:rPr lang="en-US" sz="2000" dirty="0" err="1">
                          <a:solidFill>
                            <a:srgbClr val="203864"/>
                          </a:solidFill>
                        </a:rPr>
                        <a:t>inglés</a:t>
                      </a:r>
                      <a:r>
                        <a:rPr lang="en-US" sz="2000" dirty="0">
                          <a:solidFill>
                            <a:srgbClr val="203864"/>
                          </a:solidFill>
                        </a:rPr>
                        <a:t>)</a:t>
                      </a:r>
                    </a:p>
                  </a:txBody>
                  <a:tcPr anchor="ctr"/>
                </a:tc>
                <a:extLst>
                  <a:ext uri="{0D108BD9-81ED-4DB2-BD59-A6C34878D82A}">
                    <a16:rowId xmlns:a16="http://schemas.microsoft.com/office/drawing/2014/main" val="2500767805"/>
                  </a:ext>
                </a:extLst>
              </a:tr>
              <a:tr h="837280">
                <a:tc>
                  <a:txBody>
                    <a:bodyPr/>
                    <a:lstStyle/>
                    <a:p>
                      <a:pPr algn="ctr"/>
                      <a:r>
                        <a:rPr lang="en-US" sz="2400" b="1" dirty="0">
                          <a:solidFill>
                            <a:srgbClr val="203864"/>
                          </a:solidFill>
                        </a:rPr>
                        <a:t>1</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19817221"/>
                  </a:ext>
                </a:extLst>
              </a:tr>
              <a:tr h="837280">
                <a:tc>
                  <a:txBody>
                    <a:bodyPr/>
                    <a:lstStyle/>
                    <a:p>
                      <a:pPr algn="ctr"/>
                      <a:r>
                        <a:rPr lang="en-US" sz="2400" b="1" dirty="0">
                          <a:solidFill>
                            <a:srgbClr val="203864"/>
                          </a:solidFill>
                        </a:rPr>
                        <a:t>2</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86500147"/>
                  </a:ext>
                </a:extLst>
              </a:tr>
            </a:tbl>
          </a:graphicData>
        </a:graphic>
      </p:graphicFrame>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4889" r="48698"/>
          <a:stretch/>
        </p:blipFill>
        <p:spPr>
          <a:xfrm>
            <a:off x="6019467" y="3586767"/>
            <a:ext cx="438341" cy="93348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48774" r="29974"/>
          <a:stretch/>
        </p:blipFill>
        <p:spPr>
          <a:xfrm flipH="1">
            <a:off x="6518896" y="3638464"/>
            <a:ext cx="308758" cy="859864"/>
          </a:xfrm>
          <a:prstGeom prst="rect">
            <a:avLst/>
          </a:prstGeom>
        </p:spPr>
      </p:pic>
      <p:sp>
        <p:nvSpPr>
          <p:cNvPr id="17" name="TextBox 16"/>
          <p:cNvSpPr txBox="1"/>
          <p:nvPr/>
        </p:nvSpPr>
        <p:spPr>
          <a:xfrm>
            <a:off x="5436972" y="2843653"/>
            <a:ext cx="5602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Persona B:</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7024" r="28980"/>
          <a:stretch/>
        </p:blipFill>
        <p:spPr>
          <a:xfrm>
            <a:off x="7259544" y="3642623"/>
            <a:ext cx="377070" cy="883924"/>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25819" r="48219"/>
          <a:stretch/>
        </p:blipFill>
        <p:spPr>
          <a:xfrm flipH="1">
            <a:off x="7692059" y="3627823"/>
            <a:ext cx="430834" cy="881145"/>
          </a:xfrm>
          <a:prstGeom prst="rect">
            <a:avLst/>
          </a:prstGeom>
        </p:spPr>
      </p:pic>
      <p:pic>
        <p:nvPicPr>
          <p:cNvPr id="20" name="Picture 1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3991" y="4620673"/>
            <a:ext cx="480142" cy="500148"/>
          </a:xfrm>
          <a:prstGeom prst="rect">
            <a:avLst/>
          </a:prstGeom>
        </p:spPr>
      </p:pic>
      <p:sp>
        <p:nvSpPr>
          <p:cNvPr id="21" name="TextBox 20"/>
          <p:cNvSpPr txBox="1"/>
          <p:nvPr/>
        </p:nvSpPr>
        <p:spPr>
          <a:xfrm>
            <a:off x="9949453" y="4516804"/>
            <a:ext cx="1636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happier than Diego</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ounded Rectangle 23"/>
          <p:cNvSpPr/>
          <p:nvPr/>
        </p:nvSpPr>
        <p:spPr>
          <a:xfrm>
            <a:off x="169891" y="5419250"/>
            <a:ext cx="4725792" cy="5360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5" name="Rounded Rectangular Callout 24"/>
          <p:cNvSpPr/>
          <p:nvPr/>
        </p:nvSpPr>
        <p:spPr>
          <a:xfrm>
            <a:off x="2150224" y="4646631"/>
            <a:ext cx="2990335" cy="646940"/>
          </a:xfrm>
          <a:prstGeom prst="wedgeRoundRectCallout">
            <a:avLst>
              <a:gd name="adj1" fmla="val -37948"/>
              <a:gd name="adj2" fmla="val 7352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Están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más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enojadas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que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Ana.</a:t>
            </a:r>
          </a:p>
        </p:txBody>
      </p:sp>
      <p:sp>
        <p:nvSpPr>
          <p:cNvPr id="28" name="TextBox 27"/>
          <p:cNvSpPr txBox="1"/>
          <p:nvPr/>
        </p:nvSpPr>
        <p:spPr>
          <a:xfrm>
            <a:off x="185551" y="5490736"/>
            <a:ext cx="4955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2. They are more angry </a:t>
            </a:r>
            <a:r>
              <a:rPr kumimoji="0" lang="en-US" sz="2000" b="1" i="0" u="none" strike="noStrike" kern="1200" cap="none" spc="0" normalizeH="0" baseline="0" noProof="0">
                <a:ln>
                  <a:noFill/>
                </a:ln>
                <a:solidFill>
                  <a:srgbClr val="002060"/>
                </a:solidFill>
                <a:effectLst/>
                <a:uLnTx/>
                <a:uFillTx/>
                <a:latin typeface="Century Gothic"/>
                <a:ea typeface="+mn-ea"/>
                <a:cs typeface="+mn-cs"/>
              </a:rPr>
              <a:t>(f)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9" name="Picture 2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7666" y="5455133"/>
            <a:ext cx="480142" cy="500148"/>
          </a:xfrm>
          <a:prstGeom prst="rect">
            <a:avLst/>
          </a:prstGeom>
        </p:spPr>
      </p:pic>
      <p:sp>
        <p:nvSpPr>
          <p:cNvPr id="30" name="TextBox 29"/>
          <p:cNvSpPr txBox="1"/>
          <p:nvPr/>
        </p:nvSpPr>
        <p:spPr>
          <a:xfrm>
            <a:off x="9949453" y="5318638"/>
            <a:ext cx="1636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angrier than Ana</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1" name="Picture 4" descr="music note clipart png&#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74286" y="950924"/>
            <a:ext cx="723656" cy="79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5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5" grpId="0"/>
      <p:bldP spid="9" grpId="0"/>
      <p:bldP spid="10" grpId="0"/>
      <p:bldP spid="11" grpId="0"/>
      <p:bldP spid="13" grpId="0" animBg="1"/>
      <p:bldP spid="17" grpId="0"/>
      <p:bldP spid="21" grpId="0"/>
      <p:bldP spid="24" grpId="0" animBg="1"/>
      <p:bldP spid="25" grpId="0" animBg="1"/>
      <p:bldP spid="28"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37944" y="1254175"/>
            <a:ext cx="4875490" cy="482359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717502" y="1303694"/>
            <a:ext cx="3126574" cy="363537"/>
          </a:xfrm>
        </p:spPr>
        <p:txBody>
          <a:bodyPr>
            <a:normAutofit fontScale="90000"/>
          </a:bodyPr>
          <a:lstStyle/>
          <a:p>
            <a:r>
              <a:rPr lang="x-none" sz="2700" b="1">
                <a:solidFill>
                  <a:srgbClr val="002060"/>
                </a:solidFill>
              </a:rPr>
              <a:t>Persona A</a:t>
            </a:r>
            <a:endParaRPr lang="x-none" sz="2200" b="1" dirty="0">
              <a:solidFill>
                <a:srgbClr val="002060"/>
              </a:solidFill>
            </a:endParaRPr>
          </a:p>
        </p:txBody>
      </p:sp>
      <p:sp>
        <p:nvSpPr>
          <p:cNvPr id="3" name="TextBox 2"/>
          <p:cNvSpPr txBox="1"/>
          <p:nvPr/>
        </p:nvSpPr>
        <p:spPr>
          <a:xfrm>
            <a:off x="154772" y="1552580"/>
            <a:ext cx="5010353"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1. They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a:t>
            </a:r>
            <a:r>
              <a:rPr kumimoji="0" lang="en-US" sz="2000" b="0" i="0" u="none" strike="noStrike" kern="1200" cap="none" spc="0" normalizeH="0" baseline="0" noProof="0">
                <a:ln>
                  <a:noFill/>
                </a:ln>
                <a:solidFill>
                  <a:srgbClr val="002060"/>
                </a:solidFill>
                <a:effectLst/>
                <a:uLnTx/>
                <a:uFillTx/>
                <a:latin typeface="Century Gothic"/>
                <a:ea typeface="+mn-ea"/>
                <a:cs typeface="+mn-cs"/>
              </a:rPr>
              <a:t>more ill/sick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2. They are angrier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a:t>
            </a:r>
            <a:r>
              <a:rPr kumimoji="0" lang="en-US" sz="2000" b="1" i="0" u="none" strike="noStrike" kern="1200" cap="none" spc="0" normalizeH="0" baseline="0" noProof="0">
                <a:ln>
                  <a:noFill/>
                </a:ln>
                <a:solidFill>
                  <a:srgbClr val="002060"/>
                </a:solidFill>
                <a:effectLst/>
                <a:uLnTx/>
                <a:uFillTx/>
                <a:latin typeface="Century Gothic"/>
                <a:ea typeface="+mn-ea"/>
                <a:cs typeface="+mn-cs"/>
              </a:rPr>
              <a:t>)</a:t>
            </a:r>
            <a:r>
              <a:rPr kumimoji="0" lang="en-US" sz="2000" b="0" i="0" u="none" strike="noStrike" kern="1200" cap="none" spc="0" normalizeH="0" baseline="0" noProof="0">
                <a:ln>
                  <a:noFill/>
                </a:ln>
                <a:solidFill>
                  <a:srgbClr val="002060"/>
                </a:solidFill>
                <a:effectLst/>
                <a:uLnTx/>
                <a:uFillTx/>
                <a:latin typeface="Century Gothic"/>
                <a:ea typeface="+mn-ea"/>
                <a:cs typeface="+mn-cs"/>
              </a:rPr>
              <a:t> 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3. They are less happy </a:t>
            </a:r>
            <a:r>
              <a:rPr kumimoji="0" lang="en-US" sz="2000" b="1" i="0" u="none" strike="noStrike" kern="1200" cap="none" spc="0" normalizeH="0" baseline="0" noProof="0">
                <a:ln>
                  <a:noFill/>
                </a:ln>
                <a:solidFill>
                  <a:srgbClr val="002060"/>
                </a:solidFill>
                <a:effectLst/>
                <a:uLnTx/>
                <a:uFillTx/>
                <a:latin typeface="Century Gothic"/>
                <a:ea typeface="+mn-ea"/>
                <a:cs typeface="+mn-cs"/>
              </a:rPr>
              <a:t>(m/f)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4. They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less tired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Juan.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5. They are more nervous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6. They are less sad </a:t>
            </a:r>
            <a:r>
              <a:rPr kumimoji="0" lang="en-US" sz="2000" b="1" i="0" u="none" strike="noStrike" kern="1200" cap="none" spc="0" normalizeH="0" baseline="0" noProof="0">
                <a:ln>
                  <a:noFill/>
                </a:ln>
                <a:solidFill>
                  <a:srgbClr val="002060"/>
                </a:solidFill>
                <a:effectLst/>
                <a:uLnTx/>
                <a:uFillTx/>
                <a:latin typeface="Century Gothic"/>
                <a:ea typeface="+mn-ea"/>
                <a:cs typeface="+mn-cs"/>
              </a:rPr>
              <a:t>(m/f)</a:t>
            </a:r>
            <a:r>
              <a:rPr kumimoji="0" lang="en-US" sz="2000" b="0" i="0" u="none" strike="noStrike" kern="1200" cap="none" spc="0" normalizeH="0" baseline="0" noProof="0">
                <a:ln>
                  <a:noFill/>
                </a:ln>
                <a:solidFill>
                  <a:srgbClr val="002060"/>
                </a:solidFill>
                <a:effectLst/>
                <a:uLnTx/>
                <a:uFillTx/>
                <a:latin typeface="Century Gothic"/>
                <a:ea typeface="+mn-ea"/>
                <a:cs typeface="+mn-cs"/>
              </a:rPr>
              <a:t> 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5134865" y="504145"/>
            <a:ext cx="1849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1240878255"/>
              </p:ext>
            </p:extLst>
          </p:nvPr>
        </p:nvGraphicFramePr>
        <p:xfrm>
          <a:off x="5165125" y="1086320"/>
          <a:ext cx="6857999" cy="4996732"/>
        </p:xfrm>
        <a:graphic>
          <a:graphicData uri="http://schemas.openxmlformats.org/drawingml/2006/table">
            <a:tbl>
              <a:tblPr firstRow="1" bandRow="1">
                <a:tableStyleId>{5DA37D80-6434-44D0-A028-1B22A696006F}</a:tableStyleId>
              </a:tblPr>
              <a:tblGrid>
                <a:gridCol w="331659">
                  <a:extLst>
                    <a:ext uri="{9D8B030D-6E8A-4147-A177-3AD203B41FA5}">
                      <a16:colId xmlns:a16="http://schemas.microsoft.com/office/drawing/2014/main" val="1986075048"/>
                    </a:ext>
                  </a:extLst>
                </a:gridCol>
                <a:gridCol w="1410643">
                  <a:extLst>
                    <a:ext uri="{9D8B030D-6E8A-4147-A177-3AD203B41FA5}">
                      <a16:colId xmlns:a16="http://schemas.microsoft.com/office/drawing/2014/main" val="4244976476"/>
                    </a:ext>
                  </a:extLst>
                </a:gridCol>
                <a:gridCol w="1408670">
                  <a:extLst>
                    <a:ext uri="{9D8B030D-6E8A-4147-A177-3AD203B41FA5}">
                      <a16:colId xmlns:a16="http://schemas.microsoft.com/office/drawing/2014/main" val="504043861"/>
                    </a:ext>
                  </a:extLst>
                </a:gridCol>
                <a:gridCol w="1495168">
                  <a:extLst>
                    <a:ext uri="{9D8B030D-6E8A-4147-A177-3AD203B41FA5}">
                      <a16:colId xmlns:a16="http://schemas.microsoft.com/office/drawing/2014/main" val="1902936536"/>
                    </a:ext>
                  </a:extLst>
                </a:gridCol>
                <a:gridCol w="2211859">
                  <a:extLst>
                    <a:ext uri="{9D8B030D-6E8A-4147-A177-3AD203B41FA5}">
                      <a16:colId xmlns:a16="http://schemas.microsoft.com/office/drawing/2014/main" val="1130893528"/>
                    </a:ext>
                  </a:extLst>
                </a:gridCol>
              </a:tblGrid>
              <a:tr h="1085380">
                <a:tc>
                  <a:txBody>
                    <a:bodyPr/>
                    <a:lstStyle/>
                    <a:p>
                      <a:pPr algn="ctr"/>
                      <a:endParaRPr lang="en-US" sz="2400" b="1" dirty="0"/>
                    </a:p>
                  </a:txBody>
                  <a:tcPr/>
                </a:tc>
                <a:tc>
                  <a:txBody>
                    <a:bodyPr/>
                    <a:lstStyle/>
                    <a:p>
                      <a:pPr algn="ctr"/>
                      <a:r>
                        <a:rPr lang="en-US" sz="2000">
                          <a:solidFill>
                            <a:srgbClr val="203864"/>
                          </a:solidFill>
                        </a:rPr>
                        <a:t>las chicas</a:t>
                      </a:r>
                      <a:endParaRPr lang="en-US" sz="2000" dirty="0">
                        <a:solidFill>
                          <a:srgbClr val="203864"/>
                        </a:solidFill>
                      </a:endParaRPr>
                    </a:p>
                  </a:txBody>
                  <a:tcPr/>
                </a:tc>
                <a:tc>
                  <a:txBody>
                    <a:bodyPr/>
                    <a:lstStyle/>
                    <a:p>
                      <a:pPr algn="ctr"/>
                      <a:r>
                        <a:rPr lang="en-US" sz="2000">
                          <a:solidFill>
                            <a:srgbClr val="203864"/>
                          </a:solidFill>
                        </a:rPr>
                        <a:t>los chicos</a:t>
                      </a:r>
                      <a:endParaRPr lang="en-US" sz="2000" dirty="0">
                        <a:solidFill>
                          <a:srgbClr val="203864"/>
                        </a:solidFill>
                      </a:endParaRPr>
                    </a:p>
                  </a:txBody>
                  <a:tcPr/>
                </a:tc>
                <a:tc>
                  <a:txBody>
                    <a:bodyPr/>
                    <a:lstStyle/>
                    <a:p>
                      <a:pPr algn="ctr"/>
                      <a:r>
                        <a:rPr lang="en-US" sz="2000">
                          <a:solidFill>
                            <a:srgbClr val="203864"/>
                          </a:solidFill>
                        </a:rPr>
                        <a:t>pueden</a:t>
                      </a:r>
                      <a:r>
                        <a:rPr lang="en-US" sz="2000" baseline="0">
                          <a:solidFill>
                            <a:srgbClr val="203864"/>
                          </a:solidFill>
                        </a:rPr>
                        <a:t> </a:t>
                      </a:r>
                      <a:r>
                        <a:rPr lang="en-US" sz="2000" baseline="0" err="1">
                          <a:solidFill>
                            <a:srgbClr val="203864"/>
                          </a:solidFill>
                        </a:rPr>
                        <a:t>ser</a:t>
                      </a:r>
                      <a:r>
                        <a:rPr lang="en-US" sz="2000" baseline="0">
                          <a:solidFill>
                            <a:srgbClr val="203864"/>
                          </a:solidFill>
                        </a:rPr>
                        <a:t> chicos o chicas</a:t>
                      </a:r>
                      <a:endParaRPr lang="en-US" sz="2000" dirty="0">
                        <a:solidFill>
                          <a:srgbClr val="203864"/>
                        </a:solidFill>
                      </a:endParaRPr>
                    </a:p>
                  </a:txBody>
                  <a:tcPr/>
                </a:tc>
                <a:tc>
                  <a:txBody>
                    <a:bodyPr/>
                    <a:lstStyle/>
                    <a:p>
                      <a:pPr algn="ctr"/>
                      <a:r>
                        <a:rPr lang="en-US" sz="2000" dirty="0">
                          <a:solidFill>
                            <a:srgbClr val="203864"/>
                          </a:solidFill>
                        </a:rPr>
                        <a:t>la </a:t>
                      </a:r>
                      <a:r>
                        <a:rPr lang="en-US" sz="2000" dirty="0" err="1">
                          <a:solidFill>
                            <a:srgbClr val="203864"/>
                          </a:solidFill>
                        </a:rPr>
                        <a:t>comparación</a:t>
                      </a:r>
                      <a:r>
                        <a:rPr lang="en-US" sz="2000" dirty="0">
                          <a:solidFill>
                            <a:srgbClr val="203864"/>
                          </a:solidFill>
                        </a:rPr>
                        <a:t> (</a:t>
                      </a:r>
                      <a:r>
                        <a:rPr lang="en-US" sz="2000" dirty="0" err="1">
                          <a:solidFill>
                            <a:srgbClr val="203864"/>
                          </a:solidFill>
                        </a:rPr>
                        <a:t>en</a:t>
                      </a:r>
                      <a:r>
                        <a:rPr lang="en-US" sz="2000" dirty="0">
                          <a:solidFill>
                            <a:srgbClr val="203864"/>
                          </a:solidFill>
                        </a:rPr>
                        <a:t> </a:t>
                      </a:r>
                      <a:r>
                        <a:rPr lang="en-US" sz="2000" dirty="0" err="1">
                          <a:solidFill>
                            <a:srgbClr val="203864"/>
                          </a:solidFill>
                        </a:rPr>
                        <a:t>inglés</a:t>
                      </a:r>
                      <a:r>
                        <a:rPr lang="en-US" sz="2000" dirty="0">
                          <a:solidFill>
                            <a:srgbClr val="203864"/>
                          </a:solidFill>
                        </a:rPr>
                        <a:t>)</a:t>
                      </a:r>
                    </a:p>
                  </a:txBody>
                  <a:tcPr anchor="ctr"/>
                </a:tc>
                <a:extLst>
                  <a:ext uri="{0D108BD9-81ED-4DB2-BD59-A6C34878D82A}">
                    <a16:rowId xmlns:a16="http://schemas.microsoft.com/office/drawing/2014/main" val="2500767805"/>
                  </a:ext>
                </a:extLst>
              </a:tr>
              <a:tr h="651892">
                <a:tc>
                  <a:txBody>
                    <a:bodyPr/>
                    <a:lstStyle/>
                    <a:p>
                      <a:pPr algn="ctr"/>
                      <a:r>
                        <a:rPr lang="en-US" sz="2400" b="0" dirty="0">
                          <a:solidFill>
                            <a:srgbClr val="203864"/>
                          </a:solidFill>
                        </a:rPr>
                        <a:t>1</a:t>
                      </a: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19817221"/>
                  </a:ext>
                </a:extLst>
              </a:tr>
              <a:tr h="651892">
                <a:tc>
                  <a:txBody>
                    <a:bodyPr/>
                    <a:lstStyle/>
                    <a:p>
                      <a:pPr algn="ctr"/>
                      <a:r>
                        <a:rPr lang="en-US" sz="2400" b="0">
                          <a:solidFill>
                            <a:srgbClr val="203864"/>
                          </a:solidFill>
                        </a:rPr>
                        <a:t>2</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786306830"/>
                  </a:ext>
                </a:extLst>
              </a:tr>
              <a:tr h="651892">
                <a:tc>
                  <a:txBody>
                    <a:bodyPr/>
                    <a:lstStyle/>
                    <a:p>
                      <a:pPr algn="ctr"/>
                      <a:r>
                        <a:rPr lang="en-US" sz="2400" b="0">
                          <a:solidFill>
                            <a:srgbClr val="203864"/>
                          </a:solidFill>
                        </a:rPr>
                        <a:t>3</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662231429"/>
                  </a:ext>
                </a:extLst>
              </a:tr>
              <a:tr h="651892">
                <a:tc>
                  <a:txBody>
                    <a:bodyPr/>
                    <a:lstStyle/>
                    <a:p>
                      <a:pPr algn="ctr"/>
                      <a:r>
                        <a:rPr lang="en-US" sz="2400" b="0">
                          <a:solidFill>
                            <a:srgbClr val="203864"/>
                          </a:solidFill>
                        </a:rPr>
                        <a:t>4</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324190547"/>
                  </a:ext>
                </a:extLst>
              </a:tr>
              <a:tr h="651892">
                <a:tc>
                  <a:txBody>
                    <a:bodyPr/>
                    <a:lstStyle/>
                    <a:p>
                      <a:pPr algn="ctr"/>
                      <a:r>
                        <a:rPr lang="en-US" sz="2400" b="0">
                          <a:solidFill>
                            <a:srgbClr val="203864"/>
                          </a:solidFill>
                        </a:rPr>
                        <a:t>5</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407644566"/>
                  </a:ext>
                </a:extLst>
              </a:tr>
              <a:tr h="651892">
                <a:tc>
                  <a:txBody>
                    <a:bodyPr/>
                    <a:lstStyle/>
                    <a:p>
                      <a:pPr algn="ctr"/>
                      <a:r>
                        <a:rPr lang="en-US" sz="2400" b="0" dirty="0">
                          <a:solidFill>
                            <a:srgbClr val="203864"/>
                          </a:solidFill>
                        </a:rPr>
                        <a:t>6</a:t>
                      </a: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22499943"/>
                  </a:ext>
                </a:extLst>
              </a:tr>
            </a:tbl>
          </a:graphicData>
        </a:graphic>
      </p:graphicFrame>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4889" r="48698"/>
          <a:stretch/>
        </p:blipFill>
        <p:spPr>
          <a:xfrm>
            <a:off x="5840608" y="1272227"/>
            <a:ext cx="438341" cy="933482"/>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8774" r="29974"/>
          <a:stretch/>
        </p:blipFill>
        <p:spPr>
          <a:xfrm flipH="1">
            <a:off x="6278949" y="1345845"/>
            <a:ext cx="308758" cy="859864"/>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47024" r="28980"/>
          <a:stretch/>
        </p:blipFill>
        <p:spPr>
          <a:xfrm>
            <a:off x="7244004" y="1333815"/>
            <a:ext cx="377070" cy="883924"/>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25819" r="48219"/>
          <a:stretch/>
        </p:blipFill>
        <p:spPr>
          <a:xfrm flipH="1">
            <a:off x="7567378" y="1341368"/>
            <a:ext cx="433622" cy="886848"/>
          </a:xfrm>
          <a:prstGeom prst="rect">
            <a:avLst/>
          </a:prstGeom>
        </p:spPr>
      </p:pic>
      <p:sp>
        <p:nvSpPr>
          <p:cNvPr id="19" name="Rectangle 18"/>
          <p:cNvSpPr/>
          <p:nvPr/>
        </p:nvSpPr>
        <p:spPr>
          <a:xfrm>
            <a:off x="386840" y="1619556"/>
            <a:ext cx="49102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Say:</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1521554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169" y="1248982"/>
            <a:ext cx="4877269" cy="482359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769554" y="1314709"/>
            <a:ext cx="2735263" cy="363537"/>
          </a:xfrm>
        </p:spPr>
        <p:txBody>
          <a:bodyPr>
            <a:noAutofit/>
          </a:bodyPr>
          <a:lstStyle/>
          <a:p>
            <a:r>
              <a:rPr lang="x-none" sz="2400" b="1" dirty="0">
                <a:solidFill>
                  <a:srgbClr val="002060"/>
                </a:solidFill>
              </a:rPr>
              <a:t>Persona </a:t>
            </a:r>
            <a:r>
              <a:rPr lang="en-GB" sz="2400" b="1" dirty="0">
                <a:solidFill>
                  <a:srgbClr val="002060"/>
                </a:solidFill>
              </a:rPr>
              <a:t>B</a:t>
            </a:r>
            <a:r>
              <a:rPr lang="x-none" sz="2400" b="1" dirty="0">
                <a:solidFill>
                  <a:srgbClr val="002060"/>
                </a:solidFill>
              </a:rPr>
              <a:t> </a:t>
            </a:r>
          </a:p>
        </p:txBody>
      </p:sp>
      <p:sp>
        <p:nvSpPr>
          <p:cNvPr id="3" name="TextBox 2"/>
          <p:cNvSpPr txBox="1"/>
          <p:nvPr/>
        </p:nvSpPr>
        <p:spPr>
          <a:xfrm>
            <a:off x="138896" y="2130442"/>
            <a:ext cx="4945386"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1. They are more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excited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2. They are less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tired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3. They are sadder </a:t>
            </a:r>
            <a:r>
              <a:rPr kumimoji="0" lang="en-US" sz="2000" b="1" i="0" u="none" strike="noStrike" kern="1200" cap="none" spc="0" normalizeH="0" baseline="0" noProof="0">
                <a:ln>
                  <a:noFill/>
                </a:ln>
                <a:solidFill>
                  <a:srgbClr val="002060"/>
                </a:solidFill>
                <a:effectLst/>
                <a:uLnTx/>
                <a:uFillTx/>
                <a:latin typeface="Century Gothic"/>
                <a:ea typeface="+mn-ea"/>
                <a:cs typeface="+mn-cs"/>
              </a:rPr>
              <a:t>(m/f)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4. They are happier </a:t>
            </a:r>
            <a:r>
              <a:rPr kumimoji="0" lang="en-US" sz="2000" b="1" i="0" u="none" strike="noStrike" kern="1200" cap="none" spc="0" normalizeH="0" baseline="0" noProof="0">
                <a:ln>
                  <a:noFill/>
                </a:ln>
                <a:solidFill>
                  <a:srgbClr val="002060"/>
                </a:solidFill>
                <a:effectLst/>
                <a:uLnTx/>
                <a:uFillTx/>
                <a:latin typeface="Century Gothic"/>
                <a:ea typeface="+mn-ea"/>
                <a:cs typeface="+mn-cs"/>
              </a:rPr>
              <a:t>(m/f</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Juan.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5. They are less ill/sick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a:t>
            </a:r>
            <a:r>
              <a:rPr kumimoji="0" lang="en-US" sz="2000" b="1" i="0" u="none" strike="noStrike" kern="1200" cap="none" spc="0" normalizeH="0" baseline="0" noProof="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6. They are less angry </a:t>
            </a:r>
            <a:r>
              <a:rPr kumimoji="0" lang="en-US" sz="2000" b="1" i="0" u="none" strike="noStrike" kern="1200" cap="none" spc="0" normalizeH="0" baseline="0" noProof="0">
                <a:ln>
                  <a:noFill/>
                </a:ln>
                <a:solidFill>
                  <a:srgbClr val="002060"/>
                </a:solidFill>
                <a:effectLst/>
                <a:uLnTx/>
                <a:uFillTx/>
                <a:latin typeface="Century Gothic"/>
                <a:ea typeface="+mn-ea"/>
                <a:cs typeface="+mn-cs"/>
              </a:rPr>
              <a:t>(m)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5140231" y="500924"/>
            <a:ext cx="1849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145955833"/>
              </p:ext>
            </p:extLst>
          </p:nvPr>
        </p:nvGraphicFramePr>
        <p:xfrm>
          <a:off x="5165125" y="1086320"/>
          <a:ext cx="6857999" cy="4996732"/>
        </p:xfrm>
        <a:graphic>
          <a:graphicData uri="http://schemas.openxmlformats.org/drawingml/2006/table">
            <a:tbl>
              <a:tblPr firstRow="1" bandRow="1">
                <a:tableStyleId>{5DA37D80-6434-44D0-A028-1B22A696006F}</a:tableStyleId>
              </a:tblPr>
              <a:tblGrid>
                <a:gridCol w="331659">
                  <a:extLst>
                    <a:ext uri="{9D8B030D-6E8A-4147-A177-3AD203B41FA5}">
                      <a16:colId xmlns:a16="http://schemas.microsoft.com/office/drawing/2014/main" val="1986075048"/>
                    </a:ext>
                  </a:extLst>
                </a:gridCol>
                <a:gridCol w="1410643">
                  <a:extLst>
                    <a:ext uri="{9D8B030D-6E8A-4147-A177-3AD203B41FA5}">
                      <a16:colId xmlns:a16="http://schemas.microsoft.com/office/drawing/2014/main" val="4244976476"/>
                    </a:ext>
                  </a:extLst>
                </a:gridCol>
                <a:gridCol w="1408670">
                  <a:extLst>
                    <a:ext uri="{9D8B030D-6E8A-4147-A177-3AD203B41FA5}">
                      <a16:colId xmlns:a16="http://schemas.microsoft.com/office/drawing/2014/main" val="504043861"/>
                    </a:ext>
                  </a:extLst>
                </a:gridCol>
                <a:gridCol w="1495168">
                  <a:extLst>
                    <a:ext uri="{9D8B030D-6E8A-4147-A177-3AD203B41FA5}">
                      <a16:colId xmlns:a16="http://schemas.microsoft.com/office/drawing/2014/main" val="1902936536"/>
                    </a:ext>
                  </a:extLst>
                </a:gridCol>
                <a:gridCol w="2211859">
                  <a:extLst>
                    <a:ext uri="{9D8B030D-6E8A-4147-A177-3AD203B41FA5}">
                      <a16:colId xmlns:a16="http://schemas.microsoft.com/office/drawing/2014/main" val="1130893528"/>
                    </a:ext>
                  </a:extLst>
                </a:gridCol>
              </a:tblGrid>
              <a:tr h="1085380">
                <a:tc>
                  <a:txBody>
                    <a:bodyPr/>
                    <a:lstStyle/>
                    <a:p>
                      <a:pPr algn="ctr"/>
                      <a:endParaRPr lang="en-US" sz="2400" b="1" dirty="0">
                        <a:solidFill>
                          <a:srgbClr val="203864"/>
                        </a:solidFill>
                      </a:endParaRPr>
                    </a:p>
                  </a:txBody>
                  <a:tcPr/>
                </a:tc>
                <a:tc>
                  <a:txBody>
                    <a:bodyPr/>
                    <a:lstStyle/>
                    <a:p>
                      <a:pPr algn="ctr"/>
                      <a:r>
                        <a:rPr lang="en-US" sz="2000">
                          <a:solidFill>
                            <a:srgbClr val="002060"/>
                          </a:solidFill>
                        </a:rPr>
                        <a:t>las chicas</a:t>
                      </a:r>
                      <a:endParaRPr lang="en-US" sz="2000" dirty="0">
                        <a:solidFill>
                          <a:srgbClr val="002060"/>
                        </a:solidFill>
                      </a:endParaRPr>
                    </a:p>
                  </a:txBody>
                  <a:tcPr/>
                </a:tc>
                <a:tc>
                  <a:txBody>
                    <a:bodyPr/>
                    <a:lstStyle/>
                    <a:p>
                      <a:pPr algn="ctr"/>
                      <a:r>
                        <a:rPr lang="en-US" sz="2000">
                          <a:solidFill>
                            <a:srgbClr val="002060"/>
                          </a:solidFill>
                        </a:rPr>
                        <a:t>los chicos</a:t>
                      </a:r>
                      <a:endParaRPr lang="en-US" sz="2000" dirty="0">
                        <a:solidFill>
                          <a:srgbClr val="002060"/>
                        </a:solidFill>
                      </a:endParaRPr>
                    </a:p>
                  </a:txBody>
                  <a:tcPr/>
                </a:tc>
                <a:tc>
                  <a:txBody>
                    <a:bodyPr/>
                    <a:lstStyle/>
                    <a:p>
                      <a:pPr algn="ctr"/>
                      <a:r>
                        <a:rPr lang="en-US" sz="2000">
                          <a:solidFill>
                            <a:srgbClr val="002060"/>
                          </a:solidFill>
                        </a:rPr>
                        <a:t>pueden</a:t>
                      </a:r>
                      <a:r>
                        <a:rPr lang="en-US" sz="2000" baseline="0">
                          <a:solidFill>
                            <a:srgbClr val="002060"/>
                          </a:solidFill>
                        </a:rPr>
                        <a:t> </a:t>
                      </a:r>
                      <a:r>
                        <a:rPr lang="en-US" sz="2000" baseline="0" err="1">
                          <a:solidFill>
                            <a:srgbClr val="002060"/>
                          </a:solidFill>
                        </a:rPr>
                        <a:t>ser</a:t>
                      </a:r>
                      <a:r>
                        <a:rPr lang="en-US" sz="2000" baseline="0">
                          <a:solidFill>
                            <a:srgbClr val="002060"/>
                          </a:solidFill>
                        </a:rPr>
                        <a:t> chicos o chicas</a:t>
                      </a:r>
                      <a:endParaRPr lang="en-US" sz="2000" dirty="0">
                        <a:solidFill>
                          <a:srgbClr val="002060"/>
                        </a:solidFill>
                      </a:endParaRPr>
                    </a:p>
                  </a:txBody>
                  <a:tcPr/>
                </a:tc>
                <a:tc>
                  <a:txBody>
                    <a:bodyPr/>
                    <a:lstStyle/>
                    <a:p>
                      <a:pPr algn="ctr"/>
                      <a:r>
                        <a:rPr lang="en-US" sz="2000" dirty="0">
                          <a:solidFill>
                            <a:srgbClr val="002060"/>
                          </a:solidFill>
                        </a:rPr>
                        <a:t>la </a:t>
                      </a:r>
                      <a:r>
                        <a:rPr lang="en-US" sz="2000" dirty="0" err="1">
                          <a:solidFill>
                            <a:srgbClr val="002060"/>
                          </a:solidFill>
                        </a:rPr>
                        <a:t>comparación</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dirty="0" err="1">
                          <a:solidFill>
                            <a:srgbClr val="002060"/>
                          </a:solidFill>
                        </a:rPr>
                        <a:t>inglés</a:t>
                      </a:r>
                      <a:r>
                        <a:rPr lang="en-US" sz="2000" dirty="0">
                          <a:solidFill>
                            <a:srgbClr val="002060"/>
                          </a:solidFill>
                        </a:rPr>
                        <a:t>)</a:t>
                      </a:r>
                    </a:p>
                  </a:txBody>
                  <a:tcPr anchor="ctr"/>
                </a:tc>
                <a:extLst>
                  <a:ext uri="{0D108BD9-81ED-4DB2-BD59-A6C34878D82A}">
                    <a16:rowId xmlns:a16="http://schemas.microsoft.com/office/drawing/2014/main" val="2500767805"/>
                  </a:ext>
                </a:extLst>
              </a:tr>
              <a:tr h="651892">
                <a:tc>
                  <a:txBody>
                    <a:bodyPr/>
                    <a:lstStyle/>
                    <a:p>
                      <a:pPr algn="ctr"/>
                      <a:r>
                        <a:rPr lang="en-US" sz="2400" b="0" dirty="0">
                          <a:solidFill>
                            <a:srgbClr val="203864"/>
                          </a:solidFill>
                        </a:rPr>
                        <a:t>1</a:t>
                      </a: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19817221"/>
                  </a:ext>
                </a:extLst>
              </a:tr>
              <a:tr h="651892">
                <a:tc>
                  <a:txBody>
                    <a:bodyPr/>
                    <a:lstStyle/>
                    <a:p>
                      <a:pPr algn="ctr"/>
                      <a:r>
                        <a:rPr lang="en-US" sz="2400" b="0">
                          <a:solidFill>
                            <a:srgbClr val="203864"/>
                          </a:solidFill>
                        </a:rPr>
                        <a:t>2</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786306830"/>
                  </a:ext>
                </a:extLst>
              </a:tr>
              <a:tr h="651892">
                <a:tc>
                  <a:txBody>
                    <a:bodyPr/>
                    <a:lstStyle/>
                    <a:p>
                      <a:pPr algn="ctr"/>
                      <a:r>
                        <a:rPr lang="en-US" sz="2400" b="0">
                          <a:solidFill>
                            <a:srgbClr val="203864"/>
                          </a:solidFill>
                        </a:rPr>
                        <a:t>3</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662231429"/>
                  </a:ext>
                </a:extLst>
              </a:tr>
              <a:tr h="651892">
                <a:tc>
                  <a:txBody>
                    <a:bodyPr/>
                    <a:lstStyle/>
                    <a:p>
                      <a:pPr algn="ctr"/>
                      <a:r>
                        <a:rPr lang="en-US" sz="2400" b="0">
                          <a:solidFill>
                            <a:srgbClr val="203864"/>
                          </a:solidFill>
                        </a:rPr>
                        <a:t>4</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324190547"/>
                  </a:ext>
                </a:extLst>
              </a:tr>
              <a:tr h="651892">
                <a:tc>
                  <a:txBody>
                    <a:bodyPr/>
                    <a:lstStyle/>
                    <a:p>
                      <a:pPr algn="ctr"/>
                      <a:r>
                        <a:rPr lang="en-US" sz="2400" b="0">
                          <a:solidFill>
                            <a:srgbClr val="203864"/>
                          </a:solidFill>
                        </a:rPr>
                        <a:t>5</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407644566"/>
                  </a:ext>
                </a:extLst>
              </a:tr>
              <a:tr h="651892">
                <a:tc>
                  <a:txBody>
                    <a:bodyPr/>
                    <a:lstStyle/>
                    <a:p>
                      <a:pPr algn="ctr"/>
                      <a:r>
                        <a:rPr lang="en-US" sz="2400" b="0" dirty="0">
                          <a:solidFill>
                            <a:srgbClr val="203864"/>
                          </a:solidFill>
                        </a:rPr>
                        <a:t>6</a:t>
                      </a: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22499943"/>
                  </a:ext>
                </a:extLst>
              </a:tr>
            </a:tbl>
          </a:graphicData>
        </a:graphic>
      </p:graphicFrame>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4889" r="48698"/>
          <a:stretch/>
        </p:blipFill>
        <p:spPr>
          <a:xfrm>
            <a:off x="5840608" y="1272227"/>
            <a:ext cx="438341" cy="93348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8774" r="29974"/>
          <a:stretch/>
        </p:blipFill>
        <p:spPr>
          <a:xfrm flipH="1">
            <a:off x="6278949" y="1345845"/>
            <a:ext cx="308758" cy="85986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7024" r="28980"/>
          <a:stretch/>
        </p:blipFill>
        <p:spPr>
          <a:xfrm>
            <a:off x="7244004" y="1333815"/>
            <a:ext cx="377070" cy="883924"/>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5819" r="48219"/>
          <a:stretch/>
        </p:blipFill>
        <p:spPr>
          <a:xfrm flipH="1">
            <a:off x="7567378" y="1341368"/>
            <a:ext cx="433622" cy="886848"/>
          </a:xfrm>
          <a:prstGeom prst="rect">
            <a:avLst/>
          </a:prstGeom>
        </p:spPr>
      </p:pic>
      <p:sp>
        <p:nvSpPr>
          <p:cNvPr id="14" name="Rectangle 13"/>
          <p:cNvSpPr/>
          <p:nvPr/>
        </p:nvSpPr>
        <p:spPr>
          <a:xfrm>
            <a:off x="386840" y="1619556"/>
            <a:ext cx="49102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Say:</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955275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42791" y="483162"/>
            <a:ext cx="2735263" cy="363537"/>
          </a:xfrm>
        </p:spPr>
        <p:txBody>
          <a:bodyPr>
            <a:normAutofit fontScale="90000"/>
          </a:bodyPr>
          <a:lstStyle/>
          <a:p>
            <a:r>
              <a:rPr lang="x-none" sz="2200" b="1" dirty="0">
                <a:solidFill>
                  <a:srgbClr val="203864"/>
                </a:solidFill>
              </a:rPr>
              <a:t>Persona A - Solución </a:t>
            </a:r>
          </a:p>
        </p:txBody>
      </p:sp>
      <p:sp>
        <p:nvSpPr>
          <p:cNvPr id="15" name="Título 1">
            <a:extLst>
              <a:ext uri="{FF2B5EF4-FFF2-40B4-BE49-F238E27FC236}">
                <a16:creationId xmlns:a16="http://schemas.microsoft.com/office/drawing/2014/main" id="{EE54BE97-7C81-EB41-BA9B-1C99DEE78326}"/>
              </a:ext>
            </a:extLst>
          </p:cNvPr>
          <p:cNvSpPr txBox="1">
            <a:spLocks/>
          </p:cNvSpPr>
          <p:nvPr/>
        </p:nvSpPr>
        <p:spPr>
          <a:xfrm>
            <a:off x="6064608" y="483162"/>
            <a:ext cx="2735263" cy="36353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 - Solución </a:t>
            </a:r>
          </a:p>
        </p:txBody>
      </p:sp>
      <p:graphicFrame>
        <p:nvGraphicFramePr>
          <p:cNvPr id="42" name="Table 41"/>
          <p:cNvGraphicFramePr>
            <a:graphicFrameLocks noGrp="1"/>
          </p:cNvGraphicFramePr>
          <p:nvPr>
            <p:extLst>
              <p:ext uri="{D42A27DB-BD31-4B8C-83A1-F6EECF244321}">
                <p14:modId xmlns:p14="http://schemas.microsoft.com/office/powerpoint/2010/main" val="85769059"/>
              </p:ext>
            </p:extLst>
          </p:nvPr>
        </p:nvGraphicFramePr>
        <p:xfrm>
          <a:off x="6166191" y="861446"/>
          <a:ext cx="5850327" cy="5377254"/>
        </p:xfrm>
        <a:graphic>
          <a:graphicData uri="http://schemas.openxmlformats.org/drawingml/2006/table">
            <a:tbl>
              <a:tblPr firstRow="1" bandRow="1">
                <a:tableStyleId>{5DA37D80-6434-44D0-A028-1B22A696006F}</a:tableStyleId>
              </a:tblPr>
              <a:tblGrid>
                <a:gridCol w="334681">
                  <a:extLst>
                    <a:ext uri="{9D8B030D-6E8A-4147-A177-3AD203B41FA5}">
                      <a16:colId xmlns:a16="http://schemas.microsoft.com/office/drawing/2014/main" val="20000"/>
                    </a:ext>
                  </a:extLst>
                </a:gridCol>
                <a:gridCol w="1030568">
                  <a:extLst>
                    <a:ext uri="{9D8B030D-6E8A-4147-A177-3AD203B41FA5}">
                      <a16:colId xmlns:a16="http://schemas.microsoft.com/office/drawing/2014/main" val="20001"/>
                    </a:ext>
                  </a:extLst>
                </a:gridCol>
                <a:gridCol w="1043613">
                  <a:extLst>
                    <a:ext uri="{9D8B030D-6E8A-4147-A177-3AD203B41FA5}">
                      <a16:colId xmlns:a16="http://schemas.microsoft.com/office/drawing/2014/main" val="20002"/>
                    </a:ext>
                  </a:extLst>
                </a:gridCol>
                <a:gridCol w="1422164">
                  <a:extLst>
                    <a:ext uri="{9D8B030D-6E8A-4147-A177-3AD203B41FA5}">
                      <a16:colId xmlns:a16="http://schemas.microsoft.com/office/drawing/2014/main" val="20003"/>
                    </a:ext>
                  </a:extLst>
                </a:gridCol>
                <a:gridCol w="2019301">
                  <a:extLst>
                    <a:ext uri="{9D8B030D-6E8A-4147-A177-3AD203B41FA5}">
                      <a16:colId xmlns:a16="http://schemas.microsoft.com/office/drawing/2014/main" val="20004"/>
                    </a:ext>
                  </a:extLst>
                </a:gridCol>
              </a:tblGrid>
              <a:tr h="1056276">
                <a:tc>
                  <a:txBody>
                    <a:bodyPr/>
                    <a:lstStyle/>
                    <a:p>
                      <a:pPr algn="ctr"/>
                      <a:endParaRPr lang="en-US" sz="2400" b="1" dirty="0">
                        <a:solidFill>
                          <a:srgbClr val="203864"/>
                        </a:solidFill>
                      </a:endParaRPr>
                    </a:p>
                  </a:txBody>
                  <a:tcPr/>
                </a:tc>
                <a:tc>
                  <a:txBody>
                    <a:bodyPr/>
                    <a:lstStyle/>
                    <a:p>
                      <a:pPr algn="ctr"/>
                      <a:r>
                        <a:rPr lang="en-US" sz="2000">
                          <a:solidFill>
                            <a:srgbClr val="002060"/>
                          </a:solidFill>
                        </a:rPr>
                        <a:t>las chicas</a:t>
                      </a:r>
                      <a:endParaRPr lang="en-US" sz="2000" dirty="0">
                        <a:solidFill>
                          <a:srgbClr val="002060"/>
                        </a:solidFill>
                      </a:endParaRPr>
                    </a:p>
                  </a:txBody>
                  <a:tcPr/>
                </a:tc>
                <a:tc>
                  <a:txBody>
                    <a:bodyPr/>
                    <a:lstStyle/>
                    <a:p>
                      <a:pPr algn="ctr"/>
                      <a:r>
                        <a:rPr lang="en-US" sz="2000">
                          <a:solidFill>
                            <a:srgbClr val="002060"/>
                          </a:solidFill>
                        </a:rPr>
                        <a:t>los chicos</a:t>
                      </a:r>
                      <a:endParaRPr lang="en-US" sz="2000" dirty="0">
                        <a:solidFill>
                          <a:srgbClr val="002060"/>
                        </a:solidFill>
                      </a:endParaRPr>
                    </a:p>
                  </a:txBody>
                  <a:tcPr/>
                </a:tc>
                <a:tc>
                  <a:txBody>
                    <a:bodyPr/>
                    <a:lstStyle/>
                    <a:p>
                      <a:pPr algn="ctr"/>
                      <a:r>
                        <a:rPr lang="en-US" sz="2000">
                          <a:solidFill>
                            <a:srgbClr val="002060"/>
                          </a:solidFill>
                        </a:rPr>
                        <a:t>pueden</a:t>
                      </a:r>
                      <a:r>
                        <a:rPr lang="en-US" sz="2000" baseline="0">
                          <a:solidFill>
                            <a:srgbClr val="002060"/>
                          </a:solidFill>
                        </a:rPr>
                        <a:t> </a:t>
                      </a:r>
                      <a:r>
                        <a:rPr lang="en-US" sz="2000" baseline="0" err="1">
                          <a:solidFill>
                            <a:srgbClr val="002060"/>
                          </a:solidFill>
                        </a:rPr>
                        <a:t>ser</a:t>
                      </a:r>
                      <a:r>
                        <a:rPr lang="en-US" sz="2000" baseline="0">
                          <a:solidFill>
                            <a:srgbClr val="002060"/>
                          </a:solidFill>
                        </a:rPr>
                        <a:t> chicos o chicas</a:t>
                      </a:r>
                      <a:endParaRPr lang="en-US" sz="20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la </a:t>
                      </a:r>
                      <a:r>
                        <a:rPr lang="en-US" sz="2000" dirty="0" err="1">
                          <a:solidFill>
                            <a:srgbClr val="002060"/>
                          </a:solidFill>
                        </a:rPr>
                        <a:t>comparación</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dirty="0" err="1">
                          <a:solidFill>
                            <a:srgbClr val="002060"/>
                          </a:solidFill>
                        </a:rPr>
                        <a:t>inglés</a:t>
                      </a:r>
                      <a:r>
                        <a:rPr lang="en-US" sz="2000" dirty="0">
                          <a:solidFill>
                            <a:srgbClr val="002060"/>
                          </a:solidFill>
                        </a:rPr>
                        <a:t>)</a:t>
                      </a:r>
                    </a:p>
                  </a:txBody>
                  <a:tcPr/>
                </a:tc>
                <a:extLst>
                  <a:ext uri="{0D108BD9-81ED-4DB2-BD59-A6C34878D82A}">
                    <a16:rowId xmlns:a16="http://schemas.microsoft.com/office/drawing/2014/main" val="10000"/>
                  </a:ext>
                </a:extLst>
              </a:tr>
              <a:tr h="720163">
                <a:tc>
                  <a:txBody>
                    <a:bodyPr/>
                    <a:lstStyle/>
                    <a:p>
                      <a:pPr algn="ctr"/>
                      <a:r>
                        <a:rPr lang="en-US" sz="2400" b="1" dirty="0">
                          <a:solidFill>
                            <a:srgbClr val="203864"/>
                          </a:solidFill>
                        </a:rPr>
                        <a:t>1</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720163">
                <a:tc>
                  <a:txBody>
                    <a:bodyPr/>
                    <a:lstStyle/>
                    <a:p>
                      <a:pPr algn="ctr"/>
                      <a:r>
                        <a:rPr lang="en-US" sz="2400" b="1" dirty="0">
                          <a:solidFill>
                            <a:srgbClr val="203864"/>
                          </a:solidFill>
                        </a:rPr>
                        <a:t>2</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720163">
                <a:tc>
                  <a:txBody>
                    <a:bodyPr/>
                    <a:lstStyle/>
                    <a:p>
                      <a:pPr algn="ctr"/>
                      <a:r>
                        <a:rPr lang="en-US" sz="2400" b="1" dirty="0">
                          <a:solidFill>
                            <a:srgbClr val="203864"/>
                          </a:solidFill>
                        </a:rPr>
                        <a:t>3</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720163">
                <a:tc>
                  <a:txBody>
                    <a:bodyPr/>
                    <a:lstStyle/>
                    <a:p>
                      <a:pPr algn="ctr"/>
                      <a:r>
                        <a:rPr lang="en-US" sz="2400" b="1" dirty="0">
                          <a:solidFill>
                            <a:srgbClr val="203864"/>
                          </a:solidFill>
                        </a:rPr>
                        <a:t>4</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r h="720163">
                <a:tc>
                  <a:txBody>
                    <a:bodyPr/>
                    <a:lstStyle/>
                    <a:p>
                      <a:pPr algn="ctr"/>
                      <a:r>
                        <a:rPr lang="en-US" sz="2400" b="1" dirty="0">
                          <a:solidFill>
                            <a:srgbClr val="203864"/>
                          </a:solidFill>
                        </a:rPr>
                        <a:t>5</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r h="720163">
                <a:tc>
                  <a:txBody>
                    <a:bodyPr/>
                    <a:lstStyle/>
                    <a:p>
                      <a:pPr algn="ctr"/>
                      <a:r>
                        <a:rPr lang="en-US" sz="2400" b="1" dirty="0">
                          <a:solidFill>
                            <a:srgbClr val="203864"/>
                          </a:solidFill>
                        </a:rPr>
                        <a:t>6</a:t>
                      </a:r>
                    </a:p>
                  </a:txBody>
                  <a:tcPr anchor="ct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327887573"/>
              </p:ext>
            </p:extLst>
          </p:nvPr>
        </p:nvGraphicFramePr>
        <p:xfrm>
          <a:off x="246186" y="865973"/>
          <a:ext cx="5818422" cy="5332254"/>
        </p:xfrm>
        <a:graphic>
          <a:graphicData uri="http://schemas.openxmlformats.org/drawingml/2006/table">
            <a:tbl>
              <a:tblPr firstRow="1" bandRow="1">
                <a:tableStyleId>{5DA37D80-6434-44D0-A028-1B22A696006F}</a:tableStyleId>
              </a:tblPr>
              <a:tblGrid>
                <a:gridCol w="325314">
                  <a:extLst>
                    <a:ext uri="{9D8B030D-6E8A-4147-A177-3AD203B41FA5}">
                      <a16:colId xmlns:a16="http://schemas.microsoft.com/office/drawing/2014/main" val="20000"/>
                    </a:ext>
                  </a:extLst>
                </a:gridCol>
                <a:gridCol w="1084192">
                  <a:extLst>
                    <a:ext uri="{9D8B030D-6E8A-4147-A177-3AD203B41FA5}">
                      <a16:colId xmlns:a16="http://schemas.microsoft.com/office/drawing/2014/main" val="20001"/>
                    </a:ext>
                  </a:extLst>
                </a:gridCol>
                <a:gridCol w="1067476">
                  <a:extLst>
                    <a:ext uri="{9D8B030D-6E8A-4147-A177-3AD203B41FA5}">
                      <a16:colId xmlns:a16="http://schemas.microsoft.com/office/drawing/2014/main" val="20002"/>
                    </a:ext>
                  </a:extLst>
                </a:gridCol>
                <a:gridCol w="1428479">
                  <a:extLst>
                    <a:ext uri="{9D8B030D-6E8A-4147-A177-3AD203B41FA5}">
                      <a16:colId xmlns:a16="http://schemas.microsoft.com/office/drawing/2014/main" val="20003"/>
                    </a:ext>
                  </a:extLst>
                </a:gridCol>
                <a:gridCol w="1912961">
                  <a:extLst>
                    <a:ext uri="{9D8B030D-6E8A-4147-A177-3AD203B41FA5}">
                      <a16:colId xmlns:a16="http://schemas.microsoft.com/office/drawing/2014/main" val="20004"/>
                    </a:ext>
                  </a:extLst>
                </a:gridCol>
              </a:tblGrid>
              <a:tr h="721069">
                <a:tc>
                  <a:txBody>
                    <a:bodyPr/>
                    <a:lstStyle/>
                    <a:p>
                      <a:pPr algn="ctr"/>
                      <a:endParaRPr lang="en-US" sz="2400" b="1" dirty="0">
                        <a:solidFill>
                          <a:srgbClr val="203864"/>
                        </a:solidFill>
                      </a:endParaRPr>
                    </a:p>
                  </a:txBody>
                  <a:tcPr/>
                </a:tc>
                <a:tc>
                  <a:txBody>
                    <a:bodyPr/>
                    <a:lstStyle/>
                    <a:p>
                      <a:pPr algn="ctr"/>
                      <a:r>
                        <a:rPr lang="en-US" sz="2000">
                          <a:solidFill>
                            <a:srgbClr val="002060"/>
                          </a:solidFill>
                        </a:rPr>
                        <a:t>las chicas</a:t>
                      </a:r>
                      <a:endParaRPr lang="en-US" sz="2000" dirty="0">
                        <a:solidFill>
                          <a:srgbClr val="002060"/>
                        </a:solidFill>
                      </a:endParaRPr>
                    </a:p>
                  </a:txBody>
                  <a:tcPr/>
                </a:tc>
                <a:tc>
                  <a:txBody>
                    <a:bodyPr/>
                    <a:lstStyle/>
                    <a:p>
                      <a:pPr algn="ctr"/>
                      <a:r>
                        <a:rPr lang="en-US" sz="2000">
                          <a:solidFill>
                            <a:srgbClr val="002060"/>
                          </a:solidFill>
                        </a:rPr>
                        <a:t>los chicos</a:t>
                      </a:r>
                      <a:endParaRPr lang="en-US" sz="2000" dirty="0">
                        <a:solidFill>
                          <a:srgbClr val="002060"/>
                        </a:solidFill>
                      </a:endParaRPr>
                    </a:p>
                  </a:txBody>
                  <a:tcPr/>
                </a:tc>
                <a:tc>
                  <a:txBody>
                    <a:bodyPr/>
                    <a:lstStyle/>
                    <a:p>
                      <a:pPr algn="ctr"/>
                      <a:r>
                        <a:rPr lang="en-US" sz="2000" dirty="0" err="1">
                          <a:solidFill>
                            <a:srgbClr val="002060"/>
                          </a:solidFill>
                        </a:rPr>
                        <a:t>pueden</a:t>
                      </a:r>
                      <a:r>
                        <a:rPr lang="en-US" sz="2000" baseline="0" dirty="0">
                          <a:solidFill>
                            <a:srgbClr val="002060"/>
                          </a:solidFill>
                        </a:rPr>
                        <a:t> ser chicos o </a:t>
                      </a:r>
                      <a:r>
                        <a:rPr lang="en-US" sz="2000" baseline="0" dirty="0" err="1">
                          <a:solidFill>
                            <a:srgbClr val="002060"/>
                          </a:solidFill>
                        </a:rPr>
                        <a:t>chicas</a:t>
                      </a:r>
                      <a:endParaRPr lang="en-US" sz="2000" dirty="0">
                        <a:solidFill>
                          <a:srgbClr val="002060"/>
                        </a:solidFill>
                      </a:endParaRPr>
                    </a:p>
                  </a:txBody>
                  <a:tcPr/>
                </a:tc>
                <a:tc>
                  <a:txBody>
                    <a:bodyPr/>
                    <a:lstStyle/>
                    <a:p>
                      <a:pPr algn="ctr"/>
                      <a:r>
                        <a:rPr lang="en-US" sz="2000" dirty="0">
                          <a:solidFill>
                            <a:srgbClr val="002060"/>
                          </a:solidFill>
                        </a:rPr>
                        <a:t>la </a:t>
                      </a:r>
                      <a:r>
                        <a:rPr lang="en-US" sz="2000" dirty="0" err="1">
                          <a:solidFill>
                            <a:srgbClr val="002060"/>
                          </a:solidFill>
                        </a:rPr>
                        <a:t>comparación</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dirty="0" err="1">
                          <a:solidFill>
                            <a:srgbClr val="002060"/>
                          </a:solidFill>
                        </a:rPr>
                        <a:t>inglés</a:t>
                      </a:r>
                      <a:r>
                        <a:rPr lang="en-US" sz="2000" dirty="0">
                          <a:solidFill>
                            <a:srgbClr val="002060"/>
                          </a:solidFill>
                        </a:rPr>
                        <a:t>)</a:t>
                      </a:r>
                    </a:p>
                  </a:txBody>
                  <a:tcPr/>
                </a:tc>
                <a:extLst>
                  <a:ext uri="{0D108BD9-81ED-4DB2-BD59-A6C34878D82A}">
                    <a16:rowId xmlns:a16="http://schemas.microsoft.com/office/drawing/2014/main" val="10000"/>
                  </a:ext>
                </a:extLst>
              </a:tr>
              <a:tr h="721069">
                <a:tc>
                  <a:txBody>
                    <a:bodyPr/>
                    <a:lstStyle/>
                    <a:p>
                      <a:pPr algn="ctr"/>
                      <a:r>
                        <a:rPr lang="en-US" sz="2400" b="1" dirty="0">
                          <a:solidFill>
                            <a:srgbClr val="203864"/>
                          </a:solidFill>
                        </a:rPr>
                        <a:t>1</a:t>
                      </a:r>
                    </a:p>
                  </a:txBody>
                  <a:tcPr anchor="ct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721069">
                <a:tc>
                  <a:txBody>
                    <a:bodyPr/>
                    <a:lstStyle/>
                    <a:p>
                      <a:pPr algn="ctr"/>
                      <a:r>
                        <a:rPr lang="en-US" sz="2400" b="1" dirty="0">
                          <a:solidFill>
                            <a:srgbClr val="203864"/>
                          </a:solidFill>
                        </a:rPr>
                        <a:t>2</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721069">
                <a:tc>
                  <a:txBody>
                    <a:bodyPr/>
                    <a:lstStyle/>
                    <a:p>
                      <a:pPr algn="ctr"/>
                      <a:r>
                        <a:rPr lang="en-US" sz="2400" b="1" dirty="0">
                          <a:solidFill>
                            <a:srgbClr val="203864"/>
                          </a:solidFill>
                        </a:rPr>
                        <a:t>3</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721069">
                <a:tc>
                  <a:txBody>
                    <a:bodyPr/>
                    <a:lstStyle/>
                    <a:p>
                      <a:pPr algn="ctr"/>
                      <a:r>
                        <a:rPr lang="en-US" sz="2400" b="1" dirty="0">
                          <a:solidFill>
                            <a:srgbClr val="203864"/>
                          </a:solidFill>
                        </a:rPr>
                        <a:t>4</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r h="721069">
                <a:tc>
                  <a:txBody>
                    <a:bodyPr/>
                    <a:lstStyle/>
                    <a:p>
                      <a:pPr algn="ctr"/>
                      <a:r>
                        <a:rPr lang="en-US" sz="2400" b="1" dirty="0">
                          <a:solidFill>
                            <a:srgbClr val="203864"/>
                          </a:solidFill>
                        </a:rPr>
                        <a:t>5</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r h="721069">
                <a:tc>
                  <a:txBody>
                    <a:bodyPr/>
                    <a:lstStyle/>
                    <a:p>
                      <a:pPr algn="ctr"/>
                      <a:r>
                        <a:rPr lang="en-US" sz="2400" b="1" dirty="0">
                          <a:solidFill>
                            <a:srgbClr val="203864"/>
                          </a:solidFill>
                        </a:rPr>
                        <a:t>6</a:t>
                      </a:r>
                    </a:p>
                  </a:txBody>
                  <a:tcPr anchor="ct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pic>
        <p:nvPicPr>
          <p:cNvPr id="46" name="Picture 45"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749" y="1977525"/>
            <a:ext cx="444480" cy="463000"/>
          </a:xfrm>
          <a:prstGeom prst="rect">
            <a:avLst/>
          </a:prstGeom>
        </p:spPr>
      </p:pic>
      <p:sp>
        <p:nvSpPr>
          <p:cNvPr id="6" name="TextBox 5"/>
          <p:cNvSpPr txBox="1"/>
          <p:nvPr/>
        </p:nvSpPr>
        <p:spPr>
          <a:xfrm>
            <a:off x="4126119" y="1897365"/>
            <a:ext cx="19818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more excited 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4135747" y="2569850"/>
            <a:ext cx="17610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latin typeface="Century Gothic"/>
              </a:rPr>
              <a:t>less</a:t>
            </a:r>
            <a:r>
              <a:rPr kumimoji="0" lang="en-US" sz="2000" b="0" i="0" u="none" strike="noStrike" kern="1200" cap="none" spc="0" normalizeH="0" baseline="0" noProof="0">
                <a:ln>
                  <a:noFill/>
                </a:ln>
                <a:solidFill>
                  <a:srgbClr val="002060"/>
                </a:solidFill>
                <a:effectLst/>
                <a:uLnTx/>
                <a:uFillTx/>
                <a:latin typeface="Century Gothic"/>
                <a:ea typeface="+mn-ea"/>
                <a:cs typeface="+mn-cs"/>
              </a:rPr>
              <a:t> tired 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p:cNvSpPr txBox="1"/>
          <p:nvPr/>
        </p:nvSpPr>
        <p:spPr>
          <a:xfrm>
            <a:off x="4156610" y="3299547"/>
            <a:ext cx="1966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sadder 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TextBox 13"/>
          <p:cNvSpPr txBox="1"/>
          <p:nvPr/>
        </p:nvSpPr>
        <p:spPr>
          <a:xfrm>
            <a:off x="4160479" y="4036742"/>
            <a:ext cx="24244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a:ea typeface="+mn-ea"/>
                <a:cs typeface="+mn-cs"/>
              </a:rPr>
              <a:t>happier than Juan</a:t>
            </a:r>
            <a:endPar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TextBox 26"/>
          <p:cNvSpPr txBox="1"/>
          <p:nvPr/>
        </p:nvSpPr>
        <p:spPr>
          <a:xfrm>
            <a:off x="4159683" y="4783778"/>
            <a:ext cx="1904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ill/sick 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p:cNvSpPr txBox="1"/>
          <p:nvPr/>
        </p:nvSpPr>
        <p:spPr>
          <a:xfrm>
            <a:off x="4160010" y="5509615"/>
            <a:ext cx="17125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angry 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8" name="TextBox 57"/>
          <p:cNvSpPr txBox="1"/>
          <p:nvPr/>
        </p:nvSpPr>
        <p:spPr>
          <a:xfrm>
            <a:off x="9979325" y="1883864"/>
            <a:ext cx="18587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more ill/sick</a:t>
            </a:r>
            <a:r>
              <a:rPr kumimoji="0" lang="en-US" sz="2000" b="0" i="0" u="none" strike="noStrike" kern="1200" cap="none" spc="0" normalizeH="0" noProof="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970666" y="2618435"/>
            <a:ext cx="17894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angrier 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0" name="TextBox 59"/>
          <p:cNvSpPr txBox="1"/>
          <p:nvPr/>
        </p:nvSpPr>
        <p:spPr>
          <a:xfrm>
            <a:off x="9970666" y="3375649"/>
            <a:ext cx="18012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happy 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60"/>
          <p:cNvSpPr txBox="1"/>
          <p:nvPr/>
        </p:nvSpPr>
        <p:spPr>
          <a:xfrm>
            <a:off x="9970666" y="4090784"/>
            <a:ext cx="1616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tired than Juan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2" name="TextBox 61"/>
          <p:cNvSpPr txBox="1"/>
          <p:nvPr/>
        </p:nvSpPr>
        <p:spPr>
          <a:xfrm>
            <a:off x="9951424" y="4810799"/>
            <a:ext cx="21666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more nervous 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3" name="TextBox 62"/>
          <p:cNvSpPr txBox="1"/>
          <p:nvPr/>
        </p:nvSpPr>
        <p:spPr>
          <a:xfrm>
            <a:off x="9979325" y="5543933"/>
            <a:ext cx="18446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sad 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0" name="Picture 2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955" y="2701437"/>
            <a:ext cx="444480" cy="463000"/>
          </a:xfrm>
          <a:prstGeom prst="rect">
            <a:avLst/>
          </a:prstGeom>
        </p:spPr>
      </p:pic>
      <p:pic>
        <p:nvPicPr>
          <p:cNvPr id="31" name="Picture 30"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0758" y="3459966"/>
            <a:ext cx="444480" cy="463000"/>
          </a:xfrm>
          <a:prstGeom prst="rect">
            <a:avLst/>
          </a:prstGeom>
        </p:spPr>
      </p:pic>
      <p:pic>
        <p:nvPicPr>
          <p:cNvPr id="32" name="Picture 31"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0758" y="4172775"/>
            <a:ext cx="444480" cy="463000"/>
          </a:xfrm>
          <a:prstGeom prst="rect">
            <a:avLst/>
          </a:prstGeom>
        </p:spPr>
      </p:pic>
      <p:pic>
        <p:nvPicPr>
          <p:cNvPr id="33" name="Picture 32"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955" y="4860947"/>
            <a:ext cx="444480" cy="463000"/>
          </a:xfrm>
          <a:prstGeom prst="rect">
            <a:avLst/>
          </a:prstGeom>
        </p:spPr>
      </p:pic>
      <p:pic>
        <p:nvPicPr>
          <p:cNvPr id="34" name="Picture 3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749" y="5593870"/>
            <a:ext cx="444480" cy="463000"/>
          </a:xfrm>
          <a:prstGeom prst="rect">
            <a:avLst/>
          </a:prstGeom>
        </p:spPr>
      </p:pic>
      <p:pic>
        <p:nvPicPr>
          <p:cNvPr id="35" name="Picture 34"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652" y="2024004"/>
            <a:ext cx="444480" cy="463000"/>
          </a:xfrm>
          <a:prstGeom prst="rect">
            <a:avLst/>
          </a:prstGeom>
        </p:spPr>
      </p:pic>
      <p:pic>
        <p:nvPicPr>
          <p:cNvPr id="36" name="Picture 35"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720" y="2724933"/>
            <a:ext cx="444480" cy="463000"/>
          </a:xfrm>
          <a:prstGeom prst="rect">
            <a:avLst/>
          </a:prstGeom>
        </p:spPr>
      </p:pic>
      <p:pic>
        <p:nvPicPr>
          <p:cNvPr id="37" name="Picture 36"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2994" y="3487913"/>
            <a:ext cx="444480" cy="463000"/>
          </a:xfrm>
          <a:prstGeom prst="rect">
            <a:avLst/>
          </a:prstGeom>
        </p:spPr>
      </p:pic>
      <p:pic>
        <p:nvPicPr>
          <p:cNvPr id="38" name="Picture 37"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720" y="4172775"/>
            <a:ext cx="444480" cy="463000"/>
          </a:xfrm>
          <a:prstGeom prst="rect">
            <a:avLst/>
          </a:prstGeom>
        </p:spPr>
      </p:pic>
      <p:pic>
        <p:nvPicPr>
          <p:cNvPr id="39" name="Picture 3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110" y="4910060"/>
            <a:ext cx="444480" cy="463000"/>
          </a:xfrm>
          <a:prstGeom prst="rect">
            <a:avLst/>
          </a:prstGeom>
        </p:spPr>
      </p:pic>
      <p:pic>
        <p:nvPicPr>
          <p:cNvPr id="40" name="Picture 3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1147" y="5611217"/>
            <a:ext cx="444480" cy="463000"/>
          </a:xfrm>
          <a:prstGeom prst="rect">
            <a:avLst/>
          </a:prstGeom>
        </p:spPr>
      </p:pic>
    </p:spTree>
    <p:extLst>
      <p:ext uri="{BB962C8B-B14F-4D97-AF65-F5344CB8AC3E}">
        <p14:creationId xmlns:p14="http://schemas.microsoft.com/office/powerpoint/2010/main" val="15001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27" grpId="0"/>
      <p:bldP spid="28" grpId="0"/>
      <p:bldP spid="58" grpId="0"/>
      <p:bldP spid="59" grpId="0"/>
      <p:bldP spid="60" grpId="0"/>
      <p:bldP spid="61" grpId="0"/>
      <p:bldP spid="62"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14817" y="2217601"/>
            <a:ext cx="7080424" cy="879475"/>
          </a:xfrm>
        </p:spPr>
        <p:txBody>
          <a:bodyPr>
            <a:normAutofit fontScale="90000"/>
          </a:bodyPr>
          <a:lstStyle/>
          <a:p>
            <a:pPr algn="l"/>
            <a:r>
              <a:rPr lang="en-GB" sz="4000" b="1" dirty="0">
                <a:solidFill>
                  <a:prstClr val="white"/>
                </a:solidFill>
              </a:rPr>
              <a:t>Describing how </a:t>
            </a:r>
            <a:r>
              <a:rPr lang="en-GB" sz="4000" b="1">
                <a:solidFill>
                  <a:prstClr val="white"/>
                </a:solidFill>
              </a:rPr>
              <a:t>people feel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7" y="3142287"/>
            <a:ext cx="7407096" cy="567626"/>
          </a:xfrm>
        </p:spPr>
        <p:txBody>
          <a:bodyPr>
            <a:normAutofit fontScale="85000" lnSpcReduction="10000"/>
          </a:bodyPr>
          <a:lstStyle/>
          <a:p>
            <a:pPr algn="l"/>
            <a:r>
              <a:rPr lang="en-GB" sz="3000" dirty="0">
                <a:solidFill>
                  <a:prstClr val="white"/>
                </a:solidFill>
              </a:rPr>
              <a:t>Comparatives: ‘</a:t>
            </a:r>
            <a:r>
              <a:rPr lang="en-GB" sz="3000" dirty="0" err="1">
                <a:solidFill>
                  <a:prstClr val="white"/>
                </a:solidFill>
              </a:rPr>
              <a:t>mejor</a:t>
            </a:r>
            <a:r>
              <a:rPr lang="en-GB" sz="3000" dirty="0">
                <a:solidFill>
                  <a:prstClr val="white"/>
                </a:solidFill>
              </a:rPr>
              <a:t> que’ and ‘peor que’</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36427" y="3562676"/>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GB" sz="2600" dirty="0">
                <a:solidFill>
                  <a:prstClr val="white"/>
                </a:solidFill>
              </a:rPr>
              <a:t>Strong vowels [revisited]</a:t>
            </a:r>
          </a:p>
          <a:p>
            <a:pPr>
              <a:defRPr/>
            </a:pPr>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dirty="0">
                <a:solidFill>
                  <a:prstClr val="white"/>
                </a:solidFill>
                <a:latin typeface="Century Gothic" panose="020B0502020202020204" pitchFamily="34" charset="0"/>
              </a:rPr>
              <a:t>Term 3.1 – Week 3 – Lesson 54</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Nick Avery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30/06/21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29404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Un festival</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229600" y="258166"/>
            <a:ext cx="3698543" cy="4699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8" name="TextBox 17">
            <a:extLst>
              <a:ext uri="{FF2B5EF4-FFF2-40B4-BE49-F238E27FC236}">
                <a16:creationId xmlns:a16="http://schemas.microsoft.com/office/drawing/2014/main" id="{2A05D469-EE47-4E48-95E7-6E634CCF509F}"/>
              </a:ext>
            </a:extLst>
          </p:cNvPr>
          <p:cNvSpPr txBox="1"/>
          <p:nvPr/>
        </p:nvSpPr>
        <p:spPr>
          <a:xfrm>
            <a:off x="1742860" y="1177990"/>
            <a:ext cx="2461734" cy="646331"/>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Persona A</a:t>
            </a:r>
          </a:p>
        </p:txBody>
      </p:sp>
      <p:sp>
        <p:nvSpPr>
          <p:cNvPr id="20" name="TextBox 19">
            <a:extLst>
              <a:ext uri="{FF2B5EF4-FFF2-40B4-BE49-F238E27FC236}">
                <a16:creationId xmlns:a16="http://schemas.microsoft.com/office/drawing/2014/main" id="{78F4DC56-A454-47EA-A2D3-E4E0125E9F17}"/>
              </a:ext>
            </a:extLst>
          </p:cNvPr>
          <p:cNvSpPr txBox="1"/>
          <p:nvPr/>
        </p:nvSpPr>
        <p:spPr>
          <a:xfrm>
            <a:off x="7987406" y="1177990"/>
            <a:ext cx="2360182" cy="646331"/>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Persona B</a:t>
            </a:r>
          </a:p>
        </p:txBody>
      </p:sp>
      <p:sp>
        <p:nvSpPr>
          <p:cNvPr id="22" name="Rectangle 21">
            <a:extLst>
              <a:ext uri="{FF2B5EF4-FFF2-40B4-BE49-F238E27FC236}">
                <a16:creationId xmlns:a16="http://schemas.microsoft.com/office/drawing/2014/main" id="{E5657DE0-5BFA-4D4D-A128-F0FFABC01CBD}"/>
              </a:ext>
            </a:extLst>
          </p:cNvPr>
          <p:cNvSpPr/>
          <p:nvPr/>
        </p:nvSpPr>
        <p:spPr>
          <a:xfrm rot="5400000">
            <a:off x="5779374" y="1345539"/>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aphicFrame>
        <p:nvGraphicFramePr>
          <p:cNvPr id="28" name="Table 2">
            <a:extLst>
              <a:ext uri="{FF2B5EF4-FFF2-40B4-BE49-F238E27FC236}">
                <a16:creationId xmlns:a16="http://schemas.microsoft.com/office/drawing/2014/main" id="{0DB57C48-355D-458A-9860-438838D466F1}"/>
              </a:ext>
            </a:extLst>
          </p:cNvPr>
          <p:cNvGraphicFramePr>
            <a:graphicFrameLocks noGrp="1"/>
          </p:cNvGraphicFramePr>
          <p:nvPr>
            <p:extLst>
              <p:ext uri="{D42A27DB-BD31-4B8C-83A1-F6EECF244321}">
                <p14:modId xmlns:p14="http://schemas.microsoft.com/office/powerpoint/2010/main" val="2227655990"/>
              </p:ext>
            </p:extLst>
          </p:nvPr>
        </p:nvGraphicFramePr>
        <p:xfrm>
          <a:off x="291388" y="1884453"/>
          <a:ext cx="5398546" cy="4358640"/>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4053840">
                <a:tc>
                  <a:txBody>
                    <a:bodyPr/>
                    <a:lstStyle/>
                    <a:p>
                      <a:r>
                        <a:rPr lang="es-ES" sz="2000" b="0" kern="1200" dirty="0">
                          <a:solidFill>
                            <a:srgbClr val="002060"/>
                          </a:solidFill>
                          <a:effectLst/>
                          <a:latin typeface="+mn-lt"/>
                          <a:ea typeface="+mn-ea"/>
                          <a:cs typeface="+mn-cs"/>
                        </a:rPr>
                        <a:t>Mis clases de </a:t>
                      </a:r>
                      <a:r>
                        <a:rPr lang="es-ES" sz="2000" b="0" kern="1200" baseline="0" dirty="0">
                          <a:solidFill>
                            <a:srgbClr val="002060"/>
                          </a:solidFill>
                          <a:effectLst/>
                          <a:latin typeface="+mn-lt"/>
                          <a:ea typeface="+mn-ea"/>
                          <a:cs typeface="+mn-cs"/>
                        </a:rPr>
                        <a:t>inglés</a:t>
                      </a:r>
                      <a:r>
                        <a:rPr lang="es-ES" sz="2000" b="0" kern="1200" dirty="0">
                          <a:solidFill>
                            <a:srgbClr val="002060"/>
                          </a:solidFill>
                          <a:effectLst/>
                          <a:latin typeface="+mn-lt"/>
                          <a:ea typeface="+mn-ea"/>
                          <a:cs typeface="+mn-cs"/>
                        </a:rPr>
                        <a:t> son extr</a:t>
                      </a:r>
                      <a:r>
                        <a:rPr lang="es-ES" sz="2000" b="1" kern="1200" dirty="0">
                          <a:solidFill>
                            <a:srgbClr val="002060"/>
                          </a:solidFill>
                          <a:effectLst/>
                          <a:latin typeface="+mn-lt"/>
                          <a:ea typeface="+mn-ea"/>
                          <a:cs typeface="+mn-cs"/>
                        </a:rPr>
                        <a:t>ao</a:t>
                      </a:r>
                      <a:r>
                        <a:rPr lang="es-ES" sz="2000" b="0" kern="1200" dirty="0">
                          <a:solidFill>
                            <a:srgbClr val="002060"/>
                          </a:solidFill>
                          <a:effectLst/>
                          <a:latin typeface="+mn-lt"/>
                          <a:ea typeface="+mn-ea"/>
                          <a:cs typeface="+mn-cs"/>
                        </a:rPr>
                        <a:t>rdinarias porque vamos a festivales de p</a:t>
                      </a:r>
                      <a:r>
                        <a:rPr lang="es-ES" sz="2000" b="1" kern="1200" dirty="0">
                          <a:solidFill>
                            <a:srgbClr val="002060"/>
                          </a:solidFill>
                          <a:effectLst/>
                          <a:latin typeface="+mn-lt"/>
                          <a:ea typeface="+mn-ea"/>
                          <a:cs typeface="+mn-cs"/>
                        </a:rPr>
                        <a:t>oe</a:t>
                      </a:r>
                      <a:r>
                        <a:rPr lang="es-ES" sz="2000" b="0" kern="1200" dirty="0">
                          <a:solidFill>
                            <a:srgbClr val="002060"/>
                          </a:solidFill>
                          <a:effectLst/>
                          <a:latin typeface="+mn-lt"/>
                          <a:ea typeface="+mn-ea"/>
                          <a:cs typeface="+mn-cs"/>
                        </a:rPr>
                        <a:t>sía. En </a:t>
                      </a:r>
                      <a:r>
                        <a:rPr lang="es-ES" sz="2000" b="0" kern="1200">
                          <a:solidFill>
                            <a:srgbClr val="002060"/>
                          </a:solidFill>
                          <a:effectLst/>
                          <a:latin typeface="+mn-lt"/>
                          <a:ea typeface="+mn-ea"/>
                          <a:cs typeface="+mn-cs"/>
                        </a:rPr>
                        <a:t>los</a:t>
                      </a:r>
                      <a:r>
                        <a:rPr lang="es-ES" sz="2000" b="0" kern="1200" baseline="0">
                          <a:solidFill>
                            <a:srgbClr val="002060"/>
                          </a:solidFill>
                          <a:effectLst/>
                          <a:latin typeface="+mn-lt"/>
                          <a:ea typeface="+mn-ea"/>
                          <a:cs typeface="+mn-cs"/>
                        </a:rPr>
                        <a:t> festivales </a:t>
                      </a:r>
                      <a:r>
                        <a:rPr lang="es-ES" sz="2000" b="0" kern="1200" baseline="0" dirty="0">
                          <a:solidFill>
                            <a:srgbClr val="002060"/>
                          </a:solidFill>
                          <a:effectLst/>
                          <a:latin typeface="+mn-lt"/>
                          <a:ea typeface="+mn-ea"/>
                          <a:cs typeface="+mn-cs"/>
                        </a:rPr>
                        <a:t>l</a:t>
                      </a:r>
                      <a:r>
                        <a:rPr lang="es-ES" sz="2000" b="1" kern="1200" dirty="0">
                          <a:solidFill>
                            <a:srgbClr val="002060"/>
                          </a:solidFill>
                          <a:effectLst/>
                          <a:latin typeface="+mn-lt"/>
                          <a:ea typeface="+mn-ea"/>
                          <a:cs typeface="+mn-cs"/>
                        </a:rPr>
                        <a:t>ee</a:t>
                      </a:r>
                      <a:r>
                        <a:rPr lang="es-ES" sz="2000" b="0" kern="1200" dirty="0">
                          <a:solidFill>
                            <a:srgbClr val="002060"/>
                          </a:solidFill>
                          <a:effectLst/>
                          <a:latin typeface="+mn-lt"/>
                          <a:ea typeface="+mn-ea"/>
                          <a:cs typeface="+mn-cs"/>
                        </a:rPr>
                        <a:t>mos p</a:t>
                      </a:r>
                      <a:r>
                        <a:rPr lang="es-ES" sz="2000" b="1" kern="1200" dirty="0">
                          <a:solidFill>
                            <a:srgbClr val="002060"/>
                          </a:solidFill>
                          <a:effectLst/>
                          <a:latin typeface="+mn-lt"/>
                          <a:ea typeface="+mn-ea"/>
                          <a:cs typeface="+mn-cs"/>
                        </a:rPr>
                        <a:t>oe</a:t>
                      </a:r>
                      <a:r>
                        <a:rPr lang="es-ES" sz="2000" b="0" kern="1200" dirty="0">
                          <a:solidFill>
                            <a:srgbClr val="002060"/>
                          </a:solidFill>
                          <a:effectLst/>
                          <a:latin typeface="+mn-lt"/>
                          <a:ea typeface="+mn-ea"/>
                          <a:cs typeface="+mn-cs"/>
                        </a:rPr>
                        <a:t>mas en inglés sobre</a:t>
                      </a:r>
                      <a:r>
                        <a:rPr lang="es-ES" sz="2000" b="0" kern="1200" baseline="0" dirty="0">
                          <a:solidFill>
                            <a:srgbClr val="002060"/>
                          </a:solidFill>
                          <a:effectLst/>
                          <a:latin typeface="+mn-lt"/>
                          <a:ea typeface="+mn-ea"/>
                          <a:cs typeface="+mn-cs"/>
                        </a:rPr>
                        <a:t> cosas r</a:t>
                      </a:r>
                      <a:r>
                        <a:rPr lang="es-ES" sz="2000" b="1" kern="1200" baseline="0" dirty="0">
                          <a:solidFill>
                            <a:srgbClr val="002060"/>
                          </a:solidFill>
                          <a:effectLst/>
                          <a:latin typeface="+mn-lt"/>
                          <a:ea typeface="+mn-ea"/>
                          <a:cs typeface="+mn-cs"/>
                        </a:rPr>
                        <a:t>ea</a:t>
                      </a:r>
                      <a:r>
                        <a:rPr lang="es-ES" sz="2000" b="0" kern="1200" baseline="0" dirty="0">
                          <a:solidFill>
                            <a:srgbClr val="002060"/>
                          </a:solidFill>
                          <a:effectLst/>
                          <a:latin typeface="+mn-lt"/>
                          <a:ea typeface="+mn-ea"/>
                          <a:cs typeface="+mn-cs"/>
                        </a:rPr>
                        <a:t>les o inventadas</a:t>
                      </a:r>
                      <a:r>
                        <a:rPr lang="es-ES" sz="2000" b="0" kern="1200" dirty="0">
                          <a:solidFill>
                            <a:srgbClr val="002060"/>
                          </a:solidFill>
                          <a:effectLst/>
                          <a:latin typeface="+mn-lt"/>
                          <a:ea typeface="+mn-ea"/>
                          <a:cs typeface="+mn-cs"/>
                        </a:rPr>
                        <a:t>. Además, tr</a:t>
                      </a:r>
                      <a:r>
                        <a:rPr lang="es-ES" sz="2000" b="1" kern="1200" dirty="0">
                          <a:solidFill>
                            <a:srgbClr val="002060"/>
                          </a:solidFill>
                          <a:effectLst/>
                          <a:latin typeface="+mn-lt"/>
                          <a:ea typeface="+mn-ea"/>
                          <a:cs typeface="+mn-cs"/>
                        </a:rPr>
                        <a:t>ae</a:t>
                      </a:r>
                      <a:r>
                        <a:rPr lang="es-ES" sz="2000" b="0" kern="1200" dirty="0">
                          <a:solidFill>
                            <a:srgbClr val="002060"/>
                          </a:solidFill>
                          <a:effectLst/>
                          <a:latin typeface="+mn-lt"/>
                          <a:ea typeface="+mn-ea"/>
                          <a:cs typeface="+mn-cs"/>
                        </a:rPr>
                        <a:t>mos libros sobre superhér</a:t>
                      </a:r>
                      <a:r>
                        <a:rPr lang="es-ES" sz="2000" b="1" kern="1200" dirty="0">
                          <a:solidFill>
                            <a:srgbClr val="002060"/>
                          </a:solidFill>
                          <a:effectLst/>
                          <a:latin typeface="+mn-lt"/>
                          <a:ea typeface="+mn-ea"/>
                          <a:cs typeface="+mn-cs"/>
                        </a:rPr>
                        <a:t>oe</a:t>
                      </a:r>
                      <a:r>
                        <a:rPr lang="es-ES" sz="2000" b="0" kern="1200" dirty="0">
                          <a:solidFill>
                            <a:srgbClr val="002060"/>
                          </a:solidFill>
                          <a:effectLst/>
                          <a:latin typeface="+mn-lt"/>
                          <a:ea typeface="+mn-ea"/>
                          <a:cs typeface="+mn-cs"/>
                        </a:rPr>
                        <a:t>s</a:t>
                      </a:r>
                      <a:r>
                        <a:rPr lang="es-ES" sz="2000" b="0" kern="1200" baseline="0" dirty="0">
                          <a:solidFill>
                            <a:srgbClr val="002060"/>
                          </a:solidFill>
                          <a:effectLst/>
                          <a:latin typeface="+mn-lt"/>
                          <a:ea typeface="+mn-ea"/>
                          <a:cs typeface="+mn-cs"/>
                        </a:rPr>
                        <a:t> </a:t>
                      </a:r>
                      <a:r>
                        <a:rPr lang="es-ES" sz="2000" b="0" kern="1200" dirty="0">
                          <a:solidFill>
                            <a:srgbClr val="002060"/>
                          </a:solidFill>
                          <a:effectLst/>
                          <a:latin typeface="+mn-lt"/>
                          <a:ea typeface="+mn-ea"/>
                          <a:cs typeface="+mn-cs"/>
                        </a:rPr>
                        <a:t>para prestar a otras personas allí.</a:t>
                      </a:r>
                      <a:endParaRPr lang="en-GB" sz="2000" b="0" kern="1200" dirty="0">
                        <a:solidFill>
                          <a:srgbClr val="002060"/>
                        </a:solidFill>
                        <a:effectLst/>
                        <a:latin typeface="+mn-lt"/>
                        <a:ea typeface="+mn-ea"/>
                        <a:cs typeface="+mn-cs"/>
                      </a:endParaRPr>
                    </a:p>
                    <a:p>
                      <a:endParaRPr lang="en-GB" sz="2000" b="0" kern="1200" dirty="0">
                        <a:solidFill>
                          <a:srgbClr val="00206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kern="1200" dirty="0">
                          <a:solidFill>
                            <a:srgbClr val="002060"/>
                          </a:solidFill>
                          <a:effectLst/>
                          <a:latin typeface="+mn-lt"/>
                          <a:ea typeface="+mn-ea"/>
                          <a:cs typeface="+mn-cs"/>
                        </a:rPr>
                        <a:t>A veces</a:t>
                      </a:r>
                      <a:r>
                        <a:rPr lang="es-ES" sz="2000" b="0" kern="1200" baseline="0" dirty="0">
                          <a:solidFill>
                            <a:srgbClr val="002060"/>
                          </a:solidFill>
                          <a:effectLst/>
                          <a:latin typeface="+mn-lt"/>
                          <a:ea typeface="+mn-ea"/>
                          <a:cs typeface="+mn-cs"/>
                        </a:rPr>
                        <a:t> en clase hacemos </a:t>
                      </a:r>
                      <a:r>
                        <a:rPr lang="es-ES" sz="2000" b="0" kern="1200" dirty="0">
                          <a:solidFill>
                            <a:srgbClr val="002060"/>
                          </a:solidFill>
                          <a:effectLst/>
                          <a:latin typeface="+mn-lt"/>
                          <a:ea typeface="+mn-ea"/>
                          <a:cs typeface="+mn-cs"/>
                        </a:rPr>
                        <a:t>_________ para</a:t>
                      </a:r>
                      <a:r>
                        <a:rPr lang="es-ES" sz="2000" b="0" kern="1200" baseline="0" dirty="0">
                          <a:solidFill>
                            <a:srgbClr val="002060"/>
                          </a:solidFill>
                          <a:effectLst/>
                          <a:latin typeface="+mn-lt"/>
                          <a:ea typeface="+mn-ea"/>
                          <a:cs typeface="+mn-cs"/>
                        </a:rPr>
                        <a:t> acompañar los poemas. Es una actividad </a:t>
                      </a:r>
                      <a:r>
                        <a:rPr lang="es-ES" sz="2000" b="0" kern="1200" dirty="0">
                          <a:solidFill>
                            <a:srgbClr val="002060"/>
                          </a:solidFill>
                          <a:effectLst/>
                          <a:latin typeface="+mn-lt"/>
                          <a:ea typeface="+mn-ea"/>
                          <a:cs typeface="+mn-cs"/>
                        </a:rPr>
                        <a:t>_________</a:t>
                      </a:r>
                      <a:r>
                        <a:rPr lang="es-ES" sz="2000" b="0" kern="1200" baseline="0" dirty="0">
                          <a:solidFill>
                            <a:srgbClr val="002060"/>
                          </a:solidFill>
                          <a:effectLst/>
                          <a:latin typeface="+mn-lt"/>
                          <a:ea typeface="+mn-ea"/>
                          <a:cs typeface="+mn-cs"/>
                        </a:rPr>
                        <a:t> y </a:t>
                      </a:r>
                      <a:r>
                        <a:rPr lang="es-ES" sz="2000" b="0" kern="1200" dirty="0">
                          <a:solidFill>
                            <a:srgbClr val="002060"/>
                          </a:solidFill>
                          <a:effectLst/>
                          <a:latin typeface="+mn-lt"/>
                          <a:ea typeface="+mn-ea"/>
                          <a:cs typeface="+mn-cs"/>
                        </a:rPr>
                        <a:t>_________</a:t>
                      </a:r>
                      <a:r>
                        <a:rPr lang="es-ES" sz="2000" b="0" kern="1200" baseline="0" dirty="0">
                          <a:solidFill>
                            <a:srgbClr val="002060"/>
                          </a:solidFill>
                          <a:effectLst/>
                          <a:latin typeface="+mn-lt"/>
                          <a:ea typeface="+mn-ea"/>
                          <a:cs typeface="+mn-cs"/>
                        </a:rPr>
                        <a:t>. Mi hermano </a:t>
                      </a:r>
                      <a:r>
                        <a:rPr lang="es-ES" sz="2000" b="0" kern="1200" dirty="0">
                          <a:solidFill>
                            <a:srgbClr val="002060"/>
                          </a:solidFill>
                          <a:effectLst/>
                          <a:latin typeface="+mn-lt"/>
                          <a:ea typeface="+mn-ea"/>
                          <a:cs typeface="+mn-cs"/>
                        </a:rPr>
                        <a:t>_______</a:t>
                      </a:r>
                      <a:r>
                        <a:rPr lang="es-ES" sz="2000" b="0" kern="1200" baseline="0" dirty="0">
                          <a:solidFill>
                            <a:srgbClr val="002060"/>
                          </a:solidFill>
                          <a:effectLst/>
                          <a:latin typeface="+mn-lt"/>
                          <a:ea typeface="+mn-ea"/>
                          <a:cs typeface="+mn-cs"/>
                        </a:rPr>
                        <a:t>.</a:t>
                      </a:r>
                      <a:r>
                        <a:rPr lang="es-ES" sz="2000" b="1" kern="1200" dirty="0">
                          <a:solidFill>
                            <a:srgbClr val="002060"/>
                          </a:solidFill>
                          <a:effectLst/>
                          <a:latin typeface="+mn-lt"/>
                          <a:ea typeface="+mn-ea"/>
                          <a:cs typeface="+mn-cs"/>
                        </a:rPr>
                        <a:t> </a:t>
                      </a:r>
                      <a:r>
                        <a:rPr lang="es-ES" sz="2000" b="0" kern="1200" dirty="0">
                          <a:solidFill>
                            <a:srgbClr val="002060"/>
                          </a:solidFill>
                          <a:effectLst/>
                          <a:latin typeface="+mn-lt"/>
                          <a:ea typeface="+mn-ea"/>
                          <a:cs typeface="+mn-cs"/>
                        </a:rPr>
                        <a:t>una cámara para los __________</a:t>
                      </a:r>
                      <a:r>
                        <a:rPr lang="es-ES" sz="2000" b="0" kern="1200" baseline="0" dirty="0">
                          <a:solidFill>
                            <a:srgbClr val="002060"/>
                          </a:solidFill>
                          <a:effectLst/>
                          <a:latin typeface="+mn-lt"/>
                          <a:ea typeface="+mn-ea"/>
                          <a:cs typeface="+mn-cs"/>
                        </a:rPr>
                        <a:t>. A veces presta la cámara a los compañeros, pero la dejan </a:t>
                      </a:r>
                      <a:r>
                        <a:rPr lang="es-ES" sz="2000" b="0" kern="1200" dirty="0">
                          <a:solidFill>
                            <a:srgbClr val="002060"/>
                          </a:solidFill>
                          <a:effectLst/>
                          <a:latin typeface="+mn-lt"/>
                          <a:ea typeface="+mn-ea"/>
                          <a:cs typeface="+mn-cs"/>
                        </a:rPr>
                        <a:t>______ al</a:t>
                      </a:r>
                      <a:r>
                        <a:rPr lang="es-ES" sz="2000" b="0" kern="1200" baseline="0" dirty="0">
                          <a:solidFill>
                            <a:srgbClr val="002060"/>
                          </a:solidFill>
                          <a:effectLst/>
                          <a:latin typeface="+mn-lt"/>
                          <a:ea typeface="+mn-ea"/>
                          <a:cs typeface="+mn-cs"/>
                        </a:rPr>
                        <a:t> suelo, así que ¡</a:t>
                      </a:r>
                      <a:r>
                        <a:rPr lang="es-ES" sz="2000" b="0" kern="1200" baseline="0">
                          <a:solidFill>
                            <a:srgbClr val="002060"/>
                          </a:solidFill>
                          <a:effectLst/>
                          <a:latin typeface="+mn-lt"/>
                          <a:ea typeface="+mn-ea"/>
                          <a:cs typeface="+mn-cs"/>
                        </a:rPr>
                        <a:t>pronto él va </a:t>
                      </a:r>
                      <a:r>
                        <a:rPr lang="es-ES" sz="2000" b="0" kern="1200" baseline="0" dirty="0">
                          <a:solidFill>
                            <a:srgbClr val="002060"/>
                          </a:solidFill>
                          <a:effectLst/>
                          <a:latin typeface="+mn-lt"/>
                          <a:ea typeface="+mn-ea"/>
                          <a:cs typeface="+mn-cs"/>
                        </a:rPr>
                        <a:t>a comprar otra!</a:t>
                      </a:r>
                      <a:endParaRPr lang="en-GB" sz="2000" b="0" kern="1200" dirty="0">
                        <a:solidFill>
                          <a:srgbClr val="002060"/>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cxnSp>
        <p:nvCxnSpPr>
          <p:cNvPr id="30" name="Straight Connector 29">
            <a:extLst>
              <a:ext uri="{FF2B5EF4-FFF2-40B4-BE49-F238E27FC236}">
                <a16:creationId xmlns:a16="http://schemas.microsoft.com/office/drawing/2014/main" id="{D6856363-D843-4E20-B0CF-1453F1AE1DEE}"/>
              </a:ext>
            </a:extLst>
          </p:cNvPr>
          <p:cNvCxnSpPr>
            <a:cxnSpLocks/>
          </p:cNvCxnSpPr>
          <p:nvPr/>
        </p:nvCxnSpPr>
        <p:spPr>
          <a:xfrm>
            <a:off x="6096000" y="1934253"/>
            <a:ext cx="0" cy="432000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31" name="Table 2">
            <a:extLst>
              <a:ext uri="{FF2B5EF4-FFF2-40B4-BE49-F238E27FC236}">
                <a16:creationId xmlns:a16="http://schemas.microsoft.com/office/drawing/2014/main" id="{A75A8591-F9AD-40AF-B8BF-B03424B5018C}"/>
              </a:ext>
            </a:extLst>
          </p:cNvPr>
          <p:cNvGraphicFramePr>
            <a:graphicFrameLocks noGrp="1"/>
          </p:cNvGraphicFramePr>
          <p:nvPr>
            <p:extLst>
              <p:ext uri="{D42A27DB-BD31-4B8C-83A1-F6EECF244321}">
                <p14:modId xmlns:p14="http://schemas.microsoft.com/office/powerpoint/2010/main" val="165781384"/>
              </p:ext>
            </p:extLst>
          </p:nvPr>
        </p:nvGraphicFramePr>
        <p:xfrm>
          <a:off x="6451290" y="1884453"/>
          <a:ext cx="5398546" cy="4358640"/>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38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kern="1200" dirty="0">
                          <a:solidFill>
                            <a:srgbClr val="002060"/>
                          </a:solidFill>
                          <a:effectLst/>
                          <a:latin typeface="+mn-lt"/>
                          <a:ea typeface="+mn-ea"/>
                          <a:cs typeface="+mn-cs"/>
                        </a:rPr>
                        <a:t>Mis clases de </a:t>
                      </a:r>
                      <a:r>
                        <a:rPr lang="es-ES" sz="2000" b="0" kern="1200" baseline="0" dirty="0">
                          <a:solidFill>
                            <a:srgbClr val="002060"/>
                          </a:solidFill>
                          <a:effectLst/>
                          <a:latin typeface="+mn-lt"/>
                          <a:ea typeface="+mn-ea"/>
                          <a:cs typeface="+mn-cs"/>
                        </a:rPr>
                        <a:t>inglés</a:t>
                      </a:r>
                      <a:r>
                        <a:rPr lang="es-ES" sz="2000" b="0" kern="1200" dirty="0">
                          <a:solidFill>
                            <a:srgbClr val="002060"/>
                          </a:solidFill>
                          <a:effectLst/>
                          <a:latin typeface="+mn-lt"/>
                          <a:ea typeface="+mn-ea"/>
                          <a:cs typeface="+mn-cs"/>
                        </a:rPr>
                        <a:t> son ________________</a:t>
                      </a:r>
                      <a:r>
                        <a:rPr lang="es-ES" sz="2000" b="1" kern="1200" dirty="0">
                          <a:solidFill>
                            <a:srgbClr val="002060"/>
                          </a:solidFill>
                          <a:effectLst/>
                          <a:latin typeface="+mn-lt"/>
                          <a:ea typeface="+mn-ea"/>
                          <a:cs typeface="+mn-cs"/>
                        </a:rPr>
                        <a:t> </a:t>
                      </a:r>
                      <a:r>
                        <a:rPr lang="es-ES" sz="2000" b="0" kern="1200" dirty="0">
                          <a:solidFill>
                            <a:srgbClr val="002060"/>
                          </a:solidFill>
                          <a:effectLst/>
                          <a:latin typeface="+mn-lt"/>
                          <a:ea typeface="+mn-ea"/>
                          <a:cs typeface="+mn-cs"/>
                        </a:rPr>
                        <a:t>porque vamos a festivales de _________. En </a:t>
                      </a:r>
                      <a:r>
                        <a:rPr lang="es-ES" sz="2000" b="0" kern="1200">
                          <a:solidFill>
                            <a:srgbClr val="002060"/>
                          </a:solidFill>
                          <a:effectLst/>
                          <a:latin typeface="+mn-lt"/>
                          <a:ea typeface="+mn-ea"/>
                          <a:cs typeface="+mn-cs"/>
                        </a:rPr>
                        <a:t>los</a:t>
                      </a:r>
                      <a:r>
                        <a:rPr lang="es-ES" sz="2000" b="0" kern="1200" baseline="0">
                          <a:solidFill>
                            <a:srgbClr val="002060"/>
                          </a:solidFill>
                          <a:effectLst/>
                          <a:latin typeface="+mn-lt"/>
                          <a:ea typeface="+mn-ea"/>
                          <a:cs typeface="+mn-cs"/>
                        </a:rPr>
                        <a:t> festivales </a:t>
                      </a:r>
                      <a:r>
                        <a:rPr lang="es-ES" sz="2000" b="0" kern="1200" dirty="0">
                          <a:solidFill>
                            <a:srgbClr val="002060"/>
                          </a:solidFill>
                          <a:effectLst/>
                          <a:latin typeface="+mn-lt"/>
                          <a:ea typeface="+mn-ea"/>
                          <a:cs typeface="+mn-cs"/>
                        </a:rPr>
                        <a:t>_________</a:t>
                      </a:r>
                      <a:r>
                        <a:rPr lang="es-ES" sz="2000" b="1" kern="1200" dirty="0">
                          <a:solidFill>
                            <a:srgbClr val="002060"/>
                          </a:solidFill>
                          <a:effectLst/>
                          <a:latin typeface="+mn-lt"/>
                          <a:ea typeface="+mn-ea"/>
                          <a:cs typeface="+mn-cs"/>
                        </a:rPr>
                        <a:t>  </a:t>
                      </a:r>
                      <a:r>
                        <a:rPr lang="es-ES" sz="2000" b="0" kern="1200" dirty="0">
                          <a:solidFill>
                            <a:srgbClr val="002060"/>
                          </a:solidFill>
                          <a:effectLst/>
                          <a:latin typeface="+mn-lt"/>
                          <a:ea typeface="+mn-ea"/>
                          <a:cs typeface="+mn-cs"/>
                        </a:rPr>
                        <a:t>_________ en inglés sobre</a:t>
                      </a:r>
                      <a:r>
                        <a:rPr lang="es-ES" sz="2000" b="0" kern="1200" baseline="0" dirty="0">
                          <a:solidFill>
                            <a:srgbClr val="002060"/>
                          </a:solidFill>
                          <a:effectLst/>
                          <a:latin typeface="+mn-lt"/>
                          <a:ea typeface="+mn-ea"/>
                          <a:cs typeface="+mn-cs"/>
                        </a:rPr>
                        <a:t> cosas </a:t>
                      </a:r>
                      <a:r>
                        <a:rPr lang="es-ES" sz="2000" b="0" kern="1200" dirty="0">
                          <a:solidFill>
                            <a:srgbClr val="002060"/>
                          </a:solidFill>
                          <a:effectLst/>
                          <a:latin typeface="+mn-lt"/>
                          <a:ea typeface="+mn-ea"/>
                          <a:cs typeface="+mn-cs"/>
                        </a:rPr>
                        <a:t>_________</a:t>
                      </a:r>
                      <a:r>
                        <a:rPr lang="es-ES" sz="2000" b="1" kern="1200" dirty="0">
                          <a:solidFill>
                            <a:srgbClr val="002060"/>
                          </a:solidFill>
                          <a:effectLst/>
                          <a:latin typeface="+mn-lt"/>
                          <a:ea typeface="+mn-ea"/>
                          <a:cs typeface="+mn-cs"/>
                        </a:rPr>
                        <a:t> </a:t>
                      </a:r>
                      <a:r>
                        <a:rPr lang="es-ES" sz="2000" b="0" kern="1200" baseline="0" dirty="0">
                          <a:solidFill>
                            <a:srgbClr val="002060"/>
                          </a:solidFill>
                          <a:effectLst/>
                          <a:latin typeface="+mn-lt"/>
                          <a:ea typeface="+mn-ea"/>
                          <a:cs typeface="+mn-cs"/>
                        </a:rPr>
                        <a:t>o inventadas</a:t>
                      </a:r>
                      <a:r>
                        <a:rPr lang="es-ES" sz="2000" b="0" kern="1200" dirty="0">
                          <a:solidFill>
                            <a:srgbClr val="002060"/>
                          </a:solidFill>
                          <a:effectLst/>
                          <a:latin typeface="+mn-lt"/>
                          <a:ea typeface="+mn-ea"/>
                          <a:cs typeface="+mn-cs"/>
                        </a:rPr>
                        <a:t>. Además, _________ libros sobre __________</a:t>
                      </a:r>
                      <a:r>
                        <a:rPr lang="es-ES" sz="2000" b="0" kern="1200" baseline="0" dirty="0">
                          <a:solidFill>
                            <a:srgbClr val="002060"/>
                          </a:solidFill>
                          <a:effectLst/>
                          <a:latin typeface="+mn-lt"/>
                          <a:ea typeface="+mn-ea"/>
                          <a:cs typeface="+mn-cs"/>
                        </a:rPr>
                        <a:t> </a:t>
                      </a:r>
                      <a:r>
                        <a:rPr lang="es-ES" sz="2000" b="0" kern="1200" dirty="0">
                          <a:solidFill>
                            <a:srgbClr val="002060"/>
                          </a:solidFill>
                          <a:effectLst/>
                          <a:latin typeface="+mn-lt"/>
                          <a:ea typeface="+mn-ea"/>
                          <a:cs typeface="+mn-cs"/>
                        </a:rPr>
                        <a:t>para prestar a otras personas allí.</a:t>
                      </a:r>
                      <a:endParaRPr lang="en-GB" sz="2000" b="0" kern="1200" dirty="0">
                        <a:solidFill>
                          <a:srgbClr val="002060"/>
                        </a:solidFill>
                        <a:effectLst/>
                        <a:latin typeface="+mn-lt"/>
                        <a:ea typeface="+mn-ea"/>
                        <a:cs typeface="+mn-cs"/>
                      </a:endParaRPr>
                    </a:p>
                    <a:p>
                      <a:endParaRPr lang="es-ES" sz="2000" b="0" kern="1200" dirty="0">
                        <a:solidFill>
                          <a:srgbClr val="002060"/>
                        </a:solidFill>
                        <a:effectLst/>
                        <a:latin typeface="+mn-lt"/>
                        <a:ea typeface="+mn-ea"/>
                        <a:cs typeface="+mn-cs"/>
                      </a:endParaRPr>
                    </a:p>
                    <a:p>
                      <a:r>
                        <a:rPr lang="es-ES" sz="2000" b="0" kern="1200" dirty="0">
                          <a:solidFill>
                            <a:srgbClr val="002060"/>
                          </a:solidFill>
                          <a:effectLst/>
                          <a:latin typeface="+mn-lt"/>
                          <a:ea typeface="+mn-ea"/>
                          <a:cs typeface="+mn-cs"/>
                        </a:rPr>
                        <a:t>A veces</a:t>
                      </a:r>
                      <a:r>
                        <a:rPr lang="es-ES" sz="2000" b="0" kern="1200" baseline="0" dirty="0">
                          <a:solidFill>
                            <a:srgbClr val="002060"/>
                          </a:solidFill>
                          <a:effectLst/>
                          <a:latin typeface="+mn-lt"/>
                          <a:ea typeface="+mn-ea"/>
                          <a:cs typeface="+mn-cs"/>
                        </a:rPr>
                        <a:t> en clase hacemos </a:t>
                      </a:r>
                      <a:r>
                        <a:rPr lang="es-ES" sz="2000" b="0" kern="1200" dirty="0">
                          <a:solidFill>
                            <a:srgbClr val="002060"/>
                          </a:solidFill>
                          <a:effectLst/>
                          <a:latin typeface="+mn-lt"/>
                          <a:ea typeface="+mn-ea"/>
                          <a:cs typeface="+mn-cs"/>
                        </a:rPr>
                        <a:t>víd</a:t>
                      </a:r>
                      <a:r>
                        <a:rPr lang="es-ES" sz="2000" b="1" kern="1200" dirty="0">
                          <a:solidFill>
                            <a:srgbClr val="002060"/>
                          </a:solidFill>
                          <a:effectLst/>
                          <a:latin typeface="+mn-lt"/>
                          <a:ea typeface="+mn-ea"/>
                          <a:cs typeface="+mn-cs"/>
                        </a:rPr>
                        <a:t>eo</a:t>
                      </a:r>
                      <a:r>
                        <a:rPr lang="es-ES" sz="2000" b="0" kern="1200" dirty="0">
                          <a:solidFill>
                            <a:srgbClr val="002060"/>
                          </a:solidFill>
                          <a:effectLst/>
                          <a:latin typeface="+mn-lt"/>
                          <a:ea typeface="+mn-ea"/>
                          <a:cs typeface="+mn-cs"/>
                        </a:rPr>
                        <a:t>s para</a:t>
                      </a:r>
                      <a:r>
                        <a:rPr lang="es-ES" sz="2000" b="0" kern="1200" baseline="0" dirty="0">
                          <a:solidFill>
                            <a:srgbClr val="002060"/>
                          </a:solidFill>
                          <a:effectLst/>
                          <a:latin typeface="+mn-lt"/>
                          <a:ea typeface="+mn-ea"/>
                          <a:cs typeface="+mn-cs"/>
                        </a:rPr>
                        <a:t> acompañar los poemas. Es una actividad cr</a:t>
                      </a:r>
                      <a:r>
                        <a:rPr lang="es-ES" sz="2000" b="1" kern="1200" baseline="0" dirty="0">
                          <a:solidFill>
                            <a:srgbClr val="002060"/>
                          </a:solidFill>
                          <a:effectLst/>
                          <a:latin typeface="+mn-lt"/>
                          <a:ea typeface="+mn-ea"/>
                          <a:cs typeface="+mn-cs"/>
                        </a:rPr>
                        <a:t>ea</a:t>
                      </a:r>
                      <a:r>
                        <a:rPr lang="es-ES" sz="2000" b="0" kern="1200" baseline="0" dirty="0">
                          <a:solidFill>
                            <a:srgbClr val="002060"/>
                          </a:solidFill>
                          <a:effectLst/>
                          <a:latin typeface="+mn-lt"/>
                          <a:ea typeface="+mn-ea"/>
                          <a:cs typeface="+mn-cs"/>
                        </a:rPr>
                        <a:t>tiva y vis</a:t>
                      </a:r>
                      <a:r>
                        <a:rPr lang="es-ES" sz="2000" b="1" kern="1200" baseline="0" dirty="0">
                          <a:solidFill>
                            <a:srgbClr val="002060"/>
                          </a:solidFill>
                          <a:effectLst/>
                          <a:latin typeface="+mn-lt"/>
                          <a:ea typeface="+mn-ea"/>
                          <a:cs typeface="+mn-cs"/>
                        </a:rPr>
                        <a:t>ua</a:t>
                      </a:r>
                      <a:r>
                        <a:rPr lang="es-ES" sz="2000" b="0" kern="1200" baseline="0" dirty="0">
                          <a:solidFill>
                            <a:srgbClr val="002060"/>
                          </a:solidFill>
                          <a:effectLst/>
                          <a:latin typeface="+mn-lt"/>
                          <a:ea typeface="+mn-ea"/>
                          <a:cs typeface="+mn-cs"/>
                        </a:rPr>
                        <a:t>l. Mi hermano </a:t>
                      </a:r>
                      <a:r>
                        <a:rPr lang="es-ES" sz="2000" b="0" kern="1200" dirty="0">
                          <a:solidFill>
                            <a:srgbClr val="002060"/>
                          </a:solidFill>
                          <a:effectLst/>
                          <a:latin typeface="+mn-lt"/>
                          <a:ea typeface="+mn-ea"/>
                          <a:cs typeface="+mn-cs"/>
                        </a:rPr>
                        <a:t>pos</a:t>
                      </a:r>
                      <a:r>
                        <a:rPr lang="es-ES" sz="2000" b="1" kern="1200" dirty="0">
                          <a:solidFill>
                            <a:srgbClr val="002060"/>
                          </a:solidFill>
                          <a:effectLst/>
                          <a:latin typeface="+mn-lt"/>
                          <a:ea typeface="+mn-ea"/>
                          <a:cs typeface="+mn-cs"/>
                        </a:rPr>
                        <a:t>ee </a:t>
                      </a:r>
                      <a:r>
                        <a:rPr lang="es-ES" sz="2000" b="0" kern="1200" dirty="0">
                          <a:solidFill>
                            <a:srgbClr val="002060"/>
                          </a:solidFill>
                          <a:effectLst/>
                          <a:latin typeface="+mn-lt"/>
                          <a:ea typeface="+mn-ea"/>
                          <a:cs typeface="+mn-cs"/>
                        </a:rPr>
                        <a:t>una cámara para los víd</a:t>
                      </a:r>
                      <a:r>
                        <a:rPr lang="es-ES" sz="2000" b="1" kern="1200" dirty="0">
                          <a:solidFill>
                            <a:srgbClr val="002060"/>
                          </a:solidFill>
                          <a:effectLst/>
                          <a:latin typeface="+mn-lt"/>
                          <a:ea typeface="+mn-ea"/>
                          <a:cs typeface="+mn-cs"/>
                        </a:rPr>
                        <a:t>eo</a:t>
                      </a:r>
                      <a:r>
                        <a:rPr lang="es-ES" sz="2000" b="0" kern="1200" dirty="0">
                          <a:solidFill>
                            <a:srgbClr val="002060"/>
                          </a:solidFill>
                          <a:effectLst/>
                          <a:latin typeface="+mn-lt"/>
                          <a:ea typeface="+mn-ea"/>
                          <a:cs typeface="+mn-cs"/>
                        </a:rPr>
                        <a:t>s</a:t>
                      </a:r>
                      <a:r>
                        <a:rPr lang="es-ES" sz="2000" b="0" kern="1200" baseline="0" dirty="0">
                          <a:solidFill>
                            <a:srgbClr val="002060"/>
                          </a:solidFill>
                          <a:effectLst/>
                          <a:latin typeface="+mn-lt"/>
                          <a:ea typeface="+mn-ea"/>
                          <a:cs typeface="+mn-cs"/>
                        </a:rPr>
                        <a:t>. A veces presta la cámara a los compañeros, pero la dejan </a:t>
                      </a:r>
                      <a:r>
                        <a:rPr lang="es-ES" sz="2000" b="0" kern="1200" dirty="0">
                          <a:solidFill>
                            <a:srgbClr val="002060"/>
                          </a:solidFill>
                          <a:effectLst/>
                          <a:latin typeface="+mn-lt"/>
                          <a:ea typeface="+mn-ea"/>
                          <a:cs typeface="+mn-cs"/>
                        </a:rPr>
                        <a:t>c</a:t>
                      </a:r>
                      <a:r>
                        <a:rPr lang="es-ES" sz="2000" b="1" kern="1200" dirty="0">
                          <a:solidFill>
                            <a:srgbClr val="002060"/>
                          </a:solidFill>
                          <a:effectLst/>
                          <a:latin typeface="+mn-lt"/>
                          <a:ea typeface="+mn-ea"/>
                          <a:cs typeface="+mn-cs"/>
                        </a:rPr>
                        <a:t>ae</a:t>
                      </a:r>
                      <a:r>
                        <a:rPr lang="es-ES" sz="2000" b="0" kern="1200" dirty="0">
                          <a:solidFill>
                            <a:srgbClr val="002060"/>
                          </a:solidFill>
                          <a:effectLst/>
                          <a:latin typeface="+mn-lt"/>
                          <a:ea typeface="+mn-ea"/>
                          <a:cs typeface="+mn-cs"/>
                        </a:rPr>
                        <a:t>r al</a:t>
                      </a:r>
                      <a:r>
                        <a:rPr lang="es-ES" sz="2000" b="0" kern="1200" baseline="0" dirty="0">
                          <a:solidFill>
                            <a:srgbClr val="002060"/>
                          </a:solidFill>
                          <a:effectLst/>
                          <a:latin typeface="+mn-lt"/>
                          <a:ea typeface="+mn-ea"/>
                          <a:cs typeface="+mn-cs"/>
                        </a:rPr>
                        <a:t> suelo, así que ¡</a:t>
                      </a:r>
                      <a:r>
                        <a:rPr lang="es-ES" sz="2000" b="0" kern="1200" baseline="0">
                          <a:solidFill>
                            <a:srgbClr val="002060"/>
                          </a:solidFill>
                          <a:effectLst/>
                          <a:latin typeface="+mn-lt"/>
                          <a:ea typeface="+mn-ea"/>
                          <a:cs typeface="+mn-cs"/>
                        </a:rPr>
                        <a:t>pronto él va </a:t>
                      </a:r>
                      <a:r>
                        <a:rPr lang="es-ES" sz="2000" b="0" kern="1200" baseline="0" dirty="0">
                          <a:solidFill>
                            <a:srgbClr val="002060"/>
                          </a:solidFill>
                          <a:effectLst/>
                          <a:latin typeface="+mn-lt"/>
                          <a:ea typeface="+mn-ea"/>
                          <a:cs typeface="+mn-cs"/>
                        </a:rPr>
                        <a:t>a comprar otra!</a:t>
                      </a:r>
                      <a:endParaRPr lang="en-GB" sz="2000" b="0" kern="1200" dirty="0">
                        <a:solidFill>
                          <a:srgbClr val="002060"/>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pic>
        <p:nvPicPr>
          <p:cNvPr id="1026" name="Picture 2" descr="Picture Of Someone Reading A Book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469" y="331986"/>
            <a:ext cx="1327909" cy="127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943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El texto completo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7" name="TextBox 6">
            <a:extLst>
              <a:ext uri="{FF2B5EF4-FFF2-40B4-BE49-F238E27FC236}">
                <a16:creationId xmlns:a16="http://schemas.microsoft.com/office/drawing/2014/main" id="{A01B6026-6024-B640-AA14-813D9C613E27}"/>
              </a:ext>
            </a:extLst>
          </p:cNvPr>
          <p:cNvSpPr txBox="1"/>
          <p:nvPr/>
        </p:nvSpPr>
        <p:spPr>
          <a:xfrm>
            <a:off x="167148" y="1189074"/>
            <a:ext cx="5878052" cy="6030241"/>
          </a:xfrm>
          <a:prstGeom prst="rect">
            <a:avLst/>
          </a:prstGeom>
          <a:noFill/>
        </p:spPr>
        <p:txBody>
          <a:bodyPr wrap="square" rtlCol="0">
            <a:spAutoFit/>
          </a:bodyPr>
          <a:lstStyle/>
          <a:p>
            <a:pPr>
              <a:lnSpc>
                <a:spcPct val="110000"/>
              </a:lnSpc>
            </a:pPr>
            <a:r>
              <a:rPr lang="es-ES" sz="2200" dirty="0">
                <a:solidFill>
                  <a:srgbClr val="002060"/>
                </a:solidFill>
              </a:rPr>
              <a:t>Mis clases de inglés son extr</a:t>
            </a:r>
            <a:r>
              <a:rPr lang="es-ES" sz="2200" b="1" dirty="0">
                <a:solidFill>
                  <a:srgbClr val="002060"/>
                </a:solidFill>
              </a:rPr>
              <a:t>ao</a:t>
            </a:r>
            <a:r>
              <a:rPr lang="es-ES" sz="2200" dirty="0">
                <a:solidFill>
                  <a:srgbClr val="002060"/>
                </a:solidFill>
              </a:rPr>
              <a:t>rdinarias porque vamos a festivales de p</a:t>
            </a:r>
            <a:r>
              <a:rPr lang="es-ES" sz="2200" b="1" dirty="0">
                <a:solidFill>
                  <a:srgbClr val="002060"/>
                </a:solidFill>
              </a:rPr>
              <a:t>oe</a:t>
            </a:r>
            <a:r>
              <a:rPr lang="es-ES" sz="2200" dirty="0">
                <a:solidFill>
                  <a:srgbClr val="002060"/>
                </a:solidFill>
              </a:rPr>
              <a:t>sía. En los festivales, l</a:t>
            </a:r>
            <a:r>
              <a:rPr lang="es-ES" sz="2200" b="1" dirty="0">
                <a:solidFill>
                  <a:srgbClr val="002060"/>
                </a:solidFill>
              </a:rPr>
              <a:t>ee</a:t>
            </a:r>
            <a:r>
              <a:rPr lang="es-ES" sz="2200" dirty="0">
                <a:solidFill>
                  <a:srgbClr val="002060"/>
                </a:solidFill>
              </a:rPr>
              <a:t>mos p</a:t>
            </a:r>
            <a:r>
              <a:rPr lang="es-ES" sz="2200" b="1" dirty="0">
                <a:solidFill>
                  <a:srgbClr val="002060"/>
                </a:solidFill>
              </a:rPr>
              <a:t>oe</a:t>
            </a:r>
            <a:r>
              <a:rPr lang="es-ES" sz="2200" dirty="0">
                <a:solidFill>
                  <a:srgbClr val="002060"/>
                </a:solidFill>
              </a:rPr>
              <a:t>mas en inglés sobre cosas r</a:t>
            </a:r>
            <a:r>
              <a:rPr lang="es-ES" sz="2200" b="1" dirty="0">
                <a:solidFill>
                  <a:srgbClr val="002060"/>
                </a:solidFill>
              </a:rPr>
              <a:t>ea</a:t>
            </a:r>
            <a:r>
              <a:rPr lang="es-ES" sz="2200" dirty="0">
                <a:solidFill>
                  <a:srgbClr val="002060"/>
                </a:solidFill>
              </a:rPr>
              <a:t>les o inventadas. Además, tr</a:t>
            </a:r>
            <a:r>
              <a:rPr lang="es-ES" sz="2200" b="1" dirty="0">
                <a:solidFill>
                  <a:srgbClr val="002060"/>
                </a:solidFill>
              </a:rPr>
              <a:t>ae</a:t>
            </a:r>
            <a:r>
              <a:rPr lang="es-ES" sz="2200" dirty="0">
                <a:solidFill>
                  <a:srgbClr val="002060"/>
                </a:solidFill>
              </a:rPr>
              <a:t>mos libros sobre superhér</a:t>
            </a:r>
            <a:r>
              <a:rPr lang="es-ES" sz="2200" b="1" dirty="0">
                <a:solidFill>
                  <a:srgbClr val="002060"/>
                </a:solidFill>
              </a:rPr>
              <a:t>oe</a:t>
            </a:r>
            <a:r>
              <a:rPr lang="es-ES" sz="2200" dirty="0">
                <a:solidFill>
                  <a:srgbClr val="002060"/>
                </a:solidFill>
              </a:rPr>
              <a:t>s para prestar a otras personas allí.</a:t>
            </a:r>
          </a:p>
          <a:p>
            <a:pPr>
              <a:lnSpc>
                <a:spcPct val="110000"/>
              </a:lnSpc>
            </a:pPr>
            <a:endParaRPr lang="es-ES" sz="2200" dirty="0">
              <a:solidFill>
                <a:srgbClr val="002060"/>
              </a:solidFill>
            </a:endParaRPr>
          </a:p>
          <a:p>
            <a:pPr>
              <a:lnSpc>
                <a:spcPct val="110000"/>
              </a:lnSpc>
            </a:pPr>
            <a:r>
              <a:rPr lang="es-ES" sz="2200" dirty="0">
                <a:solidFill>
                  <a:srgbClr val="002060"/>
                </a:solidFill>
              </a:rPr>
              <a:t>A veces en clase hacemos víd</a:t>
            </a:r>
            <a:r>
              <a:rPr lang="es-ES" sz="2200" b="1" dirty="0">
                <a:solidFill>
                  <a:srgbClr val="002060"/>
                </a:solidFill>
              </a:rPr>
              <a:t>eo</a:t>
            </a:r>
            <a:r>
              <a:rPr lang="es-ES" sz="2200" dirty="0">
                <a:solidFill>
                  <a:srgbClr val="002060"/>
                </a:solidFill>
              </a:rPr>
              <a:t>s para acompañar los poemas. Es una actividad cr</a:t>
            </a:r>
            <a:r>
              <a:rPr lang="es-ES" sz="2200" b="1" dirty="0">
                <a:solidFill>
                  <a:srgbClr val="002060"/>
                </a:solidFill>
              </a:rPr>
              <a:t>ea</a:t>
            </a:r>
            <a:r>
              <a:rPr lang="es-ES" sz="2200" dirty="0">
                <a:solidFill>
                  <a:srgbClr val="002060"/>
                </a:solidFill>
              </a:rPr>
              <a:t>tiva y vis</a:t>
            </a:r>
            <a:r>
              <a:rPr lang="es-ES" sz="2200" b="1" dirty="0">
                <a:solidFill>
                  <a:srgbClr val="002060"/>
                </a:solidFill>
              </a:rPr>
              <a:t>ua</a:t>
            </a:r>
            <a:r>
              <a:rPr lang="es-ES" sz="2200" dirty="0">
                <a:solidFill>
                  <a:srgbClr val="002060"/>
                </a:solidFill>
              </a:rPr>
              <a:t>l. Mi hermano pos</a:t>
            </a:r>
            <a:r>
              <a:rPr lang="es-ES" sz="2200" b="1" dirty="0">
                <a:solidFill>
                  <a:srgbClr val="002060"/>
                </a:solidFill>
              </a:rPr>
              <a:t>ee </a:t>
            </a:r>
            <a:r>
              <a:rPr lang="es-ES" sz="2200" dirty="0">
                <a:solidFill>
                  <a:srgbClr val="002060"/>
                </a:solidFill>
              </a:rPr>
              <a:t>una cámara para los víd</a:t>
            </a:r>
            <a:r>
              <a:rPr lang="es-ES" sz="2200" b="1" dirty="0">
                <a:solidFill>
                  <a:srgbClr val="002060"/>
                </a:solidFill>
              </a:rPr>
              <a:t>eo</a:t>
            </a:r>
            <a:r>
              <a:rPr lang="es-ES" sz="2200" dirty="0">
                <a:solidFill>
                  <a:srgbClr val="002060"/>
                </a:solidFill>
              </a:rPr>
              <a:t>s. A veces presta la cámara a los compañeros, pero la dejan c</a:t>
            </a:r>
            <a:r>
              <a:rPr lang="es-ES" sz="2200" b="1" dirty="0">
                <a:solidFill>
                  <a:srgbClr val="002060"/>
                </a:solidFill>
              </a:rPr>
              <a:t>ae</a:t>
            </a:r>
            <a:r>
              <a:rPr lang="es-ES" sz="2200" dirty="0">
                <a:solidFill>
                  <a:srgbClr val="002060"/>
                </a:solidFill>
              </a:rPr>
              <a:t>r al suelo, así que ¡</a:t>
            </a:r>
            <a:r>
              <a:rPr lang="es-ES" sz="2200">
                <a:solidFill>
                  <a:srgbClr val="002060"/>
                </a:solidFill>
              </a:rPr>
              <a:t>pronto él va </a:t>
            </a:r>
            <a:r>
              <a:rPr lang="es-ES" sz="2200" dirty="0">
                <a:solidFill>
                  <a:srgbClr val="002060"/>
                </a:solidFill>
              </a:rPr>
              <a:t>a comprar otra!</a:t>
            </a:r>
            <a:endParaRPr lang="en-GB" sz="2200" dirty="0">
              <a:solidFill>
                <a:srgbClr val="002060"/>
              </a:solidFill>
            </a:endParaRPr>
          </a:p>
          <a:p>
            <a:pPr>
              <a:lnSpc>
                <a:spcPct val="110000"/>
              </a:lnSpc>
            </a:pPr>
            <a:endParaRPr lang="en-GB" sz="2200" dirty="0">
              <a:solidFill>
                <a:srgbClr val="002060"/>
              </a:solidFill>
            </a:endParaRPr>
          </a:p>
          <a:p>
            <a:pPr>
              <a:lnSpc>
                <a:spcPct val="110000"/>
              </a:lnSpc>
            </a:pPr>
            <a:endParaRPr lang="en-GB" sz="2200" dirty="0">
              <a:solidFill>
                <a:srgbClr val="002060"/>
              </a:solidFill>
              <a:latin typeface="Tw Cen MT" panose="020B0602020104020603" pitchFamily="34" charset="0"/>
            </a:endParaRPr>
          </a:p>
        </p:txBody>
      </p:sp>
      <p:sp>
        <p:nvSpPr>
          <p:cNvPr id="3" name="TextBox 2"/>
          <p:cNvSpPr txBox="1"/>
          <p:nvPr/>
        </p:nvSpPr>
        <p:spPr>
          <a:xfrm>
            <a:off x="6214533" y="730427"/>
            <a:ext cx="5977467" cy="5170646"/>
          </a:xfrm>
          <a:prstGeom prst="rect">
            <a:avLst/>
          </a:prstGeom>
          <a:noFill/>
        </p:spPr>
        <p:txBody>
          <a:bodyPr wrap="square" rtlCol="0">
            <a:spAutoFit/>
          </a:bodyPr>
          <a:lstStyle/>
          <a:p>
            <a:pPr>
              <a:lnSpc>
                <a:spcPct val="150000"/>
              </a:lnSpc>
            </a:pPr>
            <a:r>
              <a:rPr lang="en-US" sz="2000" b="1" dirty="0" err="1">
                <a:solidFill>
                  <a:srgbClr val="002060"/>
                </a:solidFill>
              </a:rPr>
              <a:t>Busca</a:t>
            </a:r>
            <a:r>
              <a:rPr lang="en-US" sz="2000" b="1" dirty="0">
                <a:solidFill>
                  <a:srgbClr val="002060"/>
                </a:solidFill>
              </a:rPr>
              <a:t> la </a:t>
            </a:r>
            <a:r>
              <a:rPr lang="en-US" sz="2000" b="1">
                <a:solidFill>
                  <a:srgbClr val="002060"/>
                </a:solidFill>
              </a:rPr>
              <a:t>palabra en el texto. </a:t>
            </a:r>
          </a:p>
          <a:p>
            <a:pPr>
              <a:lnSpc>
                <a:spcPct val="150000"/>
              </a:lnSpc>
            </a:pPr>
            <a:r>
              <a:rPr lang="en-US" sz="2000" b="1">
                <a:solidFill>
                  <a:srgbClr val="002060"/>
                </a:solidFill>
              </a:rPr>
              <a:t>¡La palabra es </a:t>
            </a:r>
            <a:r>
              <a:rPr lang="en-US" sz="2000" b="1" dirty="0">
                <a:solidFill>
                  <a:srgbClr val="002060"/>
                </a:solidFill>
              </a:rPr>
              <a:t>similar </a:t>
            </a:r>
            <a:r>
              <a:rPr lang="en-US" sz="2000" b="1" dirty="0" err="1">
                <a:solidFill>
                  <a:srgbClr val="002060"/>
                </a:solidFill>
              </a:rPr>
              <a:t>en</a:t>
            </a:r>
            <a:r>
              <a:rPr lang="en-US" sz="2000" b="1" dirty="0">
                <a:solidFill>
                  <a:srgbClr val="002060"/>
                </a:solidFill>
              </a:rPr>
              <a:t> </a:t>
            </a:r>
            <a:r>
              <a:rPr lang="en-US" sz="2000" b="1" dirty="0" err="1">
                <a:solidFill>
                  <a:srgbClr val="002060"/>
                </a:solidFill>
              </a:rPr>
              <a:t>inglés</a:t>
            </a:r>
            <a:r>
              <a:rPr lang="en-US" sz="2000" b="1" dirty="0">
                <a:solidFill>
                  <a:srgbClr val="002060"/>
                </a:solidFill>
              </a:rPr>
              <a:t> y </a:t>
            </a:r>
            <a:r>
              <a:rPr lang="en-US" sz="2000" b="1" err="1">
                <a:solidFill>
                  <a:srgbClr val="002060"/>
                </a:solidFill>
              </a:rPr>
              <a:t>español</a:t>
            </a:r>
            <a:r>
              <a:rPr lang="en-US" sz="2000" b="1">
                <a:solidFill>
                  <a:srgbClr val="002060"/>
                </a:solidFill>
              </a:rPr>
              <a:t>! </a:t>
            </a:r>
            <a:endParaRPr lang="en-US" sz="2000" b="1" dirty="0">
              <a:solidFill>
                <a:srgbClr val="002060"/>
              </a:solidFill>
            </a:endParaRPr>
          </a:p>
          <a:p>
            <a:pPr>
              <a:lnSpc>
                <a:spcPct val="150000"/>
              </a:lnSpc>
            </a:pPr>
            <a:r>
              <a:rPr lang="en-US" sz="2000" b="1" dirty="0">
                <a:solidFill>
                  <a:srgbClr val="002060"/>
                </a:solidFill>
              </a:rPr>
              <a:t>¿</a:t>
            </a:r>
            <a:r>
              <a:rPr lang="en-US" sz="2000" b="1" dirty="0" err="1">
                <a:solidFill>
                  <a:srgbClr val="002060"/>
                </a:solidFill>
              </a:rPr>
              <a:t>Cuántas</a:t>
            </a:r>
            <a:r>
              <a:rPr lang="en-US" sz="2000" b="1" dirty="0">
                <a:solidFill>
                  <a:srgbClr val="002060"/>
                </a:solidFill>
              </a:rPr>
              <a:t> </a:t>
            </a:r>
            <a:r>
              <a:rPr lang="en-US" sz="2000" b="1" dirty="0" err="1">
                <a:solidFill>
                  <a:srgbClr val="002060"/>
                </a:solidFill>
              </a:rPr>
              <a:t>sílabas</a:t>
            </a:r>
            <a:r>
              <a:rPr lang="en-US" sz="2000" b="1" dirty="0">
                <a:solidFill>
                  <a:srgbClr val="002060"/>
                </a:solidFill>
              </a:rPr>
              <a:t> </a:t>
            </a:r>
            <a:r>
              <a:rPr lang="en-US" sz="2000" b="1" dirty="0" err="1">
                <a:solidFill>
                  <a:srgbClr val="002060"/>
                </a:solidFill>
              </a:rPr>
              <a:t>tiene</a:t>
            </a:r>
            <a:r>
              <a:rPr lang="en-US" sz="2000" b="1" dirty="0">
                <a:solidFill>
                  <a:srgbClr val="002060"/>
                </a:solidFill>
              </a:rPr>
              <a:t> la palabra </a:t>
            </a:r>
            <a:r>
              <a:rPr lang="en-US" sz="2000" b="1" dirty="0" err="1">
                <a:solidFill>
                  <a:srgbClr val="002060"/>
                </a:solidFill>
              </a:rPr>
              <a:t>en</a:t>
            </a:r>
            <a:r>
              <a:rPr lang="en-US" sz="2000" b="1" dirty="0">
                <a:solidFill>
                  <a:srgbClr val="002060"/>
                </a:solidFill>
              </a:rPr>
              <a:t> </a:t>
            </a:r>
            <a:r>
              <a:rPr lang="en-US" sz="2000" b="1" dirty="0" err="1">
                <a:solidFill>
                  <a:srgbClr val="002060"/>
                </a:solidFill>
              </a:rPr>
              <a:t>español</a:t>
            </a:r>
            <a:r>
              <a:rPr lang="en-US" sz="2000" b="1" dirty="0">
                <a:solidFill>
                  <a:srgbClr val="002060"/>
                </a:solidFill>
              </a:rPr>
              <a:t>? </a:t>
            </a:r>
          </a:p>
          <a:p>
            <a:pPr marL="457200" indent="-457200">
              <a:lnSpc>
                <a:spcPct val="150000"/>
              </a:lnSpc>
              <a:buAutoNum type="arabicPeriod"/>
            </a:pPr>
            <a:r>
              <a:rPr lang="en-US" sz="2000" dirty="0">
                <a:solidFill>
                  <a:srgbClr val="002060"/>
                </a:solidFill>
              </a:rPr>
              <a:t>extraordinary</a:t>
            </a:r>
          </a:p>
          <a:p>
            <a:pPr marL="457200" indent="-457200">
              <a:lnSpc>
                <a:spcPct val="150000"/>
              </a:lnSpc>
              <a:buAutoNum type="arabicPeriod"/>
            </a:pPr>
            <a:r>
              <a:rPr lang="en-US" sz="2000" dirty="0">
                <a:solidFill>
                  <a:srgbClr val="002060"/>
                </a:solidFill>
              </a:rPr>
              <a:t>poetry</a:t>
            </a:r>
          </a:p>
          <a:p>
            <a:pPr marL="457200" indent="-457200">
              <a:lnSpc>
                <a:spcPct val="150000"/>
              </a:lnSpc>
              <a:buAutoNum type="arabicPeriod"/>
            </a:pPr>
            <a:r>
              <a:rPr lang="en-US" sz="2000" dirty="0">
                <a:solidFill>
                  <a:srgbClr val="002060"/>
                </a:solidFill>
              </a:rPr>
              <a:t>poem</a:t>
            </a:r>
          </a:p>
          <a:p>
            <a:pPr marL="457200" indent="-457200">
              <a:lnSpc>
                <a:spcPct val="150000"/>
              </a:lnSpc>
              <a:buAutoNum type="arabicPeriod"/>
            </a:pPr>
            <a:r>
              <a:rPr lang="en-US" sz="2000" dirty="0">
                <a:solidFill>
                  <a:srgbClr val="002060"/>
                </a:solidFill>
              </a:rPr>
              <a:t>superhero</a:t>
            </a:r>
          </a:p>
          <a:p>
            <a:pPr marL="457200" indent="-457200">
              <a:lnSpc>
                <a:spcPct val="150000"/>
              </a:lnSpc>
              <a:buAutoNum type="arabicPeriod"/>
            </a:pPr>
            <a:r>
              <a:rPr lang="en-US" sz="2000" dirty="0">
                <a:solidFill>
                  <a:srgbClr val="002060"/>
                </a:solidFill>
              </a:rPr>
              <a:t>creative</a:t>
            </a:r>
          </a:p>
          <a:p>
            <a:pPr marL="457200" indent="-457200">
              <a:lnSpc>
                <a:spcPct val="150000"/>
              </a:lnSpc>
              <a:buAutoNum type="arabicPeriod"/>
            </a:pPr>
            <a:r>
              <a:rPr lang="en-US" sz="2000" dirty="0">
                <a:solidFill>
                  <a:srgbClr val="002060"/>
                </a:solidFill>
              </a:rPr>
              <a:t>visual</a:t>
            </a:r>
          </a:p>
          <a:p>
            <a:pPr marL="457200" indent="-457200">
              <a:lnSpc>
                <a:spcPct val="150000"/>
              </a:lnSpc>
              <a:buAutoNum type="arabicPeriod"/>
            </a:pPr>
            <a:r>
              <a:rPr lang="en-US" sz="2000" dirty="0">
                <a:solidFill>
                  <a:srgbClr val="002060"/>
                </a:solidFill>
              </a:rPr>
              <a:t>he possesses</a:t>
            </a:r>
          </a:p>
          <a:p>
            <a:pPr marL="457200" indent="-457200">
              <a:lnSpc>
                <a:spcPct val="150000"/>
              </a:lnSpc>
              <a:buAutoNum type="arabicPeriod"/>
            </a:pPr>
            <a:r>
              <a:rPr lang="en-US" sz="2000" dirty="0">
                <a:solidFill>
                  <a:srgbClr val="002060"/>
                </a:solidFill>
              </a:rPr>
              <a:t>videos</a:t>
            </a:r>
          </a:p>
        </p:txBody>
      </p:sp>
      <p:sp>
        <p:nvSpPr>
          <p:cNvPr id="8" name="TextBox 7"/>
          <p:cNvSpPr txBox="1"/>
          <p:nvPr/>
        </p:nvSpPr>
        <p:spPr>
          <a:xfrm>
            <a:off x="8943181" y="2207908"/>
            <a:ext cx="1971508" cy="400110"/>
          </a:xfrm>
          <a:prstGeom prst="rect">
            <a:avLst/>
          </a:prstGeom>
          <a:noFill/>
        </p:spPr>
        <p:txBody>
          <a:bodyPr wrap="square" rtlCol="0">
            <a:spAutoFit/>
          </a:bodyPr>
          <a:lstStyle/>
          <a:p>
            <a:r>
              <a:rPr lang="en-US" sz="2000" b="1" dirty="0" err="1">
                <a:solidFill>
                  <a:srgbClr val="FF6600"/>
                </a:solidFill>
              </a:rPr>
              <a:t>extraordinaria</a:t>
            </a:r>
            <a:endParaRPr lang="en-US" sz="2000" b="1" dirty="0">
              <a:solidFill>
                <a:srgbClr val="FF6600"/>
              </a:solidFill>
            </a:endParaRPr>
          </a:p>
        </p:txBody>
      </p:sp>
      <p:sp>
        <p:nvSpPr>
          <p:cNvPr id="10" name="TextBox 9"/>
          <p:cNvSpPr txBox="1"/>
          <p:nvPr/>
        </p:nvSpPr>
        <p:spPr>
          <a:xfrm>
            <a:off x="8999915" y="2634571"/>
            <a:ext cx="1794933" cy="400110"/>
          </a:xfrm>
          <a:prstGeom prst="rect">
            <a:avLst/>
          </a:prstGeom>
          <a:noFill/>
        </p:spPr>
        <p:txBody>
          <a:bodyPr wrap="square" rtlCol="0">
            <a:spAutoFit/>
          </a:bodyPr>
          <a:lstStyle/>
          <a:p>
            <a:r>
              <a:rPr lang="en-US" sz="2000" b="1">
                <a:solidFill>
                  <a:srgbClr val="FF6600"/>
                </a:solidFill>
              </a:rPr>
              <a:t>poesía</a:t>
            </a:r>
            <a:endParaRPr lang="en-US" sz="2000" b="1" dirty="0">
              <a:solidFill>
                <a:srgbClr val="FF6600"/>
              </a:solidFill>
            </a:endParaRPr>
          </a:p>
        </p:txBody>
      </p:sp>
      <p:sp>
        <p:nvSpPr>
          <p:cNvPr id="11" name="TextBox 10"/>
          <p:cNvSpPr txBox="1"/>
          <p:nvPr/>
        </p:nvSpPr>
        <p:spPr>
          <a:xfrm>
            <a:off x="8999914" y="3110284"/>
            <a:ext cx="1591733" cy="400110"/>
          </a:xfrm>
          <a:prstGeom prst="rect">
            <a:avLst/>
          </a:prstGeom>
          <a:noFill/>
        </p:spPr>
        <p:txBody>
          <a:bodyPr wrap="square" rtlCol="0">
            <a:spAutoFit/>
          </a:bodyPr>
          <a:lstStyle/>
          <a:p>
            <a:r>
              <a:rPr lang="en-US" sz="2000" b="1">
                <a:solidFill>
                  <a:srgbClr val="FF6600"/>
                </a:solidFill>
              </a:rPr>
              <a:t>poema</a:t>
            </a:r>
            <a:endParaRPr lang="en-US" sz="2000" b="1" dirty="0">
              <a:solidFill>
                <a:srgbClr val="FF6600"/>
              </a:solidFill>
            </a:endParaRPr>
          </a:p>
        </p:txBody>
      </p:sp>
      <p:sp>
        <p:nvSpPr>
          <p:cNvPr id="12" name="TextBox 11"/>
          <p:cNvSpPr txBox="1"/>
          <p:nvPr/>
        </p:nvSpPr>
        <p:spPr>
          <a:xfrm>
            <a:off x="8999915" y="3532244"/>
            <a:ext cx="1881604" cy="400110"/>
          </a:xfrm>
          <a:prstGeom prst="rect">
            <a:avLst/>
          </a:prstGeom>
          <a:noFill/>
        </p:spPr>
        <p:txBody>
          <a:bodyPr wrap="square" rtlCol="0">
            <a:spAutoFit/>
          </a:bodyPr>
          <a:lstStyle/>
          <a:p>
            <a:r>
              <a:rPr lang="en-US" sz="2000" b="1">
                <a:solidFill>
                  <a:srgbClr val="FF6600"/>
                </a:solidFill>
              </a:rPr>
              <a:t>superhéroe</a:t>
            </a:r>
            <a:endParaRPr lang="en-US" sz="2000" b="1" dirty="0">
              <a:solidFill>
                <a:srgbClr val="FF6600"/>
              </a:solidFill>
            </a:endParaRPr>
          </a:p>
        </p:txBody>
      </p:sp>
      <p:sp>
        <p:nvSpPr>
          <p:cNvPr id="13" name="TextBox 12"/>
          <p:cNvSpPr txBox="1"/>
          <p:nvPr/>
        </p:nvSpPr>
        <p:spPr>
          <a:xfrm>
            <a:off x="8999914" y="4933096"/>
            <a:ext cx="1096064" cy="406400"/>
          </a:xfrm>
          <a:prstGeom prst="rect">
            <a:avLst/>
          </a:prstGeom>
          <a:noFill/>
        </p:spPr>
        <p:txBody>
          <a:bodyPr wrap="square" rtlCol="0">
            <a:spAutoFit/>
          </a:bodyPr>
          <a:lstStyle/>
          <a:p>
            <a:r>
              <a:rPr lang="en-US" sz="2000" b="1">
                <a:solidFill>
                  <a:srgbClr val="FF6600"/>
                </a:solidFill>
              </a:rPr>
              <a:t>posee</a:t>
            </a:r>
            <a:endParaRPr lang="en-US" sz="2000" b="1" dirty="0">
              <a:solidFill>
                <a:srgbClr val="FF6600"/>
              </a:solidFill>
            </a:endParaRPr>
          </a:p>
        </p:txBody>
      </p:sp>
      <p:sp>
        <p:nvSpPr>
          <p:cNvPr id="14" name="TextBox 13"/>
          <p:cNvSpPr txBox="1"/>
          <p:nvPr/>
        </p:nvSpPr>
        <p:spPr>
          <a:xfrm>
            <a:off x="8999914" y="4483024"/>
            <a:ext cx="1442118" cy="400110"/>
          </a:xfrm>
          <a:prstGeom prst="rect">
            <a:avLst/>
          </a:prstGeom>
          <a:noFill/>
        </p:spPr>
        <p:txBody>
          <a:bodyPr wrap="square" rtlCol="0">
            <a:spAutoFit/>
          </a:bodyPr>
          <a:lstStyle/>
          <a:p>
            <a:r>
              <a:rPr lang="en-US" sz="2000" b="1">
                <a:solidFill>
                  <a:srgbClr val="FF6600"/>
                </a:solidFill>
              </a:rPr>
              <a:t>visual</a:t>
            </a:r>
            <a:endParaRPr lang="en-US" sz="2000" b="1" dirty="0">
              <a:solidFill>
                <a:srgbClr val="FF6600"/>
              </a:solidFill>
            </a:endParaRPr>
          </a:p>
        </p:txBody>
      </p:sp>
      <p:sp>
        <p:nvSpPr>
          <p:cNvPr id="15" name="TextBox 14"/>
          <p:cNvSpPr txBox="1"/>
          <p:nvPr/>
        </p:nvSpPr>
        <p:spPr>
          <a:xfrm>
            <a:off x="8984525" y="4014049"/>
            <a:ext cx="1307776" cy="400110"/>
          </a:xfrm>
          <a:prstGeom prst="rect">
            <a:avLst/>
          </a:prstGeom>
          <a:noFill/>
        </p:spPr>
        <p:txBody>
          <a:bodyPr wrap="square" rtlCol="0">
            <a:spAutoFit/>
          </a:bodyPr>
          <a:lstStyle/>
          <a:p>
            <a:r>
              <a:rPr lang="en-US" sz="2000" b="1">
                <a:solidFill>
                  <a:srgbClr val="FF6600"/>
                </a:solidFill>
              </a:rPr>
              <a:t>creativo</a:t>
            </a:r>
            <a:endParaRPr lang="en-US" sz="2000" b="1" dirty="0">
              <a:solidFill>
                <a:srgbClr val="FF6600"/>
              </a:solidFill>
            </a:endParaRPr>
          </a:p>
        </p:txBody>
      </p:sp>
      <p:sp>
        <p:nvSpPr>
          <p:cNvPr id="17" name="TextBox 16"/>
          <p:cNvSpPr txBox="1"/>
          <p:nvPr/>
        </p:nvSpPr>
        <p:spPr>
          <a:xfrm>
            <a:off x="8999914" y="5393527"/>
            <a:ext cx="1291403" cy="406400"/>
          </a:xfrm>
          <a:prstGeom prst="rect">
            <a:avLst/>
          </a:prstGeom>
          <a:noFill/>
        </p:spPr>
        <p:txBody>
          <a:bodyPr wrap="square" rtlCol="0">
            <a:spAutoFit/>
          </a:bodyPr>
          <a:lstStyle/>
          <a:p>
            <a:r>
              <a:rPr lang="en-US" sz="2000" b="1">
                <a:solidFill>
                  <a:srgbClr val="FF6600"/>
                </a:solidFill>
              </a:rPr>
              <a:t>vídeos</a:t>
            </a:r>
            <a:endParaRPr lang="en-US" sz="2000" b="1" dirty="0">
              <a:solidFill>
                <a:srgbClr val="FF6600"/>
              </a:solidFill>
            </a:endParaRPr>
          </a:p>
        </p:txBody>
      </p:sp>
      <p:sp>
        <p:nvSpPr>
          <p:cNvPr id="18" name="Rectangle 17"/>
          <p:cNvSpPr/>
          <p:nvPr/>
        </p:nvSpPr>
        <p:spPr>
          <a:xfrm>
            <a:off x="10881518" y="2213470"/>
            <a:ext cx="524503" cy="400110"/>
          </a:xfrm>
          <a:prstGeom prst="rect">
            <a:avLst/>
          </a:prstGeom>
        </p:spPr>
        <p:txBody>
          <a:bodyPr wrap="none">
            <a:spAutoFit/>
          </a:bodyPr>
          <a:lstStyle/>
          <a:p>
            <a:r>
              <a:rPr lang="en-US" sz="2000" b="1">
                <a:solidFill>
                  <a:srgbClr val="FF6600"/>
                </a:solidFill>
              </a:rPr>
              <a:t>(7)</a:t>
            </a:r>
            <a:endParaRPr lang="en-US" sz="2000" b="1" dirty="0">
              <a:solidFill>
                <a:srgbClr val="FF6600"/>
              </a:solidFill>
            </a:endParaRPr>
          </a:p>
        </p:txBody>
      </p:sp>
      <p:sp>
        <p:nvSpPr>
          <p:cNvPr id="19" name="Rectangle 18"/>
          <p:cNvSpPr/>
          <p:nvPr/>
        </p:nvSpPr>
        <p:spPr>
          <a:xfrm>
            <a:off x="10883900" y="2642288"/>
            <a:ext cx="524503" cy="400110"/>
          </a:xfrm>
          <a:prstGeom prst="rect">
            <a:avLst/>
          </a:prstGeom>
        </p:spPr>
        <p:txBody>
          <a:bodyPr wrap="none">
            <a:spAutoFit/>
          </a:bodyPr>
          <a:lstStyle/>
          <a:p>
            <a:r>
              <a:rPr lang="en-US" sz="2000" b="1">
                <a:solidFill>
                  <a:srgbClr val="FF6600"/>
                </a:solidFill>
              </a:rPr>
              <a:t>(4)</a:t>
            </a:r>
            <a:endParaRPr lang="en-US" sz="2000" b="1" dirty="0">
              <a:solidFill>
                <a:srgbClr val="FF6600"/>
              </a:solidFill>
            </a:endParaRPr>
          </a:p>
        </p:txBody>
      </p:sp>
      <p:sp>
        <p:nvSpPr>
          <p:cNvPr id="20" name="Rectangle 19"/>
          <p:cNvSpPr/>
          <p:nvPr/>
        </p:nvSpPr>
        <p:spPr>
          <a:xfrm>
            <a:off x="10881518" y="3113740"/>
            <a:ext cx="524503" cy="400110"/>
          </a:xfrm>
          <a:prstGeom prst="rect">
            <a:avLst/>
          </a:prstGeom>
        </p:spPr>
        <p:txBody>
          <a:bodyPr wrap="none">
            <a:spAutoFit/>
          </a:bodyPr>
          <a:lstStyle/>
          <a:p>
            <a:r>
              <a:rPr lang="en-US" sz="2000" b="1">
                <a:solidFill>
                  <a:srgbClr val="FF6600"/>
                </a:solidFill>
              </a:rPr>
              <a:t>(3)</a:t>
            </a:r>
            <a:endParaRPr lang="en-GB" sz="2000"/>
          </a:p>
        </p:txBody>
      </p:sp>
      <p:sp>
        <p:nvSpPr>
          <p:cNvPr id="21" name="Rectangle 20"/>
          <p:cNvSpPr/>
          <p:nvPr/>
        </p:nvSpPr>
        <p:spPr>
          <a:xfrm>
            <a:off x="10914688" y="3569796"/>
            <a:ext cx="524503" cy="400110"/>
          </a:xfrm>
          <a:prstGeom prst="rect">
            <a:avLst/>
          </a:prstGeom>
        </p:spPr>
        <p:txBody>
          <a:bodyPr wrap="none">
            <a:spAutoFit/>
          </a:bodyPr>
          <a:lstStyle/>
          <a:p>
            <a:r>
              <a:rPr lang="en-US" sz="2000" b="1">
                <a:solidFill>
                  <a:srgbClr val="FF6600"/>
                </a:solidFill>
              </a:rPr>
              <a:t>(5)</a:t>
            </a:r>
            <a:endParaRPr lang="en-US" sz="2000" b="1" dirty="0">
              <a:solidFill>
                <a:srgbClr val="FF6600"/>
              </a:solidFill>
            </a:endParaRPr>
          </a:p>
        </p:txBody>
      </p:sp>
      <p:sp>
        <p:nvSpPr>
          <p:cNvPr id="22" name="Rectangle 21"/>
          <p:cNvSpPr/>
          <p:nvPr/>
        </p:nvSpPr>
        <p:spPr>
          <a:xfrm>
            <a:off x="10914688" y="4028343"/>
            <a:ext cx="524503" cy="400110"/>
          </a:xfrm>
          <a:prstGeom prst="rect">
            <a:avLst/>
          </a:prstGeom>
        </p:spPr>
        <p:txBody>
          <a:bodyPr wrap="none">
            <a:spAutoFit/>
          </a:bodyPr>
          <a:lstStyle/>
          <a:p>
            <a:r>
              <a:rPr lang="en-US" sz="2000" b="1">
                <a:solidFill>
                  <a:srgbClr val="FF6600"/>
                </a:solidFill>
              </a:rPr>
              <a:t>(4)</a:t>
            </a:r>
            <a:endParaRPr lang="en-US" sz="2000" b="1" dirty="0">
              <a:solidFill>
                <a:srgbClr val="FF6600"/>
              </a:solidFill>
            </a:endParaRPr>
          </a:p>
        </p:txBody>
      </p:sp>
      <p:sp>
        <p:nvSpPr>
          <p:cNvPr id="23" name="Rectangle 22"/>
          <p:cNvSpPr/>
          <p:nvPr/>
        </p:nvSpPr>
        <p:spPr>
          <a:xfrm>
            <a:off x="10914688" y="4476433"/>
            <a:ext cx="524503" cy="400110"/>
          </a:xfrm>
          <a:prstGeom prst="rect">
            <a:avLst/>
          </a:prstGeom>
        </p:spPr>
        <p:txBody>
          <a:bodyPr wrap="none">
            <a:spAutoFit/>
          </a:bodyPr>
          <a:lstStyle/>
          <a:p>
            <a:r>
              <a:rPr lang="en-US" sz="2000" b="1">
                <a:solidFill>
                  <a:srgbClr val="FF6600"/>
                </a:solidFill>
              </a:rPr>
              <a:t>(3)</a:t>
            </a:r>
            <a:endParaRPr lang="en-US" sz="2000" b="1" dirty="0">
              <a:solidFill>
                <a:srgbClr val="FF6600"/>
              </a:solidFill>
            </a:endParaRPr>
          </a:p>
        </p:txBody>
      </p:sp>
      <p:sp>
        <p:nvSpPr>
          <p:cNvPr id="24" name="Rectangle 23"/>
          <p:cNvSpPr/>
          <p:nvPr/>
        </p:nvSpPr>
        <p:spPr>
          <a:xfrm>
            <a:off x="10914688" y="4933096"/>
            <a:ext cx="524503" cy="400110"/>
          </a:xfrm>
          <a:prstGeom prst="rect">
            <a:avLst/>
          </a:prstGeom>
        </p:spPr>
        <p:txBody>
          <a:bodyPr wrap="none">
            <a:spAutoFit/>
          </a:bodyPr>
          <a:lstStyle/>
          <a:p>
            <a:r>
              <a:rPr lang="en-US" sz="2000" b="1">
                <a:solidFill>
                  <a:srgbClr val="FF6600"/>
                </a:solidFill>
              </a:rPr>
              <a:t>(3)</a:t>
            </a:r>
            <a:endParaRPr lang="en-US" sz="2000" b="1" dirty="0">
              <a:solidFill>
                <a:srgbClr val="FF6600"/>
              </a:solidFill>
            </a:endParaRPr>
          </a:p>
        </p:txBody>
      </p:sp>
      <p:sp>
        <p:nvSpPr>
          <p:cNvPr id="25" name="Rectangle 24"/>
          <p:cNvSpPr/>
          <p:nvPr/>
        </p:nvSpPr>
        <p:spPr>
          <a:xfrm>
            <a:off x="10914688" y="5393527"/>
            <a:ext cx="524503" cy="400110"/>
          </a:xfrm>
          <a:prstGeom prst="rect">
            <a:avLst/>
          </a:prstGeom>
        </p:spPr>
        <p:txBody>
          <a:bodyPr wrap="none">
            <a:spAutoFit/>
          </a:bodyPr>
          <a:lstStyle/>
          <a:p>
            <a:r>
              <a:rPr lang="en-US" sz="2000" b="1">
                <a:solidFill>
                  <a:srgbClr val="FF6600"/>
                </a:solidFill>
              </a:rPr>
              <a:t>(3)</a:t>
            </a:r>
            <a:endParaRPr lang="en-US" sz="2000" b="1" dirty="0">
              <a:solidFill>
                <a:srgbClr val="FF6600"/>
              </a:solidFill>
            </a:endParaRPr>
          </a:p>
        </p:txBody>
      </p:sp>
    </p:spTree>
    <p:extLst>
      <p:ext uri="{BB962C8B-B14F-4D97-AF65-F5344CB8AC3E}">
        <p14:creationId xmlns:p14="http://schemas.microsoft.com/office/powerpoint/2010/main" val="258356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7" grpId="0"/>
      <p:bldP spid="18" grpId="0"/>
      <p:bldP spid="19" grpId="0"/>
      <p:bldP spid="20" grpId="0"/>
      <p:bldP spid="21" grpId="0"/>
      <p:bldP spid="22"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0268" y="258166"/>
            <a:ext cx="2597876" cy="40223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86967C1-D850-467D-9B82-31FAA04A8E10}"/>
              </a:ext>
            </a:extLst>
          </p:cNvPr>
          <p:cNvSpPr txBox="1"/>
          <p:nvPr/>
        </p:nvSpPr>
        <p:spPr>
          <a:xfrm>
            <a:off x="218073" y="1142395"/>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Escucha cada palabra y escribe las dos letras que no están.</a:t>
            </a:r>
          </a:p>
        </p:txBody>
      </p:sp>
      <p:sp>
        <p:nvSpPr>
          <p:cNvPr id="7" name="CuadroTexto 15">
            <a:extLst>
              <a:ext uri="{FF2B5EF4-FFF2-40B4-BE49-F238E27FC236}">
                <a16:creationId xmlns:a16="http://schemas.microsoft.com/office/drawing/2014/main" id="{3283F635-A705-4B81-B37F-216B1C31396C}"/>
              </a:ext>
            </a:extLst>
          </p:cNvPr>
          <p:cNvSpPr txBox="1"/>
          <p:nvPr/>
        </p:nvSpPr>
        <p:spPr>
          <a:xfrm>
            <a:off x="1374607" y="2049789"/>
            <a:ext cx="23871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Century Gothic"/>
                <a:ea typeface="+mn-ea"/>
                <a:cs typeface="+mn-cs"/>
              </a:rPr>
              <a:t>cr</a:t>
            </a:r>
            <a:r>
              <a:rPr kumimoji="0" lang="x-none" sz="3200" b="0" i="0" u="none" strike="noStrike" kern="1200" cap="none" spc="0" normalizeH="0" baseline="0" noProof="0">
                <a:ln>
                  <a:noFill/>
                </a:ln>
                <a:solidFill>
                  <a:srgbClr val="002060"/>
                </a:solidFill>
                <a:effectLst/>
                <a:uLnTx/>
                <a:uFillTx/>
                <a:latin typeface="Century Gothic"/>
                <a:ea typeface="+mn-ea"/>
                <a:cs typeface="+mn-cs"/>
              </a:rPr>
              <a:t>__ __</a:t>
            </a:r>
            <a:r>
              <a:rPr kumimoji="0" lang="en-GB" sz="3200" b="0" i="0" u="none" strike="noStrike" kern="1200" cap="none" spc="0" normalizeH="0" baseline="0" noProof="0">
                <a:ln>
                  <a:noFill/>
                </a:ln>
                <a:solidFill>
                  <a:srgbClr val="002060"/>
                </a:solidFill>
                <a:effectLst/>
                <a:uLnTx/>
                <a:uFillTx/>
                <a:latin typeface="Century Gothic"/>
                <a:ea typeface="+mn-ea"/>
                <a:cs typeface="+mn-cs"/>
              </a:rPr>
              <a:t>ncia</a:t>
            </a:r>
            <a:endParaRPr kumimoji="0" lang="x-none"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Action Button: Custom 20">
            <a:hlinkClick r:id="" action="ppaction://noaction" highlightClick="1">
              <a:snd r:embed="rId4" name="creencia.wav"/>
            </a:hlinkClick>
            <a:extLst>
              <a:ext uri="{FF2B5EF4-FFF2-40B4-BE49-F238E27FC236}">
                <a16:creationId xmlns:a16="http://schemas.microsoft.com/office/drawing/2014/main" id="{A5848283-FCB1-4EC0-BA0E-AC7BC1165388}"/>
              </a:ext>
            </a:extLst>
          </p:cNvPr>
          <p:cNvSpPr/>
          <p:nvPr/>
        </p:nvSpPr>
        <p:spPr>
          <a:xfrm>
            <a:off x="530788"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20">
            <a:hlinkClick r:id="" action="ppaction://noaction" highlightClick="1">
              <a:snd r:embed="rId5" name="poeta.wav"/>
            </a:hlinkClick>
            <a:extLst>
              <a:ext uri="{FF2B5EF4-FFF2-40B4-BE49-F238E27FC236}">
                <a16:creationId xmlns:a16="http://schemas.microsoft.com/office/drawing/2014/main" id="{12A369A0-E869-42C1-A7C3-D09E22CB4679}"/>
              </a:ext>
            </a:extLst>
          </p:cNvPr>
          <p:cNvSpPr/>
          <p:nvPr/>
        </p:nvSpPr>
        <p:spPr>
          <a:xfrm>
            <a:off x="530788" y="331706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20">
            <a:hlinkClick r:id="" action="ppaction://noaction" highlightClick="1">
              <a:snd r:embed="rId6" name="preocupar.wav"/>
            </a:hlinkClick>
            <a:extLst>
              <a:ext uri="{FF2B5EF4-FFF2-40B4-BE49-F238E27FC236}">
                <a16:creationId xmlns:a16="http://schemas.microsoft.com/office/drawing/2014/main" id="{091D0745-9AF9-46F5-BA4B-BF9180F8DB66}"/>
              </a:ext>
            </a:extLst>
          </p:cNvPr>
          <p:cNvSpPr/>
          <p:nvPr/>
        </p:nvSpPr>
        <p:spPr>
          <a:xfrm>
            <a:off x="530788" y="432386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20">
            <a:hlinkClick r:id="" action="ppaction://noaction" highlightClick="1">
              <a:snd r:embed="rId7" name="desear.wav"/>
            </a:hlinkClick>
            <a:extLst>
              <a:ext uri="{FF2B5EF4-FFF2-40B4-BE49-F238E27FC236}">
                <a16:creationId xmlns:a16="http://schemas.microsoft.com/office/drawing/2014/main" id="{9A931068-E181-4F6C-A5D2-F4E1C94CDC58}"/>
              </a:ext>
            </a:extLst>
          </p:cNvPr>
          <p:cNvSpPr/>
          <p:nvPr/>
        </p:nvSpPr>
        <p:spPr>
          <a:xfrm>
            <a:off x="530788" y="535785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20">
            <a:hlinkClick r:id="" action="ppaction://noaction" highlightClick="1">
              <a:snd r:embed="rId8" name="aeropuerto.wav"/>
            </a:hlinkClick>
            <a:extLst>
              <a:ext uri="{FF2B5EF4-FFF2-40B4-BE49-F238E27FC236}">
                <a16:creationId xmlns:a16="http://schemas.microsoft.com/office/drawing/2014/main" id="{0F1954AD-A1EE-4D6B-B6E1-6701F51A04EB}"/>
              </a:ext>
            </a:extLst>
          </p:cNvPr>
          <p:cNvSpPr/>
          <p:nvPr/>
        </p:nvSpPr>
        <p:spPr>
          <a:xfrm>
            <a:off x="4413026"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20">
            <a:hlinkClick r:id="" action="ppaction://noaction" highlightClick="1">
              <a:snd r:embed="rId9" name="europeo.wav"/>
            </a:hlinkClick>
            <a:extLst>
              <a:ext uri="{FF2B5EF4-FFF2-40B4-BE49-F238E27FC236}">
                <a16:creationId xmlns:a16="http://schemas.microsoft.com/office/drawing/2014/main" id="{0DC1232F-CDA3-4E28-9533-06A6C6C5C252}"/>
              </a:ext>
            </a:extLst>
          </p:cNvPr>
          <p:cNvSpPr/>
          <p:nvPr/>
        </p:nvSpPr>
        <p:spPr>
          <a:xfrm>
            <a:off x="4413023" y="3310584"/>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CuadroTexto 6">
            <a:extLst>
              <a:ext uri="{FF2B5EF4-FFF2-40B4-BE49-F238E27FC236}">
                <a16:creationId xmlns:a16="http://schemas.microsoft.com/office/drawing/2014/main" id="{EBA43EFE-07BB-49E9-AF50-2F8726EA631C}"/>
              </a:ext>
            </a:extLst>
          </p:cNvPr>
          <p:cNvSpPr txBox="1"/>
          <p:nvPr/>
        </p:nvSpPr>
        <p:spPr>
          <a:xfrm>
            <a:off x="10134768" y="2544046"/>
            <a:ext cx="12843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prstClr val="white"/>
                </a:solidFill>
                <a:effectLst/>
                <a:uLnTx/>
                <a:uFillTx/>
                <a:latin typeface="Century Gothic"/>
                <a:ea typeface="+mn-ea"/>
                <a:cs typeface="+mn-cs"/>
              </a:rPr>
              <a:t>a, e, o</a:t>
            </a:r>
          </a:p>
        </p:txBody>
      </p:sp>
      <p:sp>
        <p:nvSpPr>
          <p:cNvPr id="16" name="CuadroTexto 40">
            <a:extLst>
              <a:ext uri="{FF2B5EF4-FFF2-40B4-BE49-F238E27FC236}">
                <a16:creationId xmlns:a16="http://schemas.microsoft.com/office/drawing/2014/main" id="{DDAE0455-269F-4EBD-921E-836BCAB05E85}"/>
              </a:ext>
            </a:extLst>
          </p:cNvPr>
          <p:cNvSpPr txBox="1"/>
          <p:nvPr/>
        </p:nvSpPr>
        <p:spPr>
          <a:xfrm>
            <a:off x="1393873" y="3089194"/>
            <a:ext cx="18197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p</a:t>
            </a:r>
            <a:r>
              <a:rPr kumimoji="0" lang="x-none" sz="3200" b="0" i="0" u="none" strike="noStrike" kern="1200" cap="none" spc="0" normalizeH="0" baseline="0" noProof="0" dirty="0">
                <a:ln>
                  <a:noFill/>
                </a:ln>
                <a:solidFill>
                  <a:srgbClr val="002060"/>
                </a:solidFill>
                <a:effectLst/>
                <a:uLnTx/>
                <a:uFillTx/>
                <a:latin typeface="Century Gothic"/>
                <a:ea typeface="+mn-ea"/>
                <a:cs typeface="+mn-cs"/>
              </a:rPr>
              <a:t>__ __</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ta</a:t>
            </a:r>
            <a:endParaRPr kumimoji="0" lang="x-none"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CuadroTexto 41">
            <a:extLst>
              <a:ext uri="{FF2B5EF4-FFF2-40B4-BE49-F238E27FC236}">
                <a16:creationId xmlns:a16="http://schemas.microsoft.com/office/drawing/2014/main" id="{FF355A82-261E-4BD4-BE17-26328ABF540D}"/>
              </a:ext>
            </a:extLst>
          </p:cNvPr>
          <p:cNvSpPr txBox="1"/>
          <p:nvPr/>
        </p:nvSpPr>
        <p:spPr>
          <a:xfrm>
            <a:off x="1390745" y="4101003"/>
            <a:ext cx="28335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pr</a:t>
            </a:r>
            <a:r>
              <a:rPr kumimoji="0" lang="x-none" sz="3200" b="0" i="0" u="none" strike="noStrike" kern="1200" cap="none" spc="0" normalizeH="0" baseline="0" noProof="0" dirty="0">
                <a:ln>
                  <a:noFill/>
                </a:ln>
                <a:solidFill>
                  <a:srgbClr val="002060"/>
                </a:solidFill>
                <a:effectLst/>
                <a:uLnTx/>
                <a:uFillTx/>
                <a:latin typeface="Century Gothic"/>
                <a:ea typeface="+mn-ea"/>
                <a:cs typeface="+mn-cs"/>
              </a:rPr>
              <a:t>__ __</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cupar</a:t>
            </a:r>
            <a:endParaRPr kumimoji="0" lang="x-none"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CuadroTexto 42">
            <a:extLst>
              <a:ext uri="{FF2B5EF4-FFF2-40B4-BE49-F238E27FC236}">
                <a16:creationId xmlns:a16="http://schemas.microsoft.com/office/drawing/2014/main" id="{77026C98-EB57-49F6-AD4C-647D7FEBCAFE}"/>
              </a:ext>
            </a:extLst>
          </p:cNvPr>
          <p:cNvSpPr txBox="1"/>
          <p:nvPr/>
        </p:nvSpPr>
        <p:spPr>
          <a:xfrm>
            <a:off x="1388776" y="5144030"/>
            <a:ext cx="20874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des</a:t>
            </a:r>
            <a:r>
              <a:rPr kumimoji="0" lang="x-none" sz="3200" b="0" i="0" u="none" strike="noStrike" kern="1200" cap="none" spc="0" normalizeH="0" baseline="0" noProof="0" dirty="0">
                <a:ln>
                  <a:noFill/>
                </a:ln>
                <a:solidFill>
                  <a:srgbClr val="002060"/>
                </a:solidFill>
                <a:effectLst/>
                <a:uLnTx/>
                <a:uFillTx/>
                <a:latin typeface="Century Gothic"/>
                <a:ea typeface="+mn-ea"/>
                <a:cs typeface="+mn-cs"/>
              </a:rPr>
              <a:t>__ __</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r</a:t>
            </a:r>
            <a:endParaRPr kumimoji="0" lang="x-none"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Action Button: Custom 20">
            <a:hlinkClick r:id="" action="ppaction://noaction" highlightClick="1">
              <a:snd r:embed="rId10" name="caer.wav"/>
            </a:hlinkClick>
            <a:extLst>
              <a:ext uri="{FF2B5EF4-FFF2-40B4-BE49-F238E27FC236}">
                <a16:creationId xmlns:a16="http://schemas.microsoft.com/office/drawing/2014/main" id="{817CC288-DD64-4BB4-B52B-AA80B5C85BFF}"/>
              </a:ext>
            </a:extLst>
          </p:cNvPr>
          <p:cNvSpPr/>
          <p:nvPr/>
        </p:nvSpPr>
        <p:spPr>
          <a:xfrm>
            <a:off x="4413022" y="4332333"/>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Action Button: Custom 20">
            <a:hlinkClick r:id="" action="ppaction://noaction" highlightClick="1">
              <a:snd r:embed="rId11" name="realizar.wav"/>
            </a:hlinkClick>
            <a:extLst>
              <a:ext uri="{FF2B5EF4-FFF2-40B4-BE49-F238E27FC236}">
                <a16:creationId xmlns:a16="http://schemas.microsoft.com/office/drawing/2014/main" id="{66430E1C-1F48-4600-9D1E-BFBDA9B813DA}"/>
              </a:ext>
            </a:extLst>
          </p:cNvPr>
          <p:cNvSpPr/>
          <p:nvPr/>
        </p:nvSpPr>
        <p:spPr>
          <a:xfrm>
            <a:off x="4413023" y="5336654"/>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CuadroTexto 45">
            <a:extLst>
              <a:ext uri="{FF2B5EF4-FFF2-40B4-BE49-F238E27FC236}">
                <a16:creationId xmlns:a16="http://schemas.microsoft.com/office/drawing/2014/main" id="{7921A84E-2AF0-4C97-99F9-50AAF6451C56}"/>
              </a:ext>
            </a:extLst>
          </p:cNvPr>
          <p:cNvSpPr txBox="1"/>
          <p:nvPr/>
        </p:nvSpPr>
        <p:spPr>
          <a:xfrm>
            <a:off x="5284399" y="4109137"/>
            <a:ext cx="2419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c</a:t>
            </a:r>
            <a:r>
              <a:rPr kumimoji="0" lang="x-none" sz="3200" b="0" i="0" u="none" strike="noStrike" kern="1200" cap="none" spc="0" normalizeH="0" baseline="0" noProof="0" dirty="0">
                <a:ln>
                  <a:noFill/>
                </a:ln>
                <a:solidFill>
                  <a:srgbClr val="002060"/>
                </a:solidFill>
                <a:effectLst/>
                <a:uLnTx/>
                <a:uFillTx/>
                <a:latin typeface="Century Gothic"/>
                <a:ea typeface="+mn-ea"/>
                <a:cs typeface="+mn-cs"/>
              </a:rPr>
              <a:t>__ __</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r</a:t>
            </a:r>
            <a:endParaRPr kumimoji="0" lang="x-none"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CuadroTexto 46">
            <a:extLst>
              <a:ext uri="{FF2B5EF4-FFF2-40B4-BE49-F238E27FC236}">
                <a16:creationId xmlns:a16="http://schemas.microsoft.com/office/drawing/2014/main" id="{712DDFFF-6E74-4E8A-9FC2-B085EA1565FC}"/>
              </a:ext>
            </a:extLst>
          </p:cNvPr>
          <p:cNvSpPr txBox="1"/>
          <p:nvPr/>
        </p:nvSpPr>
        <p:spPr>
          <a:xfrm>
            <a:off x="5288766" y="2052735"/>
            <a:ext cx="33361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a:ln>
                  <a:noFill/>
                </a:ln>
                <a:solidFill>
                  <a:srgbClr val="002060"/>
                </a:solidFill>
                <a:effectLst/>
                <a:uLnTx/>
                <a:uFillTx/>
                <a:latin typeface="Century Gothic"/>
                <a:ea typeface="+mn-ea"/>
                <a:cs typeface="+mn-cs"/>
              </a:rPr>
              <a:t>__ __</a:t>
            </a:r>
            <a:r>
              <a:rPr kumimoji="0" lang="en-GB" sz="3200" b="0" i="0" u="none" strike="noStrike" kern="1200" cap="none" spc="0" normalizeH="0" baseline="0" noProof="0">
                <a:ln>
                  <a:noFill/>
                </a:ln>
                <a:solidFill>
                  <a:srgbClr val="002060"/>
                </a:solidFill>
                <a:effectLst/>
                <a:uLnTx/>
                <a:uFillTx/>
                <a:latin typeface="Century Gothic"/>
                <a:ea typeface="+mn-ea"/>
                <a:cs typeface="+mn-cs"/>
              </a:rPr>
              <a:t>ropuerto</a:t>
            </a:r>
            <a:endParaRPr kumimoji="0" lang="x-none"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CuadroTexto 47">
            <a:extLst>
              <a:ext uri="{FF2B5EF4-FFF2-40B4-BE49-F238E27FC236}">
                <a16:creationId xmlns:a16="http://schemas.microsoft.com/office/drawing/2014/main" id="{BB7B3301-9C89-49B9-AAAA-7411CDD9EC54}"/>
              </a:ext>
            </a:extLst>
          </p:cNvPr>
          <p:cNvSpPr txBox="1"/>
          <p:nvPr/>
        </p:nvSpPr>
        <p:spPr>
          <a:xfrm>
            <a:off x="5268612" y="3122560"/>
            <a:ext cx="39998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europ</a:t>
            </a:r>
            <a:r>
              <a:rPr kumimoji="0" lang="x-none" sz="3200" b="0" i="0" u="none" strike="noStrike" kern="1200" cap="none" spc="0" normalizeH="0" baseline="0" noProof="0" dirty="0">
                <a:ln>
                  <a:noFill/>
                </a:ln>
                <a:solidFill>
                  <a:srgbClr val="002060"/>
                </a:solidFill>
                <a:effectLst/>
                <a:uLnTx/>
                <a:uFillTx/>
                <a:latin typeface="Century Gothic"/>
                <a:ea typeface="+mn-ea"/>
                <a:cs typeface="+mn-cs"/>
              </a:rPr>
              <a:t>__ __</a:t>
            </a:r>
          </a:p>
        </p:txBody>
      </p:sp>
      <p:sp>
        <p:nvSpPr>
          <p:cNvPr id="24" name="CuadroTexto 48">
            <a:extLst>
              <a:ext uri="{FF2B5EF4-FFF2-40B4-BE49-F238E27FC236}">
                <a16:creationId xmlns:a16="http://schemas.microsoft.com/office/drawing/2014/main" id="{1A11D75C-0AD4-4C4F-9E72-8D601B22B98E}"/>
              </a:ext>
            </a:extLst>
          </p:cNvPr>
          <p:cNvSpPr txBox="1"/>
          <p:nvPr/>
        </p:nvSpPr>
        <p:spPr>
          <a:xfrm>
            <a:off x="5306221" y="5135481"/>
            <a:ext cx="19848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Century Gothic"/>
                <a:ea typeface="+mn-ea"/>
                <a:cs typeface="+mn-cs"/>
              </a:rPr>
              <a:t>r</a:t>
            </a:r>
            <a:r>
              <a:rPr kumimoji="0" lang="x-none" sz="3200" b="0" i="0" u="none" strike="noStrike" kern="1200" cap="none" spc="0" normalizeH="0" baseline="0" noProof="0">
                <a:ln>
                  <a:noFill/>
                </a:ln>
                <a:solidFill>
                  <a:srgbClr val="002060"/>
                </a:solidFill>
                <a:effectLst/>
                <a:uLnTx/>
                <a:uFillTx/>
                <a:latin typeface="Century Gothic"/>
                <a:ea typeface="+mn-ea"/>
                <a:cs typeface="+mn-cs"/>
              </a:rPr>
              <a:t>__ __</a:t>
            </a:r>
            <a:r>
              <a:rPr kumimoji="0" lang="en-GB" sz="3200" b="0" i="0" u="none" strike="noStrike" kern="1200" cap="none" spc="0" normalizeH="0" baseline="0" noProof="0">
                <a:ln>
                  <a:noFill/>
                </a:ln>
                <a:solidFill>
                  <a:srgbClr val="002060"/>
                </a:solidFill>
                <a:effectLst/>
                <a:uLnTx/>
                <a:uFillTx/>
                <a:latin typeface="Century Gothic"/>
                <a:ea typeface="+mn-ea"/>
                <a:cs typeface="+mn-cs"/>
              </a:rPr>
              <a:t>lizar</a:t>
            </a:r>
            <a:endParaRPr kumimoji="0" lang="x-none"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0" name="TextBox 5">
            <a:extLst>
              <a:ext uri="{FF2B5EF4-FFF2-40B4-BE49-F238E27FC236}">
                <a16:creationId xmlns:a16="http://schemas.microsoft.com/office/drawing/2014/main" id="{9A5C272B-7B4F-439A-80A2-8CB029C80B37}"/>
              </a:ext>
            </a:extLst>
          </p:cNvPr>
          <p:cNvSpPr txBox="1"/>
          <p:nvPr/>
        </p:nvSpPr>
        <p:spPr>
          <a:xfrm>
            <a:off x="218074" y="1612012"/>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Luego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pronuncia las palabras con un compañero.</a:t>
            </a:r>
          </a:p>
        </p:txBody>
      </p:sp>
      <p:pic>
        <p:nvPicPr>
          <p:cNvPr id="41" name="Imagen 2">
            <a:extLst>
              <a:ext uri="{FF2B5EF4-FFF2-40B4-BE49-F238E27FC236}">
                <a16:creationId xmlns:a16="http://schemas.microsoft.com/office/drawing/2014/main" id="{AE77C4CF-9574-43D2-A35E-8FC43E44BF11}"/>
              </a:ext>
            </a:extLst>
          </p:cNvPr>
          <p:cNvPicPr>
            <a:picLocks noChangeAspect="1"/>
          </p:cNvPicPr>
          <p:nvPr/>
        </p:nvPicPr>
        <p:blipFill>
          <a:blip r:embed="rId12"/>
          <a:stretch>
            <a:fillRect/>
          </a:stretch>
        </p:blipFill>
        <p:spPr>
          <a:xfrm>
            <a:off x="9951741" y="1076289"/>
            <a:ext cx="1768562" cy="2296834"/>
          </a:xfrm>
          <a:prstGeom prst="rect">
            <a:avLst/>
          </a:prstGeom>
        </p:spPr>
      </p:pic>
      <p:sp>
        <p:nvSpPr>
          <p:cNvPr id="30" name="CuadroTexto 49">
            <a:extLst>
              <a:ext uri="{FF2B5EF4-FFF2-40B4-BE49-F238E27FC236}">
                <a16:creationId xmlns:a16="http://schemas.microsoft.com/office/drawing/2014/main" id="{29728863-54EC-4068-BD3F-1ED3A60C1973}"/>
              </a:ext>
            </a:extLst>
          </p:cNvPr>
          <p:cNvSpPr txBox="1"/>
          <p:nvPr/>
        </p:nvSpPr>
        <p:spPr>
          <a:xfrm>
            <a:off x="1821087" y="2049697"/>
            <a:ext cx="4507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e</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31" name="CuadroTexto 49">
            <a:extLst>
              <a:ext uri="{FF2B5EF4-FFF2-40B4-BE49-F238E27FC236}">
                <a16:creationId xmlns:a16="http://schemas.microsoft.com/office/drawing/2014/main" id="{4CA1620B-3D67-461F-8839-6EB2555DA3AB}"/>
              </a:ext>
            </a:extLst>
          </p:cNvPr>
          <p:cNvSpPr txBox="1"/>
          <p:nvPr/>
        </p:nvSpPr>
        <p:spPr>
          <a:xfrm>
            <a:off x="2337139" y="2049697"/>
            <a:ext cx="4507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e</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33" name="CuadroTexto 58">
            <a:extLst>
              <a:ext uri="{FF2B5EF4-FFF2-40B4-BE49-F238E27FC236}">
                <a16:creationId xmlns:a16="http://schemas.microsoft.com/office/drawing/2014/main" id="{A7A1BDA1-5ABC-49EC-A24D-A3990EDE8AFE}"/>
              </a:ext>
            </a:extLst>
          </p:cNvPr>
          <p:cNvSpPr txBox="1"/>
          <p:nvPr/>
        </p:nvSpPr>
        <p:spPr>
          <a:xfrm>
            <a:off x="1743716" y="3088682"/>
            <a:ext cx="4539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o</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34" name="CuadroTexto 49">
            <a:extLst>
              <a:ext uri="{FF2B5EF4-FFF2-40B4-BE49-F238E27FC236}">
                <a16:creationId xmlns:a16="http://schemas.microsoft.com/office/drawing/2014/main" id="{54FE4E39-53E2-4F8F-8A4A-7A79DF4932CC}"/>
              </a:ext>
            </a:extLst>
          </p:cNvPr>
          <p:cNvSpPr txBox="1"/>
          <p:nvPr/>
        </p:nvSpPr>
        <p:spPr>
          <a:xfrm>
            <a:off x="2264563" y="3088682"/>
            <a:ext cx="4507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e</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35" name="CuadroTexto 49">
            <a:extLst>
              <a:ext uri="{FF2B5EF4-FFF2-40B4-BE49-F238E27FC236}">
                <a16:creationId xmlns:a16="http://schemas.microsoft.com/office/drawing/2014/main" id="{E801D9D2-06B2-4D2C-92DE-CD53306DB29A}"/>
              </a:ext>
            </a:extLst>
          </p:cNvPr>
          <p:cNvSpPr txBox="1"/>
          <p:nvPr/>
        </p:nvSpPr>
        <p:spPr>
          <a:xfrm>
            <a:off x="1850073" y="4100954"/>
            <a:ext cx="4507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e</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36" name="CuadroTexto 58">
            <a:extLst>
              <a:ext uri="{FF2B5EF4-FFF2-40B4-BE49-F238E27FC236}">
                <a16:creationId xmlns:a16="http://schemas.microsoft.com/office/drawing/2014/main" id="{2070921D-061B-4DA3-804D-13DB0BC6F5CC}"/>
              </a:ext>
            </a:extLst>
          </p:cNvPr>
          <p:cNvSpPr txBox="1"/>
          <p:nvPr/>
        </p:nvSpPr>
        <p:spPr>
          <a:xfrm>
            <a:off x="2374269" y="4100954"/>
            <a:ext cx="4539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o</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37" name="CuadroTexto 49">
            <a:extLst>
              <a:ext uri="{FF2B5EF4-FFF2-40B4-BE49-F238E27FC236}">
                <a16:creationId xmlns:a16="http://schemas.microsoft.com/office/drawing/2014/main" id="{2CD97A6D-BDB0-4A82-B5E8-008381C928D1}"/>
              </a:ext>
            </a:extLst>
          </p:cNvPr>
          <p:cNvSpPr txBox="1"/>
          <p:nvPr/>
        </p:nvSpPr>
        <p:spPr>
          <a:xfrm>
            <a:off x="2159227" y="5132442"/>
            <a:ext cx="4507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e</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39" name="CuadroTexto 32">
            <a:extLst>
              <a:ext uri="{FF2B5EF4-FFF2-40B4-BE49-F238E27FC236}">
                <a16:creationId xmlns:a16="http://schemas.microsoft.com/office/drawing/2014/main" id="{3339275F-20B6-4656-9532-0E98D9B510CA}"/>
              </a:ext>
            </a:extLst>
          </p:cNvPr>
          <p:cNvSpPr txBox="1"/>
          <p:nvPr/>
        </p:nvSpPr>
        <p:spPr>
          <a:xfrm>
            <a:off x="2666434" y="5132442"/>
            <a:ext cx="4651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a</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44" name="CuadroTexto 49">
            <a:extLst>
              <a:ext uri="{FF2B5EF4-FFF2-40B4-BE49-F238E27FC236}">
                <a16:creationId xmlns:a16="http://schemas.microsoft.com/office/drawing/2014/main" id="{53DD536C-BD59-4333-9FD5-F27DCCC82B9B}"/>
              </a:ext>
            </a:extLst>
          </p:cNvPr>
          <p:cNvSpPr txBox="1"/>
          <p:nvPr/>
        </p:nvSpPr>
        <p:spPr>
          <a:xfrm>
            <a:off x="6511846" y="3127055"/>
            <a:ext cx="4507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e</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45" name="CuadroTexto 58">
            <a:extLst>
              <a:ext uri="{FF2B5EF4-FFF2-40B4-BE49-F238E27FC236}">
                <a16:creationId xmlns:a16="http://schemas.microsoft.com/office/drawing/2014/main" id="{BD51D5FE-78A4-4D82-BD4A-F7F89D71D06A}"/>
              </a:ext>
            </a:extLst>
          </p:cNvPr>
          <p:cNvSpPr txBox="1"/>
          <p:nvPr/>
        </p:nvSpPr>
        <p:spPr>
          <a:xfrm>
            <a:off x="7033620" y="3127055"/>
            <a:ext cx="4539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o</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46" name="CuadroTexto 32">
            <a:extLst>
              <a:ext uri="{FF2B5EF4-FFF2-40B4-BE49-F238E27FC236}">
                <a16:creationId xmlns:a16="http://schemas.microsoft.com/office/drawing/2014/main" id="{C1E0F14F-49B4-4101-8373-5EDE9EFC9B94}"/>
              </a:ext>
            </a:extLst>
          </p:cNvPr>
          <p:cNvSpPr txBox="1"/>
          <p:nvPr/>
        </p:nvSpPr>
        <p:spPr>
          <a:xfrm>
            <a:off x="5351517" y="2051034"/>
            <a:ext cx="4651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a</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47" name="CuadroTexto 58">
            <a:extLst>
              <a:ext uri="{FF2B5EF4-FFF2-40B4-BE49-F238E27FC236}">
                <a16:creationId xmlns:a16="http://schemas.microsoft.com/office/drawing/2014/main" id="{110734AC-F996-4654-81CC-F0853BBAF012}"/>
              </a:ext>
            </a:extLst>
          </p:cNvPr>
          <p:cNvSpPr txBox="1"/>
          <p:nvPr/>
        </p:nvSpPr>
        <p:spPr>
          <a:xfrm>
            <a:off x="5831469" y="2051441"/>
            <a:ext cx="4539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E25B00"/>
                </a:solidFill>
                <a:effectLst/>
                <a:uLnTx/>
                <a:uFillTx/>
                <a:latin typeface="Century Gothic"/>
                <a:ea typeface="+mn-ea"/>
                <a:cs typeface="+mn-cs"/>
              </a:rPr>
              <a:t>e</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48" name="CuadroTexto 32">
            <a:extLst>
              <a:ext uri="{FF2B5EF4-FFF2-40B4-BE49-F238E27FC236}">
                <a16:creationId xmlns:a16="http://schemas.microsoft.com/office/drawing/2014/main" id="{458F1E54-19A1-4377-A177-41948A06E4BF}"/>
              </a:ext>
            </a:extLst>
          </p:cNvPr>
          <p:cNvSpPr txBox="1"/>
          <p:nvPr/>
        </p:nvSpPr>
        <p:spPr>
          <a:xfrm>
            <a:off x="5600036" y="4101265"/>
            <a:ext cx="4651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a</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49" name="CuadroTexto 49">
            <a:extLst>
              <a:ext uri="{FF2B5EF4-FFF2-40B4-BE49-F238E27FC236}">
                <a16:creationId xmlns:a16="http://schemas.microsoft.com/office/drawing/2014/main" id="{D5C9A13F-D49F-4FA4-AB99-41185507B069}"/>
              </a:ext>
            </a:extLst>
          </p:cNvPr>
          <p:cNvSpPr txBox="1"/>
          <p:nvPr/>
        </p:nvSpPr>
        <p:spPr>
          <a:xfrm>
            <a:off x="6123784" y="4101265"/>
            <a:ext cx="45076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e</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50" name="CuadroTexto 49">
            <a:extLst>
              <a:ext uri="{FF2B5EF4-FFF2-40B4-BE49-F238E27FC236}">
                <a16:creationId xmlns:a16="http://schemas.microsoft.com/office/drawing/2014/main" id="{0170D14C-8C6F-40F1-88DA-5973340C2E5C}"/>
              </a:ext>
            </a:extLst>
          </p:cNvPr>
          <p:cNvSpPr txBox="1"/>
          <p:nvPr/>
        </p:nvSpPr>
        <p:spPr>
          <a:xfrm>
            <a:off x="5504224" y="5134186"/>
            <a:ext cx="4507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e</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51" name="CuadroTexto 32">
            <a:extLst>
              <a:ext uri="{FF2B5EF4-FFF2-40B4-BE49-F238E27FC236}">
                <a16:creationId xmlns:a16="http://schemas.microsoft.com/office/drawing/2014/main" id="{99581C84-03BB-48B6-BB57-C3359011FF8D}"/>
              </a:ext>
            </a:extLst>
          </p:cNvPr>
          <p:cNvSpPr txBox="1"/>
          <p:nvPr/>
        </p:nvSpPr>
        <p:spPr>
          <a:xfrm>
            <a:off x="5994153" y="5134186"/>
            <a:ext cx="4651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E25B00"/>
                </a:solidFill>
                <a:effectLst/>
                <a:uLnTx/>
                <a:uFillTx/>
                <a:latin typeface="Century Gothic"/>
                <a:ea typeface="+mn-ea"/>
                <a:cs typeface="+mn-cs"/>
              </a:rPr>
              <a:t>a</a:t>
            </a:r>
            <a:endParaRPr kumimoji="0" lang="x-none" sz="24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52" name="CuadroTexto 15">
            <a:extLst>
              <a:ext uri="{FF2B5EF4-FFF2-40B4-BE49-F238E27FC236}">
                <a16:creationId xmlns:a16="http://schemas.microsoft.com/office/drawing/2014/main" id="{3F3D1694-47DE-46A8-A2EB-79EF3E0A8229}"/>
              </a:ext>
            </a:extLst>
          </p:cNvPr>
          <p:cNvSpPr txBox="1"/>
          <p:nvPr/>
        </p:nvSpPr>
        <p:spPr>
          <a:xfrm>
            <a:off x="1397770" y="2564791"/>
            <a:ext cx="2677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[belief]</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3" name="CuadroTexto 15">
            <a:extLst>
              <a:ext uri="{FF2B5EF4-FFF2-40B4-BE49-F238E27FC236}">
                <a16:creationId xmlns:a16="http://schemas.microsoft.com/office/drawing/2014/main" id="{56E5B629-AEB5-4688-A94C-B223D4A87B90}"/>
              </a:ext>
            </a:extLst>
          </p:cNvPr>
          <p:cNvSpPr txBox="1"/>
          <p:nvPr/>
        </p:nvSpPr>
        <p:spPr>
          <a:xfrm>
            <a:off x="1393873" y="3603035"/>
            <a:ext cx="11337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[poet]</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CuadroTexto 15">
            <a:extLst>
              <a:ext uri="{FF2B5EF4-FFF2-40B4-BE49-F238E27FC236}">
                <a16:creationId xmlns:a16="http://schemas.microsoft.com/office/drawing/2014/main" id="{DFC73A33-3059-48F9-AFFC-7D7922C28E93}"/>
              </a:ext>
            </a:extLst>
          </p:cNvPr>
          <p:cNvSpPr txBox="1"/>
          <p:nvPr/>
        </p:nvSpPr>
        <p:spPr>
          <a:xfrm>
            <a:off x="1394068" y="4615843"/>
            <a:ext cx="30191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400" b="0" i="0" u="none" strike="noStrike" kern="1200" cap="none" spc="0" normalizeH="0" baseline="0" noProof="0">
                <a:ln>
                  <a:noFill/>
                </a:ln>
                <a:solidFill>
                  <a:srgbClr val="002060"/>
                </a:solidFill>
                <a:effectLst/>
                <a:uLnTx/>
                <a:uFillTx/>
                <a:latin typeface="Century Gothic"/>
                <a:ea typeface="+mn-ea"/>
                <a:cs typeface="+mn-cs"/>
              </a:rPr>
              <a:t>to worry]</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CuadroTexto 15">
            <a:extLst>
              <a:ext uri="{FF2B5EF4-FFF2-40B4-BE49-F238E27FC236}">
                <a16:creationId xmlns:a16="http://schemas.microsoft.com/office/drawing/2014/main" id="{A57F8C38-1DAB-4BCC-B286-AE01BC83A3EC}"/>
              </a:ext>
            </a:extLst>
          </p:cNvPr>
          <p:cNvSpPr txBox="1"/>
          <p:nvPr/>
        </p:nvSpPr>
        <p:spPr>
          <a:xfrm>
            <a:off x="1388776" y="5630361"/>
            <a:ext cx="26624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want, desire]</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7" name="CuadroTexto 15">
            <a:extLst>
              <a:ext uri="{FF2B5EF4-FFF2-40B4-BE49-F238E27FC236}">
                <a16:creationId xmlns:a16="http://schemas.microsoft.com/office/drawing/2014/main" id="{5AC540DE-DF46-40A0-AD4F-C62A95DE5652}"/>
              </a:ext>
            </a:extLst>
          </p:cNvPr>
          <p:cNvSpPr txBox="1"/>
          <p:nvPr/>
        </p:nvSpPr>
        <p:spPr>
          <a:xfrm>
            <a:off x="5262585" y="3603034"/>
            <a:ext cx="2677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[European]</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8" name="CuadroTexto 15">
            <a:extLst>
              <a:ext uri="{FF2B5EF4-FFF2-40B4-BE49-F238E27FC236}">
                <a16:creationId xmlns:a16="http://schemas.microsoft.com/office/drawing/2014/main" id="{2CED5D27-8A75-4AFB-82C1-550A7E13C197}"/>
              </a:ext>
            </a:extLst>
          </p:cNvPr>
          <p:cNvSpPr txBox="1"/>
          <p:nvPr/>
        </p:nvSpPr>
        <p:spPr>
          <a:xfrm>
            <a:off x="5284822" y="2556647"/>
            <a:ext cx="23553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[airport]</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CuadroTexto 15">
            <a:extLst>
              <a:ext uri="{FF2B5EF4-FFF2-40B4-BE49-F238E27FC236}">
                <a16:creationId xmlns:a16="http://schemas.microsoft.com/office/drawing/2014/main" id="{DA698644-77BF-4D39-8ACB-B6270DC168EA}"/>
              </a:ext>
            </a:extLst>
          </p:cNvPr>
          <p:cNvSpPr txBox="1"/>
          <p:nvPr/>
        </p:nvSpPr>
        <p:spPr>
          <a:xfrm>
            <a:off x="5262585" y="4585828"/>
            <a:ext cx="23553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fall]</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0" name="CuadroTexto 15">
            <a:extLst>
              <a:ext uri="{FF2B5EF4-FFF2-40B4-BE49-F238E27FC236}">
                <a16:creationId xmlns:a16="http://schemas.microsoft.com/office/drawing/2014/main" id="{105ED356-9AE6-4FC1-8828-D4984ED22FBC}"/>
              </a:ext>
            </a:extLst>
          </p:cNvPr>
          <p:cNvSpPr txBox="1"/>
          <p:nvPr/>
        </p:nvSpPr>
        <p:spPr>
          <a:xfrm>
            <a:off x="5245610" y="5602206"/>
            <a:ext cx="44342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[to carry out]</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5" name="Llamada ovalada 7">
            <a:extLst>
              <a:ext uri="{FF2B5EF4-FFF2-40B4-BE49-F238E27FC236}">
                <a16:creationId xmlns:a16="http://schemas.microsoft.com/office/drawing/2014/main" id="{B87BF081-186E-4A8E-8F61-7FEA836503E4}"/>
              </a:ext>
            </a:extLst>
          </p:cNvPr>
          <p:cNvSpPr/>
          <p:nvPr/>
        </p:nvSpPr>
        <p:spPr>
          <a:xfrm>
            <a:off x="7341380" y="3546509"/>
            <a:ext cx="4676864" cy="2113144"/>
          </a:xfrm>
          <a:prstGeom prst="wedgeEllipseCallout">
            <a:avLst>
              <a:gd name="adj1" fmla="val 24477"/>
              <a:gd name="adj2" fmla="val -96031"/>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Remember, [a], [e] and [o] are pronounced as separate syllables </a:t>
            </a:r>
            <a:r>
              <a:rPr kumimoji="0" lang="en-GB" sz="2000" b="0" i="0" u="none" strike="noStrike" kern="1200" cap="none" spc="0" normalizeH="0" baseline="0" noProof="0">
                <a:ln>
                  <a:noFill/>
                </a:ln>
                <a:solidFill>
                  <a:srgbClr val="002060"/>
                </a:solidFill>
                <a:effectLst/>
                <a:uLnTx/>
                <a:uFillTx/>
                <a:latin typeface="Century Gothic"/>
                <a:ea typeface="+mn-ea"/>
                <a:cs typeface="+mn-cs"/>
              </a:rPr>
              <a:t>when they appear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together.</a:t>
            </a:r>
            <a:endParaRPr kumimoji="0" lang="x-none"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422986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5" grpId="0"/>
      <p:bldP spid="36" grpId="0"/>
      <p:bldP spid="37" grpId="0"/>
      <p:bldP spid="39" grpId="0"/>
      <p:bldP spid="44" grpId="0"/>
      <p:bldP spid="45" grpId="0"/>
      <p:bldP spid="46" grpId="0"/>
      <p:bldP spid="47" grpId="0"/>
      <p:bldP spid="48" grpId="0"/>
      <p:bldP spid="49" grpId="0"/>
      <p:bldP spid="50" grpId="0"/>
      <p:bldP spid="51" grpId="0"/>
      <p:bldP spid="52" grpId="0"/>
      <p:bldP spid="53" grpId="0"/>
      <p:bldP spid="54" grpId="0"/>
      <p:bldP spid="56" grpId="0"/>
      <p:bldP spid="57" grpId="0"/>
      <p:bldP spid="58" grpId="0"/>
      <p:bldP spid="59" grpId="0"/>
      <p:bldP spid="60" grpId="0"/>
      <p:bldP spid="5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9510181" y="3274491"/>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less</a:t>
            </a:r>
          </a:p>
        </p:txBody>
      </p:sp>
      <p:sp>
        <p:nvSpPr>
          <p:cNvPr id="39" name="Rectangle 38"/>
          <p:cNvSpPr/>
          <p:nvPr/>
        </p:nvSpPr>
        <p:spPr>
          <a:xfrm>
            <a:off x="7204172" y="3290187"/>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il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4115" y="3437571"/>
            <a:ext cx="1472764" cy="775479"/>
          </a:xfrm>
          <a:prstGeom prst="rect">
            <a:avLst/>
          </a:prstGeom>
        </p:spPr>
      </p:pic>
      <p:sp>
        <p:nvSpPr>
          <p:cNvPr id="75" name="Rectangle 74"/>
          <p:cNvSpPr/>
          <p:nvPr/>
        </p:nvSpPr>
        <p:spPr>
          <a:xfrm>
            <a:off x="4853698" y="3310981"/>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ti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156" y="3352438"/>
            <a:ext cx="1192315" cy="939387"/>
          </a:xfrm>
          <a:prstGeom prst="rect">
            <a:avLst/>
          </a:prstGeom>
        </p:spPr>
      </p:pic>
      <p:sp>
        <p:nvSpPr>
          <p:cNvPr id="69" name="Rectangle 68"/>
          <p:cNvSpPr/>
          <p:nvPr/>
        </p:nvSpPr>
        <p:spPr>
          <a:xfrm>
            <a:off x="163256" y="3291737"/>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excited.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763" y="3350173"/>
            <a:ext cx="1092285" cy="972960"/>
          </a:xfrm>
          <a:prstGeom prst="rect">
            <a:avLst/>
          </a:prstGeom>
        </p:spPr>
      </p:pic>
      <p:sp>
        <p:nvSpPr>
          <p:cNvPr id="37" name="Rectangle 36"/>
          <p:cNvSpPr/>
          <p:nvPr/>
        </p:nvSpPr>
        <p:spPr>
          <a:xfrm>
            <a:off x="9518911" y="1681255"/>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vale</a:t>
            </a:r>
          </a:p>
        </p:txBody>
      </p:sp>
      <p:sp>
        <p:nvSpPr>
          <p:cNvPr id="36" name="Rectangle 35"/>
          <p:cNvSpPr/>
          <p:nvPr/>
        </p:nvSpPr>
        <p:spPr>
          <a:xfrm>
            <a:off x="7171428" y="1665559"/>
            <a:ext cx="2152650" cy="1448257"/>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p:cNvSpPr/>
          <p:nvPr/>
        </p:nvSpPr>
        <p:spPr>
          <a:xfrm>
            <a:off x="7171428" y="141753"/>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cansado, cansada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p:cNvSpPr/>
          <p:nvPr/>
        </p:nvSpPr>
        <p:spPr>
          <a:xfrm>
            <a:off x="9518910" y="141754"/>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Rectangle 80"/>
          <p:cNvSpPr/>
          <p:nvPr/>
        </p:nvSpPr>
        <p:spPr>
          <a:xfrm>
            <a:off x="158803" y="143303"/>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verdad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5" name="Rectangle 64"/>
          <p:cNvSpPr/>
          <p:nvPr/>
        </p:nvSpPr>
        <p:spPr>
          <a:xfrm>
            <a:off x="148539" y="4850482"/>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really?</a:t>
            </a:r>
          </a:p>
        </p:txBody>
      </p:sp>
      <p:sp>
        <p:nvSpPr>
          <p:cNvPr id="67" name="Rectangle 66"/>
          <p:cNvSpPr/>
          <p:nvPr/>
        </p:nvSpPr>
        <p:spPr>
          <a:xfrm>
            <a:off x="4881989" y="4871724"/>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than</a:t>
            </a:r>
          </a:p>
        </p:txBody>
      </p:sp>
      <p:sp>
        <p:nvSpPr>
          <p:cNvPr id="71" name="Rectangle 70"/>
          <p:cNvSpPr/>
          <p:nvPr/>
        </p:nvSpPr>
        <p:spPr>
          <a:xfrm>
            <a:off x="2472255" y="3312978"/>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ok</a:t>
            </a:r>
          </a:p>
        </p:txBody>
      </p:sp>
      <p:sp>
        <p:nvSpPr>
          <p:cNvPr id="83" name="Rectangle 82"/>
          <p:cNvSpPr/>
          <p:nvPr/>
        </p:nvSpPr>
        <p:spPr>
          <a:xfrm>
            <a:off x="158803" y="1665560"/>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enfermo,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enferma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84"/>
          <p:cNvSpPr/>
          <p:nvPr/>
        </p:nvSpPr>
        <p:spPr>
          <a:xfrm>
            <a:off x="2482520" y="134706"/>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enojado, enojada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86"/>
          <p:cNvSpPr/>
          <p:nvPr/>
        </p:nvSpPr>
        <p:spPr>
          <a:xfrm>
            <a:off x="2482520" y="1665559"/>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menos</a:t>
            </a:r>
          </a:p>
        </p:txBody>
      </p:sp>
      <p:sp>
        <p:nvSpPr>
          <p:cNvPr id="89" name="Rectangle 88"/>
          <p:cNvSpPr/>
          <p:nvPr/>
        </p:nvSpPr>
        <p:spPr>
          <a:xfrm>
            <a:off x="4825478" y="1665559"/>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entrar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Rectangle 90"/>
          <p:cNvSpPr/>
          <p:nvPr/>
        </p:nvSpPr>
        <p:spPr>
          <a:xfrm>
            <a:off x="4825478" y="143304"/>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prestar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0" y="6858000"/>
            <a:ext cx="622300" cy="117005"/>
          </a:xfrm>
        </p:spPr>
        <p:txBody>
          <a:bodyPr>
            <a:normAutofit fontScale="90000"/>
          </a:bodyPr>
          <a:lstStyle/>
          <a:p>
            <a:r>
              <a:rPr lang="en-GB" sz="500" dirty="0">
                <a:solidFill>
                  <a:srgbClr val="002060"/>
                </a:solidFill>
              </a:rPr>
              <a:t>Vocabulario</a:t>
            </a:r>
          </a:p>
        </p:txBody>
      </p:sp>
      <p:sp>
        <p:nvSpPr>
          <p:cNvPr id="38" name="Rectangle 37"/>
          <p:cNvSpPr/>
          <p:nvPr/>
        </p:nvSpPr>
        <p:spPr>
          <a:xfrm>
            <a:off x="2489964" y="4848933"/>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39"/>
          <p:cNvSpPr/>
          <p:nvPr/>
        </p:nvSpPr>
        <p:spPr>
          <a:xfrm>
            <a:off x="7223414" y="4887420"/>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40"/>
          <p:cNvSpPr/>
          <p:nvPr/>
        </p:nvSpPr>
        <p:spPr>
          <a:xfrm>
            <a:off x="9532413" y="4887420"/>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angr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6642" y="4990042"/>
            <a:ext cx="1439727" cy="953688"/>
          </a:xfrm>
          <a:prstGeom prst="rect">
            <a:avLst/>
          </a:prstGeom>
        </p:spPr>
      </p:pic>
      <p:pic>
        <p:nvPicPr>
          <p:cNvPr id="5" name="Picture 4" descr="enter.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4571" y="4916061"/>
            <a:ext cx="1820858" cy="928348"/>
          </a:xfrm>
          <a:prstGeom prst="rect">
            <a:avLst/>
          </a:prstGeom>
        </p:spPr>
      </p:pic>
      <p:sp>
        <p:nvSpPr>
          <p:cNvPr id="9" name="TextBox 8"/>
          <p:cNvSpPr txBox="1"/>
          <p:nvPr/>
        </p:nvSpPr>
        <p:spPr>
          <a:xfrm>
            <a:off x="7583340" y="5110950"/>
            <a:ext cx="23282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to lend, lending</a:t>
            </a:r>
          </a:p>
        </p:txBody>
      </p:sp>
      <p:sp>
        <p:nvSpPr>
          <p:cNvPr id="10" name="TextBox 9"/>
          <p:cNvSpPr txBox="1"/>
          <p:nvPr/>
        </p:nvSpPr>
        <p:spPr>
          <a:xfrm>
            <a:off x="502770" y="4238386"/>
            <a:ext cx="17407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excited</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p:cNvSpPr txBox="1"/>
          <p:nvPr/>
        </p:nvSpPr>
        <p:spPr>
          <a:xfrm>
            <a:off x="5466080" y="4268560"/>
            <a:ext cx="1591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tired</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p:cNvSpPr txBox="1"/>
          <p:nvPr/>
        </p:nvSpPr>
        <p:spPr>
          <a:xfrm>
            <a:off x="7696856" y="4239465"/>
            <a:ext cx="1791340" cy="523220"/>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ill, sick</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TextBox 12"/>
          <p:cNvSpPr txBox="1"/>
          <p:nvPr/>
        </p:nvSpPr>
        <p:spPr>
          <a:xfrm>
            <a:off x="2446703" y="5819828"/>
            <a:ext cx="2463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to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go in</a:t>
            </a:r>
            <a:r>
              <a:rPr kumimoji="0" lang="en-US" sz="2400" b="0" i="0" u="none" strike="noStrike" kern="1200" cap="none" spc="0" normalizeH="0" baseline="0" noProof="0">
                <a:ln>
                  <a:noFill/>
                </a:ln>
                <a:solidFill>
                  <a:srgbClr val="002060"/>
                </a:solidFill>
                <a:effectLst/>
                <a:uLnTx/>
                <a:uFillTx/>
                <a:latin typeface="Century Gothic"/>
                <a:ea typeface="+mn-ea"/>
                <a:cs typeface="+mn-cs"/>
              </a:rPr>
              <a:t>, enter</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TextBox 13"/>
          <p:cNvSpPr txBox="1"/>
          <p:nvPr/>
        </p:nvSpPr>
        <p:spPr>
          <a:xfrm>
            <a:off x="10067930" y="5796760"/>
            <a:ext cx="19586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angry</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Rectangle 14"/>
          <p:cNvSpPr/>
          <p:nvPr/>
        </p:nvSpPr>
        <p:spPr>
          <a:xfrm>
            <a:off x="7088621" y="2027567"/>
            <a:ext cx="231826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emocionado,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emocionada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23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5000" fill="hold" grpId="0" nodeType="clickEffect">
                                  <p:stCondLst>
                                    <p:cond delay="0"/>
                                  </p:stCondLst>
                                  <p:childTnLst>
                                    <p:animEffect transition="out" filter="fade">
                                      <p:cBhvr>
                                        <p:cTn id="10" dur="500" tmFilter="0, 0; .2, .5; .8, .5; 1, 0"/>
                                        <p:tgtEl>
                                          <p:spTgt spid="35"/>
                                        </p:tgtEl>
                                      </p:cBhvr>
                                    </p:animEffect>
                                    <p:animScale>
                                      <p:cBhvr>
                                        <p:cTn id="11" dur="250" autoRev="1" fill="hold"/>
                                        <p:tgtEl>
                                          <p:spTgt spid="3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mph" presetSubtype="0" repeatCount="5000" fill="hold" grpId="0" nodeType="clickEffect">
                                  <p:stCondLst>
                                    <p:cond delay="0"/>
                                  </p:stCondLst>
                                  <p:childTnLst>
                                    <p:animEffect transition="out" filter="fade">
                                      <p:cBhvr>
                                        <p:cTn id="23" dur="500" tmFilter="0, 0; .2, .5; .8, .5; 1, 0"/>
                                        <p:tgtEl>
                                          <p:spTgt spid="87"/>
                                        </p:tgtEl>
                                      </p:cBhvr>
                                    </p:animEffect>
                                    <p:animScale>
                                      <p:cBhvr>
                                        <p:cTn id="24" dur="250" autoRev="1" fill="hold"/>
                                        <p:tgtEl>
                                          <p:spTgt spid="87"/>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6" presetClass="emph" presetSubtype="0" repeatCount="5000" fill="hold" grpId="0" nodeType="clickEffect">
                                  <p:stCondLst>
                                    <p:cond delay="0"/>
                                  </p:stCondLst>
                                  <p:childTnLst>
                                    <p:animEffect transition="out" filter="fade">
                                      <p:cBhvr>
                                        <p:cTn id="40" dur="500" tmFilter="0, 0; .2, .5; .8, .5; 1, 0"/>
                                        <p:tgtEl>
                                          <p:spTgt spid="15"/>
                                        </p:tgtEl>
                                      </p:cBhvr>
                                    </p:animEffect>
                                    <p:animScale>
                                      <p:cBhvr>
                                        <p:cTn id="41" dur="250" autoRev="1" fill="hold"/>
                                        <p:tgtEl>
                                          <p:spTgt spid="15"/>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36"/>
                                        </p:tgtEl>
                                      </p:cBhvr>
                                    </p:animEffect>
                                    <p:animScale>
                                      <p:cBhvr>
                                        <p:cTn id="44" dur="250" autoRev="1" fill="hold"/>
                                        <p:tgtEl>
                                          <p:spTgt spid="3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6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6" presetClass="emph" presetSubtype="0" repeatCount="5000" fill="hold" grpId="0" nodeType="clickEffect">
                                  <p:stCondLst>
                                    <p:cond delay="0"/>
                                  </p:stCondLst>
                                  <p:childTnLst>
                                    <p:animEffect transition="out" filter="fade">
                                      <p:cBhvr>
                                        <p:cTn id="64" dur="500" tmFilter="0, 0; .2, .5; .8, .5; 1, 0"/>
                                        <p:tgtEl>
                                          <p:spTgt spid="34"/>
                                        </p:tgtEl>
                                      </p:cBhvr>
                                    </p:animEffect>
                                    <p:animScale>
                                      <p:cBhvr>
                                        <p:cTn id="65" dur="250" autoRev="1" fill="hold"/>
                                        <p:tgtEl>
                                          <p:spTgt spid="34"/>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8"/>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5"/>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6" presetClass="emph" presetSubtype="0" repeatCount="5000" fill="hold" grpId="0" nodeType="clickEffect">
                                  <p:stCondLst>
                                    <p:cond delay="0"/>
                                  </p:stCondLst>
                                  <p:childTnLst>
                                    <p:animEffect transition="out" filter="fade">
                                      <p:cBhvr>
                                        <p:cTn id="81" dur="500" tmFilter="0, 0; .2, .5; .8, .5; 1, 0"/>
                                        <p:tgtEl>
                                          <p:spTgt spid="81"/>
                                        </p:tgtEl>
                                      </p:cBhvr>
                                    </p:animEffect>
                                    <p:animScale>
                                      <p:cBhvr>
                                        <p:cTn id="82" dur="250" autoRev="1" fill="hold"/>
                                        <p:tgtEl>
                                          <p:spTgt spid="81"/>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6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6" presetClass="emph" presetSubtype="0" repeatCount="5000" fill="hold" grpId="0" nodeType="clickEffect">
                                  <p:stCondLst>
                                    <p:cond delay="0"/>
                                  </p:stCondLst>
                                  <p:childTnLst>
                                    <p:animEffect transition="out" filter="fade">
                                      <p:cBhvr>
                                        <p:cTn id="98" dur="500" tmFilter="0, 0; .2, .5; .8, .5; 1, 0"/>
                                        <p:tgtEl>
                                          <p:spTgt spid="89"/>
                                        </p:tgtEl>
                                      </p:cBhvr>
                                    </p:animEffect>
                                    <p:animScale>
                                      <p:cBhvr>
                                        <p:cTn id="99" dur="250" autoRev="1" fill="hold"/>
                                        <p:tgtEl>
                                          <p:spTgt spid="89"/>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5"/>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38"/>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3"/>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41"/>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4"/>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26" presetClass="emph" presetSubtype="0" repeatCount="5000" fill="hold" grpId="0" nodeType="clickEffect">
                                  <p:stCondLst>
                                    <p:cond delay="0"/>
                                  </p:stCondLst>
                                  <p:childTnLst>
                                    <p:animEffect transition="out" filter="fade">
                                      <p:cBhvr>
                                        <p:cTn id="119" dur="500" tmFilter="0, 0; .2, .5; .8, .5; 1, 0"/>
                                        <p:tgtEl>
                                          <p:spTgt spid="85"/>
                                        </p:tgtEl>
                                      </p:cBhvr>
                                    </p:animEffect>
                                    <p:animScale>
                                      <p:cBhvr>
                                        <p:cTn id="120" dur="250" autoRev="1" fill="hold"/>
                                        <p:tgtEl>
                                          <p:spTgt spid="85"/>
                                        </p:tgtEl>
                                      </p:cBhvr>
                                      <p:by x="105000" y="105000"/>
                                    </p:animScale>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4"/>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1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26" presetClass="emph" presetSubtype="0" repeatCount="5000" fill="hold" grpId="0" nodeType="clickEffect">
                                  <p:stCondLst>
                                    <p:cond delay="0"/>
                                  </p:stCondLst>
                                  <p:childTnLst>
                                    <p:animEffect transition="out" filter="fade">
                                      <p:cBhvr>
                                        <p:cTn id="140" dur="500" tmFilter="0, 0; .2, .5; .8, .5; 1, 0"/>
                                        <p:tgtEl>
                                          <p:spTgt spid="83"/>
                                        </p:tgtEl>
                                      </p:cBhvr>
                                    </p:animEffect>
                                    <p:animScale>
                                      <p:cBhvr>
                                        <p:cTn id="141" dur="250" autoRev="1" fill="hold"/>
                                        <p:tgtEl>
                                          <p:spTgt spid="83"/>
                                        </p:tgtEl>
                                      </p:cBhvr>
                                      <p:by x="105000" y="105000"/>
                                    </p:animScale>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nodeType="clickEffect">
                                  <p:stCondLst>
                                    <p:cond delay="0"/>
                                  </p:stCondLst>
                                  <p:childTnLst>
                                    <p:set>
                                      <p:cBhvr>
                                        <p:cTn id="145" dur="1" fill="hold">
                                          <p:stCondLst>
                                            <p:cond delay="0"/>
                                          </p:stCondLst>
                                        </p:cTn>
                                        <p:tgtEl>
                                          <p:spTgt spid="6"/>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12"/>
                                        </p:tgtEl>
                                        <p:attrNameLst>
                                          <p:attrName>style.visibility</p:attrName>
                                        </p:attrNameLst>
                                      </p:cBhvr>
                                      <p:to>
                                        <p:strVal val="hidden"/>
                                      </p:to>
                                    </p:set>
                                  </p:childTnLst>
                                </p:cTn>
                              </p:par>
                              <p:par>
                                <p:cTn id="148" presetID="1" presetClass="exit" presetSubtype="0" fill="hold" grpId="1" nodeType="withEffect">
                                  <p:stCondLst>
                                    <p:cond delay="0"/>
                                  </p:stCondLst>
                                  <p:childTnLst>
                                    <p:set>
                                      <p:cBhvr>
                                        <p:cTn id="149" dur="1" fill="hold">
                                          <p:stCondLst>
                                            <p:cond delay="0"/>
                                          </p:stCondLst>
                                        </p:cTn>
                                        <p:tgtEl>
                                          <p:spTgt spid="39"/>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1" nodeType="clickEffect">
                                  <p:stCondLst>
                                    <p:cond delay="0"/>
                                  </p:stCondLst>
                                  <p:childTnLst>
                                    <p:set>
                                      <p:cBhvr>
                                        <p:cTn id="153" dur="1" fill="hold">
                                          <p:stCondLst>
                                            <p:cond delay="0"/>
                                          </p:stCondLst>
                                        </p:cTn>
                                        <p:tgtEl>
                                          <p:spTgt spid="71"/>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26" presetClass="emph" presetSubtype="0" repeatCount="5000" fill="hold" grpId="0" nodeType="clickEffect">
                                  <p:stCondLst>
                                    <p:cond delay="0"/>
                                  </p:stCondLst>
                                  <p:childTnLst>
                                    <p:animEffect transition="out" filter="fade">
                                      <p:cBhvr>
                                        <p:cTn id="157" dur="500" tmFilter="0, 0; .2, .5; .8, .5; 1, 0"/>
                                        <p:tgtEl>
                                          <p:spTgt spid="37"/>
                                        </p:tgtEl>
                                      </p:cBhvr>
                                    </p:animEffect>
                                    <p:animScale>
                                      <p:cBhvr>
                                        <p:cTn id="158" dur="250" autoRev="1" fill="hold"/>
                                        <p:tgtEl>
                                          <p:spTgt spid="37"/>
                                        </p:tgtEl>
                                      </p:cBhvr>
                                      <p:by x="105000" y="105000"/>
                                    </p:animScale>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71"/>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0"/>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9"/>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26" presetClass="emph" presetSubtype="0" repeatCount="5000" fill="hold" grpId="0" nodeType="clickEffect">
                                  <p:stCondLst>
                                    <p:cond delay="0"/>
                                  </p:stCondLst>
                                  <p:childTnLst>
                                    <p:animEffect transition="out" filter="fade">
                                      <p:cBhvr>
                                        <p:cTn id="172" dur="500" tmFilter="0, 0; .2, .5; .8, .5; 1, 0"/>
                                        <p:tgtEl>
                                          <p:spTgt spid="91"/>
                                        </p:tgtEl>
                                      </p:cBhvr>
                                    </p:animEffect>
                                    <p:animScale>
                                      <p:cBhvr>
                                        <p:cTn id="173" dur="250" autoRev="1" fill="hold"/>
                                        <p:tgtEl>
                                          <p:spTgt spid="91"/>
                                        </p:tgtEl>
                                      </p:cBhvr>
                                      <p:by x="105000" y="105000"/>
                                    </p:animScale>
                                  </p:childTnLst>
                                </p:cTn>
                              </p:par>
                            </p:childTnLst>
                          </p:cTn>
                        </p:par>
                      </p:childTnLst>
                    </p:cTn>
                  </p:par>
                  <p:par>
                    <p:cTn id="174" fill="hold">
                      <p:stCondLst>
                        <p:cond delay="indefinite"/>
                      </p:stCondLst>
                      <p:childTnLst>
                        <p:par>
                          <p:cTn id="175" fill="hold">
                            <p:stCondLst>
                              <p:cond delay="0"/>
                            </p:stCondLst>
                            <p:childTnLst>
                              <p:par>
                                <p:cTn id="176" presetID="1" presetClass="exit" presetSubtype="0" fill="hold" grpId="1" nodeType="clickEffect">
                                  <p:stCondLst>
                                    <p:cond delay="0"/>
                                  </p:stCondLst>
                                  <p:childTnLst>
                                    <p:set>
                                      <p:cBhvr>
                                        <p:cTn id="177" dur="1" fill="hold">
                                          <p:stCondLst>
                                            <p:cond delay="0"/>
                                          </p:stCondLst>
                                        </p:cTn>
                                        <p:tgtEl>
                                          <p:spTgt spid="40"/>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39" grpId="0" animBg="1"/>
      <p:bldP spid="39" grpId="1" animBg="1"/>
      <p:bldP spid="75" grpId="0" animBg="1"/>
      <p:bldP spid="75" grpId="1" animBg="1"/>
      <p:bldP spid="69" grpId="0" animBg="1"/>
      <p:bldP spid="69" grpId="1" animBg="1"/>
      <p:bldP spid="37" grpId="0" animBg="1"/>
      <p:bldP spid="36" grpId="0" animBg="1"/>
      <p:bldP spid="34" grpId="0" animBg="1"/>
      <p:bldP spid="35" grpId="0" animBg="1"/>
      <p:bldP spid="81" grpId="0" animBg="1"/>
      <p:bldP spid="65" grpId="0" animBg="1"/>
      <p:bldP spid="65" grpId="1" animBg="1"/>
      <p:bldP spid="67" grpId="0" animBg="1"/>
      <p:bldP spid="67" grpId="1" animBg="1"/>
      <p:bldP spid="71" grpId="0" animBg="1"/>
      <p:bldP spid="71" grpId="1" animBg="1"/>
      <p:bldP spid="83" grpId="0" animBg="1"/>
      <p:bldP spid="85" grpId="0" animBg="1"/>
      <p:bldP spid="87" grpId="0" animBg="1"/>
      <p:bldP spid="89" grpId="0" animBg="1"/>
      <p:bldP spid="91" grpId="0" animBg="1"/>
      <p:bldP spid="38" grpId="0" animBg="1"/>
      <p:bldP spid="38" grpId="1" animBg="1"/>
      <p:bldP spid="40" grpId="0" animBg="1"/>
      <p:bldP spid="40" grpId="1" animBg="1"/>
      <p:bldP spid="41" grpId="0" animBg="1"/>
      <p:bldP spid="41" grpId="1" animBg="1"/>
      <p:bldP spid="9" grpId="0"/>
      <p:bldP spid="9" grpId="1"/>
      <p:bldP spid="10" grpId="0"/>
      <p:bldP spid="10" grpId="1"/>
      <p:bldP spid="11" grpId="0"/>
      <p:bldP spid="11" grpId="1"/>
      <p:bldP spid="12" grpId="0"/>
      <p:bldP spid="12" grpId="1"/>
      <p:bldP spid="13" grpId="0"/>
      <p:bldP spid="13" grpId="1"/>
      <p:bldP spid="14" grpId="0"/>
      <p:bldP spid="14" grpId="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9510181" y="3274491"/>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less</a:t>
            </a:r>
          </a:p>
        </p:txBody>
      </p:sp>
      <p:sp>
        <p:nvSpPr>
          <p:cNvPr id="39" name="Rectangle 38"/>
          <p:cNvSpPr/>
          <p:nvPr/>
        </p:nvSpPr>
        <p:spPr>
          <a:xfrm>
            <a:off x="7204172" y="3290187"/>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il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402" y="3441363"/>
            <a:ext cx="1502190" cy="777651"/>
          </a:xfrm>
          <a:prstGeom prst="rect">
            <a:avLst/>
          </a:prstGeom>
        </p:spPr>
      </p:pic>
      <p:sp>
        <p:nvSpPr>
          <p:cNvPr id="75" name="Rectangle 74"/>
          <p:cNvSpPr/>
          <p:nvPr/>
        </p:nvSpPr>
        <p:spPr>
          <a:xfrm>
            <a:off x="4853698" y="3310981"/>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Rectangle 68"/>
          <p:cNvSpPr/>
          <p:nvPr/>
        </p:nvSpPr>
        <p:spPr>
          <a:xfrm>
            <a:off x="163256" y="3291737"/>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excited.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51" y="3406148"/>
            <a:ext cx="1495666" cy="887309"/>
          </a:xfrm>
          <a:prstGeom prst="rect">
            <a:avLst/>
          </a:prstGeom>
        </p:spPr>
      </p:pic>
      <p:sp>
        <p:nvSpPr>
          <p:cNvPr id="37" name="Rectangle 36"/>
          <p:cNvSpPr/>
          <p:nvPr/>
        </p:nvSpPr>
        <p:spPr>
          <a:xfrm>
            <a:off x="9518911" y="1681255"/>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vale</a:t>
            </a:r>
          </a:p>
        </p:txBody>
      </p:sp>
      <p:sp>
        <p:nvSpPr>
          <p:cNvPr id="36" name="Rectangle 35"/>
          <p:cNvSpPr/>
          <p:nvPr/>
        </p:nvSpPr>
        <p:spPr>
          <a:xfrm>
            <a:off x="7171428" y="1681256"/>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p:cNvSpPr/>
          <p:nvPr/>
        </p:nvSpPr>
        <p:spPr>
          <a:xfrm>
            <a:off x="7171428" y="141753"/>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cansado, cansada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p:cNvSpPr/>
          <p:nvPr/>
        </p:nvSpPr>
        <p:spPr>
          <a:xfrm>
            <a:off x="9518910" y="141754"/>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Rectangle 80"/>
          <p:cNvSpPr/>
          <p:nvPr/>
        </p:nvSpPr>
        <p:spPr>
          <a:xfrm>
            <a:off x="158803" y="143303"/>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verdad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5" name="Rectangle 64"/>
          <p:cNvSpPr/>
          <p:nvPr/>
        </p:nvSpPr>
        <p:spPr>
          <a:xfrm>
            <a:off x="148539" y="4850482"/>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really?</a:t>
            </a:r>
          </a:p>
        </p:txBody>
      </p:sp>
      <p:sp>
        <p:nvSpPr>
          <p:cNvPr id="67" name="Rectangle 66"/>
          <p:cNvSpPr/>
          <p:nvPr/>
        </p:nvSpPr>
        <p:spPr>
          <a:xfrm>
            <a:off x="4881989" y="4871724"/>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than</a:t>
            </a:r>
          </a:p>
        </p:txBody>
      </p:sp>
      <p:sp>
        <p:nvSpPr>
          <p:cNvPr id="71" name="Rectangle 70"/>
          <p:cNvSpPr/>
          <p:nvPr/>
        </p:nvSpPr>
        <p:spPr>
          <a:xfrm>
            <a:off x="2472255" y="3312978"/>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ok</a:t>
            </a:r>
          </a:p>
        </p:txBody>
      </p:sp>
      <p:sp>
        <p:nvSpPr>
          <p:cNvPr id="83" name="Rectangle 82"/>
          <p:cNvSpPr/>
          <p:nvPr/>
        </p:nvSpPr>
        <p:spPr>
          <a:xfrm>
            <a:off x="158803" y="1665560"/>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enfermo, enferma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84"/>
          <p:cNvSpPr/>
          <p:nvPr/>
        </p:nvSpPr>
        <p:spPr>
          <a:xfrm>
            <a:off x="2482520" y="134706"/>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enojado,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enojada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86"/>
          <p:cNvSpPr/>
          <p:nvPr/>
        </p:nvSpPr>
        <p:spPr>
          <a:xfrm>
            <a:off x="2482520" y="1665559"/>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menos</a:t>
            </a:r>
          </a:p>
        </p:txBody>
      </p:sp>
      <p:sp>
        <p:nvSpPr>
          <p:cNvPr id="89" name="Rectangle 88"/>
          <p:cNvSpPr/>
          <p:nvPr/>
        </p:nvSpPr>
        <p:spPr>
          <a:xfrm>
            <a:off x="4844720" y="1665560"/>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entrar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Rectangle 90"/>
          <p:cNvSpPr/>
          <p:nvPr/>
        </p:nvSpPr>
        <p:spPr>
          <a:xfrm>
            <a:off x="4825478" y="143304"/>
            <a:ext cx="2152650" cy="1432560"/>
          </a:xfrm>
          <a:prstGeom prst="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prestar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0" y="6858000"/>
            <a:ext cx="622300" cy="117005"/>
          </a:xfrm>
        </p:spPr>
        <p:txBody>
          <a:bodyPr>
            <a:normAutofit fontScale="90000"/>
          </a:bodyPr>
          <a:lstStyle/>
          <a:p>
            <a:r>
              <a:rPr lang="en-GB" sz="500" dirty="0">
                <a:solidFill>
                  <a:srgbClr val="002060"/>
                </a:solidFill>
              </a:rPr>
              <a:t>Vocabulario</a:t>
            </a:r>
          </a:p>
        </p:txBody>
      </p:sp>
      <p:sp>
        <p:nvSpPr>
          <p:cNvPr id="38" name="Rectangle 37"/>
          <p:cNvSpPr/>
          <p:nvPr/>
        </p:nvSpPr>
        <p:spPr>
          <a:xfrm>
            <a:off x="2489964" y="4848933"/>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39"/>
          <p:cNvSpPr/>
          <p:nvPr/>
        </p:nvSpPr>
        <p:spPr>
          <a:xfrm>
            <a:off x="7223414" y="4887420"/>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40"/>
          <p:cNvSpPr/>
          <p:nvPr/>
        </p:nvSpPr>
        <p:spPr>
          <a:xfrm>
            <a:off x="9532413" y="4887420"/>
            <a:ext cx="2152650" cy="14325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angr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7249" y="4935665"/>
            <a:ext cx="1462029" cy="939342"/>
          </a:xfrm>
          <a:prstGeom prst="rect">
            <a:avLst/>
          </a:prstGeom>
        </p:spPr>
      </p:pic>
      <p:pic>
        <p:nvPicPr>
          <p:cNvPr id="5" name="Picture 4" descr="ente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3967" y="4961959"/>
            <a:ext cx="1820858" cy="851850"/>
          </a:xfrm>
          <a:prstGeom prst="rect">
            <a:avLst/>
          </a:prstGeom>
        </p:spPr>
      </p:pic>
      <p:sp>
        <p:nvSpPr>
          <p:cNvPr id="30" name="TextBox 29"/>
          <p:cNvSpPr txBox="1"/>
          <p:nvPr/>
        </p:nvSpPr>
        <p:spPr>
          <a:xfrm>
            <a:off x="7572107" y="5121312"/>
            <a:ext cx="18821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to lend, lending</a:t>
            </a:r>
          </a:p>
        </p:txBody>
      </p:sp>
      <p:sp>
        <p:nvSpPr>
          <p:cNvPr id="31" name="TextBox 30"/>
          <p:cNvSpPr txBox="1"/>
          <p:nvPr/>
        </p:nvSpPr>
        <p:spPr>
          <a:xfrm>
            <a:off x="9961223" y="5813809"/>
            <a:ext cx="1268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angry</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2" name="TextBox 31"/>
          <p:cNvSpPr txBox="1"/>
          <p:nvPr/>
        </p:nvSpPr>
        <p:spPr>
          <a:xfrm>
            <a:off x="2463649" y="5783210"/>
            <a:ext cx="2463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to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go in</a:t>
            </a:r>
            <a:r>
              <a:rPr kumimoji="0" lang="en-US" sz="2400" b="0" i="0" u="none" strike="noStrike" kern="1200" cap="none" spc="0" normalizeH="0" baseline="0" noProof="0">
                <a:ln>
                  <a:noFill/>
                </a:ln>
                <a:solidFill>
                  <a:srgbClr val="002060"/>
                </a:solidFill>
                <a:effectLst/>
                <a:uLnTx/>
                <a:uFillTx/>
                <a:latin typeface="Century Gothic"/>
                <a:ea typeface="+mn-ea"/>
                <a:cs typeface="+mn-cs"/>
              </a:rPr>
              <a:t>, enter</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3" name="TextBox 32"/>
          <p:cNvSpPr txBox="1"/>
          <p:nvPr/>
        </p:nvSpPr>
        <p:spPr>
          <a:xfrm>
            <a:off x="543951" y="4264170"/>
            <a:ext cx="17407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excited</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2" name="TextBox 41"/>
          <p:cNvSpPr txBox="1"/>
          <p:nvPr/>
        </p:nvSpPr>
        <p:spPr>
          <a:xfrm>
            <a:off x="5466762" y="4293457"/>
            <a:ext cx="1591425" cy="523220"/>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tired</a:t>
            </a:r>
          </a:p>
        </p:txBody>
      </p:sp>
      <p:sp>
        <p:nvSpPr>
          <p:cNvPr id="43" name="TextBox 42"/>
          <p:cNvSpPr txBox="1"/>
          <p:nvPr/>
        </p:nvSpPr>
        <p:spPr>
          <a:xfrm>
            <a:off x="7696264" y="4245871"/>
            <a:ext cx="1408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ill, sick</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45" name="Picture 44" descr="tir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156" y="3406148"/>
            <a:ext cx="1192315" cy="939387"/>
          </a:xfrm>
          <a:prstGeom prst="rect">
            <a:avLst/>
          </a:prstGeom>
        </p:spPr>
      </p:pic>
      <p:sp>
        <p:nvSpPr>
          <p:cNvPr id="46" name="Rectangle 45"/>
          <p:cNvSpPr/>
          <p:nvPr/>
        </p:nvSpPr>
        <p:spPr>
          <a:xfrm>
            <a:off x="7088621" y="2027567"/>
            <a:ext cx="231826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emocionado,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emocionada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374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9" grpId="0" animBg="1"/>
      <p:bldP spid="75" grpId="0" animBg="1"/>
      <p:bldP spid="69" grpId="0" animBg="1"/>
      <p:bldP spid="37" grpId="0" animBg="1"/>
      <p:bldP spid="36" grpId="0" animBg="1"/>
      <p:bldP spid="34" grpId="0" animBg="1"/>
      <p:bldP spid="35" grpId="0" animBg="1"/>
      <p:bldP spid="81" grpId="0" animBg="1"/>
      <p:bldP spid="65" grpId="0" animBg="1"/>
      <p:bldP spid="67" grpId="0" animBg="1"/>
      <p:bldP spid="71" grpId="0" animBg="1"/>
      <p:bldP spid="83" grpId="0" animBg="1"/>
      <p:bldP spid="85" grpId="0" animBg="1"/>
      <p:bldP spid="87" grpId="0" animBg="1"/>
      <p:bldP spid="89" grpId="0" animBg="1"/>
      <p:bldP spid="91" grpId="0" animBg="1"/>
      <p:bldP spid="38" grpId="0" animBg="1"/>
      <p:bldP spid="40" grpId="0" animBg="1"/>
      <p:bldP spid="41" grpId="0" animBg="1"/>
      <p:bldP spid="30" grpId="0"/>
      <p:bldP spid="31" grpId="0"/>
      <p:bldP spid="32" grpId="0"/>
      <p:bldP spid="33" grpId="0"/>
      <p:bldP spid="42" grpId="0"/>
      <p:bldP spid="43"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5" y="1"/>
            <a:ext cx="9501982" cy="914400"/>
          </a:xfrm>
        </p:spPr>
        <p:txBody>
          <a:bodyPr>
            <a:normAutofit/>
          </a:bodyPr>
          <a:lstStyle/>
          <a:p>
            <a:r>
              <a:rPr lang="en-GB" sz="2200" dirty="0" err="1">
                <a:solidFill>
                  <a:srgbClr val="203864"/>
                </a:solidFill>
              </a:rPr>
              <a:t>Lucía</a:t>
            </a:r>
            <a:r>
              <a:rPr lang="en-GB" sz="2200" dirty="0">
                <a:solidFill>
                  <a:srgbClr val="203864"/>
                </a:solidFill>
              </a:rPr>
              <a:t> </a:t>
            </a:r>
            <a:r>
              <a:rPr lang="en-GB" sz="2200" dirty="0" err="1">
                <a:solidFill>
                  <a:srgbClr val="203864"/>
                </a:solidFill>
              </a:rPr>
              <a:t>está</a:t>
            </a:r>
            <a:r>
              <a:rPr lang="en-GB" sz="2200" dirty="0">
                <a:solidFill>
                  <a:srgbClr val="203864"/>
                </a:solidFill>
              </a:rPr>
              <a:t> en el festival </a:t>
            </a:r>
            <a:r>
              <a:rPr lang="en-GB" sz="2200">
                <a:solidFill>
                  <a:srgbClr val="203864"/>
                </a:solidFill>
              </a:rPr>
              <a:t>de música otra vez. Describe </a:t>
            </a:r>
            <a:r>
              <a:rPr lang="en-GB" sz="2200" dirty="0">
                <a:solidFill>
                  <a:srgbClr val="203864"/>
                </a:solidFill>
              </a:rPr>
              <a:t>sus </a:t>
            </a:r>
            <a:r>
              <a:rPr lang="en-GB" sz="2200" dirty="0" err="1">
                <a:solidFill>
                  <a:srgbClr val="203864"/>
                </a:solidFill>
              </a:rPr>
              <a:t>opiniones</a:t>
            </a:r>
            <a:r>
              <a:rPr lang="en-GB" sz="2200" dirty="0">
                <a:solidFill>
                  <a:srgbClr val="203864"/>
                </a:solidFill>
              </a:rPr>
              <a:t>. ¿</a:t>
            </a:r>
            <a:r>
              <a:rPr lang="en-GB" sz="2200" dirty="0" err="1">
                <a:solidFill>
                  <a:srgbClr val="203864"/>
                </a:solidFill>
              </a:rPr>
              <a:t>Qué</a:t>
            </a:r>
            <a:r>
              <a:rPr lang="en-GB" sz="2200" dirty="0">
                <a:solidFill>
                  <a:srgbClr val="203864"/>
                </a:solidFill>
              </a:rPr>
              <a:t> dice? </a:t>
            </a:r>
            <a:r>
              <a:rPr lang="en-GB" sz="2200" dirty="0" err="1">
                <a:solidFill>
                  <a:srgbClr val="203864"/>
                </a:solidFill>
              </a:rPr>
              <a:t>Escribe</a:t>
            </a:r>
            <a:r>
              <a:rPr lang="en-GB" sz="2200" dirty="0">
                <a:solidFill>
                  <a:srgbClr val="203864"/>
                </a:solidFill>
              </a:rPr>
              <a:t> la </a:t>
            </a:r>
            <a:r>
              <a:rPr lang="en-GB" sz="2200" err="1">
                <a:solidFill>
                  <a:srgbClr val="203864"/>
                </a:solidFill>
              </a:rPr>
              <a:t>letra</a:t>
            </a:r>
            <a:r>
              <a:rPr lang="en-GB" sz="2200">
                <a:solidFill>
                  <a:srgbClr val="203864"/>
                </a:solidFill>
              </a:rPr>
              <a:t> correcta y la cosa.</a:t>
            </a:r>
            <a:endParaRPr lang="en-GB" sz="2200" dirty="0">
              <a:solidFill>
                <a:srgbClr val="203864"/>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81068" y="258166"/>
            <a:ext cx="2547076" cy="422803"/>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a:t>
            </a:r>
            <a:r>
              <a:rPr lang="en-GB" sz="2000" b="1" noProof="0" dirty="0" err="1">
                <a:solidFill>
                  <a:prstClr val="white"/>
                </a:solidFill>
                <a:latin typeface="Century Gothic" panose="020B0502020202020204" pitchFamily="34" charset="0"/>
              </a:rPr>
              <a:t>scucha</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Smiling_Cross_Standing_Girl.png"/>
          <p:cNvPicPr>
            <a:picLocks noChangeAspect="1"/>
          </p:cNvPicPr>
          <p:nvPr/>
        </p:nvPicPr>
        <p:blipFill rotWithShape="1">
          <a:blip r:embed="rId3" cstate="print">
            <a:extLst>
              <a:ext uri="{28A0092B-C50C-407E-A947-70E740481C1C}">
                <a14:useLocalDpi xmlns:a14="http://schemas.microsoft.com/office/drawing/2010/main" val="0"/>
              </a:ext>
            </a:extLst>
          </a:blip>
          <a:srcRect l="46024" r="27096"/>
          <a:stretch/>
        </p:blipFill>
        <p:spPr>
          <a:xfrm>
            <a:off x="10551823" y="1037173"/>
            <a:ext cx="1124262" cy="2455333"/>
          </a:xfrm>
          <a:prstGeom prst="rect">
            <a:avLst/>
          </a:prstGeom>
        </p:spPr>
      </p:pic>
      <p:pic>
        <p:nvPicPr>
          <p:cNvPr id="8" name="Picture 7" descr="music festival.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4667" y="3759200"/>
            <a:ext cx="1738574" cy="234642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577274122"/>
              </p:ext>
            </p:extLst>
          </p:nvPr>
        </p:nvGraphicFramePr>
        <p:xfrm>
          <a:off x="220134" y="931333"/>
          <a:ext cx="2539999" cy="5278120"/>
        </p:xfrm>
        <a:graphic>
          <a:graphicData uri="http://schemas.openxmlformats.org/drawingml/2006/table">
            <a:tbl>
              <a:tblPr firstRow="1" bandRow="1">
                <a:tableStyleId>{21E4AEA4-8DFA-4A89-87EB-49C32662AFE0}</a:tableStyleId>
              </a:tblPr>
              <a:tblGrid>
                <a:gridCol w="912612">
                  <a:extLst>
                    <a:ext uri="{9D8B030D-6E8A-4147-A177-3AD203B41FA5}">
                      <a16:colId xmlns:a16="http://schemas.microsoft.com/office/drawing/2014/main" val="20000"/>
                    </a:ext>
                  </a:extLst>
                </a:gridCol>
                <a:gridCol w="1627387">
                  <a:extLst>
                    <a:ext uri="{9D8B030D-6E8A-4147-A177-3AD203B41FA5}">
                      <a16:colId xmlns:a16="http://schemas.microsoft.com/office/drawing/2014/main" val="20001"/>
                    </a:ext>
                  </a:extLst>
                </a:gridCol>
              </a:tblGrid>
              <a:tr h="659765">
                <a:tc>
                  <a:txBody>
                    <a:bodyPr/>
                    <a:lstStyle/>
                    <a:p>
                      <a:endParaRPr lang="en-US" dirty="0"/>
                    </a:p>
                  </a:txBody>
                  <a:tcPr/>
                </a:tc>
                <a:tc>
                  <a:txBody>
                    <a:bodyPr/>
                    <a:lstStyle/>
                    <a:p>
                      <a:r>
                        <a:rPr lang="en-US" sz="2000" dirty="0"/>
                        <a:t>¿</a:t>
                      </a:r>
                      <a:r>
                        <a:rPr lang="en-US" sz="2000" dirty="0" err="1"/>
                        <a:t>Qué</a:t>
                      </a:r>
                      <a:r>
                        <a:rPr lang="en-US" sz="2000" dirty="0"/>
                        <a:t> </a:t>
                      </a:r>
                      <a:r>
                        <a:rPr lang="en-US" sz="2000" dirty="0" err="1"/>
                        <a:t>letra</a:t>
                      </a:r>
                      <a:r>
                        <a:rPr lang="en-US" sz="2000" dirty="0"/>
                        <a:t>?</a:t>
                      </a:r>
                    </a:p>
                  </a:txBody>
                  <a:tcPr anchor="ctr"/>
                </a:tc>
                <a:extLst>
                  <a:ext uri="{0D108BD9-81ED-4DB2-BD59-A6C34878D82A}">
                    <a16:rowId xmlns:a16="http://schemas.microsoft.com/office/drawing/2014/main" val="10000"/>
                  </a:ext>
                </a:extLst>
              </a:tr>
              <a:tr h="659765">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659765">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659765">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659765">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r h="659765">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r h="659765">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r h="659765">
                <a:tc>
                  <a:txBody>
                    <a:bodyPr/>
                    <a:lstStyle/>
                    <a:p>
                      <a:endParaRPr lang="en-US"/>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
        <p:nvSpPr>
          <p:cNvPr id="9" name="Action Button: Custom 16">
            <a:hlinkClick r:id="" action="ppaction://noaction" highlightClick="1">
              <a:snd r:embed="rId5" name="Me molesta el coste de las entradas.wav"/>
            </a:hlinkClick>
            <a:extLst>
              <a:ext uri="{FF2B5EF4-FFF2-40B4-BE49-F238E27FC236}">
                <a16:creationId xmlns:a16="http://schemas.microsoft.com/office/drawing/2014/main" id="{30030AF8-564D-734B-84B9-DB4C7A3A6A53}"/>
              </a:ext>
            </a:extLst>
          </p:cNvPr>
          <p:cNvSpPr/>
          <p:nvPr/>
        </p:nvSpPr>
        <p:spPr>
          <a:xfrm>
            <a:off x="510996" y="171417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6" name="Me alegra la cancio%CC%81n.wav"/>
            </a:hlinkClick>
            <a:extLst>
              <a:ext uri="{FF2B5EF4-FFF2-40B4-BE49-F238E27FC236}">
                <a16:creationId xmlns:a16="http://schemas.microsoft.com/office/drawing/2014/main" id="{30030AF8-564D-734B-84B9-DB4C7A3A6A53}"/>
              </a:ext>
            </a:extLst>
          </p:cNvPr>
          <p:cNvSpPr/>
          <p:nvPr/>
        </p:nvSpPr>
        <p:spPr>
          <a:xfrm>
            <a:off x="502537" y="238303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7" name="No me interesa la mu%CC%81sica electro%CC%81nica.wav"/>
            </a:hlinkClick>
            <a:extLst>
              <a:ext uri="{FF2B5EF4-FFF2-40B4-BE49-F238E27FC236}">
                <a16:creationId xmlns:a16="http://schemas.microsoft.com/office/drawing/2014/main" id="{30030AF8-564D-734B-84B9-DB4C7A3A6A53}"/>
              </a:ext>
            </a:extLst>
          </p:cNvPr>
          <p:cNvSpPr/>
          <p:nvPr/>
        </p:nvSpPr>
        <p:spPr>
          <a:xfrm>
            <a:off x="502537" y="305190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8" name="Me gusta mi vestido rojo.wav"/>
            </a:hlinkClick>
            <a:extLst>
              <a:ext uri="{FF2B5EF4-FFF2-40B4-BE49-F238E27FC236}">
                <a16:creationId xmlns:a16="http://schemas.microsoft.com/office/drawing/2014/main" id="{30030AF8-564D-734B-84B9-DB4C7A3A6A53}"/>
              </a:ext>
            </a:extLst>
          </p:cNvPr>
          <p:cNvSpPr/>
          <p:nvPr/>
        </p:nvSpPr>
        <p:spPr>
          <a:xfrm>
            <a:off x="510996" y="37292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9" name="No me importa la comida.wav"/>
            </a:hlinkClick>
            <a:extLst>
              <a:ext uri="{FF2B5EF4-FFF2-40B4-BE49-F238E27FC236}">
                <a16:creationId xmlns:a16="http://schemas.microsoft.com/office/drawing/2014/main" id="{30030AF8-564D-734B-84B9-DB4C7A3A6A53}"/>
              </a:ext>
            </a:extLst>
          </p:cNvPr>
          <p:cNvSpPr/>
          <p:nvPr/>
        </p:nvSpPr>
        <p:spPr>
          <a:xfrm>
            <a:off x="510996" y="437270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10" name="Me preocupa la basura Hay demsiada.wav"/>
            </a:hlinkClick>
            <a:extLst>
              <a:ext uri="{FF2B5EF4-FFF2-40B4-BE49-F238E27FC236}">
                <a16:creationId xmlns:a16="http://schemas.microsoft.com/office/drawing/2014/main" id="{30030AF8-564D-734B-84B9-DB4C7A3A6A53}"/>
              </a:ext>
            </a:extLst>
          </p:cNvPr>
          <p:cNvSpPr/>
          <p:nvPr/>
        </p:nvSpPr>
        <p:spPr>
          <a:xfrm>
            <a:off x="505708" y="499533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1" name="Me encanta el ambiente.wav"/>
            </a:hlinkClick>
            <a:extLst>
              <a:ext uri="{FF2B5EF4-FFF2-40B4-BE49-F238E27FC236}">
                <a16:creationId xmlns:a16="http://schemas.microsoft.com/office/drawing/2014/main" id="{30030AF8-564D-734B-84B9-DB4C7A3A6A53}"/>
              </a:ext>
            </a:extLst>
          </p:cNvPr>
          <p:cNvSpPr/>
          <p:nvPr/>
        </p:nvSpPr>
        <p:spPr>
          <a:xfrm>
            <a:off x="510996" y="567677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3540521335"/>
              </p:ext>
            </p:extLst>
          </p:nvPr>
        </p:nvGraphicFramePr>
        <p:xfrm>
          <a:off x="5705285" y="921044"/>
          <a:ext cx="4334934" cy="5251872"/>
        </p:xfrm>
        <a:graphic>
          <a:graphicData uri="http://schemas.openxmlformats.org/drawingml/2006/table">
            <a:tbl>
              <a:tblPr firstRow="1" bandRow="1">
                <a:tableStyleId>{2D5ABB26-0587-4C30-8999-92F81FD0307C}</a:tableStyleId>
              </a:tblPr>
              <a:tblGrid>
                <a:gridCol w="821562">
                  <a:extLst>
                    <a:ext uri="{9D8B030D-6E8A-4147-A177-3AD203B41FA5}">
                      <a16:colId xmlns:a16="http://schemas.microsoft.com/office/drawing/2014/main" val="20000"/>
                    </a:ext>
                  </a:extLst>
                </a:gridCol>
                <a:gridCol w="3513372">
                  <a:extLst>
                    <a:ext uri="{9D8B030D-6E8A-4147-A177-3AD203B41FA5}">
                      <a16:colId xmlns:a16="http://schemas.microsoft.com/office/drawing/2014/main" val="20001"/>
                    </a:ext>
                  </a:extLst>
                </a:gridCol>
              </a:tblGrid>
              <a:tr h="664632">
                <a:tc>
                  <a:txBody>
                    <a:bodyPr/>
                    <a:lstStyle/>
                    <a:p>
                      <a:r>
                        <a:rPr lang="en-US" sz="2000" dirty="0" err="1">
                          <a:solidFill>
                            <a:srgbClr val="002060"/>
                          </a:solidFill>
                        </a:rPr>
                        <a:t>Letra</a:t>
                      </a:r>
                      <a:endParaRPr lang="en-US" sz="2000" dirty="0">
                        <a:solidFill>
                          <a:srgbClr val="002060"/>
                        </a:solidFill>
                      </a:endParaRPr>
                    </a:p>
                  </a:txBody>
                  <a:tcPr anchor="ctr"/>
                </a:tc>
                <a:tc>
                  <a:txBody>
                    <a:bodyPr/>
                    <a:lstStyle/>
                    <a:p>
                      <a:r>
                        <a:rPr lang="en-US" sz="2000">
                          <a:solidFill>
                            <a:srgbClr val="002060"/>
                          </a:solidFill>
                        </a:rPr>
                        <a:t>La opinión</a:t>
                      </a:r>
                      <a:endParaRPr lang="en-US" sz="2000" dirty="0">
                        <a:solidFill>
                          <a:srgbClr val="002060"/>
                        </a:solidFill>
                      </a:endParaRPr>
                    </a:p>
                  </a:txBody>
                  <a:tcPr anchor="ctr"/>
                </a:tc>
                <a:extLst>
                  <a:ext uri="{0D108BD9-81ED-4DB2-BD59-A6C34878D82A}">
                    <a16:rowId xmlns:a16="http://schemas.microsoft.com/office/drawing/2014/main" val="10000"/>
                  </a:ext>
                </a:extLst>
              </a:tr>
              <a:tr h="647700">
                <a:tc>
                  <a:txBody>
                    <a:bodyPr/>
                    <a:lstStyle/>
                    <a:p>
                      <a:pPr algn="ctr"/>
                      <a:r>
                        <a:rPr lang="en-US" sz="2400" b="1" dirty="0">
                          <a:solidFill>
                            <a:srgbClr val="002060"/>
                          </a:solidFill>
                        </a:rPr>
                        <a:t>A</a:t>
                      </a:r>
                    </a:p>
                  </a:txBody>
                  <a:tcPr anchor="ctr"/>
                </a:tc>
                <a:tc>
                  <a:txBody>
                    <a:bodyPr/>
                    <a:lstStyle/>
                    <a:p>
                      <a:r>
                        <a:rPr lang="en-US" sz="2000" dirty="0">
                          <a:solidFill>
                            <a:srgbClr val="002060"/>
                          </a:solidFill>
                        </a:rPr>
                        <a:t>It</a:t>
                      </a:r>
                      <a:r>
                        <a:rPr lang="en-US" sz="2000" baseline="0" dirty="0">
                          <a:solidFill>
                            <a:srgbClr val="002060"/>
                          </a:solidFill>
                        </a:rPr>
                        <a:t> </a:t>
                      </a:r>
                      <a:r>
                        <a:rPr lang="en-US" sz="2000" dirty="0">
                          <a:solidFill>
                            <a:srgbClr val="002060"/>
                          </a:solidFill>
                        </a:rPr>
                        <a:t>delights me (I love it).</a:t>
                      </a:r>
                    </a:p>
                  </a:txBody>
                  <a:tcPr anchor="ctr"/>
                </a:tc>
                <a:extLst>
                  <a:ext uri="{0D108BD9-81ED-4DB2-BD59-A6C34878D82A}">
                    <a16:rowId xmlns:a16="http://schemas.microsoft.com/office/drawing/2014/main" val="10001"/>
                  </a:ext>
                </a:extLst>
              </a:tr>
              <a:tr h="647700">
                <a:tc>
                  <a:txBody>
                    <a:bodyPr/>
                    <a:lstStyle/>
                    <a:p>
                      <a:pPr algn="ctr"/>
                      <a:r>
                        <a:rPr lang="en-US" sz="2400" b="1" dirty="0">
                          <a:solidFill>
                            <a:srgbClr val="002060"/>
                          </a:solidFill>
                        </a:rPr>
                        <a:t>B</a:t>
                      </a:r>
                    </a:p>
                  </a:txBody>
                  <a:tcPr anchor="ctr"/>
                </a:tc>
                <a:tc>
                  <a:txBody>
                    <a:bodyPr/>
                    <a:lstStyle/>
                    <a:p>
                      <a:r>
                        <a:rPr lang="en-US" sz="2000" dirty="0">
                          <a:solidFill>
                            <a:srgbClr val="002060"/>
                          </a:solidFill>
                        </a:rPr>
                        <a:t>It </a:t>
                      </a:r>
                      <a:r>
                        <a:rPr lang="en-US" sz="2000" baseline="0" dirty="0">
                          <a:solidFill>
                            <a:srgbClr val="002060"/>
                          </a:solidFill>
                        </a:rPr>
                        <a:t>doesn’t matter to me / isn’t important to me. </a:t>
                      </a:r>
                      <a:endParaRPr lang="en-US" sz="2000" dirty="0">
                        <a:solidFill>
                          <a:srgbClr val="002060"/>
                        </a:solidFill>
                      </a:endParaRPr>
                    </a:p>
                  </a:txBody>
                  <a:tcPr anchor="ctr"/>
                </a:tc>
                <a:extLst>
                  <a:ext uri="{0D108BD9-81ED-4DB2-BD59-A6C34878D82A}">
                    <a16:rowId xmlns:a16="http://schemas.microsoft.com/office/drawing/2014/main" val="10002"/>
                  </a:ext>
                </a:extLst>
              </a:tr>
              <a:tr h="647700">
                <a:tc>
                  <a:txBody>
                    <a:bodyPr/>
                    <a:lstStyle/>
                    <a:p>
                      <a:pPr algn="ctr"/>
                      <a:r>
                        <a:rPr lang="en-US" sz="2400" b="1" dirty="0">
                          <a:solidFill>
                            <a:srgbClr val="002060"/>
                          </a:solidFill>
                        </a:rPr>
                        <a:t>C</a:t>
                      </a:r>
                    </a:p>
                  </a:txBody>
                  <a:tcPr anchor="ctr"/>
                </a:tc>
                <a:tc>
                  <a:txBody>
                    <a:bodyPr/>
                    <a:lstStyle/>
                    <a:p>
                      <a:r>
                        <a:rPr lang="en-US" sz="2000">
                          <a:solidFill>
                            <a:srgbClr val="002060"/>
                          </a:solidFill>
                        </a:rPr>
                        <a:t>It annoys / bothers</a:t>
                      </a:r>
                      <a:r>
                        <a:rPr lang="en-US" sz="2000" baseline="0">
                          <a:solidFill>
                            <a:srgbClr val="002060"/>
                          </a:solidFill>
                        </a:rPr>
                        <a:t> </a:t>
                      </a:r>
                      <a:r>
                        <a:rPr lang="en-US" sz="2000" baseline="0" dirty="0">
                          <a:solidFill>
                            <a:srgbClr val="002060"/>
                          </a:solidFill>
                        </a:rPr>
                        <a:t>me.</a:t>
                      </a:r>
                      <a:endParaRPr lang="en-US" sz="2000" dirty="0">
                        <a:solidFill>
                          <a:srgbClr val="002060"/>
                        </a:solidFill>
                      </a:endParaRPr>
                    </a:p>
                  </a:txBody>
                  <a:tcPr anchor="ctr"/>
                </a:tc>
                <a:extLst>
                  <a:ext uri="{0D108BD9-81ED-4DB2-BD59-A6C34878D82A}">
                    <a16:rowId xmlns:a16="http://schemas.microsoft.com/office/drawing/2014/main" val="10003"/>
                  </a:ext>
                </a:extLst>
              </a:tr>
              <a:tr h="647700">
                <a:tc>
                  <a:txBody>
                    <a:bodyPr/>
                    <a:lstStyle/>
                    <a:p>
                      <a:pPr algn="ctr"/>
                      <a:r>
                        <a:rPr lang="en-US" sz="2400" b="1" dirty="0">
                          <a:solidFill>
                            <a:srgbClr val="002060"/>
                          </a:solidFill>
                        </a:rPr>
                        <a:t>D</a:t>
                      </a:r>
                    </a:p>
                  </a:txBody>
                  <a:tcPr anchor="ctr"/>
                </a:tc>
                <a:tc>
                  <a:txBody>
                    <a:bodyPr/>
                    <a:lstStyle/>
                    <a:p>
                      <a:r>
                        <a:rPr lang="en-US" sz="2000" baseline="0" dirty="0">
                          <a:solidFill>
                            <a:srgbClr val="002060"/>
                          </a:solidFill>
                        </a:rPr>
                        <a:t>It pleases me (I like it).</a:t>
                      </a:r>
                      <a:endParaRPr lang="en-US" sz="2000" dirty="0">
                        <a:solidFill>
                          <a:srgbClr val="002060"/>
                        </a:solidFill>
                      </a:endParaRPr>
                    </a:p>
                  </a:txBody>
                  <a:tcPr anchor="ctr"/>
                </a:tc>
                <a:extLst>
                  <a:ext uri="{0D108BD9-81ED-4DB2-BD59-A6C34878D82A}">
                    <a16:rowId xmlns:a16="http://schemas.microsoft.com/office/drawing/2014/main" val="10004"/>
                  </a:ext>
                </a:extLst>
              </a:tr>
              <a:tr h="647700">
                <a:tc>
                  <a:txBody>
                    <a:bodyPr/>
                    <a:lstStyle/>
                    <a:p>
                      <a:pPr algn="ctr"/>
                      <a:r>
                        <a:rPr lang="en-US" sz="2400" b="1" dirty="0">
                          <a:solidFill>
                            <a:srgbClr val="002060"/>
                          </a:solidFill>
                        </a:rPr>
                        <a:t>E</a:t>
                      </a:r>
                    </a:p>
                  </a:txBody>
                  <a:tcPr anchor="ctr"/>
                </a:tc>
                <a:tc>
                  <a:txBody>
                    <a:bodyPr/>
                    <a:lstStyle/>
                    <a:p>
                      <a:r>
                        <a:rPr lang="en-US" sz="2000" baseline="0">
                          <a:solidFill>
                            <a:srgbClr val="002060"/>
                          </a:solidFill>
                        </a:rPr>
                        <a:t>It </a:t>
                      </a:r>
                      <a:r>
                        <a:rPr lang="en-US" sz="2000" baseline="0" dirty="0">
                          <a:solidFill>
                            <a:srgbClr val="002060"/>
                          </a:solidFill>
                        </a:rPr>
                        <a:t>worries me.</a:t>
                      </a:r>
                      <a:endParaRPr lang="en-US" sz="2000" dirty="0">
                        <a:solidFill>
                          <a:srgbClr val="002060"/>
                        </a:solidFill>
                      </a:endParaRPr>
                    </a:p>
                  </a:txBody>
                  <a:tcPr anchor="ctr"/>
                </a:tc>
                <a:extLst>
                  <a:ext uri="{0D108BD9-81ED-4DB2-BD59-A6C34878D82A}">
                    <a16:rowId xmlns:a16="http://schemas.microsoft.com/office/drawing/2014/main" val="10005"/>
                  </a:ext>
                </a:extLst>
              </a:tr>
              <a:tr h="647700">
                <a:tc>
                  <a:txBody>
                    <a:bodyPr/>
                    <a:lstStyle/>
                    <a:p>
                      <a:pPr algn="ctr"/>
                      <a:r>
                        <a:rPr lang="en-US" sz="2400" b="1" dirty="0">
                          <a:solidFill>
                            <a:srgbClr val="002060"/>
                          </a:solidFill>
                        </a:rPr>
                        <a:t>F</a:t>
                      </a:r>
                    </a:p>
                  </a:txBody>
                  <a:tcPr anchor="ctr"/>
                </a:tc>
                <a:tc>
                  <a:txBody>
                    <a:bodyPr/>
                    <a:lstStyle/>
                    <a:p>
                      <a:r>
                        <a:rPr lang="en-US" sz="2000" dirty="0">
                          <a:solidFill>
                            <a:srgbClr val="002060"/>
                          </a:solidFill>
                        </a:rPr>
                        <a:t>It makes me happy.</a:t>
                      </a:r>
                    </a:p>
                  </a:txBody>
                  <a:tcPr anchor="ctr"/>
                </a:tc>
                <a:extLst>
                  <a:ext uri="{0D108BD9-81ED-4DB2-BD59-A6C34878D82A}">
                    <a16:rowId xmlns:a16="http://schemas.microsoft.com/office/drawing/2014/main" val="10006"/>
                  </a:ext>
                </a:extLst>
              </a:tr>
              <a:tr h="647700">
                <a:tc>
                  <a:txBody>
                    <a:bodyPr/>
                    <a:lstStyle/>
                    <a:p>
                      <a:pPr algn="ctr"/>
                      <a:r>
                        <a:rPr lang="en-US" sz="2400" b="1" dirty="0">
                          <a:solidFill>
                            <a:srgbClr val="002060"/>
                          </a:solidFill>
                        </a:rPr>
                        <a:t>G</a:t>
                      </a:r>
                    </a:p>
                  </a:txBody>
                  <a:tcPr anchor="ctr"/>
                </a:tc>
                <a:tc>
                  <a:txBody>
                    <a:bodyPr/>
                    <a:lstStyle/>
                    <a:p>
                      <a:r>
                        <a:rPr lang="en-US" sz="2000" dirty="0">
                          <a:solidFill>
                            <a:srgbClr val="002060"/>
                          </a:solidFill>
                        </a:rPr>
                        <a:t>It doesn’t interest me.</a:t>
                      </a:r>
                    </a:p>
                  </a:txBody>
                  <a:tcPr anchor="ctr"/>
                </a:tc>
                <a:extLst>
                  <a:ext uri="{0D108BD9-81ED-4DB2-BD59-A6C34878D82A}">
                    <a16:rowId xmlns:a16="http://schemas.microsoft.com/office/drawing/2014/main" val="10007"/>
                  </a:ext>
                </a:extLst>
              </a:tr>
            </a:tbl>
          </a:graphicData>
        </a:graphic>
      </p:graphicFrame>
      <p:sp>
        <p:nvSpPr>
          <p:cNvPr id="17" name="TextBox 16"/>
          <p:cNvSpPr txBox="1"/>
          <p:nvPr/>
        </p:nvSpPr>
        <p:spPr>
          <a:xfrm>
            <a:off x="1608667" y="5643961"/>
            <a:ext cx="541866" cy="461665"/>
          </a:xfrm>
          <a:prstGeom prst="rect">
            <a:avLst/>
          </a:prstGeom>
          <a:noFill/>
        </p:spPr>
        <p:txBody>
          <a:bodyPr wrap="square" rtlCol="0">
            <a:spAutoFit/>
          </a:bodyPr>
          <a:lstStyle/>
          <a:p>
            <a:r>
              <a:rPr lang="en-US" sz="2400" b="1" dirty="0">
                <a:solidFill>
                  <a:srgbClr val="002060"/>
                </a:solidFill>
              </a:rPr>
              <a:t>A</a:t>
            </a:r>
          </a:p>
        </p:txBody>
      </p:sp>
      <p:sp>
        <p:nvSpPr>
          <p:cNvPr id="19" name="TextBox 18"/>
          <p:cNvSpPr txBox="1"/>
          <p:nvPr/>
        </p:nvSpPr>
        <p:spPr>
          <a:xfrm>
            <a:off x="1608668" y="1676400"/>
            <a:ext cx="541866" cy="461665"/>
          </a:xfrm>
          <a:prstGeom prst="rect">
            <a:avLst/>
          </a:prstGeom>
          <a:noFill/>
        </p:spPr>
        <p:txBody>
          <a:bodyPr wrap="square" rtlCol="0">
            <a:spAutoFit/>
          </a:bodyPr>
          <a:lstStyle/>
          <a:p>
            <a:r>
              <a:rPr lang="en-US" sz="2400" b="1" dirty="0">
                <a:solidFill>
                  <a:srgbClr val="002060"/>
                </a:solidFill>
              </a:rPr>
              <a:t>C</a:t>
            </a:r>
          </a:p>
        </p:txBody>
      </p:sp>
      <p:sp>
        <p:nvSpPr>
          <p:cNvPr id="20" name="TextBox 19"/>
          <p:cNvSpPr txBox="1"/>
          <p:nvPr/>
        </p:nvSpPr>
        <p:spPr>
          <a:xfrm>
            <a:off x="1642534" y="2370667"/>
            <a:ext cx="541866" cy="461665"/>
          </a:xfrm>
          <a:prstGeom prst="rect">
            <a:avLst/>
          </a:prstGeom>
          <a:noFill/>
        </p:spPr>
        <p:txBody>
          <a:bodyPr wrap="square" rtlCol="0">
            <a:spAutoFit/>
          </a:bodyPr>
          <a:lstStyle/>
          <a:p>
            <a:r>
              <a:rPr lang="en-US" sz="2400" b="1" dirty="0">
                <a:solidFill>
                  <a:srgbClr val="002060"/>
                </a:solidFill>
              </a:rPr>
              <a:t>F</a:t>
            </a:r>
          </a:p>
        </p:txBody>
      </p:sp>
      <p:sp>
        <p:nvSpPr>
          <p:cNvPr id="21" name="TextBox 20"/>
          <p:cNvSpPr txBox="1"/>
          <p:nvPr/>
        </p:nvSpPr>
        <p:spPr>
          <a:xfrm>
            <a:off x="1608668" y="3014133"/>
            <a:ext cx="541866" cy="461665"/>
          </a:xfrm>
          <a:prstGeom prst="rect">
            <a:avLst/>
          </a:prstGeom>
          <a:noFill/>
        </p:spPr>
        <p:txBody>
          <a:bodyPr wrap="square" rtlCol="0">
            <a:spAutoFit/>
          </a:bodyPr>
          <a:lstStyle/>
          <a:p>
            <a:r>
              <a:rPr lang="en-US" sz="2400" b="1" dirty="0">
                <a:solidFill>
                  <a:srgbClr val="002060"/>
                </a:solidFill>
              </a:rPr>
              <a:t>G</a:t>
            </a:r>
          </a:p>
        </p:txBody>
      </p:sp>
      <p:sp>
        <p:nvSpPr>
          <p:cNvPr id="22" name="TextBox 21"/>
          <p:cNvSpPr txBox="1"/>
          <p:nvPr/>
        </p:nvSpPr>
        <p:spPr>
          <a:xfrm>
            <a:off x="1608667" y="3674533"/>
            <a:ext cx="541866" cy="461665"/>
          </a:xfrm>
          <a:prstGeom prst="rect">
            <a:avLst/>
          </a:prstGeom>
          <a:noFill/>
        </p:spPr>
        <p:txBody>
          <a:bodyPr wrap="square" rtlCol="0">
            <a:spAutoFit/>
          </a:bodyPr>
          <a:lstStyle/>
          <a:p>
            <a:r>
              <a:rPr lang="en-US" sz="2400" b="1" dirty="0">
                <a:solidFill>
                  <a:srgbClr val="002060"/>
                </a:solidFill>
              </a:rPr>
              <a:t>D</a:t>
            </a:r>
          </a:p>
        </p:txBody>
      </p:sp>
      <p:sp>
        <p:nvSpPr>
          <p:cNvPr id="23" name="TextBox 22"/>
          <p:cNvSpPr txBox="1"/>
          <p:nvPr/>
        </p:nvSpPr>
        <p:spPr>
          <a:xfrm>
            <a:off x="1608668" y="4318000"/>
            <a:ext cx="541866" cy="461665"/>
          </a:xfrm>
          <a:prstGeom prst="rect">
            <a:avLst/>
          </a:prstGeom>
          <a:noFill/>
        </p:spPr>
        <p:txBody>
          <a:bodyPr wrap="square" rtlCol="0">
            <a:spAutoFit/>
          </a:bodyPr>
          <a:lstStyle/>
          <a:p>
            <a:r>
              <a:rPr lang="en-US" sz="2400" b="1" dirty="0">
                <a:solidFill>
                  <a:srgbClr val="002060"/>
                </a:solidFill>
              </a:rPr>
              <a:t>B</a:t>
            </a:r>
          </a:p>
        </p:txBody>
      </p:sp>
      <p:sp>
        <p:nvSpPr>
          <p:cNvPr id="24" name="TextBox 23"/>
          <p:cNvSpPr txBox="1"/>
          <p:nvPr/>
        </p:nvSpPr>
        <p:spPr>
          <a:xfrm>
            <a:off x="1642535" y="4995333"/>
            <a:ext cx="541866" cy="461665"/>
          </a:xfrm>
          <a:prstGeom prst="rect">
            <a:avLst/>
          </a:prstGeom>
          <a:noFill/>
        </p:spPr>
        <p:txBody>
          <a:bodyPr wrap="square" rtlCol="0">
            <a:spAutoFit/>
          </a:bodyPr>
          <a:lstStyle/>
          <a:p>
            <a:r>
              <a:rPr lang="en-US" sz="2400" b="1" dirty="0">
                <a:solidFill>
                  <a:srgbClr val="002060"/>
                </a:solidFill>
              </a:rPr>
              <a:t>E</a:t>
            </a:r>
          </a:p>
        </p:txBody>
      </p:sp>
      <p:graphicFrame>
        <p:nvGraphicFramePr>
          <p:cNvPr id="5" name="Table 4"/>
          <p:cNvGraphicFramePr>
            <a:graphicFrameLocks noGrp="1"/>
          </p:cNvGraphicFramePr>
          <p:nvPr>
            <p:extLst>
              <p:ext uri="{D42A27DB-BD31-4B8C-83A1-F6EECF244321}">
                <p14:modId xmlns:p14="http://schemas.microsoft.com/office/powerpoint/2010/main" val="1249905824"/>
              </p:ext>
            </p:extLst>
          </p:nvPr>
        </p:nvGraphicFramePr>
        <p:xfrm>
          <a:off x="2810933" y="914399"/>
          <a:ext cx="2932382" cy="5295056"/>
        </p:xfrm>
        <a:graphic>
          <a:graphicData uri="http://schemas.openxmlformats.org/drawingml/2006/table">
            <a:tbl>
              <a:tblPr firstRow="1" bandRow="1">
                <a:tableStyleId>{21E4AEA4-8DFA-4A89-87EB-49C32662AFE0}</a:tableStyleId>
              </a:tblPr>
              <a:tblGrid>
                <a:gridCol w="2932382">
                  <a:extLst>
                    <a:ext uri="{9D8B030D-6E8A-4147-A177-3AD203B41FA5}">
                      <a16:colId xmlns:a16="http://schemas.microsoft.com/office/drawing/2014/main" val="20000"/>
                    </a:ext>
                  </a:extLst>
                </a:gridCol>
              </a:tblGrid>
              <a:tr h="661882">
                <a:tc>
                  <a:txBody>
                    <a:bodyPr/>
                    <a:lstStyle/>
                    <a:p>
                      <a:pPr algn="ctr"/>
                      <a:r>
                        <a:rPr lang="en-US" sz="2000" dirty="0"/>
                        <a:t>¿</a:t>
                      </a:r>
                      <a:r>
                        <a:rPr lang="en-US" sz="2000" dirty="0" err="1"/>
                        <a:t>Qué</a:t>
                      </a:r>
                      <a:r>
                        <a:rPr lang="en-US" sz="2000" dirty="0"/>
                        <a:t> </a:t>
                      </a:r>
                      <a:r>
                        <a:rPr lang="en-US" sz="2000" dirty="0" err="1"/>
                        <a:t>cosa</a:t>
                      </a:r>
                      <a:r>
                        <a:rPr lang="en-US" sz="2000" dirty="0"/>
                        <a:t>?</a:t>
                      </a:r>
                    </a:p>
                  </a:txBody>
                  <a:tcPr anchor="ctr"/>
                </a:tc>
                <a:extLst>
                  <a:ext uri="{0D108BD9-81ED-4DB2-BD59-A6C34878D82A}">
                    <a16:rowId xmlns:a16="http://schemas.microsoft.com/office/drawing/2014/main" val="10000"/>
                  </a:ext>
                </a:extLst>
              </a:tr>
              <a:tr h="661882">
                <a:tc>
                  <a:txBody>
                    <a:bodyPr/>
                    <a:lstStyle/>
                    <a:p>
                      <a:endParaRPr lang="en-US" dirty="0"/>
                    </a:p>
                  </a:txBody>
                  <a:tcPr/>
                </a:tc>
                <a:extLst>
                  <a:ext uri="{0D108BD9-81ED-4DB2-BD59-A6C34878D82A}">
                    <a16:rowId xmlns:a16="http://schemas.microsoft.com/office/drawing/2014/main" val="10001"/>
                  </a:ext>
                </a:extLst>
              </a:tr>
              <a:tr h="661882">
                <a:tc>
                  <a:txBody>
                    <a:bodyPr/>
                    <a:lstStyle/>
                    <a:p>
                      <a:endParaRPr lang="en-US"/>
                    </a:p>
                  </a:txBody>
                  <a:tcPr/>
                </a:tc>
                <a:extLst>
                  <a:ext uri="{0D108BD9-81ED-4DB2-BD59-A6C34878D82A}">
                    <a16:rowId xmlns:a16="http://schemas.microsoft.com/office/drawing/2014/main" val="10002"/>
                  </a:ext>
                </a:extLst>
              </a:tr>
              <a:tr h="661882">
                <a:tc>
                  <a:txBody>
                    <a:bodyPr/>
                    <a:lstStyle/>
                    <a:p>
                      <a:endParaRPr lang="en-US"/>
                    </a:p>
                  </a:txBody>
                  <a:tcPr/>
                </a:tc>
                <a:extLst>
                  <a:ext uri="{0D108BD9-81ED-4DB2-BD59-A6C34878D82A}">
                    <a16:rowId xmlns:a16="http://schemas.microsoft.com/office/drawing/2014/main" val="10003"/>
                  </a:ext>
                </a:extLst>
              </a:tr>
              <a:tr h="661882">
                <a:tc>
                  <a:txBody>
                    <a:bodyPr/>
                    <a:lstStyle/>
                    <a:p>
                      <a:endParaRPr lang="en-US"/>
                    </a:p>
                  </a:txBody>
                  <a:tcPr/>
                </a:tc>
                <a:extLst>
                  <a:ext uri="{0D108BD9-81ED-4DB2-BD59-A6C34878D82A}">
                    <a16:rowId xmlns:a16="http://schemas.microsoft.com/office/drawing/2014/main" val="10004"/>
                  </a:ext>
                </a:extLst>
              </a:tr>
              <a:tr h="661882">
                <a:tc>
                  <a:txBody>
                    <a:bodyPr/>
                    <a:lstStyle/>
                    <a:p>
                      <a:endParaRPr lang="en-US"/>
                    </a:p>
                  </a:txBody>
                  <a:tcPr/>
                </a:tc>
                <a:extLst>
                  <a:ext uri="{0D108BD9-81ED-4DB2-BD59-A6C34878D82A}">
                    <a16:rowId xmlns:a16="http://schemas.microsoft.com/office/drawing/2014/main" val="10005"/>
                  </a:ext>
                </a:extLst>
              </a:tr>
              <a:tr h="661882">
                <a:tc>
                  <a:txBody>
                    <a:bodyPr/>
                    <a:lstStyle/>
                    <a:p>
                      <a:endParaRPr lang="en-US"/>
                    </a:p>
                  </a:txBody>
                  <a:tcPr/>
                </a:tc>
                <a:extLst>
                  <a:ext uri="{0D108BD9-81ED-4DB2-BD59-A6C34878D82A}">
                    <a16:rowId xmlns:a16="http://schemas.microsoft.com/office/drawing/2014/main" val="10006"/>
                  </a:ext>
                </a:extLst>
              </a:tr>
              <a:tr h="661882">
                <a:tc>
                  <a:txBody>
                    <a:bodyPr/>
                    <a:lstStyle/>
                    <a:p>
                      <a:endParaRPr lang="en-US" dirty="0"/>
                    </a:p>
                  </a:txBody>
                  <a:tcPr/>
                </a:tc>
                <a:extLst>
                  <a:ext uri="{0D108BD9-81ED-4DB2-BD59-A6C34878D82A}">
                    <a16:rowId xmlns:a16="http://schemas.microsoft.com/office/drawing/2014/main" val="10007"/>
                  </a:ext>
                </a:extLst>
              </a:tr>
            </a:tbl>
          </a:graphicData>
        </a:graphic>
      </p:graphicFrame>
      <p:sp>
        <p:nvSpPr>
          <p:cNvPr id="7" name="TextBox 6"/>
          <p:cNvSpPr txBox="1"/>
          <p:nvPr/>
        </p:nvSpPr>
        <p:spPr>
          <a:xfrm>
            <a:off x="2789757" y="1699355"/>
            <a:ext cx="2984500" cy="400110"/>
          </a:xfrm>
          <a:prstGeom prst="rect">
            <a:avLst/>
          </a:prstGeom>
          <a:noFill/>
        </p:spPr>
        <p:txBody>
          <a:bodyPr wrap="square" rtlCol="0">
            <a:spAutoFit/>
          </a:bodyPr>
          <a:lstStyle/>
          <a:p>
            <a:r>
              <a:rPr lang="en-US" sz="2000">
                <a:solidFill>
                  <a:srgbClr val="002060"/>
                </a:solidFill>
              </a:rPr>
              <a:t>the price of the tickets</a:t>
            </a:r>
            <a:endParaRPr lang="en-US" sz="2000" dirty="0">
              <a:solidFill>
                <a:srgbClr val="002060"/>
              </a:solidFill>
            </a:endParaRPr>
          </a:p>
        </p:txBody>
      </p:sp>
      <p:sp>
        <p:nvSpPr>
          <p:cNvPr id="18" name="TextBox 17"/>
          <p:cNvSpPr txBox="1"/>
          <p:nvPr/>
        </p:nvSpPr>
        <p:spPr>
          <a:xfrm>
            <a:off x="2802361" y="2363990"/>
            <a:ext cx="2556933" cy="400110"/>
          </a:xfrm>
          <a:prstGeom prst="rect">
            <a:avLst/>
          </a:prstGeom>
          <a:noFill/>
        </p:spPr>
        <p:txBody>
          <a:bodyPr wrap="square" rtlCol="0">
            <a:spAutoFit/>
          </a:bodyPr>
          <a:lstStyle/>
          <a:p>
            <a:r>
              <a:rPr lang="en-US" sz="2000" dirty="0">
                <a:solidFill>
                  <a:srgbClr val="002060"/>
                </a:solidFill>
              </a:rPr>
              <a:t>the song</a:t>
            </a:r>
          </a:p>
        </p:txBody>
      </p:sp>
      <p:sp>
        <p:nvSpPr>
          <p:cNvPr id="25" name="TextBox 24"/>
          <p:cNvSpPr txBox="1"/>
          <p:nvPr/>
        </p:nvSpPr>
        <p:spPr>
          <a:xfrm>
            <a:off x="2790451" y="3020155"/>
            <a:ext cx="2286000" cy="400110"/>
          </a:xfrm>
          <a:prstGeom prst="rect">
            <a:avLst/>
          </a:prstGeom>
          <a:noFill/>
        </p:spPr>
        <p:txBody>
          <a:bodyPr wrap="square" rtlCol="0">
            <a:spAutoFit/>
          </a:bodyPr>
          <a:lstStyle/>
          <a:p>
            <a:r>
              <a:rPr lang="en-US" sz="2000" dirty="0">
                <a:solidFill>
                  <a:srgbClr val="002060"/>
                </a:solidFill>
              </a:rPr>
              <a:t>electronic music</a:t>
            </a:r>
          </a:p>
        </p:txBody>
      </p:sp>
      <p:sp>
        <p:nvSpPr>
          <p:cNvPr id="26" name="TextBox 25"/>
          <p:cNvSpPr txBox="1"/>
          <p:nvPr/>
        </p:nvSpPr>
        <p:spPr>
          <a:xfrm>
            <a:off x="2823069" y="3680555"/>
            <a:ext cx="2810934" cy="400110"/>
          </a:xfrm>
          <a:prstGeom prst="rect">
            <a:avLst/>
          </a:prstGeom>
          <a:noFill/>
        </p:spPr>
        <p:txBody>
          <a:bodyPr wrap="square" rtlCol="0">
            <a:spAutoFit/>
          </a:bodyPr>
          <a:lstStyle/>
          <a:p>
            <a:r>
              <a:rPr lang="en-US" sz="2000">
                <a:solidFill>
                  <a:srgbClr val="002060"/>
                </a:solidFill>
              </a:rPr>
              <a:t>my red dress</a:t>
            </a:r>
            <a:endParaRPr lang="en-US" sz="2000" dirty="0">
              <a:solidFill>
                <a:srgbClr val="002060"/>
              </a:solidFill>
            </a:endParaRPr>
          </a:p>
        </p:txBody>
      </p:sp>
      <p:sp>
        <p:nvSpPr>
          <p:cNvPr id="27" name="TextBox 26"/>
          <p:cNvSpPr txBox="1"/>
          <p:nvPr/>
        </p:nvSpPr>
        <p:spPr>
          <a:xfrm>
            <a:off x="2807384" y="4357889"/>
            <a:ext cx="2336800" cy="400110"/>
          </a:xfrm>
          <a:prstGeom prst="rect">
            <a:avLst/>
          </a:prstGeom>
          <a:noFill/>
        </p:spPr>
        <p:txBody>
          <a:bodyPr wrap="square" rtlCol="0">
            <a:spAutoFit/>
          </a:bodyPr>
          <a:lstStyle/>
          <a:p>
            <a:r>
              <a:rPr lang="en-US" sz="2000" dirty="0">
                <a:solidFill>
                  <a:srgbClr val="002060"/>
                </a:solidFill>
              </a:rPr>
              <a:t>the food</a:t>
            </a:r>
          </a:p>
        </p:txBody>
      </p:sp>
      <p:sp>
        <p:nvSpPr>
          <p:cNvPr id="28" name="TextBox 27"/>
          <p:cNvSpPr txBox="1"/>
          <p:nvPr/>
        </p:nvSpPr>
        <p:spPr>
          <a:xfrm>
            <a:off x="2810300" y="5018289"/>
            <a:ext cx="3066181" cy="400110"/>
          </a:xfrm>
          <a:prstGeom prst="rect">
            <a:avLst/>
          </a:prstGeom>
          <a:noFill/>
        </p:spPr>
        <p:txBody>
          <a:bodyPr wrap="square" rtlCol="0">
            <a:spAutoFit/>
          </a:bodyPr>
          <a:lstStyle/>
          <a:p>
            <a:r>
              <a:rPr lang="en-US" sz="2000">
                <a:solidFill>
                  <a:srgbClr val="002060"/>
                </a:solidFill>
              </a:rPr>
              <a:t>the rubbish (too much)</a:t>
            </a:r>
            <a:endParaRPr lang="en-US" sz="2000" dirty="0">
              <a:solidFill>
                <a:srgbClr val="002060"/>
              </a:solidFill>
            </a:endParaRPr>
          </a:p>
        </p:txBody>
      </p:sp>
      <p:sp>
        <p:nvSpPr>
          <p:cNvPr id="29" name="TextBox 28"/>
          <p:cNvSpPr txBox="1"/>
          <p:nvPr/>
        </p:nvSpPr>
        <p:spPr>
          <a:xfrm>
            <a:off x="2790451" y="5678689"/>
            <a:ext cx="2472267" cy="400110"/>
          </a:xfrm>
          <a:prstGeom prst="rect">
            <a:avLst/>
          </a:prstGeom>
          <a:noFill/>
        </p:spPr>
        <p:txBody>
          <a:bodyPr wrap="square" rtlCol="0">
            <a:spAutoFit/>
          </a:bodyPr>
          <a:lstStyle/>
          <a:p>
            <a:r>
              <a:rPr lang="en-US" sz="2000">
                <a:solidFill>
                  <a:srgbClr val="002060"/>
                </a:solidFill>
              </a:rPr>
              <a:t>the atmosphere</a:t>
            </a:r>
            <a:endParaRPr lang="en-US" sz="2000" dirty="0">
              <a:solidFill>
                <a:srgbClr val="002060"/>
              </a:solidFill>
            </a:endParaRPr>
          </a:p>
        </p:txBody>
      </p:sp>
      <p:pic>
        <p:nvPicPr>
          <p:cNvPr id="30" name="Picture 4" descr="music note clipart p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90298" y="3475798"/>
            <a:ext cx="723656" cy="79149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9423311" y="797693"/>
            <a:ext cx="2095500" cy="400110"/>
          </a:xfrm>
          <a:prstGeom prst="rect">
            <a:avLst/>
          </a:prstGeom>
          <a:noFill/>
        </p:spPr>
        <p:txBody>
          <a:bodyPr wrap="square" rtlCol="0">
            <a:spAutoFit/>
          </a:bodyPr>
          <a:lstStyle/>
          <a:p>
            <a:r>
              <a:rPr lang="en-GB" sz="2000">
                <a:solidFill>
                  <a:schemeClr val="accent5">
                    <a:lumMod val="50000"/>
                  </a:schemeClr>
                </a:solidFill>
              </a:rPr>
              <a:t>*precio = price</a:t>
            </a:r>
            <a:endParaRPr lang="en-GB" sz="2000" dirty="0">
              <a:solidFill>
                <a:schemeClr val="accent5">
                  <a:lumMod val="50000"/>
                </a:schemeClr>
              </a:solidFill>
            </a:endParaRPr>
          </a:p>
        </p:txBody>
      </p:sp>
    </p:spTree>
    <p:extLst>
      <p:ext uri="{BB962C8B-B14F-4D97-AF65-F5344CB8AC3E}">
        <p14:creationId xmlns:p14="http://schemas.microsoft.com/office/powerpoint/2010/main" val="273402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3" grpId="0"/>
      <p:bldP spid="24" grpId="0"/>
      <p:bldP spid="7" grpId="0"/>
      <p:bldP spid="18" grpId="0"/>
      <p:bldP spid="25" grpId="0"/>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8593" y="3471474"/>
            <a:ext cx="10234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To </a:t>
            </a:r>
            <a:r>
              <a:rPr kumimoji="0" lang="en-US" sz="2400" b="0" i="0" u="none" strike="noStrike" kern="1200" cap="none" spc="0" normalizeH="0" baseline="0" noProof="0">
                <a:ln>
                  <a:noFill/>
                </a:ln>
                <a:solidFill>
                  <a:srgbClr val="002060"/>
                </a:solidFill>
                <a:effectLst/>
                <a:uLnTx/>
                <a:uFillTx/>
                <a:latin typeface="Century Gothic"/>
                <a:ea typeface="+mn-ea"/>
                <a:cs typeface="+mn-cs"/>
              </a:rPr>
              <a:t>say something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is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less</a:t>
            </a:r>
            <a:r>
              <a:rPr kumimoji="0" lang="is-IS" sz="2400" b="0" i="0" u="none" strike="noStrike" kern="1200" cap="none" spc="0" normalizeH="0" baseline="0" noProof="0">
                <a:ln>
                  <a:noFill/>
                </a:ln>
                <a:solidFill>
                  <a:srgbClr val="002060"/>
                </a:solidFill>
                <a:effectLst/>
                <a:uLnTx/>
                <a:uFillTx/>
                <a:latin typeface="Century Gothic"/>
                <a:ea typeface="+mn-ea"/>
                <a:cs typeface="+mn-cs"/>
              </a:rPr>
              <a:t>…</a:t>
            </a:r>
            <a:r>
              <a:rPr kumimoji="0" lang="is-IS" sz="2400" b="1" i="0" u="none" strike="noStrike" kern="1200" cap="none" spc="0" normalizeH="0" baseline="0" noProof="0">
                <a:ln>
                  <a:noFill/>
                </a:ln>
                <a:solidFill>
                  <a:srgbClr val="002060"/>
                </a:solidFill>
                <a:effectLst/>
                <a:uLnTx/>
                <a:uFillTx/>
                <a:latin typeface="Century Gothic"/>
                <a:ea typeface="+mn-ea"/>
                <a:cs typeface="+mn-cs"/>
              </a:rPr>
              <a:t>than</a:t>
            </a:r>
            <a:r>
              <a:rPr kumimoji="0" lang="is-IS" sz="2400" b="0" i="0" u="none" strike="noStrike" kern="1200" cap="none" spc="0" normalizeH="0" baseline="0" noProof="0">
                <a:ln>
                  <a:noFill/>
                </a:ln>
                <a:solidFill>
                  <a:srgbClr val="002060"/>
                </a:solidFill>
                <a:effectLst/>
                <a:uLnTx/>
                <a:uFillTx/>
                <a:latin typeface="Century Gothic"/>
                <a:ea typeface="+mn-ea"/>
                <a:cs typeface="+mn-cs"/>
              </a:rPr>
              <a:t>’, use ___________________________.</a:t>
            </a:r>
            <a:endParaRPr kumimoji="0" lang="is-IS"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Comparing things</a:t>
            </a:r>
            <a:br>
              <a:rPr lang="en-GB" sz="2600" b="1">
                <a:solidFill>
                  <a:schemeClr val="bg1"/>
                </a:solidFill>
              </a:rPr>
            </a:br>
            <a:r>
              <a:rPr lang="en-GB" sz="2600" b="1">
                <a:solidFill>
                  <a:schemeClr val="bg1"/>
                </a:solidFill>
              </a:rPr>
              <a:t>Comparatives [revisited]</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318593" y="1268760"/>
            <a:ext cx="11887199" cy="904863"/>
          </a:xfrm>
          <a:prstGeom prst="rect">
            <a:avLst/>
          </a:prstGeom>
          <a:noFill/>
        </p:spPr>
        <p:txBody>
          <a:bodyPr wrap="square" rtlCol="0">
            <a:spAutoFit/>
          </a:bodyPr>
          <a:lstStyle/>
          <a:p>
            <a:pPr lvl="0">
              <a:lnSpc>
                <a:spcPct val="110000"/>
              </a:lnSpc>
            </a:pPr>
            <a:r>
              <a:rPr kumimoji="0" lang="en-US" sz="2400" b="0" i="0" u="none" strike="noStrike" kern="1200" cap="none" spc="0" normalizeH="0" baseline="0" noProof="0">
                <a:ln>
                  <a:noFill/>
                </a:ln>
                <a:solidFill>
                  <a:srgbClr val="002060"/>
                </a:solidFill>
                <a:effectLst/>
                <a:uLnTx/>
                <a:uFillTx/>
                <a:latin typeface="Century Gothic"/>
                <a:ea typeface="+mn-ea"/>
                <a:cs typeface="+mn-cs"/>
              </a:rPr>
              <a:t>When comparing things in Spanish, </a:t>
            </a:r>
            <a:r>
              <a:rPr kumimoji="0" lang="is-IS" sz="2400" b="0" i="0" u="none" strike="noStrike" kern="1200" cap="none" spc="0" normalizeH="0" baseline="0" noProof="0">
                <a:ln>
                  <a:noFill/>
                </a:ln>
                <a:solidFill>
                  <a:srgbClr val="002060"/>
                </a:solidFill>
                <a:effectLst/>
                <a:uLnTx/>
                <a:uFillTx/>
                <a:latin typeface="Century Gothic"/>
                <a:ea typeface="+mn-ea"/>
                <a:cs typeface="+mn-cs"/>
              </a:rPr>
              <a:t>use _________________________ to mean </a:t>
            </a:r>
            <a:r>
              <a:rPr lang="en-US" sz="2400">
                <a:solidFill>
                  <a:srgbClr val="002060"/>
                </a:solidFill>
              </a:rPr>
              <a:t>‘</a:t>
            </a:r>
            <a:r>
              <a:rPr lang="en-US" sz="2400" b="1">
                <a:solidFill>
                  <a:srgbClr val="002060"/>
                </a:solidFill>
              </a:rPr>
              <a:t>more</a:t>
            </a:r>
            <a:r>
              <a:rPr lang="is-IS" sz="2400">
                <a:solidFill>
                  <a:srgbClr val="002060"/>
                </a:solidFill>
              </a:rPr>
              <a:t>… </a:t>
            </a:r>
            <a:r>
              <a:rPr lang="is-IS" sz="2400" b="1">
                <a:solidFill>
                  <a:srgbClr val="002060"/>
                </a:solidFill>
              </a:rPr>
              <a:t>than</a:t>
            </a:r>
            <a:r>
              <a:rPr lang="is-IS" sz="2400">
                <a:solidFill>
                  <a:srgbClr val="002060"/>
                </a:solidFill>
              </a:rPr>
              <a:t>’. </a:t>
            </a:r>
            <a:endParaRPr kumimoji="0" lang="is-IS" sz="2400" b="0" i="0" u="none" strike="noStrike" kern="1200" cap="none" spc="0" normalizeH="0" baseline="0" noProof="0" dirty="0">
              <a:ln>
                <a:noFill/>
              </a:ln>
              <a:solidFill>
                <a:srgbClr val="002060"/>
              </a:solidFill>
              <a:effectLst/>
              <a:uLnTx/>
              <a:uFillTx/>
              <a:latin typeface="Century Gothic"/>
            </a:endParaRPr>
          </a:p>
        </p:txBody>
      </p:sp>
      <p:sp>
        <p:nvSpPr>
          <p:cNvPr id="3" name="TextBox 2"/>
          <p:cNvSpPr txBox="1"/>
          <p:nvPr/>
        </p:nvSpPr>
        <p:spPr>
          <a:xfrm>
            <a:off x="6123197" y="1259526"/>
            <a:ext cx="39096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00"/>
                </a:solidFill>
                <a:effectLst/>
                <a:uLnTx/>
                <a:uFillTx/>
                <a:latin typeface="Century Gothic"/>
                <a:ea typeface="+mn-ea"/>
                <a:cs typeface="+mn-cs"/>
              </a:rPr>
              <a:t>‘más’ </a:t>
            </a:r>
            <a:r>
              <a:rPr kumimoji="0" lang="is-IS" sz="2400" b="1" i="0" u="none" strike="noStrike" kern="1200" cap="none" spc="0" normalizeH="0" baseline="0" noProof="0">
                <a:ln>
                  <a:noFill/>
                </a:ln>
                <a:solidFill>
                  <a:srgbClr val="FF6600"/>
                </a:solidFill>
                <a:effectLst/>
                <a:uLnTx/>
                <a:uFillTx/>
                <a:latin typeface="Century Gothic"/>
                <a:ea typeface="+mn-ea"/>
                <a:cs typeface="+mn-cs"/>
              </a:rPr>
              <a:t>+ adjective +</a:t>
            </a:r>
            <a:r>
              <a:rPr kumimoji="0" lang="en-US" sz="2400" b="1" i="0" u="none" strike="noStrike" kern="1200" cap="none" spc="0" normalizeH="0" baseline="0" noProof="0">
                <a:ln>
                  <a:noFill/>
                </a:ln>
                <a:solidFill>
                  <a:srgbClr val="FF6600"/>
                </a:solidFill>
                <a:effectLst/>
                <a:uLnTx/>
                <a:uFillTx/>
                <a:latin typeface="Century Gothic"/>
                <a:ea typeface="+mn-ea"/>
                <a:cs typeface="+mn-cs"/>
              </a:rPr>
              <a:t> ‘que’</a:t>
            </a:r>
            <a:endParaRPr kumimoji="0" lang="en-US" sz="2400" b="1"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6" name="TextBox 5"/>
          <p:cNvSpPr txBox="1"/>
          <p:nvPr/>
        </p:nvSpPr>
        <p:spPr>
          <a:xfrm>
            <a:off x="5708718" y="3449603"/>
            <a:ext cx="5443303" cy="461665"/>
          </a:xfrm>
          <a:prstGeom prst="rect">
            <a:avLst/>
          </a:prstGeom>
          <a:noFill/>
        </p:spPr>
        <p:txBody>
          <a:bodyPr wrap="square" rtlCol="0">
            <a:spAutoFit/>
          </a:bodyPr>
          <a:lstStyle/>
          <a:p>
            <a:pPr lvl="0">
              <a:defRPr/>
            </a:pPr>
            <a:r>
              <a:rPr kumimoji="0" lang="en-US" sz="2400" b="1" i="0" u="none" strike="noStrike" kern="1200" cap="none" spc="0" normalizeH="0" baseline="0" noProof="0">
                <a:ln>
                  <a:noFill/>
                </a:ln>
                <a:solidFill>
                  <a:srgbClr val="FF6600"/>
                </a:solidFill>
                <a:effectLst/>
                <a:uLnTx/>
                <a:uFillTx/>
                <a:latin typeface="Century Gothic"/>
                <a:ea typeface="+mn-ea"/>
                <a:cs typeface="+mn-cs"/>
              </a:rPr>
              <a:t>‘menos’ </a:t>
            </a:r>
            <a:r>
              <a:rPr kumimoji="0" lang="is-IS" sz="2400" b="1" i="0" u="none" strike="noStrike" kern="1200" cap="none" spc="0" normalizeH="0" baseline="0" noProof="0">
                <a:ln>
                  <a:noFill/>
                </a:ln>
                <a:solidFill>
                  <a:srgbClr val="FF6600"/>
                </a:solidFill>
                <a:effectLst/>
                <a:uLnTx/>
                <a:uFillTx/>
                <a:latin typeface="Century Gothic"/>
                <a:ea typeface="+mn-ea"/>
                <a:cs typeface="+mn-cs"/>
              </a:rPr>
              <a:t>+ adjective</a:t>
            </a:r>
            <a:r>
              <a:rPr kumimoji="0" lang="is-IS" sz="2400" b="1" i="0" u="none" strike="noStrike" kern="1200" cap="none" spc="0" normalizeH="0" noProof="0">
                <a:ln>
                  <a:noFill/>
                </a:ln>
                <a:solidFill>
                  <a:srgbClr val="FF6600"/>
                </a:solidFill>
                <a:effectLst/>
                <a:uLnTx/>
                <a:uFillTx/>
                <a:latin typeface="Century Gothic"/>
                <a:ea typeface="+mn-ea"/>
                <a:cs typeface="+mn-cs"/>
              </a:rPr>
              <a:t> +</a:t>
            </a:r>
            <a:r>
              <a:rPr kumimoji="0" lang="is-IS" sz="2400" b="1" i="0" u="none" strike="noStrike" kern="1200" cap="none" spc="0" normalizeH="0" baseline="0" noProof="0">
                <a:ln>
                  <a:noFill/>
                </a:ln>
                <a:solidFill>
                  <a:srgbClr val="FF6600"/>
                </a:solidFill>
                <a:effectLst/>
                <a:uLnTx/>
                <a:uFillTx/>
                <a:latin typeface="Century Gothic"/>
                <a:ea typeface="+mn-ea"/>
                <a:cs typeface="+mn-cs"/>
              </a:rPr>
              <a:t> </a:t>
            </a:r>
            <a:r>
              <a:rPr lang="en-US" sz="2400" b="1">
                <a:solidFill>
                  <a:srgbClr val="FF6600"/>
                </a:solidFill>
              </a:rPr>
              <a:t>‘que’</a:t>
            </a:r>
            <a:endParaRPr lang="en-US" sz="2400" b="1" dirty="0">
              <a:solidFill>
                <a:srgbClr val="FF6600"/>
              </a:solidFill>
            </a:endParaRPr>
          </a:p>
        </p:txBody>
      </p:sp>
      <p:sp>
        <p:nvSpPr>
          <p:cNvPr id="10" name="TextBox 9"/>
          <p:cNvSpPr txBox="1"/>
          <p:nvPr/>
        </p:nvSpPr>
        <p:spPr>
          <a:xfrm>
            <a:off x="335360" y="2505561"/>
            <a:ext cx="7416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dirty="0">
                <a:ln>
                  <a:noFill/>
                </a:ln>
                <a:solidFill>
                  <a:srgbClr val="002060"/>
                </a:solidFill>
                <a:effectLst/>
                <a:uLnTx/>
                <a:uFillTx/>
                <a:latin typeface="Century Gothic"/>
                <a:ea typeface="+mn-ea"/>
                <a:cs typeface="+mn-cs"/>
              </a:rPr>
              <a:t>My friend </a:t>
            </a:r>
            <a:r>
              <a:rPr kumimoji="0" lang="is-IS" sz="2400" i="0" u="none" strike="noStrike" kern="1200" cap="none" spc="0" normalizeH="0" baseline="0" noProof="0" dirty="0">
                <a:ln>
                  <a:noFill/>
                </a:ln>
                <a:solidFill>
                  <a:srgbClr val="002060"/>
                </a:solidFill>
                <a:effectLst/>
                <a:uLnTx/>
                <a:uFillTx/>
                <a:latin typeface="Century Gothic"/>
                <a:ea typeface="+mn-ea"/>
                <a:cs typeface="+mn-cs"/>
              </a:rPr>
              <a:t>is</a:t>
            </a:r>
            <a:r>
              <a:rPr kumimoji="0" lang="is-IS" sz="2400" b="1" i="0" u="none" strike="noStrike" kern="1200" cap="none" spc="0" normalizeH="0" baseline="0" noProof="0" dirty="0">
                <a:ln>
                  <a:noFill/>
                </a:ln>
                <a:solidFill>
                  <a:srgbClr val="002060"/>
                </a:solidFill>
                <a:effectLst/>
                <a:uLnTx/>
                <a:uFillTx/>
                <a:latin typeface="Century Gothic"/>
                <a:ea typeface="+mn-ea"/>
                <a:cs typeface="+mn-cs"/>
              </a:rPr>
              <a:t> </a:t>
            </a:r>
            <a:r>
              <a:rPr kumimoji="0" lang="is-IS" sz="2400" i="0" u="none" strike="noStrike" kern="1200" cap="none" spc="0" normalizeH="0" baseline="0" noProof="0" dirty="0">
                <a:ln>
                  <a:noFill/>
                </a:ln>
                <a:solidFill>
                  <a:srgbClr val="002060"/>
                </a:solidFill>
                <a:effectLst/>
                <a:uLnTx/>
                <a:uFillTx/>
                <a:latin typeface="Century Gothic"/>
                <a:ea typeface="+mn-ea"/>
                <a:cs typeface="+mn-cs"/>
              </a:rPr>
              <a:t>more tired </a:t>
            </a:r>
            <a:r>
              <a:rPr kumimoji="0" lang="is-IS" sz="2400" i="0" u="none" strike="noStrike" kern="1200" cap="none" spc="0" normalizeH="0" baseline="0" noProof="0">
                <a:ln>
                  <a:noFill/>
                </a:ln>
                <a:solidFill>
                  <a:srgbClr val="002060"/>
                </a:solidFill>
                <a:effectLst/>
                <a:uLnTx/>
                <a:uFillTx/>
                <a:latin typeface="Century Gothic"/>
                <a:ea typeface="+mn-ea"/>
                <a:cs typeface="+mn-cs"/>
              </a:rPr>
              <a:t>than </a:t>
            </a:r>
            <a:r>
              <a:rPr kumimoji="0" lang="is-IS" sz="2400" b="0" i="0" u="none" strike="noStrike" kern="1200" cap="none" spc="0" normalizeH="0" baseline="0" noProof="0">
                <a:ln>
                  <a:noFill/>
                </a:ln>
                <a:solidFill>
                  <a:srgbClr val="002060"/>
                </a:solidFill>
                <a:effectLst/>
                <a:uLnTx/>
                <a:uFillTx/>
                <a:latin typeface="Century Gothic"/>
                <a:ea typeface="+mn-ea"/>
                <a:cs typeface="+mn-cs"/>
              </a:rPr>
              <a:t>Lucía.</a:t>
            </a:r>
            <a:endParaRPr kumimoji="0" lang="is-I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p:cNvSpPr txBox="1"/>
          <p:nvPr/>
        </p:nvSpPr>
        <p:spPr>
          <a:xfrm>
            <a:off x="5807463" y="2483690"/>
            <a:ext cx="612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i="0" u="none" strike="noStrike" kern="1200" cap="none" spc="0" normalizeH="0" baseline="0" noProof="0" dirty="0">
                <a:ln>
                  <a:noFill/>
                </a:ln>
                <a:solidFill>
                  <a:srgbClr val="002060"/>
                </a:solidFill>
                <a:effectLst/>
                <a:uLnTx/>
                <a:uFillTx/>
                <a:latin typeface="Century Gothic"/>
                <a:ea typeface="+mn-ea"/>
                <a:cs typeface="+mn-cs"/>
              </a:rPr>
              <a:t>Mi amiga </a:t>
            </a:r>
            <a:r>
              <a:rPr kumimoji="0" lang="is-IS" sz="2400" i="0" u="none" strike="noStrike" kern="1200" cap="none" spc="0" normalizeH="0" baseline="0" noProof="0">
                <a:ln>
                  <a:noFill/>
                </a:ln>
                <a:solidFill>
                  <a:srgbClr val="002060"/>
                </a:solidFill>
                <a:effectLst/>
                <a:uLnTx/>
                <a:uFillTx/>
                <a:latin typeface="Century Gothic"/>
                <a:ea typeface="+mn-ea"/>
                <a:cs typeface="+mn-cs"/>
              </a:rPr>
              <a:t>está</a:t>
            </a:r>
            <a:r>
              <a:rPr kumimoji="0" lang="is-IS" sz="2400" b="1" i="0" u="none" strike="noStrike" kern="1200" cap="none" spc="0" normalizeH="0" baseline="0" noProof="0">
                <a:ln>
                  <a:noFill/>
                </a:ln>
                <a:solidFill>
                  <a:srgbClr val="002060"/>
                </a:solidFill>
                <a:effectLst/>
                <a:uLnTx/>
                <a:uFillTx/>
                <a:latin typeface="Century Gothic"/>
                <a:ea typeface="+mn-ea"/>
                <a:cs typeface="+mn-cs"/>
              </a:rPr>
              <a:t> </a:t>
            </a:r>
            <a:r>
              <a:rPr kumimoji="0" lang="is-IS" sz="2400" i="0" u="none" strike="noStrike" kern="1200" cap="none" spc="0" normalizeH="0" baseline="0" noProof="0">
                <a:ln>
                  <a:noFill/>
                </a:ln>
                <a:solidFill>
                  <a:srgbClr val="002060"/>
                </a:solidFill>
                <a:effectLst/>
                <a:uLnTx/>
                <a:uFillTx/>
                <a:latin typeface="Century Gothic"/>
                <a:ea typeface="+mn-ea"/>
                <a:cs typeface="+mn-cs"/>
              </a:rPr>
              <a:t>__________________</a:t>
            </a:r>
            <a:r>
              <a:rPr kumimoji="0" lang="is-IS" sz="2400" b="1" i="0" u="none" strike="noStrike" kern="1200" cap="none" spc="0" normalizeH="0" baseline="0" noProof="0">
                <a:ln>
                  <a:noFill/>
                </a:ln>
                <a:solidFill>
                  <a:srgbClr val="002060"/>
                </a:solidFill>
                <a:effectLst/>
                <a:uLnTx/>
                <a:uFillTx/>
                <a:latin typeface="Century Gothic"/>
                <a:ea typeface="+mn-ea"/>
                <a:cs typeface="+mn-cs"/>
              </a:rPr>
              <a:t> </a:t>
            </a:r>
            <a:r>
              <a:rPr kumimoji="0" lang="is-IS" sz="2400" i="0" u="none" strike="noStrike" kern="1200" cap="none" spc="0" normalizeH="0" baseline="0" noProof="0">
                <a:ln>
                  <a:noFill/>
                </a:ln>
                <a:solidFill>
                  <a:srgbClr val="002060"/>
                </a:solidFill>
                <a:effectLst/>
                <a:uLnTx/>
                <a:uFillTx/>
                <a:latin typeface="Century Gothic"/>
                <a:ea typeface="+mn-ea"/>
                <a:cs typeface="+mn-cs"/>
              </a:rPr>
              <a:t>Lucía</a:t>
            </a:r>
            <a:r>
              <a:rPr kumimoji="0" lang="is-IS" sz="2400" b="1" i="0" u="none" strike="noStrike" kern="1200" cap="none" spc="0" normalizeH="0" baseline="0" noProof="0">
                <a:ln>
                  <a:noFill/>
                </a:ln>
                <a:solidFill>
                  <a:srgbClr val="002060"/>
                </a:solidFill>
                <a:effectLst/>
                <a:uLnTx/>
                <a:uFillTx/>
                <a:latin typeface="Century Gothic"/>
                <a:ea typeface="+mn-ea"/>
                <a:cs typeface="+mn-cs"/>
              </a:rPr>
              <a:t>.</a:t>
            </a:r>
            <a:endParaRPr kumimoji="0" lang="is-I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p:cNvSpPr txBox="1"/>
          <p:nvPr/>
        </p:nvSpPr>
        <p:spPr>
          <a:xfrm>
            <a:off x="318593" y="4389649"/>
            <a:ext cx="59268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a:ln>
                  <a:noFill/>
                </a:ln>
                <a:solidFill>
                  <a:srgbClr val="002060"/>
                </a:solidFill>
                <a:effectLst/>
                <a:uLnTx/>
                <a:uFillTx/>
                <a:latin typeface="Century Gothic"/>
                <a:ea typeface="+mn-ea"/>
                <a:cs typeface="+mn-cs"/>
              </a:rPr>
              <a:t>The </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aunts are </a:t>
            </a:r>
            <a:r>
              <a:rPr kumimoji="0" lang="is-IS" sz="2400" b="0" i="0" u="none" strike="noStrike" kern="1200" cap="none" spc="0" normalizeH="0" baseline="0" noProof="0">
                <a:ln>
                  <a:noFill/>
                </a:ln>
                <a:solidFill>
                  <a:srgbClr val="002060"/>
                </a:solidFill>
                <a:effectLst/>
                <a:uLnTx/>
                <a:uFillTx/>
                <a:latin typeface="Century Gothic"/>
                <a:ea typeface="+mn-ea"/>
                <a:cs typeface="+mn-cs"/>
              </a:rPr>
              <a:t>less angry than Ana.</a:t>
            </a:r>
            <a:endParaRPr kumimoji="0" lang="is-I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TextBox 12"/>
          <p:cNvSpPr txBox="1"/>
          <p:nvPr/>
        </p:nvSpPr>
        <p:spPr>
          <a:xfrm>
            <a:off x="5793928" y="4389649"/>
            <a:ext cx="639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i="0" u="none" strike="noStrike" kern="1200" cap="none" spc="0" normalizeH="0" baseline="0" noProof="0">
                <a:ln>
                  <a:noFill/>
                </a:ln>
                <a:solidFill>
                  <a:srgbClr val="002060"/>
                </a:solidFill>
                <a:effectLst/>
                <a:uLnTx/>
                <a:uFillTx/>
                <a:latin typeface="Century Gothic"/>
                <a:ea typeface="+mn-ea"/>
                <a:cs typeface="+mn-cs"/>
              </a:rPr>
              <a:t>Las </a:t>
            </a:r>
            <a:r>
              <a:rPr kumimoji="0" lang="is-IS" sz="2400" i="0" u="none" strike="noStrike" kern="1200" cap="none" spc="0" normalizeH="0" baseline="0" noProof="0" dirty="0">
                <a:ln>
                  <a:noFill/>
                </a:ln>
                <a:solidFill>
                  <a:srgbClr val="002060"/>
                </a:solidFill>
                <a:effectLst/>
                <a:uLnTx/>
                <a:uFillTx/>
                <a:latin typeface="Century Gothic"/>
                <a:ea typeface="+mn-ea"/>
                <a:cs typeface="+mn-cs"/>
              </a:rPr>
              <a:t>tías </a:t>
            </a:r>
            <a:r>
              <a:rPr kumimoji="0" lang="is-IS" sz="2400" i="0" u="none" strike="noStrike" kern="1200" cap="none" spc="0" normalizeH="0" baseline="0" noProof="0">
                <a:ln>
                  <a:noFill/>
                </a:ln>
                <a:solidFill>
                  <a:srgbClr val="002060"/>
                </a:solidFill>
                <a:effectLst/>
                <a:uLnTx/>
                <a:uFillTx/>
                <a:latin typeface="Century Gothic"/>
                <a:ea typeface="+mn-ea"/>
                <a:cs typeface="+mn-cs"/>
              </a:rPr>
              <a:t>están ______________________Ana.</a:t>
            </a:r>
            <a:endParaRPr kumimoji="0" lang="is-IS" sz="24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Rectangle 14"/>
          <p:cNvSpPr/>
          <p:nvPr/>
        </p:nvSpPr>
        <p:spPr>
          <a:xfrm>
            <a:off x="8002467" y="2476873"/>
            <a:ext cx="2986715" cy="461665"/>
          </a:xfrm>
          <a:prstGeom prst="rect">
            <a:avLst/>
          </a:prstGeom>
        </p:spPr>
        <p:txBody>
          <a:bodyPr wrap="none">
            <a:spAutoFit/>
          </a:bodyPr>
          <a:lstStyle/>
          <a:p>
            <a:r>
              <a:rPr lang="is-IS" sz="2400" b="1">
                <a:solidFill>
                  <a:srgbClr val="FF6600"/>
                </a:solidFill>
              </a:rPr>
              <a:t>más</a:t>
            </a:r>
            <a:r>
              <a:rPr lang="is-IS" sz="2400" b="1">
                <a:solidFill>
                  <a:srgbClr val="4472C4">
                    <a:lumMod val="50000"/>
                  </a:srgbClr>
                </a:solidFill>
              </a:rPr>
              <a:t> </a:t>
            </a:r>
            <a:r>
              <a:rPr lang="is-IS" sz="2400" b="1">
                <a:solidFill>
                  <a:srgbClr val="F66400"/>
                </a:solidFill>
              </a:rPr>
              <a:t>cansada</a:t>
            </a:r>
            <a:r>
              <a:rPr lang="is-IS" sz="2400" b="1">
                <a:solidFill>
                  <a:srgbClr val="4472C4">
                    <a:lumMod val="50000"/>
                  </a:srgbClr>
                </a:solidFill>
              </a:rPr>
              <a:t> </a:t>
            </a:r>
            <a:r>
              <a:rPr lang="is-IS" sz="2400" b="1">
                <a:solidFill>
                  <a:srgbClr val="FF6600"/>
                </a:solidFill>
              </a:rPr>
              <a:t>que</a:t>
            </a:r>
            <a:r>
              <a:rPr lang="is-IS" sz="2400" b="1">
                <a:solidFill>
                  <a:srgbClr val="4472C4">
                    <a:lumMod val="50000"/>
                  </a:srgbClr>
                </a:solidFill>
              </a:rPr>
              <a:t> </a:t>
            </a:r>
            <a:endParaRPr lang="en-GB" sz="2400"/>
          </a:p>
        </p:txBody>
      </p:sp>
      <p:sp>
        <p:nvSpPr>
          <p:cNvPr id="9" name="Rectangle 8"/>
          <p:cNvSpPr/>
          <p:nvPr/>
        </p:nvSpPr>
        <p:spPr>
          <a:xfrm>
            <a:off x="7930456" y="4382832"/>
            <a:ext cx="3440365" cy="461665"/>
          </a:xfrm>
          <a:prstGeom prst="rect">
            <a:avLst/>
          </a:prstGeom>
        </p:spPr>
        <p:txBody>
          <a:bodyPr wrap="none">
            <a:spAutoFit/>
          </a:bodyPr>
          <a:lstStyle/>
          <a:p>
            <a:r>
              <a:rPr lang="is-IS" sz="2400" b="1">
                <a:solidFill>
                  <a:srgbClr val="FF6600"/>
                </a:solidFill>
              </a:rPr>
              <a:t>menos</a:t>
            </a:r>
            <a:r>
              <a:rPr lang="is-IS" sz="2400">
                <a:solidFill>
                  <a:srgbClr val="4472C4">
                    <a:lumMod val="50000"/>
                  </a:srgbClr>
                </a:solidFill>
              </a:rPr>
              <a:t> </a:t>
            </a:r>
            <a:r>
              <a:rPr lang="is-IS" sz="2400" b="1">
                <a:solidFill>
                  <a:srgbClr val="F66400"/>
                </a:solidFill>
              </a:rPr>
              <a:t>enojadas</a:t>
            </a:r>
            <a:r>
              <a:rPr lang="is-IS" sz="2400">
                <a:solidFill>
                  <a:srgbClr val="4472C4">
                    <a:lumMod val="50000"/>
                  </a:srgbClr>
                </a:solidFill>
              </a:rPr>
              <a:t> </a:t>
            </a:r>
            <a:r>
              <a:rPr lang="is-IS" sz="2400" b="1">
                <a:solidFill>
                  <a:srgbClr val="FF6600"/>
                </a:solidFill>
              </a:rPr>
              <a:t>que</a:t>
            </a:r>
            <a:r>
              <a:rPr lang="is-IS" sz="2400">
                <a:solidFill>
                  <a:srgbClr val="4472C4">
                    <a:lumMod val="50000"/>
                  </a:srgbClr>
                </a:solidFill>
              </a:rPr>
              <a:t> </a:t>
            </a:r>
            <a:endParaRPr lang="en-GB" sz="2400"/>
          </a:p>
        </p:txBody>
      </p:sp>
      <p:sp>
        <p:nvSpPr>
          <p:cNvPr id="16" name="Rounded Rectangular Callout 15"/>
          <p:cNvSpPr/>
          <p:nvPr/>
        </p:nvSpPr>
        <p:spPr>
          <a:xfrm>
            <a:off x="5994199" y="5230990"/>
            <a:ext cx="4381701" cy="1045029"/>
          </a:xfrm>
          <a:prstGeom prst="wedgeRoundRectCallout">
            <a:avLst>
              <a:gd name="adj1" fmla="val 36279"/>
              <a:gd name="adj2" fmla="val -77719"/>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Remember, the </a:t>
            </a:r>
            <a:r>
              <a:rPr lang="en-GB" sz="2000">
                <a:solidFill>
                  <a:srgbClr val="203864"/>
                </a:solidFill>
              </a:rPr>
              <a:t>adjective also </a:t>
            </a:r>
            <a:r>
              <a:rPr lang="en-GB" sz="2000" dirty="0">
                <a:solidFill>
                  <a:srgbClr val="203864"/>
                </a:solidFill>
              </a:rPr>
              <a:t>agrees with the gender and number of </a:t>
            </a:r>
            <a:r>
              <a:rPr lang="en-GB" sz="2000">
                <a:solidFill>
                  <a:srgbClr val="203864"/>
                </a:solidFill>
              </a:rPr>
              <a:t>the first noun</a:t>
            </a:r>
            <a:r>
              <a:rPr lang="en-GB" sz="2000" dirty="0">
                <a:solidFill>
                  <a:srgbClr val="203864"/>
                </a:solidFill>
              </a:rPr>
              <a:t>. </a:t>
            </a:r>
          </a:p>
        </p:txBody>
      </p:sp>
      <p:cxnSp>
        <p:nvCxnSpPr>
          <p:cNvPr id="17" name="Straight Connector 16"/>
          <p:cNvCxnSpPr/>
          <p:nvPr/>
        </p:nvCxnSpPr>
        <p:spPr>
          <a:xfrm>
            <a:off x="6566870" y="4838776"/>
            <a:ext cx="428619" cy="0"/>
          </a:xfrm>
          <a:prstGeom prst="line">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032866" y="4885075"/>
            <a:ext cx="563828" cy="4379"/>
          </a:xfrm>
          <a:prstGeom prst="line">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mph" presetSubtype="0" repeatCount="5000" fill="hold" nodeType="clickEffect">
                                  <p:stCondLst>
                                    <p:cond delay="0"/>
                                  </p:stCondLst>
                                  <p:childTnLst>
                                    <p:animEffect transition="out" filter="fade">
                                      <p:cBhvr>
                                        <p:cTn id="56" dur="500" tmFilter="0, 0; .2, .5; .8, .5; 1, 0"/>
                                        <p:tgtEl>
                                          <p:spTgt spid="17"/>
                                        </p:tgtEl>
                                      </p:cBhvr>
                                    </p:animEffect>
                                    <p:animScale>
                                      <p:cBhvr>
                                        <p:cTn id="57" dur="250" autoRev="1" fill="hold"/>
                                        <p:tgtEl>
                                          <p:spTgt spid="17"/>
                                        </p:tgtEl>
                                      </p:cBhvr>
                                      <p:by x="105000" y="105000"/>
                                    </p:animScale>
                                  </p:childTnLst>
                                </p:cTn>
                              </p:par>
                              <p:par>
                                <p:cTn id="58" presetID="26" presetClass="emph" presetSubtype="0" repeatCount="5000" fill="hold" nodeType="with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6" grpId="0"/>
      <p:bldP spid="10" grpId="0"/>
      <p:bldP spid="11" grpId="0"/>
      <p:bldP spid="12" grpId="0"/>
      <p:bldP spid="13" grpId="0"/>
      <p:bldP spid="15" grpId="0"/>
      <p:bldP spid="9"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5" y="0"/>
            <a:ext cx="8485518" cy="1325563"/>
          </a:xfrm>
        </p:spPr>
        <p:txBody>
          <a:bodyPr>
            <a:normAutofit/>
          </a:bodyPr>
          <a:lstStyle/>
          <a:p>
            <a:r>
              <a:rPr lang="en-GB" sz="2600" b="1">
                <a:solidFill>
                  <a:schemeClr val="bg1"/>
                </a:solidFill>
              </a:rPr>
              <a:t>Comparing things</a:t>
            </a:r>
            <a:br>
              <a:rPr lang="en-GB" sz="2600" b="1">
                <a:solidFill>
                  <a:schemeClr val="bg1"/>
                </a:solidFill>
              </a:rPr>
            </a:br>
            <a:r>
              <a:rPr lang="en-GB" sz="2600" b="1">
                <a:solidFill>
                  <a:schemeClr val="bg1"/>
                </a:solidFill>
              </a:rPr>
              <a:t>Using ‘mejor </a:t>
            </a:r>
            <a:r>
              <a:rPr lang="en-GB" sz="2600" b="1" err="1">
                <a:solidFill>
                  <a:schemeClr val="bg1"/>
                </a:solidFill>
              </a:rPr>
              <a:t>que</a:t>
            </a:r>
            <a:r>
              <a:rPr lang="en-GB" sz="2600" b="1">
                <a:solidFill>
                  <a:schemeClr val="bg1"/>
                </a:solidFill>
              </a:rPr>
              <a:t> and ‘peor </a:t>
            </a:r>
            <a:r>
              <a:rPr lang="en-GB" sz="2600" b="1" dirty="0" err="1">
                <a:solidFill>
                  <a:schemeClr val="bg1"/>
                </a:solidFill>
              </a:rPr>
              <a:t>que</a:t>
            </a:r>
            <a:r>
              <a:rPr lang="en-GB" sz="2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72075" y="1293513"/>
            <a:ext cx="11260667" cy="434221"/>
          </a:xfrm>
          <a:prstGeom prst="rect">
            <a:avLst/>
          </a:prstGeom>
          <a:noFill/>
        </p:spPr>
        <p:txBody>
          <a:bodyPr wrap="square" rtlCol="0">
            <a:spAutoFit/>
          </a:bodyPr>
          <a:lstStyle/>
          <a:p>
            <a:pPr lvl="0">
              <a:lnSpc>
                <a:spcPct val="110000"/>
              </a:lnSpc>
            </a:pPr>
            <a:r>
              <a:rPr kumimoji="0" lang="is-IS" sz="2200" b="0" i="0" u="none" strike="noStrike" kern="1200" cap="none" spc="0" normalizeH="0" baseline="0" noProof="0" dirty="0">
                <a:ln>
                  <a:noFill/>
                </a:ln>
                <a:solidFill>
                  <a:srgbClr val="002060"/>
                </a:solidFill>
                <a:effectLst/>
                <a:uLnTx/>
                <a:uFillTx/>
                <a:latin typeface="Century Gothic"/>
              </a:rPr>
              <a:t>In English, </a:t>
            </a:r>
            <a:r>
              <a:rPr kumimoji="0" lang="is-IS" sz="2200" b="0" i="0" u="none" strike="noStrike" kern="1200" cap="none" spc="0" normalizeH="0" baseline="0" noProof="0">
                <a:ln>
                  <a:noFill/>
                </a:ln>
                <a:solidFill>
                  <a:srgbClr val="002060"/>
                </a:solidFill>
                <a:effectLst/>
                <a:uLnTx/>
                <a:uFillTx/>
                <a:latin typeface="Century Gothic"/>
              </a:rPr>
              <a:t>we don</a:t>
            </a:r>
            <a:r>
              <a:rPr lang="is-IS" sz="2200">
                <a:solidFill>
                  <a:srgbClr val="002060"/>
                </a:solidFill>
              </a:rPr>
              <a:t>’</a:t>
            </a:r>
            <a:r>
              <a:rPr kumimoji="0" lang="is-IS" sz="2200" b="0" i="0" u="none" strike="noStrike" kern="1200" cap="none" spc="0" normalizeH="0" baseline="0" noProof="0">
                <a:ln>
                  <a:noFill/>
                </a:ln>
                <a:solidFill>
                  <a:srgbClr val="002060"/>
                </a:solidFill>
                <a:effectLst/>
                <a:uLnTx/>
                <a:uFillTx/>
                <a:latin typeface="Century Gothic"/>
              </a:rPr>
              <a:t>t say 'more good than</a:t>
            </a:r>
            <a:r>
              <a:rPr lang="is-IS" sz="2200">
                <a:solidFill>
                  <a:srgbClr val="002060"/>
                </a:solidFill>
              </a:rPr>
              <a:t>’ or 'more </a:t>
            </a:r>
            <a:r>
              <a:rPr kumimoji="0" lang="is-IS" sz="2200" b="0" i="0" u="none" strike="noStrike" kern="1200" cap="none" spc="0" normalizeH="0" baseline="0" noProof="0">
                <a:ln>
                  <a:noFill/>
                </a:ln>
                <a:solidFill>
                  <a:srgbClr val="002060"/>
                </a:solidFill>
                <a:effectLst/>
                <a:uLnTx/>
                <a:uFillTx/>
                <a:latin typeface="Century Gothic"/>
              </a:rPr>
              <a:t>bad than</a:t>
            </a:r>
            <a:r>
              <a:rPr lang="is-IS" sz="2200">
                <a:solidFill>
                  <a:srgbClr val="002060"/>
                </a:solidFill>
              </a:rPr>
              <a:t>’</a:t>
            </a:r>
            <a:r>
              <a:rPr kumimoji="0" lang="is-IS" sz="2200" b="0" i="0" u="none" strike="noStrike" kern="1200" cap="none" spc="0" normalizeH="0" baseline="0" noProof="0">
                <a:ln>
                  <a:noFill/>
                </a:ln>
                <a:solidFill>
                  <a:srgbClr val="002060"/>
                </a:solidFill>
                <a:effectLst/>
                <a:uLnTx/>
                <a:uFillTx/>
                <a:latin typeface="Century Gothic"/>
              </a:rPr>
              <a:t>. </a:t>
            </a:r>
            <a:endParaRPr kumimoji="0" lang="is-IS" sz="2200" b="0" i="0" u="none" strike="noStrike" kern="1200" cap="none" spc="0" normalizeH="0" baseline="0" noProof="0" dirty="0">
              <a:ln>
                <a:noFill/>
              </a:ln>
              <a:solidFill>
                <a:srgbClr val="002060"/>
              </a:solidFill>
              <a:effectLst/>
              <a:uLnTx/>
              <a:uFillTx/>
              <a:latin typeface="Century Gothic"/>
            </a:endParaRPr>
          </a:p>
        </p:txBody>
      </p:sp>
      <p:sp>
        <p:nvSpPr>
          <p:cNvPr id="3" name="TextBox 2"/>
          <p:cNvSpPr txBox="1"/>
          <p:nvPr/>
        </p:nvSpPr>
        <p:spPr>
          <a:xfrm>
            <a:off x="243314" y="2537780"/>
            <a:ext cx="6640197" cy="430887"/>
          </a:xfrm>
          <a:prstGeom prst="rect">
            <a:avLst/>
          </a:prstGeom>
          <a:noFill/>
        </p:spPr>
        <p:txBody>
          <a:bodyPr wrap="square" rtlCol="0">
            <a:spAutoFit/>
          </a:bodyPr>
          <a:lstStyle/>
          <a:p>
            <a:pPr lvl="0"/>
            <a:r>
              <a:rPr kumimoji="0" lang="is-IS" sz="2200" b="0" i="0" u="none" strike="noStrike" kern="1200" cap="none" spc="0" normalizeH="0" baseline="0" noProof="0">
                <a:ln>
                  <a:noFill/>
                </a:ln>
                <a:solidFill>
                  <a:srgbClr val="002060"/>
                </a:solidFill>
                <a:effectLst/>
                <a:uLnTx/>
                <a:uFillTx/>
                <a:latin typeface="Century Gothic"/>
              </a:rPr>
              <a:t>Spanish also</a:t>
            </a:r>
            <a:r>
              <a:rPr kumimoji="0" lang="is-IS" sz="2200" b="0" i="0" u="none" strike="noStrike" kern="1200" cap="none" spc="0" normalizeH="0" noProof="0">
                <a:ln>
                  <a:noFill/>
                </a:ln>
                <a:solidFill>
                  <a:srgbClr val="002060"/>
                </a:solidFill>
                <a:effectLst/>
                <a:uLnTx/>
                <a:uFillTx/>
                <a:latin typeface="Century Gothic"/>
              </a:rPr>
              <a:t> has words for </a:t>
            </a:r>
            <a:r>
              <a:rPr lang="is-IS" sz="2200">
                <a:solidFill>
                  <a:srgbClr val="002060"/>
                </a:solidFill>
              </a:rPr>
              <a:t>‘better’ and ‘worse’.</a:t>
            </a:r>
            <a:endParaRPr kumimoji="0" lang="is-IS" sz="2200" b="0" i="0" u="none" strike="noStrike" kern="1200" cap="none" spc="0" normalizeH="0" baseline="0" noProof="0" dirty="0">
              <a:ln>
                <a:noFill/>
              </a:ln>
              <a:solidFill>
                <a:srgbClr val="002060"/>
              </a:solidFill>
              <a:effectLst/>
              <a:uLnTx/>
              <a:uFillTx/>
              <a:latin typeface="Century Gothic"/>
            </a:endParaRPr>
          </a:p>
        </p:txBody>
      </p:sp>
      <p:sp>
        <p:nvSpPr>
          <p:cNvPr id="8" name="TextBox 7"/>
          <p:cNvSpPr txBox="1"/>
          <p:nvPr/>
        </p:nvSpPr>
        <p:spPr>
          <a:xfrm>
            <a:off x="5705066" y="3127770"/>
            <a:ext cx="63562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The green dress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is better than </a:t>
            </a:r>
            <a:r>
              <a:rPr kumimoji="0" lang="is-IS" sz="2200" b="0" i="0" u="none" strike="noStrike" kern="1200" cap="none" spc="0" normalizeH="0" baseline="0" noProof="0">
                <a:ln>
                  <a:noFill/>
                </a:ln>
                <a:solidFill>
                  <a:srgbClr val="002060"/>
                </a:solidFill>
                <a:effectLst/>
                <a:uLnTx/>
                <a:uFillTx/>
                <a:latin typeface="Century Gothic"/>
                <a:ea typeface="+mn-ea"/>
                <a:cs typeface="+mn-cs"/>
              </a:rPr>
              <a:t>the other (one).</a:t>
            </a:r>
            <a:endParaRPr kumimoji="0" lang="is-I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TextBox 8"/>
          <p:cNvSpPr txBox="1"/>
          <p:nvPr/>
        </p:nvSpPr>
        <p:spPr>
          <a:xfrm>
            <a:off x="272075" y="3127770"/>
            <a:ext cx="53169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i="0" u="none" strike="noStrike" kern="1200" cap="none" spc="0" normalizeH="0" baseline="0" noProof="0" dirty="0">
                <a:ln>
                  <a:noFill/>
                </a:ln>
                <a:solidFill>
                  <a:srgbClr val="002060"/>
                </a:solidFill>
                <a:effectLst/>
                <a:uLnTx/>
                <a:uFillTx/>
                <a:latin typeface="Century Gothic"/>
              </a:rPr>
              <a:t>El vestido verde </a:t>
            </a:r>
            <a:r>
              <a:rPr kumimoji="0" lang="is-IS" sz="2200" b="1" i="0" u="none" strike="noStrike" kern="1200" cap="none" spc="0" normalizeH="0" baseline="0" noProof="0" dirty="0">
                <a:ln>
                  <a:noFill/>
                </a:ln>
                <a:solidFill>
                  <a:srgbClr val="002060"/>
                </a:solidFill>
                <a:effectLst/>
                <a:uLnTx/>
                <a:uFillTx/>
                <a:latin typeface="Century Gothic"/>
              </a:rPr>
              <a:t>es mejor que</a:t>
            </a:r>
            <a:r>
              <a:rPr lang="is-IS" sz="2200" b="1" dirty="0">
                <a:solidFill>
                  <a:srgbClr val="002060"/>
                </a:solidFill>
                <a:latin typeface="Century Gothic"/>
              </a:rPr>
              <a:t> </a:t>
            </a:r>
            <a:r>
              <a:rPr kumimoji="0" lang="is-IS" sz="2200" i="0" u="none" strike="noStrike" kern="1200" cap="none" spc="0" normalizeH="0" baseline="0" noProof="0" dirty="0">
                <a:ln>
                  <a:noFill/>
                </a:ln>
                <a:solidFill>
                  <a:srgbClr val="002060"/>
                </a:solidFill>
                <a:effectLst/>
                <a:uLnTx/>
                <a:uFillTx/>
                <a:latin typeface="Century Gothic"/>
              </a:rPr>
              <a:t>el otro.</a:t>
            </a:r>
          </a:p>
        </p:txBody>
      </p:sp>
      <p:sp>
        <p:nvSpPr>
          <p:cNvPr id="10" name="TextBox 9"/>
          <p:cNvSpPr txBox="1"/>
          <p:nvPr/>
        </p:nvSpPr>
        <p:spPr>
          <a:xfrm>
            <a:off x="6649156" y="4588551"/>
            <a:ext cx="57605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The second song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is worse than </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the first.</a:t>
            </a:r>
          </a:p>
        </p:txBody>
      </p:sp>
      <p:sp>
        <p:nvSpPr>
          <p:cNvPr id="11" name="TextBox 10"/>
          <p:cNvSpPr txBox="1"/>
          <p:nvPr/>
        </p:nvSpPr>
        <p:spPr>
          <a:xfrm>
            <a:off x="243314" y="4588551"/>
            <a:ext cx="6336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i="0" u="none" strike="noStrike" kern="1200" cap="none" spc="0" normalizeH="0" baseline="0" noProof="0" dirty="0">
                <a:ln>
                  <a:noFill/>
                </a:ln>
                <a:solidFill>
                  <a:srgbClr val="002060"/>
                </a:solidFill>
                <a:effectLst/>
                <a:uLnTx/>
                <a:uFillTx/>
                <a:latin typeface="Century Gothic"/>
                <a:ea typeface="+mn-ea"/>
                <a:cs typeface="+mn-cs"/>
              </a:rPr>
              <a:t>La segunda canción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es</a:t>
            </a:r>
            <a:r>
              <a:rPr kumimoji="0" lang="is-IS" sz="2200" i="0" u="none" strike="noStrike" kern="1200" cap="none" spc="0" normalizeH="0" baseline="0" noProof="0" dirty="0">
                <a:ln>
                  <a:noFill/>
                </a:ln>
                <a:solidFill>
                  <a:srgbClr val="002060"/>
                </a:solidFill>
                <a:effectLst/>
                <a:uLnTx/>
                <a:uFillTx/>
                <a:latin typeface="Century Gothic"/>
                <a:ea typeface="+mn-ea"/>
                <a:cs typeface="+mn-cs"/>
              </a:rPr>
              <a:t>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peor que </a:t>
            </a:r>
            <a:r>
              <a:rPr kumimoji="0" lang="is-IS" sz="2200" i="0" u="none" strike="noStrike" kern="1200" cap="none" spc="0" normalizeH="0" baseline="0" noProof="0" dirty="0">
                <a:ln>
                  <a:noFill/>
                </a:ln>
                <a:solidFill>
                  <a:srgbClr val="002060"/>
                </a:solidFill>
                <a:effectLst/>
                <a:uLnTx/>
                <a:uFillTx/>
                <a:latin typeface="Century Gothic"/>
                <a:ea typeface="+mn-ea"/>
                <a:cs typeface="+mn-cs"/>
              </a:rPr>
              <a:t>la primera.</a:t>
            </a:r>
          </a:p>
        </p:txBody>
      </p:sp>
      <p:sp>
        <p:nvSpPr>
          <p:cNvPr id="12" name="TextBox 11"/>
          <p:cNvSpPr txBox="1"/>
          <p:nvPr/>
        </p:nvSpPr>
        <p:spPr>
          <a:xfrm>
            <a:off x="6759533" y="2536732"/>
            <a:ext cx="53017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is-IS" sz="2200" b="1" u="none" strike="noStrike" kern="1200" cap="none" spc="0" normalizeH="0" baseline="0" noProof="0" dirty="0">
                <a:ln>
                  <a:noFill/>
                </a:ln>
                <a:solidFill>
                  <a:srgbClr val="002060"/>
                </a:solidFill>
                <a:effectLst/>
                <a:uLnTx/>
                <a:uFillTx/>
                <a:latin typeface="Century Gothic"/>
                <a:ea typeface="+mn-ea"/>
                <a:cs typeface="+mn-cs"/>
              </a:rPr>
              <a:t>better 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use </a:t>
            </a:r>
            <a:r>
              <a:rPr kumimoji="0" lang="is-IS" sz="2200" b="1" i="0" u="none" strike="noStrike" kern="1200" cap="none" spc="0" normalizeH="0" baseline="0" noProof="0" dirty="0">
                <a:ln>
                  <a:noFill/>
                </a:ln>
                <a:solidFill>
                  <a:srgbClr val="F66400"/>
                </a:solidFill>
                <a:effectLst/>
                <a:uLnTx/>
                <a:uFillTx/>
                <a:latin typeface="Century Gothic"/>
                <a:ea typeface="+mn-ea"/>
                <a:cs typeface="+mn-cs"/>
              </a:rPr>
              <a:t>mejor que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4" name="TextBox 13"/>
          <p:cNvSpPr txBox="1"/>
          <p:nvPr/>
        </p:nvSpPr>
        <p:spPr>
          <a:xfrm>
            <a:off x="243314" y="3997513"/>
            <a:ext cx="101531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is-IS" sz="2200" b="1" u="none" strike="noStrike" kern="1200" cap="none" spc="0" normalizeH="0" baseline="0" noProof="0" dirty="0">
                <a:ln>
                  <a:noFill/>
                </a:ln>
                <a:solidFill>
                  <a:srgbClr val="002060"/>
                </a:solidFill>
                <a:effectLst/>
                <a:uLnTx/>
                <a:uFillTx/>
                <a:latin typeface="Century Gothic"/>
                <a:ea typeface="+mn-ea"/>
                <a:cs typeface="+mn-cs"/>
              </a:rPr>
              <a:t>worse 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use </a:t>
            </a:r>
            <a:r>
              <a:rPr kumimoji="0" lang="is-IS" sz="2200" b="1" i="0" u="none" strike="noStrike" kern="1200" cap="none" spc="0" normalizeH="0" baseline="0" noProof="0" dirty="0">
                <a:ln>
                  <a:noFill/>
                </a:ln>
                <a:solidFill>
                  <a:srgbClr val="F66400"/>
                </a:solidFill>
                <a:effectLst/>
                <a:uLnTx/>
                <a:uFillTx/>
                <a:latin typeface="Century Gothic"/>
                <a:ea typeface="+mn-ea"/>
                <a:cs typeface="+mn-cs"/>
              </a:rPr>
              <a:t>peor que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5" name="Rounded Rectangular Callout 14"/>
          <p:cNvSpPr/>
          <p:nvPr/>
        </p:nvSpPr>
        <p:spPr>
          <a:xfrm>
            <a:off x="2046539" y="5307344"/>
            <a:ext cx="5391833" cy="870181"/>
          </a:xfrm>
          <a:prstGeom prst="wedgeRoundRectCallout">
            <a:avLst>
              <a:gd name="adj1" fmla="val -18550"/>
              <a:gd name="adj2" fmla="val -73115"/>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Mejor</a:t>
            </a:r>
            <a:r>
              <a:rPr lang="en-GB" sz="2000" dirty="0">
                <a:solidFill>
                  <a:srgbClr val="002060"/>
                </a:solidFill>
              </a:rPr>
              <a:t>’ and ‘</a:t>
            </a:r>
            <a:r>
              <a:rPr lang="en-GB" sz="2000" dirty="0" err="1">
                <a:solidFill>
                  <a:srgbClr val="002060"/>
                </a:solidFill>
              </a:rPr>
              <a:t>peor</a:t>
            </a:r>
            <a:r>
              <a:rPr lang="en-GB" sz="2000" dirty="0">
                <a:solidFill>
                  <a:srgbClr val="002060"/>
                </a:solidFill>
              </a:rPr>
              <a:t>’ only change if the noun is plural: ‘</a:t>
            </a:r>
            <a:r>
              <a:rPr lang="en-GB" sz="2000" dirty="0" err="1">
                <a:solidFill>
                  <a:srgbClr val="002060"/>
                </a:solidFill>
              </a:rPr>
              <a:t>mejor</a:t>
            </a:r>
            <a:r>
              <a:rPr lang="en-GB" sz="2000" b="1" dirty="0" err="1">
                <a:solidFill>
                  <a:srgbClr val="002060"/>
                </a:solidFill>
              </a:rPr>
              <a:t>es</a:t>
            </a:r>
            <a:r>
              <a:rPr lang="en-GB" sz="2000" b="1" dirty="0">
                <a:solidFill>
                  <a:srgbClr val="002060"/>
                </a:solidFill>
              </a:rPr>
              <a:t>’</a:t>
            </a:r>
            <a:r>
              <a:rPr lang="en-GB" sz="2000" dirty="0">
                <a:solidFill>
                  <a:srgbClr val="002060"/>
                </a:solidFill>
              </a:rPr>
              <a:t> and ‘</a:t>
            </a:r>
            <a:r>
              <a:rPr lang="en-GB" sz="2000" dirty="0" err="1">
                <a:solidFill>
                  <a:srgbClr val="002060"/>
                </a:solidFill>
              </a:rPr>
              <a:t>peor</a:t>
            </a:r>
            <a:r>
              <a:rPr lang="en-GB" sz="2000" b="1" dirty="0" err="1">
                <a:solidFill>
                  <a:srgbClr val="002060"/>
                </a:solidFill>
              </a:rPr>
              <a:t>es</a:t>
            </a:r>
            <a:r>
              <a:rPr lang="en-GB" sz="2000" b="1" dirty="0">
                <a:solidFill>
                  <a:srgbClr val="002060"/>
                </a:solidFill>
              </a:rPr>
              <a:t>’</a:t>
            </a:r>
            <a:r>
              <a:rPr lang="en-GB" sz="2000" dirty="0">
                <a:solidFill>
                  <a:srgbClr val="002060"/>
                </a:solidFill>
              </a:rPr>
              <a:t>. </a:t>
            </a:r>
          </a:p>
        </p:txBody>
      </p:sp>
      <p:sp>
        <p:nvSpPr>
          <p:cNvPr id="6" name="Rectangle 5"/>
          <p:cNvSpPr/>
          <p:nvPr/>
        </p:nvSpPr>
        <p:spPr>
          <a:xfrm>
            <a:off x="243314" y="1805000"/>
            <a:ext cx="5461752" cy="434030"/>
          </a:xfrm>
          <a:prstGeom prst="rect">
            <a:avLst/>
          </a:prstGeom>
        </p:spPr>
        <p:txBody>
          <a:bodyPr wrap="none">
            <a:spAutoFit/>
          </a:bodyPr>
          <a:lstStyle/>
          <a:p>
            <a:pPr lvl="0">
              <a:lnSpc>
                <a:spcPct val="110000"/>
              </a:lnSpc>
            </a:pPr>
            <a:r>
              <a:rPr lang="is-IS" sz="2200">
                <a:solidFill>
                  <a:srgbClr val="002060"/>
                </a:solidFill>
              </a:rPr>
              <a:t>We say ‘</a:t>
            </a:r>
            <a:r>
              <a:rPr lang="is-IS" sz="2200" b="1">
                <a:solidFill>
                  <a:srgbClr val="002060"/>
                </a:solidFill>
              </a:rPr>
              <a:t>better than</a:t>
            </a:r>
            <a:r>
              <a:rPr lang="is-IS" sz="2200">
                <a:solidFill>
                  <a:srgbClr val="002060"/>
                </a:solidFill>
              </a:rPr>
              <a:t>’ and '</a:t>
            </a:r>
            <a:r>
              <a:rPr lang="is-IS" sz="2200" b="1">
                <a:solidFill>
                  <a:srgbClr val="002060"/>
                </a:solidFill>
              </a:rPr>
              <a:t>worse than</a:t>
            </a:r>
            <a:r>
              <a:rPr lang="is-IS" sz="2200">
                <a:solidFill>
                  <a:srgbClr val="002060"/>
                </a:solidFill>
              </a:rPr>
              <a:t>’. </a:t>
            </a:r>
            <a:endParaRPr lang="is-IS" sz="2200" dirty="0">
              <a:solidFill>
                <a:srgbClr val="002060"/>
              </a:solidFill>
            </a:endParaRPr>
          </a:p>
        </p:txBody>
      </p:sp>
    </p:spTree>
    <p:extLst>
      <p:ext uri="{BB962C8B-B14F-4D97-AF65-F5344CB8AC3E}">
        <p14:creationId xmlns:p14="http://schemas.microsoft.com/office/powerpoint/2010/main" val="256602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P spid="9" grpId="0"/>
      <p:bldP spid="10" grpId="0"/>
      <p:bldP spid="11" grpId="0"/>
      <p:bldP spid="12" grpId="0"/>
      <p:bldP spid="14" grpId="0"/>
      <p:bldP spid="1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654" y="73624"/>
            <a:ext cx="10450248" cy="863600"/>
          </a:xfrm>
        </p:spPr>
        <p:txBody>
          <a:bodyPr>
            <a:normAutofit/>
          </a:bodyPr>
          <a:lstStyle/>
          <a:p>
            <a:r>
              <a:rPr lang="en-GB" sz="2200" dirty="0">
                <a:solidFill>
                  <a:srgbClr val="002060"/>
                </a:solidFill>
              </a:rPr>
              <a:t>Daniel y Lucía </a:t>
            </a:r>
            <a:r>
              <a:rPr lang="en-GB" sz="2200" err="1">
                <a:solidFill>
                  <a:srgbClr val="002060"/>
                </a:solidFill>
              </a:rPr>
              <a:t>hablan</a:t>
            </a:r>
            <a:r>
              <a:rPr lang="en-GB" sz="2200">
                <a:solidFill>
                  <a:srgbClr val="002060"/>
                </a:solidFill>
              </a:rPr>
              <a:t> sobre el festival </a:t>
            </a:r>
            <a:r>
              <a:rPr lang="en-GB" sz="2200" dirty="0">
                <a:solidFill>
                  <a:srgbClr val="002060"/>
                </a:solidFill>
              </a:rPr>
              <a:t>de </a:t>
            </a:r>
            <a:r>
              <a:rPr lang="en-GB" sz="2200" dirty="0" err="1">
                <a:solidFill>
                  <a:srgbClr val="002060"/>
                </a:solidFill>
              </a:rPr>
              <a:t>música</a:t>
            </a:r>
            <a:r>
              <a:rPr lang="en-GB" sz="2200">
                <a:solidFill>
                  <a:srgbClr val="002060"/>
                </a:solidFill>
              </a:rPr>
              <a:t>. </a:t>
            </a:r>
            <a:br>
              <a:rPr lang="en-GB" sz="2200">
                <a:solidFill>
                  <a:srgbClr val="002060"/>
                </a:solidFill>
              </a:rPr>
            </a:br>
            <a:r>
              <a:rPr lang="en-GB" sz="2200">
                <a:solidFill>
                  <a:srgbClr val="002060"/>
                </a:solidFill>
              </a:rPr>
              <a:t>Completa </a:t>
            </a:r>
            <a:r>
              <a:rPr lang="en-GB" sz="2200" dirty="0">
                <a:solidFill>
                  <a:srgbClr val="002060"/>
                </a:solidFill>
              </a:rPr>
              <a:t>las </a:t>
            </a:r>
            <a:r>
              <a:rPr lang="en-GB" sz="2200" dirty="0" err="1">
                <a:solidFill>
                  <a:srgbClr val="002060"/>
                </a:solidFill>
              </a:rPr>
              <a:t>frases</a:t>
            </a:r>
            <a:r>
              <a:rPr lang="en-GB" sz="2200" dirty="0">
                <a:solidFill>
                  <a:srgbClr val="002060"/>
                </a:solidFill>
              </a:rPr>
              <a:t> en </a:t>
            </a:r>
            <a:r>
              <a:rPr lang="en-GB" sz="2200" dirty="0" err="1">
                <a:solidFill>
                  <a:srgbClr val="002060"/>
                </a:solidFill>
              </a:rPr>
              <a:t>inglés</a:t>
            </a:r>
            <a:r>
              <a:rPr lang="en-GB" sz="2200"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6832" r="-18" b="43319"/>
          <a:stretch/>
        </p:blipFill>
        <p:spPr>
          <a:xfrm>
            <a:off x="139696" y="3294286"/>
            <a:ext cx="5875383" cy="2964752"/>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r="51242"/>
          <a:stretch/>
        </p:blipFill>
        <p:spPr>
          <a:xfrm>
            <a:off x="3551537" y="4407576"/>
            <a:ext cx="1610802" cy="185831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48744"/>
          <a:stretch/>
        </p:blipFill>
        <p:spPr>
          <a:xfrm>
            <a:off x="589032" y="4667122"/>
            <a:ext cx="1542618" cy="1692922"/>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46745" r="23741"/>
          <a:stretch/>
        </p:blipFill>
        <p:spPr>
          <a:xfrm>
            <a:off x="3594299" y="4365182"/>
            <a:ext cx="1019526" cy="1943100"/>
          </a:xfrm>
          <a:prstGeom prst="rect">
            <a:avLst/>
          </a:prstGeom>
        </p:spPr>
      </p:pic>
      <p:sp>
        <p:nvSpPr>
          <p:cNvPr id="33" name="Rounded Rectangular Callout 32"/>
          <p:cNvSpPr/>
          <p:nvPr/>
        </p:nvSpPr>
        <p:spPr>
          <a:xfrm>
            <a:off x="139696" y="963034"/>
            <a:ext cx="5796647" cy="2041423"/>
          </a:xfrm>
          <a:prstGeom prst="wedgeRoundRectCallout">
            <a:avLst>
              <a:gd name="adj1" fmla="val -35478"/>
              <a:gd name="adj2" fmla="val 12926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entury Gothic" panose="020B0502020202020204" pitchFamily="34" charset="0"/>
              </a:rPr>
              <a:t>Lucía (habla con Nadia):</a:t>
            </a:r>
            <a:r>
              <a:rPr lang="en-US" sz="2000">
                <a:solidFill>
                  <a:srgbClr val="002060"/>
                </a:solidFill>
                <a:latin typeface="Century Gothic" panose="020B0502020202020204" pitchFamily="34" charset="0"/>
              </a:rPr>
              <a:t> </a:t>
            </a:r>
            <a:r>
              <a:rPr lang="en-US" sz="2000" dirty="0">
                <a:solidFill>
                  <a:srgbClr val="002060"/>
                </a:solidFill>
                <a:latin typeface="Century Gothic" panose="020B0502020202020204" pitchFamily="34" charset="0"/>
              </a:rPr>
              <a:t>¡Me </a:t>
            </a:r>
            <a:r>
              <a:rPr lang="en-US" sz="2000" dirty="0" err="1">
                <a:solidFill>
                  <a:srgbClr val="002060"/>
                </a:solidFill>
                <a:latin typeface="Century Gothic" panose="020B0502020202020204" pitchFamily="34" charset="0"/>
              </a:rPr>
              <a:t>encanta</a:t>
            </a:r>
            <a:r>
              <a:rPr lang="en-US" sz="2000" dirty="0">
                <a:solidFill>
                  <a:srgbClr val="002060"/>
                </a:solidFill>
                <a:latin typeface="Century Gothic" panose="020B0502020202020204" pitchFamily="34" charset="0"/>
              </a:rPr>
              <a:t> el festival! </a:t>
            </a:r>
            <a:r>
              <a:rPr lang="en-US" sz="2000" dirty="0" err="1">
                <a:solidFill>
                  <a:srgbClr val="002060"/>
                </a:solidFill>
                <a:latin typeface="Century Gothic" panose="020B0502020202020204" pitchFamily="34" charset="0"/>
              </a:rPr>
              <a:t>Estoy</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más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feliz</a:t>
            </a:r>
            <a:r>
              <a:rPr lang="en-US" sz="2000" dirty="0">
                <a:solidFill>
                  <a:srgbClr val="002060"/>
                </a:solidFill>
                <a:latin typeface="Century Gothic" panose="020B0502020202020204" pitchFamily="34" charset="0"/>
              </a:rPr>
              <a:t> y </a:t>
            </a:r>
            <a:r>
              <a:rPr lang="en-US" sz="2000" dirty="0" err="1">
                <a:solidFill>
                  <a:srgbClr val="002060"/>
                </a:solidFill>
                <a:latin typeface="Century Gothic" panose="020B0502020202020204" pitchFamily="34" charset="0"/>
              </a:rPr>
              <a:t>emocionada</a:t>
            </a:r>
            <a:r>
              <a:rPr lang="en-US" sz="2000" dirty="0">
                <a:solidFill>
                  <a:srgbClr val="002060"/>
                </a:solidFill>
                <a:latin typeface="Century Gothic" panose="020B0502020202020204" pitchFamily="34" charset="0"/>
              </a:rPr>
              <a:t> que Hugo, el amigo de Daniel. </a:t>
            </a:r>
            <a:r>
              <a:rPr lang="en-US" sz="2000" dirty="0" err="1">
                <a:solidFill>
                  <a:srgbClr val="002060"/>
                </a:solidFill>
                <a:latin typeface="Century Gothic" panose="020B0502020202020204" pitchFamily="34" charset="0"/>
              </a:rPr>
              <a:t>Yo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pienso</a:t>
            </a:r>
            <a:r>
              <a:rPr lang="en-US" sz="2000" dirty="0">
                <a:solidFill>
                  <a:srgbClr val="002060"/>
                </a:solidFill>
                <a:latin typeface="Century Gothic" panose="020B0502020202020204" pitchFamily="34" charset="0"/>
              </a:rPr>
              <a:t> que el </a:t>
            </a:r>
            <a:r>
              <a:rPr lang="en-US" sz="2000" dirty="0" err="1">
                <a:solidFill>
                  <a:srgbClr val="002060"/>
                </a:solidFill>
                <a:latin typeface="Century Gothic" panose="020B0502020202020204" pitchFamily="34" charset="0"/>
              </a:rPr>
              <a:t>ambiente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aquí</a:t>
            </a:r>
            <a:r>
              <a:rPr lang="en-US" sz="2000" dirty="0">
                <a:solidFill>
                  <a:srgbClr val="002060"/>
                </a:solidFill>
                <a:latin typeface="Century Gothic" panose="020B0502020202020204" pitchFamily="34" charset="0"/>
              </a:rPr>
              <a:t> es </a:t>
            </a:r>
            <a:r>
              <a:rPr lang="en-US" sz="2000" dirty="0" err="1">
                <a:solidFill>
                  <a:srgbClr val="002060"/>
                </a:solidFill>
                <a:latin typeface="Century Gothic" panose="020B0502020202020204" pitchFamily="34" charset="0"/>
              </a:rPr>
              <a:t>mejor</a:t>
            </a:r>
            <a:r>
              <a:rPr lang="en-US" sz="2000" dirty="0">
                <a:solidFill>
                  <a:srgbClr val="002060"/>
                </a:solidFill>
                <a:latin typeface="Century Gothic" panose="020B0502020202020204" pitchFamily="34" charset="0"/>
              </a:rPr>
              <a:t> que </a:t>
            </a:r>
            <a:r>
              <a:rPr lang="en-US" sz="2000" dirty="0" err="1">
                <a:solidFill>
                  <a:srgbClr val="002060"/>
                </a:solidFill>
                <a:latin typeface="Century Gothic" panose="020B0502020202020204" pitchFamily="34" charset="0"/>
              </a:rPr>
              <a:t>en</a:t>
            </a:r>
            <a:r>
              <a:rPr lang="en-US" sz="2000" dirty="0">
                <a:solidFill>
                  <a:srgbClr val="002060"/>
                </a:solidFill>
                <a:latin typeface="Century Gothic" panose="020B0502020202020204" pitchFamily="34" charset="0"/>
              </a:rPr>
              <a:t> el festival de Cádiz, ¿</a:t>
            </a:r>
            <a:r>
              <a:rPr lang="en-US" sz="2000" dirty="0" err="1">
                <a:solidFill>
                  <a:srgbClr val="002060"/>
                </a:solidFill>
                <a:latin typeface="Century Gothic" panose="020B0502020202020204" pitchFamily="34" charset="0"/>
              </a:rPr>
              <a:t>tú</a:t>
            </a:r>
            <a:r>
              <a:rPr lang="en-US" sz="2000" dirty="0">
                <a:solidFill>
                  <a:srgbClr val="002060"/>
                </a:solidFill>
                <a:latin typeface="Century Gothic" panose="020B0502020202020204" pitchFamily="34" charset="0"/>
              </a:rPr>
              <a:t> no? </a:t>
            </a:r>
            <a:r>
              <a:rPr lang="en-US" sz="2000" dirty="0" err="1">
                <a:solidFill>
                  <a:srgbClr val="002060"/>
                </a:solidFill>
                <a:latin typeface="Century Gothic" panose="020B0502020202020204" pitchFamily="34" charset="0"/>
              </a:rPr>
              <a:t>Veo</a:t>
            </a:r>
            <a:r>
              <a:rPr lang="en-US" sz="2000" dirty="0">
                <a:solidFill>
                  <a:srgbClr val="002060"/>
                </a:solidFill>
                <a:latin typeface="Century Gothic" panose="020B0502020202020204" pitchFamily="34" charset="0"/>
              </a:rPr>
              <a:t> que </a:t>
            </a:r>
            <a:r>
              <a:rPr lang="en-US" sz="2000" dirty="0" err="1">
                <a:solidFill>
                  <a:srgbClr val="002060"/>
                </a:solidFill>
                <a:latin typeface="Century Gothic" panose="020B0502020202020204" pitchFamily="34" charset="0"/>
              </a:rPr>
              <a:t>estás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más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cansada</a:t>
            </a:r>
            <a:r>
              <a:rPr lang="en-US" sz="2000" dirty="0">
                <a:solidFill>
                  <a:srgbClr val="002060"/>
                </a:solidFill>
                <a:latin typeface="Century Gothic" panose="020B0502020202020204" pitchFamily="34" charset="0"/>
              </a:rPr>
              <a:t> que </a:t>
            </a:r>
            <a:r>
              <a:rPr lang="en-US" sz="2000" dirty="0" err="1">
                <a:solidFill>
                  <a:srgbClr val="002060"/>
                </a:solidFill>
                <a:latin typeface="Century Gothic" panose="020B0502020202020204" pitchFamily="34" charset="0"/>
              </a:rPr>
              <a:t>ayer</a:t>
            </a:r>
            <a:r>
              <a:rPr lang="en-US" sz="2000" dirty="0">
                <a:solidFill>
                  <a:srgbClr val="002060"/>
                </a:solidFill>
                <a:latin typeface="Century Gothic" panose="020B0502020202020204" pitchFamily="34" charset="0"/>
              </a:rPr>
              <a:t>.</a:t>
            </a:r>
            <a:endParaRPr lang="en-GB" dirty="0">
              <a:solidFill>
                <a:srgbClr val="002060"/>
              </a:solidFill>
            </a:endParaRPr>
          </a:p>
        </p:txBody>
      </p:sp>
      <p:sp>
        <p:nvSpPr>
          <p:cNvPr id="34" name="Rounded Rectangular Callout 33"/>
          <p:cNvSpPr/>
          <p:nvPr/>
        </p:nvSpPr>
        <p:spPr>
          <a:xfrm>
            <a:off x="6015079" y="4691031"/>
            <a:ext cx="6046292" cy="1617251"/>
          </a:xfrm>
          <a:prstGeom prst="wedgeRoundRectCallout">
            <a:avLst>
              <a:gd name="adj1" fmla="val -67774"/>
              <a:gd name="adj2" fmla="val -1460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entury Gothic" panose="020B0502020202020204" pitchFamily="34" charset="0"/>
              </a:rPr>
              <a:t>Daniel (habla con Hugo): </a:t>
            </a:r>
            <a:r>
              <a:rPr lang="en-US" sz="2000" dirty="0">
                <a:solidFill>
                  <a:srgbClr val="002060"/>
                </a:solidFill>
                <a:latin typeface="Century Gothic" panose="020B0502020202020204" pitchFamily="34" charset="0"/>
              </a:rPr>
              <a:t>¡No me interesa la </a:t>
            </a:r>
            <a:r>
              <a:rPr lang="en-US" sz="2000" dirty="0" err="1">
                <a:solidFill>
                  <a:srgbClr val="002060"/>
                </a:solidFill>
                <a:latin typeface="Century Gothic" panose="020B0502020202020204" pitchFamily="34" charset="0"/>
              </a:rPr>
              <a:t>opinión</a:t>
            </a:r>
            <a:r>
              <a:rPr lang="en-US" sz="2000" dirty="0">
                <a:solidFill>
                  <a:srgbClr val="002060"/>
                </a:solidFill>
                <a:latin typeface="Century Gothic" panose="020B0502020202020204" pitchFamily="34" charset="0"/>
              </a:rPr>
              <a:t> de Lucía! El </a:t>
            </a:r>
            <a:r>
              <a:rPr lang="en-US" sz="2000" dirty="0" err="1">
                <a:solidFill>
                  <a:srgbClr val="002060"/>
                </a:solidFill>
                <a:latin typeface="Century Gothic" panose="020B0502020202020204" pitchFamily="34" charset="0"/>
              </a:rPr>
              <a:t>concierto</a:t>
            </a:r>
            <a:r>
              <a:rPr lang="en-US" sz="2000" dirty="0">
                <a:solidFill>
                  <a:srgbClr val="002060"/>
                </a:solidFill>
                <a:latin typeface="Century Gothic" panose="020B0502020202020204" pitchFamily="34" charset="0"/>
              </a:rPr>
              <a:t> de hoy es </a:t>
            </a:r>
            <a:r>
              <a:rPr lang="en-US" sz="2000" dirty="0" err="1">
                <a:solidFill>
                  <a:srgbClr val="002060"/>
                </a:solidFill>
                <a:latin typeface="Century Gothic" panose="020B0502020202020204" pitchFamily="34" charset="0"/>
              </a:rPr>
              <a:t>peor</a:t>
            </a:r>
            <a:r>
              <a:rPr lang="en-US" sz="2000" dirty="0">
                <a:solidFill>
                  <a:srgbClr val="002060"/>
                </a:solidFill>
                <a:latin typeface="Century Gothic" panose="020B0502020202020204" pitchFamily="34" charset="0"/>
              </a:rPr>
              <a:t> que </a:t>
            </a:r>
            <a:r>
              <a:rPr lang="en-US" sz="2000" dirty="0" err="1">
                <a:solidFill>
                  <a:srgbClr val="002060"/>
                </a:solidFill>
                <a:latin typeface="Century Gothic" panose="020B0502020202020204" pitchFamily="34" charset="0"/>
              </a:rPr>
              <a:t>ayer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aunque</a:t>
            </a:r>
            <a:r>
              <a:rPr lang="en-US" sz="2000" dirty="0">
                <a:solidFill>
                  <a:srgbClr val="002060"/>
                </a:solidFill>
                <a:latin typeface="Century Gothic" panose="020B0502020202020204" pitchFamily="34" charset="0"/>
              </a:rPr>
              <a:t> las entradas son </a:t>
            </a:r>
            <a:r>
              <a:rPr lang="en-US" sz="2000" dirty="0" err="1">
                <a:solidFill>
                  <a:srgbClr val="002060"/>
                </a:solidFill>
                <a:latin typeface="Century Gothic" panose="020B0502020202020204" pitchFamily="34" charset="0"/>
              </a:rPr>
              <a:t>menos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caras</a:t>
            </a:r>
            <a:r>
              <a:rPr lang="en-US" sz="2000" dirty="0">
                <a:solidFill>
                  <a:srgbClr val="002060"/>
                </a:solidFill>
                <a:latin typeface="Century Gothic" panose="020B0502020202020204" pitchFamily="34" charset="0"/>
              </a:rPr>
              <a:t> que </a:t>
            </a:r>
            <a:r>
              <a:rPr lang="en-US" sz="2000" dirty="0" err="1">
                <a:solidFill>
                  <a:srgbClr val="002060"/>
                </a:solidFill>
                <a:latin typeface="Century Gothic" panose="020B0502020202020204" pitchFamily="34" charset="0"/>
              </a:rPr>
              <a:t>ir</a:t>
            </a:r>
            <a:r>
              <a:rPr lang="en-US" sz="2000" dirty="0">
                <a:solidFill>
                  <a:srgbClr val="002060"/>
                </a:solidFill>
                <a:latin typeface="Century Gothic" panose="020B0502020202020204" pitchFamily="34" charset="0"/>
              </a:rPr>
              <a:t> al </a:t>
            </a:r>
            <a:r>
              <a:rPr lang="en-US" sz="2000" dirty="0" err="1">
                <a:solidFill>
                  <a:srgbClr val="002060"/>
                </a:solidFill>
                <a:latin typeface="Century Gothic" panose="020B0502020202020204" pitchFamily="34" charset="0"/>
              </a:rPr>
              <a:t>partido</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fútbol</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Además</a:t>
            </a:r>
            <a:r>
              <a:rPr lang="en-US" sz="2000">
                <a:solidFill>
                  <a:srgbClr val="002060"/>
                </a:solidFill>
                <a:latin typeface="Century Gothic" panose="020B0502020202020204" pitchFamily="34" charset="0"/>
              </a:rPr>
              <a:t>, tú estás </a:t>
            </a:r>
            <a:r>
              <a:rPr lang="en-US" sz="2000" dirty="0" err="1">
                <a:solidFill>
                  <a:srgbClr val="002060"/>
                </a:solidFill>
                <a:latin typeface="Century Gothic" panose="020B0502020202020204" pitchFamily="34" charset="0"/>
              </a:rPr>
              <a:t>más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aburrido</a:t>
            </a:r>
            <a:r>
              <a:rPr lang="en-US" sz="2000" dirty="0">
                <a:solidFill>
                  <a:srgbClr val="002060"/>
                </a:solidFill>
                <a:latin typeface="Century Gothic" panose="020B0502020202020204" pitchFamily="34" charset="0"/>
              </a:rPr>
              <a:t> que antes.</a:t>
            </a:r>
            <a:endParaRPr lang="en-GB" sz="2000" dirty="0">
              <a:solidFill>
                <a:srgbClr val="002060"/>
              </a:solidFill>
            </a:endParaRPr>
          </a:p>
        </p:txBody>
      </p:sp>
      <p:sp>
        <p:nvSpPr>
          <p:cNvPr id="12" name="Rectangle 11"/>
          <p:cNvSpPr/>
          <p:nvPr/>
        </p:nvSpPr>
        <p:spPr>
          <a:xfrm>
            <a:off x="6055986" y="789248"/>
            <a:ext cx="6096000" cy="3816429"/>
          </a:xfrm>
          <a:prstGeom prst="rect">
            <a:avLst/>
          </a:prstGeom>
        </p:spPr>
        <p:txBody>
          <a:bodyPr>
            <a:spAutoFit/>
          </a:bodyPr>
          <a:lstStyle/>
          <a:p>
            <a:pPr>
              <a:lnSpc>
                <a:spcPct val="110000"/>
              </a:lnSpc>
            </a:pPr>
            <a:r>
              <a:rPr lang="en-US" sz="2000" dirty="0">
                <a:solidFill>
                  <a:srgbClr val="002060"/>
                </a:solidFill>
                <a:latin typeface="Century Gothic" panose="020B0502020202020204" pitchFamily="34" charset="0"/>
              </a:rPr>
              <a:t>1. </a:t>
            </a:r>
            <a:r>
              <a:rPr lang="en-US" sz="2000" dirty="0" err="1">
                <a:solidFill>
                  <a:srgbClr val="002060"/>
                </a:solidFill>
                <a:latin typeface="Century Gothic" panose="020B0502020202020204" pitchFamily="34" charset="0"/>
              </a:rPr>
              <a:t>Lucía</a:t>
            </a:r>
            <a:r>
              <a:rPr lang="en-US" sz="2000" dirty="0">
                <a:solidFill>
                  <a:srgbClr val="002060"/>
                </a:solidFill>
                <a:latin typeface="Century Gothic" panose="020B0502020202020204" pitchFamily="34" charset="0"/>
              </a:rPr>
              <a:t> is  __________ and _________________ than Daniel’s friend, Hugo.</a:t>
            </a:r>
          </a:p>
          <a:p>
            <a:pPr>
              <a:lnSpc>
                <a:spcPct val="110000"/>
              </a:lnSpc>
            </a:pPr>
            <a:r>
              <a:rPr lang="en-US" sz="2000" dirty="0">
                <a:solidFill>
                  <a:srgbClr val="002060"/>
                </a:solidFill>
                <a:latin typeface="Century Gothic" panose="020B0502020202020204" pitchFamily="34" charset="0"/>
              </a:rPr>
              <a:t>2. She thinks that the atmosphere is __________ than at the festival in Cádiz.</a:t>
            </a:r>
          </a:p>
          <a:p>
            <a:pPr>
              <a:lnSpc>
                <a:spcPct val="110000"/>
              </a:lnSpc>
            </a:pPr>
            <a:r>
              <a:rPr lang="en-US" sz="2000" dirty="0">
                <a:solidFill>
                  <a:srgbClr val="002060"/>
                </a:solidFill>
                <a:latin typeface="Century Gothic" panose="020B0502020202020204" pitchFamily="34" charset="0"/>
              </a:rPr>
              <a:t>3. Nadia is ___________ than yesterday.</a:t>
            </a:r>
          </a:p>
          <a:p>
            <a:pPr>
              <a:lnSpc>
                <a:spcPct val="110000"/>
              </a:lnSpc>
            </a:pPr>
            <a:r>
              <a:rPr lang="en-US" sz="2000" dirty="0">
                <a:solidFill>
                  <a:srgbClr val="002060"/>
                </a:solidFill>
                <a:latin typeface="Century Gothic" panose="020B0502020202020204" pitchFamily="34" charset="0"/>
              </a:rPr>
              <a:t>4. Daniel __ ___ __________ __ Lucía’s opinion.</a:t>
            </a:r>
          </a:p>
          <a:p>
            <a:pPr>
              <a:lnSpc>
                <a:spcPct val="110000"/>
              </a:lnSpc>
            </a:pPr>
            <a:r>
              <a:rPr lang="en-US" sz="2000" dirty="0">
                <a:solidFill>
                  <a:srgbClr val="002060"/>
                </a:solidFill>
                <a:latin typeface="Century Gothic" panose="020B0502020202020204" pitchFamily="34" charset="0"/>
              </a:rPr>
              <a:t>5. He thinks the concert today is _________ than yesterday.</a:t>
            </a:r>
          </a:p>
          <a:p>
            <a:pPr>
              <a:lnSpc>
                <a:spcPct val="110000"/>
              </a:lnSpc>
            </a:pPr>
            <a:r>
              <a:rPr lang="en-US" sz="2000" dirty="0">
                <a:solidFill>
                  <a:srgbClr val="002060"/>
                </a:solidFill>
                <a:latin typeface="Century Gothic" panose="020B0502020202020204" pitchFamily="34" charset="0"/>
              </a:rPr>
              <a:t>6. The tickets are _____ ___________  than going to the football.</a:t>
            </a:r>
          </a:p>
          <a:p>
            <a:pPr>
              <a:lnSpc>
                <a:spcPct val="110000"/>
              </a:lnSpc>
            </a:pPr>
            <a:r>
              <a:rPr lang="en-US" sz="2000" dirty="0">
                <a:solidFill>
                  <a:srgbClr val="002060"/>
                </a:solidFill>
                <a:latin typeface="Century Gothic" panose="020B0502020202020204" pitchFamily="34" charset="0"/>
              </a:rPr>
              <a:t>7. Hugo is  _____________ than before.</a:t>
            </a:r>
          </a:p>
        </p:txBody>
      </p:sp>
      <p:sp>
        <p:nvSpPr>
          <p:cNvPr id="35" name="TextBox 34"/>
          <p:cNvSpPr txBox="1"/>
          <p:nvPr/>
        </p:nvSpPr>
        <p:spPr>
          <a:xfrm>
            <a:off x="7413675" y="4118478"/>
            <a:ext cx="1799857" cy="400110"/>
          </a:xfrm>
          <a:prstGeom prst="rect">
            <a:avLst/>
          </a:prstGeom>
          <a:noFill/>
        </p:spPr>
        <p:txBody>
          <a:bodyPr wrap="square" rtlCol="0">
            <a:spAutoFit/>
          </a:bodyPr>
          <a:lstStyle/>
          <a:p>
            <a:r>
              <a:rPr lang="en-US" sz="2000" dirty="0">
                <a:solidFill>
                  <a:srgbClr val="FF6600"/>
                </a:solidFill>
              </a:rPr>
              <a:t>more bored</a:t>
            </a:r>
          </a:p>
        </p:txBody>
      </p:sp>
      <p:sp>
        <p:nvSpPr>
          <p:cNvPr id="37" name="TextBox 36"/>
          <p:cNvSpPr txBox="1"/>
          <p:nvPr/>
        </p:nvSpPr>
        <p:spPr>
          <a:xfrm>
            <a:off x="7427586" y="759834"/>
            <a:ext cx="1278350" cy="406400"/>
          </a:xfrm>
          <a:prstGeom prst="rect">
            <a:avLst/>
          </a:prstGeom>
          <a:noFill/>
        </p:spPr>
        <p:txBody>
          <a:bodyPr wrap="square" rtlCol="0">
            <a:spAutoFit/>
          </a:bodyPr>
          <a:lstStyle/>
          <a:p>
            <a:r>
              <a:rPr lang="en-US" sz="2000" dirty="0">
                <a:solidFill>
                  <a:srgbClr val="FF6600"/>
                </a:solidFill>
              </a:rPr>
              <a:t>happier</a:t>
            </a:r>
          </a:p>
        </p:txBody>
      </p:sp>
      <p:sp>
        <p:nvSpPr>
          <p:cNvPr id="39" name="TextBox 38"/>
          <p:cNvSpPr txBox="1"/>
          <p:nvPr/>
        </p:nvSpPr>
        <p:spPr>
          <a:xfrm>
            <a:off x="9446827" y="778071"/>
            <a:ext cx="1964267" cy="400110"/>
          </a:xfrm>
          <a:prstGeom prst="rect">
            <a:avLst/>
          </a:prstGeom>
          <a:noFill/>
        </p:spPr>
        <p:txBody>
          <a:bodyPr wrap="square" rtlCol="0">
            <a:spAutoFit/>
          </a:bodyPr>
          <a:lstStyle/>
          <a:p>
            <a:r>
              <a:rPr lang="en-US" sz="2000" dirty="0">
                <a:solidFill>
                  <a:srgbClr val="FF6600"/>
                </a:solidFill>
              </a:rPr>
              <a:t>more excited</a:t>
            </a:r>
          </a:p>
        </p:txBody>
      </p:sp>
      <p:sp>
        <p:nvSpPr>
          <p:cNvPr id="40" name="TextBox 39"/>
          <p:cNvSpPr txBox="1"/>
          <p:nvPr/>
        </p:nvSpPr>
        <p:spPr>
          <a:xfrm>
            <a:off x="7446971" y="2125818"/>
            <a:ext cx="1766561" cy="400110"/>
          </a:xfrm>
          <a:prstGeom prst="rect">
            <a:avLst/>
          </a:prstGeom>
          <a:noFill/>
        </p:spPr>
        <p:txBody>
          <a:bodyPr wrap="square" rtlCol="0">
            <a:spAutoFit/>
          </a:bodyPr>
          <a:lstStyle/>
          <a:p>
            <a:r>
              <a:rPr lang="en-US" sz="2000">
                <a:solidFill>
                  <a:srgbClr val="FF6600"/>
                </a:solidFill>
              </a:rPr>
              <a:t>more tired</a:t>
            </a:r>
            <a:endParaRPr lang="en-US" sz="2000" dirty="0">
              <a:solidFill>
                <a:srgbClr val="FF6600"/>
              </a:solidFill>
            </a:endParaRPr>
          </a:p>
        </p:txBody>
      </p:sp>
      <p:sp>
        <p:nvSpPr>
          <p:cNvPr id="41" name="TextBox 40"/>
          <p:cNvSpPr txBox="1"/>
          <p:nvPr/>
        </p:nvSpPr>
        <p:spPr>
          <a:xfrm>
            <a:off x="10673874" y="1446095"/>
            <a:ext cx="1042566" cy="406400"/>
          </a:xfrm>
          <a:prstGeom prst="rect">
            <a:avLst/>
          </a:prstGeom>
          <a:noFill/>
        </p:spPr>
        <p:txBody>
          <a:bodyPr wrap="square" rtlCol="0">
            <a:spAutoFit/>
          </a:bodyPr>
          <a:lstStyle/>
          <a:p>
            <a:r>
              <a:rPr lang="en-US" sz="2000" dirty="0">
                <a:solidFill>
                  <a:srgbClr val="FF6600"/>
                </a:solidFill>
              </a:rPr>
              <a:t>better</a:t>
            </a:r>
          </a:p>
        </p:txBody>
      </p:sp>
      <p:sp>
        <p:nvSpPr>
          <p:cNvPr id="42" name="TextBox 41"/>
          <p:cNvSpPr txBox="1"/>
          <p:nvPr/>
        </p:nvSpPr>
        <p:spPr>
          <a:xfrm>
            <a:off x="7273260" y="2460491"/>
            <a:ext cx="2783092" cy="400110"/>
          </a:xfrm>
          <a:prstGeom prst="rect">
            <a:avLst/>
          </a:prstGeom>
          <a:noFill/>
        </p:spPr>
        <p:txBody>
          <a:bodyPr wrap="square" rtlCol="0">
            <a:spAutoFit/>
          </a:bodyPr>
          <a:lstStyle/>
          <a:p>
            <a:r>
              <a:rPr lang="en-US" sz="2000" dirty="0">
                <a:solidFill>
                  <a:srgbClr val="FF6600"/>
                </a:solidFill>
              </a:rPr>
              <a:t>is not interested in</a:t>
            </a:r>
          </a:p>
        </p:txBody>
      </p:sp>
      <p:sp>
        <p:nvSpPr>
          <p:cNvPr id="43" name="TextBox 42"/>
          <p:cNvSpPr txBox="1"/>
          <p:nvPr/>
        </p:nvSpPr>
        <p:spPr>
          <a:xfrm>
            <a:off x="10211569" y="2795492"/>
            <a:ext cx="1524000" cy="400110"/>
          </a:xfrm>
          <a:prstGeom prst="rect">
            <a:avLst/>
          </a:prstGeom>
          <a:noFill/>
        </p:spPr>
        <p:txBody>
          <a:bodyPr wrap="square" rtlCol="0">
            <a:spAutoFit/>
          </a:bodyPr>
          <a:lstStyle/>
          <a:p>
            <a:r>
              <a:rPr lang="en-US" sz="2000" dirty="0">
                <a:solidFill>
                  <a:srgbClr val="FF6600"/>
                </a:solidFill>
              </a:rPr>
              <a:t>worse</a:t>
            </a:r>
          </a:p>
        </p:txBody>
      </p:sp>
      <p:sp>
        <p:nvSpPr>
          <p:cNvPr id="44" name="TextBox 43"/>
          <p:cNvSpPr txBox="1"/>
          <p:nvPr/>
        </p:nvSpPr>
        <p:spPr>
          <a:xfrm>
            <a:off x="8257255" y="3462745"/>
            <a:ext cx="3395666" cy="400110"/>
          </a:xfrm>
          <a:prstGeom prst="rect">
            <a:avLst/>
          </a:prstGeom>
          <a:noFill/>
        </p:spPr>
        <p:txBody>
          <a:bodyPr wrap="square" rtlCol="0">
            <a:spAutoFit/>
          </a:bodyPr>
          <a:lstStyle/>
          <a:p>
            <a:r>
              <a:rPr lang="en-US" sz="2000" dirty="0">
                <a:solidFill>
                  <a:srgbClr val="FF6600"/>
                </a:solidFill>
              </a:rPr>
              <a:t>less    expensive</a:t>
            </a:r>
          </a:p>
        </p:txBody>
      </p:sp>
      <p:pic>
        <p:nvPicPr>
          <p:cNvPr id="45" name="Picture 44" descr="Sa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7946" y="4603848"/>
            <a:ext cx="634393" cy="634393"/>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24986" r="51370"/>
          <a:stretch/>
        </p:blipFill>
        <p:spPr>
          <a:xfrm>
            <a:off x="0" y="4619938"/>
            <a:ext cx="730396" cy="1737712"/>
          </a:xfrm>
          <a:prstGeom prst="rect">
            <a:avLst/>
          </a:prstGeom>
        </p:spPr>
      </p:pic>
      <p:sp>
        <p:nvSpPr>
          <p:cNvPr id="22" name="TextBox 21"/>
          <p:cNvSpPr txBox="1"/>
          <p:nvPr/>
        </p:nvSpPr>
        <p:spPr>
          <a:xfrm>
            <a:off x="10186435" y="152841"/>
            <a:ext cx="1032933"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Tree>
    <p:extLst>
      <p:ext uri="{BB962C8B-B14F-4D97-AF65-F5344CB8AC3E}">
        <p14:creationId xmlns:p14="http://schemas.microsoft.com/office/powerpoint/2010/main" val="86538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0" grpId="0"/>
      <p:bldP spid="41" grpId="0"/>
      <p:bldP spid="42" grpId="0"/>
      <p:bldP spid="43" grpId="0"/>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6832" r="-18" b="43319"/>
          <a:stretch/>
        </p:blipFill>
        <p:spPr>
          <a:xfrm>
            <a:off x="227540" y="2974972"/>
            <a:ext cx="5875383" cy="2964752"/>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r="51242"/>
          <a:stretch/>
        </p:blipFill>
        <p:spPr>
          <a:xfrm>
            <a:off x="3639381" y="4088262"/>
            <a:ext cx="1610802" cy="185831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48744"/>
          <a:stretch/>
        </p:blipFill>
        <p:spPr>
          <a:xfrm>
            <a:off x="3165198" y="4125196"/>
            <a:ext cx="1698299" cy="1863772"/>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46745" r="23741"/>
          <a:stretch/>
        </p:blipFill>
        <p:spPr>
          <a:xfrm flipH="1">
            <a:off x="3770296" y="4045868"/>
            <a:ext cx="944638" cy="1943100"/>
          </a:xfrm>
          <a:prstGeom prst="rect">
            <a:avLst/>
          </a:prstGeom>
        </p:spPr>
      </p:pic>
      <p:sp>
        <p:nvSpPr>
          <p:cNvPr id="33" name="Rounded Rectangular Callout 32"/>
          <p:cNvSpPr/>
          <p:nvPr/>
        </p:nvSpPr>
        <p:spPr>
          <a:xfrm>
            <a:off x="340498" y="849087"/>
            <a:ext cx="5683689" cy="1836056"/>
          </a:xfrm>
          <a:prstGeom prst="wedgeRoundRectCallout">
            <a:avLst>
              <a:gd name="adj1" fmla="val 6321"/>
              <a:gd name="adj2" fmla="val 14014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Lucía (habla con Nadia): </a:t>
            </a:r>
            <a:r>
              <a:rPr lang="en-US" sz="2000" dirty="0">
                <a:solidFill>
                  <a:srgbClr val="002060"/>
                </a:solidFill>
              </a:rPr>
              <a:t>Mis padres </a:t>
            </a:r>
            <a:r>
              <a:rPr lang="en-US" sz="2000" dirty="0" err="1">
                <a:solidFill>
                  <a:srgbClr val="002060"/>
                </a:solidFill>
              </a:rPr>
              <a:t>dicen</a:t>
            </a:r>
            <a:r>
              <a:rPr lang="en-US" sz="2000" dirty="0">
                <a:solidFill>
                  <a:srgbClr val="002060"/>
                </a:solidFill>
              </a:rPr>
              <a:t> que </a:t>
            </a:r>
            <a:r>
              <a:rPr lang="en-US" sz="2000" dirty="0" err="1">
                <a:solidFill>
                  <a:srgbClr val="002060"/>
                </a:solidFill>
              </a:rPr>
              <a:t>tienen</a:t>
            </a:r>
            <a:r>
              <a:rPr lang="en-US" sz="2000" dirty="0">
                <a:solidFill>
                  <a:srgbClr val="002060"/>
                </a:solidFill>
              </a:rPr>
              <a:t> </a:t>
            </a:r>
            <a:r>
              <a:rPr lang="en-US" sz="2000" dirty="0" err="1">
                <a:solidFill>
                  <a:srgbClr val="002060"/>
                </a:solidFill>
              </a:rPr>
              <a:t>demasiado</a:t>
            </a:r>
            <a:r>
              <a:rPr lang="en-US" sz="2000" dirty="0">
                <a:solidFill>
                  <a:srgbClr val="002060"/>
                </a:solidFill>
              </a:rPr>
              <a:t> </a:t>
            </a:r>
            <a:r>
              <a:rPr lang="en-US" sz="2000" dirty="0" err="1">
                <a:solidFill>
                  <a:srgbClr val="002060"/>
                </a:solidFill>
              </a:rPr>
              <a:t>calor</a:t>
            </a:r>
            <a:r>
              <a:rPr lang="en-US" sz="2000" dirty="0">
                <a:solidFill>
                  <a:srgbClr val="002060"/>
                </a:solidFill>
              </a:rPr>
              <a:t>. Sin embargo, mi padre </a:t>
            </a:r>
            <a:r>
              <a:rPr lang="en-US" sz="2000" dirty="0" err="1">
                <a:solidFill>
                  <a:srgbClr val="002060"/>
                </a:solidFill>
              </a:rPr>
              <a:t>está</a:t>
            </a:r>
            <a:r>
              <a:rPr lang="en-US" sz="2000" dirty="0">
                <a:solidFill>
                  <a:srgbClr val="002060"/>
                </a:solidFill>
              </a:rPr>
              <a:t> </a:t>
            </a:r>
            <a:r>
              <a:rPr lang="en-US" sz="2000" dirty="0" err="1">
                <a:solidFill>
                  <a:srgbClr val="002060"/>
                </a:solidFill>
              </a:rPr>
              <a:t>más</a:t>
            </a:r>
            <a:r>
              <a:rPr lang="en-US" sz="2000" dirty="0">
                <a:solidFill>
                  <a:srgbClr val="002060"/>
                </a:solidFill>
              </a:rPr>
              <a:t> </a:t>
            </a:r>
            <a:r>
              <a:rPr lang="en-US" sz="2000" dirty="0" err="1">
                <a:solidFill>
                  <a:srgbClr val="002060"/>
                </a:solidFill>
              </a:rPr>
              <a:t>emocionado</a:t>
            </a:r>
            <a:r>
              <a:rPr lang="en-US" sz="2000" dirty="0">
                <a:solidFill>
                  <a:srgbClr val="002060"/>
                </a:solidFill>
              </a:rPr>
              <a:t> que </a:t>
            </a:r>
            <a:r>
              <a:rPr lang="en-US" sz="2000" dirty="0" err="1">
                <a:solidFill>
                  <a:srgbClr val="002060"/>
                </a:solidFill>
              </a:rPr>
              <a:t>ayer</a:t>
            </a:r>
            <a:r>
              <a:rPr lang="en-US" sz="2000" dirty="0">
                <a:solidFill>
                  <a:srgbClr val="002060"/>
                </a:solidFill>
              </a:rPr>
              <a:t>. ¡Mira, le da </a:t>
            </a:r>
            <a:r>
              <a:rPr lang="en-US" sz="2000" dirty="0" err="1">
                <a:solidFill>
                  <a:srgbClr val="002060"/>
                </a:solidFill>
              </a:rPr>
              <a:t>alegría</a:t>
            </a:r>
            <a:r>
              <a:rPr lang="en-US" sz="2000" dirty="0">
                <a:solidFill>
                  <a:srgbClr val="002060"/>
                </a:solidFill>
              </a:rPr>
              <a:t> </a:t>
            </a:r>
            <a:r>
              <a:rPr lang="en-US" sz="2000" dirty="0" err="1">
                <a:solidFill>
                  <a:srgbClr val="002060"/>
                </a:solidFill>
              </a:rPr>
              <a:t>bailar</a:t>
            </a:r>
            <a:r>
              <a:rPr lang="en-US" sz="2000" dirty="0">
                <a:solidFill>
                  <a:srgbClr val="002060"/>
                </a:solidFill>
              </a:rPr>
              <a:t>!  Si </a:t>
            </a:r>
            <a:r>
              <a:rPr lang="en-US" sz="2000" dirty="0" err="1">
                <a:solidFill>
                  <a:srgbClr val="002060"/>
                </a:solidFill>
              </a:rPr>
              <a:t>quieres</a:t>
            </a:r>
            <a:r>
              <a:rPr lang="en-US" sz="2000" dirty="0">
                <a:solidFill>
                  <a:srgbClr val="002060"/>
                </a:solidFill>
              </a:rPr>
              <a:t> </a:t>
            </a:r>
            <a:r>
              <a:rPr lang="en-US" sz="2000" dirty="0" err="1">
                <a:solidFill>
                  <a:srgbClr val="002060"/>
                </a:solidFill>
              </a:rPr>
              <a:t>sacar</a:t>
            </a:r>
            <a:r>
              <a:rPr lang="en-US" sz="2000" dirty="0">
                <a:solidFill>
                  <a:srgbClr val="002060"/>
                </a:solidFill>
              </a:rPr>
              <a:t> </a:t>
            </a:r>
            <a:r>
              <a:rPr lang="en-US" sz="2000" dirty="0" err="1">
                <a:solidFill>
                  <a:srgbClr val="002060"/>
                </a:solidFill>
              </a:rPr>
              <a:t>fotos</a:t>
            </a:r>
            <a:r>
              <a:rPr lang="en-US" sz="2000" dirty="0">
                <a:solidFill>
                  <a:srgbClr val="002060"/>
                </a:solidFill>
              </a:rPr>
              <a:t>, </a:t>
            </a:r>
            <a:r>
              <a:rPr lang="en-US" sz="2000" err="1">
                <a:solidFill>
                  <a:srgbClr val="002060"/>
                </a:solidFill>
              </a:rPr>
              <a:t>te</a:t>
            </a:r>
            <a:r>
              <a:rPr lang="en-US" sz="2000">
                <a:solidFill>
                  <a:srgbClr val="002060"/>
                </a:solidFill>
              </a:rPr>
              <a:t> presto mi </a:t>
            </a:r>
            <a:r>
              <a:rPr lang="en-US" sz="2000" dirty="0" err="1">
                <a:solidFill>
                  <a:srgbClr val="002060"/>
                </a:solidFill>
              </a:rPr>
              <a:t>cámara</a:t>
            </a:r>
            <a:r>
              <a:rPr lang="en-US" sz="2000" dirty="0">
                <a:solidFill>
                  <a:srgbClr val="002060"/>
                </a:solidFill>
              </a:rPr>
              <a:t>.</a:t>
            </a:r>
            <a:endParaRPr lang="en-US" sz="2000" b="1" dirty="0">
              <a:solidFill>
                <a:srgbClr val="002060"/>
              </a:solidFill>
            </a:endParaRPr>
          </a:p>
        </p:txBody>
      </p:sp>
      <p:sp>
        <p:nvSpPr>
          <p:cNvPr id="34" name="Rounded Rectangular Callout 33"/>
          <p:cNvSpPr/>
          <p:nvPr/>
        </p:nvSpPr>
        <p:spPr>
          <a:xfrm>
            <a:off x="6276165" y="3638982"/>
            <a:ext cx="5168036" cy="2358802"/>
          </a:xfrm>
          <a:prstGeom prst="wedgeRoundRectCallout">
            <a:avLst>
              <a:gd name="adj1" fmla="val -67086"/>
              <a:gd name="adj2" fmla="val -543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Daniel (habla con Hugo): </a:t>
            </a:r>
            <a:r>
              <a:rPr lang="en-US" sz="2000" dirty="0">
                <a:solidFill>
                  <a:srgbClr val="002060"/>
                </a:solidFill>
              </a:rPr>
              <a:t>Me </a:t>
            </a:r>
            <a:r>
              <a:rPr lang="en-US" sz="2000" dirty="0" err="1">
                <a:solidFill>
                  <a:srgbClr val="002060"/>
                </a:solidFill>
              </a:rPr>
              <a:t>encanta</a:t>
            </a:r>
            <a:r>
              <a:rPr lang="en-US" sz="2000" dirty="0">
                <a:solidFill>
                  <a:srgbClr val="002060"/>
                </a:solidFill>
              </a:rPr>
              <a:t> </a:t>
            </a:r>
            <a:r>
              <a:rPr lang="en-US" sz="2000" dirty="0" err="1">
                <a:solidFill>
                  <a:srgbClr val="002060"/>
                </a:solidFill>
              </a:rPr>
              <a:t>ver</a:t>
            </a:r>
            <a:r>
              <a:rPr lang="en-US" sz="2000" dirty="0">
                <a:solidFill>
                  <a:srgbClr val="002060"/>
                </a:solidFill>
              </a:rPr>
              <a:t> a mi padre </a:t>
            </a:r>
            <a:r>
              <a:rPr lang="en-US" sz="2000" dirty="0" err="1">
                <a:solidFill>
                  <a:srgbClr val="002060"/>
                </a:solidFill>
              </a:rPr>
              <a:t>así</a:t>
            </a:r>
            <a:r>
              <a:rPr lang="en-US" sz="2000" dirty="0">
                <a:solidFill>
                  <a:srgbClr val="002060"/>
                </a:solidFill>
              </a:rPr>
              <a:t>, </a:t>
            </a:r>
            <a:r>
              <a:rPr lang="en-US" sz="2000" dirty="0" err="1">
                <a:solidFill>
                  <a:srgbClr val="002060"/>
                </a:solidFill>
              </a:rPr>
              <a:t>pero</a:t>
            </a:r>
            <a:r>
              <a:rPr lang="en-US" sz="2000" dirty="0">
                <a:solidFill>
                  <a:srgbClr val="002060"/>
                </a:solidFill>
              </a:rPr>
              <a:t> a mi </a:t>
            </a:r>
            <a:r>
              <a:rPr lang="en-US" sz="2000" dirty="0" err="1">
                <a:solidFill>
                  <a:srgbClr val="002060"/>
                </a:solidFill>
              </a:rPr>
              <a:t>madre</a:t>
            </a:r>
            <a:r>
              <a:rPr lang="en-US" sz="2000" dirty="0">
                <a:solidFill>
                  <a:srgbClr val="002060"/>
                </a:solidFill>
              </a:rPr>
              <a:t> le </a:t>
            </a:r>
            <a:r>
              <a:rPr lang="en-US" sz="2000" dirty="0" err="1">
                <a:solidFill>
                  <a:srgbClr val="002060"/>
                </a:solidFill>
              </a:rPr>
              <a:t>preocupa</a:t>
            </a:r>
            <a:r>
              <a:rPr lang="en-US" sz="2000" dirty="0">
                <a:solidFill>
                  <a:srgbClr val="002060"/>
                </a:solidFill>
              </a:rPr>
              <a:t> algo: la </a:t>
            </a:r>
            <a:r>
              <a:rPr lang="en-US" sz="2000" dirty="0" err="1">
                <a:solidFill>
                  <a:srgbClr val="002060"/>
                </a:solidFill>
              </a:rPr>
              <a:t>basura</a:t>
            </a:r>
            <a:r>
              <a:rPr lang="en-US" sz="2000" dirty="0">
                <a:solidFill>
                  <a:srgbClr val="002060"/>
                </a:solidFill>
              </a:rPr>
              <a:t>. A </a:t>
            </a:r>
            <a:r>
              <a:rPr lang="en-US" sz="2000" dirty="0" err="1">
                <a:solidFill>
                  <a:srgbClr val="002060"/>
                </a:solidFill>
              </a:rPr>
              <a:t>veces</a:t>
            </a:r>
            <a:r>
              <a:rPr lang="en-US" sz="2000" dirty="0">
                <a:solidFill>
                  <a:srgbClr val="002060"/>
                </a:solidFill>
              </a:rPr>
              <a:t> no </a:t>
            </a:r>
            <a:r>
              <a:rPr lang="en-US" sz="2000" dirty="0" err="1">
                <a:solidFill>
                  <a:srgbClr val="002060"/>
                </a:solidFill>
              </a:rPr>
              <a:t>quiere</a:t>
            </a:r>
            <a:r>
              <a:rPr lang="en-US" sz="2000" dirty="0">
                <a:solidFill>
                  <a:srgbClr val="002060"/>
                </a:solidFill>
              </a:rPr>
              <a:t> </a:t>
            </a:r>
            <a:r>
              <a:rPr lang="en-US" sz="2000" dirty="0" err="1">
                <a:solidFill>
                  <a:srgbClr val="002060"/>
                </a:solidFill>
              </a:rPr>
              <a:t>entrar</a:t>
            </a:r>
            <a:r>
              <a:rPr lang="en-US" sz="2000" dirty="0">
                <a:solidFill>
                  <a:srgbClr val="002060"/>
                </a:solidFill>
              </a:rPr>
              <a:t> en los </a:t>
            </a:r>
            <a:r>
              <a:rPr lang="en-US" sz="2000" dirty="0" err="1">
                <a:solidFill>
                  <a:srgbClr val="002060"/>
                </a:solidFill>
              </a:rPr>
              <a:t>festivales</a:t>
            </a:r>
            <a:r>
              <a:rPr lang="en-US" sz="2000" dirty="0">
                <a:solidFill>
                  <a:srgbClr val="002060"/>
                </a:solidFill>
              </a:rPr>
              <a:t> </a:t>
            </a:r>
            <a:r>
              <a:rPr lang="en-US" sz="2000" dirty="0" err="1">
                <a:solidFill>
                  <a:srgbClr val="002060"/>
                </a:solidFill>
              </a:rPr>
              <a:t>porque</a:t>
            </a:r>
            <a:r>
              <a:rPr lang="en-US" sz="2000" dirty="0">
                <a:solidFill>
                  <a:srgbClr val="002060"/>
                </a:solidFill>
              </a:rPr>
              <a:t> la </a:t>
            </a:r>
            <a:r>
              <a:rPr lang="en-US" sz="2000" dirty="0" err="1">
                <a:solidFill>
                  <a:srgbClr val="002060"/>
                </a:solidFill>
              </a:rPr>
              <a:t>basura</a:t>
            </a:r>
            <a:r>
              <a:rPr lang="en-US" sz="2000" dirty="0">
                <a:solidFill>
                  <a:srgbClr val="002060"/>
                </a:solidFill>
              </a:rPr>
              <a:t> le da tristeza. Ella dice que la </a:t>
            </a:r>
            <a:r>
              <a:rPr lang="en-US" sz="2000" dirty="0" err="1">
                <a:solidFill>
                  <a:srgbClr val="002060"/>
                </a:solidFill>
              </a:rPr>
              <a:t>basura</a:t>
            </a:r>
            <a:r>
              <a:rPr lang="en-US" sz="2000" dirty="0">
                <a:solidFill>
                  <a:srgbClr val="002060"/>
                </a:solidFill>
              </a:rPr>
              <a:t> </a:t>
            </a:r>
            <a:r>
              <a:rPr lang="en-US" sz="2000" dirty="0" err="1">
                <a:solidFill>
                  <a:srgbClr val="002060"/>
                </a:solidFill>
              </a:rPr>
              <a:t>aquí</a:t>
            </a:r>
            <a:r>
              <a:rPr lang="en-US" sz="2000" dirty="0">
                <a:solidFill>
                  <a:srgbClr val="002060"/>
                </a:solidFill>
              </a:rPr>
              <a:t> </a:t>
            </a:r>
            <a:r>
              <a:rPr lang="en-US" sz="2000" dirty="0" err="1">
                <a:solidFill>
                  <a:srgbClr val="002060"/>
                </a:solidFill>
              </a:rPr>
              <a:t>está</a:t>
            </a:r>
            <a:r>
              <a:rPr lang="en-US" sz="2000" dirty="0">
                <a:solidFill>
                  <a:srgbClr val="002060"/>
                </a:solidFill>
              </a:rPr>
              <a:t> </a:t>
            </a:r>
            <a:r>
              <a:rPr lang="en-US" sz="2000" dirty="0" err="1">
                <a:solidFill>
                  <a:srgbClr val="002060"/>
                </a:solidFill>
              </a:rPr>
              <a:t>peor</a:t>
            </a:r>
            <a:r>
              <a:rPr lang="en-US" sz="2000" dirty="0">
                <a:solidFill>
                  <a:srgbClr val="002060"/>
                </a:solidFill>
              </a:rPr>
              <a:t> que en el </a:t>
            </a:r>
            <a:r>
              <a:rPr lang="en-US" sz="2000" dirty="0" err="1">
                <a:solidFill>
                  <a:srgbClr val="002060"/>
                </a:solidFill>
              </a:rPr>
              <a:t>centro</a:t>
            </a:r>
            <a:r>
              <a:rPr lang="en-US" sz="2000" dirty="0">
                <a:solidFill>
                  <a:srgbClr val="002060"/>
                </a:solidFill>
              </a:rPr>
              <a:t> de la ciudad. </a:t>
            </a:r>
            <a:endParaRPr lang="en-US" sz="2000" b="1" dirty="0">
              <a:solidFill>
                <a:srgbClr val="002060"/>
              </a:solidFill>
            </a:endParaRPr>
          </a:p>
        </p:txBody>
      </p:sp>
      <p:pic>
        <p:nvPicPr>
          <p:cNvPr id="45" name="Picture 44" descr="Sa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5790" y="4284534"/>
            <a:ext cx="634393" cy="634393"/>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24986" r="51370"/>
          <a:stretch/>
        </p:blipFill>
        <p:spPr>
          <a:xfrm>
            <a:off x="2473313" y="4012591"/>
            <a:ext cx="812893" cy="1933984"/>
          </a:xfrm>
          <a:prstGeom prst="rect">
            <a:avLst/>
          </a:prstGeom>
        </p:spPr>
      </p:pic>
      <p:sp>
        <p:nvSpPr>
          <p:cNvPr id="22" name="TextBox 21"/>
          <p:cNvSpPr txBox="1"/>
          <p:nvPr/>
        </p:nvSpPr>
        <p:spPr>
          <a:xfrm>
            <a:off x="6268511" y="882570"/>
            <a:ext cx="5923489" cy="2677656"/>
          </a:xfrm>
          <a:prstGeom prst="rect">
            <a:avLst/>
          </a:prstGeom>
          <a:noFill/>
        </p:spPr>
        <p:txBody>
          <a:bodyPr wrap="square" rtlCol="0">
            <a:spAutoFit/>
          </a:bodyPr>
          <a:lstStyle/>
          <a:p>
            <a:pPr>
              <a:lnSpc>
                <a:spcPct val="120000"/>
              </a:lnSpc>
            </a:pPr>
            <a:r>
              <a:rPr lang="en-US" sz="2000" dirty="0">
                <a:solidFill>
                  <a:srgbClr val="002060"/>
                </a:solidFill>
              </a:rPr>
              <a:t>8. Lucia’ parents feel  ___  _____.</a:t>
            </a:r>
          </a:p>
          <a:p>
            <a:pPr>
              <a:lnSpc>
                <a:spcPct val="120000"/>
              </a:lnSpc>
            </a:pPr>
            <a:r>
              <a:rPr lang="en-US" sz="2000" dirty="0">
                <a:solidFill>
                  <a:srgbClr val="002060"/>
                </a:solidFill>
              </a:rPr>
              <a:t>9. Lucia’s Dad is more __________ than yesterday.</a:t>
            </a:r>
          </a:p>
          <a:p>
            <a:pPr>
              <a:lnSpc>
                <a:spcPct val="120000"/>
              </a:lnSpc>
            </a:pPr>
            <a:r>
              <a:rPr lang="en-US" sz="2000" dirty="0">
                <a:solidFill>
                  <a:srgbClr val="002060"/>
                </a:solidFill>
              </a:rPr>
              <a:t>10. Lucía offers to ______ her camera to Nadia.</a:t>
            </a:r>
          </a:p>
          <a:p>
            <a:pPr>
              <a:lnSpc>
                <a:spcPct val="120000"/>
              </a:lnSpc>
            </a:pPr>
            <a:r>
              <a:rPr lang="en-US" sz="2000" dirty="0">
                <a:solidFill>
                  <a:srgbClr val="002060"/>
                </a:solidFill>
              </a:rPr>
              <a:t>12. Going to festivals ________ his Mum.</a:t>
            </a:r>
          </a:p>
          <a:p>
            <a:pPr>
              <a:lnSpc>
                <a:spcPct val="120000"/>
              </a:lnSpc>
            </a:pPr>
            <a:r>
              <a:rPr lang="en-US" sz="2000" dirty="0">
                <a:solidFill>
                  <a:srgbClr val="002060"/>
                </a:solidFill>
              </a:rPr>
              <a:t>13. She thinks that the rubbish here is ________ than in the city </a:t>
            </a:r>
            <a:r>
              <a:rPr lang="en-US" sz="2000" dirty="0" err="1">
                <a:solidFill>
                  <a:srgbClr val="002060"/>
                </a:solidFill>
              </a:rPr>
              <a:t>centre</a:t>
            </a:r>
            <a:r>
              <a:rPr lang="en-US" sz="2000" dirty="0">
                <a:solidFill>
                  <a:srgbClr val="002060"/>
                </a:solidFill>
              </a:rPr>
              <a:t>.</a:t>
            </a:r>
          </a:p>
        </p:txBody>
      </p:sp>
      <p:sp>
        <p:nvSpPr>
          <p:cNvPr id="26" name="TextBox 25"/>
          <p:cNvSpPr txBox="1"/>
          <p:nvPr/>
        </p:nvSpPr>
        <p:spPr>
          <a:xfrm>
            <a:off x="8957358" y="889416"/>
            <a:ext cx="2099733" cy="406400"/>
          </a:xfrm>
          <a:prstGeom prst="rect">
            <a:avLst/>
          </a:prstGeom>
          <a:noFill/>
        </p:spPr>
        <p:txBody>
          <a:bodyPr wrap="square" rtlCol="0">
            <a:spAutoFit/>
          </a:bodyPr>
          <a:lstStyle/>
          <a:p>
            <a:r>
              <a:rPr lang="en-US" sz="2000" dirty="0">
                <a:solidFill>
                  <a:srgbClr val="FF6600"/>
                </a:solidFill>
              </a:rPr>
              <a:t>too   hot</a:t>
            </a:r>
          </a:p>
        </p:txBody>
      </p:sp>
      <p:sp>
        <p:nvSpPr>
          <p:cNvPr id="27" name="TextBox 26"/>
          <p:cNvSpPr txBox="1"/>
          <p:nvPr/>
        </p:nvSpPr>
        <p:spPr>
          <a:xfrm>
            <a:off x="9196013" y="1248898"/>
            <a:ext cx="1270000" cy="400110"/>
          </a:xfrm>
          <a:prstGeom prst="rect">
            <a:avLst/>
          </a:prstGeom>
          <a:noFill/>
        </p:spPr>
        <p:txBody>
          <a:bodyPr wrap="square" rtlCol="0">
            <a:spAutoFit/>
          </a:bodyPr>
          <a:lstStyle/>
          <a:p>
            <a:r>
              <a:rPr lang="en-US" sz="2000" dirty="0">
                <a:solidFill>
                  <a:srgbClr val="FF6600"/>
                </a:solidFill>
              </a:rPr>
              <a:t>excited</a:t>
            </a:r>
          </a:p>
        </p:txBody>
      </p:sp>
      <p:sp>
        <p:nvSpPr>
          <p:cNvPr id="28" name="TextBox 27"/>
          <p:cNvSpPr txBox="1"/>
          <p:nvPr/>
        </p:nvSpPr>
        <p:spPr>
          <a:xfrm>
            <a:off x="8542491" y="1984090"/>
            <a:ext cx="829734" cy="400110"/>
          </a:xfrm>
          <a:prstGeom prst="rect">
            <a:avLst/>
          </a:prstGeom>
          <a:noFill/>
        </p:spPr>
        <p:txBody>
          <a:bodyPr wrap="square" rtlCol="0">
            <a:spAutoFit/>
          </a:bodyPr>
          <a:lstStyle/>
          <a:p>
            <a:r>
              <a:rPr lang="en-US" sz="2000">
                <a:solidFill>
                  <a:srgbClr val="FF6600"/>
                </a:solidFill>
              </a:rPr>
              <a:t>lend</a:t>
            </a:r>
            <a:endParaRPr lang="en-US" sz="2000" dirty="0">
              <a:solidFill>
                <a:srgbClr val="FF6600"/>
              </a:solidFill>
            </a:endParaRPr>
          </a:p>
        </p:txBody>
      </p:sp>
      <p:sp>
        <p:nvSpPr>
          <p:cNvPr id="31" name="TextBox 30"/>
          <p:cNvSpPr txBox="1"/>
          <p:nvPr/>
        </p:nvSpPr>
        <p:spPr>
          <a:xfrm>
            <a:off x="8931140" y="2343641"/>
            <a:ext cx="1121970" cy="400110"/>
          </a:xfrm>
          <a:prstGeom prst="rect">
            <a:avLst/>
          </a:prstGeom>
          <a:noFill/>
        </p:spPr>
        <p:txBody>
          <a:bodyPr wrap="square" rtlCol="0">
            <a:spAutoFit/>
          </a:bodyPr>
          <a:lstStyle/>
          <a:p>
            <a:r>
              <a:rPr lang="en-US" sz="2000" dirty="0">
                <a:solidFill>
                  <a:srgbClr val="FF6600"/>
                </a:solidFill>
              </a:rPr>
              <a:t>worries</a:t>
            </a:r>
          </a:p>
        </p:txBody>
      </p:sp>
      <p:sp>
        <p:nvSpPr>
          <p:cNvPr id="32" name="TextBox 31"/>
          <p:cNvSpPr txBox="1"/>
          <p:nvPr/>
        </p:nvSpPr>
        <p:spPr>
          <a:xfrm>
            <a:off x="10936202" y="2705032"/>
            <a:ext cx="1015998" cy="400110"/>
          </a:xfrm>
          <a:prstGeom prst="rect">
            <a:avLst/>
          </a:prstGeom>
          <a:noFill/>
        </p:spPr>
        <p:txBody>
          <a:bodyPr wrap="square" rtlCol="0">
            <a:spAutoFit/>
          </a:bodyPr>
          <a:lstStyle/>
          <a:p>
            <a:r>
              <a:rPr lang="en-US" sz="2000" dirty="0">
                <a:solidFill>
                  <a:srgbClr val="FF6600"/>
                </a:solidFill>
              </a:rPr>
              <a:t>worse</a:t>
            </a:r>
          </a:p>
        </p:txBody>
      </p:sp>
      <p:sp>
        <p:nvSpPr>
          <p:cNvPr id="46" name="TextBox 45"/>
          <p:cNvSpPr txBox="1"/>
          <p:nvPr/>
        </p:nvSpPr>
        <p:spPr>
          <a:xfrm>
            <a:off x="11159067" y="746891"/>
            <a:ext cx="1032933"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52354" r="25105"/>
          <a:stretch/>
        </p:blipFill>
        <p:spPr>
          <a:xfrm>
            <a:off x="805097" y="4480297"/>
            <a:ext cx="584826" cy="1459427"/>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26771" t="-3767" r="51615" b="3767"/>
          <a:stretch/>
        </p:blipFill>
        <p:spPr>
          <a:xfrm>
            <a:off x="207220" y="4387210"/>
            <a:ext cx="597877" cy="1555939"/>
          </a:xfrm>
          <a:prstGeom prst="rect">
            <a:avLst/>
          </a:prstGeom>
        </p:spPr>
      </p:pic>
      <p:sp>
        <p:nvSpPr>
          <p:cNvPr id="7" name="Title 6"/>
          <p:cNvSpPr>
            <a:spLocks noGrp="1"/>
          </p:cNvSpPr>
          <p:nvPr>
            <p:ph type="title"/>
          </p:nvPr>
        </p:nvSpPr>
        <p:spPr>
          <a:xfrm>
            <a:off x="11228977" y="-16499"/>
            <a:ext cx="1270758" cy="968398"/>
          </a:xfrm>
        </p:spPr>
        <p:txBody>
          <a:bodyPr>
            <a:normAutofit/>
          </a:bodyPr>
          <a:lstStyle/>
          <a:p>
            <a:r>
              <a:rPr lang="en-GB" sz="2000" b="1">
                <a:solidFill>
                  <a:schemeClr val="bg1"/>
                </a:solidFill>
              </a:rPr>
              <a:t>leer</a:t>
            </a:r>
          </a:p>
        </p:txBody>
      </p:sp>
    </p:spTree>
    <p:extLst>
      <p:ext uri="{BB962C8B-B14F-4D97-AF65-F5344CB8AC3E}">
        <p14:creationId xmlns:p14="http://schemas.microsoft.com/office/powerpoint/2010/main" val="2510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C80B4A-8FB9-5141-8C3B-F7B756E6597D}"/>
              </a:ext>
            </a:extLst>
          </p:cNvPr>
          <p:cNvSpPr txBox="1"/>
          <p:nvPr/>
        </p:nvSpPr>
        <p:spPr>
          <a:xfrm>
            <a:off x="230456" y="1257150"/>
            <a:ext cx="12077658" cy="464935"/>
          </a:xfrm>
          <a:prstGeom prst="rect">
            <a:avLst/>
          </a:prstGeom>
          <a:noFill/>
        </p:spPr>
        <p:txBody>
          <a:bodyPr wrap="square" rtlCol="0">
            <a:spAutoFit/>
          </a:bodyPr>
          <a:lstStyle/>
          <a:p>
            <a:pPr>
              <a:lnSpc>
                <a:spcPct val="110000"/>
              </a:lnSpc>
            </a:pPr>
            <a:r>
              <a:rPr lang="en-US" sz="2400" dirty="0">
                <a:solidFill>
                  <a:srgbClr val="002060"/>
                </a:solidFill>
              </a:rPr>
              <a:t>In the previous activity you saw several phrases with ‘</a:t>
            </a:r>
            <a:r>
              <a:rPr lang="en-US" sz="2400">
                <a:solidFill>
                  <a:srgbClr val="002060"/>
                </a:solidFill>
              </a:rPr>
              <a:t>de’ to show </a:t>
            </a:r>
            <a:r>
              <a:rPr lang="en-US" sz="2400" b="1" i="1">
                <a:solidFill>
                  <a:srgbClr val="002060"/>
                </a:solidFill>
              </a:rPr>
              <a:t>possession</a:t>
            </a:r>
            <a:r>
              <a:rPr lang="en-US" sz="2400">
                <a:solidFill>
                  <a:srgbClr val="002060"/>
                </a:solidFill>
              </a:rPr>
              <a:t>:</a:t>
            </a:r>
            <a:endParaRPr lang="en-US" sz="2400" dirty="0">
              <a:solidFill>
                <a:srgbClr val="002060"/>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Talking about possessions</a:t>
            </a:r>
            <a:br>
              <a:rPr lang="en-GB" sz="2600" b="1">
                <a:solidFill>
                  <a:schemeClr val="bg1"/>
                </a:solidFill>
              </a:rPr>
            </a:br>
            <a:r>
              <a:rPr lang="en-GB" sz="2600" b="1">
                <a:solidFill>
                  <a:schemeClr val="bg1"/>
                </a:solidFill>
              </a:rPr>
              <a:t>Possessive </a:t>
            </a:r>
            <a:r>
              <a:rPr lang="en-GB" sz="2600" b="1" dirty="0">
                <a:solidFill>
                  <a:schemeClr val="bg1"/>
                </a:solidFill>
              </a:rPr>
              <a:t>use of ‘de’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0" name="Rectangle 9"/>
          <p:cNvSpPr/>
          <p:nvPr/>
        </p:nvSpPr>
        <p:spPr>
          <a:xfrm>
            <a:off x="230456" y="1923856"/>
            <a:ext cx="4123830" cy="461665"/>
          </a:xfrm>
          <a:prstGeom prst="rect">
            <a:avLst/>
          </a:prstGeom>
        </p:spPr>
        <p:txBody>
          <a:bodyPr wrap="square">
            <a:spAutoFit/>
          </a:bodyPr>
          <a:lstStyle/>
          <a:p>
            <a:r>
              <a:rPr lang="en-US" sz="2400" i="1" dirty="0">
                <a:solidFill>
                  <a:srgbClr val="002060"/>
                </a:solidFill>
              </a:rPr>
              <a:t>e</a:t>
            </a:r>
            <a:r>
              <a:rPr lang="en-US" sz="2400" dirty="0">
                <a:solidFill>
                  <a:srgbClr val="002060"/>
                </a:solidFill>
              </a:rPr>
              <a:t>l amigo </a:t>
            </a:r>
            <a:r>
              <a:rPr lang="en-US" sz="2400" b="1" dirty="0">
                <a:solidFill>
                  <a:srgbClr val="F66400"/>
                </a:solidFill>
              </a:rPr>
              <a:t>de</a:t>
            </a:r>
            <a:r>
              <a:rPr lang="en-US" sz="2400" dirty="0">
                <a:solidFill>
                  <a:srgbClr val="F66400"/>
                </a:solidFill>
              </a:rPr>
              <a:t> </a:t>
            </a:r>
            <a:r>
              <a:rPr lang="en-US" sz="2400" b="1" dirty="0">
                <a:solidFill>
                  <a:srgbClr val="F66400"/>
                </a:solidFill>
              </a:rPr>
              <a:t>Daniel</a:t>
            </a:r>
          </a:p>
        </p:txBody>
      </p:sp>
      <p:sp>
        <p:nvSpPr>
          <p:cNvPr id="11" name="Rectangle 10"/>
          <p:cNvSpPr/>
          <p:nvPr/>
        </p:nvSpPr>
        <p:spPr>
          <a:xfrm>
            <a:off x="3864699" y="1946598"/>
            <a:ext cx="3126942" cy="461665"/>
          </a:xfrm>
          <a:prstGeom prst="rect">
            <a:avLst/>
          </a:prstGeom>
        </p:spPr>
        <p:txBody>
          <a:bodyPr wrap="square">
            <a:spAutoFit/>
          </a:bodyPr>
          <a:lstStyle/>
          <a:p>
            <a:r>
              <a:rPr lang="is-IS" sz="2400" b="1" dirty="0">
                <a:solidFill>
                  <a:srgbClr val="F66400"/>
                </a:solidFill>
              </a:rPr>
              <a:t>Daniel’s</a:t>
            </a:r>
            <a:r>
              <a:rPr lang="is-IS" sz="2400" dirty="0">
                <a:solidFill>
                  <a:srgbClr val="F66400"/>
                </a:solidFill>
              </a:rPr>
              <a:t> </a:t>
            </a:r>
            <a:r>
              <a:rPr lang="is-IS" sz="2400" dirty="0">
                <a:solidFill>
                  <a:srgbClr val="002060"/>
                </a:solidFill>
              </a:rPr>
              <a:t>friend</a:t>
            </a:r>
          </a:p>
        </p:txBody>
      </p:sp>
      <p:sp>
        <p:nvSpPr>
          <p:cNvPr id="12" name="Rectangle 11"/>
          <p:cNvSpPr/>
          <p:nvPr/>
        </p:nvSpPr>
        <p:spPr>
          <a:xfrm>
            <a:off x="230456" y="2616167"/>
            <a:ext cx="4121638" cy="461665"/>
          </a:xfrm>
          <a:prstGeom prst="rect">
            <a:avLst/>
          </a:prstGeom>
        </p:spPr>
        <p:txBody>
          <a:bodyPr wrap="square">
            <a:spAutoFit/>
          </a:bodyPr>
          <a:lstStyle/>
          <a:p>
            <a:r>
              <a:rPr lang="is-IS" sz="2400" dirty="0">
                <a:solidFill>
                  <a:srgbClr val="002060"/>
                </a:solidFill>
              </a:rPr>
              <a:t>la opinión </a:t>
            </a:r>
            <a:r>
              <a:rPr lang="is-IS" sz="2400" b="1" dirty="0">
                <a:solidFill>
                  <a:srgbClr val="F66400"/>
                </a:solidFill>
              </a:rPr>
              <a:t>de</a:t>
            </a:r>
            <a:r>
              <a:rPr lang="is-IS" sz="2400" dirty="0">
                <a:solidFill>
                  <a:srgbClr val="F66400"/>
                </a:solidFill>
              </a:rPr>
              <a:t> </a:t>
            </a:r>
            <a:r>
              <a:rPr lang="is-IS" sz="2400" b="1" dirty="0">
                <a:solidFill>
                  <a:srgbClr val="F66400"/>
                </a:solidFill>
              </a:rPr>
              <a:t>Lucía</a:t>
            </a:r>
          </a:p>
        </p:txBody>
      </p:sp>
      <p:sp>
        <p:nvSpPr>
          <p:cNvPr id="13" name="Rectangle 12"/>
          <p:cNvSpPr/>
          <p:nvPr/>
        </p:nvSpPr>
        <p:spPr>
          <a:xfrm>
            <a:off x="3871193" y="2641106"/>
            <a:ext cx="3273736" cy="461665"/>
          </a:xfrm>
          <a:prstGeom prst="rect">
            <a:avLst/>
          </a:prstGeom>
        </p:spPr>
        <p:txBody>
          <a:bodyPr wrap="square">
            <a:spAutoFit/>
          </a:bodyPr>
          <a:lstStyle/>
          <a:p>
            <a:r>
              <a:rPr lang="is-IS" sz="2400" b="1" dirty="0">
                <a:solidFill>
                  <a:srgbClr val="F66400"/>
                </a:solidFill>
              </a:rPr>
              <a:t>Lucía’s</a:t>
            </a:r>
            <a:r>
              <a:rPr lang="is-IS" sz="2400" dirty="0">
                <a:solidFill>
                  <a:srgbClr val="002060"/>
                </a:solidFill>
              </a:rPr>
              <a:t> opinion</a:t>
            </a:r>
          </a:p>
        </p:txBody>
      </p:sp>
      <p:sp>
        <p:nvSpPr>
          <p:cNvPr id="14" name="Rectangle 13"/>
          <p:cNvSpPr/>
          <p:nvPr/>
        </p:nvSpPr>
        <p:spPr>
          <a:xfrm>
            <a:off x="230456" y="3405348"/>
            <a:ext cx="4248713" cy="461665"/>
          </a:xfrm>
          <a:prstGeom prst="rect">
            <a:avLst/>
          </a:prstGeom>
        </p:spPr>
        <p:txBody>
          <a:bodyPr wrap="square">
            <a:spAutoFit/>
          </a:bodyPr>
          <a:lstStyle/>
          <a:p>
            <a:r>
              <a:rPr lang="en-US" sz="2400" dirty="0">
                <a:solidFill>
                  <a:srgbClr val="002060"/>
                </a:solidFill>
              </a:rPr>
              <a:t>e</a:t>
            </a:r>
            <a:r>
              <a:rPr lang="is-IS" sz="2400" dirty="0">
                <a:solidFill>
                  <a:srgbClr val="002060"/>
                </a:solidFill>
              </a:rPr>
              <a:t>l concierto </a:t>
            </a:r>
            <a:r>
              <a:rPr lang="is-IS" sz="2400" b="1">
                <a:solidFill>
                  <a:srgbClr val="F66400"/>
                </a:solidFill>
              </a:rPr>
              <a:t>de</a:t>
            </a:r>
            <a:r>
              <a:rPr lang="is-IS" sz="2400">
                <a:solidFill>
                  <a:srgbClr val="F66400"/>
                </a:solidFill>
              </a:rPr>
              <a:t> </a:t>
            </a:r>
            <a:r>
              <a:rPr lang="is-IS" sz="2400" b="1">
                <a:solidFill>
                  <a:srgbClr val="F66400"/>
                </a:solidFill>
              </a:rPr>
              <a:t>hoy</a:t>
            </a:r>
            <a:endParaRPr lang="is-IS" sz="2400" b="1" dirty="0">
              <a:solidFill>
                <a:srgbClr val="F66400"/>
              </a:solidFill>
            </a:endParaRPr>
          </a:p>
        </p:txBody>
      </p:sp>
      <p:sp>
        <p:nvSpPr>
          <p:cNvPr id="15" name="Rectangle 14"/>
          <p:cNvSpPr/>
          <p:nvPr/>
        </p:nvSpPr>
        <p:spPr>
          <a:xfrm>
            <a:off x="3912142" y="3405348"/>
            <a:ext cx="3488451" cy="461665"/>
          </a:xfrm>
          <a:prstGeom prst="rect">
            <a:avLst/>
          </a:prstGeom>
        </p:spPr>
        <p:txBody>
          <a:bodyPr wrap="square">
            <a:spAutoFit/>
          </a:bodyPr>
          <a:lstStyle/>
          <a:p>
            <a:r>
              <a:rPr lang="is-IS" sz="2400" b="1">
                <a:solidFill>
                  <a:srgbClr val="F66400"/>
                </a:solidFill>
              </a:rPr>
              <a:t>today‘s</a:t>
            </a:r>
            <a:r>
              <a:rPr lang="is-IS" sz="2400" b="1">
                <a:solidFill>
                  <a:srgbClr val="002060"/>
                </a:solidFill>
              </a:rPr>
              <a:t> </a:t>
            </a:r>
            <a:r>
              <a:rPr lang="is-IS" sz="2400">
                <a:solidFill>
                  <a:srgbClr val="002060"/>
                </a:solidFill>
              </a:rPr>
              <a:t>concert</a:t>
            </a:r>
            <a:endParaRPr lang="is-IS" sz="2400" dirty="0">
              <a:solidFill>
                <a:srgbClr val="002060"/>
              </a:solidFill>
            </a:endParaRPr>
          </a:p>
        </p:txBody>
      </p:sp>
      <p:sp>
        <p:nvSpPr>
          <p:cNvPr id="16" name="TextBox 15"/>
          <p:cNvSpPr txBox="1"/>
          <p:nvPr/>
        </p:nvSpPr>
        <p:spPr>
          <a:xfrm>
            <a:off x="7010193" y="1944167"/>
            <a:ext cx="5435350" cy="461665"/>
          </a:xfrm>
          <a:prstGeom prst="rect">
            <a:avLst/>
          </a:prstGeom>
          <a:noFill/>
        </p:spPr>
        <p:txBody>
          <a:bodyPr wrap="square" rtlCol="0">
            <a:spAutoFit/>
          </a:bodyPr>
          <a:lstStyle/>
          <a:p>
            <a:r>
              <a:rPr lang="en-US" sz="2400" dirty="0">
                <a:solidFill>
                  <a:srgbClr val="002060"/>
                </a:solidFill>
              </a:rPr>
              <a:t>(literally, ‘</a:t>
            </a:r>
            <a:r>
              <a:rPr lang="en-US" sz="2400">
                <a:solidFill>
                  <a:srgbClr val="002060"/>
                </a:solidFill>
              </a:rPr>
              <a:t>the friend of Daniel’)</a:t>
            </a:r>
            <a:endParaRPr lang="en-US" sz="2400" dirty="0">
              <a:solidFill>
                <a:srgbClr val="002060"/>
              </a:solidFill>
            </a:endParaRPr>
          </a:p>
        </p:txBody>
      </p:sp>
      <p:sp>
        <p:nvSpPr>
          <p:cNvPr id="20" name="Rectangle 19"/>
          <p:cNvSpPr/>
          <p:nvPr/>
        </p:nvSpPr>
        <p:spPr>
          <a:xfrm>
            <a:off x="230456" y="4911385"/>
            <a:ext cx="11055788" cy="464935"/>
          </a:xfrm>
          <a:prstGeom prst="rect">
            <a:avLst/>
          </a:prstGeom>
        </p:spPr>
        <p:txBody>
          <a:bodyPr wrap="square">
            <a:spAutoFit/>
          </a:bodyPr>
          <a:lstStyle/>
          <a:p>
            <a:pPr>
              <a:lnSpc>
                <a:spcPct val="110000"/>
              </a:lnSpc>
            </a:pPr>
            <a:r>
              <a:rPr lang="is-IS" sz="2400">
                <a:solidFill>
                  <a:srgbClr val="002060"/>
                </a:solidFill>
              </a:rPr>
              <a:t>In Spanish, you say </a:t>
            </a:r>
            <a:r>
              <a:rPr lang="is-IS" sz="2400" dirty="0">
                <a:solidFill>
                  <a:srgbClr val="002060"/>
                </a:solidFill>
              </a:rPr>
              <a:t>the </a:t>
            </a:r>
            <a:r>
              <a:rPr lang="is-IS" sz="2400" b="1" dirty="0">
                <a:solidFill>
                  <a:srgbClr val="002060"/>
                </a:solidFill>
              </a:rPr>
              <a:t>possession </a:t>
            </a:r>
            <a:r>
              <a:rPr lang="is-IS" sz="2400" b="1" i="1" dirty="0">
                <a:solidFill>
                  <a:srgbClr val="002060"/>
                </a:solidFill>
              </a:rPr>
              <a:t>first</a:t>
            </a:r>
            <a:r>
              <a:rPr lang="is-IS" sz="2400">
                <a:solidFill>
                  <a:srgbClr val="002060"/>
                </a:solidFill>
              </a:rPr>
              <a:t>, then </a:t>
            </a:r>
            <a:r>
              <a:rPr lang="en-US" sz="2400">
                <a:solidFill>
                  <a:srgbClr val="002060"/>
                </a:solidFill>
              </a:rPr>
              <a:t>‘</a:t>
            </a:r>
            <a:r>
              <a:rPr lang="en-US" sz="2400" b="1">
                <a:solidFill>
                  <a:srgbClr val="002060"/>
                </a:solidFill>
              </a:rPr>
              <a:t>de</a:t>
            </a:r>
            <a:r>
              <a:rPr lang="en-US" sz="2400" dirty="0">
                <a:solidFill>
                  <a:srgbClr val="002060"/>
                </a:solidFill>
              </a:rPr>
              <a:t>’ and then the ‘</a:t>
            </a:r>
            <a:r>
              <a:rPr lang="en-US" sz="2400" b="1" dirty="0">
                <a:solidFill>
                  <a:srgbClr val="002060"/>
                </a:solidFill>
              </a:rPr>
              <a:t>owner</a:t>
            </a:r>
            <a:r>
              <a:rPr lang="en-US" sz="2400">
                <a:solidFill>
                  <a:srgbClr val="002060"/>
                </a:solidFill>
              </a:rPr>
              <a:t>’. </a:t>
            </a:r>
            <a:endParaRPr lang="en-US" sz="2400" dirty="0">
              <a:solidFill>
                <a:srgbClr val="002060"/>
              </a:solidFill>
            </a:endParaRPr>
          </a:p>
        </p:txBody>
      </p:sp>
      <p:sp>
        <p:nvSpPr>
          <p:cNvPr id="8" name="Rectangle 7"/>
          <p:cNvSpPr/>
          <p:nvPr/>
        </p:nvSpPr>
        <p:spPr>
          <a:xfrm>
            <a:off x="230456" y="4220919"/>
            <a:ext cx="12077658" cy="464935"/>
          </a:xfrm>
          <a:prstGeom prst="rect">
            <a:avLst/>
          </a:prstGeom>
        </p:spPr>
        <p:txBody>
          <a:bodyPr wrap="square">
            <a:spAutoFit/>
          </a:bodyPr>
          <a:lstStyle/>
          <a:p>
            <a:pPr>
              <a:lnSpc>
                <a:spcPct val="110000"/>
              </a:lnSpc>
            </a:pPr>
            <a:r>
              <a:rPr lang="is-IS" sz="2400">
                <a:solidFill>
                  <a:srgbClr val="002060"/>
                </a:solidFill>
              </a:rPr>
              <a:t>In English, we say the </a:t>
            </a:r>
            <a:r>
              <a:rPr lang="en-US" sz="2400" b="1">
                <a:solidFill>
                  <a:srgbClr val="002060"/>
                </a:solidFill>
              </a:rPr>
              <a:t>‘owner’ </a:t>
            </a:r>
            <a:r>
              <a:rPr lang="en-US" sz="2400" b="1" i="1">
                <a:solidFill>
                  <a:srgbClr val="002060"/>
                </a:solidFill>
              </a:rPr>
              <a:t>first </a:t>
            </a:r>
            <a:r>
              <a:rPr lang="en-US" sz="2400">
                <a:solidFill>
                  <a:srgbClr val="002060"/>
                </a:solidFill>
              </a:rPr>
              <a:t>(with </a:t>
            </a:r>
            <a:r>
              <a:rPr lang="is-IS" sz="2400">
                <a:solidFill>
                  <a:srgbClr val="002060"/>
                </a:solidFill>
              </a:rPr>
              <a:t>an apostrophe) </a:t>
            </a:r>
            <a:r>
              <a:rPr lang="en-US" sz="2400">
                <a:solidFill>
                  <a:srgbClr val="002060"/>
                </a:solidFill>
              </a:rPr>
              <a:t>and then the possession.</a:t>
            </a:r>
            <a:endParaRPr lang="en-US" sz="2400" dirty="0">
              <a:solidFill>
                <a:srgbClr val="002060"/>
              </a:solidFill>
            </a:endParaRPr>
          </a:p>
        </p:txBody>
      </p:sp>
      <p:sp>
        <p:nvSpPr>
          <p:cNvPr id="22" name="TextBox 21"/>
          <p:cNvSpPr txBox="1"/>
          <p:nvPr/>
        </p:nvSpPr>
        <p:spPr>
          <a:xfrm>
            <a:off x="7001341" y="2646645"/>
            <a:ext cx="5435350" cy="461665"/>
          </a:xfrm>
          <a:prstGeom prst="rect">
            <a:avLst/>
          </a:prstGeom>
          <a:noFill/>
        </p:spPr>
        <p:txBody>
          <a:bodyPr wrap="square" rtlCol="0">
            <a:spAutoFit/>
          </a:bodyPr>
          <a:lstStyle/>
          <a:p>
            <a:r>
              <a:rPr lang="en-US" sz="2400" dirty="0">
                <a:solidFill>
                  <a:srgbClr val="002060"/>
                </a:solidFill>
              </a:rPr>
              <a:t>(literally, ‘</a:t>
            </a:r>
            <a:r>
              <a:rPr lang="en-US" sz="2400">
                <a:solidFill>
                  <a:srgbClr val="002060"/>
                </a:solidFill>
              </a:rPr>
              <a:t>the opinion of Lucía’)</a:t>
            </a:r>
            <a:endParaRPr lang="en-US" sz="2400" dirty="0">
              <a:solidFill>
                <a:srgbClr val="002060"/>
              </a:solidFill>
            </a:endParaRPr>
          </a:p>
        </p:txBody>
      </p:sp>
      <p:sp>
        <p:nvSpPr>
          <p:cNvPr id="23" name="TextBox 22"/>
          <p:cNvSpPr txBox="1"/>
          <p:nvPr/>
        </p:nvSpPr>
        <p:spPr>
          <a:xfrm>
            <a:off x="6991641" y="3430446"/>
            <a:ext cx="5435350" cy="461665"/>
          </a:xfrm>
          <a:prstGeom prst="rect">
            <a:avLst/>
          </a:prstGeom>
          <a:noFill/>
        </p:spPr>
        <p:txBody>
          <a:bodyPr wrap="square" rtlCol="0">
            <a:spAutoFit/>
          </a:bodyPr>
          <a:lstStyle/>
          <a:p>
            <a:r>
              <a:rPr lang="en-US" sz="2400" dirty="0">
                <a:solidFill>
                  <a:srgbClr val="002060"/>
                </a:solidFill>
              </a:rPr>
              <a:t>(literally, ‘</a:t>
            </a:r>
            <a:r>
              <a:rPr lang="en-US" sz="2400">
                <a:solidFill>
                  <a:srgbClr val="002060"/>
                </a:solidFill>
              </a:rPr>
              <a:t>the concert of today’)</a:t>
            </a:r>
            <a:endParaRPr lang="en-US" sz="2400" dirty="0">
              <a:solidFill>
                <a:srgbClr val="002060"/>
              </a:solidFill>
            </a:endParaRPr>
          </a:p>
        </p:txBody>
      </p:sp>
    </p:spTree>
    <p:extLst>
      <p:ext uri="{BB962C8B-B14F-4D97-AF65-F5344CB8AC3E}">
        <p14:creationId xmlns:p14="http://schemas.microsoft.com/office/powerpoint/2010/main" val="162937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20" grpId="0"/>
      <p:bldP spid="8"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340" r="-18" b="66985"/>
          <a:stretch/>
        </p:blipFill>
        <p:spPr>
          <a:xfrm>
            <a:off x="6255846" y="730457"/>
            <a:ext cx="5674415" cy="3435144"/>
          </a:xfrm>
          <a:prstGeom prst="rect">
            <a:avLst/>
          </a:prstGeom>
        </p:spPr>
      </p:pic>
      <p:sp>
        <p:nvSpPr>
          <p:cNvPr id="2" name="Title 1"/>
          <p:cNvSpPr>
            <a:spLocks noGrp="1"/>
          </p:cNvSpPr>
          <p:nvPr>
            <p:ph type="title"/>
          </p:nvPr>
        </p:nvSpPr>
        <p:spPr>
          <a:xfrm>
            <a:off x="190316" y="214146"/>
            <a:ext cx="11480150" cy="564412"/>
          </a:xfrm>
        </p:spPr>
        <p:txBody>
          <a:bodyPr>
            <a:normAutofit/>
          </a:bodyPr>
          <a:lstStyle/>
          <a:p>
            <a:r>
              <a:rPr lang="en-GB" sz="2400" dirty="0">
                <a:solidFill>
                  <a:srgbClr val="002060"/>
                </a:solidFill>
              </a:rPr>
              <a:t>Dos *</a:t>
            </a:r>
            <a:r>
              <a:rPr lang="en-GB" sz="2400" dirty="0" err="1">
                <a:solidFill>
                  <a:srgbClr val="002060"/>
                </a:solidFill>
              </a:rPr>
              <a:t>cantantes</a:t>
            </a:r>
            <a:r>
              <a:rPr lang="en-GB" sz="2400" dirty="0">
                <a:solidFill>
                  <a:srgbClr val="002060"/>
                </a:solidFill>
              </a:rPr>
              <a:t> de Colombia </a:t>
            </a:r>
            <a:r>
              <a:rPr lang="en-GB" sz="2400" dirty="0" err="1">
                <a:solidFill>
                  <a:srgbClr val="002060"/>
                </a:solidFill>
              </a:rPr>
              <a:t>llegan</a:t>
            </a:r>
            <a:r>
              <a:rPr lang="en-GB" sz="2400" dirty="0">
                <a:solidFill>
                  <a:srgbClr val="002060"/>
                </a:solidFill>
              </a:rPr>
              <a:t> al festival: ¡Shakira y </a:t>
            </a:r>
            <a:r>
              <a:rPr lang="en-GB" sz="2400" dirty="0" err="1">
                <a:solidFill>
                  <a:srgbClr val="002060"/>
                </a:solidFill>
              </a:rPr>
              <a:t>Juanes</a:t>
            </a:r>
            <a:r>
              <a:rPr lang="en-GB" sz="2400" dirty="0">
                <a:solidFill>
                  <a:srgbClr val="002060"/>
                </a:solidFill>
              </a:rPr>
              <a:t>! </a:t>
            </a:r>
          </a:p>
        </p:txBody>
      </p:sp>
      <p:pic>
        <p:nvPicPr>
          <p:cNvPr id="4" name="Picture 3" descr="Juanes_2008.06.25_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481" y="2529892"/>
            <a:ext cx="1460319" cy="1448188"/>
          </a:xfrm>
          <a:prstGeom prst="rect">
            <a:avLst/>
          </a:prstGeom>
        </p:spPr>
      </p:pic>
      <p:sp>
        <p:nvSpPr>
          <p:cNvPr id="5" name="Rectangle 4"/>
          <p:cNvSpPr/>
          <p:nvPr/>
        </p:nvSpPr>
        <p:spPr>
          <a:xfrm>
            <a:off x="265907" y="3804118"/>
            <a:ext cx="5256336" cy="3046988"/>
          </a:xfrm>
          <a:prstGeom prst="rect">
            <a:avLst/>
          </a:prstGeom>
        </p:spPr>
        <p:txBody>
          <a:bodyPr wrap="square">
            <a:spAutoFit/>
          </a:bodyPr>
          <a:lstStyle/>
          <a:p>
            <a:pPr>
              <a:lnSpc>
                <a:spcPct val="120000"/>
              </a:lnSpc>
            </a:pPr>
            <a:r>
              <a:rPr lang="en-GB" sz="2000" b="1">
                <a:solidFill>
                  <a:srgbClr val="002060"/>
                </a:solidFill>
                <a:latin typeface="+mj-lt"/>
              </a:rPr>
              <a:t>Juanes</a:t>
            </a:r>
          </a:p>
          <a:p>
            <a:pPr>
              <a:lnSpc>
                <a:spcPct val="120000"/>
              </a:lnSpc>
            </a:pPr>
            <a:r>
              <a:rPr lang="en-GB" sz="2000" i="1">
                <a:solidFill>
                  <a:srgbClr val="002060"/>
                </a:solidFill>
                <a:latin typeface="+mj-lt"/>
              </a:rPr>
              <a:t>Nombre y apellidos: </a:t>
            </a:r>
            <a:r>
              <a:rPr lang="en-GB" sz="2000">
                <a:solidFill>
                  <a:srgbClr val="002060"/>
                </a:solidFill>
                <a:latin typeface="+mj-lt"/>
              </a:rPr>
              <a:t>Juan Esteban Aristizábal Vásquez</a:t>
            </a:r>
          </a:p>
          <a:p>
            <a:pPr>
              <a:lnSpc>
                <a:spcPct val="120000"/>
              </a:lnSpc>
            </a:pPr>
            <a:r>
              <a:rPr lang="en-GB" sz="2000" i="1">
                <a:solidFill>
                  <a:srgbClr val="002060"/>
                </a:solidFill>
                <a:latin typeface="+mj-lt"/>
              </a:rPr>
              <a:t>Géneros: </a:t>
            </a:r>
            <a:r>
              <a:rPr lang="en-GB" sz="2000">
                <a:solidFill>
                  <a:srgbClr val="002060"/>
                </a:solidFill>
                <a:latin typeface="+mj-lt"/>
              </a:rPr>
              <a:t>rock, pop latino</a:t>
            </a:r>
          </a:p>
          <a:p>
            <a:pPr>
              <a:lnSpc>
                <a:spcPct val="120000"/>
              </a:lnSpc>
            </a:pPr>
            <a:r>
              <a:rPr lang="en-GB" sz="2000" i="1">
                <a:solidFill>
                  <a:srgbClr val="002060"/>
                </a:solidFill>
                <a:latin typeface="+mj-lt"/>
              </a:rPr>
              <a:t>Premios: </a:t>
            </a:r>
            <a:r>
              <a:rPr lang="en-GB" sz="2000">
                <a:solidFill>
                  <a:srgbClr val="002060"/>
                </a:solidFill>
                <a:latin typeface="+mj-lt"/>
              </a:rPr>
              <a:t>mejor álbum latino (los Grammys, 2009 y 2013)</a:t>
            </a:r>
          </a:p>
          <a:p>
            <a:pPr>
              <a:lnSpc>
                <a:spcPct val="120000"/>
              </a:lnSpc>
            </a:pPr>
            <a:endParaRPr lang="en-GB" sz="2000">
              <a:solidFill>
                <a:srgbClr val="002060"/>
              </a:solidFill>
              <a:latin typeface="+mj-lt"/>
            </a:endParaRPr>
          </a:p>
          <a:p>
            <a:pPr>
              <a:lnSpc>
                <a:spcPct val="120000"/>
              </a:lnSpc>
            </a:pPr>
            <a:endParaRPr lang="en-GB" sz="2000">
              <a:solidFill>
                <a:srgbClr val="002060"/>
              </a:solidFill>
              <a:latin typeface="+mj-lt"/>
            </a:endParaRPr>
          </a:p>
        </p:txBody>
      </p:sp>
      <p:pic>
        <p:nvPicPr>
          <p:cNvPr id="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5"/>
          <a:srcRect l="10035" t="-1" b="38955"/>
          <a:stretch/>
        </p:blipFill>
        <p:spPr>
          <a:xfrm>
            <a:off x="250722" y="966079"/>
            <a:ext cx="3323909" cy="2602416"/>
          </a:xfrm>
          <a:prstGeom prst="rect">
            <a:avLst/>
          </a:prstGeom>
        </p:spPr>
      </p:pic>
      <p:sp>
        <p:nvSpPr>
          <p:cNvPr id="11" name="CuadroTexto 17">
            <a:extLst>
              <a:ext uri="{FF2B5EF4-FFF2-40B4-BE49-F238E27FC236}">
                <a16:creationId xmlns:a16="http://schemas.microsoft.com/office/drawing/2014/main" id="{DAC7B918-897C-4741-80A1-B08FD351F3C6}"/>
              </a:ext>
            </a:extLst>
          </p:cNvPr>
          <p:cNvSpPr txBox="1"/>
          <p:nvPr/>
        </p:nvSpPr>
        <p:spPr>
          <a:xfrm>
            <a:off x="250722" y="2089922"/>
            <a:ext cx="14221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Colombia</a:t>
            </a:r>
          </a:p>
        </p:txBody>
      </p:sp>
      <p:pic>
        <p:nvPicPr>
          <p:cNvPr id="1026" name="Picture 2" descr="https://thecitypaperbogota.com/wp-content/uploads/2017/11/25176987486_f1d100a1b6_o-696x5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86065" y="2680849"/>
            <a:ext cx="1619636" cy="119378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295517" y="4221630"/>
            <a:ext cx="6916629" cy="1938992"/>
          </a:xfrm>
          <a:prstGeom prst="rect">
            <a:avLst/>
          </a:prstGeom>
        </p:spPr>
        <p:txBody>
          <a:bodyPr wrap="square">
            <a:spAutoFit/>
          </a:bodyPr>
          <a:lstStyle/>
          <a:p>
            <a:pPr>
              <a:lnSpc>
                <a:spcPct val="120000"/>
              </a:lnSpc>
            </a:pPr>
            <a:r>
              <a:rPr lang="en-GB" sz="2000" b="1" dirty="0">
                <a:solidFill>
                  <a:srgbClr val="002060"/>
                </a:solidFill>
                <a:latin typeface="+mj-lt"/>
              </a:rPr>
              <a:t>Shakira</a:t>
            </a:r>
          </a:p>
          <a:p>
            <a:pPr>
              <a:lnSpc>
                <a:spcPct val="120000"/>
              </a:lnSpc>
            </a:pPr>
            <a:r>
              <a:rPr lang="en-GB" sz="2000" i="1" dirty="0" err="1">
                <a:solidFill>
                  <a:srgbClr val="002060"/>
                </a:solidFill>
                <a:latin typeface="+mj-lt"/>
              </a:rPr>
              <a:t>Nombre</a:t>
            </a:r>
            <a:r>
              <a:rPr lang="en-GB" sz="2000" i="1" dirty="0">
                <a:solidFill>
                  <a:srgbClr val="002060"/>
                </a:solidFill>
                <a:latin typeface="+mj-lt"/>
              </a:rPr>
              <a:t> y </a:t>
            </a:r>
            <a:r>
              <a:rPr lang="en-GB" sz="2000" i="1" dirty="0" err="1">
                <a:solidFill>
                  <a:srgbClr val="002060"/>
                </a:solidFill>
                <a:latin typeface="+mj-lt"/>
              </a:rPr>
              <a:t>apellidos</a:t>
            </a:r>
            <a:r>
              <a:rPr lang="en-GB" sz="2000" dirty="0">
                <a:solidFill>
                  <a:srgbClr val="002060"/>
                </a:solidFill>
                <a:latin typeface="+mj-lt"/>
              </a:rPr>
              <a:t>: </a:t>
            </a:r>
            <a:r>
              <a:rPr lang="en-GB" sz="2000" dirty="0">
                <a:solidFill>
                  <a:srgbClr val="002060"/>
                </a:solidFill>
              </a:rPr>
              <a:t>Shakira Isabel Mebarak Ripoll</a:t>
            </a:r>
          </a:p>
          <a:p>
            <a:pPr>
              <a:lnSpc>
                <a:spcPct val="120000"/>
              </a:lnSpc>
            </a:pPr>
            <a:r>
              <a:rPr lang="en-GB" sz="2000" i="1" dirty="0" err="1">
                <a:solidFill>
                  <a:srgbClr val="002060"/>
                </a:solidFill>
                <a:latin typeface="+mj-lt"/>
              </a:rPr>
              <a:t>Géneros</a:t>
            </a:r>
            <a:r>
              <a:rPr lang="en-GB" sz="2000" dirty="0">
                <a:solidFill>
                  <a:srgbClr val="002060"/>
                </a:solidFill>
                <a:latin typeface="+mj-lt"/>
              </a:rPr>
              <a:t>: pop</a:t>
            </a:r>
            <a:r>
              <a:rPr lang="en-GB" sz="2000">
                <a:solidFill>
                  <a:srgbClr val="002060"/>
                </a:solidFill>
                <a:latin typeface="+mj-lt"/>
              </a:rPr>
              <a:t>, pop latino, música </a:t>
            </a:r>
            <a:r>
              <a:rPr lang="en-GB" sz="2000" dirty="0">
                <a:solidFill>
                  <a:srgbClr val="002060"/>
                </a:solidFill>
                <a:latin typeface="+mj-lt"/>
              </a:rPr>
              <a:t>de </a:t>
            </a:r>
            <a:r>
              <a:rPr lang="en-GB" sz="2000" dirty="0" err="1">
                <a:solidFill>
                  <a:srgbClr val="002060"/>
                </a:solidFill>
                <a:latin typeface="+mj-lt"/>
              </a:rPr>
              <a:t>baile</a:t>
            </a:r>
            <a:endParaRPr lang="en-GB" sz="2000" dirty="0">
              <a:solidFill>
                <a:srgbClr val="002060"/>
              </a:solidFill>
              <a:latin typeface="+mj-lt"/>
            </a:endParaRPr>
          </a:p>
          <a:p>
            <a:pPr>
              <a:lnSpc>
                <a:spcPct val="120000"/>
              </a:lnSpc>
            </a:pPr>
            <a:r>
              <a:rPr lang="en-GB" sz="2000" i="1" dirty="0" err="1">
                <a:solidFill>
                  <a:srgbClr val="002060"/>
                </a:solidFill>
                <a:latin typeface="+mj-lt"/>
              </a:rPr>
              <a:t>Premios</a:t>
            </a:r>
            <a:r>
              <a:rPr lang="en-GB" sz="2000" i="1" dirty="0">
                <a:solidFill>
                  <a:srgbClr val="002060"/>
                </a:solidFill>
                <a:latin typeface="+mj-lt"/>
              </a:rPr>
              <a:t>: </a:t>
            </a:r>
            <a:r>
              <a:rPr lang="en-GB" sz="2000" dirty="0">
                <a:solidFill>
                  <a:srgbClr val="002060"/>
                </a:solidFill>
                <a:latin typeface="+mj-lt"/>
              </a:rPr>
              <a:t>3 </a:t>
            </a:r>
            <a:r>
              <a:rPr lang="en-GB" sz="2000" dirty="0" err="1">
                <a:solidFill>
                  <a:srgbClr val="002060"/>
                </a:solidFill>
                <a:latin typeface="+mj-lt"/>
              </a:rPr>
              <a:t>premios</a:t>
            </a:r>
            <a:r>
              <a:rPr lang="en-GB" sz="2000" dirty="0">
                <a:solidFill>
                  <a:srgbClr val="002060"/>
                </a:solidFill>
                <a:latin typeface="+mj-lt"/>
              </a:rPr>
              <a:t> </a:t>
            </a:r>
            <a:r>
              <a:rPr lang="en-GB" sz="2000" dirty="0" err="1">
                <a:solidFill>
                  <a:srgbClr val="002060"/>
                </a:solidFill>
                <a:latin typeface="+mj-lt"/>
              </a:rPr>
              <a:t>grammy</a:t>
            </a:r>
            <a:r>
              <a:rPr lang="en-GB" sz="2000" dirty="0">
                <a:solidFill>
                  <a:srgbClr val="002060"/>
                </a:solidFill>
                <a:latin typeface="+mj-lt"/>
              </a:rPr>
              <a:t>; </a:t>
            </a:r>
            <a:r>
              <a:rPr lang="en-GB" sz="2000" dirty="0" err="1">
                <a:solidFill>
                  <a:srgbClr val="002060"/>
                </a:solidFill>
                <a:latin typeface="+mj-lt"/>
              </a:rPr>
              <a:t>vídeo</a:t>
            </a:r>
            <a:r>
              <a:rPr lang="en-GB" sz="2000" dirty="0">
                <a:solidFill>
                  <a:srgbClr val="002060"/>
                </a:solidFill>
                <a:latin typeface="+mj-lt"/>
              </a:rPr>
              <a:t> del </a:t>
            </a:r>
            <a:r>
              <a:rPr lang="en-GB" sz="2000" dirty="0" err="1">
                <a:solidFill>
                  <a:srgbClr val="002060"/>
                </a:solidFill>
                <a:latin typeface="+mj-lt"/>
              </a:rPr>
              <a:t>año</a:t>
            </a:r>
            <a:r>
              <a:rPr lang="en-GB" sz="2000" dirty="0">
                <a:solidFill>
                  <a:srgbClr val="002060"/>
                </a:solidFill>
                <a:latin typeface="+mj-lt"/>
              </a:rPr>
              <a:t> y </a:t>
            </a:r>
            <a:r>
              <a:rPr lang="en-GB" sz="2000" dirty="0" err="1">
                <a:solidFill>
                  <a:srgbClr val="002060"/>
                </a:solidFill>
                <a:latin typeface="+mj-lt"/>
              </a:rPr>
              <a:t>canción</a:t>
            </a:r>
            <a:r>
              <a:rPr lang="en-GB" sz="2000" dirty="0">
                <a:solidFill>
                  <a:srgbClr val="002060"/>
                </a:solidFill>
                <a:latin typeface="+mj-lt"/>
              </a:rPr>
              <a:t> del </a:t>
            </a:r>
            <a:r>
              <a:rPr lang="en-GB" sz="2000" dirty="0" err="1">
                <a:solidFill>
                  <a:srgbClr val="002060"/>
                </a:solidFill>
                <a:latin typeface="+mj-lt"/>
              </a:rPr>
              <a:t>año</a:t>
            </a:r>
            <a:r>
              <a:rPr lang="en-GB" sz="2000" dirty="0">
                <a:solidFill>
                  <a:srgbClr val="002060"/>
                </a:solidFill>
                <a:latin typeface="+mj-lt"/>
              </a:rPr>
              <a:t> (MTV </a:t>
            </a:r>
            <a:r>
              <a:rPr lang="en-GB" sz="2000" dirty="0" err="1">
                <a:solidFill>
                  <a:srgbClr val="002060"/>
                </a:solidFill>
                <a:latin typeface="+mj-lt"/>
              </a:rPr>
              <a:t>Latinoamérica</a:t>
            </a:r>
            <a:r>
              <a:rPr lang="en-GB" sz="2000" dirty="0">
                <a:solidFill>
                  <a:srgbClr val="002060"/>
                </a:solidFill>
                <a:latin typeface="+mj-lt"/>
              </a:rPr>
              <a:t>, 2009)</a:t>
            </a:r>
          </a:p>
        </p:txBody>
      </p:sp>
      <p:sp>
        <p:nvSpPr>
          <p:cNvPr id="18" name="Rectangle 17"/>
          <p:cNvSpPr/>
          <p:nvPr/>
        </p:nvSpPr>
        <p:spPr>
          <a:xfrm>
            <a:off x="6355485" y="2039292"/>
            <a:ext cx="1061509" cy="425245"/>
          </a:xfrm>
          <a:prstGeom prst="rect">
            <a:avLst/>
          </a:prstGeom>
          <a:solidFill>
            <a:schemeClr val="accent4">
              <a:lumMod val="20000"/>
              <a:lumOff val="80000"/>
            </a:schemeClr>
          </a:solidFill>
        </p:spPr>
        <p:txBody>
          <a:bodyPr wrap="none">
            <a:spAutoFit/>
          </a:bodyPr>
          <a:lstStyle/>
          <a:p>
            <a:pPr>
              <a:lnSpc>
                <a:spcPct val="120000"/>
              </a:lnSpc>
            </a:pPr>
            <a:r>
              <a:rPr lang="en-GB" sz="2000" b="1">
                <a:solidFill>
                  <a:srgbClr val="002060"/>
                </a:solidFill>
              </a:rPr>
              <a:t>Juanes</a:t>
            </a:r>
          </a:p>
        </p:txBody>
      </p:sp>
      <p:sp>
        <p:nvSpPr>
          <p:cNvPr id="21" name="Rectangle 20"/>
          <p:cNvSpPr/>
          <p:nvPr/>
        </p:nvSpPr>
        <p:spPr>
          <a:xfrm>
            <a:off x="10243344" y="2089922"/>
            <a:ext cx="1103187" cy="425245"/>
          </a:xfrm>
          <a:prstGeom prst="rect">
            <a:avLst/>
          </a:prstGeom>
          <a:solidFill>
            <a:schemeClr val="accent4">
              <a:lumMod val="20000"/>
              <a:lumOff val="80000"/>
            </a:schemeClr>
          </a:solidFill>
        </p:spPr>
        <p:txBody>
          <a:bodyPr wrap="none">
            <a:spAutoFit/>
          </a:bodyPr>
          <a:lstStyle/>
          <a:p>
            <a:pPr>
              <a:lnSpc>
                <a:spcPct val="120000"/>
              </a:lnSpc>
            </a:pPr>
            <a:r>
              <a:rPr lang="en-GB" sz="2000" b="1">
                <a:solidFill>
                  <a:srgbClr val="002060"/>
                </a:solidFill>
              </a:rPr>
              <a:t>Shakira</a:t>
            </a:r>
          </a:p>
        </p:txBody>
      </p:sp>
      <p:sp>
        <p:nvSpPr>
          <p:cNvPr id="3" name="TextBox 2"/>
          <p:cNvSpPr txBox="1"/>
          <p:nvPr/>
        </p:nvSpPr>
        <p:spPr>
          <a:xfrm>
            <a:off x="2349325" y="966079"/>
            <a:ext cx="3616386" cy="461665"/>
          </a:xfrm>
          <a:prstGeom prst="rect">
            <a:avLst/>
          </a:prstGeom>
          <a:noFill/>
        </p:spPr>
        <p:txBody>
          <a:bodyPr wrap="square" rtlCol="0">
            <a:spAutoFit/>
          </a:bodyPr>
          <a:lstStyle/>
          <a:p>
            <a:r>
              <a:rPr lang="en-GB" sz="2400">
                <a:solidFill>
                  <a:srgbClr val="002060"/>
                </a:solidFill>
              </a:rPr>
              <a:t>*el/la cantante - singer</a:t>
            </a:r>
            <a:endParaRPr lang="en-GB" sz="2400" dirty="0">
              <a:solidFill>
                <a:srgbClr val="002060"/>
              </a:solidFill>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cultura</a:t>
            </a:r>
            <a:endParaRPr lang="en-GB" sz="2000" b="1" dirty="0">
              <a:solidFill>
                <a:prstClr val="white"/>
              </a:solidFill>
              <a:latin typeface="Century Gothic" panose="020B0502020202020204" pitchFamily="34" charset="0"/>
            </a:endParaRPr>
          </a:p>
        </p:txBody>
      </p:sp>
      <p:pic>
        <p:nvPicPr>
          <p:cNvPr id="15" name="Picture 4" descr="music note clipart png&#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8715" y="3201083"/>
            <a:ext cx="628416" cy="6873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19894188">
            <a:off x="8062577" y="2877293"/>
            <a:ext cx="1994590" cy="400110"/>
          </a:xfrm>
          <a:prstGeom prst="rect">
            <a:avLst/>
          </a:prstGeom>
          <a:noFill/>
        </p:spPr>
        <p:txBody>
          <a:bodyPr wrap="square" rtlCol="0">
            <a:spAutoFit/>
          </a:bodyPr>
          <a:lstStyle/>
          <a:p>
            <a:r>
              <a:rPr lang="en-GB" sz="2000">
                <a:solidFill>
                  <a:schemeClr val="bg1"/>
                </a:solidFill>
              </a:rPr>
              <a:t>Los cantantes</a:t>
            </a:r>
            <a:endParaRPr lang="en-GB" sz="2000" dirty="0">
              <a:solidFill>
                <a:schemeClr val="bg1"/>
              </a:solidFill>
            </a:endParaRPr>
          </a:p>
        </p:txBody>
      </p:sp>
    </p:spTree>
    <p:extLst>
      <p:ext uri="{BB962C8B-B14F-4D97-AF65-F5344CB8AC3E}">
        <p14:creationId xmlns:p14="http://schemas.microsoft.com/office/powerpoint/2010/main" val="82906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18"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5467"/>
            <a:ext cx="9400382" cy="762000"/>
          </a:xfrm>
        </p:spPr>
        <p:txBody>
          <a:bodyPr>
            <a:normAutofit/>
          </a:bodyPr>
          <a:lstStyle/>
          <a:p>
            <a:r>
              <a:rPr lang="en-GB" sz="2400" dirty="0">
                <a:solidFill>
                  <a:srgbClr val="002060"/>
                </a:solidFill>
              </a:rPr>
              <a:t>Nadia da </a:t>
            </a:r>
            <a:r>
              <a:rPr lang="en-GB" sz="2400" dirty="0" err="1">
                <a:solidFill>
                  <a:srgbClr val="002060"/>
                </a:solidFill>
              </a:rPr>
              <a:t>su</a:t>
            </a:r>
            <a:r>
              <a:rPr lang="en-GB" sz="2400" dirty="0">
                <a:solidFill>
                  <a:srgbClr val="002060"/>
                </a:solidFill>
              </a:rPr>
              <a:t> </a:t>
            </a:r>
            <a:r>
              <a:rPr lang="en-GB" sz="2400" dirty="0" err="1">
                <a:solidFill>
                  <a:srgbClr val="002060"/>
                </a:solidFill>
              </a:rPr>
              <a:t>opinión</a:t>
            </a:r>
            <a:r>
              <a:rPr lang="en-GB" sz="2400" dirty="0">
                <a:solidFill>
                  <a:srgbClr val="002060"/>
                </a:solidFill>
              </a:rPr>
              <a:t> </a:t>
            </a:r>
            <a:r>
              <a:rPr lang="en-GB" sz="2400" dirty="0" err="1">
                <a:solidFill>
                  <a:srgbClr val="002060"/>
                </a:solidFill>
              </a:rPr>
              <a:t>sobre</a:t>
            </a:r>
            <a:r>
              <a:rPr lang="en-GB" sz="2400" dirty="0">
                <a:solidFill>
                  <a:srgbClr val="002060"/>
                </a:solidFill>
              </a:rPr>
              <a:t> los dos </a:t>
            </a:r>
            <a:r>
              <a:rPr lang="en-GB" sz="2400" dirty="0" err="1">
                <a:solidFill>
                  <a:srgbClr val="002060"/>
                </a:solidFill>
              </a:rPr>
              <a:t>cantantes</a:t>
            </a:r>
            <a:r>
              <a:rPr lang="en-GB" sz="2400">
                <a:solidFill>
                  <a:srgbClr val="002060"/>
                </a:solidFill>
              </a:rPr>
              <a:t>. Escucha y elige </a:t>
            </a:r>
            <a:r>
              <a:rPr lang="en-GB" sz="2400" dirty="0">
                <a:solidFill>
                  <a:srgbClr val="002060"/>
                </a:solidFill>
              </a:rPr>
              <a:t>el </a:t>
            </a:r>
            <a:r>
              <a:rPr lang="en-GB" sz="2400" dirty="0" err="1">
                <a:solidFill>
                  <a:srgbClr val="002060"/>
                </a:solidFill>
              </a:rPr>
              <a:t>adjetivo</a:t>
            </a:r>
            <a:r>
              <a:rPr lang="en-GB" sz="2400" dirty="0">
                <a:solidFill>
                  <a:srgbClr val="002060"/>
                </a:solidFill>
              </a:rPr>
              <a:t> </a:t>
            </a:r>
            <a:r>
              <a:rPr lang="en-GB" sz="2400" dirty="0" err="1">
                <a:solidFill>
                  <a:srgbClr val="002060"/>
                </a:solidFill>
              </a:rPr>
              <a:t>correcto</a:t>
            </a:r>
            <a:r>
              <a:rPr lang="en-GB" sz="2400">
                <a:solidFill>
                  <a:srgbClr val="002060"/>
                </a:solidFill>
              </a:rPr>
              <a:t>. Luego completa </a:t>
            </a:r>
            <a:r>
              <a:rPr lang="en-GB" sz="2400" dirty="0">
                <a:solidFill>
                  <a:srgbClr val="002060"/>
                </a:solidFill>
              </a:rPr>
              <a:t>la </a:t>
            </a:r>
            <a:r>
              <a:rPr lang="en-GB" sz="2400" dirty="0" err="1">
                <a:solidFill>
                  <a:srgbClr val="002060"/>
                </a:solidFill>
              </a:rPr>
              <a:t>frase</a:t>
            </a:r>
            <a:r>
              <a:rPr lang="en-GB" sz="2400" dirty="0">
                <a:solidFill>
                  <a:srgbClr val="002060"/>
                </a:solidFill>
              </a:rPr>
              <a:t> en </a:t>
            </a:r>
            <a:r>
              <a:rPr lang="en-GB" sz="2400" dirty="0" err="1">
                <a:solidFill>
                  <a:srgbClr val="002060"/>
                </a:solidFill>
              </a:rPr>
              <a:t>inglés</a:t>
            </a:r>
            <a:r>
              <a:rPr lang="en-GB" sz="2400"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3503319352"/>
              </p:ext>
            </p:extLst>
          </p:nvPr>
        </p:nvGraphicFramePr>
        <p:xfrm>
          <a:off x="1181102" y="897470"/>
          <a:ext cx="10563483" cy="5304040"/>
        </p:xfrm>
        <a:graphic>
          <a:graphicData uri="http://schemas.openxmlformats.org/drawingml/2006/table">
            <a:tbl>
              <a:tblPr firstRow="1" bandRow="1">
                <a:tableStyleId>{21E4AEA4-8DFA-4A89-87EB-49C32662AFE0}</a:tableStyleId>
              </a:tblPr>
              <a:tblGrid>
                <a:gridCol w="634998">
                  <a:extLst>
                    <a:ext uri="{9D8B030D-6E8A-4147-A177-3AD203B41FA5}">
                      <a16:colId xmlns:a16="http://schemas.microsoft.com/office/drawing/2014/main" val="20000"/>
                    </a:ext>
                  </a:extLst>
                </a:gridCol>
                <a:gridCol w="2150782">
                  <a:extLst>
                    <a:ext uri="{9D8B030D-6E8A-4147-A177-3AD203B41FA5}">
                      <a16:colId xmlns:a16="http://schemas.microsoft.com/office/drawing/2014/main" val="20001"/>
                    </a:ext>
                  </a:extLst>
                </a:gridCol>
                <a:gridCol w="7777703">
                  <a:extLst>
                    <a:ext uri="{9D8B030D-6E8A-4147-A177-3AD203B41FA5}">
                      <a16:colId xmlns:a16="http://schemas.microsoft.com/office/drawing/2014/main" val="20002"/>
                    </a:ext>
                  </a:extLst>
                </a:gridCol>
              </a:tblGrid>
              <a:tr h="757720">
                <a:tc>
                  <a:txBody>
                    <a:bodyPr/>
                    <a:lstStyle/>
                    <a:p>
                      <a:endParaRPr lang="en-US" dirty="0"/>
                    </a:p>
                  </a:txBody>
                  <a:tcPr/>
                </a:tc>
                <a:tc>
                  <a:txBody>
                    <a:bodyPr/>
                    <a:lstStyle/>
                    <a:p>
                      <a:pPr algn="ctr"/>
                      <a:r>
                        <a:rPr lang="en-US" sz="2000" dirty="0"/>
                        <a:t>¿</a:t>
                      </a:r>
                      <a:r>
                        <a:rPr lang="en-US" sz="2000" dirty="0" err="1"/>
                        <a:t>Qué</a:t>
                      </a:r>
                      <a:r>
                        <a:rPr lang="en-US" sz="2000" dirty="0"/>
                        <a:t> </a:t>
                      </a:r>
                      <a:r>
                        <a:rPr lang="en-US" sz="2000" dirty="0" err="1"/>
                        <a:t>adjetivo</a:t>
                      </a:r>
                      <a:r>
                        <a:rPr lang="en-US" sz="2000" dirty="0"/>
                        <a:t>?</a:t>
                      </a:r>
                    </a:p>
                  </a:txBody>
                  <a:tcPr anchor="ctr"/>
                </a:tc>
                <a:tc>
                  <a:txBody>
                    <a:bodyPr/>
                    <a:lstStyle/>
                    <a:p>
                      <a:pPr algn="ctr"/>
                      <a:r>
                        <a:rPr lang="en-US" sz="2000"/>
                        <a:t>Comparación (en inglés)</a:t>
                      </a:r>
                      <a:endParaRPr lang="en-US" sz="2000" dirty="0"/>
                    </a:p>
                  </a:txBody>
                  <a:tcPr anchor="ctr"/>
                </a:tc>
                <a:extLst>
                  <a:ext uri="{0D108BD9-81ED-4DB2-BD59-A6C34878D82A}">
                    <a16:rowId xmlns:a16="http://schemas.microsoft.com/office/drawing/2014/main" val="10000"/>
                  </a:ext>
                </a:extLst>
              </a:tr>
              <a:tr h="757720">
                <a:tc>
                  <a:txBody>
                    <a:bodyPr/>
                    <a:lstStyle/>
                    <a:p>
                      <a:endParaRPr lang="en-US" dirty="0"/>
                    </a:p>
                  </a:txBody>
                  <a:tcPr/>
                </a:tc>
                <a:tc>
                  <a:txBody>
                    <a:bodyPr/>
                    <a:lstStyle/>
                    <a:p>
                      <a:r>
                        <a:rPr lang="en-US" sz="2000">
                          <a:solidFill>
                            <a:srgbClr val="002060"/>
                          </a:solidFill>
                        </a:rPr>
                        <a:t>mejor</a:t>
                      </a:r>
                    </a:p>
                    <a:p>
                      <a:r>
                        <a:rPr lang="en-US" sz="2000">
                          <a:solidFill>
                            <a:srgbClr val="002060"/>
                          </a:solidFill>
                        </a:rPr>
                        <a:t>mejores</a:t>
                      </a:r>
                      <a:endParaRPr lang="en-US" sz="2000" dirty="0">
                        <a:solidFill>
                          <a:srgbClr val="002060"/>
                        </a:solidFill>
                      </a:endParaRPr>
                    </a:p>
                  </a:txBody>
                  <a:tcPr/>
                </a:tc>
                <a:tc>
                  <a:txBody>
                    <a:bodyPr/>
                    <a:lstStyle/>
                    <a:p>
                      <a:endParaRPr lang="en-US" dirty="0"/>
                    </a:p>
                  </a:txBody>
                  <a:tcPr/>
                </a:tc>
                <a:extLst>
                  <a:ext uri="{0D108BD9-81ED-4DB2-BD59-A6C34878D82A}">
                    <a16:rowId xmlns:a16="http://schemas.microsoft.com/office/drawing/2014/main" val="10001"/>
                  </a:ext>
                </a:extLst>
              </a:tr>
              <a:tr h="757720">
                <a:tc>
                  <a:txBody>
                    <a:bodyPr/>
                    <a:lstStyle/>
                    <a:p>
                      <a:endParaRPr lang="en-US" dirty="0"/>
                    </a:p>
                  </a:txBody>
                  <a:tcPr/>
                </a:tc>
                <a:tc>
                  <a:txBody>
                    <a:bodyPr/>
                    <a:lstStyle/>
                    <a:p>
                      <a:r>
                        <a:rPr lang="en-US" sz="2000">
                          <a:solidFill>
                            <a:srgbClr val="002060"/>
                          </a:solidFill>
                        </a:rPr>
                        <a:t>alegres</a:t>
                      </a:r>
                    </a:p>
                    <a:p>
                      <a:r>
                        <a:rPr lang="en-US" sz="2000">
                          <a:solidFill>
                            <a:srgbClr val="002060"/>
                          </a:solidFill>
                        </a:rPr>
                        <a:t>alegre</a:t>
                      </a:r>
                      <a:endParaRPr lang="en-US" sz="2000" dirty="0">
                        <a:solidFill>
                          <a:srgbClr val="002060"/>
                        </a:solidFill>
                      </a:endParaRPr>
                    </a:p>
                  </a:txBody>
                  <a:tcPr/>
                </a:tc>
                <a:tc>
                  <a:txBody>
                    <a:bodyPr/>
                    <a:lstStyle/>
                    <a:p>
                      <a:endParaRPr lang="en-US" dirty="0"/>
                    </a:p>
                  </a:txBody>
                  <a:tcPr/>
                </a:tc>
                <a:extLst>
                  <a:ext uri="{0D108BD9-81ED-4DB2-BD59-A6C34878D82A}">
                    <a16:rowId xmlns:a16="http://schemas.microsoft.com/office/drawing/2014/main" val="10002"/>
                  </a:ext>
                </a:extLst>
              </a:tr>
              <a:tr h="757720">
                <a:tc>
                  <a:txBody>
                    <a:bodyPr/>
                    <a:lstStyle/>
                    <a:p>
                      <a:endParaRPr lang="en-US"/>
                    </a:p>
                  </a:txBody>
                  <a:tcPr/>
                </a:tc>
                <a:tc>
                  <a:txBody>
                    <a:bodyPr/>
                    <a:lstStyle/>
                    <a:p>
                      <a:r>
                        <a:rPr lang="en-US" sz="2000">
                          <a:solidFill>
                            <a:srgbClr val="002060"/>
                          </a:solidFill>
                        </a:rPr>
                        <a:t>interesantes interesante</a:t>
                      </a:r>
                      <a:endParaRPr lang="en-US" sz="2000" dirty="0">
                        <a:solidFill>
                          <a:srgbClr val="002060"/>
                        </a:solidFill>
                      </a:endParaRPr>
                    </a:p>
                  </a:txBody>
                  <a:tcPr/>
                </a:tc>
                <a:tc>
                  <a:txBody>
                    <a:bodyPr/>
                    <a:lstStyle/>
                    <a:p>
                      <a:endParaRPr lang="en-US" dirty="0"/>
                    </a:p>
                  </a:txBody>
                  <a:tcPr/>
                </a:tc>
                <a:extLst>
                  <a:ext uri="{0D108BD9-81ED-4DB2-BD59-A6C34878D82A}">
                    <a16:rowId xmlns:a16="http://schemas.microsoft.com/office/drawing/2014/main" val="10003"/>
                  </a:ext>
                </a:extLst>
              </a:tr>
              <a:tr h="757720">
                <a:tc>
                  <a:txBody>
                    <a:bodyPr/>
                    <a:lstStyle/>
                    <a:p>
                      <a:endParaRPr lang="en-US"/>
                    </a:p>
                  </a:txBody>
                  <a:tcPr/>
                </a:tc>
                <a:tc>
                  <a:txBody>
                    <a:bodyPr/>
                    <a:lstStyle/>
                    <a:p>
                      <a:r>
                        <a:rPr lang="en-US" sz="2000">
                          <a:solidFill>
                            <a:srgbClr val="002060"/>
                          </a:solidFill>
                        </a:rPr>
                        <a:t>corto </a:t>
                      </a:r>
                      <a:endParaRPr lang="en-US" sz="2000" dirty="0">
                        <a:solidFill>
                          <a:srgbClr val="002060"/>
                        </a:solidFill>
                      </a:endParaRPr>
                    </a:p>
                    <a:p>
                      <a:r>
                        <a:rPr lang="en-US" sz="2000" dirty="0" err="1">
                          <a:solidFill>
                            <a:srgbClr val="002060"/>
                          </a:solidFill>
                        </a:rPr>
                        <a:t>cortos</a:t>
                      </a:r>
                      <a:endParaRPr lang="en-US" sz="2000" dirty="0">
                        <a:solidFill>
                          <a:srgbClr val="002060"/>
                        </a:solidFill>
                      </a:endParaRPr>
                    </a:p>
                  </a:txBody>
                  <a:tcPr/>
                </a:tc>
                <a:tc>
                  <a:txBody>
                    <a:bodyPr/>
                    <a:lstStyle/>
                    <a:p>
                      <a:endParaRPr lang="en-US" dirty="0"/>
                    </a:p>
                  </a:txBody>
                  <a:tcPr/>
                </a:tc>
                <a:extLst>
                  <a:ext uri="{0D108BD9-81ED-4DB2-BD59-A6C34878D82A}">
                    <a16:rowId xmlns:a16="http://schemas.microsoft.com/office/drawing/2014/main" val="10004"/>
                  </a:ext>
                </a:extLst>
              </a:tr>
              <a:tr h="757720">
                <a:tc>
                  <a:txBody>
                    <a:bodyPr/>
                    <a:lstStyle/>
                    <a:p>
                      <a:endParaRPr lang="en-US"/>
                    </a:p>
                  </a:txBody>
                  <a:tcPr/>
                </a:tc>
                <a:tc>
                  <a:txBody>
                    <a:bodyPr/>
                    <a:lstStyle/>
                    <a:p>
                      <a:r>
                        <a:rPr lang="en-US" sz="2000">
                          <a:solidFill>
                            <a:srgbClr val="002060"/>
                          </a:solidFill>
                        </a:rPr>
                        <a:t>caras</a:t>
                      </a:r>
                      <a:endParaRPr lang="en-US" sz="2000" dirty="0">
                        <a:solidFill>
                          <a:srgbClr val="002060"/>
                        </a:solidFill>
                      </a:endParaRPr>
                    </a:p>
                    <a:p>
                      <a:r>
                        <a:rPr lang="en-US" sz="2000">
                          <a:solidFill>
                            <a:srgbClr val="002060"/>
                          </a:solidFill>
                        </a:rPr>
                        <a:t>cara</a:t>
                      </a:r>
                      <a:endParaRPr lang="en-US" sz="2000" dirty="0">
                        <a:solidFill>
                          <a:srgbClr val="002060"/>
                        </a:solidFill>
                      </a:endParaRPr>
                    </a:p>
                  </a:txBody>
                  <a:tcPr/>
                </a:tc>
                <a:tc>
                  <a:txBody>
                    <a:bodyPr/>
                    <a:lstStyle/>
                    <a:p>
                      <a:endParaRPr lang="en-US" dirty="0"/>
                    </a:p>
                  </a:txBody>
                  <a:tcPr/>
                </a:tc>
                <a:extLst>
                  <a:ext uri="{0D108BD9-81ED-4DB2-BD59-A6C34878D82A}">
                    <a16:rowId xmlns:a16="http://schemas.microsoft.com/office/drawing/2014/main" val="10005"/>
                  </a:ext>
                </a:extLst>
              </a:tr>
              <a:tr h="757720">
                <a:tc>
                  <a:txBody>
                    <a:bodyPr/>
                    <a:lstStyle/>
                    <a:p>
                      <a:endParaRPr lang="en-US"/>
                    </a:p>
                  </a:txBody>
                  <a:tcPr/>
                </a:tc>
                <a:tc>
                  <a:txBody>
                    <a:bodyPr/>
                    <a:lstStyle/>
                    <a:p>
                      <a:r>
                        <a:rPr lang="en-US" sz="2000" dirty="0" err="1">
                          <a:solidFill>
                            <a:srgbClr val="002060"/>
                          </a:solidFill>
                        </a:rPr>
                        <a:t>peor</a:t>
                      </a:r>
                      <a:endParaRPr lang="en-US" sz="2000" dirty="0">
                        <a:solidFill>
                          <a:srgbClr val="002060"/>
                        </a:solidFill>
                      </a:endParaRPr>
                    </a:p>
                    <a:p>
                      <a:r>
                        <a:rPr lang="en-US" sz="2000" dirty="0" err="1">
                          <a:solidFill>
                            <a:srgbClr val="002060"/>
                          </a:solidFill>
                        </a:rPr>
                        <a:t>peores</a:t>
                      </a:r>
                      <a:endParaRPr lang="en-US" sz="2000" dirty="0">
                        <a:solidFill>
                          <a:srgbClr val="002060"/>
                        </a:solidFill>
                      </a:endParaRPr>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8" name="Action Button: Custom 16">
            <a:hlinkClick r:id="" action="ppaction://noaction" highlightClick="1">
              <a:snd r:embed="rId3" name="Las canciones de Juanes son [bleep] que las canciones de Shakira.wav"/>
            </a:hlinkClick>
            <a:extLst>
              <a:ext uri="{FF2B5EF4-FFF2-40B4-BE49-F238E27FC236}">
                <a16:creationId xmlns:a16="http://schemas.microsoft.com/office/drawing/2014/main" id="{30030AF8-564D-734B-84B9-DB4C7A3A6A53}"/>
              </a:ext>
            </a:extLst>
          </p:cNvPr>
          <p:cNvSpPr/>
          <p:nvPr/>
        </p:nvSpPr>
        <p:spPr>
          <a:xfrm>
            <a:off x="1294880" y="18552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La mu%CC%81sica de Shakira es ma%CC%81s [bleep] que la mu%CC%81sica de Juanes.wav"/>
            </a:hlinkClick>
            <a:extLst>
              <a:ext uri="{FF2B5EF4-FFF2-40B4-BE49-F238E27FC236}">
                <a16:creationId xmlns:a16="http://schemas.microsoft.com/office/drawing/2014/main" id="{30030AF8-564D-734B-84B9-DB4C7A3A6A53}"/>
              </a:ext>
            </a:extLst>
          </p:cNvPr>
          <p:cNvSpPr/>
          <p:nvPr/>
        </p:nvSpPr>
        <p:spPr>
          <a:xfrm>
            <a:off x="1294880" y="255470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5" name="Los conciertos de Shakira son menos [bleep] que los conciertos de Juanes.wav"/>
            </a:hlinkClick>
            <a:extLst>
              <a:ext uri="{FF2B5EF4-FFF2-40B4-BE49-F238E27FC236}">
                <a16:creationId xmlns:a16="http://schemas.microsoft.com/office/drawing/2014/main" id="{30030AF8-564D-734B-84B9-DB4C7A3A6A53}"/>
              </a:ext>
            </a:extLst>
          </p:cNvPr>
          <p:cNvSpPr/>
          <p:nvPr/>
        </p:nvSpPr>
        <p:spPr>
          <a:xfrm>
            <a:off x="1294880" y="329839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6" name="El pelo de Juanes es ma%CC%81s [bleep] que el pelo de Shakira.wav"/>
            </a:hlinkClick>
            <a:extLst>
              <a:ext uri="{FF2B5EF4-FFF2-40B4-BE49-F238E27FC236}">
                <a16:creationId xmlns:a16="http://schemas.microsoft.com/office/drawing/2014/main" id="{30030AF8-564D-734B-84B9-DB4C7A3A6A53}"/>
              </a:ext>
            </a:extLst>
          </p:cNvPr>
          <p:cNvSpPr/>
          <p:nvPr/>
        </p:nvSpPr>
        <p:spPr>
          <a:xfrm>
            <a:off x="1277948" y="406422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7" name="La ropa de Juanes es menos [bleep] que la ropa de Shakira.wav"/>
            </a:hlinkClick>
            <a:extLst>
              <a:ext uri="{FF2B5EF4-FFF2-40B4-BE49-F238E27FC236}">
                <a16:creationId xmlns:a16="http://schemas.microsoft.com/office/drawing/2014/main" id="{30030AF8-564D-734B-84B9-DB4C7A3A6A53}"/>
              </a:ext>
            </a:extLst>
          </p:cNvPr>
          <p:cNvSpPr/>
          <p:nvPr/>
        </p:nvSpPr>
        <p:spPr>
          <a:xfrm>
            <a:off x="1294880" y="48608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8" name="Los mu%CC%81sicos de Shakira son [bleep] que los mu%CC%81sicos de Juanes.wav"/>
            </a:hlinkClick>
            <a:extLst>
              <a:ext uri="{FF2B5EF4-FFF2-40B4-BE49-F238E27FC236}">
                <a16:creationId xmlns:a16="http://schemas.microsoft.com/office/drawing/2014/main" id="{30030AF8-564D-734B-84B9-DB4C7A3A6A53}"/>
              </a:ext>
            </a:extLst>
          </p:cNvPr>
          <p:cNvSpPr/>
          <p:nvPr/>
        </p:nvSpPr>
        <p:spPr>
          <a:xfrm>
            <a:off x="1294880" y="561077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14" name="Rounded Rectangle 13"/>
          <p:cNvSpPr/>
          <p:nvPr/>
        </p:nvSpPr>
        <p:spPr>
          <a:xfrm>
            <a:off x="1829024" y="2041007"/>
            <a:ext cx="1249977" cy="32304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5" name="Rounded Rectangle 14"/>
          <p:cNvSpPr/>
          <p:nvPr/>
        </p:nvSpPr>
        <p:spPr>
          <a:xfrm>
            <a:off x="1845145" y="2789367"/>
            <a:ext cx="999066" cy="32081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6" name="Rounded Rectangle 15"/>
          <p:cNvSpPr/>
          <p:nvPr/>
        </p:nvSpPr>
        <p:spPr>
          <a:xfrm>
            <a:off x="1840003" y="3222045"/>
            <a:ext cx="1879599" cy="32971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7" name="Rounded Rectangle 16"/>
          <p:cNvSpPr/>
          <p:nvPr/>
        </p:nvSpPr>
        <p:spPr>
          <a:xfrm>
            <a:off x="1845145" y="5812042"/>
            <a:ext cx="999066" cy="32840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8" name="Rounded Rectangle 17"/>
          <p:cNvSpPr/>
          <p:nvPr/>
        </p:nvSpPr>
        <p:spPr>
          <a:xfrm>
            <a:off x="1819460" y="3993339"/>
            <a:ext cx="1121659" cy="35211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9" name="Rounded Rectangle 18"/>
          <p:cNvSpPr/>
          <p:nvPr/>
        </p:nvSpPr>
        <p:spPr>
          <a:xfrm>
            <a:off x="1851362" y="5058803"/>
            <a:ext cx="754677" cy="32091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6" name="TextBox 5"/>
          <p:cNvSpPr txBox="1"/>
          <p:nvPr/>
        </p:nvSpPr>
        <p:spPr>
          <a:xfrm>
            <a:off x="4031436" y="1855203"/>
            <a:ext cx="6807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songs </a:t>
            </a:r>
            <a:r>
              <a:rPr lang="en-US" sz="2000">
                <a:solidFill>
                  <a:srgbClr val="002060"/>
                </a:solidFill>
                <a:latin typeface="Century Gothic"/>
              </a:rPr>
              <a:t>________________ </a:t>
            </a:r>
            <a:r>
              <a:rPr kumimoji="0" lang="en-US" sz="2000" b="0" i="0" u="none" strike="noStrike" kern="1200" cap="none" spc="0" normalizeH="0" baseline="0" noProof="0">
                <a:ln>
                  <a:noFill/>
                </a:ln>
                <a:solidFill>
                  <a:srgbClr val="002060"/>
                </a:solidFill>
                <a:effectLst/>
                <a:uLnTx/>
                <a:uFillTx/>
                <a:latin typeface="Century Gothic"/>
                <a:ea typeface="+mn-ea"/>
                <a:cs typeface="+mn-cs"/>
              </a:rPr>
              <a:t>Shakira’s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songs.</a:t>
            </a:r>
          </a:p>
        </p:txBody>
      </p:sp>
      <p:sp>
        <p:nvSpPr>
          <p:cNvPr id="20" name="TextBox 19"/>
          <p:cNvSpPr txBox="1"/>
          <p:nvPr/>
        </p:nvSpPr>
        <p:spPr>
          <a:xfrm>
            <a:off x="4078225" y="2587243"/>
            <a:ext cx="64854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Shakira’s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music _______________</a:t>
            </a:r>
            <a:r>
              <a:rPr kumimoji="0" lang="en-US" sz="2000" b="0" i="0" u="none" strike="noStrike" kern="1200" cap="none" spc="0" normalizeH="0" noProof="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music.</a:t>
            </a:r>
          </a:p>
        </p:txBody>
      </p:sp>
      <p:sp>
        <p:nvSpPr>
          <p:cNvPr id="21" name="TextBox 20"/>
          <p:cNvSpPr txBox="1"/>
          <p:nvPr/>
        </p:nvSpPr>
        <p:spPr>
          <a:xfrm>
            <a:off x="4078225" y="3334102"/>
            <a:ext cx="77632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002060"/>
                </a:solidFill>
                <a:effectLst/>
                <a:uLnTx/>
                <a:uFillTx/>
                <a:latin typeface="Century Gothic"/>
                <a:ea typeface="+mn-ea"/>
                <a:cs typeface="+mn-cs"/>
              </a:rPr>
              <a:t>Shakira’s</a:t>
            </a:r>
            <a:r>
              <a:rPr kumimoji="0" lang="en-US" sz="2000" b="0" i="0" u="none" strike="noStrike" kern="1200" cap="none" spc="0" normalizeH="0" baseline="0" noProof="0">
                <a:ln>
                  <a:noFill/>
                </a:ln>
                <a:solidFill>
                  <a:srgbClr val="002060"/>
                </a:solidFill>
                <a:effectLst/>
                <a:uLnTx/>
                <a:uFillTx/>
                <a:latin typeface="Century Gothic"/>
                <a:ea typeface="+mn-ea"/>
                <a:cs typeface="+mn-cs"/>
              </a:rPr>
              <a:t> concerts _______________________ Juanes’ concerts.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p:cNvSpPr txBox="1"/>
          <p:nvPr/>
        </p:nvSpPr>
        <p:spPr>
          <a:xfrm>
            <a:off x="4078225" y="4110719"/>
            <a:ext cx="6417734" cy="406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hair ______________ Shakira’s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hair.</a:t>
            </a:r>
          </a:p>
        </p:txBody>
      </p:sp>
      <p:sp>
        <p:nvSpPr>
          <p:cNvPr id="23" name="TextBox 22"/>
          <p:cNvSpPr txBox="1"/>
          <p:nvPr/>
        </p:nvSpPr>
        <p:spPr>
          <a:xfrm>
            <a:off x="4031436" y="4880456"/>
            <a:ext cx="81436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clothes _______________________ Shakira’s clothes.</a:t>
            </a:r>
          </a:p>
        </p:txBody>
      </p:sp>
      <p:sp>
        <p:nvSpPr>
          <p:cNvPr id="24" name="TextBox 23"/>
          <p:cNvSpPr txBox="1"/>
          <p:nvPr/>
        </p:nvSpPr>
        <p:spPr>
          <a:xfrm>
            <a:off x="4078225" y="5627315"/>
            <a:ext cx="76663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Shakira’s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musicians _________________ 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musicians.</a:t>
            </a:r>
          </a:p>
        </p:txBody>
      </p:sp>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25693" r="49168"/>
          <a:stretch/>
        </p:blipFill>
        <p:spPr>
          <a:xfrm>
            <a:off x="191474" y="672360"/>
            <a:ext cx="855785" cy="1914883"/>
          </a:xfrm>
          <a:prstGeom prst="rect">
            <a:avLst/>
          </a:prstGeom>
        </p:spPr>
      </p:pic>
      <p:sp>
        <p:nvSpPr>
          <p:cNvPr id="5" name="Rectangle 4"/>
          <p:cNvSpPr/>
          <p:nvPr/>
        </p:nvSpPr>
        <p:spPr>
          <a:xfrm>
            <a:off x="5900823" y="1836106"/>
            <a:ext cx="2148345" cy="400110"/>
          </a:xfrm>
          <a:prstGeom prst="rect">
            <a:avLst/>
          </a:prstGeom>
        </p:spPr>
        <p:txBody>
          <a:bodyPr wrap="none">
            <a:spAutoFit/>
          </a:bodyPr>
          <a:lstStyle/>
          <a:p>
            <a:r>
              <a:rPr lang="en-US" sz="2000">
                <a:solidFill>
                  <a:srgbClr val="002060"/>
                </a:solidFill>
              </a:rPr>
              <a:t>are better than </a:t>
            </a:r>
            <a:endParaRPr lang="en-GB" sz="2000">
              <a:solidFill>
                <a:srgbClr val="002060"/>
              </a:solidFill>
            </a:endParaRPr>
          </a:p>
        </p:txBody>
      </p:sp>
      <p:sp>
        <p:nvSpPr>
          <p:cNvPr id="7" name="Rectangle 6"/>
          <p:cNvSpPr/>
          <p:nvPr/>
        </p:nvSpPr>
        <p:spPr>
          <a:xfrm>
            <a:off x="6004601" y="2587243"/>
            <a:ext cx="2098651" cy="400110"/>
          </a:xfrm>
          <a:prstGeom prst="rect">
            <a:avLst/>
          </a:prstGeom>
        </p:spPr>
        <p:txBody>
          <a:bodyPr wrap="none">
            <a:spAutoFit/>
          </a:bodyPr>
          <a:lstStyle/>
          <a:p>
            <a:r>
              <a:rPr lang="en-US" sz="2000">
                <a:solidFill>
                  <a:srgbClr val="002060"/>
                </a:solidFill>
              </a:rPr>
              <a:t>is happier than </a:t>
            </a:r>
            <a:endParaRPr lang="en-GB" sz="2000">
              <a:solidFill>
                <a:srgbClr val="002060"/>
              </a:solidFill>
            </a:endParaRPr>
          </a:p>
        </p:txBody>
      </p:sp>
      <p:sp>
        <p:nvSpPr>
          <p:cNvPr id="25" name="Rectangle 24"/>
          <p:cNvSpPr/>
          <p:nvPr/>
        </p:nvSpPr>
        <p:spPr>
          <a:xfrm>
            <a:off x="6384717" y="3328217"/>
            <a:ext cx="3150221" cy="400110"/>
          </a:xfrm>
          <a:prstGeom prst="rect">
            <a:avLst/>
          </a:prstGeom>
        </p:spPr>
        <p:txBody>
          <a:bodyPr wrap="none">
            <a:spAutoFit/>
          </a:bodyPr>
          <a:lstStyle/>
          <a:p>
            <a:r>
              <a:rPr lang="en-US" sz="2000">
                <a:solidFill>
                  <a:srgbClr val="002060"/>
                </a:solidFill>
              </a:rPr>
              <a:t>are less interesting than </a:t>
            </a:r>
            <a:endParaRPr lang="en-GB" sz="2000">
              <a:solidFill>
                <a:srgbClr val="002060"/>
              </a:solidFill>
            </a:endParaRPr>
          </a:p>
        </p:txBody>
      </p:sp>
      <p:sp>
        <p:nvSpPr>
          <p:cNvPr id="26" name="Rectangle 25"/>
          <p:cNvSpPr/>
          <p:nvPr/>
        </p:nvSpPr>
        <p:spPr>
          <a:xfrm>
            <a:off x="5709116" y="4095469"/>
            <a:ext cx="1954381" cy="400110"/>
          </a:xfrm>
          <a:prstGeom prst="rect">
            <a:avLst/>
          </a:prstGeom>
        </p:spPr>
        <p:txBody>
          <a:bodyPr wrap="none">
            <a:spAutoFit/>
          </a:bodyPr>
          <a:lstStyle/>
          <a:p>
            <a:r>
              <a:rPr lang="en-US" sz="2000">
                <a:solidFill>
                  <a:srgbClr val="002060"/>
                </a:solidFill>
              </a:rPr>
              <a:t>is shorter than </a:t>
            </a:r>
            <a:endParaRPr lang="en-GB" sz="2000">
              <a:solidFill>
                <a:srgbClr val="002060"/>
              </a:solidFill>
            </a:endParaRPr>
          </a:p>
        </p:txBody>
      </p:sp>
      <p:sp>
        <p:nvSpPr>
          <p:cNvPr id="28" name="Rectangle 27"/>
          <p:cNvSpPr/>
          <p:nvPr/>
        </p:nvSpPr>
        <p:spPr>
          <a:xfrm>
            <a:off x="6100408" y="4866139"/>
            <a:ext cx="3126177" cy="400110"/>
          </a:xfrm>
          <a:prstGeom prst="rect">
            <a:avLst/>
          </a:prstGeom>
        </p:spPr>
        <p:txBody>
          <a:bodyPr wrap="none">
            <a:spAutoFit/>
          </a:bodyPr>
          <a:lstStyle/>
          <a:p>
            <a:r>
              <a:rPr lang="en-US" sz="2000">
                <a:solidFill>
                  <a:srgbClr val="002060"/>
                </a:solidFill>
              </a:rPr>
              <a:t>are less expensive than </a:t>
            </a:r>
            <a:endParaRPr lang="en-GB" sz="2000">
              <a:solidFill>
                <a:srgbClr val="002060"/>
              </a:solidFill>
            </a:endParaRPr>
          </a:p>
        </p:txBody>
      </p:sp>
      <p:sp>
        <p:nvSpPr>
          <p:cNvPr id="29" name="Rectangle 28"/>
          <p:cNvSpPr/>
          <p:nvPr/>
        </p:nvSpPr>
        <p:spPr>
          <a:xfrm>
            <a:off x="6606155" y="5629585"/>
            <a:ext cx="2114681" cy="400110"/>
          </a:xfrm>
          <a:prstGeom prst="rect">
            <a:avLst/>
          </a:prstGeom>
        </p:spPr>
        <p:txBody>
          <a:bodyPr wrap="none">
            <a:spAutoFit/>
          </a:bodyPr>
          <a:lstStyle/>
          <a:p>
            <a:r>
              <a:rPr lang="en-US" sz="2000">
                <a:solidFill>
                  <a:srgbClr val="002060"/>
                </a:solidFill>
              </a:rPr>
              <a:t>are worse than </a:t>
            </a:r>
            <a:endParaRPr lang="en-GB" sz="2000">
              <a:solidFill>
                <a:srgbClr val="002060"/>
              </a:solidFill>
            </a:endParaRPr>
          </a:p>
        </p:txBody>
      </p:sp>
    </p:spTree>
    <p:extLst>
      <p:ext uri="{BB962C8B-B14F-4D97-AF65-F5344CB8AC3E}">
        <p14:creationId xmlns:p14="http://schemas.microsoft.com/office/powerpoint/2010/main" val="245372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6" grpId="0"/>
      <p:bldP spid="20" grpId="0"/>
      <p:bldP spid="21" grpId="0"/>
      <p:bldP spid="22" grpId="0"/>
      <p:bldP spid="23" grpId="0"/>
      <p:bldP spid="24" grpId="0"/>
      <p:bldP spid="5" grpId="0"/>
      <p:bldP spid="7" grpId="0"/>
      <p:bldP spid="25" grpId="0"/>
      <p:bldP spid="26"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0268" y="258166"/>
            <a:ext cx="2597876" cy="40223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86967C1-D850-467D-9B82-31FAA04A8E10}"/>
              </a:ext>
            </a:extLst>
          </p:cNvPr>
          <p:cNvSpPr txBox="1"/>
          <p:nvPr/>
        </p:nvSpPr>
        <p:spPr>
          <a:xfrm>
            <a:off x="218073" y="1142395"/>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Escucha y escribe la palabra.</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CuadroTexto 15">
            <a:extLst>
              <a:ext uri="{FF2B5EF4-FFF2-40B4-BE49-F238E27FC236}">
                <a16:creationId xmlns:a16="http://schemas.microsoft.com/office/drawing/2014/main" id="{3283F635-A705-4B81-B37F-216B1C31396C}"/>
              </a:ext>
            </a:extLst>
          </p:cNvPr>
          <p:cNvSpPr txBox="1"/>
          <p:nvPr/>
        </p:nvSpPr>
        <p:spPr>
          <a:xfrm>
            <a:off x="1399983" y="2081629"/>
            <a:ext cx="20874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a:ea typeface="+mn-ea"/>
                <a:cs typeface="+mn-cs"/>
              </a:rPr>
              <a:t>cr</a:t>
            </a:r>
            <a:r>
              <a:rPr kumimoji="0" lang="en-GB" sz="3200" b="1" i="0" u="sng" strike="noStrike" kern="1200" cap="none" spc="0" normalizeH="0" baseline="0" noProof="0">
                <a:ln>
                  <a:noFill/>
                </a:ln>
                <a:solidFill>
                  <a:srgbClr val="E25B00"/>
                </a:solidFill>
                <a:effectLst/>
                <a:uLnTx/>
                <a:uFillTx/>
                <a:latin typeface="Century Gothic"/>
                <a:ea typeface="+mn-ea"/>
                <a:cs typeface="+mn-cs"/>
              </a:rPr>
              <a:t>ee</a:t>
            </a:r>
            <a:r>
              <a:rPr kumimoji="0" lang="en-GB" sz="3200" b="0" i="0" u="none" strike="noStrike" kern="1200" cap="none" spc="0" normalizeH="0" baseline="0" noProof="0">
                <a:ln>
                  <a:noFill/>
                </a:ln>
                <a:solidFill>
                  <a:srgbClr val="4472C4">
                    <a:lumMod val="50000"/>
                  </a:srgbClr>
                </a:solidFill>
                <a:effectLst/>
                <a:uLnTx/>
                <a:uFillTx/>
                <a:latin typeface="Century Gothic"/>
                <a:ea typeface="+mn-ea"/>
                <a:cs typeface="+mn-cs"/>
              </a:rPr>
              <a:t>ncia</a:t>
            </a:r>
            <a:endParaRPr kumimoji="0" lang="x-none"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CuadroTexto 40">
            <a:extLst>
              <a:ext uri="{FF2B5EF4-FFF2-40B4-BE49-F238E27FC236}">
                <a16:creationId xmlns:a16="http://schemas.microsoft.com/office/drawing/2014/main" id="{DDAE0455-269F-4EBD-921E-836BCAB05E85}"/>
              </a:ext>
            </a:extLst>
          </p:cNvPr>
          <p:cNvSpPr txBox="1"/>
          <p:nvPr/>
        </p:nvSpPr>
        <p:spPr>
          <a:xfrm>
            <a:off x="1414793" y="3141734"/>
            <a:ext cx="14205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p</a:t>
            </a:r>
            <a:r>
              <a:rPr kumimoji="0" lang="en-GB" sz="3200" b="1" i="0" u="sng" strike="noStrike" kern="1200" cap="none" spc="0" normalizeH="0" baseline="0" noProof="0" dirty="0" err="1">
                <a:ln>
                  <a:noFill/>
                </a:ln>
                <a:solidFill>
                  <a:srgbClr val="E25B00"/>
                </a:solidFill>
                <a:effectLst/>
                <a:uLnTx/>
                <a:uFillTx/>
                <a:latin typeface="Century Gothic"/>
                <a:ea typeface="+mn-ea"/>
                <a:cs typeface="+mn-cs"/>
              </a:rPr>
              <a:t>oe</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ta</a:t>
            </a:r>
            <a:endParaRPr kumimoji="0" lang="x-none"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CuadroTexto 41">
            <a:extLst>
              <a:ext uri="{FF2B5EF4-FFF2-40B4-BE49-F238E27FC236}">
                <a16:creationId xmlns:a16="http://schemas.microsoft.com/office/drawing/2014/main" id="{FF355A82-261E-4BD4-BE17-26328ABF540D}"/>
              </a:ext>
            </a:extLst>
          </p:cNvPr>
          <p:cNvSpPr txBox="1"/>
          <p:nvPr/>
        </p:nvSpPr>
        <p:spPr>
          <a:xfrm>
            <a:off x="1414793" y="4140046"/>
            <a:ext cx="24035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pr</a:t>
            </a:r>
            <a:r>
              <a:rPr kumimoji="0" lang="en-GB" sz="3200" b="1" i="0" u="sng" strike="noStrike" kern="1200" cap="none" spc="0" normalizeH="0" baseline="0" noProof="0" dirty="0" err="1">
                <a:ln>
                  <a:noFill/>
                </a:ln>
                <a:solidFill>
                  <a:srgbClr val="E25B00"/>
                </a:solidFill>
                <a:effectLst/>
                <a:uLnTx/>
                <a:uFillTx/>
                <a:latin typeface="Century Gothic"/>
                <a:ea typeface="+mn-ea"/>
                <a:cs typeface="+mn-cs"/>
              </a:rPr>
              <a:t>eo</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cupar</a:t>
            </a:r>
            <a:endParaRPr kumimoji="0" lang="x-none"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8" name="CuadroTexto 42">
            <a:extLst>
              <a:ext uri="{FF2B5EF4-FFF2-40B4-BE49-F238E27FC236}">
                <a16:creationId xmlns:a16="http://schemas.microsoft.com/office/drawing/2014/main" id="{77026C98-EB57-49F6-AD4C-647D7FEBCAFE}"/>
              </a:ext>
            </a:extLst>
          </p:cNvPr>
          <p:cNvSpPr txBox="1"/>
          <p:nvPr/>
        </p:nvSpPr>
        <p:spPr>
          <a:xfrm>
            <a:off x="1399983" y="5158150"/>
            <a:ext cx="20874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des</a:t>
            </a:r>
            <a:r>
              <a:rPr kumimoji="0" lang="en-GB" sz="3200" b="1" i="0" u="sng" strike="noStrike" kern="1200" cap="none" spc="0" normalizeH="0" baseline="0" noProof="0" dirty="0" err="1">
                <a:ln>
                  <a:noFill/>
                </a:ln>
                <a:solidFill>
                  <a:srgbClr val="E25B00"/>
                </a:solidFill>
                <a:effectLst/>
                <a:uLnTx/>
                <a:uFillTx/>
                <a:latin typeface="Century Gothic"/>
                <a:ea typeface="+mn-ea"/>
                <a:cs typeface="+mn-cs"/>
              </a:rPr>
              <a:t>ea</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r</a:t>
            </a:r>
            <a:endParaRPr kumimoji="0" lang="x-none"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1" name="CuadroTexto 45">
            <a:extLst>
              <a:ext uri="{FF2B5EF4-FFF2-40B4-BE49-F238E27FC236}">
                <a16:creationId xmlns:a16="http://schemas.microsoft.com/office/drawing/2014/main" id="{7921A84E-2AF0-4C97-99F9-50AAF6451C56}"/>
              </a:ext>
            </a:extLst>
          </p:cNvPr>
          <p:cNvSpPr txBox="1"/>
          <p:nvPr/>
        </p:nvSpPr>
        <p:spPr>
          <a:xfrm>
            <a:off x="5384848" y="4100255"/>
            <a:ext cx="11208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c</a:t>
            </a:r>
            <a:r>
              <a:rPr kumimoji="0" lang="en-GB" sz="3200" b="1" i="0" u="sng" strike="noStrike" kern="1200" cap="none" spc="0" normalizeH="0" baseline="0" noProof="0" dirty="0" err="1">
                <a:ln>
                  <a:noFill/>
                </a:ln>
                <a:solidFill>
                  <a:srgbClr val="E25B00"/>
                </a:solidFill>
                <a:effectLst/>
                <a:uLnTx/>
                <a:uFillTx/>
                <a:latin typeface="Century Gothic"/>
                <a:ea typeface="+mn-ea"/>
                <a:cs typeface="+mn-cs"/>
              </a:rPr>
              <a:t>ae</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r</a:t>
            </a:r>
            <a:endParaRPr kumimoji="0" lang="x-none"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2" name="CuadroTexto 46">
            <a:extLst>
              <a:ext uri="{FF2B5EF4-FFF2-40B4-BE49-F238E27FC236}">
                <a16:creationId xmlns:a16="http://schemas.microsoft.com/office/drawing/2014/main" id="{712DDFFF-6E74-4E8A-9FC2-B085EA1565FC}"/>
              </a:ext>
            </a:extLst>
          </p:cNvPr>
          <p:cNvSpPr txBox="1"/>
          <p:nvPr/>
        </p:nvSpPr>
        <p:spPr>
          <a:xfrm>
            <a:off x="5369788" y="2059075"/>
            <a:ext cx="24400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E25B00"/>
                </a:solidFill>
                <a:effectLst/>
                <a:uLnTx/>
                <a:uFillTx/>
                <a:latin typeface="Century Gothic"/>
                <a:ea typeface="+mn-ea"/>
                <a:cs typeface="+mn-cs"/>
              </a:rPr>
              <a:t>ae</a:t>
            </a:r>
            <a:r>
              <a:rPr kumimoji="0" lang="en-GB" sz="3200" b="0" i="0" u="none" strike="noStrike" kern="1200" cap="none" spc="0" normalizeH="0" baseline="0" noProof="0">
                <a:ln>
                  <a:noFill/>
                </a:ln>
                <a:solidFill>
                  <a:srgbClr val="4472C4">
                    <a:lumMod val="50000"/>
                  </a:srgbClr>
                </a:solidFill>
                <a:effectLst/>
                <a:uLnTx/>
                <a:uFillTx/>
                <a:latin typeface="Century Gothic"/>
                <a:ea typeface="+mn-ea"/>
                <a:cs typeface="+mn-cs"/>
              </a:rPr>
              <a:t>ropuerto</a:t>
            </a:r>
            <a:endParaRPr kumimoji="0" lang="x-none"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3" name="CuadroTexto 47">
            <a:extLst>
              <a:ext uri="{FF2B5EF4-FFF2-40B4-BE49-F238E27FC236}">
                <a16:creationId xmlns:a16="http://schemas.microsoft.com/office/drawing/2014/main" id="{BB7B3301-9C89-49B9-AAAA-7411CDD9EC54}"/>
              </a:ext>
            </a:extLst>
          </p:cNvPr>
          <p:cNvSpPr txBox="1"/>
          <p:nvPr/>
        </p:nvSpPr>
        <p:spPr>
          <a:xfrm>
            <a:off x="5369788" y="3085493"/>
            <a:ext cx="39998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europ</a:t>
            </a:r>
            <a:r>
              <a:rPr kumimoji="0" lang="en-GB" sz="3200" b="1" i="0" u="sng" strike="noStrike" kern="1200" cap="none" spc="0" normalizeH="0" baseline="0" noProof="0" dirty="0" err="1">
                <a:ln>
                  <a:noFill/>
                </a:ln>
                <a:solidFill>
                  <a:srgbClr val="E25B00"/>
                </a:solidFill>
                <a:effectLst/>
                <a:uLnTx/>
                <a:uFillTx/>
                <a:latin typeface="Century Gothic"/>
                <a:ea typeface="+mn-ea"/>
                <a:cs typeface="+mn-cs"/>
              </a:rPr>
              <a:t>eo</a:t>
            </a:r>
            <a:endParaRPr kumimoji="0" lang="x-none" sz="3200" b="1" i="0" u="sng" strike="noStrike" kern="1200" cap="none" spc="0" normalizeH="0" baseline="0" noProof="0" dirty="0">
              <a:ln>
                <a:noFill/>
              </a:ln>
              <a:solidFill>
                <a:srgbClr val="E25B00"/>
              </a:solidFill>
              <a:effectLst/>
              <a:uLnTx/>
              <a:uFillTx/>
              <a:latin typeface="Century Gothic"/>
              <a:ea typeface="+mn-ea"/>
              <a:cs typeface="+mn-cs"/>
            </a:endParaRPr>
          </a:p>
        </p:txBody>
      </p:sp>
      <p:sp>
        <p:nvSpPr>
          <p:cNvPr id="24" name="CuadroTexto 48">
            <a:extLst>
              <a:ext uri="{FF2B5EF4-FFF2-40B4-BE49-F238E27FC236}">
                <a16:creationId xmlns:a16="http://schemas.microsoft.com/office/drawing/2014/main" id="{1A11D75C-0AD4-4C4F-9E72-8D601B22B98E}"/>
              </a:ext>
            </a:extLst>
          </p:cNvPr>
          <p:cNvSpPr txBox="1"/>
          <p:nvPr/>
        </p:nvSpPr>
        <p:spPr>
          <a:xfrm>
            <a:off x="5347993" y="5181705"/>
            <a:ext cx="15840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a:ea typeface="+mn-ea"/>
                <a:cs typeface="+mn-cs"/>
              </a:rPr>
              <a:t>r</a:t>
            </a:r>
            <a:r>
              <a:rPr kumimoji="0" lang="en-GB" sz="3200" b="1" i="0" u="sng" strike="noStrike" kern="1200" cap="none" spc="0" normalizeH="0" baseline="0" noProof="0">
                <a:ln>
                  <a:noFill/>
                </a:ln>
                <a:solidFill>
                  <a:srgbClr val="E25B00"/>
                </a:solidFill>
                <a:effectLst/>
                <a:uLnTx/>
                <a:uFillTx/>
                <a:latin typeface="Century Gothic"/>
                <a:ea typeface="+mn-ea"/>
                <a:cs typeface="+mn-cs"/>
              </a:rPr>
              <a:t>ea</a:t>
            </a:r>
            <a:r>
              <a:rPr kumimoji="0" lang="en-GB" sz="3200" b="0" i="0" u="none" strike="noStrike" kern="1200" cap="none" spc="0" normalizeH="0" baseline="0" noProof="0">
                <a:ln>
                  <a:noFill/>
                </a:ln>
                <a:solidFill>
                  <a:srgbClr val="4472C4">
                    <a:lumMod val="50000"/>
                  </a:srgbClr>
                </a:solidFill>
                <a:effectLst/>
                <a:uLnTx/>
                <a:uFillTx/>
                <a:latin typeface="Century Gothic"/>
                <a:ea typeface="+mn-ea"/>
                <a:cs typeface="+mn-cs"/>
              </a:rPr>
              <a:t>lizar</a:t>
            </a:r>
            <a:endParaRPr kumimoji="0" lang="x-none"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TextBox 5">
            <a:extLst>
              <a:ext uri="{FF2B5EF4-FFF2-40B4-BE49-F238E27FC236}">
                <a16:creationId xmlns:a16="http://schemas.microsoft.com/office/drawing/2014/main" id="{9A5C272B-7B4F-439A-80A2-8CB029C80B37}"/>
              </a:ext>
            </a:extLst>
          </p:cNvPr>
          <p:cNvSpPr txBox="1"/>
          <p:nvPr/>
        </p:nvSpPr>
        <p:spPr>
          <a:xfrm>
            <a:off x="218074" y="1612012"/>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Luego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pronuncia las palabras con un compañero.</a:t>
            </a:r>
          </a:p>
        </p:txBody>
      </p:sp>
      <p:sp>
        <p:nvSpPr>
          <p:cNvPr id="3" name="CuadroTexto 15">
            <a:extLst>
              <a:ext uri="{FF2B5EF4-FFF2-40B4-BE49-F238E27FC236}">
                <a16:creationId xmlns:a16="http://schemas.microsoft.com/office/drawing/2014/main" id="{89C8D2D9-9CC0-4396-A57A-E60B9AA39CF2}"/>
              </a:ext>
            </a:extLst>
          </p:cNvPr>
          <p:cNvSpPr txBox="1"/>
          <p:nvPr/>
        </p:nvSpPr>
        <p:spPr>
          <a:xfrm>
            <a:off x="1423006" y="2607850"/>
            <a:ext cx="2677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[belief]</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6" name="CuadroTexto 15">
            <a:extLst>
              <a:ext uri="{FF2B5EF4-FFF2-40B4-BE49-F238E27FC236}">
                <a16:creationId xmlns:a16="http://schemas.microsoft.com/office/drawing/2014/main" id="{F2F36AFF-919E-4876-9EB1-856DF73B89C1}"/>
              </a:ext>
            </a:extLst>
          </p:cNvPr>
          <p:cNvSpPr txBox="1"/>
          <p:nvPr/>
        </p:nvSpPr>
        <p:spPr>
          <a:xfrm>
            <a:off x="1399983" y="3634141"/>
            <a:ext cx="11337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[poet]</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8" name="CuadroTexto 15">
            <a:extLst>
              <a:ext uri="{FF2B5EF4-FFF2-40B4-BE49-F238E27FC236}">
                <a16:creationId xmlns:a16="http://schemas.microsoft.com/office/drawing/2014/main" id="{B5EE6FB9-21CD-420C-848C-E2D6CA794EBF}"/>
              </a:ext>
            </a:extLst>
          </p:cNvPr>
          <p:cNvSpPr txBox="1"/>
          <p:nvPr/>
        </p:nvSpPr>
        <p:spPr>
          <a:xfrm>
            <a:off x="1418773" y="4685030"/>
            <a:ext cx="26624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worry]</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CuadroTexto 15">
            <a:extLst>
              <a:ext uri="{FF2B5EF4-FFF2-40B4-BE49-F238E27FC236}">
                <a16:creationId xmlns:a16="http://schemas.microsoft.com/office/drawing/2014/main" id="{1A9DD292-9594-4A56-BA1D-92C4AB041981}"/>
              </a:ext>
            </a:extLst>
          </p:cNvPr>
          <p:cNvSpPr txBox="1"/>
          <p:nvPr/>
        </p:nvSpPr>
        <p:spPr>
          <a:xfrm>
            <a:off x="5384165" y="3571607"/>
            <a:ext cx="2677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[European]</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CuadroTexto 15">
            <a:extLst>
              <a:ext uri="{FF2B5EF4-FFF2-40B4-BE49-F238E27FC236}">
                <a16:creationId xmlns:a16="http://schemas.microsoft.com/office/drawing/2014/main" id="{C9E4A40C-B0A7-459D-8EA1-3F581BFF05E0}"/>
              </a:ext>
            </a:extLst>
          </p:cNvPr>
          <p:cNvSpPr txBox="1"/>
          <p:nvPr/>
        </p:nvSpPr>
        <p:spPr>
          <a:xfrm>
            <a:off x="5366498" y="2563227"/>
            <a:ext cx="23553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[airport]</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CuadroTexto 15">
            <a:extLst>
              <a:ext uri="{FF2B5EF4-FFF2-40B4-BE49-F238E27FC236}">
                <a16:creationId xmlns:a16="http://schemas.microsoft.com/office/drawing/2014/main" id="{B4C993B0-2725-438B-93F7-75B0D9C22A71}"/>
              </a:ext>
            </a:extLst>
          </p:cNvPr>
          <p:cNvSpPr txBox="1"/>
          <p:nvPr/>
        </p:nvSpPr>
        <p:spPr>
          <a:xfrm>
            <a:off x="5348832" y="4587868"/>
            <a:ext cx="23553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fall]</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8" name="CuadroTexto 15">
            <a:extLst>
              <a:ext uri="{FF2B5EF4-FFF2-40B4-BE49-F238E27FC236}">
                <a16:creationId xmlns:a16="http://schemas.microsoft.com/office/drawing/2014/main" id="{F8F4F943-CF48-4D3E-84A4-C7640894F664}"/>
              </a:ext>
            </a:extLst>
          </p:cNvPr>
          <p:cNvSpPr txBox="1"/>
          <p:nvPr/>
        </p:nvSpPr>
        <p:spPr>
          <a:xfrm>
            <a:off x="5345641" y="5684751"/>
            <a:ext cx="2320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[to carry out]</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5" name="CuadroTexto 15">
            <a:extLst>
              <a:ext uri="{FF2B5EF4-FFF2-40B4-BE49-F238E27FC236}">
                <a16:creationId xmlns:a16="http://schemas.microsoft.com/office/drawing/2014/main" id="{57886273-8200-4990-B58E-7963407F3A75}"/>
              </a:ext>
            </a:extLst>
          </p:cNvPr>
          <p:cNvSpPr txBox="1"/>
          <p:nvPr/>
        </p:nvSpPr>
        <p:spPr>
          <a:xfrm>
            <a:off x="1399983" y="5652365"/>
            <a:ext cx="26624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want, desire]</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6" name="Imagen 2">
            <a:extLst>
              <a:ext uri="{FF2B5EF4-FFF2-40B4-BE49-F238E27FC236}">
                <a16:creationId xmlns:a16="http://schemas.microsoft.com/office/drawing/2014/main" id="{AE77C4CF-9574-43D2-A35E-8FC43E44BF11}"/>
              </a:ext>
            </a:extLst>
          </p:cNvPr>
          <p:cNvPicPr>
            <a:picLocks noChangeAspect="1"/>
          </p:cNvPicPr>
          <p:nvPr/>
        </p:nvPicPr>
        <p:blipFill>
          <a:blip r:embed="rId4"/>
          <a:stretch>
            <a:fillRect/>
          </a:stretch>
        </p:blipFill>
        <p:spPr>
          <a:xfrm>
            <a:off x="9951741" y="1076289"/>
            <a:ext cx="1768562" cy="2296834"/>
          </a:xfrm>
          <a:prstGeom prst="rect">
            <a:avLst/>
          </a:prstGeom>
        </p:spPr>
      </p:pic>
      <p:sp>
        <p:nvSpPr>
          <p:cNvPr id="37" name="Llamada ovalada 7">
            <a:extLst>
              <a:ext uri="{FF2B5EF4-FFF2-40B4-BE49-F238E27FC236}">
                <a16:creationId xmlns:a16="http://schemas.microsoft.com/office/drawing/2014/main" id="{B87BF081-186E-4A8E-8F61-7FEA836503E4}"/>
              </a:ext>
            </a:extLst>
          </p:cNvPr>
          <p:cNvSpPr/>
          <p:nvPr/>
        </p:nvSpPr>
        <p:spPr>
          <a:xfrm>
            <a:off x="7341380" y="3546509"/>
            <a:ext cx="4676864" cy="2113144"/>
          </a:xfrm>
          <a:prstGeom prst="wedgeEllipseCallout">
            <a:avLst>
              <a:gd name="adj1" fmla="val 24477"/>
              <a:gd name="adj2" fmla="val -96031"/>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Remember, [a], [e] and [o] are pronounced as separate syllables </a:t>
            </a:r>
            <a:r>
              <a:rPr kumimoji="0" lang="en-GB" sz="2000" b="0" i="0" u="none" strike="noStrike" kern="1200" cap="none" spc="0" normalizeH="0" baseline="0" noProof="0">
                <a:ln>
                  <a:noFill/>
                </a:ln>
                <a:solidFill>
                  <a:srgbClr val="002060"/>
                </a:solidFill>
                <a:effectLst/>
                <a:uLnTx/>
                <a:uFillTx/>
                <a:latin typeface="Century Gothic"/>
                <a:ea typeface="+mn-ea"/>
                <a:cs typeface="+mn-cs"/>
              </a:rPr>
              <a:t>when they appear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together.</a:t>
            </a:r>
            <a:endParaRPr kumimoji="0" lang="x-none"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3" name="Action Button: Custom 20">
            <a:hlinkClick r:id="" action="ppaction://noaction" highlightClick="1">
              <a:snd r:embed="rId5" name="creencia.wav"/>
            </a:hlinkClick>
            <a:extLst>
              <a:ext uri="{FF2B5EF4-FFF2-40B4-BE49-F238E27FC236}">
                <a16:creationId xmlns:a16="http://schemas.microsoft.com/office/drawing/2014/main" id="{E35A157C-0019-4A44-8F60-846676943880}"/>
              </a:ext>
            </a:extLst>
          </p:cNvPr>
          <p:cNvSpPr/>
          <p:nvPr/>
        </p:nvSpPr>
        <p:spPr>
          <a:xfrm>
            <a:off x="530788"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20">
            <a:hlinkClick r:id="" action="ppaction://noaction" highlightClick="1">
              <a:snd r:embed="rId6" name="poeta.wav"/>
            </a:hlinkClick>
            <a:extLst>
              <a:ext uri="{FF2B5EF4-FFF2-40B4-BE49-F238E27FC236}">
                <a16:creationId xmlns:a16="http://schemas.microsoft.com/office/drawing/2014/main" id="{04248A0A-C300-7F42-ADF8-BD4F16A740A7}"/>
              </a:ext>
            </a:extLst>
          </p:cNvPr>
          <p:cNvSpPr/>
          <p:nvPr/>
        </p:nvSpPr>
        <p:spPr>
          <a:xfrm>
            <a:off x="530788" y="331706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20">
            <a:hlinkClick r:id="" action="ppaction://noaction" highlightClick="1">
              <a:snd r:embed="rId7" name="preocupar.wav"/>
            </a:hlinkClick>
            <a:extLst>
              <a:ext uri="{FF2B5EF4-FFF2-40B4-BE49-F238E27FC236}">
                <a16:creationId xmlns:a16="http://schemas.microsoft.com/office/drawing/2014/main" id="{6D3F691E-A532-F441-9463-53D7F5F1DB1C}"/>
              </a:ext>
            </a:extLst>
          </p:cNvPr>
          <p:cNvSpPr/>
          <p:nvPr/>
        </p:nvSpPr>
        <p:spPr>
          <a:xfrm>
            <a:off x="530788" y="432386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20">
            <a:hlinkClick r:id="" action="ppaction://noaction" highlightClick="1">
              <a:snd r:embed="rId8" name="desear.wav"/>
            </a:hlinkClick>
            <a:extLst>
              <a:ext uri="{FF2B5EF4-FFF2-40B4-BE49-F238E27FC236}">
                <a16:creationId xmlns:a16="http://schemas.microsoft.com/office/drawing/2014/main" id="{BB796F02-4E69-624C-9098-30383C84ADC3}"/>
              </a:ext>
            </a:extLst>
          </p:cNvPr>
          <p:cNvSpPr/>
          <p:nvPr/>
        </p:nvSpPr>
        <p:spPr>
          <a:xfrm>
            <a:off x="530788" y="535785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20">
            <a:hlinkClick r:id="" action="ppaction://noaction" highlightClick="1">
              <a:snd r:embed="rId9" name="aeropuerto.wav"/>
            </a:hlinkClick>
            <a:extLst>
              <a:ext uri="{FF2B5EF4-FFF2-40B4-BE49-F238E27FC236}">
                <a16:creationId xmlns:a16="http://schemas.microsoft.com/office/drawing/2014/main" id="{89233017-8881-2945-8F9F-159E7DEA336D}"/>
              </a:ext>
            </a:extLst>
          </p:cNvPr>
          <p:cNvSpPr/>
          <p:nvPr/>
        </p:nvSpPr>
        <p:spPr>
          <a:xfrm>
            <a:off x="4413026"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20">
            <a:hlinkClick r:id="" action="ppaction://noaction" highlightClick="1">
              <a:snd r:embed="rId10" name="europeo.wav"/>
            </a:hlinkClick>
            <a:extLst>
              <a:ext uri="{FF2B5EF4-FFF2-40B4-BE49-F238E27FC236}">
                <a16:creationId xmlns:a16="http://schemas.microsoft.com/office/drawing/2014/main" id="{604A3014-0DF2-D340-9846-0C105CC5F56F}"/>
              </a:ext>
            </a:extLst>
          </p:cNvPr>
          <p:cNvSpPr/>
          <p:nvPr/>
        </p:nvSpPr>
        <p:spPr>
          <a:xfrm>
            <a:off x="4413023" y="3310584"/>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20">
            <a:hlinkClick r:id="" action="ppaction://noaction" highlightClick="1">
              <a:snd r:embed="rId11" name="caer.wav"/>
            </a:hlinkClick>
            <a:extLst>
              <a:ext uri="{FF2B5EF4-FFF2-40B4-BE49-F238E27FC236}">
                <a16:creationId xmlns:a16="http://schemas.microsoft.com/office/drawing/2014/main" id="{712C9708-4B7A-AA4B-83E4-D81627153E47}"/>
              </a:ext>
            </a:extLst>
          </p:cNvPr>
          <p:cNvSpPr/>
          <p:nvPr/>
        </p:nvSpPr>
        <p:spPr>
          <a:xfrm>
            <a:off x="4413022" y="4332333"/>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20">
            <a:hlinkClick r:id="" action="ppaction://noaction" highlightClick="1">
              <a:snd r:embed="rId12" name="realizar.wav"/>
            </a:hlinkClick>
            <a:extLst>
              <a:ext uri="{FF2B5EF4-FFF2-40B4-BE49-F238E27FC236}">
                <a16:creationId xmlns:a16="http://schemas.microsoft.com/office/drawing/2014/main" id="{260049CA-4C22-D641-855B-50D259E58622}"/>
              </a:ext>
            </a:extLst>
          </p:cNvPr>
          <p:cNvSpPr/>
          <p:nvPr/>
        </p:nvSpPr>
        <p:spPr>
          <a:xfrm>
            <a:off x="4413023" y="5336654"/>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72310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P spid="21" grpId="0"/>
      <p:bldP spid="22" grpId="0"/>
      <p:bldP spid="23" grpId="0"/>
      <p:bldP spid="24" grpId="0"/>
      <p:bldP spid="3" grpId="0"/>
      <p:bldP spid="46" grpId="0"/>
      <p:bldP spid="48" grpId="0"/>
      <p:bldP spid="52" grpId="0"/>
      <p:bldP spid="54" grpId="0"/>
      <p:bldP spid="56" grpId="0"/>
      <p:bldP spid="58" grpId="0"/>
      <p:bldP spid="35" grpId="0"/>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346" y="4920624"/>
            <a:ext cx="5469122" cy="1367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208346" y="258166"/>
            <a:ext cx="9129447" cy="829733"/>
          </a:xfrm>
        </p:spPr>
        <p:txBody>
          <a:bodyPr>
            <a:normAutofit/>
          </a:bodyPr>
          <a:lstStyle/>
          <a:p>
            <a:r>
              <a:rPr lang="en-GB" sz="2400" dirty="0" err="1">
                <a:solidFill>
                  <a:srgbClr val="002060"/>
                </a:solidFill>
              </a:rPr>
              <a:t>Opiniones</a:t>
            </a:r>
            <a:r>
              <a:rPr lang="en-GB" sz="2400" dirty="0">
                <a:solidFill>
                  <a:srgbClr val="002060"/>
                </a:solidFill>
              </a:rPr>
              <a:t> </a:t>
            </a:r>
            <a:r>
              <a:rPr lang="en-GB" sz="2400" dirty="0" err="1">
                <a:solidFill>
                  <a:srgbClr val="002060"/>
                </a:solidFill>
              </a:rPr>
              <a:t>sobre</a:t>
            </a:r>
            <a:r>
              <a:rPr lang="en-GB" sz="2400" dirty="0">
                <a:solidFill>
                  <a:srgbClr val="002060"/>
                </a:solidFill>
              </a:rPr>
              <a:t> la </a:t>
            </a:r>
            <a:r>
              <a:rPr lang="en-GB" sz="2400" dirty="0" err="1">
                <a:solidFill>
                  <a:srgbClr val="002060"/>
                </a:solidFill>
              </a:rPr>
              <a:t>música</a:t>
            </a:r>
            <a:endParaRPr lang="en-GB" sz="24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7793" y="258166"/>
            <a:ext cx="2556484"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208345" y="2006871"/>
            <a:ext cx="759336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B: </a:t>
            </a:r>
            <a:r>
              <a:rPr kumimoji="0" lang="en-US" sz="2200" b="0" i="0" u="none" strike="noStrike" kern="1200" cap="none" spc="0" normalizeH="0" baseline="0" noProof="0">
                <a:ln>
                  <a:noFill/>
                </a:ln>
                <a:solidFill>
                  <a:srgbClr val="002060"/>
                </a:solidFill>
                <a:effectLst/>
                <a:uLnTx/>
                <a:uFillTx/>
                <a:latin typeface="Century Gothic"/>
                <a:ea typeface="+mn-ea"/>
                <a:cs typeface="+mn-cs"/>
              </a:rPr>
              <a:t>escucha la frase de tu compañero. Completa la traducción en inglés. </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ectangle 5"/>
          <p:cNvSpPr/>
          <p:nvPr/>
        </p:nvSpPr>
        <p:spPr>
          <a:xfrm>
            <a:off x="208345" y="1046550"/>
            <a:ext cx="659150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A: </a:t>
            </a:r>
            <a:r>
              <a:rPr kumimoji="0" lang="en-US" sz="2200" b="0" i="0" u="none" strike="noStrike" kern="1200" cap="none" spc="0" normalizeH="0" baseline="0" noProof="0">
                <a:ln>
                  <a:noFill/>
                </a:ln>
                <a:solidFill>
                  <a:srgbClr val="002060"/>
                </a:solidFill>
                <a:effectLst/>
                <a:uLnTx/>
                <a:uFillTx/>
                <a:latin typeface="Century Gothic"/>
                <a:ea typeface="+mn-ea"/>
                <a:cs typeface="+mn-cs"/>
              </a:rPr>
              <a:t>debes leer la frase completa a tu compañero en español.</a:t>
            </a:r>
          </a:p>
        </p:txBody>
      </p:sp>
      <p:sp>
        <p:nvSpPr>
          <p:cNvPr id="7" name="Rectangle 6"/>
          <p:cNvSpPr/>
          <p:nvPr/>
        </p:nvSpPr>
        <p:spPr>
          <a:xfrm>
            <a:off x="208345" y="4977256"/>
            <a:ext cx="5469123" cy="86555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1. Las canciones de Juanes </a:t>
            </a:r>
            <a:r>
              <a:rPr kumimoji="0" lang="en-US" sz="2200" b="1" i="1" u="none" strike="noStrike" kern="1200" cap="none" spc="0" normalizeH="0" baseline="0" noProof="0">
                <a:ln>
                  <a:noFill/>
                </a:ln>
                <a:solidFill>
                  <a:srgbClr val="002060"/>
                </a:solidFill>
                <a:effectLst/>
                <a:uLnTx/>
                <a:uFillTx/>
                <a:latin typeface="Century Gothic"/>
                <a:ea typeface="+mn-ea"/>
                <a:cs typeface="+mn-cs"/>
              </a:rPr>
              <a:t>[are more boring than] </a:t>
            </a:r>
            <a:r>
              <a:rPr kumimoji="0" lang="en-US" sz="2200" b="0" i="0" u="none" strike="noStrike" kern="1200" cap="none" spc="0" normalizeH="0" baseline="0" noProof="0">
                <a:ln>
                  <a:noFill/>
                </a:ln>
                <a:solidFill>
                  <a:srgbClr val="002060"/>
                </a:solidFill>
                <a:effectLst/>
                <a:uLnTx/>
                <a:uFillTx/>
                <a:latin typeface="Century Gothic"/>
                <a:ea typeface="+mn-ea"/>
                <a:cs typeface="+mn-cs"/>
              </a:rPr>
              <a:t>las canciones de Shakira.</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2" name="Rounded Rectangular Callout 11"/>
          <p:cNvSpPr/>
          <p:nvPr/>
        </p:nvSpPr>
        <p:spPr>
          <a:xfrm>
            <a:off x="3644864" y="2869534"/>
            <a:ext cx="4559422" cy="1479652"/>
          </a:xfrm>
          <a:prstGeom prst="wedgeRoundRectCallout">
            <a:avLst>
              <a:gd name="adj1" fmla="val -63500"/>
              <a:gd name="adj2" fmla="val 4234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a:ea typeface="+mn-ea"/>
                <a:cs typeface="+mn-cs"/>
              </a:rPr>
              <a:t>Las canciones de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1" i="1" u="none" strike="noStrike" kern="1200" cap="none" spc="0" normalizeH="0" baseline="0" noProof="0" dirty="0">
                <a:ln>
                  <a:noFill/>
                </a:ln>
                <a:solidFill>
                  <a:srgbClr val="002060"/>
                </a:solidFill>
                <a:effectLst/>
                <a:uLnTx/>
                <a:uFillTx/>
                <a:latin typeface="Century Gothic"/>
                <a:ea typeface="+mn-ea"/>
                <a:cs typeface="+mn-cs"/>
              </a:rPr>
              <a:t>son </a:t>
            </a:r>
            <a:r>
              <a:rPr kumimoji="0" lang="en-GB" sz="2200" b="1" i="1" u="none" strike="noStrike" kern="1200" cap="none" spc="0" normalizeH="0" baseline="0" noProof="0" dirty="0" err="1">
                <a:ln>
                  <a:noFill/>
                </a:ln>
                <a:solidFill>
                  <a:srgbClr val="002060"/>
                </a:solidFill>
                <a:effectLst/>
                <a:uLnTx/>
                <a:uFillTx/>
                <a:latin typeface="Century Gothic"/>
                <a:ea typeface="+mn-ea"/>
                <a:cs typeface="+mn-cs"/>
              </a:rPr>
              <a:t>más</a:t>
            </a:r>
            <a:r>
              <a:rPr kumimoji="0" lang="en-GB" sz="2200" b="1" i="1" u="none" strike="noStrike" kern="1200" cap="none" spc="0" normalizeH="0" baseline="0" noProof="0" dirty="0">
                <a:ln>
                  <a:noFill/>
                </a:ln>
                <a:solidFill>
                  <a:srgbClr val="002060"/>
                </a:solidFill>
                <a:effectLst/>
                <a:uLnTx/>
                <a:uFillTx/>
                <a:latin typeface="Century Gothic"/>
                <a:ea typeface="+mn-ea"/>
                <a:cs typeface="+mn-cs"/>
              </a:rPr>
              <a:t> </a:t>
            </a:r>
            <a:r>
              <a:rPr kumimoji="0" lang="en-GB" sz="2200" b="1" i="1" u="none" strike="noStrike" kern="1200" cap="none" spc="0" normalizeH="0" baseline="0" noProof="0" dirty="0" err="1">
                <a:ln>
                  <a:noFill/>
                </a:ln>
                <a:solidFill>
                  <a:srgbClr val="002060"/>
                </a:solidFill>
                <a:effectLst/>
                <a:uLnTx/>
                <a:uFillTx/>
                <a:latin typeface="Century Gothic"/>
                <a:ea typeface="+mn-ea"/>
                <a:cs typeface="+mn-cs"/>
              </a:rPr>
              <a:t>aburridas</a:t>
            </a:r>
            <a:r>
              <a:rPr kumimoji="0" lang="en-GB" sz="2200" b="1" i="1" u="none" strike="noStrike" kern="1200" cap="none" spc="0" normalizeH="0" baseline="0" noProof="0" dirty="0">
                <a:ln>
                  <a:noFill/>
                </a:ln>
                <a:solidFill>
                  <a:srgbClr val="002060"/>
                </a:solidFill>
                <a:effectLst/>
                <a:uLnTx/>
                <a:uFillTx/>
                <a:latin typeface="Century Gothic"/>
                <a:ea typeface="+mn-ea"/>
                <a:cs typeface="+mn-cs"/>
              </a:rPr>
              <a:t> que</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las canciones de Shakira. </a:t>
            </a:r>
          </a:p>
        </p:txBody>
      </p:sp>
      <p:sp>
        <p:nvSpPr>
          <p:cNvPr id="13" name="Rectangle 12"/>
          <p:cNvSpPr/>
          <p:nvPr/>
        </p:nvSpPr>
        <p:spPr>
          <a:xfrm>
            <a:off x="323103" y="4412083"/>
            <a:ext cx="265008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A (habla)</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pic>
        <p:nvPicPr>
          <p:cNvPr id="14"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3092" y="4158624"/>
            <a:ext cx="1233251" cy="982254"/>
          </a:xfrm>
          <a:prstGeom prst="rect">
            <a:avLst/>
          </a:prstGeom>
        </p:spPr>
      </p:pic>
      <p:sp>
        <p:nvSpPr>
          <p:cNvPr id="16" name="Rectangle 15"/>
          <p:cNvSpPr/>
          <p:nvPr/>
        </p:nvSpPr>
        <p:spPr>
          <a:xfrm>
            <a:off x="6252623" y="5039654"/>
            <a:ext cx="5641654" cy="86587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1. Juanes’ songs are __________________ Shakira’s songs.</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7" name="Rectangle 16"/>
          <p:cNvSpPr/>
          <p:nvPr/>
        </p:nvSpPr>
        <p:spPr>
          <a:xfrm>
            <a:off x="6282904" y="4489737"/>
            <a:ext cx="43781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B (escucha y escribe)</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8" name="TextBox 17"/>
          <p:cNvSpPr txBox="1"/>
          <p:nvPr/>
        </p:nvSpPr>
        <p:spPr>
          <a:xfrm>
            <a:off x="9136721" y="5061198"/>
            <a:ext cx="2757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F66400"/>
                </a:solidFill>
                <a:effectLst/>
                <a:uLnTx/>
                <a:uFillTx/>
                <a:latin typeface="Century Gothic"/>
                <a:ea typeface="+mn-ea"/>
                <a:cs typeface="+mn-cs"/>
              </a:rPr>
              <a:t>more boring than</a:t>
            </a:r>
            <a:endParaRPr kumimoji="0" lang="en-GB" sz="2200" b="1" i="0" u="none" strike="noStrike" kern="1200" cap="none" spc="0" normalizeH="0" baseline="0" noProof="0" dirty="0">
              <a:ln>
                <a:noFill/>
              </a:ln>
              <a:solidFill>
                <a:srgbClr val="F66400"/>
              </a:solidFill>
              <a:effectLst/>
              <a:uLnTx/>
              <a:uFillTx/>
              <a:latin typeface="Century Gothic"/>
              <a:ea typeface="+mn-ea"/>
              <a:cs typeface="+mn-cs"/>
            </a:endParaRPr>
          </a:p>
        </p:txBody>
      </p:sp>
      <p:pic>
        <p:nvPicPr>
          <p:cNvPr id="19" name="Picture 4" descr="music note clipart png&#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6165" y="1145973"/>
            <a:ext cx="1029254" cy="1125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Juanes_2008.06.25_00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0742" y="909358"/>
            <a:ext cx="1612369" cy="1598976"/>
          </a:xfrm>
          <a:prstGeom prst="rect">
            <a:avLst/>
          </a:prstGeom>
          <a:ln w="38100">
            <a:solidFill>
              <a:srgbClr val="E25B00"/>
            </a:solidFill>
          </a:ln>
        </p:spPr>
      </p:pic>
      <p:pic>
        <p:nvPicPr>
          <p:cNvPr id="21" name="Picture 2" descr="https://thecitypaperbogota.com/wp-content/uploads/2017/11/25176987486_f1d100a1b6_o-696x5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0684" y="2690958"/>
            <a:ext cx="2058508" cy="1517262"/>
          </a:xfrm>
          <a:prstGeom prst="rect">
            <a:avLst/>
          </a:prstGeom>
          <a:noFill/>
          <a:ln w="38100">
            <a:solidFill>
              <a:srgbClr val="E25B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6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7" grpId="0"/>
      <p:bldP spid="12" grpId="0" animBg="1"/>
      <p:bldP spid="13"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4331" y="3524842"/>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5" name="Rounded Rectangle 4"/>
          <p:cNvSpPr/>
          <p:nvPr/>
        </p:nvSpPr>
        <p:spPr>
          <a:xfrm>
            <a:off x="254331" y="626247"/>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262710"/>
            <a:ext cx="2735263" cy="363537"/>
          </a:xfrm>
        </p:spPr>
        <p:txBody>
          <a:bodyPr>
            <a:noAutofit/>
          </a:bodyPr>
          <a:lstStyle/>
          <a:p>
            <a:r>
              <a:rPr lang="x-none" sz="2400" b="1" dirty="0"/>
              <a:t>Persona A </a:t>
            </a:r>
          </a:p>
        </p:txBody>
      </p:sp>
      <p:sp>
        <p:nvSpPr>
          <p:cNvPr id="3" name="TextBox 2"/>
          <p:cNvSpPr txBox="1"/>
          <p:nvPr/>
        </p:nvSpPr>
        <p:spPr>
          <a:xfrm>
            <a:off x="254330" y="1027108"/>
            <a:ext cx="9253225"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 música de Shakira </a:t>
            </a:r>
            <a:r>
              <a:rPr kumimoji="0" lang="en-US" sz="2000" b="1" i="1" u="none" strike="noStrike" kern="1200" cap="none" spc="0" normalizeH="0" baseline="0" noProof="0">
                <a:ln>
                  <a:noFill/>
                </a:ln>
                <a:solidFill>
                  <a:srgbClr val="002060"/>
                </a:solidFill>
                <a:effectLst/>
                <a:uLnTx/>
                <a:uFillTx/>
                <a:latin typeface="Century Gothic"/>
                <a:ea typeface="+mn-ea"/>
                <a:cs typeface="+mn-cs"/>
              </a:rPr>
              <a:t>[is more cheerful than] </a:t>
            </a:r>
            <a:r>
              <a:rPr kumimoji="0" lang="en-US" sz="2000" b="0" i="0" u="none" strike="noStrike" kern="1200" cap="none" spc="0" normalizeH="0" baseline="0" noProof="0">
                <a:ln>
                  <a:noFill/>
                </a:ln>
                <a:solidFill>
                  <a:srgbClr val="002060"/>
                </a:solidFill>
                <a:effectLst/>
                <a:uLnTx/>
                <a:uFillTx/>
                <a:latin typeface="Century Gothic"/>
                <a:ea typeface="+mn-ea"/>
                <a:cs typeface="+mn-cs"/>
              </a:rPr>
              <a:t>la música de Juanes.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Los albumes de Juanes </a:t>
            </a:r>
            <a:r>
              <a:rPr kumimoji="0" lang="en-US" sz="2000" b="1" i="0" u="none" strike="noStrike" kern="1200" cap="none" spc="0" normalizeH="0" baseline="0" noProof="0">
                <a:ln>
                  <a:noFill/>
                </a:ln>
                <a:solidFill>
                  <a:srgbClr val="002060"/>
                </a:solidFill>
                <a:effectLst/>
                <a:uLnTx/>
                <a:uFillTx/>
                <a:latin typeface="Century Gothic"/>
                <a:ea typeface="+mn-ea"/>
                <a:cs typeface="+mn-cs"/>
              </a:rPr>
              <a:t>[</a:t>
            </a:r>
            <a:r>
              <a:rPr kumimoji="0" lang="en-US" sz="2000" b="1" i="1" u="none" strike="noStrike" kern="1200" cap="none" spc="0" normalizeH="0" baseline="0" noProof="0">
                <a:ln>
                  <a:noFill/>
                </a:ln>
                <a:solidFill>
                  <a:srgbClr val="002060"/>
                </a:solidFill>
                <a:effectLst/>
                <a:uLnTx/>
                <a:uFillTx/>
                <a:latin typeface="Century Gothic"/>
                <a:ea typeface="+mn-ea"/>
                <a:cs typeface="+mn-cs"/>
              </a:rPr>
              <a:t>are shorter than] </a:t>
            </a:r>
            <a:r>
              <a:rPr kumimoji="0" lang="en-US" sz="2000" b="0" i="0" u="none" strike="noStrike" kern="1200" cap="none" spc="0" normalizeH="0" baseline="0" noProof="0">
                <a:ln>
                  <a:noFill/>
                </a:ln>
                <a:solidFill>
                  <a:srgbClr val="002060"/>
                </a:solidFill>
                <a:effectLst/>
                <a:uLnTx/>
                <a:uFillTx/>
                <a:latin typeface="Century Gothic"/>
                <a:ea typeface="+mn-ea"/>
                <a:cs typeface="+mn-cs"/>
              </a:rPr>
              <a:t>los albumes de Shakira.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Las canciones de Shakira </a:t>
            </a:r>
            <a:r>
              <a:rPr kumimoji="0" lang="en-US" sz="2000" b="1" i="0" u="none" strike="noStrike" kern="1200" cap="none" spc="0" normalizeH="0" baseline="0" noProof="0">
                <a:ln>
                  <a:noFill/>
                </a:ln>
                <a:solidFill>
                  <a:srgbClr val="002060"/>
                </a:solidFill>
                <a:effectLst/>
                <a:uLnTx/>
                <a:uFillTx/>
                <a:latin typeface="Century Gothic"/>
                <a:ea typeface="+mn-ea"/>
                <a:cs typeface="+mn-cs"/>
              </a:rPr>
              <a:t>[</a:t>
            </a:r>
            <a:r>
              <a:rPr kumimoji="0" lang="en-US" sz="2000" b="1" i="1" u="none" strike="noStrike" kern="1200" cap="none" spc="0" normalizeH="0" baseline="0" noProof="0">
                <a:ln>
                  <a:noFill/>
                </a:ln>
                <a:solidFill>
                  <a:srgbClr val="002060"/>
                </a:solidFill>
                <a:effectLst/>
                <a:uLnTx/>
                <a:uFillTx/>
                <a:latin typeface="Century Gothic"/>
                <a:ea typeface="+mn-ea"/>
                <a:cs typeface="+mn-cs"/>
              </a:rPr>
              <a:t>are better than] </a:t>
            </a:r>
            <a:r>
              <a:rPr kumimoji="0" lang="en-US" sz="2000" b="0" i="0" u="none" strike="noStrike" kern="1200" cap="none" spc="0" normalizeH="0" baseline="0" noProof="0">
                <a:ln>
                  <a:noFill/>
                </a:ln>
                <a:solidFill>
                  <a:srgbClr val="002060"/>
                </a:solidFill>
                <a:effectLst/>
                <a:uLnTx/>
                <a:uFillTx/>
                <a:latin typeface="Century Gothic"/>
                <a:ea typeface="+mn-ea"/>
                <a:cs typeface="+mn-cs"/>
              </a:rPr>
              <a:t>las canciones de Juanes.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Las opiniones de Juanes </a:t>
            </a:r>
            <a:r>
              <a:rPr kumimoji="0" lang="en-US" sz="2000" b="1" i="1" u="none" strike="noStrike" kern="1200" cap="none" spc="0" normalizeH="0" baseline="0" noProof="0">
                <a:ln>
                  <a:noFill/>
                </a:ln>
                <a:solidFill>
                  <a:srgbClr val="002060"/>
                </a:solidFill>
                <a:effectLst/>
                <a:uLnTx/>
                <a:uFillTx/>
                <a:latin typeface="Century Gothic"/>
                <a:ea typeface="+mn-ea"/>
                <a:cs typeface="+mn-cs"/>
              </a:rPr>
              <a:t>[are less clear than] </a:t>
            </a:r>
            <a:r>
              <a:rPr kumimoji="0" lang="en-US" sz="2000" b="0" i="0" u="none" strike="noStrike" kern="1200" cap="none" spc="0" normalizeH="0" baseline="0" noProof="0">
                <a:ln>
                  <a:noFill/>
                </a:ln>
                <a:solidFill>
                  <a:srgbClr val="002060"/>
                </a:solidFill>
                <a:effectLst/>
                <a:uLnTx/>
                <a:uFillTx/>
                <a:latin typeface="Century Gothic"/>
                <a:ea typeface="+mn-ea"/>
                <a:cs typeface="+mn-cs"/>
              </a:rPr>
              <a:t>las opiniones de Shakira.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Los conciertos de Shakira </a:t>
            </a:r>
            <a:r>
              <a:rPr kumimoji="0" lang="en-US" sz="2000" b="1" i="1" u="none" strike="noStrike" kern="1200" cap="none" spc="0" normalizeH="0" baseline="0" noProof="0">
                <a:ln>
                  <a:noFill/>
                </a:ln>
                <a:solidFill>
                  <a:srgbClr val="002060"/>
                </a:solidFill>
                <a:effectLst/>
                <a:uLnTx/>
                <a:uFillTx/>
                <a:latin typeface="Century Gothic"/>
                <a:ea typeface="+mn-ea"/>
                <a:cs typeface="+mn-cs"/>
              </a:rPr>
              <a:t>[are worse than] </a:t>
            </a:r>
            <a:r>
              <a:rPr kumimoji="0" lang="en-US" sz="2000" b="0" i="0" u="none" strike="noStrike" kern="1200" cap="none" spc="0" normalizeH="0" baseline="0" noProof="0">
                <a:ln>
                  <a:noFill/>
                </a:ln>
                <a:solidFill>
                  <a:srgbClr val="002060"/>
                </a:solidFill>
                <a:effectLst/>
                <a:uLnTx/>
                <a:uFillTx/>
                <a:latin typeface="Century Gothic"/>
                <a:ea typeface="+mn-ea"/>
                <a:cs typeface="+mn-cs"/>
              </a:rPr>
              <a:t>los conciertos de Juanes.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 ropa de Juanes </a:t>
            </a:r>
            <a:r>
              <a:rPr kumimoji="0" lang="en-US" sz="2000" b="1" i="1" u="none" strike="noStrike" kern="1200" cap="none" spc="0" normalizeH="0" baseline="0" noProof="0">
                <a:ln>
                  <a:noFill/>
                </a:ln>
                <a:solidFill>
                  <a:srgbClr val="002060"/>
                </a:solidFill>
                <a:effectLst/>
                <a:uLnTx/>
                <a:uFillTx/>
                <a:latin typeface="Century Gothic"/>
                <a:ea typeface="+mn-ea"/>
                <a:cs typeface="+mn-cs"/>
              </a:rPr>
              <a:t>[is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less </a:t>
            </a:r>
            <a:r>
              <a:rPr kumimoji="0" lang="en-US" sz="2000" b="1" i="1" u="none" strike="noStrike" kern="1200" cap="none" spc="0" normalizeH="0" baseline="0" noProof="0">
                <a:ln>
                  <a:noFill/>
                </a:ln>
                <a:solidFill>
                  <a:srgbClr val="002060"/>
                </a:solidFill>
                <a:effectLst/>
                <a:uLnTx/>
                <a:uFillTx/>
                <a:latin typeface="Century Gothic"/>
                <a:ea typeface="+mn-ea"/>
                <a:cs typeface="+mn-cs"/>
              </a:rPr>
              <a:t>expensive than] </a:t>
            </a:r>
            <a:r>
              <a:rPr kumimoji="0" lang="en-US" sz="2000" b="0" i="0" u="none" strike="noStrike" kern="1200" cap="none" spc="0" normalizeH="0" baseline="0" noProof="0">
                <a:ln>
                  <a:noFill/>
                </a:ln>
                <a:solidFill>
                  <a:srgbClr val="002060"/>
                </a:solidFill>
                <a:effectLst/>
                <a:uLnTx/>
                <a:uFillTx/>
                <a:latin typeface="Century Gothic"/>
                <a:ea typeface="+mn-ea"/>
                <a:cs typeface="+mn-cs"/>
              </a:rPr>
              <a:t>la ropa de Shakira.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495281" y="35248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369759" y="653197"/>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Say in Spanish:</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10"/>
          <p:cNvSpPr/>
          <p:nvPr/>
        </p:nvSpPr>
        <p:spPr>
          <a:xfrm>
            <a:off x="495281" y="3882854"/>
            <a:ext cx="8432719" cy="2380139"/>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music is  ________________________ Shakira’s music.</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Shakira’s friends (f) are ____________________ Juanes’ friends (f).</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prizes are  ____________________ Shakira’s prizes.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Shakira’s opinions are  ___________________ Juanes’ opinions.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concerts are __________________ Shakira’s concerts.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Shakira’s team is ______________________ Juanes’ team.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398000" y="258166"/>
            <a:ext cx="24962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56621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4331" y="3524842"/>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ounded Rectangle 4"/>
          <p:cNvSpPr/>
          <p:nvPr/>
        </p:nvSpPr>
        <p:spPr>
          <a:xfrm>
            <a:off x="254331" y="626247"/>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262710"/>
            <a:ext cx="2735263" cy="363537"/>
          </a:xfrm>
        </p:spPr>
        <p:txBody>
          <a:bodyPr>
            <a:noAutofit/>
          </a:bodyPr>
          <a:lstStyle/>
          <a:p>
            <a:r>
              <a:rPr lang="x-none" sz="2400" b="1"/>
              <a:t>Persona </a:t>
            </a:r>
            <a:r>
              <a:rPr lang="en-GB" sz="2400" b="1"/>
              <a:t>B</a:t>
            </a:r>
            <a:r>
              <a:rPr lang="x-none" sz="2400" b="1"/>
              <a:t> </a:t>
            </a:r>
            <a:endParaRPr lang="x-none" sz="2400" b="1" dirty="0"/>
          </a:p>
        </p:txBody>
      </p:sp>
      <p:sp>
        <p:nvSpPr>
          <p:cNvPr id="3" name="TextBox 2"/>
          <p:cNvSpPr txBox="1"/>
          <p:nvPr/>
        </p:nvSpPr>
        <p:spPr>
          <a:xfrm>
            <a:off x="254330" y="1027108"/>
            <a:ext cx="9407463"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música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[is newer than]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música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Shakira.</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Las amigas de Shakira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[are less interesting than]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las amigas de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premios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[are worse than]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los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premios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Shakira.</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opiniones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Shakira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[are stronger than]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opiniones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Los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conciertos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[are better than]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los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conciertos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Shakira.</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equipo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Shakira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[is less fun than]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equipo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 name="TextBox 3"/>
          <p:cNvSpPr txBox="1"/>
          <p:nvPr/>
        </p:nvSpPr>
        <p:spPr>
          <a:xfrm>
            <a:off x="512990" y="3502042"/>
            <a:ext cx="4000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711282" y="654650"/>
            <a:ext cx="20217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Say in Spanish:</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Rectangle 7"/>
          <p:cNvSpPr/>
          <p:nvPr/>
        </p:nvSpPr>
        <p:spPr>
          <a:xfrm>
            <a:off x="512990" y="3879351"/>
            <a:ext cx="8994566" cy="2380139"/>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err="1">
                <a:ln>
                  <a:noFill/>
                </a:ln>
                <a:solidFill>
                  <a:srgbClr val="002060"/>
                </a:solidFill>
                <a:effectLst/>
                <a:uLnTx/>
                <a:uFillTx/>
                <a:latin typeface="Century Gothic"/>
                <a:ea typeface="+mn-ea"/>
                <a:cs typeface="+mn-cs"/>
              </a:rPr>
              <a:t>Shakira’s</a:t>
            </a:r>
            <a:r>
              <a:rPr kumimoji="0" lang="en-US" sz="2000" b="0" i="0" u="none" strike="noStrike" kern="1200" cap="none" spc="0" normalizeH="0" baseline="0" noProof="0">
                <a:ln>
                  <a:noFill/>
                </a:ln>
                <a:solidFill>
                  <a:srgbClr val="002060"/>
                </a:solidFill>
                <a:effectLst/>
                <a:uLnTx/>
                <a:uFillTx/>
                <a:latin typeface="Century Gothic"/>
                <a:ea typeface="+mn-ea"/>
                <a:cs typeface="+mn-cs"/>
              </a:rPr>
              <a:t> music is  _________________________ Juanes’ music.</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albums are _______________________ Shakira’s albums.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err="1">
                <a:ln>
                  <a:noFill/>
                </a:ln>
                <a:solidFill>
                  <a:srgbClr val="002060"/>
                </a:solidFill>
                <a:effectLst/>
                <a:uLnTx/>
                <a:uFillTx/>
                <a:latin typeface="Century Gothic"/>
                <a:ea typeface="+mn-ea"/>
                <a:cs typeface="+mn-cs"/>
              </a:rPr>
              <a:t>Shakira’s</a:t>
            </a:r>
            <a:r>
              <a:rPr kumimoji="0" lang="en-US" sz="2000" b="0" i="0" u="none" strike="noStrike" kern="1200" cap="none" spc="0" normalizeH="0" baseline="0" noProof="0">
                <a:ln>
                  <a:noFill/>
                </a:ln>
                <a:solidFill>
                  <a:srgbClr val="002060"/>
                </a:solidFill>
                <a:effectLst/>
                <a:uLnTx/>
                <a:uFillTx/>
                <a:latin typeface="Century Gothic"/>
                <a:ea typeface="+mn-ea"/>
                <a:cs typeface="+mn-cs"/>
              </a:rPr>
              <a:t> songs are  _______________________ Juanes’ songs.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opinions are  _____________________ Shakira’s opinions.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Shakira’s concerts are _____________________ Juanes’ concerts.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clothes are _________________________ Shakira’s clothes.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410700" y="258166"/>
            <a:ext cx="24835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6382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4539" y="3710429"/>
            <a:ext cx="10821461" cy="25016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446601" y="132404"/>
            <a:ext cx="3614615" cy="334307"/>
          </a:xfrm>
        </p:spPr>
        <p:txBody>
          <a:bodyPr>
            <a:noAutofit/>
          </a:bodyPr>
          <a:lstStyle/>
          <a:p>
            <a:r>
              <a:rPr lang="en-GB" sz="2400" b="1" dirty="0"/>
              <a:t> </a:t>
            </a:r>
            <a:r>
              <a:rPr lang="en-GB" sz="2400" b="1" dirty="0" err="1"/>
              <a:t>Respuestas</a:t>
            </a:r>
            <a:r>
              <a:rPr lang="en-GB" sz="2400" b="1" dirty="0"/>
              <a:t>: </a:t>
            </a:r>
            <a:r>
              <a:rPr lang="x-none" sz="2400" b="1" dirty="0"/>
              <a:t>Persona A </a:t>
            </a:r>
          </a:p>
        </p:txBody>
      </p:sp>
      <p:sp>
        <p:nvSpPr>
          <p:cNvPr id="19" name="Rounded Rectangle 18"/>
          <p:cNvSpPr/>
          <p:nvPr/>
        </p:nvSpPr>
        <p:spPr>
          <a:xfrm>
            <a:off x="354539" y="556173"/>
            <a:ext cx="10821461"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Título 1">
            <a:extLst>
              <a:ext uri="{FF2B5EF4-FFF2-40B4-BE49-F238E27FC236}">
                <a16:creationId xmlns:a16="http://schemas.microsoft.com/office/drawing/2014/main" id="{EE54BE97-7C81-EB41-BA9B-1C99DEE78326}"/>
              </a:ext>
            </a:extLst>
          </p:cNvPr>
          <p:cNvSpPr txBox="1">
            <a:spLocks/>
          </p:cNvSpPr>
          <p:nvPr/>
        </p:nvSpPr>
        <p:spPr>
          <a:xfrm>
            <a:off x="354539" y="3328517"/>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a:t> Respuestas: </a:t>
            </a:r>
            <a:r>
              <a:rPr lang="x-none" sz="2400" b="1"/>
              <a:t>Persona </a:t>
            </a:r>
            <a:r>
              <a:rPr lang="en-GB" sz="2400" b="1"/>
              <a:t>B</a:t>
            </a:r>
            <a:r>
              <a:rPr lang="x-none" sz="2400" b="1"/>
              <a:t> </a:t>
            </a:r>
            <a:endParaRPr lang="x-none" sz="2400" b="1" dirty="0"/>
          </a:p>
        </p:txBody>
      </p:sp>
      <p:sp>
        <p:nvSpPr>
          <p:cNvPr id="23" name="Rectangle 22"/>
          <p:cNvSpPr/>
          <p:nvPr/>
        </p:nvSpPr>
        <p:spPr>
          <a:xfrm>
            <a:off x="613198" y="3841891"/>
            <a:ext cx="8532927" cy="2380139"/>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err="1">
                <a:ln>
                  <a:noFill/>
                </a:ln>
                <a:solidFill>
                  <a:srgbClr val="002060"/>
                </a:solidFill>
                <a:effectLst/>
                <a:uLnTx/>
                <a:uFillTx/>
                <a:latin typeface="Century Gothic"/>
                <a:ea typeface="+mn-ea"/>
                <a:cs typeface="+mn-cs"/>
              </a:rPr>
              <a:t>Shakira’s</a:t>
            </a:r>
            <a:r>
              <a:rPr kumimoji="0" lang="en-US" sz="2000" b="0" i="0" u="none" strike="noStrike" kern="1200" cap="none" spc="0" normalizeH="0" baseline="0" noProof="0">
                <a:ln>
                  <a:noFill/>
                </a:ln>
                <a:solidFill>
                  <a:srgbClr val="002060"/>
                </a:solidFill>
                <a:effectLst/>
                <a:uLnTx/>
                <a:uFillTx/>
                <a:latin typeface="Century Gothic"/>
                <a:ea typeface="+mn-ea"/>
                <a:cs typeface="+mn-cs"/>
              </a:rPr>
              <a:t> music  _________________________ Juanes’ music.</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albums __________________ Shakira’s albums.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err="1">
                <a:ln>
                  <a:noFill/>
                </a:ln>
                <a:solidFill>
                  <a:srgbClr val="002060"/>
                </a:solidFill>
                <a:effectLst/>
                <a:uLnTx/>
                <a:uFillTx/>
                <a:latin typeface="Century Gothic"/>
                <a:ea typeface="+mn-ea"/>
                <a:cs typeface="+mn-cs"/>
              </a:rPr>
              <a:t>Shakira’s</a:t>
            </a:r>
            <a:r>
              <a:rPr kumimoji="0" lang="en-US" sz="2000" b="0" i="0" u="none" strike="noStrike" kern="1200" cap="none" spc="0" normalizeH="0" baseline="0" noProof="0">
                <a:ln>
                  <a:noFill/>
                </a:ln>
                <a:solidFill>
                  <a:srgbClr val="002060"/>
                </a:solidFill>
                <a:effectLst/>
                <a:uLnTx/>
                <a:uFillTx/>
                <a:latin typeface="Century Gothic"/>
                <a:ea typeface="+mn-ea"/>
                <a:cs typeface="+mn-cs"/>
              </a:rPr>
              <a:t> songs  __________________ Juanes’ songs.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opinions  ____________________ Shakira’s opinions.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Shakira’s concerts __________________ Juanes’ concerts.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clothing  _______________________ Shakira’s clothing.</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ectangle 23"/>
          <p:cNvSpPr/>
          <p:nvPr/>
        </p:nvSpPr>
        <p:spPr>
          <a:xfrm>
            <a:off x="713406" y="728472"/>
            <a:ext cx="10056194" cy="2380139"/>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music  _______________ Shakira’s music.</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Shakira’s friends (f) __________________________Juanes’ friends (f).</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prizes  _________________ Shakira’s prizes.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Shakira’s opinions  ___________________ Juanes’ opinions.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Juanes’ concerts __________________ Shakira’s concerts.</a:t>
            </a:r>
          </a:p>
          <a:p>
            <a:pPr marL="457200" marR="0" lvl="0" indent="-457200" algn="l" defTabSz="914400" rtl="0" eaLnBrk="1" fontAlgn="auto" latinLnBrk="0" hangingPunct="1">
              <a:lnSpc>
                <a:spcPct val="11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Shakira’s team _________________ Juanes’ team.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TextBox 2"/>
          <p:cNvSpPr txBox="1"/>
          <p:nvPr/>
        </p:nvSpPr>
        <p:spPr>
          <a:xfrm>
            <a:off x="3092450" y="712021"/>
            <a:ext cx="2012950" cy="400110"/>
          </a:xfrm>
          <a:prstGeom prst="rect">
            <a:avLst/>
          </a:prstGeom>
          <a:noFill/>
        </p:spPr>
        <p:txBody>
          <a:bodyPr wrap="square" rtlCol="0">
            <a:spAutoFit/>
          </a:bodyPr>
          <a:lstStyle/>
          <a:p>
            <a:r>
              <a:rPr lang="en-GB" sz="2000" b="1">
                <a:solidFill>
                  <a:schemeClr val="accent5">
                    <a:lumMod val="50000"/>
                  </a:schemeClr>
                </a:solidFill>
              </a:rPr>
              <a:t>is newer than</a:t>
            </a:r>
            <a:endParaRPr lang="en-GB" sz="2000" b="1" dirty="0">
              <a:solidFill>
                <a:schemeClr val="accent5">
                  <a:lumMod val="50000"/>
                </a:schemeClr>
              </a:solidFill>
            </a:endParaRPr>
          </a:p>
        </p:txBody>
      </p:sp>
      <p:sp>
        <p:nvSpPr>
          <p:cNvPr id="25" name="TextBox 24"/>
          <p:cNvSpPr txBox="1"/>
          <p:nvPr/>
        </p:nvSpPr>
        <p:spPr>
          <a:xfrm>
            <a:off x="3730296" y="1095680"/>
            <a:ext cx="3216604" cy="400110"/>
          </a:xfrm>
          <a:prstGeom prst="rect">
            <a:avLst/>
          </a:prstGeom>
          <a:noFill/>
        </p:spPr>
        <p:txBody>
          <a:bodyPr wrap="square" rtlCol="0">
            <a:spAutoFit/>
          </a:bodyPr>
          <a:lstStyle/>
          <a:p>
            <a:r>
              <a:rPr lang="en-GB" sz="2000" b="1">
                <a:solidFill>
                  <a:schemeClr val="accent5">
                    <a:lumMod val="50000"/>
                  </a:schemeClr>
                </a:solidFill>
              </a:rPr>
              <a:t>are less interesting than</a:t>
            </a:r>
            <a:endParaRPr lang="en-GB" sz="2000" b="1" dirty="0">
              <a:solidFill>
                <a:schemeClr val="accent5">
                  <a:lumMod val="50000"/>
                </a:schemeClr>
              </a:solidFill>
            </a:endParaRPr>
          </a:p>
        </p:txBody>
      </p:sp>
      <p:sp>
        <p:nvSpPr>
          <p:cNvPr id="26" name="TextBox 25"/>
          <p:cNvSpPr txBox="1"/>
          <p:nvPr/>
        </p:nvSpPr>
        <p:spPr>
          <a:xfrm>
            <a:off x="3092450" y="1510206"/>
            <a:ext cx="2012950" cy="400110"/>
          </a:xfrm>
          <a:prstGeom prst="rect">
            <a:avLst/>
          </a:prstGeom>
          <a:noFill/>
        </p:spPr>
        <p:txBody>
          <a:bodyPr wrap="square" rtlCol="0">
            <a:spAutoFit/>
          </a:bodyPr>
          <a:lstStyle/>
          <a:p>
            <a:r>
              <a:rPr lang="en-GB" sz="2000" b="1">
                <a:solidFill>
                  <a:schemeClr val="accent5">
                    <a:lumMod val="50000"/>
                  </a:schemeClr>
                </a:solidFill>
              </a:rPr>
              <a:t>are worse than</a:t>
            </a:r>
            <a:endParaRPr lang="en-GB" sz="2000" b="1" dirty="0">
              <a:solidFill>
                <a:schemeClr val="accent5">
                  <a:lumMod val="50000"/>
                </a:schemeClr>
              </a:solidFill>
            </a:endParaRPr>
          </a:p>
        </p:txBody>
      </p:sp>
      <p:sp>
        <p:nvSpPr>
          <p:cNvPr id="27" name="TextBox 26"/>
          <p:cNvSpPr txBox="1"/>
          <p:nvPr/>
        </p:nvSpPr>
        <p:spPr>
          <a:xfrm>
            <a:off x="3600450" y="1862998"/>
            <a:ext cx="2406650" cy="400110"/>
          </a:xfrm>
          <a:prstGeom prst="rect">
            <a:avLst/>
          </a:prstGeom>
          <a:noFill/>
        </p:spPr>
        <p:txBody>
          <a:bodyPr wrap="square" rtlCol="0">
            <a:spAutoFit/>
          </a:bodyPr>
          <a:lstStyle/>
          <a:p>
            <a:r>
              <a:rPr lang="en-GB" sz="2000" b="1">
                <a:solidFill>
                  <a:schemeClr val="accent5">
                    <a:lumMod val="50000"/>
                  </a:schemeClr>
                </a:solidFill>
              </a:rPr>
              <a:t>are stronger than</a:t>
            </a:r>
            <a:endParaRPr lang="en-GB" sz="2000" b="1" dirty="0">
              <a:solidFill>
                <a:schemeClr val="accent5">
                  <a:lumMod val="50000"/>
                </a:schemeClr>
              </a:solidFill>
            </a:endParaRPr>
          </a:p>
        </p:txBody>
      </p:sp>
      <p:sp>
        <p:nvSpPr>
          <p:cNvPr id="28" name="TextBox 27"/>
          <p:cNvSpPr txBox="1"/>
          <p:nvPr/>
        </p:nvSpPr>
        <p:spPr>
          <a:xfrm>
            <a:off x="3498850" y="2263108"/>
            <a:ext cx="2406650" cy="400110"/>
          </a:xfrm>
          <a:prstGeom prst="rect">
            <a:avLst/>
          </a:prstGeom>
          <a:noFill/>
        </p:spPr>
        <p:txBody>
          <a:bodyPr wrap="square" rtlCol="0">
            <a:spAutoFit/>
          </a:bodyPr>
          <a:lstStyle/>
          <a:p>
            <a:r>
              <a:rPr lang="en-GB" sz="2000" b="1">
                <a:solidFill>
                  <a:schemeClr val="accent5">
                    <a:lumMod val="50000"/>
                  </a:schemeClr>
                </a:solidFill>
              </a:rPr>
              <a:t>are better than</a:t>
            </a:r>
            <a:endParaRPr lang="en-GB" sz="2000" b="1" dirty="0">
              <a:solidFill>
                <a:schemeClr val="accent5">
                  <a:lumMod val="50000"/>
                </a:schemeClr>
              </a:solidFill>
            </a:endParaRPr>
          </a:p>
        </p:txBody>
      </p:sp>
      <p:sp>
        <p:nvSpPr>
          <p:cNvPr id="29" name="TextBox 28"/>
          <p:cNvSpPr txBox="1"/>
          <p:nvPr/>
        </p:nvSpPr>
        <p:spPr>
          <a:xfrm>
            <a:off x="3194050" y="2662621"/>
            <a:ext cx="2406650" cy="400110"/>
          </a:xfrm>
          <a:prstGeom prst="rect">
            <a:avLst/>
          </a:prstGeom>
          <a:noFill/>
        </p:spPr>
        <p:txBody>
          <a:bodyPr wrap="square" rtlCol="0">
            <a:spAutoFit/>
          </a:bodyPr>
          <a:lstStyle/>
          <a:p>
            <a:r>
              <a:rPr lang="en-GB" sz="2000" b="1">
                <a:solidFill>
                  <a:schemeClr val="accent5">
                    <a:lumMod val="50000"/>
                  </a:schemeClr>
                </a:solidFill>
              </a:rPr>
              <a:t>is less fun than</a:t>
            </a:r>
            <a:endParaRPr lang="en-GB" sz="2000" b="1" dirty="0">
              <a:solidFill>
                <a:schemeClr val="accent5">
                  <a:lumMod val="50000"/>
                </a:schemeClr>
              </a:solidFill>
            </a:endParaRPr>
          </a:p>
        </p:txBody>
      </p:sp>
      <p:sp>
        <p:nvSpPr>
          <p:cNvPr id="30" name="TextBox 29"/>
          <p:cNvSpPr txBox="1"/>
          <p:nvPr/>
        </p:nvSpPr>
        <p:spPr>
          <a:xfrm>
            <a:off x="3303587" y="3815036"/>
            <a:ext cx="3000375" cy="400110"/>
          </a:xfrm>
          <a:prstGeom prst="rect">
            <a:avLst/>
          </a:prstGeom>
          <a:noFill/>
        </p:spPr>
        <p:txBody>
          <a:bodyPr wrap="square" rtlCol="0">
            <a:spAutoFit/>
          </a:bodyPr>
          <a:lstStyle/>
          <a:p>
            <a:r>
              <a:rPr lang="en-GB" sz="2000" b="1">
                <a:solidFill>
                  <a:schemeClr val="accent5">
                    <a:lumMod val="50000"/>
                  </a:schemeClr>
                </a:solidFill>
              </a:rPr>
              <a:t>is more cheerful than</a:t>
            </a:r>
            <a:endParaRPr lang="en-GB" sz="2000" b="1" dirty="0">
              <a:solidFill>
                <a:schemeClr val="accent5">
                  <a:lumMod val="50000"/>
                </a:schemeClr>
              </a:solidFill>
            </a:endParaRPr>
          </a:p>
        </p:txBody>
      </p:sp>
      <p:sp>
        <p:nvSpPr>
          <p:cNvPr id="31" name="TextBox 30"/>
          <p:cNvSpPr txBox="1"/>
          <p:nvPr/>
        </p:nvSpPr>
        <p:spPr>
          <a:xfrm>
            <a:off x="3194051" y="4215146"/>
            <a:ext cx="2178050" cy="400110"/>
          </a:xfrm>
          <a:prstGeom prst="rect">
            <a:avLst/>
          </a:prstGeom>
          <a:noFill/>
        </p:spPr>
        <p:txBody>
          <a:bodyPr wrap="square" rtlCol="0">
            <a:spAutoFit/>
          </a:bodyPr>
          <a:lstStyle/>
          <a:p>
            <a:r>
              <a:rPr lang="en-GB" sz="2000" b="1">
                <a:solidFill>
                  <a:schemeClr val="accent5">
                    <a:lumMod val="50000"/>
                  </a:schemeClr>
                </a:solidFill>
              </a:rPr>
              <a:t>are shorter than</a:t>
            </a:r>
            <a:endParaRPr lang="en-GB" sz="2000" b="1" dirty="0">
              <a:solidFill>
                <a:schemeClr val="accent5">
                  <a:lumMod val="50000"/>
                </a:schemeClr>
              </a:solidFill>
            </a:endParaRPr>
          </a:p>
        </p:txBody>
      </p:sp>
      <p:sp>
        <p:nvSpPr>
          <p:cNvPr id="32" name="TextBox 31"/>
          <p:cNvSpPr txBox="1"/>
          <p:nvPr/>
        </p:nvSpPr>
        <p:spPr>
          <a:xfrm>
            <a:off x="3194051" y="4613468"/>
            <a:ext cx="2178050" cy="400110"/>
          </a:xfrm>
          <a:prstGeom prst="rect">
            <a:avLst/>
          </a:prstGeom>
          <a:noFill/>
        </p:spPr>
        <p:txBody>
          <a:bodyPr wrap="square" rtlCol="0">
            <a:spAutoFit/>
          </a:bodyPr>
          <a:lstStyle/>
          <a:p>
            <a:r>
              <a:rPr lang="en-GB" sz="2000" b="1">
                <a:solidFill>
                  <a:schemeClr val="accent5">
                    <a:lumMod val="50000"/>
                  </a:schemeClr>
                </a:solidFill>
              </a:rPr>
              <a:t>are better than</a:t>
            </a:r>
            <a:endParaRPr lang="en-GB" sz="2000" b="1" dirty="0">
              <a:solidFill>
                <a:schemeClr val="accent5">
                  <a:lumMod val="50000"/>
                </a:schemeClr>
              </a:solidFill>
            </a:endParaRPr>
          </a:p>
        </p:txBody>
      </p:sp>
      <p:sp>
        <p:nvSpPr>
          <p:cNvPr id="33" name="TextBox 32"/>
          <p:cNvSpPr txBox="1"/>
          <p:nvPr/>
        </p:nvSpPr>
        <p:spPr>
          <a:xfrm>
            <a:off x="3384550" y="4975230"/>
            <a:ext cx="2520950" cy="400110"/>
          </a:xfrm>
          <a:prstGeom prst="rect">
            <a:avLst/>
          </a:prstGeom>
          <a:noFill/>
        </p:spPr>
        <p:txBody>
          <a:bodyPr wrap="square" rtlCol="0">
            <a:spAutoFit/>
          </a:bodyPr>
          <a:lstStyle/>
          <a:p>
            <a:r>
              <a:rPr lang="en-GB" sz="2000" b="1">
                <a:solidFill>
                  <a:schemeClr val="accent5">
                    <a:lumMod val="50000"/>
                  </a:schemeClr>
                </a:solidFill>
              </a:rPr>
              <a:t>are less clear than</a:t>
            </a:r>
            <a:endParaRPr lang="en-GB" sz="2000" b="1" dirty="0">
              <a:solidFill>
                <a:schemeClr val="accent5">
                  <a:lumMod val="50000"/>
                </a:schemeClr>
              </a:solidFill>
            </a:endParaRPr>
          </a:p>
        </p:txBody>
      </p:sp>
      <p:sp>
        <p:nvSpPr>
          <p:cNvPr id="34" name="TextBox 33"/>
          <p:cNvSpPr txBox="1"/>
          <p:nvPr/>
        </p:nvSpPr>
        <p:spPr>
          <a:xfrm>
            <a:off x="3600450" y="5373552"/>
            <a:ext cx="2057401" cy="400110"/>
          </a:xfrm>
          <a:prstGeom prst="rect">
            <a:avLst/>
          </a:prstGeom>
          <a:noFill/>
        </p:spPr>
        <p:txBody>
          <a:bodyPr wrap="square" rtlCol="0">
            <a:spAutoFit/>
          </a:bodyPr>
          <a:lstStyle/>
          <a:p>
            <a:r>
              <a:rPr lang="en-GB" sz="2000" b="1">
                <a:solidFill>
                  <a:schemeClr val="accent5">
                    <a:lumMod val="50000"/>
                  </a:schemeClr>
                </a:solidFill>
              </a:rPr>
              <a:t>are worse than</a:t>
            </a:r>
            <a:endParaRPr lang="en-GB" sz="2000" b="1" dirty="0">
              <a:solidFill>
                <a:schemeClr val="accent5">
                  <a:lumMod val="50000"/>
                </a:schemeClr>
              </a:solidFill>
            </a:endParaRPr>
          </a:p>
        </p:txBody>
      </p:sp>
      <p:sp>
        <p:nvSpPr>
          <p:cNvPr id="35" name="TextBox 34"/>
          <p:cNvSpPr txBox="1"/>
          <p:nvPr/>
        </p:nvSpPr>
        <p:spPr>
          <a:xfrm>
            <a:off x="3384550" y="5766788"/>
            <a:ext cx="2919412" cy="400110"/>
          </a:xfrm>
          <a:prstGeom prst="rect">
            <a:avLst/>
          </a:prstGeom>
          <a:noFill/>
        </p:spPr>
        <p:txBody>
          <a:bodyPr wrap="square" rtlCol="0">
            <a:spAutoFit/>
          </a:bodyPr>
          <a:lstStyle/>
          <a:p>
            <a:r>
              <a:rPr lang="en-GB" sz="2000" b="1">
                <a:solidFill>
                  <a:schemeClr val="accent5">
                    <a:lumMod val="50000"/>
                  </a:schemeClr>
                </a:solidFill>
              </a:rPr>
              <a:t>is less expensive than</a:t>
            </a:r>
            <a:endParaRPr lang="en-GB" sz="2000" b="1" dirty="0">
              <a:solidFill>
                <a:schemeClr val="accent5">
                  <a:lumMod val="50000"/>
                </a:schemeClr>
              </a:solidFill>
            </a:endParaRPr>
          </a:p>
        </p:txBody>
      </p:sp>
      <p:pic>
        <p:nvPicPr>
          <p:cNvPr id="20"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7098" y="213543"/>
            <a:ext cx="1233251" cy="982254"/>
          </a:xfrm>
          <a:prstGeom prst="rect">
            <a:avLst/>
          </a:prstGeom>
        </p:spPr>
      </p:pic>
    </p:spTree>
    <p:extLst>
      <p:ext uri="{BB962C8B-B14F-4D97-AF65-F5344CB8AC3E}">
        <p14:creationId xmlns:p14="http://schemas.microsoft.com/office/powerpoint/2010/main" val="30906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P spid="27" grpId="0"/>
      <p:bldP spid="28" grpId="0"/>
      <p:bldP spid="29" grpId="0"/>
      <p:bldP spid="30" grpId="0"/>
      <p:bldP spid="31" grpId="0"/>
      <p:bldP spid="32" grpId="0"/>
      <p:bldP spid="33" grpId="0"/>
      <p:bldP spid="3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88895"/>
            <a:ext cx="4546600" cy="611027"/>
          </a:xfrm>
        </p:spPr>
        <p:txBody>
          <a:bodyPr>
            <a:normAutofit/>
          </a:bodyPr>
          <a:lstStyle/>
          <a:p>
            <a:r>
              <a:rPr lang="en-GB" sz="2400" b="1">
                <a:solidFill>
                  <a:srgbClr val="002060"/>
                </a:solidFill>
              </a:rPr>
              <a:t>Respuestas</a:t>
            </a:r>
            <a:r>
              <a:rPr lang="en-GB" sz="2400" b="1" baseline="0">
                <a:solidFill>
                  <a:srgbClr val="002060"/>
                </a:solidFill>
              </a:rPr>
              <a:t> (de la parte oral)</a:t>
            </a:r>
            <a:endParaRPr lang="en-GB" sz="2400" b="1">
              <a:solidFill>
                <a:srgbClr val="002060"/>
              </a:solidFill>
            </a:endParaRPr>
          </a:p>
        </p:txBody>
      </p:sp>
      <p:sp>
        <p:nvSpPr>
          <p:cNvPr id="3" name="Rounded Rectangle 2"/>
          <p:cNvSpPr/>
          <p:nvPr/>
        </p:nvSpPr>
        <p:spPr>
          <a:xfrm>
            <a:off x="224787" y="1092200"/>
            <a:ext cx="6747513" cy="232844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TextBox 3"/>
          <p:cNvSpPr txBox="1"/>
          <p:nvPr/>
        </p:nvSpPr>
        <p:spPr>
          <a:xfrm>
            <a:off x="224787" y="1191733"/>
            <a:ext cx="6468113"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 música de Shakira </a:t>
            </a:r>
            <a:r>
              <a:rPr kumimoji="0" lang="en-US" sz="2000" b="1" i="1" u="none" strike="noStrike" kern="1200" cap="none" spc="0" normalizeH="0" baseline="0" noProof="0">
                <a:ln>
                  <a:noFill/>
                </a:ln>
                <a:solidFill>
                  <a:srgbClr val="002060"/>
                </a:solidFill>
                <a:effectLst/>
                <a:uLnTx/>
                <a:uFillTx/>
                <a:latin typeface="Century Gothic"/>
                <a:ea typeface="+mn-ea"/>
                <a:cs typeface="+mn-cs"/>
              </a:rPr>
              <a:t>[is more cheerful than]… </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Los albumes de Juanes </a:t>
            </a:r>
            <a:r>
              <a:rPr kumimoji="0" lang="en-US" sz="2000" b="1" i="0" u="none" strike="noStrike" kern="1200" cap="none" spc="0" normalizeH="0" baseline="0" noProof="0">
                <a:ln>
                  <a:noFill/>
                </a:ln>
                <a:solidFill>
                  <a:srgbClr val="002060"/>
                </a:solidFill>
                <a:effectLst/>
                <a:uLnTx/>
                <a:uFillTx/>
                <a:latin typeface="Century Gothic"/>
                <a:ea typeface="+mn-ea"/>
                <a:cs typeface="+mn-cs"/>
              </a:rPr>
              <a:t>[</a:t>
            </a:r>
            <a:r>
              <a:rPr kumimoji="0" lang="en-US" sz="2000" b="1" i="1" u="none" strike="noStrike" kern="1200" cap="none" spc="0" normalizeH="0" baseline="0" noProof="0">
                <a:ln>
                  <a:noFill/>
                </a:ln>
                <a:solidFill>
                  <a:srgbClr val="002060"/>
                </a:solidFill>
                <a:effectLst/>
                <a:uLnTx/>
                <a:uFillTx/>
                <a:latin typeface="Century Gothic"/>
                <a:ea typeface="+mn-ea"/>
                <a:cs typeface="+mn-cs"/>
              </a:rPr>
              <a:t>are shorter than]… </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Las canciones de Shakira </a:t>
            </a:r>
            <a:r>
              <a:rPr kumimoji="0" lang="en-US" sz="2000" b="1" i="0" u="none" strike="noStrike" kern="1200" cap="none" spc="0" normalizeH="0" baseline="0" noProof="0">
                <a:ln>
                  <a:noFill/>
                </a:ln>
                <a:solidFill>
                  <a:srgbClr val="002060"/>
                </a:solidFill>
                <a:effectLst/>
                <a:uLnTx/>
                <a:uFillTx/>
                <a:latin typeface="Century Gothic"/>
                <a:ea typeface="+mn-ea"/>
                <a:cs typeface="+mn-cs"/>
              </a:rPr>
              <a:t>[</a:t>
            </a:r>
            <a:r>
              <a:rPr kumimoji="0" lang="en-US" sz="2000" b="1" i="1" u="none" strike="noStrike" kern="1200" cap="none" spc="0" normalizeH="0" baseline="0" noProof="0">
                <a:ln>
                  <a:noFill/>
                </a:ln>
                <a:solidFill>
                  <a:srgbClr val="002060"/>
                </a:solidFill>
                <a:effectLst/>
                <a:uLnTx/>
                <a:uFillTx/>
                <a:latin typeface="Century Gothic"/>
                <a:ea typeface="+mn-ea"/>
                <a:cs typeface="+mn-cs"/>
              </a:rPr>
              <a:t>are better than]…</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Las opiniones de Juanes </a:t>
            </a:r>
            <a:r>
              <a:rPr kumimoji="0" lang="en-US" sz="2000" b="1" i="1" u="none" strike="noStrike" kern="1200" cap="none" spc="0" normalizeH="0" baseline="0" noProof="0">
                <a:ln>
                  <a:noFill/>
                </a:ln>
                <a:solidFill>
                  <a:srgbClr val="002060"/>
                </a:solidFill>
                <a:effectLst/>
                <a:uLnTx/>
                <a:uFillTx/>
                <a:latin typeface="Century Gothic"/>
                <a:ea typeface="+mn-ea"/>
                <a:cs typeface="+mn-cs"/>
              </a:rPr>
              <a:t>[are less clear than]…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Los conciertos de Shakira </a:t>
            </a:r>
            <a:r>
              <a:rPr kumimoji="0" lang="en-US" sz="2000" b="1" i="1" u="none" strike="noStrike" kern="1200" cap="none" spc="0" normalizeH="0" baseline="0" noProof="0">
                <a:ln>
                  <a:noFill/>
                </a:ln>
                <a:solidFill>
                  <a:srgbClr val="002060"/>
                </a:solidFill>
                <a:effectLst/>
                <a:uLnTx/>
                <a:uFillTx/>
                <a:latin typeface="Century Gothic"/>
                <a:ea typeface="+mn-ea"/>
                <a:cs typeface="+mn-cs"/>
              </a:rPr>
              <a:t>[are worse than]</a:t>
            </a:r>
            <a:r>
              <a:rPr kumimoji="0" lang="en-US" sz="2000" b="1" i="0" u="none" strike="noStrike" kern="1200" cap="none" spc="0" normalizeH="0" baseline="0" noProof="0">
                <a:ln>
                  <a:noFill/>
                </a:ln>
                <a:solidFill>
                  <a:srgbClr val="002060"/>
                </a:solidFill>
                <a:effectLst/>
                <a:uLnTx/>
                <a:uFillTx/>
                <a:latin typeface="Century Gothic"/>
                <a:ea typeface="+mn-ea"/>
                <a:cs typeface="+mn-cs"/>
              </a:rPr>
              <a:t>…</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 ropa de Juanes </a:t>
            </a:r>
            <a:r>
              <a:rPr kumimoji="0" lang="en-US" sz="2000" b="1" i="1" u="none" strike="noStrike" kern="1200" cap="none" spc="0" normalizeH="0" baseline="0" noProof="0">
                <a:ln>
                  <a:noFill/>
                </a:ln>
                <a:solidFill>
                  <a:srgbClr val="002060"/>
                </a:solidFill>
                <a:effectLst/>
                <a:uLnTx/>
                <a:uFillTx/>
                <a:latin typeface="Century Gothic"/>
                <a:ea typeface="+mn-ea"/>
                <a:cs typeface="+mn-cs"/>
              </a:rPr>
              <a:t>[is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less </a:t>
            </a:r>
            <a:r>
              <a:rPr kumimoji="0" lang="en-US" sz="2000" b="1" i="1" u="none" strike="noStrike" kern="1200" cap="none" spc="0" normalizeH="0" baseline="0" noProof="0">
                <a:ln>
                  <a:noFill/>
                </a:ln>
                <a:solidFill>
                  <a:srgbClr val="002060"/>
                </a:solidFill>
                <a:effectLst/>
                <a:uLnTx/>
                <a:uFillTx/>
                <a:latin typeface="Century Gothic"/>
                <a:ea typeface="+mn-ea"/>
                <a:cs typeface="+mn-cs"/>
              </a:rPr>
              <a:t>expensive than]…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TextBox 5"/>
          <p:cNvSpPr txBox="1"/>
          <p:nvPr/>
        </p:nvSpPr>
        <p:spPr>
          <a:xfrm>
            <a:off x="7080251" y="1198584"/>
            <a:ext cx="4140200" cy="400110"/>
          </a:xfrm>
          <a:prstGeom prst="rect">
            <a:avLst/>
          </a:prstGeom>
          <a:noFill/>
        </p:spPr>
        <p:txBody>
          <a:bodyPr wrap="square" rtlCol="0">
            <a:spAutoFit/>
          </a:bodyPr>
          <a:lstStyle/>
          <a:p>
            <a:r>
              <a:rPr lang="en-GB" sz="2000" b="1" i="1">
                <a:solidFill>
                  <a:srgbClr val="002060"/>
                </a:solidFill>
              </a:rPr>
              <a:t>es más alegre que</a:t>
            </a:r>
            <a:endParaRPr lang="en-GB" sz="2000" b="1" i="1" dirty="0">
              <a:solidFill>
                <a:srgbClr val="002060"/>
              </a:solidFill>
            </a:endParaRPr>
          </a:p>
        </p:txBody>
      </p:sp>
      <p:sp>
        <p:nvSpPr>
          <p:cNvPr id="7" name="TextBox 6"/>
          <p:cNvSpPr txBox="1"/>
          <p:nvPr/>
        </p:nvSpPr>
        <p:spPr>
          <a:xfrm>
            <a:off x="7080251" y="1581128"/>
            <a:ext cx="4140200" cy="400110"/>
          </a:xfrm>
          <a:prstGeom prst="rect">
            <a:avLst/>
          </a:prstGeom>
          <a:noFill/>
        </p:spPr>
        <p:txBody>
          <a:bodyPr wrap="square" rtlCol="0">
            <a:spAutoFit/>
          </a:bodyPr>
          <a:lstStyle/>
          <a:p>
            <a:r>
              <a:rPr lang="en-GB" sz="2000" b="1" i="1">
                <a:solidFill>
                  <a:srgbClr val="002060"/>
                </a:solidFill>
              </a:rPr>
              <a:t>son más cortos que</a:t>
            </a:r>
            <a:endParaRPr lang="en-GB" sz="2000" b="1" i="1" dirty="0">
              <a:solidFill>
                <a:srgbClr val="002060"/>
              </a:solidFill>
            </a:endParaRPr>
          </a:p>
        </p:txBody>
      </p:sp>
      <p:sp>
        <p:nvSpPr>
          <p:cNvPr id="8" name="TextBox 7"/>
          <p:cNvSpPr txBox="1"/>
          <p:nvPr/>
        </p:nvSpPr>
        <p:spPr>
          <a:xfrm>
            <a:off x="7086603" y="1940713"/>
            <a:ext cx="4140200" cy="400110"/>
          </a:xfrm>
          <a:prstGeom prst="rect">
            <a:avLst/>
          </a:prstGeom>
          <a:noFill/>
        </p:spPr>
        <p:txBody>
          <a:bodyPr wrap="square" rtlCol="0">
            <a:spAutoFit/>
          </a:bodyPr>
          <a:lstStyle/>
          <a:p>
            <a:r>
              <a:rPr lang="en-GB" sz="2000" b="1" i="1">
                <a:solidFill>
                  <a:srgbClr val="002060"/>
                </a:solidFill>
              </a:rPr>
              <a:t>son mejores que</a:t>
            </a:r>
            <a:endParaRPr lang="en-GB" sz="2000" b="1" i="1" dirty="0">
              <a:solidFill>
                <a:srgbClr val="002060"/>
              </a:solidFill>
            </a:endParaRPr>
          </a:p>
        </p:txBody>
      </p:sp>
      <p:sp>
        <p:nvSpPr>
          <p:cNvPr id="9" name="TextBox 8"/>
          <p:cNvSpPr txBox="1"/>
          <p:nvPr/>
        </p:nvSpPr>
        <p:spPr>
          <a:xfrm>
            <a:off x="7073900" y="2280207"/>
            <a:ext cx="4140200" cy="400110"/>
          </a:xfrm>
          <a:prstGeom prst="rect">
            <a:avLst/>
          </a:prstGeom>
          <a:noFill/>
        </p:spPr>
        <p:txBody>
          <a:bodyPr wrap="square" rtlCol="0">
            <a:spAutoFit/>
          </a:bodyPr>
          <a:lstStyle/>
          <a:p>
            <a:r>
              <a:rPr lang="en-GB" sz="2000" b="1" i="1" dirty="0">
                <a:solidFill>
                  <a:srgbClr val="002060"/>
                </a:solidFill>
              </a:rPr>
              <a:t>son </a:t>
            </a:r>
            <a:r>
              <a:rPr lang="en-GB" sz="2000" b="1" i="1" dirty="0" err="1">
                <a:solidFill>
                  <a:srgbClr val="002060"/>
                </a:solidFill>
              </a:rPr>
              <a:t>menos</a:t>
            </a:r>
            <a:r>
              <a:rPr lang="en-GB" sz="2000" b="1" i="1" dirty="0">
                <a:solidFill>
                  <a:srgbClr val="002060"/>
                </a:solidFill>
              </a:rPr>
              <a:t> </a:t>
            </a:r>
            <a:r>
              <a:rPr lang="en-GB" sz="2000" b="1" i="1" dirty="0" err="1">
                <a:solidFill>
                  <a:srgbClr val="002060"/>
                </a:solidFill>
              </a:rPr>
              <a:t>claras</a:t>
            </a:r>
            <a:r>
              <a:rPr lang="en-GB" sz="2000" b="1" i="1" dirty="0">
                <a:solidFill>
                  <a:srgbClr val="002060"/>
                </a:solidFill>
              </a:rPr>
              <a:t> que</a:t>
            </a:r>
          </a:p>
        </p:txBody>
      </p:sp>
      <p:sp>
        <p:nvSpPr>
          <p:cNvPr id="10" name="TextBox 9"/>
          <p:cNvSpPr txBox="1"/>
          <p:nvPr/>
        </p:nvSpPr>
        <p:spPr>
          <a:xfrm>
            <a:off x="7073900" y="2635303"/>
            <a:ext cx="4140200" cy="400110"/>
          </a:xfrm>
          <a:prstGeom prst="rect">
            <a:avLst/>
          </a:prstGeom>
          <a:noFill/>
        </p:spPr>
        <p:txBody>
          <a:bodyPr wrap="square" rtlCol="0">
            <a:spAutoFit/>
          </a:bodyPr>
          <a:lstStyle/>
          <a:p>
            <a:r>
              <a:rPr lang="en-GB" sz="2000" b="1" i="1">
                <a:solidFill>
                  <a:srgbClr val="002060"/>
                </a:solidFill>
              </a:rPr>
              <a:t>son peores que</a:t>
            </a:r>
            <a:endParaRPr lang="en-GB" sz="2000" b="1" i="1" dirty="0">
              <a:solidFill>
                <a:srgbClr val="002060"/>
              </a:solidFill>
            </a:endParaRPr>
          </a:p>
        </p:txBody>
      </p:sp>
      <p:sp>
        <p:nvSpPr>
          <p:cNvPr id="11" name="TextBox 10"/>
          <p:cNvSpPr txBox="1"/>
          <p:nvPr/>
        </p:nvSpPr>
        <p:spPr>
          <a:xfrm>
            <a:off x="7086603" y="2996954"/>
            <a:ext cx="4140200" cy="400110"/>
          </a:xfrm>
          <a:prstGeom prst="rect">
            <a:avLst/>
          </a:prstGeom>
          <a:noFill/>
        </p:spPr>
        <p:txBody>
          <a:bodyPr wrap="square" rtlCol="0">
            <a:spAutoFit/>
          </a:bodyPr>
          <a:lstStyle/>
          <a:p>
            <a:r>
              <a:rPr lang="en-GB" sz="2000" b="1" i="1" dirty="0">
                <a:solidFill>
                  <a:srgbClr val="002060"/>
                </a:solidFill>
              </a:rPr>
              <a:t>es </a:t>
            </a:r>
            <a:r>
              <a:rPr lang="en-GB" sz="2000" b="1" i="1" dirty="0" err="1">
                <a:solidFill>
                  <a:srgbClr val="002060"/>
                </a:solidFill>
              </a:rPr>
              <a:t>menos</a:t>
            </a:r>
            <a:r>
              <a:rPr lang="en-GB" sz="2000" b="1" i="1" dirty="0">
                <a:solidFill>
                  <a:srgbClr val="002060"/>
                </a:solidFill>
              </a:rPr>
              <a:t> </a:t>
            </a:r>
            <a:r>
              <a:rPr lang="en-GB" sz="2000" b="1" i="1" dirty="0" err="1">
                <a:solidFill>
                  <a:srgbClr val="002060"/>
                </a:solidFill>
              </a:rPr>
              <a:t>cara</a:t>
            </a:r>
            <a:r>
              <a:rPr lang="en-GB" sz="2000" b="1" i="1" dirty="0">
                <a:solidFill>
                  <a:srgbClr val="002060"/>
                </a:solidFill>
              </a:rPr>
              <a:t> que</a:t>
            </a:r>
          </a:p>
        </p:txBody>
      </p:sp>
      <p:pic>
        <p:nvPicPr>
          <p:cNvPr id="12" name="Imagen 2">
            <a:extLst>
              <a:ext uri="{FF2B5EF4-FFF2-40B4-BE49-F238E27FC236}">
                <a16:creationId xmlns:a16="http://schemas.microsoft.com/office/drawing/2014/main" id="{AE77C4CF-9574-43D2-A35E-8FC43E44BF11}"/>
              </a:ext>
            </a:extLst>
          </p:cNvPr>
          <p:cNvPicPr>
            <a:picLocks noChangeAspect="1"/>
          </p:cNvPicPr>
          <p:nvPr/>
        </p:nvPicPr>
        <p:blipFill>
          <a:blip r:embed="rId3"/>
          <a:stretch>
            <a:fillRect/>
          </a:stretch>
        </p:blipFill>
        <p:spPr>
          <a:xfrm>
            <a:off x="10693399" y="402704"/>
            <a:ext cx="690860" cy="897221"/>
          </a:xfrm>
          <a:prstGeom prst="rect">
            <a:avLst/>
          </a:prstGeom>
        </p:spPr>
      </p:pic>
      <p:sp>
        <p:nvSpPr>
          <p:cNvPr id="14" name="Rounded Rectangle 13"/>
          <p:cNvSpPr/>
          <p:nvPr/>
        </p:nvSpPr>
        <p:spPr>
          <a:xfrm>
            <a:off x="224787" y="3898659"/>
            <a:ext cx="6747513" cy="23338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TextBox 14"/>
          <p:cNvSpPr txBox="1"/>
          <p:nvPr/>
        </p:nvSpPr>
        <p:spPr>
          <a:xfrm>
            <a:off x="224787" y="3966073"/>
            <a:ext cx="6849113"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música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[is </a:t>
            </a:r>
            <a:r>
              <a:rPr kumimoji="0" lang="en-US" sz="2000" b="1" i="1" u="none" strike="noStrike" kern="1200" cap="none" spc="0" normalizeH="0" baseline="0" noProof="0">
                <a:ln>
                  <a:noFill/>
                </a:ln>
                <a:solidFill>
                  <a:srgbClr val="002060"/>
                </a:solidFill>
                <a:effectLst/>
                <a:uLnTx/>
                <a:uFillTx/>
                <a:latin typeface="Century Gothic"/>
                <a:ea typeface="+mn-ea"/>
                <a:cs typeface="+mn-cs"/>
              </a:rPr>
              <a:t>newer than]…</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Las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amigas de Shakira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[are less </a:t>
            </a:r>
            <a:r>
              <a:rPr kumimoji="0" lang="en-US" sz="2000" b="1" i="1" u="none" strike="noStrike" kern="1200" cap="none" spc="0" normalizeH="0" baseline="0" noProof="0">
                <a:ln>
                  <a:noFill/>
                </a:ln>
                <a:solidFill>
                  <a:srgbClr val="002060"/>
                </a:solidFill>
                <a:effectLst/>
                <a:uLnTx/>
                <a:uFillTx/>
                <a:latin typeface="Century Gothic"/>
                <a:ea typeface="+mn-ea"/>
                <a:cs typeface="+mn-cs"/>
              </a:rPr>
              <a:t>interesting than]…</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premios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[are </a:t>
            </a:r>
            <a:r>
              <a:rPr kumimoji="0" lang="en-US" sz="2000" b="1" i="1" u="none" strike="noStrike" kern="1200" cap="none" spc="0" normalizeH="0" baseline="0" noProof="0">
                <a:ln>
                  <a:noFill/>
                </a:ln>
                <a:solidFill>
                  <a:srgbClr val="002060"/>
                </a:solidFill>
                <a:effectLst/>
                <a:uLnTx/>
                <a:uFillTx/>
                <a:latin typeface="Century Gothic"/>
                <a:ea typeface="+mn-ea"/>
                <a:cs typeface="+mn-cs"/>
              </a:rPr>
              <a:t>worse than]…</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Las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opiniones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Shakira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[are </a:t>
            </a:r>
            <a:r>
              <a:rPr kumimoji="0" lang="en-US" sz="2000" b="1" i="1" u="none" strike="noStrike" kern="1200" cap="none" spc="0" normalizeH="0" baseline="0" noProof="0">
                <a:ln>
                  <a:noFill/>
                </a:ln>
                <a:solidFill>
                  <a:srgbClr val="002060"/>
                </a:solidFill>
                <a:effectLst/>
                <a:uLnTx/>
                <a:uFillTx/>
                <a:latin typeface="Century Gothic"/>
                <a:ea typeface="+mn-ea"/>
                <a:cs typeface="+mn-cs"/>
              </a:rPr>
              <a:t>stronger than]…</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Los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conciertos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Juanes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[are </a:t>
            </a:r>
            <a:r>
              <a:rPr kumimoji="0" lang="en-US" sz="2000" b="1" i="1" u="none" strike="noStrike" kern="1200" cap="none" spc="0" normalizeH="0" baseline="0" noProof="0">
                <a:ln>
                  <a:noFill/>
                </a:ln>
                <a:solidFill>
                  <a:srgbClr val="002060"/>
                </a:solidFill>
                <a:effectLst/>
                <a:uLnTx/>
                <a:uFillTx/>
                <a:latin typeface="Century Gothic"/>
                <a:ea typeface="+mn-ea"/>
                <a:cs typeface="+mn-cs"/>
              </a:rPr>
              <a:t>better than]…</a:t>
            </a: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equipo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de Shakira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[is less fun </a:t>
            </a:r>
            <a:r>
              <a:rPr kumimoji="0" lang="en-US" sz="2000" b="1" i="1" u="none" strike="noStrike" kern="1200" cap="none" spc="0" normalizeH="0" baseline="0" noProof="0">
                <a:ln>
                  <a:noFill/>
                </a:ln>
                <a:solidFill>
                  <a:srgbClr val="002060"/>
                </a:solidFill>
                <a:effectLst/>
                <a:uLnTx/>
                <a:uFillTx/>
                <a:latin typeface="Century Gothic"/>
                <a:ea typeface="+mn-ea"/>
                <a:cs typeface="+mn-cs"/>
              </a:rPr>
              <a:t>than]…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TextBox 16"/>
          <p:cNvSpPr txBox="1"/>
          <p:nvPr/>
        </p:nvSpPr>
        <p:spPr>
          <a:xfrm>
            <a:off x="7067548" y="3963066"/>
            <a:ext cx="4140200" cy="400110"/>
          </a:xfrm>
          <a:prstGeom prst="rect">
            <a:avLst/>
          </a:prstGeom>
          <a:noFill/>
        </p:spPr>
        <p:txBody>
          <a:bodyPr wrap="square" rtlCol="0">
            <a:spAutoFit/>
          </a:bodyPr>
          <a:lstStyle/>
          <a:p>
            <a:r>
              <a:rPr lang="en-GB" sz="2000" b="1" i="1">
                <a:solidFill>
                  <a:srgbClr val="002060"/>
                </a:solidFill>
              </a:rPr>
              <a:t>es más nueva que</a:t>
            </a:r>
            <a:endParaRPr lang="en-GB" sz="2000" b="1" i="1" dirty="0">
              <a:solidFill>
                <a:srgbClr val="002060"/>
              </a:solidFill>
            </a:endParaRPr>
          </a:p>
        </p:txBody>
      </p:sp>
      <p:sp>
        <p:nvSpPr>
          <p:cNvPr id="18" name="TextBox 17"/>
          <p:cNvSpPr txBox="1"/>
          <p:nvPr/>
        </p:nvSpPr>
        <p:spPr>
          <a:xfrm>
            <a:off x="7061197" y="4331220"/>
            <a:ext cx="4140200" cy="400110"/>
          </a:xfrm>
          <a:prstGeom prst="rect">
            <a:avLst/>
          </a:prstGeom>
          <a:noFill/>
        </p:spPr>
        <p:txBody>
          <a:bodyPr wrap="square" rtlCol="0">
            <a:spAutoFit/>
          </a:bodyPr>
          <a:lstStyle/>
          <a:p>
            <a:r>
              <a:rPr lang="en-GB" sz="2000" b="1" i="1">
                <a:solidFill>
                  <a:srgbClr val="002060"/>
                </a:solidFill>
              </a:rPr>
              <a:t>son menos interesantes que</a:t>
            </a:r>
            <a:endParaRPr lang="en-GB" sz="2000" b="1" i="1" dirty="0">
              <a:solidFill>
                <a:srgbClr val="002060"/>
              </a:solidFill>
            </a:endParaRPr>
          </a:p>
        </p:txBody>
      </p:sp>
      <p:sp>
        <p:nvSpPr>
          <p:cNvPr id="19" name="TextBox 18"/>
          <p:cNvSpPr txBox="1"/>
          <p:nvPr/>
        </p:nvSpPr>
        <p:spPr>
          <a:xfrm>
            <a:off x="7067548" y="4686316"/>
            <a:ext cx="4140200" cy="400110"/>
          </a:xfrm>
          <a:prstGeom prst="rect">
            <a:avLst/>
          </a:prstGeom>
          <a:noFill/>
        </p:spPr>
        <p:txBody>
          <a:bodyPr wrap="square" rtlCol="0">
            <a:spAutoFit/>
          </a:bodyPr>
          <a:lstStyle/>
          <a:p>
            <a:r>
              <a:rPr lang="en-GB" sz="2000" b="1" i="1">
                <a:solidFill>
                  <a:srgbClr val="002060"/>
                </a:solidFill>
              </a:rPr>
              <a:t>son peores que</a:t>
            </a:r>
            <a:endParaRPr lang="en-GB" sz="2000" b="1" i="1" dirty="0">
              <a:solidFill>
                <a:srgbClr val="002060"/>
              </a:solidFill>
            </a:endParaRPr>
          </a:p>
        </p:txBody>
      </p:sp>
      <p:sp>
        <p:nvSpPr>
          <p:cNvPr id="20" name="TextBox 19"/>
          <p:cNvSpPr txBox="1"/>
          <p:nvPr/>
        </p:nvSpPr>
        <p:spPr>
          <a:xfrm>
            <a:off x="7061197" y="5044689"/>
            <a:ext cx="4140200" cy="400110"/>
          </a:xfrm>
          <a:prstGeom prst="rect">
            <a:avLst/>
          </a:prstGeom>
          <a:noFill/>
        </p:spPr>
        <p:txBody>
          <a:bodyPr wrap="square" rtlCol="0">
            <a:spAutoFit/>
          </a:bodyPr>
          <a:lstStyle/>
          <a:p>
            <a:r>
              <a:rPr lang="en-GB" sz="2000" b="1" i="1">
                <a:solidFill>
                  <a:srgbClr val="002060"/>
                </a:solidFill>
              </a:rPr>
              <a:t>son más fuertes que</a:t>
            </a:r>
            <a:endParaRPr lang="en-GB" sz="2000" b="1" i="1" dirty="0">
              <a:solidFill>
                <a:srgbClr val="002060"/>
              </a:solidFill>
            </a:endParaRPr>
          </a:p>
        </p:txBody>
      </p:sp>
      <p:sp>
        <p:nvSpPr>
          <p:cNvPr id="21" name="TextBox 20"/>
          <p:cNvSpPr txBox="1"/>
          <p:nvPr/>
        </p:nvSpPr>
        <p:spPr>
          <a:xfrm>
            <a:off x="7061197" y="5399785"/>
            <a:ext cx="4140200" cy="400110"/>
          </a:xfrm>
          <a:prstGeom prst="rect">
            <a:avLst/>
          </a:prstGeom>
          <a:noFill/>
        </p:spPr>
        <p:txBody>
          <a:bodyPr wrap="square" rtlCol="0">
            <a:spAutoFit/>
          </a:bodyPr>
          <a:lstStyle/>
          <a:p>
            <a:r>
              <a:rPr lang="en-GB" sz="2000" b="1" i="1">
                <a:solidFill>
                  <a:srgbClr val="002060"/>
                </a:solidFill>
              </a:rPr>
              <a:t>son mejores que</a:t>
            </a:r>
            <a:endParaRPr lang="en-GB" sz="2000" b="1" i="1" dirty="0">
              <a:solidFill>
                <a:srgbClr val="002060"/>
              </a:solidFill>
            </a:endParaRPr>
          </a:p>
        </p:txBody>
      </p:sp>
      <p:sp>
        <p:nvSpPr>
          <p:cNvPr id="22" name="TextBox 21"/>
          <p:cNvSpPr txBox="1"/>
          <p:nvPr/>
        </p:nvSpPr>
        <p:spPr>
          <a:xfrm>
            <a:off x="7073900" y="5761436"/>
            <a:ext cx="4140200" cy="400110"/>
          </a:xfrm>
          <a:prstGeom prst="rect">
            <a:avLst/>
          </a:prstGeom>
          <a:noFill/>
        </p:spPr>
        <p:txBody>
          <a:bodyPr wrap="square" rtlCol="0">
            <a:spAutoFit/>
          </a:bodyPr>
          <a:lstStyle/>
          <a:p>
            <a:r>
              <a:rPr lang="en-GB" sz="2000" b="1" i="1" dirty="0">
                <a:solidFill>
                  <a:srgbClr val="002060"/>
                </a:solidFill>
              </a:rPr>
              <a:t>es </a:t>
            </a:r>
            <a:r>
              <a:rPr lang="en-GB" sz="2000" b="1" i="1" dirty="0" err="1">
                <a:solidFill>
                  <a:srgbClr val="002060"/>
                </a:solidFill>
              </a:rPr>
              <a:t>menos</a:t>
            </a:r>
            <a:r>
              <a:rPr lang="en-GB" sz="2000" b="1" i="1" dirty="0">
                <a:solidFill>
                  <a:srgbClr val="002060"/>
                </a:solidFill>
              </a:rPr>
              <a:t> </a:t>
            </a:r>
            <a:r>
              <a:rPr lang="en-GB" sz="2000" b="1" i="1" dirty="0" err="1">
                <a:solidFill>
                  <a:srgbClr val="002060"/>
                </a:solidFill>
              </a:rPr>
              <a:t>divertido</a:t>
            </a:r>
            <a:r>
              <a:rPr lang="en-GB" sz="2000" b="1" i="1" dirty="0">
                <a:solidFill>
                  <a:srgbClr val="002060"/>
                </a:solidFill>
              </a:rPr>
              <a:t> que</a:t>
            </a:r>
          </a:p>
        </p:txBody>
      </p:sp>
      <p:sp>
        <p:nvSpPr>
          <p:cNvPr id="23" name="Título 1">
            <a:extLst>
              <a:ext uri="{FF2B5EF4-FFF2-40B4-BE49-F238E27FC236}">
                <a16:creationId xmlns:a16="http://schemas.microsoft.com/office/drawing/2014/main" id="{EE54BE97-7C81-EB41-BA9B-1C99DEE78326}"/>
              </a:ext>
            </a:extLst>
          </p:cNvPr>
          <p:cNvSpPr txBox="1">
            <a:spLocks/>
          </p:cNvSpPr>
          <p:nvPr/>
        </p:nvSpPr>
        <p:spPr>
          <a:xfrm>
            <a:off x="304800" y="74155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400" b="1">
                <a:solidFill>
                  <a:srgbClr val="002060"/>
                </a:solidFill>
              </a:rPr>
              <a:t>Persona A </a:t>
            </a:r>
            <a:endParaRPr lang="x-none" sz="2400" b="1" dirty="0">
              <a:solidFill>
                <a:srgbClr val="002060"/>
              </a:solidFill>
            </a:endParaRPr>
          </a:p>
        </p:txBody>
      </p:sp>
      <p:sp>
        <p:nvSpPr>
          <p:cNvPr id="24" name="Título 1">
            <a:extLst>
              <a:ext uri="{FF2B5EF4-FFF2-40B4-BE49-F238E27FC236}">
                <a16:creationId xmlns:a16="http://schemas.microsoft.com/office/drawing/2014/main" id="{EE54BE97-7C81-EB41-BA9B-1C99DEE78326}"/>
              </a:ext>
            </a:extLst>
          </p:cNvPr>
          <p:cNvSpPr txBox="1">
            <a:spLocks/>
          </p:cNvSpPr>
          <p:nvPr/>
        </p:nvSpPr>
        <p:spPr>
          <a:xfrm>
            <a:off x="304800" y="352017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400" b="1">
                <a:solidFill>
                  <a:srgbClr val="002060"/>
                </a:solidFill>
              </a:rPr>
              <a:t>Persona </a:t>
            </a:r>
            <a:r>
              <a:rPr lang="en-GB" sz="2400" b="1">
                <a:solidFill>
                  <a:srgbClr val="002060"/>
                </a:solidFill>
              </a:rPr>
              <a:t>B</a:t>
            </a:r>
            <a:r>
              <a:rPr lang="x-none" sz="2400" b="1">
                <a:solidFill>
                  <a:srgbClr val="002060"/>
                </a:solidFill>
              </a:rPr>
              <a:t> </a:t>
            </a:r>
            <a:endParaRPr lang="x-none" sz="2400" b="1" dirty="0">
              <a:solidFill>
                <a:srgbClr val="002060"/>
              </a:solidFill>
            </a:endParaRPr>
          </a:p>
        </p:txBody>
      </p:sp>
    </p:spTree>
    <p:extLst>
      <p:ext uri="{BB962C8B-B14F-4D97-AF65-F5344CB8AC3E}">
        <p14:creationId xmlns:p14="http://schemas.microsoft.com/office/powerpoint/2010/main" val="41547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7" grpId="0"/>
      <p:bldP spid="18" grpId="0"/>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(present):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present singular/plural in the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Verbs agreement (present)’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3.1, Week 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767577"/>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8">
                  <a:extLst>
                    <a:ext uri="{A12FA001-AC4F-418D-AE19-62706E023703}">
                      <ahyp:hlinkClr xmlns:ahyp="http://schemas.microsoft.com/office/drawing/2018/hyperlinkcolor" val="tx"/>
                    </a:ext>
                  </a:extLst>
                </a:hlinkClick>
              </a:rPr>
              <a:t>Term 2.2 Week 5</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9">
                  <a:extLst>
                    <a:ext uri="{A12FA001-AC4F-418D-AE19-62706E023703}">
                      <ahyp:hlinkClr xmlns:ahyp="http://schemas.microsoft.com/office/drawing/2018/hyperlinkcolor" val="tx"/>
                    </a:ext>
                  </a:extLst>
                </a:hlinkClick>
              </a:rPr>
              <a:t>Term 2.2 Week 1</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87259A5B-B605-EB43-98B6-ECFEF6E5911A}"/>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338405" y="2445312"/>
            <a:ext cx="1645434" cy="1322265"/>
          </a:xfrm>
          <a:prstGeom prst="rect">
            <a:avLst/>
          </a:prstGeom>
        </p:spPr>
      </p:pic>
    </p:spTree>
    <p:extLst>
      <p:ext uri="{BB962C8B-B14F-4D97-AF65-F5344CB8AC3E}">
        <p14:creationId xmlns:p14="http://schemas.microsoft.com/office/powerpoint/2010/main" val="170988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559" y="1208942"/>
            <a:ext cx="10515600" cy="509951"/>
          </a:xfrm>
        </p:spPr>
        <p:txBody>
          <a:bodyPr/>
          <a:lstStyle/>
          <a:p>
            <a:pPr marL="0" indent="0">
              <a:buNone/>
            </a:pPr>
            <a:r>
              <a:rPr lang="en-GB" dirty="0" err="1">
                <a:solidFill>
                  <a:srgbClr val="002060"/>
                </a:solidFill>
              </a:rPr>
              <a:t>Investiga</a:t>
            </a:r>
            <a:r>
              <a:rPr lang="en-GB" dirty="0">
                <a:solidFill>
                  <a:srgbClr val="002060"/>
                </a:solidFill>
              </a:rPr>
              <a:t> a dos </a:t>
            </a:r>
            <a:r>
              <a:rPr lang="en-GB" dirty="0" err="1">
                <a:solidFill>
                  <a:srgbClr val="002060"/>
                </a:solidFill>
              </a:rPr>
              <a:t>cantantes</a:t>
            </a:r>
            <a:r>
              <a:rPr lang="en-GB" dirty="0">
                <a:solidFill>
                  <a:srgbClr val="002060"/>
                </a:solidFill>
              </a:rPr>
              <a:t> de </a:t>
            </a:r>
            <a:r>
              <a:rPr lang="en-GB" dirty="0" err="1">
                <a:solidFill>
                  <a:srgbClr val="002060"/>
                </a:solidFill>
              </a:rPr>
              <a:t>países</a:t>
            </a:r>
            <a:r>
              <a:rPr lang="en-GB" dirty="0">
                <a:solidFill>
                  <a:srgbClr val="002060"/>
                </a:solidFill>
              </a:rPr>
              <a:t> de </a:t>
            </a:r>
            <a:r>
              <a:rPr lang="en-GB" dirty="0" err="1">
                <a:solidFill>
                  <a:srgbClr val="002060"/>
                </a:solidFill>
              </a:rPr>
              <a:t>habla</a:t>
            </a:r>
            <a:r>
              <a:rPr lang="en-GB" dirty="0">
                <a:solidFill>
                  <a:srgbClr val="002060"/>
                </a:solidFill>
              </a:rPr>
              <a:t> </a:t>
            </a:r>
            <a:r>
              <a:rPr lang="en-GB" dirty="0" err="1">
                <a:solidFill>
                  <a:srgbClr val="002060"/>
                </a:solidFill>
              </a:rPr>
              <a:t>hispana</a:t>
            </a:r>
            <a:r>
              <a:rPr lang="en-GB" dirty="0">
                <a:solidFill>
                  <a:srgbClr val="002060"/>
                </a:solidFill>
              </a:rPr>
              <a:t>*.</a:t>
            </a:r>
          </a:p>
        </p:txBody>
      </p:sp>
      <p:sp>
        <p:nvSpPr>
          <p:cNvPr id="4" name="TextBox 3"/>
          <p:cNvSpPr txBox="1"/>
          <p:nvPr/>
        </p:nvSpPr>
        <p:spPr>
          <a:xfrm>
            <a:off x="419559" y="1778203"/>
            <a:ext cx="95185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Escribe 5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frases</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para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comparar</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 los dos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cantantes</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extBox 4"/>
          <p:cNvSpPr txBox="1"/>
          <p:nvPr/>
        </p:nvSpPr>
        <p:spPr>
          <a:xfrm>
            <a:off x="419559" y="2360733"/>
            <a:ext cx="738130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Ejemplos</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Natalia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Lafourcade</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Residente</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Carlos Vives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Carlos Santana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Natalia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Oreiro</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Superlitio</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Luis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Fonsi</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Gloria Estefan</a:t>
            </a:r>
          </a:p>
        </p:txBody>
      </p:sp>
      <p:sp>
        <p:nvSpPr>
          <p:cNvPr id="6" name="TextBox 5"/>
          <p:cNvSpPr txBox="1"/>
          <p:nvPr/>
        </p:nvSpPr>
        <p:spPr>
          <a:xfrm>
            <a:off x="6147412" y="5810076"/>
            <a:ext cx="59344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*de habla hispana – Spanish-speaking</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ounded Rectangle 6"/>
          <p:cNvSpPr/>
          <p:nvPr/>
        </p:nvSpPr>
        <p:spPr>
          <a:xfrm>
            <a:off x="4851400" y="3167613"/>
            <a:ext cx="3746500" cy="51789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más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400" b="0" i="0" u="none" strike="noStrike" kern="1200" cap="none" spc="0" normalizeH="0" noProof="0" dirty="0">
                <a:ln>
                  <a:noFill/>
                </a:ln>
                <a:solidFill>
                  <a:srgbClr val="002060"/>
                </a:solidFill>
                <a:effectLst/>
                <a:uLnTx/>
                <a:uFillTx/>
                <a:latin typeface="Century Gothic"/>
                <a:ea typeface="+mn-ea"/>
                <a:cs typeface="+mn-cs"/>
              </a:rPr>
              <a:t> </a:t>
            </a:r>
            <a:r>
              <a:rPr kumimoji="0" lang="en-GB" sz="2400" b="0" i="0" u="none" strike="noStrike" kern="1200" cap="none" spc="0" normalizeH="0" noProof="0" dirty="0" err="1">
                <a:ln>
                  <a:noFill/>
                </a:ln>
                <a:solidFill>
                  <a:srgbClr val="002060"/>
                </a:solidFill>
                <a:effectLst/>
                <a:uLnTx/>
                <a:uFillTx/>
                <a:latin typeface="Century Gothic"/>
                <a:ea typeface="+mn-ea"/>
                <a:cs typeface="+mn-cs"/>
              </a:rPr>
              <a:t>adjetivo</a:t>
            </a:r>
            <a:r>
              <a:rPr kumimoji="0" lang="en-GB" sz="2400" b="0" i="0" u="none" strike="noStrike" kern="1200" cap="none" spc="0" normalizeH="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que</a:t>
            </a:r>
          </a:p>
        </p:txBody>
      </p:sp>
      <p:sp>
        <p:nvSpPr>
          <p:cNvPr id="8" name="Rounded Rectangle 7"/>
          <p:cNvSpPr/>
          <p:nvPr/>
        </p:nvSpPr>
        <p:spPr>
          <a:xfrm>
            <a:off x="4851400" y="3898706"/>
            <a:ext cx="3746500" cy="54466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menos + adjetivo + que</a:t>
            </a:r>
          </a:p>
        </p:txBody>
      </p:sp>
      <p:sp>
        <p:nvSpPr>
          <p:cNvPr id="9" name="Rounded Rectangle 8"/>
          <p:cNvSpPr/>
          <p:nvPr/>
        </p:nvSpPr>
        <p:spPr>
          <a:xfrm>
            <a:off x="8858479" y="3166042"/>
            <a:ext cx="2356692" cy="51264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mejor(es) que</a:t>
            </a:r>
          </a:p>
        </p:txBody>
      </p:sp>
      <p:sp>
        <p:nvSpPr>
          <p:cNvPr id="10" name="Rounded Rectangle 9"/>
          <p:cNvSpPr/>
          <p:nvPr/>
        </p:nvSpPr>
        <p:spPr>
          <a:xfrm>
            <a:off x="8858479" y="3892141"/>
            <a:ext cx="2356692" cy="536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peor(es) que</a:t>
            </a:r>
          </a:p>
        </p:txBody>
      </p:sp>
      <p:sp>
        <p:nvSpPr>
          <p:cNvPr id="11" name="TextBox 10"/>
          <p:cNvSpPr txBox="1"/>
          <p:nvPr/>
        </p:nvSpPr>
        <p:spPr>
          <a:xfrm>
            <a:off x="4734498" y="2680997"/>
            <a:ext cx="8886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Usa: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ounded Rectangle 12"/>
          <p:cNvSpPr/>
          <p:nvPr/>
        </p:nvSpPr>
        <p:spPr>
          <a:xfrm>
            <a:off x="4851400" y="4610829"/>
            <a:ext cx="6363771" cy="52864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‘de’ for possession</a:t>
            </a:r>
          </a:p>
        </p:txBody>
      </p:sp>
      <p:pic>
        <p:nvPicPr>
          <p:cNvPr id="14" name="Picture 13"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2" name="Title 1"/>
          <p:cNvSpPr>
            <a:spLocks noGrp="1"/>
          </p:cNvSpPr>
          <p:nvPr>
            <p:ph type="title"/>
          </p:nvPr>
        </p:nvSpPr>
        <p:spPr>
          <a:xfrm>
            <a:off x="155154" y="189818"/>
            <a:ext cx="5331246" cy="702681"/>
          </a:xfrm>
        </p:spPr>
        <p:txBody>
          <a:bodyPr>
            <a:normAutofit/>
          </a:bodyPr>
          <a:lstStyle/>
          <a:p>
            <a:r>
              <a:rPr lang="en-GB" sz="3600" b="1" dirty="0" err="1">
                <a:solidFill>
                  <a:schemeClr val="bg1"/>
                </a:solidFill>
              </a:rPr>
              <a:t>Deberes</a:t>
            </a:r>
            <a:endParaRPr lang="en-GB" sz="3600" b="1" dirty="0">
              <a:solidFill>
                <a:schemeClr val="bg1"/>
              </a:solidFill>
            </a:endParaRPr>
          </a:p>
        </p:txBody>
      </p:sp>
    </p:spTree>
    <p:extLst>
      <p:ext uri="{BB962C8B-B14F-4D97-AF65-F5344CB8AC3E}">
        <p14:creationId xmlns:p14="http://schemas.microsoft.com/office/powerpoint/2010/main" val="1640678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75"/>
          <p:cNvGraphicFramePr>
            <a:graphicFrameLocks noGrp="1"/>
          </p:cNvGraphicFramePr>
          <p:nvPr/>
        </p:nvGraphicFramePr>
        <p:xfrm>
          <a:off x="256133" y="842739"/>
          <a:ext cx="1280876" cy="5463936"/>
        </p:xfrm>
        <a:graphic>
          <a:graphicData uri="http://schemas.openxmlformats.org/drawingml/2006/table">
            <a:tbl>
              <a:tblPr firstRow="1" bandRow="1">
                <a:tableStyleId>{5940675A-B579-460E-94D1-54222C63F5DA}</a:tableStyleId>
              </a:tblPr>
              <a:tblGrid>
                <a:gridCol w="634021">
                  <a:extLst>
                    <a:ext uri="{9D8B030D-6E8A-4147-A177-3AD203B41FA5}">
                      <a16:colId xmlns:a16="http://schemas.microsoft.com/office/drawing/2014/main" val="748104895"/>
                    </a:ext>
                  </a:extLst>
                </a:gridCol>
                <a:gridCol w="646855">
                  <a:extLst>
                    <a:ext uri="{9D8B030D-6E8A-4147-A177-3AD203B41FA5}">
                      <a16:colId xmlns:a16="http://schemas.microsoft.com/office/drawing/2014/main" val="422746392"/>
                    </a:ext>
                  </a:extLst>
                </a:gridCol>
              </a:tblGrid>
              <a:tr h="607104">
                <a:tc>
                  <a:txBody>
                    <a:bodyPr/>
                    <a:lstStyle/>
                    <a:p>
                      <a:endParaRPr lang="en-GB"/>
                    </a:p>
                  </a:txBody>
                  <a:tcPr/>
                </a:tc>
                <a:tc>
                  <a:txBody>
                    <a:bodyPr/>
                    <a:lstStyle/>
                    <a:p>
                      <a:endParaRPr lang="en-GB"/>
                    </a:p>
                  </a:txBody>
                  <a:tcPr/>
                </a:tc>
                <a:extLst>
                  <a:ext uri="{0D108BD9-81ED-4DB2-BD59-A6C34878D82A}">
                    <a16:rowId xmlns:a16="http://schemas.microsoft.com/office/drawing/2014/main" val="225308304"/>
                  </a:ext>
                </a:extLst>
              </a:tr>
              <a:tr h="607104">
                <a:tc>
                  <a:txBody>
                    <a:bodyPr/>
                    <a:lstStyle/>
                    <a:p>
                      <a:endParaRPr lang="en-GB"/>
                    </a:p>
                  </a:txBody>
                  <a:tcPr/>
                </a:tc>
                <a:tc>
                  <a:txBody>
                    <a:bodyPr/>
                    <a:lstStyle/>
                    <a:p>
                      <a:endParaRPr lang="en-GB"/>
                    </a:p>
                  </a:txBody>
                  <a:tcPr/>
                </a:tc>
                <a:extLst>
                  <a:ext uri="{0D108BD9-81ED-4DB2-BD59-A6C34878D82A}">
                    <a16:rowId xmlns:a16="http://schemas.microsoft.com/office/drawing/2014/main" val="488742344"/>
                  </a:ext>
                </a:extLst>
              </a:tr>
              <a:tr h="607104">
                <a:tc>
                  <a:txBody>
                    <a:bodyPr/>
                    <a:lstStyle/>
                    <a:p>
                      <a:endParaRPr lang="en-GB"/>
                    </a:p>
                  </a:txBody>
                  <a:tcPr/>
                </a:tc>
                <a:tc>
                  <a:txBody>
                    <a:bodyPr/>
                    <a:lstStyle/>
                    <a:p>
                      <a:endParaRPr lang="en-GB"/>
                    </a:p>
                  </a:txBody>
                  <a:tcPr/>
                </a:tc>
                <a:extLst>
                  <a:ext uri="{0D108BD9-81ED-4DB2-BD59-A6C34878D82A}">
                    <a16:rowId xmlns:a16="http://schemas.microsoft.com/office/drawing/2014/main" val="793138685"/>
                  </a:ext>
                </a:extLst>
              </a:tr>
              <a:tr h="607104">
                <a:tc>
                  <a:txBody>
                    <a:bodyPr/>
                    <a:lstStyle/>
                    <a:p>
                      <a:endParaRPr lang="en-GB"/>
                    </a:p>
                  </a:txBody>
                  <a:tcPr/>
                </a:tc>
                <a:tc>
                  <a:txBody>
                    <a:bodyPr/>
                    <a:lstStyle/>
                    <a:p>
                      <a:endParaRPr lang="en-GB"/>
                    </a:p>
                  </a:txBody>
                  <a:tcPr/>
                </a:tc>
                <a:extLst>
                  <a:ext uri="{0D108BD9-81ED-4DB2-BD59-A6C34878D82A}">
                    <a16:rowId xmlns:a16="http://schemas.microsoft.com/office/drawing/2014/main" val="3381479352"/>
                  </a:ext>
                </a:extLst>
              </a:tr>
              <a:tr h="607104">
                <a:tc>
                  <a:txBody>
                    <a:bodyPr/>
                    <a:lstStyle/>
                    <a:p>
                      <a:endParaRPr lang="en-GB"/>
                    </a:p>
                  </a:txBody>
                  <a:tcPr/>
                </a:tc>
                <a:tc>
                  <a:txBody>
                    <a:bodyPr/>
                    <a:lstStyle/>
                    <a:p>
                      <a:endParaRPr lang="en-GB"/>
                    </a:p>
                  </a:txBody>
                  <a:tcPr/>
                </a:tc>
                <a:extLst>
                  <a:ext uri="{0D108BD9-81ED-4DB2-BD59-A6C34878D82A}">
                    <a16:rowId xmlns:a16="http://schemas.microsoft.com/office/drawing/2014/main" val="1951905098"/>
                  </a:ext>
                </a:extLst>
              </a:tr>
              <a:tr h="607104">
                <a:tc>
                  <a:txBody>
                    <a:bodyPr/>
                    <a:lstStyle/>
                    <a:p>
                      <a:endParaRPr lang="en-GB"/>
                    </a:p>
                  </a:txBody>
                  <a:tcPr/>
                </a:tc>
                <a:tc>
                  <a:txBody>
                    <a:bodyPr/>
                    <a:lstStyle/>
                    <a:p>
                      <a:endParaRPr lang="en-GB"/>
                    </a:p>
                  </a:txBody>
                  <a:tcPr/>
                </a:tc>
                <a:extLst>
                  <a:ext uri="{0D108BD9-81ED-4DB2-BD59-A6C34878D82A}">
                    <a16:rowId xmlns:a16="http://schemas.microsoft.com/office/drawing/2014/main" val="2346642346"/>
                  </a:ext>
                </a:extLst>
              </a:tr>
              <a:tr h="607104">
                <a:tc>
                  <a:txBody>
                    <a:bodyPr/>
                    <a:lstStyle/>
                    <a:p>
                      <a:endParaRPr lang="en-GB"/>
                    </a:p>
                  </a:txBody>
                  <a:tcPr/>
                </a:tc>
                <a:tc>
                  <a:txBody>
                    <a:bodyPr/>
                    <a:lstStyle/>
                    <a:p>
                      <a:endParaRPr lang="en-GB"/>
                    </a:p>
                  </a:txBody>
                  <a:tcPr/>
                </a:tc>
                <a:extLst>
                  <a:ext uri="{0D108BD9-81ED-4DB2-BD59-A6C34878D82A}">
                    <a16:rowId xmlns:a16="http://schemas.microsoft.com/office/drawing/2014/main" val="3500599445"/>
                  </a:ext>
                </a:extLst>
              </a:tr>
              <a:tr h="607104">
                <a:tc>
                  <a:txBody>
                    <a:bodyPr/>
                    <a:lstStyle/>
                    <a:p>
                      <a:endParaRPr lang="en-GB"/>
                    </a:p>
                  </a:txBody>
                  <a:tcPr/>
                </a:tc>
                <a:tc>
                  <a:txBody>
                    <a:bodyPr/>
                    <a:lstStyle/>
                    <a:p>
                      <a:endParaRPr lang="en-GB"/>
                    </a:p>
                  </a:txBody>
                  <a:tcPr/>
                </a:tc>
                <a:extLst>
                  <a:ext uri="{0D108BD9-81ED-4DB2-BD59-A6C34878D82A}">
                    <a16:rowId xmlns:a16="http://schemas.microsoft.com/office/drawing/2014/main" val="2242712934"/>
                  </a:ext>
                </a:extLst>
              </a:tr>
              <a:tr h="607104">
                <a:tc>
                  <a:txBody>
                    <a:bodyPr/>
                    <a:lstStyle/>
                    <a:p>
                      <a:endParaRPr lang="en-GB"/>
                    </a:p>
                  </a:txBody>
                  <a:tcPr/>
                </a:tc>
                <a:tc>
                  <a:txBody>
                    <a:bodyPr/>
                    <a:lstStyle/>
                    <a:p>
                      <a:endParaRPr lang="en-GB" dirty="0"/>
                    </a:p>
                  </a:txBody>
                  <a:tcPr/>
                </a:tc>
                <a:extLst>
                  <a:ext uri="{0D108BD9-81ED-4DB2-BD59-A6C34878D82A}">
                    <a16:rowId xmlns:a16="http://schemas.microsoft.com/office/drawing/2014/main" val="3164942834"/>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3" name="Title 2"/>
          <p:cNvSpPr>
            <a:spLocks noGrp="1"/>
          </p:cNvSpPr>
          <p:nvPr>
            <p:ph type="title"/>
          </p:nvPr>
        </p:nvSpPr>
        <p:spPr>
          <a:xfrm>
            <a:off x="217416" y="185757"/>
            <a:ext cx="9855746" cy="566036"/>
          </a:xfrm>
        </p:spPr>
        <p:txBody>
          <a:bodyPr>
            <a:normAutofit/>
          </a:bodyPr>
          <a:lstStyle/>
          <a:p>
            <a:r>
              <a:rPr lang="en-US" sz="2400" b="1">
                <a:solidFill>
                  <a:srgbClr val="203864"/>
                </a:solidFill>
              </a:rPr>
              <a:t>Escucha. ¿Puedes identificar </a:t>
            </a:r>
            <a:r>
              <a:rPr lang="en-US" sz="2400" b="1" dirty="0">
                <a:solidFill>
                  <a:srgbClr val="203864"/>
                </a:solidFill>
              </a:rPr>
              <a:t>la </a:t>
            </a:r>
            <a:r>
              <a:rPr lang="en-US" sz="2400" b="1" err="1">
                <a:solidFill>
                  <a:srgbClr val="203864"/>
                </a:solidFill>
              </a:rPr>
              <a:t>letra</a:t>
            </a:r>
            <a:r>
              <a:rPr lang="en-US" sz="2400" b="1">
                <a:solidFill>
                  <a:srgbClr val="203864"/>
                </a:solidFill>
              </a:rPr>
              <a:t> correcta?</a:t>
            </a:r>
            <a:endParaRPr lang="en-US" sz="2400" b="1" dirty="0">
              <a:solidFill>
                <a:srgbClr val="203864"/>
              </a:solidFill>
            </a:endParaRPr>
          </a:p>
        </p:txBody>
      </p:sp>
      <p:pic>
        <p:nvPicPr>
          <p:cNvPr id="8" name="Picture 7" descr="wake 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458" y="839777"/>
            <a:ext cx="1631646" cy="1201445"/>
          </a:xfrm>
          <a:prstGeom prst="rect">
            <a:avLst/>
          </a:prstGeom>
        </p:spPr>
      </p:pic>
      <p:pic>
        <p:nvPicPr>
          <p:cNvPr id="9" name="Picture 8" descr="get up.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01" y="3093414"/>
            <a:ext cx="1669245" cy="1409281"/>
          </a:xfrm>
          <a:prstGeom prst="rect">
            <a:avLst/>
          </a:prstGeom>
        </p:spPr>
      </p:pic>
      <p:pic>
        <p:nvPicPr>
          <p:cNvPr id="12" name="Picture 11" descr="get dressed.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5929" y="1410917"/>
            <a:ext cx="1093532" cy="1051229"/>
          </a:xfrm>
          <a:prstGeom prst="rect">
            <a:avLst/>
          </a:prstGeom>
        </p:spPr>
      </p:pic>
      <p:sp>
        <p:nvSpPr>
          <p:cNvPr id="14" name="TextBox 13"/>
          <p:cNvSpPr txBox="1"/>
          <p:nvPr/>
        </p:nvSpPr>
        <p:spPr>
          <a:xfrm>
            <a:off x="1689415" y="1416911"/>
            <a:ext cx="414107"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15" name="TextBox 14"/>
          <p:cNvSpPr txBox="1"/>
          <p:nvPr/>
        </p:nvSpPr>
        <p:spPr>
          <a:xfrm>
            <a:off x="5178306" y="141449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16" name="TextBox 15"/>
          <p:cNvSpPr txBox="1"/>
          <p:nvPr/>
        </p:nvSpPr>
        <p:spPr>
          <a:xfrm>
            <a:off x="8689164" y="1416911"/>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C</a:t>
            </a:r>
          </a:p>
        </p:txBody>
      </p:sp>
      <p:sp>
        <p:nvSpPr>
          <p:cNvPr id="22" name="Action Button: Custom 16">
            <a:hlinkClick r:id="" action="ppaction://noaction" highlightClick="1">
              <a:snd r:embed="rId6" name="me lavo.wav"/>
            </a:hlinkClick>
            <a:extLst>
              <a:ext uri="{FF2B5EF4-FFF2-40B4-BE49-F238E27FC236}">
                <a16:creationId xmlns:a16="http://schemas.microsoft.com/office/drawing/2014/main" id="{30030AF8-564D-734B-84B9-DB4C7A3A6A53}"/>
              </a:ext>
            </a:extLst>
          </p:cNvPr>
          <p:cNvSpPr/>
          <p:nvPr/>
        </p:nvSpPr>
        <p:spPr>
          <a:xfrm>
            <a:off x="343285" y="93820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Action Button: Custom 16">
            <a:hlinkClick r:id="" action="ppaction://noaction" highlightClick="1">
              <a:snd r:embed="rId7" name="me miro.wav"/>
            </a:hlinkClick>
            <a:extLst>
              <a:ext uri="{FF2B5EF4-FFF2-40B4-BE49-F238E27FC236}">
                <a16:creationId xmlns:a16="http://schemas.microsoft.com/office/drawing/2014/main" id="{30030AF8-564D-734B-84B9-DB4C7A3A6A53}"/>
              </a:ext>
            </a:extLst>
          </p:cNvPr>
          <p:cNvSpPr/>
          <p:nvPr/>
        </p:nvSpPr>
        <p:spPr>
          <a:xfrm>
            <a:off x="348807" y="154869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8" name="Me llamo Pepe.wav"/>
            </a:hlinkClick>
            <a:extLst>
              <a:ext uri="{FF2B5EF4-FFF2-40B4-BE49-F238E27FC236}">
                <a16:creationId xmlns:a16="http://schemas.microsoft.com/office/drawing/2014/main" id="{30030AF8-564D-734B-84B9-DB4C7A3A6A53}"/>
              </a:ext>
            </a:extLst>
          </p:cNvPr>
          <p:cNvSpPr/>
          <p:nvPr/>
        </p:nvSpPr>
        <p:spPr>
          <a:xfrm>
            <a:off x="348807" y="213745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Action Button: Custom 16">
            <a:hlinkClick r:id="" action="ppaction://noaction" highlightClick="1">
              <a:snd r:embed="rId9" name="me pongo algo.wav"/>
            </a:hlinkClick>
            <a:extLst>
              <a:ext uri="{FF2B5EF4-FFF2-40B4-BE49-F238E27FC236}">
                <a16:creationId xmlns:a16="http://schemas.microsoft.com/office/drawing/2014/main" id="{30030AF8-564D-734B-84B9-DB4C7A3A6A53}"/>
              </a:ext>
            </a:extLst>
          </p:cNvPr>
          <p:cNvSpPr/>
          <p:nvPr/>
        </p:nvSpPr>
        <p:spPr>
          <a:xfrm>
            <a:off x="348807" y="276319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Action Button: Custom 16">
            <a:hlinkClick r:id="" action="ppaction://noaction" highlightClick="1">
              <a:snd r:embed="rId10" name="me despierto.wav"/>
            </a:hlinkClick>
            <a:extLst>
              <a:ext uri="{FF2B5EF4-FFF2-40B4-BE49-F238E27FC236}">
                <a16:creationId xmlns:a16="http://schemas.microsoft.com/office/drawing/2014/main" id="{30030AF8-564D-734B-84B9-DB4C7A3A6A53}"/>
              </a:ext>
            </a:extLst>
          </p:cNvPr>
          <p:cNvSpPr/>
          <p:nvPr/>
        </p:nvSpPr>
        <p:spPr>
          <a:xfrm>
            <a:off x="357290" y="33628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7" name="Action Button: Custom 16">
            <a:hlinkClick r:id="" action="ppaction://noaction" highlightClick="1">
              <a:snd r:embed="rId11" name="me presento.wav"/>
            </a:hlinkClick>
            <a:extLst>
              <a:ext uri="{FF2B5EF4-FFF2-40B4-BE49-F238E27FC236}">
                <a16:creationId xmlns:a16="http://schemas.microsoft.com/office/drawing/2014/main" id="{30030AF8-564D-734B-84B9-DB4C7A3A6A53}"/>
              </a:ext>
            </a:extLst>
          </p:cNvPr>
          <p:cNvSpPr/>
          <p:nvPr/>
        </p:nvSpPr>
        <p:spPr>
          <a:xfrm>
            <a:off x="348807" y="396758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 name="TextBox 1"/>
          <p:cNvSpPr txBox="1"/>
          <p:nvPr/>
        </p:nvSpPr>
        <p:spPr>
          <a:xfrm>
            <a:off x="2127515" y="1440500"/>
            <a:ext cx="15131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 </a:t>
            </a:r>
            <a:r>
              <a:rPr kumimoji="0" lang="en-US" sz="2000" b="0" i="0" u="none" strike="noStrike" kern="1200" cap="none" spc="0" normalizeH="0" baseline="0" noProof="0">
                <a:ln>
                  <a:noFill/>
                </a:ln>
                <a:solidFill>
                  <a:srgbClr val="002060"/>
                </a:solidFill>
                <a:effectLst/>
                <a:uLnTx/>
                <a:uFillTx/>
                <a:latin typeface="Century Gothic"/>
                <a:ea typeface="+mn-ea"/>
                <a:cs typeface="+mn-cs"/>
              </a:rPr>
              <a:t>wake up.</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 name="TextBox 4"/>
          <p:cNvSpPr txBox="1"/>
          <p:nvPr/>
        </p:nvSpPr>
        <p:spPr>
          <a:xfrm>
            <a:off x="2128499" y="3063918"/>
            <a:ext cx="22299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I’m called…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call myself’).</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TextBox 5"/>
          <p:cNvSpPr txBox="1"/>
          <p:nvPr/>
        </p:nvSpPr>
        <p:spPr>
          <a:xfrm>
            <a:off x="5639292" y="3226011"/>
            <a:ext cx="12019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get up.</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TextBox 6"/>
          <p:cNvSpPr txBox="1"/>
          <p:nvPr/>
        </p:nvSpPr>
        <p:spPr>
          <a:xfrm>
            <a:off x="9212850" y="3206897"/>
            <a:ext cx="17102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wash.</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9189970" y="1440500"/>
            <a:ext cx="21838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put something</a:t>
            </a:r>
            <a:r>
              <a:rPr kumimoji="0" lang="en-US" sz="2000" b="0" i="0" u="none" strike="noStrike" kern="1200" cap="none" spc="0" normalizeH="0" noProof="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on.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2" name="TextBox 41"/>
          <p:cNvSpPr txBox="1"/>
          <p:nvPr/>
        </p:nvSpPr>
        <p:spPr>
          <a:xfrm>
            <a:off x="1682572" y="3176120"/>
            <a:ext cx="414107"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D</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3" name="TextBox 42"/>
          <p:cNvSpPr txBox="1"/>
          <p:nvPr/>
        </p:nvSpPr>
        <p:spPr>
          <a:xfrm>
            <a:off x="5166315" y="317612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E</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4" name="TextBox 43"/>
          <p:cNvSpPr txBox="1"/>
          <p:nvPr/>
        </p:nvSpPr>
        <p:spPr>
          <a:xfrm>
            <a:off x="8669363" y="319523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F</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5" name="TextBox 44"/>
          <p:cNvSpPr txBox="1"/>
          <p:nvPr/>
        </p:nvSpPr>
        <p:spPr>
          <a:xfrm>
            <a:off x="1683073" y="4895590"/>
            <a:ext cx="414107"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G</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6" name="TextBox 45"/>
          <p:cNvSpPr txBox="1"/>
          <p:nvPr/>
        </p:nvSpPr>
        <p:spPr>
          <a:xfrm>
            <a:off x="5166816" y="490476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H</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7" name="TextBox 46"/>
          <p:cNvSpPr txBox="1"/>
          <p:nvPr/>
        </p:nvSpPr>
        <p:spPr>
          <a:xfrm>
            <a:off x="8676616" y="489559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I</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48" name="Imagen 13">
            <a:extLst>
              <a:ext uri="{FF2B5EF4-FFF2-40B4-BE49-F238E27FC236}">
                <a16:creationId xmlns:a16="http://schemas.microsoft.com/office/drawing/2014/main" id="{D38F04A7-FB7B-B947-9E23-ACD134EFDC4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359" b="94372" l="6881" r="89450">
                        <a14:foregroundMark x1="10092" y1="70996" x2="7339" y2="71429"/>
                        <a14:foregroundMark x1="70642" y1="9091" x2="69266" y2="8658"/>
                        <a14:foregroundMark x1="76606" y1="88745" x2="74771" y2="94805"/>
                        <a14:foregroundMark x1="89450" y1="45455" x2="89908" y2="43723"/>
                        <a14:foregroundMark x1="62844" y1="94372" x2="59633" y2="94372"/>
                      </a14:backgroundRemoval>
                    </a14:imgEffect>
                  </a14:imgLayer>
                </a14:imgProps>
              </a:ext>
            </a:extLst>
          </a:blip>
          <a:stretch>
            <a:fillRect/>
          </a:stretch>
        </p:blipFill>
        <p:spPr>
          <a:xfrm>
            <a:off x="7327539" y="1236342"/>
            <a:ext cx="1288615" cy="1365459"/>
          </a:xfrm>
          <a:prstGeom prst="rect">
            <a:avLst/>
          </a:prstGeom>
        </p:spPr>
      </p:pic>
      <p:sp>
        <p:nvSpPr>
          <p:cNvPr id="49" name="Llamada rectangular redondeada 51">
            <a:extLst>
              <a:ext uri="{FF2B5EF4-FFF2-40B4-BE49-F238E27FC236}">
                <a16:creationId xmlns:a16="http://schemas.microsoft.com/office/drawing/2014/main" id="{B7C5B930-FC38-074E-B477-297C171F9922}"/>
              </a:ext>
            </a:extLst>
          </p:cNvPr>
          <p:cNvSpPr/>
          <p:nvPr/>
        </p:nvSpPr>
        <p:spPr>
          <a:xfrm>
            <a:off x="5876690" y="1870071"/>
            <a:ext cx="1395447" cy="657798"/>
          </a:xfrm>
          <a:prstGeom prst="wedgeRoundRectCallout">
            <a:avLst>
              <a:gd name="adj1" fmla="val 90992"/>
              <a:gd name="adj2" fmla="val -5616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a:ln>
                  <a:noFill/>
                </a:ln>
                <a:solidFill>
                  <a:srgbClr val="002060"/>
                </a:solidFill>
                <a:effectLst/>
                <a:uLnTx/>
                <a:uFillTx/>
                <a:latin typeface="Century Gothic"/>
                <a:ea typeface="+mn-ea"/>
                <a:cs typeface="+mn-cs"/>
              </a:rPr>
              <a:t>Soy </a:t>
            </a:r>
            <a:r>
              <a:rPr kumimoji="0" lang="en-GB" sz="2000" b="0" i="0" u="none" strike="noStrike" kern="1200" cap="none" spc="0" normalizeH="0" baseline="0" noProof="0">
                <a:ln>
                  <a:noFill/>
                </a:ln>
                <a:solidFill>
                  <a:srgbClr val="002060"/>
                </a:solidFill>
                <a:effectLst/>
                <a:uLnTx/>
                <a:uFillTx/>
                <a:latin typeface="Century Gothic"/>
                <a:ea typeface="+mn-ea"/>
                <a:cs typeface="+mn-cs"/>
              </a:rPr>
              <a:t>el profesor</a:t>
            </a:r>
            <a:r>
              <a:rPr kumimoji="0" lang="x-none" sz="2000" b="0" i="0" u="none" strike="noStrike" kern="1200" cap="none" spc="0" normalizeH="0" baseline="0" noProof="0">
                <a:ln>
                  <a:noFill/>
                </a:ln>
                <a:solidFill>
                  <a:srgbClr val="002060"/>
                </a:solidFill>
                <a:effectLst/>
                <a:uLnTx/>
                <a:uFillTx/>
                <a:latin typeface="Century Gothic"/>
                <a:ea typeface="+mn-ea"/>
                <a:cs typeface="+mn-cs"/>
              </a:rPr>
              <a:t>.</a:t>
            </a:r>
            <a:endParaRPr kumimoji="0" lang="x-none" sz="2000" b="0" i="0" u="sng" strike="noStrike" kern="1200" cap="none" spc="0" normalizeH="0" baseline="0" noProof="0" dirty="0">
              <a:ln>
                <a:noFill/>
              </a:ln>
              <a:solidFill>
                <a:srgbClr val="002060"/>
              </a:solidFill>
              <a:effectLst/>
              <a:uLnTx/>
              <a:uFillTx/>
              <a:latin typeface="Century Gothic"/>
              <a:ea typeface="+mn-ea"/>
              <a:cs typeface="+mn-cs"/>
            </a:endParaRPr>
          </a:p>
        </p:txBody>
      </p:sp>
      <p:sp>
        <p:nvSpPr>
          <p:cNvPr id="50" name="TextBox 49"/>
          <p:cNvSpPr txBox="1"/>
          <p:nvPr/>
        </p:nvSpPr>
        <p:spPr>
          <a:xfrm>
            <a:off x="5598299" y="1463420"/>
            <a:ext cx="28480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introduce myself.</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TextBox 53"/>
          <p:cNvSpPr txBox="1"/>
          <p:nvPr/>
        </p:nvSpPr>
        <p:spPr>
          <a:xfrm>
            <a:off x="2073229" y="4957145"/>
            <a:ext cx="23955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look at myself.</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5" name="Imagen 1">
            <a:extLst>
              <a:ext uri="{FF2B5EF4-FFF2-40B4-BE49-F238E27FC236}">
                <a16:creationId xmlns:a16="http://schemas.microsoft.com/office/drawing/2014/main" id="{56B31D50-C3B5-C048-AF6A-EBE34259A055}"/>
              </a:ext>
            </a:extLst>
          </p:cNvPr>
          <p:cNvPicPr>
            <a:picLocks noChangeAspect="1"/>
          </p:cNvPicPr>
          <p:nvPr/>
        </p:nvPicPr>
        <p:blipFill>
          <a:blip r:embed="rId14"/>
          <a:stretch>
            <a:fillRect/>
          </a:stretch>
        </p:blipFill>
        <p:spPr>
          <a:xfrm>
            <a:off x="2309277" y="5379906"/>
            <a:ext cx="1122696" cy="992150"/>
          </a:xfrm>
          <a:prstGeom prst="rect">
            <a:avLst/>
          </a:prstGeom>
        </p:spPr>
      </p:pic>
      <p:pic>
        <p:nvPicPr>
          <p:cNvPr id="57" name="Imagen 1">
            <a:extLst>
              <a:ext uri="{FF2B5EF4-FFF2-40B4-BE49-F238E27FC236}">
                <a16:creationId xmlns:a16="http://schemas.microsoft.com/office/drawing/2014/main" id="{E4DE362F-C5DC-5343-B0CC-4F8A6807B15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84885" y="4427199"/>
            <a:ext cx="1643258" cy="1877422"/>
          </a:xfrm>
          <a:prstGeom prst="rect">
            <a:avLst/>
          </a:prstGeom>
        </p:spPr>
      </p:pic>
      <p:sp>
        <p:nvSpPr>
          <p:cNvPr id="58" name="TextBox 57"/>
          <p:cNvSpPr txBox="1"/>
          <p:nvPr/>
        </p:nvSpPr>
        <p:spPr>
          <a:xfrm>
            <a:off x="5348960" y="5591424"/>
            <a:ext cx="39068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get ready.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(‘prepare myself’)</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212850" y="4970976"/>
            <a:ext cx="17102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hide.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60" name="Imagen 2">
            <a:extLst>
              <a:ext uri="{FF2B5EF4-FFF2-40B4-BE49-F238E27FC236}">
                <a16:creationId xmlns:a16="http://schemas.microsoft.com/office/drawing/2014/main" id="{A10F511F-13EA-564C-8467-374545615811}"/>
              </a:ext>
            </a:extLst>
          </p:cNvPr>
          <p:cNvPicPr>
            <a:picLocks noChangeAspect="1"/>
          </p:cNvPicPr>
          <p:nvPr/>
        </p:nvPicPr>
        <p:blipFill>
          <a:blip r:embed="rId16">
            <a:grayscl/>
          </a:blip>
          <a:stretch>
            <a:fillRect/>
          </a:stretch>
        </p:blipFill>
        <p:spPr>
          <a:xfrm>
            <a:off x="5681094" y="4594676"/>
            <a:ext cx="1228547" cy="987852"/>
          </a:xfrm>
          <a:prstGeom prst="rect">
            <a:avLst/>
          </a:prstGeom>
        </p:spPr>
      </p:pic>
      <p:sp>
        <p:nvSpPr>
          <p:cNvPr id="63" name="Action Button: Custom 16">
            <a:hlinkClick r:id="" action="ppaction://noaction" highlightClick="1">
              <a:snd r:embed="rId17" name="me preparo.wav"/>
            </a:hlinkClick>
            <a:extLst>
              <a:ext uri="{FF2B5EF4-FFF2-40B4-BE49-F238E27FC236}">
                <a16:creationId xmlns:a16="http://schemas.microsoft.com/office/drawing/2014/main" id="{30030AF8-564D-734B-84B9-DB4C7A3A6A53}"/>
              </a:ext>
            </a:extLst>
          </p:cNvPr>
          <p:cNvSpPr/>
          <p:nvPr/>
        </p:nvSpPr>
        <p:spPr>
          <a:xfrm>
            <a:off x="357290" y="455846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Action Button: Custom 16">
            <a:hlinkClick r:id="" action="ppaction://noaction" highlightClick="1">
              <a:snd r:embed="rId18" name="me escondo.wav"/>
            </a:hlinkClick>
            <a:extLst>
              <a:ext uri="{FF2B5EF4-FFF2-40B4-BE49-F238E27FC236}">
                <a16:creationId xmlns:a16="http://schemas.microsoft.com/office/drawing/2014/main" id="{30030AF8-564D-734B-84B9-DB4C7A3A6A53}"/>
              </a:ext>
            </a:extLst>
          </p:cNvPr>
          <p:cNvSpPr/>
          <p:nvPr/>
        </p:nvSpPr>
        <p:spPr>
          <a:xfrm>
            <a:off x="341120" y="51765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extBox 64"/>
          <p:cNvSpPr txBox="1"/>
          <p:nvPr/>
        </p:nvSpPr>
        <p:spPr>
          <a:xfrm>
            <a:off x="1040119" y="930506"/>
            <a:ext cx="48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Action Button: Custom 16">
            <a:hlinkClick r:id="" action="ppaction://noaction" highlightClick="1">
              <a:snd r:embed="rId19" name="me levanto.wav"/>
            </a:hlinkClick>
            <a:extLst>
              <a:ext uri="{FF2B5EF4-FFF2-40B4-BE49-F238E27FC236}">
                <a16:creationId xmlns:a16="http://schemas.microsoft.com/office/drawing/2014/main" id="{30030AF8-564D-734B-84B9-DB4C7A3A6A53}"/>
              </a:ext>
            </a:extLst>
          </p:cNvPr>
          <p:cNvSpPr/>
          <p:nvPr/>
        </p:nvSpPr>
        <p:spPr>
          <a:xfrm>
            <a:off x="348807" y="579268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TextBox 67"/>
          <p:cNvSpPr txBox="1"/>
          <p:nvPr/>
        </p:nvSpPr>
        <p:spPr>
          <a:xfrm>
            <a:off x="994519" y="1493023"/>
            <a:ext cx="48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g</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975821" y="2089121"/>
            <a:ext cx="48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d</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975821" y="2714455"/>
            <a:ext cx="48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c</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1" name="TextBox 70"/>
          <p:cNvSpPr txBox="1"/>
          <p:nvPr/>
        </p:nvSpPr>
        <p:spPr>
          <a:xfrm>
            <a:off x="969884" y="3333491"/>
            <a:ext cx="48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a</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983235" y="3934755"/>
            <a:ext cx="48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b</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69883" y="4545643"/>
            <a:ext cx="48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h</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1040120" y="5153296"/>
            <a:ext cx="48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i</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94519" y="5759848"/>
            <a:ext cx="48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e</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51" name="Imagen 1">
            <a:extLst>
              <a:ext uri="{FF2B5EF4-FFF2-40B4-BE49-F238E27FC236}">
                <a16:creationId xmlns:a16="http://schemas.microsoft.com/office/drawing/2014/main" id="{CB975C54-38DB-C741-9AB8-FB13AD20F1EB}"/>
              </a:ext>
            </a:extLst>
          </p:cNvPr>
          <p:cNvPicPr>
            <a:picLocks noChangeAspect="1"/>
          </p:cNvPicPr>
          <p:nvPr/>
        </p:nvPicPr>
        <p:blipFill>
          <a:blip r:embed="rId20" cstate="screen">
            <a:grayscl/>
            <a:extLst>
              <a:ext uri="{28A0092B-C50C-407E-A947-70E740481C1C}">
                <a14:useLocalDpi xmlns:a14="http://schemas.microsoft.com/office/drawing/2010/main"/>
              </a:ext>
            </a:extLst>
          </a:blip>
          <a:stretch>
            <a:fillRect/>
          </a:stretch>
        </p:blipFill>
        <p:spPr>
          <a:xfrm>
            <a:off x="10251745" y="2763193"/>
            <a:ext cx="1637716" cy="1339526"/>
          </a:xfrm>
          <a:prstGeom prst="rect">
            <a:avLst/>
          </a:prstGeom>
        </p:spPr>
      </p:pic>
    </p:spTree>
    <p:extLst>
      <p:ext uri="{BB962C8B-B14F-4D97-AF65-F5344CB8AC3E}">
        <p14:creationId xmlns:p14="http://schemas.microsoft.com/office/powerpoint/2010/main" val="28176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P spid="69" grpId="0"/>
      <p:bldP spid="70" grpId="0"/>
      <p:bldP spid="71" grpId="0"/>
      <p:bldP spid="72" grpId="0"/>
      <p:bldP spid="73" grpId="0"/>
      <p:bldP spid="74" grpId="0"/>
      <p:bldP spid="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3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0895210" y="933158"/>
            <a:ext cx="103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[1/2]</a:t>
            </a:r>
          </a:p>
        </p:txBody>
      </p:sp>
      <p:pic>
        <p:nvPicPr>
          <p:cNvPr id="3" name="Picture 2" descr="enter.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154" y="1335886"/>
            <a:ext cx="1834830" cy="1369995"/>
          </a:xfrm>
          <a:prstGeom prst="rect">
            <a:avLst/>
          </a:prstGeom>
        </p:spPr>
      </p:pic>
      <p:sp>
        <p:nvSpPr>
          <p:cNvPr id="7" name="TextBox 6"/>
          <p:cNvSpPr txBox="1"/>
          <p:nvPr/>
        </p:nvSpPr>
        <p:spPr>
          <a:xfrm>
            <a:off x="3541594" y="5148517"/>
            <a:ext cx="16932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a:ea typeface="+mn-ea"/>
                <a:cs typeface="+mn-cs"/>
              </a:rPr>
              <a:t>menos</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TextBox 17"/>
          <p:cNvSpPr txBox="1"/>
          <p:nvPr/>
        </p:nvSpPr>
        <p:spPr>
          <a:xfrm>
            <a:off x="262048" y="5171078"/>
            <a:ext cx="12269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less</a:t>
            </a:r>
          </a:p>
        </p:txBody>
      </p:sp>
      <p:sp>
        <p:nvSpPr>
          <p:cNvPr id="19" name="TextBox 18"/>
          <p:cNvSpPr txBox="1"/>
          <p:nvPr/>
        </p:nvSpPr>
        <p:spPr>
          <a:xfrm>
            <a:off x="3519733" y="1895001"/>
            <a:ext cx="22512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a:ea typeface="+mn-ea"/>
                <a:cs typeface="+mn-cs"/>
              </a:rPr>
              <a:t>entrar</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p:cNvSpPr txBox="1"/>
          <p:nvPr/>
        </p:nvSpPr>
        <p:spPr>
          <a:xfrm>
            <a:off x="3541594" y="3590457"/>
            <a:ext cx="2116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a:ea typeface="+mn-ea"/>
                <a:cs typeface="+mn-cs"/>
              </a:rPr>
              <a:t>prestar</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TextBox 22"/>
          <p:cNvSpPr txBox="1"/>
          <p:nvPr/>
        </p:nvSpPr>
        <p:spPr>
          <a:xfrm>
            <a:off x="206370" y="3398962"/>
            <a:ext cx="202037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to lend, lending</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5" name="Picture 24" descr="ok.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08" y="3427395"/>
            <a:ext cx="1111975" cy="686114"/>
          </a:xfrm>
          <a:prstGeom prst="rect">
            <a:avLst/>
          </a:prstGeom>
        </p:spPr>
      </p:pic>
      <p:sp>
        <p:nvSpPr>
          <p:cNvPr id="26" name="TextBox 25"/>
          <p:cNvSpPr txBox="1"/>
          <p:nvPr/>
        </p:nvSpPr>
        <p:spPr>
          <a:xfrm>
            <a:off x="6706818" y="3535007"/>
            <a:ext cx="10582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ok</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p:cNvSpPr txBox="1"/>
          <p:nvPr/>
        </p:nvSpPr>
        <p:spPr>
          <a:xfrm>
            <a:off x="6695934" y="1859339"/>
            <a:ext cx="26168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that, than</a:t>
            </a:r>
          </a:p>
        </p:txBody>
      </p:sp>
      <p:pic>
        <p:nvPicPr>
          <p:cNvPr id="29" name="Picture 28" descr="reall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5610" y="5025250"/>
            <a:ext cx="935516" cy="674607"/>
          </a:xfrm>
          <a:prstGeom prst="rect">
            <a:avLst/>
          </a:prstGeom>
        </p:spPr>
      </p:pic>
      <p:sp>
        <p:nvSpPr>
          <p:cNvPr id="30" name="TextBox 29"/>
          <p:cNvSpPr txBox="1"/>
          <p:nvPr/>
        </p:nvSpPr>
        <p:spPr>
          <a:xfrm>
            <a:off x="6706818" y="5131019"/>
            <a:ext cx="16231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really?</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p:cNvSpPr txBox="1"/>
          <p:nvPr/>
        </p:nvSpPr>
        <p:spPr>
          <a:xfrm>
            <a:off x="9714231" y="1864773"/>
            <a:ext cx="14623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a:ea typeface="+mn-ea"/>
                <a:cs typeface="+mn-cs"/>
              </a:rPr>
              <a:t>que</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2" name="TextBox 31"/>
          <p:cNvSpPr txBox="1"/>
          <p:nvPr/>
        </p:nvSpPr>
        <p:spPr>
          <a:xfrm>
            <a:off x="9714231" y="3572439"/>
            <a:ext cx="17702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a:ea typeface="+mn-ea"/>
                <a:cs typeface="+mn-cs"/>
              </a:rPr>
              <a:t>vale</a:t>
            </a:r>
          </a:p>
        </p:txBody>
      </p:sp>
      <p:sp>
        <p:nvSpPr>
          <p:cNvPr id="33" name="TextBox 32"/>
          <p:cNvSpPr txBox="1"/>
          <p:nvPr/>
        </p:nvSpPr>
        <p:spPr>
          <a:xfrm>
            <a:off x="9714231" y="5088829"/>
            <a:ext cx="3824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a:ea typeface="+mn-ea"/>
                <a:cs typeface="+mn-cs"/>
              </a:rPr>
              <a:t>¿de </a:t>
            </a:r>
            <a:r>
              <a:rPr kumimoji="0" lang="en-US" sz="2800" b="1" i="0" u="none" strike="noStrike" kern="1200" cap="none" spc="0" normalizeH="0" baseline="0" noProof="0" dirty="0" err="1">
                <a:ln>
                  <a:noFill/>
                </a:ln>
                <a:solidFill>
                  <a:srgbClr val="002060"/>
                </a:solidFill>
                <a:effectLst/>
                <a:uLnTx/>
                <a:uFillTx/>
                <a:latin typeface="Century Gothic"/>
                <a:ea typeface="+mn-ea"/>
                <a:cs typeface="+mn-cs"/>
              </a:rPr>
              <a:t>verdad</a:t>
            </a:r>
            <a:r>
              <a:rPr kumimoji="0" lang="en-US"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TextBox 27"/>
          <p:cNvSpPr txBox="1"/>
          <p:nvPr/>
        </p:nvSpPr>
        <p:spPr>
          <a:xfrm>
            <a:off x="184509" y="1805931"/>
            <a:ext cx="20015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to </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go in</a:t>
            </a:r>
            <a:r>
              <a:rPr kumimoji="0" lang="en-US" sz="2800" b="0" i="0" u="none" strike="noStrike" kern="1200" cap="none" spc="0" normalizeH="0" baseline="0" noProof="0">
                <a:ln>
                  <a:noFill/>
                </a:ln>
                <a:solidFill>
                  <a:srgbClr val="002060"/>
                </a:solidFill>
                <a:effectLst/>
                <a:uLnTx/>
                <a:uFillTx/>
                <a:latin typeface="Century Gothic"/>
                <a:ea typeface="+mn-ea"/>
                <a:cs typeface="+mn-cs"/>
              </a:rPr>
              <a:t>, to enter</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026" name="Picture 2" descr="Resolution Process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7520" y="3205494"/>
            <a:ext cx="1350083" cy="1012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6372" y="1335886"/>
            <a:ext cx="4822389" cy="151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206370" y="3067526"/>
            <a:ext cx="4822389" cy="151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206370" y="4776629"/>
            <a:ext cx="4822389" cy="151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6800964" y="1405146"/>
            <a:ext cx="5253065" cy="145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6810101" y="3072399"/>
            <a:ext cx="5228162" cy="151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810101" y="4773342"/>
            <a:ext cx="5228162" cy="151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639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 nodeType="clickEffect">
                                  <p:stCondLst>
                                    <p:cond delay="0"/>
                                  </p:stCondLst>
                                  <p:childTnLst>
                                    <p:set>
                                      <p:cBhvr>
                                        <p:cTn id="104" dur="1" fill="hold">
                                          <p:stCondLst>
                                            <p:cond delay="0"/>
                                          </p:stCondLst>
                                        </p:cTn>
                                        <p:tgtEl>
                                          <p:spTgt spid="1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3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3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2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1" nodeType="clickEffect">
                                  <p:stCondLst>
                                    <p:cond delay="0"/>
                                  </p:stCondLst>
                                  <p:childTnLst>
                                    <p:set>
                                      <p:cBhvr>
                                        <p:cTn id="120" dur="1" fill="hold">
                                          <p:stCondLst>
                                            <p:cond delay="0"/>
                                          </p:stCondLst>
                                        </p:cTn>
                                        <p:tgtEl>
                                          <p:spTgt spid="2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31"/>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1" nodeType="clickEffect">
                                  <p:stCondLst>
                                    <p:cond delay="0"/>
                                  </p:stCondLst>
                                  <p:childTnLst>
                                    <p:set>
                                      <p:cBhvr>
                                        <p:cTn id="128" dur="1" fill="hold">
                                          <p:stCondLst>
                                            <p:cond delay="0"/>
                                          </p:stCondLst>
                                        </p:cTn>
                                        <p:tgtEl>
                                          <p:spTgt spid="3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1" nodeType="clickEffect">
                                  <p:stCondLst>
                                    <p:cond delay="0"/>
                                  </p:stCondLst>
                                  <p:childTnLst>
                                    <p:set>
                                      <p:cBhvr>
                                        <p:cTn id="136" dur="1" fill="hold">
                                          <p:stCondLst>
                                            <p:cond delay="0"/>
                                          </p:stCondLst>
                                        </p:cTn>
                                        <p:tgtEl>
                                          <p:spTgt spid="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1" nodeType="clickEffect">
                                  <p:stCondLst>
                                    <p:cond delay="0"/>
                                  </p:stCondLst>
                                  <p:childTnLst>
                                    <p:set>
                                      <p:cBhvr>
                                        <p:cTn id="1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8" grpId="0"/>
      <p:bldP spid="18" grpId="1"/>
      <p:bldP spid="19" grpId="0"/>
      <p:bldP spid="19" grpId="1"/>
      <p:bldP spid="22" grpId="0"/>
      <p:bldP spid="22" grpId="1"/>
      <p:bldP spid="23" grpId="0"/>
      <p:bldP spid="23" grpId="1"/>
      <p:bldP spid="26" grpId="0"/>
      <p:bldP spid="26" grpId="1"/>
      <p:bldP spid="27" grpId="0"/>
      <p:bldP spid="27" grpId="1"/>
      <p:bldP spid="30" grpId="0"/>
      <p:bldP spid="30" grpId="1"/>
      <p:bldP spid="31" grpId="0"/>
      <p:bldP spid="31" grpId="1"/>
      <p:bldP spid="32" grpId="0"/>
      <p:bldP spid="32" grpId="1"/>
      <p:bldP spid="33" grpId="0"/>
      <p:bldP spid="33" grpId="1"/>
      <p:bldP spid="28" grpId="0"/>
      <p:bldP spid="28" grpId="1"/>
      <p:bldP spid="6" grpId="0" animBg="1"/>
      <p:bldP spid="36" grpId="0" animBg="1"/>
      <p:bldP spid="37" grpId="0" animBg="1"/>
      <p:bldP spid="38" grpId="0" animBg="1"/>
      <p:bldP spid="40"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3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0895210" y="933158"/>
            <a:ext cx="103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[2/2]</a:t>
            </a:r>
          </a:p>
        </p:txBody>
      </p:sp>
      <p:pic>
        <p:nvPicPr>
          <p:cNvPr id="3" name="Picture 2" descr="ti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566" y="1175897"/>
            <a:ext cx="1535730" cy="918528"/>
          </a:xfrm>
          <a:prstGeom prst="rect">
            <a:avLst/>
          </a:prstGeom>
        </p:spPr>
      </p:pic>
      <p:pic>
        <p:nvPicPr>
          <p:cNvPr id="6" name="Picture 5" descr="ill.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801" y="2960978"/>
            <a:ext cx="1153159" cy="852719"/>
          </a:xfrm>
          <a:prstGeom prst="rect">
            <a:avLst/>
          </a:prstGeom>
        </p:spPr>
      </p:pic>
      <p:pic>
        <p:nvPicPr>
          <p:cNvPr id="7" name="Picture 6" descr="excited.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655" y="4582574"/>
            <a:ext cx="1548033" cy="1152071"/>
          </a:xfrm>
          <a:prstGeom prst="rect">
            <a:avLst/>
          </a:prstGeom>
        </p:spPr>
      </p:pic>
      <p:pic>
        <p:nvPicPr>
          <p:cNvPr id="18" name="Picture 17" descr="angr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8088" y="1516648"/>
            <a:ext cx="1308510" cy="938587"/>
          </a:xfrm>
          <a:prstGeom prst="rect">
            <a:avLst/>
          </a:prstGeom>
        </p:spPr>
      </p:pic>
      <p:pic>
        <p:nvPicPr>
          <p:cNvPr id="19" name="Picture 18" descr="difficult.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3435" y="2962654"/>
            <a:ext cx="1460819" cy="1226309"/>
          </a:xfrm>
          <a:prstGeom prst="rect">
            <a:avLst/>
          </a:prstGeom>
        </p:spPr>
      </p:pic>
      <p:pic>
        <p:nvPicPr>
          <p:cNvPr id="22" name="Picture 21" descr="easy.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0768" y="4886409"/>
            <a:ext cx="1165200" cy="1160021"/>
          </a:xfrm>
          <a:prstGeom prst="rect">
            <a:avLst/>
          </a:prstGeom>
        </p:spPr>
      </p:pic>
      <p:sp>
        <p:nvSpPr>
          <p:cNvPr id="23" name="TextBox 22"/>
          <p:cNvSpPr txBox="1"/>
          <p:nvPr/>
        </p:nvSpPr>
        <p:spPr>
          <a:xfrm>
            <a:off x="192089" y="5620342"/>
            <a:ext cx="25206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[excited]</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TextBox 23"/>
          <p:cNvSpPr txBox="1"/>
          <p:nvPr/>
        </p:nvSpPr>
        <p:spPr>
          <a:xfrm>
            <a:off x="3166359" y="1501128"/>
            <a:ext cx="25399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entury Gothic"/>
                <a:ea typeface="+mn-ea"/>
                <a:cs typeface="+mn-cs"/>
              </a:rPr>
              <a:t>cansado, cansada</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p:cNvSpPr txBox="1"/>
          <p:nvPr/>
        </p:nvSpPr>
        <p:spPr>
          <a:xfrm>
            <a:off x="3166359" y="3285177"/>
            <a:ext cx="26938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entury Gothic"/>
                <a:ea typeface="+mn-ea"/>
                <a:cs typeface="+mn-cs"/>
              </a:rPr>
              <a:t>enfermo, enferma</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p:cNvSpPr txBox="1"/>
          <p:nvPr/>
        </p:nvSpPr>
        <p:spPr>
          <a:xfrm>
            <a:off x="3147173" y="5023059"/>
            <a:ext cx="35019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entury Gothic"/>
                <a:ea typeface="+mn-ea"/>
                <a:cs typeface="+mn-cs"/>
              </a:rPr>
              <a:t>emocionado, emocionada</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p:cNvSpPr txBox="1"/>
          <p:nvPr/>
        </p:nvSpPr>
        <p:spPr>
          <a:xfrm>
            <a:off x="9575856" y="1498459"/>
            <a:ext cx="28285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entury Gothic"/>
                <a:ea typeface="+mn-ea"/>
                <a:cs typeface="+mn-cs"/>
              </a:rPr>
              <a:t>enojado, enojada</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p:cNvSpPr txBox="1"/>
          <p:nvPr/>
        </p:nvSpPr>
        <p:spPr>
          <a:xfrm>
            <a:off x="9575856" y="3487014"/>
            <a:ext cx="2674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a:ea typeface="+mn-ea"/>
                <a:cs typeface="+mn-cs"/>
              </a:rPr>
              <a:t>difícil</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Box 28"/>
          <p:cNvSpPr txBox="1"/>
          <p:nvPr/>
        </p:nvSpPr>
        <p:spPr>
          <a:xfrm>
            <a:off x="9713220" y="5160285"/>
            <a:ext cx="20396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a:ea typeface="+mn-ea"/>
                <a:cs typeface="+mn-cs"/>
              </a:rPr>
              <a:t>fácil</a:t>
            </a: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192089" y="3810485"/>
            <a:ext cx="25206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[ill, sick]</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p:cNvSpPr txBox="1"/>
          <p:nvPr/>
        </p:nvSpPr>
        <p:spPr>
          <a:xfrm>
            <a:off x="256072" y="2073499"/>
            <a:ext cx="25206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[tired]</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0" name="TextBox 29"/>
          <p:cNvSpPr txBox="1"/>
          <p:nvPr/>
        </p:nvSpPr>
        <p:spPr>
          <a:xfrm>
            <a:off x="6208885" y="1759662"/>
            <a:ext cx="15474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[angry]</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p:cNvSpPr txBox="1"/>
          <p:nvPr/>
        </p:nvSpPr>
        <p:spPr>
          <a:xfrm>
            <a:off x="6215112" y="3471881"/>
            <a:ext cx="17924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[difficult]</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Rectangle 38"/>
          <p:cNvSpPr/>
          <p:nvPr/>
        </p:nvSpPr>
        <p:spPr>
          <a:xfrm>
            <a:off x="199958" y="1163641"/>
            <a:ext cx="4822389" cy="1623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199956" y="2895281"/>
            <a:ext cx="4822391" cy="1623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199956" y="4519114"/>
            <a:ext cx="5514172" cy="170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6216754" y="1469424"/>
            <a:ext cx="5830861" cy="1325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216754" y="2900154"/>
            <a:ext cx="5830861" cy="1623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7378825" y="4601097"/>
            <a:ext cx="4668790" cy="1623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Callout 3"/>
          <p:cNvSpPr/>
          <p:nvPr/>
        </p:nvSpPr>
        <p:spPr>
          <a:xfrm>
            <a:off x="6359086" y="156117"/>
            <a:ext cx="3141753" cy="1166033"/>
          </a:xfrm>
          <a:prstGeom prst="wedgeEllipseCallout">
            <a:avLst>
              <a:gd name="adj1" fmla="val 43926"/>
              <a:gd name="adj2" fmla="val 693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In Spain it is also common to say ‘enfadado/a’.</a:t>
            </a:r>
          </a:p>
        </p:txBody>
      </p:sp>
    </p:spTree>
    <p:extLst>
      <p:ext uri="{BB962C8B-B14F-4D97-AF65-F5344CB8AC3E}">
        <p14:creationId xmlns:p14="http://schemas.microsoft.com/office/powerpoint/2010/main" val="207670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1"/>
                                        </p:tgtEl>
                                      </p:cBhvr>
                                    </p:animEffect>
                                    <p:set>
                                      <p:cBhvr>
                                        <p:cTn id="17" dur="1" fill="hold">
                                          <p:stCondLst>
                                            <p:cond delay="499"/>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4"/>
                                        </p:tgtEl>
                                      </p:cBhvr>
                                    </p:animEffect>
                                    <p:set>
                                      <p:cBhvr>
                                        <p:cTn id="36" dur="1" fill="hold">
                                          <p:stCondLst>
                                            <p:cond delay="499"/>
                                          </p:stCondLst>
                                        </p:cTn>
                                        <p:tgtEl>
                                          <p:spTgt spid="4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6"/>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2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2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1" nodeType="clickEffect">
                                  <p:stCondLst>
                                    <p:cond delay="0"/>
                                  </p:stCondLst>
                                  <p:childTnLst>
                                    <p:set>
                                      <p:cBhvr>
                                        <p:cTn id="120" dur="1" fill="hold">
                                          <p:stCondLst>
                                            <p:cond delay="0"/>
                                          </p:stCondLst>
                                        </p:cTn>
                                        <p:tgtEl>
                                          <p:spTgt spid="2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1" nodeType="click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2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1" nodeType="clickEffect">
                                  <p:stCondLst>
                                    <p:cond delay="0"/>
                                  </p:stCondLst>
                                  <p:childTnLst>
                                    <p:set>
                                      <p:cBhvr>
                                        <p:cTn id="136" dur="1" fill="hold">
                                          <p:stCondLst>
                                            <p:cond delay="0"/>
                                          </p:stCondLst>
                                        </p:cTn>
                                        <p:tgtEl>
                                          <p:spTgt spid="2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1" nodeType="clickEffect">
                                  <p:stCondLst>
                                    <p:cond delay="0"/>
                                  </p:stCondLst>
                                  <p:childTnLst>
                                    <p:set>
                                      <p:cBhvr>
                                        <p:cTn id="144" dur="1" fill="hold">
                                          <p:stCondLst>
                                            <p:cond delay="0"/>
                                          </p:stCondLst>
                                        </p:cTn>
                                        <p:tgtEl>
                                          <p:spTgt spid="2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0" nodeType="click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1" nodeType="clickEffect">
                                  <p:stCondLst>
                                    <p:cond delay="0"/>
                                  </p:stCondLst>
                                  <p:childTnLst>
                                    <p:set>
                                      <p:cBhvr>
                                        <p:cTn id="1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20" grpId="0"/>
      <p:bldP spid="20" grpId="1"/>
      <p:bldP spid="21" grpId="0"/>
      <p:bldP spid="21" grpId="1"/>
      <p:bldP spid="30" grpId="0"/>
      <p:bldP spid="30" grpId="1"/>
      <p:bldP spid="31" grpId="0"/>
      <p:bldP spid="31" grpId="1"/>
      <p:bldP spid="39" grpId="0" animBg="1"/>
      <p:bldP spid="40" grpId="0" animBg="1"/>
      <p:bldP spid="41" grpId="0" animBg="1"/>
      <p:bldP spid="42" grpId="0" animBg="1"/>
      <p:bldP spid="43" grpId="0" animBg="1"/>
      <p:bldP spid="44"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3239" y="1330258"/>
            <a:ext cx="84392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To say ‘our’ in Spanish use ________ . </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Talking about possessions</a:t>
            </a:r>
            <a:br>
              <a:rPr lang="en-GB" sz="2600" b="1">
                <a:solidFill>
                  <a:schemeClr val="bg1"/>
                </a:solidFill>
              </a:rPr>
            </a:br>
            <a:r>
              <a:rPr lang="en-GB" sz="2600" b="1">
                <a:solidFill>
                  <a:schemeClr val="bg1"/>
                </a:solidFill>
              </a:rPr>
              <a:t>Using ‘nuestro’ [revisited]</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838594" y="1312061"/>
            <a:ext cx="16580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00"/>
                </a:solidFill>
                <a:effectLst/>
                <a:uLnTx/>
                <a:uFillTx/>
                <a:latin typeface="Century Gothic"/>
                <a:ea typeface="+mn-ea"/>
                <a:cs typeface="+mn-cs"/>
              </a:rPr>
              <a:t>nuestro</a:t>
            </a:r>
            <a:endParaRPr kumimoji="0" lang="en-US" sz="28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19" name="TextBox 18"/>
          <p:cNvSpPr txBox="1"/>
          <p:nvPr/>
        </p:nvSpPr>
        <p:spPr>
          <a:xfrm>
            <a:off x="4155440" y="5161882"/>
            <a:ext cx="2697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002060"/>
                </a:solidFill>
                <a:effectLst/>
                <a:uLnTx/>
                <a:uFillTx/>
                <a:latin typeface="Century Gothic"/>
                <a:ea typeface="+mn-ea"/>
                <a:cs typeface="+mn-cs"/>
              </a:rPr>
              <a:t>nuestr</a:t>
            </a:r>
            <a:r>
              <a:rPr kumimoji="0" lang="en-US" sz="2800" b="0" i="0" u="none" strike="noStrike" kern="1200" cap="none" spc="0" normalizeH="0" baseline="0" noProof="0" err="1">
                <a:ln>
                  <a:noFill/>
                </a:ln>
                <a:solidFill>
                  <a:srgbClr val="FF6600"/>
                </a:solidFill>
                <a:effectLst/>
                <a:uLnTx/>
                <a:uFillTx/>
                <a:latin typeface="Century Gothic"/>
                <a:ea typeface="+mn-ea"/>
                <a:cs typeface="+mn-cs"/>
              </a:rPr>
              <a:t>a</a:t>
            </a:r>
            <a:r>
              <a:rPr kumimoji="0" lang="en-US" sz="2800" b="0" i="0" u="none" strike="noStrike" kern="1200" cap="none" spc="0" normalizeH="0" baseline="0" noProof="0">
                <a:ln>
                  <a:noFill/>
                </a:ln>
                <a:solidFill>
                  <a:srgbClr val="002060"/>
                </a:solidFill>
                <a:effectLst/>
                <a:uLnTx/>
                <a:uFillTx/>
                <a:latin typeface="Century Gothic"/>
                <a:ea typeface="+mn-ea"/>
                <a:cs typeface="+mn-cs"/>
              </a:rPr>
              <a:t> hija</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304199" y="3641900"/>
            <a:ext cx="21492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our son</a:t>
            </a:r>
          </a:p>
        </p:txBody>
      </p:sp>
      <p:sp>
        <p:nvSpPr>
          <p:cNvPr id="21" name="TextBox 20"/>
          <p:cNvSpPr txBox="1"/>
          <p:nvPr/>
        </p:nvSpPr>
        <p:spPr>
          <a:xfrm>
            <a:off x="304199" y="5148041"/>
            <a:ext cx="25800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our </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daughter</a:t>
            </a:r>
          </a:p>
        </p:txBody>
      </p:sp>
      <p:cxnSp>
        <p:nvCxnSpPr>
          <p:cNvPr id="25" name="Straight Arrow Connector 24"/>
          <p:cNvCxnSpPr/>
          <p:nvPr/>
        </p:nvCxnSpPr>
        <p:spPr>
          <a:xfrm>
            <a:off x="1974063" y="3903510"/>
            <a:ext cx="756871"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062050" y="5417082"/>
            <a:ext cx="756871"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884204" y="3599520"/>
            <a:ext cx="214716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nuestr</a:t>
            </a:r>
            <a:r>
              <a:rPr kumimoji="0" lang="en-US" sz="2800" b="0" i="0" u="none" strike="noStrike" kern="1200" cap="none" spc="0" normalizeH="0" baseline="0" noProof="0">
                <a:ln>
                  <a:noFill/>
                </a:ln>
                <a:solidFill>
                  <a:srgbClr val="FF6600"/>
                </a:solidFill>
                <a:effectLst/>
                <a:uLnTx/>
                <a:uFillTx/>
                <a:latin typeface="Century Gothic"/>
                <a:ea typeface="+mn-ea"/>
                <a:cs typeface="+mn-cs"/>
              </a:rPr>
              <a:t>o</a:t>
            </a:r>
            <a:r>
              <a:rPr kumimoji="0" lang="en-US" sz="2800" b="0" i="0"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US" sz="2800" b="0" i="0" u="none" strike="noStrike" kern="1200" cap="none" spc="0" normalizeH="0" baseline="0" noProof="0">
                <a:ln>
                  <a:noFill/>
                </a:ln>
                <a:solidFill>
                  <a:srgbClr val="002060"/>
                </a:solidFill>
                <a:effectLst/>
                <a:uLnTx/>
                <a:uFillTx/>
                <a:latin typeface="Century Gothic"/>
                <a:ea typeface="+mn-ea"/>
                <a:cs typeface="+mn-cs"/>
              </a:rPr>
              <a:t>hij</a:t>
            </a:r>
            <a:r>
              <a:rPr kumimoji="0" lang="en-US" sz="2800" b="0" i="0" u="none" strike="noStrike" kern="1200" cap="none" spc="0" normalizeH="0" baseline="0" noProof="0">
                <a:ln>
                  <a:noFill/>
                </a:ln>
                <a:solidFill>
                  <a:srgbClr val="FF6600"/>
                </a:solidFill>
                <a:effectLst/>
                <a:uLnTx/>
                <a:uFillTx/>
                <a:latin typeface="Century Gothic"/>
                <a:ea typeface="+mn-ea"/>
                <a:cs typeface="+mn-cs"/>
              </a:rPr>
              <a:t>o</a:t>
            </a:r>
            <a:r>
              <a:rPr kumimoji="0" lang="en-US" sz="2800" b="0" i="0" u="none" strike="noStrike" kern="1200" cap="none" spc="0" normalizeH="0" baseline="0" noProof="0">
                <a:ln>
                  <a:noFill/>
                </a:ln>
                <a:solidFill>
                  <a:srgbClr val="4472C4">
                    <a:lumMod val="50000"/>
                  </a:srgbClr>
                </a:solidFill>
                <a:effectLst/>
                <a:uLnTx/>
                <a:uFillTx/>
                <a:latin typeface="Century Gothic"/>
                <a:ea typeface="+mn-ea"/>
                <a:cs typeface="+mn-cs"/>
              </a:rPr>
              <a:t> </a:t>
            </a:r>
            <a:endParaRPr kumimoji="0" lang="en-GB" sz="2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Rectangle 27"/>
          <p:cNvSpPr/>
          <p:nvPr/>
        </p:nvSpPr>
        <p:spPr>
          <a:xfrm>
            <a:off x="304199" y="4602448"/>
            <a:ext cx="787293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For </a:t>
            </a:r>
            <a:r>
              <a:rPr kumimoji="0" lang="en-US" sz="2800" b="1" i="1" u="none" strike="noStrike" kern="1200" cap="none" spc="0" normalizeH="0" baseline="0" noProof="0">
                <a:ln>
                  <a:noFill/>
                </a:ln>
                <a:solidFill>
                  <a:srgbClr val="002060"/>
                </a:solidFill>
                <a:effectLst/>
                <a:uLnTx/>
                <a:uFillTx/>
                <a:latin typeface="Century Gothic"/>
                <a:ea typeface="+mn-ea"/>
                <a:cs typeface="+mn-cs"/>
              </a:rPr>
              <a:t>singular feminine </a:t>
            </a:r>
            <a:r>
              <a:rPr kumimoji="0" lang="en-US" sz="2800" b="0" i="0" u="none" strike="noStrike" kern="1200" cap="none" spc="0" normalizeH="0" baseline="0" noProof="0">
                <a:ln>
                  <a:noFill/>
                </a:ln>
                <a:solidFill>
                  <a:srgbClr val="002060"/>
                </a:solidFill>
                <a:effectLst/>
                <a:uLnTx/>
                <a:uFillTx/>
                <a:latin typeface="Century Gothic"/>
                <a:ea typeface="+mn-ea"/>
                <a:cs typeface="+mn-cs"/>
              </a:rPr>
              <a:t>nouns, use ________. </a:t>
            </a:r>
          </a:p>
        </p:txBody>
      </p:sp>
      <p:sp>
        <p:nvSpPr>
          <p:cNvPr id="29" name="Rectangle 28"/>
          <p:cNvSpPr/>
          <p:nvPr/>
        </p:nvSpPr>
        <p:spPr>
          <a:xfrm>
            <a:off x="225042" y="2181956"/>
            <a:ext cx="1072199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800" b="0" i="0" u="none" strike="noStrike" kern="1200" cap="none" spc="0" normalizeH="0" baseline="0" noProof="0" dirty="0" err="1">
                <a:ln>
                  <a:noFill/>
                </a:ln>
                <a:solidFill>
                  <a:srgbClr val="002060"/>
                </a:solidFill>
                <a:effectLst/>
                <a:uLnTx/>
                <a:uFillTx/>
                <a:latin typeface="Century Gothic"/>
                <a:ea typeface="+mn-ea"/>
                <a:cs typeface="+mn-cs"/>
              </a:rPr>
              <a:t>Nuestro</a:t>
            </a:r>
            <a:r>
              <a:rPr kumimoji="0" lang="en-US" sz="2800" b="0" i="0" u="none" strike="noStrike" kern="1200" cap="none" spc="0" normalizeH="0" baseline="0" noProof="0">
                <a:ln>
                  <a:noFill/>
                </a:ln>
                <a:solidFill>
                  <a:srgbClr val="002060"/>
                </a:solidFill>
                <a:effectLst/>
                <a:uLnTx/>
                <a:uFillTx/>
                <a:latin typeface="Century Gothic"/>
                <a:ea typeface="+mn-ea"/>
                <a:cs typeface="+mn-cs"/>
              </a:rPr>
              <a:t>’ needs </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to </a:t>
            </a:r>
            <a:r>
              <a:rPr kumimoji="0" lang="en-US" sz="2800" b="0" i="0" u="none" strike="noStrike" kern="1200" cap="none" spc="0" normalizeH="0" baseline="0" noProof="0">
                <a:ln>
                  <a:noFill/>
                </a:ln>
                <a:solidFill>
                  <a:srgbClr val="002060"/>
                </a:solidFill>
                <a:effectLst/>
                <a:uLnTx/>
                <a:uFillTx/>
                <a:latin typeface="Century Gothic"/>
                <a:ea typeface="+mn-ea"/>
                <a:cs typeface="+mn-cs"/>
              </a:rPr>
              <a:t>agree with the </a:t>
            </a:r>
            <a:r>
              <a:rPr kumimoji="0" lang="en-US" sz="2800" b="1" i="1" u="none" strike="noStrike" kern="1200" cap="none" spc="0" normalizeH="0" baseline="0" noProof="0">
                <a:ln>
                  <a:noFill/>
                </a:ln>
                <a:solidFill>
                  <a:srgbClr val="002060"/>
                </a:solidFill>
                <a:effectLst/>
                <a:uLnTx/>
                <a:uFillTx/>
                <a:latin typeface="Century Gothic"/>
                <a:ea typeface="+mn-ea"/>
                <a:cs typeface="+mn-cs"/>
              </a:rPr>
              <a:t>gender</a:t>
            </a:r>
            <a:r>
              <a:rPr kumimoji="0" lang="en-US" sz="2800" b="0" i="0" u="none" strike="noStrike" kern="1200" cap="none" spc="0" normalizeH="0" noProof="0">
                <a:ln>
                  <a:noFill/>
                </a:ln>
                <a:solidFill>
                  <a:srgbClr val="002060"/>
                </a:solidFill>
                <a:effectLst/>
                <a:uLnTx/>
                <a:uFillTx/>
                <a:latin typeface="Century Gothic"/>
                <a:ea typeface="+mn-ea"/>
                <a:cs typeface="+mn-cs"/>
              </a:rPr>
              <a:t> of the noun</a:t>
            </a:r>
            <a:r>
              <a:rPr kumimoji="0" lang="en-US" sz="2800" b="0" i="0" u="none" strike="noStrike" kern="1200" cap="none" spc="0" normalizeH="0" baseline="0" noProof="0">
                <a:ln>
                  <a:noFill/>
                </a:ln>
                <a:solidFill>
                  <a:srgbClr val="002060"/>
                </a:solidFill>
                <a:effectLst/>
                <a:uLnTx/>
                <a:uFillTx/>
                <a:latin typeface="Century Gothic"/>
                <a:ea typeface="+mn-ea"/>
                <a:cs typeface="+mn-cs"/>
              </a:rPr>
              <a:t>. </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5" name="Rectangle 34"/>
          <p:cNvSpPr/>
          <p:nvPr/>
        </p:nvSpPr>
        <p:spPr>
          <a:xfrm>
            <a:off x="304199" y="3089802"/>
            <a:ext cx="787293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For </a:t>
            </a:r>
            <a:r>
              <a:rPr kumimoji="0" lang="en-US" sz="2800" b="1" i="1" u="none" strike="noStrike" kern="1200" cap="none" spc="0" normalizeH="0" baseline="0" noProof="0">
                <a:ln>
                  <a:noFill/>
                </a:ln>
                <a:solidFill>
                  <a:srgbClr val="002060"/>
                </a:solidFill>
                <a:effectLst/>
                <a:uLnTx/>
                <a:uFillTx/>
                <a:latin typeface="Century Gothic"/>
                <a:ea typeface="+mn-ea"/>
                <a:cs typeface="+mn-cs"/>
              </a:rPr>
              <a:t>singular masculine </a:t>
            </a:r>
            <a:r>
              <a:rPr kumimoji="0" lang="en-US" sz="2800" b="0" i="0" u="none" strike="noStrike" kern="1200" cap="none" spc="0" normalizeH="0" baseline="0" noProof="0">
                <a:ln>
                  <a:noFill/>
                </a:ln>
                <a:solidFill>
                  <a:srgbClr val="002060"/>
                </a:solidFill>
                <a:effectLst/>
                <a:uLnTx/>
                <a:uFillTx/>
                <a:latin typeface="Century Gothic"/>
                <a:ea typeface="+mn-ea"/>
                <a:cs typeface="+mn-cs"/>
              </a:rPr>
              <a:t>nouns, use ________. </a:t>
            </a:r>
          </a:p>
        </p:txBody>
      </p:sp>
      <p:sp>
        <p:nvSpPr>
          <p:cNvPr id="36" name="TextBox 35"/>
          <p:cNvSpPr txBox="1"/>
          <p:nvPr/>
        </p:nvSpPr>
        <p:spPr>
          <a:xfrm>
            <a:off x="6212393" y="3076300"/>
            <a:ext cx="14860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00"/>
                </a:solidFill>
                <a:effectLst/>
                <a:uLnTx/>
                <a:uFillTx/>
                <a:latin typeface="Century Gothic"/>
                <a:ea typeface="+mn-ea"/>
                <a:cs typeface="+mn-cs"/>
              </a:rPr>
              <a:t>nuestro</a:t>
            </a:r>
            <a:endParaRPr kumimoji="0" lang="en-US" sz="2800" b="0"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37" name="TextBox 36"/>
          <p:cNvSpPr txBox="1"/>
          <p:nvPr/>
        </p:nvSpPr>
        <p:spPr>
          <a:xfrm>
            <a:off x="5906153" y="4588981"/>
            <a:ext cx="14860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00"/>
                </a:solidFill>
                <a:effectLst/>
                <a:uLnTx/>
                <a:uFillTx/>
                <a:latin typeface="Century Gothic"/>
                <a:ea typeface="+mn-ea"/>
                <a:cs typeface="+mn-cs"/>
              </a:rPr>
              <a:t>nuestra</a:t>
            </a:r>
            <a:endParaRPr kumimoji="0" lang="en-US" sz="2800" b="0" i="0" u="none" strike="noStrike" kern="1200" cap="none" spc="0" normalizeH="0" baseline="0" noProof="0" dirty="0">
              <a:ln>
                <a:noFill/>
              </a:ln>
              <a:solidFill>
                <a:srgbClr val="FF6600"/>
              </a:solidFill>
              <a:effectLst/>
              <a:uLnTx/>
              <a:uFillTx/>
              <a:latin typeface="Century Gothic"/>
              <a:ea typeface="+mn-ea"/>
              <a:cs typeface="+mn-cs"/>
            </a:endParaRPr>
          </a:p>
        </p:txBody>
      </p:sp>
    </p:spTree>
    <p:extLst>
      <p:ext uri="{BB962C8B-B14F-4D97-AF65-F5344CB8AC3E}">
        <p14:creationId xmlns:p14="http://schemas.microsoft.com/office/powerpoint/2010/main" val="11066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9" grpId="0"/>
      <p:bldP spid="20" grpId="0"/>
      <p:bldP spid="21" grpId="0"/>
      <p:bldP spid="27" grpId="0"/>
      <p:bldP spid="28" grpId="0"/>
      <p:bldP spid="29"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8096514" cy="1325563"/>
          </a:xfrm>
        </p:spPr>
        <p:txBody>
          <a:bodyPr>
            <a:normAutofit/>
          </a:bodyPr>
          <a:lstStyle/>
          <a:p>
            <a:r>
              <a:rPr lang="en-GB" sz="2600" b="1">
                <a:solidFill>
                  <a:schemeClr val="bg1"/>
                </a:solidFill>
              </a:rPr>
              <a:t>Comparing things</a:t>
            </a:r>
            <a:br>
              <a:rPr lang="en-GB" sz="2600" b="1">
                <a:solidFill>
                  <a:schemeClr val="bg1"/>
                </a:solidFill>
              </a:rPr>
            </a:br>
            <a:r>
              <a:rPr lang="en-GB" sz="2600" b="1">
                <a:solidFill>
                  <a:schemeClr val="bg1"/>
                </a:solidFill>
              </a:rPr>
              <a:t>Using ‘más que’ and ‘menos que’</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62060" y="1325563"/>
            <a:ext cx="1063907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In English we often use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more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 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or ‘</a:t>
            </a:r>
            <a:r>
              <a:rPr kumimoji="0" lang="is-IS" sz="2200" b="1" i="0" u="none" strike="noStrike" kern="1200" cap="none" spc="0" normalizeH="0" baseline="0" noProof="0">
                <a:ln>
                  <a:noFill/>
                </a:ln>
                <a:solidFill>
                  <a:srgbClr val="002060"/>
                </a:solidFill>
                <a:effectLst/>
                <a:uLnTx/>
                <a:uFillTx/>
                <a:latin typeface="Century Gothic"/>
                <a:ea typeface="+mn-ea"/>
                <a:cs typeface="+mn-cs"/>
              </a:rPr>
              <a:t>less ... 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with an adjective to make comparisons.</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Rectangle 7"/>
          <p:cNvSpPr/>
          <p:nvPr/>
        </p:nvSpPr>
        <p:spPr>
          <a:xfrm>
            <a:off x="262060" y="2334900"/>
            <a:ext cx="888352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200" b="0" i="0" u="none" strike="noStrike" kern="1200" cap="none" spc="0" normalizeH="0" baseline="0" noProof="0">
                <a:ln>
                  <a:noFill/>
                </a:ln>
                <a:solidFill>
                  <a:srgbClr val="002060"/>
                </a:solidFill>
                <a:effectLst/>
                <a:uLnTx/>
                <a:uFillTx/>
                <a:latin typeface="Century Gothic"/>
                <a:ea typeface="+mn-ea"/>
                <a:cs typeface="+mn-cs"/>
              </a:rPr>
              <a:t>Example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Carla </a:t>
            </a:r>
            <a:r>
              <a:rPr kumimoji="0" lang="is-IS" sz="2200" b="0" i="0" u="none" strike="noStrike" kern="1200" cap="none" spc="0" normalizeH="0" baseline="0" noProof="0">
                <a:ln>
                  <a:noFill/>
                </a:ln>
                <a:solidFill>
                  <a:srgbClr val="002060"/>
                </a:solidFill>
                <a:effectLst/>
                <a:uLnTx/>
                <a:uFillTx/>
                <a:latin typeface="Century Gothic"/>
                <a:ea typeface="+mn-ea"/>
                <a:cs typeface="+mn-cs"/>
              </a:rPr>
              <a:t>is </a:t>
            </a:r>
            <a:r>
              <a:rPr kumimoji="0" lang="is-IS" sz="2200" b="1" i="0" u="none" strike="noStrike" kern="1200" cap="none" spc="0" normalizeH="0" baseline="0" noProof="0">
                <a:ln>
                  <a:noFill/>
                </a:ln>
                <a:solidFill>
                  <a:srgbClr val="002060"/>
                </a:solidFill>
                <a:effectLst/>
                <a:uLnTx/>
                <a:uFillTx/>
                <a:latin typeface="Century Gothic"/>
                <a:ea typeface="+mn-ea"/>
                <a:cs typeface="+mn-cs"/>
              </a:rPr>
              <a:t>more</a:t>
            </a:r>
            <a:r>
              <a:rPr kumimoji="0" lang="is-IS" sz="2200" b="0" i="0" u="none" strike="noStrike" kern="1200" cap="none" spc="0" normalizeH="0" baseline="0" noProof="0">
                <a:ln>
                  <a:noFill/>
                </a:ln>
                <a:solidFill>
                  <a:srgbClr val="002060"/>
                </a:solidFill>
                <a:effectLst/>
                <a:uLnTx/>
                <a:uFillTx/>
                <a:latin typeface="Century Gothic"/>
                <a:ea typeface="+mn-ea"/>
                <a:cs typeface="+mn-cs"/>
              </a:rPr>
              <a:t>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intelligent</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than</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Esteban.</a:t>
            </a:r>
          </a:p>
        </p:txBody>
      </p:sp>
      <p:sp>
        <p:nvSpPr>
          <p:cNvPr id="9" name="Rectangle 8"/>
          <p:cNvSpPr/>
          <p:nvPr/>
        </p:nvSpPr>
        <p:spPr>
          <a:xfrm>
            <a:off x="261409" y="3097133"/>
            <a:ext cx="11285235" cy="430887"/>
          </a:xfrm>
          <a:prstGeom prst="rect">
            <a:avLst/>
          </a:prstGeom>
        </p:spPr>
        <p:txBody>
          <a:bodyPr wrap="square">
            <a:spAutoFit/>
          </a:bodyPr>
          <a:lstStyle/>
          <a:p>
            <a:pPr lvl="0">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more … than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in Spanish, </a:t>
            </a:r>
            <a:r>
              <a:rPr kumimoji="0" lang="en-US" sz="2200" b="0" i="0" u="none" strike="noStrike" kern="1200" cap="none" spc="0" normalizeH="0" baseline="0" noProof="0">
                <a:ln>
                  <a:noFill/>
                </a:ln>
                <a:solidFill>
                  <a:srgbClr val="002060"/>
                </a:solidFill>
                <a:effectLst/>
                <a:uLnTx/>
                <a:uFillTx/>
                <a:latin typeface="Century Gothic"/>
                <a:ea typeface="+mn-ea"/>
                <a:cs typeface="+mn-cs"/>
              </a:rPr>
              <a:t>use ‘</a:t>
            </a:r>
            <a:r>
              <a:rPr kumimoji="0" lang="en-US" sz="2200" b="1" i="0" u="none" strike="noStrike" kern="1200" cap="none" spc="0" normalizeH="0" baseline="0" noProof="0">
                <a:ln>
                  <a:noFill/>
                </a:ln>
                <a:solidFill>
                  <a:srgbClr val="002060"/>
                </a:solidFill>
                <a:effectLst/>
                <a:uLnTx/>
                <a:uFillTx/>
                <a:latin typeface="Century Gothic"/>
                <a:ea typeface="+mn-ea"/>
                <a:cs typeface="+mn-cs"/>
              </a:rPr>
              <a:t>más</a:t>
            </a:r>
            <a:r>
              <a:rPr kumimoji="0" lang="en-US" sz="2200" i="0" u="none" strike="noStrike" kern="1200" cap="none" spc="0" normalizeH="0" baseline="0" noProof="0">
                <a:ln>
                  <a:noFill/>
                </a:ln>
                <a:solidFill>
                  <a:srgbClr val="002060"/>
                </a:solidFill>
                <a:effectLst/>
                <a:uLnTx/>
                <a:uFillTx/>
                <a:latin typeface="Century Gothic"/>
                <a:ea typeface="+mn-ea"/>
                <a:cs typeface="+mn-cs"/>
              </a:rPr>
              <a:t>’ </a:t>
            </a:r>
            <a:r>
              <a:rPr kumimoji="0" lang="is-IS" sz="2200" b="1" i="0" u="none" strike="noStrike" kern="1200" cap="none" spc="0" normalizeH="0" baseline="0" noProof="0">
                <a:ln>
                  <a:noFill/>
                </a:ln>
                <a:solidFill>
                  <a:srgbClr val="002060"/>
                </a:solidFill>
                <a:effectLst/>
                <a:uLnTx/>
                <a:uFillTx/>
                <a:latin typeface="Century Gothic"/>
                <a:ea typeface="+mn-ea"/>
                <a:cs typeface="+mn-cs"/>
              </a:rPr>
              <a:t>+ adjective + </a:t>
            </a:r>
            <a:r>
              <a:rPr kumimoji="0" lang="is-IS" sz="2200" b="1" i="0" u="none" strike="noStrike" kern="1200" cap="none" spc="0" normalizeH="0" baseline="0" noProof="0" dirty="0">
                <a:ln>
                  <a:noFill/>
                </a:ln>
                <a:solidFill>
                  <a:srgbClr val="002060"/>
                </a:solidFill>
                <a:effectLst/>
                <a:uLnTx/>
                <a:uFillTx/>
                <a:latin typeface="Century Gothic"/>
                <a:ea typeface="+mn-ea"/>
                <a:cs typeface="+mn-cs"/>
              </a:rPr>
              <a:t>que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a:t>
            </a:r>
            <a:r>
              <a:rPr kumimoji="0" lang="is-IS" sz="2200" i="0" u="none" strike="noStrike" kern="1200" cap="none" spc="0" normalizeH="0" baseline="0" noProof="0" dirty="0">
                <a:ln>
                  <a:noFill/>
                </a:ln>
                <a:solidFill>
                  <a:srgbClr val="002060"/>
                </a:solidFill>
                <a:effectLst/>
                <a:uLnTx/>
                <a:uFillTx/>
                <a:latin typeface="Century Gothic"/>
                <a:ea typeface="+mn-ea"/>
                <a:cs typeface="+mn-cs"/>
              </a:rPr>
              <a:t>.</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 </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Rectangle 10"/>
          <p:cNvSpPr/>
          <p:nvPr/>
        </p:nvSpPr>
        <p:spPr>
          <a:xfrm>
            <a:off x="291009" y="3610937"/>
            <a:ext cx="549701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Rafael está </a:t>
            </a:r>
            <a:r>
              <a:rPr kumimoji="0" lang="en-US" sz="2200" b="1" i="0" u="none" strike="noStrike" kern="1200" cap="none" spc="0" normalizeH="0" baseline="0" noProof="0">
                <a:ln>
                  <a:noFill/>
                </a:ln>
                <a:solidFill>
                  <a:srgbClr val="E25B00"/>
                </a:solidFill>
                <a:effectLst/>
                <a:uLnTx/>
                <a:uFillTx/>
                <a:latin typeface="Century Gothic"/>
                <a:ea typeface="+mn-ea"/>
                <a:cs typeface="+mn-cs"/>
              </a:rPr>
              <a:t>más enojado que </a:t>
            </a:r>
            <a:r>
              <a:rPr kumimoji="0" lang="en-US" sz="2200" b="0" i="0" u="none" strike="noStrike" kern="1200" cap="none" spc="0" normalizeH="0" baseline="0" noProof="0">
                <a:ln>
                  <a:noFill/>
                </a:ln>
                <a:solidFill>
                  <a:srgbClr val="002060"/>
                </a:solidFill>
                <a:effectLst/>
                <a:uLnTx/>
                <a:uFillTx/>
                <a:latin typeface="Century Gothic"/>
                <a:ea typeface="+mn-ea"/>
                <a:cs typeface="+mn-cs"/>
              </a:rPr>
              <a:t>Quique</a:t>
            </a:r>
            <a:r>
              <a:rPr kumimoji="0" lang="en-US" sz="2200" b="0" i="0" u="none" strike="noStrike" kern="1200" cap="none" spc="0" normalizeH="0" baseline="0" noProof="0">
                <a:ln>
                  <a:noFill/>
                </a:ln>
                <a:solidFill>
                  <a:srgbClr val="4472C4">
                    <a:lumMod val="50000"/>
                  </a:srgbClr>
                </a:solidFill>
                <a:effectLst/>
                <a:uLnTx/>
                <a:uFillTx/>
                <a:latin typeface="Century Gothic"/>
                <a:ea typeface="+mn-ea"/>
                <a:cs typeface="+mn-cs"/>
              </a:rPr>
              <a:t>. </a:t>
            </a:r>
            <a:endPar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 name="Rectangle 11"/>
          <p:cNvSpPr/>
          <p:nvPr/>
        </p:nvSpPr>
        <p:spPr>
          <a:xfrm>
            <a:off x="5862677" y="3610936"/>
            <a:ext cx="618150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Rafael is </a:t>
            </a:r>
            <a:r>
              <a:rPr kumimoji="0" lang="en-US" sz="2200" b="1" i="0" u="none" strike="noStrike" kern="1200" cap="none" spc="0" normalizeH="0" baseline="0" noProof="0">
                <a:ln>
                  <a:noFill/>
                </a:ln>
                <a:solidFill>
                  <a:srgbClr val="E25B00"/>
                </a:solidFill>
                <a:effectLst/>
                <a:uLnTx/>
                <a:uFillTx/>
                <a:latin typeface="Century Gothic"/>
                <a:ea typeface="+mn-ea"/>
                <a:cs typeface="+mn-cs"/>
              </a:rPr>
              <a:t>angrier / more angry than </a:t>
            </a:r>
            <a:r>
              <a:rPr kumimoji="0" lang="en-US" sz="2200" b="0" i="0" u="none" strike="noStrike" kern="1200" cap="none" spc="0" normalizeH="0" baseline="0" noProof="0">
                <a:ln>
                  <a:noFill/>
                </a:ln>
                <a:solidFill>
                  <a:srgbClr val="002060"/>
                </a:solidFill>
                <a:effectLst/>
                <a:uLnTx/>
                <a:uFillTx/>
                <a:latin typeface="Century Gothic"/>
                <a:ea typeface="+mn-ea"/>
                <a:cs typeface="+mn-cs"/>
              </a:rPr>
              <a:t>Quique.</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Rectangle 13"/>
          <p:cNvSpPr/>
          <p:nvPr/>
        </p:nvSpPr>
        <p:spPr>
          <a:xfrm>
            <a:off x="262060" y="4362257"/>
            <a:ext cx="10639076"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less … than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in Spanish</a:t>
            </a:r>
            <a:r>
              <a:rPr kumimoji="0" lang="en-US" sz="2200" b="0" i="0" u="none" strike="noStrike" kern="1200" cap="none" spc="0" normalizeH="0" baseline="0" noProof="0">
                <a:ln>
                  <a:noFill/>
                </a:ln>
                <a:solidFill>
                  <a:srgbClr val="002060"/>
                </a:solidFill>
                <a:effectLst/>
                <a:uLnTx/>
                <a:uFillTx/>
                <a:latin typeface="Century Gothic"/>
                <a:ea typeface="+mn-ea"/>
                <a:cs typeface="+mn-cs"/>
              </a:rPr>
              <a:t>, use ‘</a:t>
            </a:r>
            <a:r>
              <a:rPr kumimoji="0" lang="en-US" sz="2200" b="1" i="0" u="none" strike="noStrike" kern="1200" cap="none" spc="0" normalizeH="0" baseline="0" noProof="0">
                <a:ln>
                  <a:noFill/>
                </a:ln>
                <a:solidFill>
                  <a:srgbClr val="002060"/>
                </a:solidFill>
                <a:effectLst/>
                <a:uLnTx/>
                <a:uFillTx/>
                <a:latin typeface="Century Gothic"/>
                <a:ea typeface="+mn-ea"/>
                <a:cs typeface="+mn-cs"/>
              </a:rPr>
              <a:t>menos’ + adjective + ‘q</a:t>
            </a:r>
            <a:r>
              <a:rPr kumimoji="0" lang="is-IS" sz="2200" b="1" i="0" u="none" strike="noStrike" kern="1200" cap="none" spc="0" normalizeH="0" baseline="0" noProof="0">
                <a:ln>
                  <a:noFill/>
                </a:ln>
                <a:solidFill>
                  <a:srgbClr val="002060"/>
                </a:solidFill>
                <a:effectLst/>
                <a:uLnTx/>
                <a:uFillTx/>
                <a:latin typeface="Century Gothic"/>
                <a:ea typeface="+mn-ea"/>
                <a:cs typeface="+mn-cs"/>
              </a:rPr>
              <a:t>ue</a:t>
            </a:r>
            <a:r>
              <a:rPr kumimoji="0" lang="is-IS" sz="2200" b="0" i="0" u="none" strike="noStrike" kern="1200" cap="none" spc="0" normalizeH="0" baseline="0" noProof="0" dirty="0">
                <a:ln>
                  <a:noFill/>
                </a:ln>
                <a:solidFill>
                  <a:srgbClr val="002060"/>
                </a:solidFill>
                <a:effectLst/>
                <a:uLnTx/>
                <a:uFillTx/>
                <a:latin typeface="Century Gothic"/>
                <a:ea typeface="+mn-ea"/>
                <a:cs typeface="+mn-cs"/>
              </a:rPr>
              <a:t>’</a:t>
            </a:r>
            <a:r>
              <a:rPr kumimoji="0" lang="is-IS" sz="2200" i="0" u="none" strike="noStrike" kern="1200" cap="none" spc="0" normalizeH="0" baseline="0" noProof="0" dirty="0">
                <a:ln>
                  <a:noFill/>
                </a:ln>
                <a:solidFill>
                  <a:srgbClr val="002060"/>
                </a:solidFill>
                <a:effectLst/>
                <a:uLnTx/>
                <a:uFillTx/>
                <a:latin typeface="Century Gothic"/>
                <a:ea typeface="+mn-ea"/>
                <a:cs typeface="+mn-cs"/>
              </a:rPr>
              <a:t>.</a:t>
            </a:r>
            <a:endParaRPr kumimoji="0" lang="en-US" sz="2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Rectangle 14"/>
          <p:cNvSpPr/>
          <p:nvPr/>
        </p:nvSpPr>
        <p:spPr>
          <a:xfrm>
            <a:off x="271253" y="4941105"/>
            <a:ext cx="745953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Las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tías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están</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E25B00"/>
                </a:solidFill>
                <a:effectLst/>
                <a:uLnTx/>
                <a:uFillTx/>
                <a:latin typeface="Century Gothic"/>
                <a:ea typeface="+mn-ea"/>
                <a:cs typeface="+mn-cs"/>
              </a:rPr>
              <a:t>menos</a:t>
            </a:r>
            <a:r>
              <a:rPr kumimoji="0" lang="en-US" sz="2200" b="1" i="0" u="none" strike="noStrike" kern="1200" cap="none" spc="0" normalizeH="0" baseline="0" noProof="0" dirty="0">
                <a:ln>
                  <a:noFill/>
                </a:ln>
                <a:solidFill>
                  <a:srgbClr val="E25B00"/>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E25B00"/>
                </a:solidFill>
                <a:effectLst/>
                <a:uLnTx/>
                <a:uFillTx/>
                <a:latin typeface="Century Gothic"/>
                <a:ea typeface="+mn-ea"/>
                <a:cs typeface="+mn-cs"/>
              </a:rPr>
              <a:t>cansadas</a:t>
            </a:r>
            <a:r>
              <a:rPr kumimoji="0" lang="en-US" sz="2200" b="1" i="0" u="none" strike="noStrike" kern="1200" cap="none" spc="0" normalizeH="0" baseline="0" noProof="0" dirty="0">
                <a:ln>
                  <a:noFill/>
                </a:ln>
                <a:solidFill>
                  <a:srgbClr val="E25B00"/>
                </a:solidFill>
                <a:effectLst/>
                <a:uLnTx/>
                <a:uFillTx/>
                <a:latin typeface="Century Gothic"/>
                <a:ea typeface="+mn-ea"/>
                <a:cs typeface="+mn-cs"/>
              </a:rPr>
              <a:t> que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los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tíos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6" name="Rectangle 15"/>
          <p:cNvSpPr/>
          <p:nvPr/>
        </p:nvSpPr>
        <p:spPr>
          <a:xfrm>
            <a:off x="6544919" y="4941105"/>
            <a:ext cx="5514651"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The aunts are </a:t>
            </a:r>
            <a:r>
              <a:rPr kumimoji="0" lang="en-US" sz="2200" b="1" i="0" u="none" strike="noStrike" kern="1200" cap="none" spc="0" normalizeH="0" baseline="0" noProof="0" dirty="0">
                <a:ln>
                  <a:noFill/>
                </a:ln>
                <a:solidFill>
                  <a:srgbClr val="E25B00"/>
                </a:solidFill>
                <a:effectLst/>
                <a:uLnTx/>
                <a:uFillTx/>
                <a:latin typeface="Century Gothic"/>
                <a:ea typeface="+mn-ea"/>
                <a:cs typeface="+mn-cs"/>
              </a:rPr>
              <a:t>less tired than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the uncles.</a:t>
            </a:r>
          </a:p>
        </p:txBody>
      </p:sp>
      <p:sp>
        <p:nvSpPr>
          <p:cNvPr id="18" name="Rounded Rectangular Callout 17"/>
          <p:cNvSpPr/>
          <p:nvPr/>
        </p:nvSpPr>
        <p:spPr>
          <a:xfrm>
            <a:off x="7441748" y="1907629"/>
            <a:ext cx="3720991" cy="1015615"/>
          </a:xfrm>
          <a:prstGeom prst="wedgeRoundRectCallout">
            <a:avLst>
              <a:gd name="adj1" fmla="val -19293"/>
              <a:gd name="adj2" fmla="val 65379"/>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Sometimes in English we add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to the adjective</a:t>
            </a:r>
            <a:r>
              <a:rPr kumimoji="0" lang="is-IS" sz="2000" b="0" i="0" u="none" strike="noStrike" kern="1200" cap="none" spc="0" normalizeH="0" baseline="0" noProof="0">
                <a:ln>
                  <a:noFill/>
                </a:ln>
                <a:solidFill>
                  <a:srgbClr val="002060"/>
                </a:solidFill>
                <a:effectLst/>
                <a:uLnTx/>
                <a:uFillTx/>
                <a:latin typeface="Century Gothic"/>
                <a:ea typeface="+mn-ea"/>
                <a:cs typeface="+mn-cs"/>
              </a:rPr>
              <a:t>, e.g.,‘small</a:t>
            </a:r>
            <a:r>
              <a:rPr kumimoji="0" lang="is-IS" sz="2000" b="1" i="0" u="none" strike="noStrike" kern="1200" cap="none" spc="0" normalizeH="0" baseline="0" noProof="0">
                <a:ln>
                  <a:noFill/>
                </a:ln>
                <a:solidFill>
                  <a:srgbClr val="002060"/>
                </a:solidFill>
                <a:effectLst/>
                <a:uLnTx/>
                <a:uFillTx/>
                <a:latin typeface="Century Gothic"/>
                <a:ea typeface="+mn-ea"/>
                <a:cs typeface="+mn-cs"/>
              </a:rPr>
              <a:t>er</a:t>
            </a:r>
            <a:r>
              <a:rPr kumimoji="0" lang="is-IS" sz="2000" b="0" i="0" u="none" strike="noStrike" kern="1200" cap="none" spc="0" normalizeH="0" baseline="0" noProof="0">
                <a:ln>
                  <a:noFill/>
                </a:ln>
                <a:solidFill>
                  <a:srgbClr val="002060"/>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Rounded Rectangular Callout 16"/>
          <p:cNvSpPr/>
          <p:nvPr/>
        </p:nvSpPr>
        <p:spPr>
          <a:xfrm>
            <a:off x="1290917" y="5627381"/>
            <a:ext cx="4246283" cy="629231"/>
          </a:xfrm>
          <a:prstGeom prst="wedgeRoundRectCallout">
            <a:avLst>
              <a:gd name="adj1" fmla="val -35814"/>
              <a:gd name="adj2" fmla="val -6913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Remember that the verb ‘estar’ is used to describe </a:t>
            </a:r>
            <a:r>
              <a:rPr kumimoji="0" lang="en-GB" sz="2000" b="1" i="1" u="none" strike="noStrike" kern="1200" cap="none" spc="0" normalizeH="0" baseline="0" noProof="0">
                <a:ln>
                  <a:noFill/>
                </a:ln>
                <a:solidFill>
                  <a:srgbClr val="002060"/>
                </a:solidFill>
                <a:effectLst/>
                <a:uLnTx/>
                <a:uFillTx/>
                <a:latin typeface="Century Gothic"/>
                <a:ea typeface="+mn-ea"/>
                <a:cs typeface="+mn-cs"/>
              </a:rPr>
              <a:t>states</a:t>
            </a:r>
            <a:r>
              <a:rPr kumimoji="0" lang="en-GB" sz="2000" b="0" i="0" u="none" strike="noStrike" kern="1200" cap="none" spc="0" normalizeH="0" baseline="0" noProof="0">
                <a:ln>
                  <a:noFill/>
                </a:ln>
                <a:solidFill>
                  <a:srgbClr val="002060"/>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cxnSp>
        <p:nvCxnSpPr>
          <p:cNvPr id="7" name="Straight Connector 6"/>
          <p:cNvCxnSpPr/>
          <p:nvPr/>
        </p:nvCxnSpPr>
        <p:spPr>
          <a:xfrm>
            <a:off x="1338542" y="4041823"/>
            <a:ext cx="622300" cy="0"/>
          </a:xfrm>
          <a:prstGeom prst="line">
            <a:avLst/>
          </a:prstGeom>
          <a:ln w="5715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89977" y="5371992"/>
            <a:ext cx="790016" cy="0"/>
          </a:xfrm>
          <a:prstGeom prst="line">
            <a:avLst/>
          </a:prstGeom>
          <a:ln w="5715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4" grpId="0"/>
      <p:bldP spid="15" grpId="0"/>
      <p:bldP spid="16" grpId="0"/>
      <p:bldP spid="18"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164" y="3319568"/>
            <a:ext cx="1051852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To say ‘</a:t>
            </a:r>
            <a:r>
              <a:rPr kumimoji="0" lang="en-US" sz="2800" b="1" i="0" u="none" strike="noStrike" kern="1200" cap="none" spc="0" normalizeH="0" baseline="0" noProof="0">
                <a:ln>
                  <a:noFill/>
                </a:ln>
                <a:solidFill>
                  <a:srgbClr val="002060"/>
                </a:solidFill>
                <a:effectLst/>
                <a:uLnTx/>
                <a:uFillTx/>
                <a:latin typeface="Century Gothic"/>
                <a:ea typeface="+mn-ea"/>
                <a:cs typeface="+mn-cs"/>
              </a:rPr>
              <a:t>they are</a:t>
            </a:r>
            <a:r>
              <a:rPr kumimoji="0" lang="en-US" sz="2800" b="0" i="0" u="none" strike="noStrike" kern="1200" cap="none" spc="0" normalizeH="0" baseline="0" noProof="0">
                <a:ln>
                  <a:noFill/>
                </a:ln>
                <a:solidFill>
                  <a:srgbClr val="002060"/>
                </a:solidFill>
                <a:effectLst/>
                <a:uLnTx/>
                <a:uFillTx/>
                <a:latin typeface="Century Gothic"/>
                <a:ea typeface="+mn-ea"/>
                <a:cs typeface="+mn-cs"/>
              </a:rPr>
              <a:t>’ to describe a state, use _______.</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Rectangle 9"/>
          <p:cNvSpPr/>
          <p:nvPr/>
        </p:nvSpPr>
        <p:spPr>
          <a:xfrm>
            <a:off x="381705" y="1357667"/>
            <a:ext cx="111571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en-US" sz="2800" b="1" i="0" u="none" strike="noStrike" kern="1200" cap="none" spc="0" normalizeH="0" baseline="0" noProof="0" dirty="0">
                <a:ln>
                  <a:noFill/>
                </a:ln>
                <a:solidFill>
                  <a:srgbClr val="002060"/>
                </a:solidFill>
                <a:effectLst/>
                <a:uLnTx/>
                <a:uFillTx/>
                <a:latin typeface="Century Gothic"/>
                <a:ea typeface="+mn-ea"/>
                <a:cs typeface="+mn-cs"/>
              </a:rPr>
              <a:t>s/he is’ </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or</a:t>
            </a:r>
            <a:r>
              <a:rPr kumimoji="0" lang="en-US" sz="2800" b="1" i="0" u="none" strike="noStrike" kern="1200" cap="none" spc="0" normalizeH="0" baseline="0" noProof="0" dirty="0">
                <a:ln>
                  <a:noFill/>
                </a:ln>
                <a:solidFill>
                  <a:srgbClr val="002060"/>
                </a:solidFill>
                <a:effectLst/>
                <a:uLnTx/>
                <a:uFillTx/>
                <a:latin typeface="Century Gothic"/>
                <a:ea typeface="+mn-ea"/>
                <a:cs typeface="+mn-cs"/>
              </a:rPr>
              <a:t> ‘it is</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to describe a state, </a:t>
            </a:r>
            <a:r>
              <a:rPr kumimoji="0" lang="en-US" sz="2800" b="0" i="0" u="none" strike="noStrike" kern="1200" cap="none" spc="0" normalizeH="0" baseline="0" noProof="0">
                <a:ln>
                  <a:noFill/>
                </a:ln>
                <a:solidFill>
                  <a:srgbClr val="002060"/>
                </a:solidFill>
                <a:effectLst/>
                <a:uLnTx/>
                <a:uFillTx/>
                <a:latin typeface="Century Gothic"/>
                <a:ea typeface="+mn-ea"/>
                <a:cs typeface="+mn-cs"/>
              </a:rPr>
              <a:t>use ______.</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2600" b="1" dirty="0">
                <a:solidFill>
                  <a:schemeClr val="bg1"/>
                </a:solidFill>
              </a:rPr>
              <a:t>Talking about states</a:t>
            </a:r>
            <a:br>
              <a:rPr lang="en-GB" sz="2600" b="1" dirty="0">
                <a:solidFill>
                  <a:schemeClr val="bg1"/>
                </a:solidFill>
              </a:rPr>
            </a:br>
            <a:r>
              <a:rPr lang="en-GB" sz="2600" b="1" dirty="0">
                <a:solidFill>
                  <a:schemeClr val="bg1"/>
                </a:solidFill>
              </a:rPr>
              <a:t>Verbs ‘</a:t>
            </a:r>
            <a:r>
              <a:rPr lang="en-GB" sz="2600" b="1" dirty="0" err="1">
                <a:solidFill>
                  <a:schemeClr val="bg1"/>
                </a:solidFill>
              </a:rPr>
              <a:t>está</a:t>
            </a:r>
            <a:r>
              <a:rPr lang="en-GB" sz="2600" b="1" dirty="0">
                <a:solidFill>
                  <a:schemeClr val="bg1"/>
                </a:solidFill>
              </a:rPr>
              <a:t>’ and ‘</a:t>
            </a:r>
            <a:r>
              <a:rPr lang="en-GB" sz="2600" b="1" dirty="0" err="1">
                <a:solidFill>
                  <a:schemeClr val="bg1"/>
                </a:solidFill>
              </a:rPr>
              <a:t>están</a:t>
            </a:r>
            <a:r>
              <a:rPr lang="en-GB" sz="2600" b="1" dirty="0">
                <a:solidFill>
                  <a:schemeClr val="bg1"/>
                </a:solidFill>
              </a:rPr>
              <a:t>’ [revisited]</a:t>
            </a:r>
          </a:p>
        </p:txBody>
      </p:sp>
      <p:sp>
        <p:nvSpPr>
          <p:cNvPr id="5" name="TextBox 4"/>
          <p:cNvSpPr txBox="1"/>
          <p:nvPr/>
        </p:nvSpPr>
        <p:spPr>
          <a:xfrm>
            <a:off x="5960281" y="2104898"/>
            <a:ext cx="62317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El </a:t>
            </a:r>
            <a:r>
              <a:rPr kumimoji="0" lang="en-US" sz="2800" b="0" i="0" u="none" strike="noStrike" kern="1200" cap="none" spc="0" normalizeH="0" baseline="0" noProof="0" dirty="0" err="1">
                <a:ln>
                  <a:noFill/>
                </a:ln>
                <a:solidFill>
                  <a:srgbClr val="002060"/>
                </a:solidFill>
                <a:effectLst/>
                <a:uLnTx/>
                <a:uFillTx/>
                <a:latin typeface="Century Gothic"/>
                <a:ea typeface="+mn-ea"/>
                <a:cs typeface="+mn-cs"/>
              </a:rPr>
              <a:t>tío</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1" i="0" u="none" strike="noStrike" kern="1200" cap="none" spc="0" normalizeH="0" baseline="0" noProof="0" dirty="0" err="1">
                <a:ln>
                  <a:noFill/>
                </a:ln>
                <a:solidFill>
                  <a:srgbClr val="F66400"/>
                </a:solidFill>
                <a:effectLst/>
                <a:uLnTx/>
                <a:uFillTx/>
                <a:latin typeface="Century Gothic"/>
                <a:ea typeface="+mn-ea"/>
                <a:cs typeface="+mn-cs"/>
              </a:rPr>
              <a:t>está</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1200" cap="none" spc="0" normalizeH="0" baseline="0" noProof="0" dirty="0" err="1">
                <a:ln>
                  <a:noFill/>
                </a:ln>
                <a:solidFill>
                  <a:srgbClr val="002060"/>
                </a:solidFill>
                <a:effectLst/>
                <a:uLnTx/>
                <a:uFillTx/>
                <a:latin typeface="Century Gothic"/>
                <a:ea typeface="+mn-ea"/>
                <a:cs typeface="+mn-cs"/>
              </a:rPr>
              <a:t>emocionado</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6" name="TextBox 5"/>
          <p:cNvSpPr txBox="1"/>
          <p:nvPr/>
        </p:nvSpPr>
        <p:spPr>
          <a:xfrm>
            <a:off x="5960281" y="4085828"/>
            <a:ext cx="53684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Las </a:t>
            </a:r>
            <a:r>
              <a:rPr kumimoji="0" lang="en-US" sz="2800" b="0" i="0" u="none" strike="noStrike" kern="1200" cap="none" spc="0" normalizeH="0" baseline="0" noProof="0" dirty="0" err="1">
                <a:ln>
                  <a:noFill/>
                </a:ln>
                <a:solidFill>
                  <a:srgbClr val="002060"/>
                </a:solidFill>
                <a:effectLst/>
                <a:uLnTx/>
                <a:uFillTx/>
                <a:latin typeface="Century Gothic"/>
                <a:ea typeface="+mn-ea"/>
                <a:cs typeface="+mn-cs"/>
              </a:rPr>
              <a:t>tías</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1" i="0" u="none" strike="noStrike" kern="1200" cap="none" spc="0" normalizeH="0" baseline="0" noProof="0" dirty="0" err="1">
                <a:ln>
                  <a:noFill/>
                </a:ln>
                <a:solidFill>
                  <a:srgbClr val="F66400"/>
                </a:solidFill>
                <a:effectLst/>
                <a:uLnTx/>
                <a:uFillTx/>
                <a:latin typeface="Century Gothic"/>
                <a:ea typeface="+mn-ea"/>
                <a:cs typeface="+mn-cs"/>
              </a:rPr>
              <a:t>están</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1200" cap="none" spc="0" normalizeH="0" baseline="0" noProof="0" dirty="0" err="1">
                <a:ln>
                  <a:noFill/>
                </a:ln>
                <a:solidFill>
                  <a:srgbClr val="002060"/>
                </a:solidFill>
                <a:effectLst/>
                <a:uLnTx/>
                <a:uFillTx/>
                <a:latin typeface="Century Gothic"/>
                <a:ea typeface="+mn-ea"/>
                <a:cs typeface="+mn-cs"/>
              </a:rPr>
              <a:t>cansadas</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7" name="TextBox 6"/>
          <p:cNvSpPr txBox="1"/>
          <p:nvPr/>
        </p:nvSpPr>
        <p:spPr>
          <a:xfrm>
            <a:off x="8537373" y="1338638"/>
            <a:ext cx="1077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6600"/>
                </a:solidFill>
                <a:effectLst/>
                <a:uLnTx/>
                <a:uFillTx/>
                <a:latin typeface="Century Gothic"/>
                <a:ea typeface="+mn-ea"/>
                <a:cs typeface="+mn-cs"/>
              </a:rPr>
              <a:t>está</a:t>
            </a:r>
            <a:endParaRPr kumimoji="0" lang="en-US" sz="28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 name="TextBox 7"/>
          <p:cNvSpPr txBox="1"/>
          <p:nvPr/>
        </p:nvSpPr>
        <p:spPr>
          <a:xfrm>
            <a:off x="7578910" y="3282430"/>
            <a:ext cx="13276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6600"/>
                </a:solidFill>
                <a:effectLst/>
                <a:uLnTx/>
                <a:uFillTx/>
                <a:latin typeface="Century Gothic"/>
                <a:ea typeface="+mn-ea"/>
                <a:cs typeface="+mn-cs"/>
              </a:rPr>
              <a:t>están</a:t>
            </a:r>
            <a:endParaRPr kumimoji="0" lang="en-US" sz="28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 name="Rectangle 11"/>
          <p:cNvSpPr/>
          <p:nvPr/>
        </p:nvSpPr>
        <p:spPr>
          <a:xfrm>
            <a:off x="381164" y="2104898"/>
            <a:ext cx="38876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The </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uncle is excited.  </a:t>
            </a:r>
          </a:p>
        </p:txBody>
      </p:sp>
      <p:sp>
        <p:nvSpPr>
          <p:cNvPr id="13" name="Rectangle 12"/>
          <p:cNvSpPr/>
          <p:nvPr/>
        </p:nvSpPr>
        <p:spPr>
          <a:xfrm>
            <a:off x="381164" y="4085828"/>
            <a:ext cx="35990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entury Gothic"/>
                <a:ea typeface="+mn-ea"/>
                <a:cs typeface="+mn-cs"/>
              </a:rPr>
              <a:t>The aunts are tired. </a:t>
            </a: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Rounded Rectangular Callout 13"/>
          <p:cNvSpPr/>
          <p:nvPr/>
        </p:nvSpPr>
        <p:spPr>
          <a:xfrm>
            <a:off x="6204781" y="5057991"/>
            <a:ext cx="4381701" cy="1045029"/>
          </a:xfrm>
          <a:prstGeom prst="wedgeRoundRectCallout">
            <a:avLst>
              <a:gd name="adj1" fmla="val 22456"/>
              <a:gd name="adj2" fmla="val -71171"/>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Remember, the adjective after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also agrees with </a:t>
            </a:r>
            <a:r>
              <a:rPr kumimoji="0" lang="en-GB" sz="2000" b="0" i="0" u="none" strike="noStrike" kern="1200" cap="none" spc="0" normalizeH="0" baseline="0" noProof="0">
                <a:ln>
                  <a:noFill/>
                </a:ln>
                <a:solidFill>
                  <a:srgbClr val="002060"/>
                </a:solidFill>
                <a:effectLst/>
                <a:uLnTx/>
                <a:uFillTx/>
                <a:latin typeface="Century Gothic"/>
                <a:ea typeface="+mn-ea"/>
                <a:cs typeface="+mn-cs"/>
              </a:rPr>
              <a:t>the noun in gender and number.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cxnSp>
        <p:nvCxnSpPr>
          <p:cNvPr id="16" name="Straight Connector 15"/>
          <p:cNvCxnSpPr/>
          <p:nvPr/>
        </p:nvCxnSpPr>
        <p:spPr>
          <a:xfrm>
            <a:off x="9722882" y="4609048"/>
            <a:ext cx="428619" cy="0"/>
          </a:xfrm>
          <a:prstGeom prst="line">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22882" y="2628118"/>
            <a:ext cx="428619" cy="0"/>
          </a:xfrm>
          <a:prstGeom prst="line">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69771" y="4600675"/>
            <a:ext cx="563828" cy="4379"/>
          </a:xfrm>
          <a:prstGeom prst="line">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53862" y="2628118"/>
            <a:ext cx="428619" cy="0"/>
          </a:xfrm>
          <a:prstGeom prst="line">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sp>
        <p:nvSpPr>
          <p:cNvPr id="20"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635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5000" fill="hold" nodeType="clickEffect">
                                  <p:stCondLst>
                                    <p:cond delay="0"/>
                                  </p:stCondLst>
                                  <p:childTnLst>
                                    <p:animEffect transition="out" filter="fade">
                                      <p:cBhvr>
                                        <p:cTn id="52" dur="500" tmFilter="0, 0; .2, .5; .8, .5; 1, 0"/>
                                        <p:tgtEl>
                                          <p:spTgt spid="19"/>
                                        </p:tgtEl>
                                      </p:cBhvr>
                                    </p:animEffect>
                                    <p:animScale>
                                      <p:cBhvr>
                                        <p:cTn id="53" dur="250" autoRev="1" fill="hold"/>
                                        <p:tgtEl>
                                          <p:spTgt spid="19"/>
                                        </p:tgtEl>
                                      </p:cBhvr>
                                      <p:by x="105000" y="105000"/>
                                    </p:animScale>
                                  </p:childTnLst>
                                </p:cTn>
                              </p:par>
                              <p:par>
                                <p:cTn id="54" presetID="26" presetClass="emph" presetSubtype="0" repeatCount="5000" fill="hold" nodeType="withEffect">
                                  <p:stCondLst>
                                    <p:cond delay="0"/>
                                  </p:stCondLst>
                                  <p:childTnLst>
                                    <p:animEffect transition="out" filter="fade">
                                      <p:cBhvr>
                                        <p:cTn id="55" dur="500" tmFilter="0, 0; .2, .5; .8, .5; 1, 0"/>
                                        <p:tgtEl>
                                          <p:spTgt spid="18"/>
                                        </p:tgtEl>
                                      </p:cBhvr>
                                    </p:animEffect>
                                    <p:animScale>
                                      <p:cBhvr>
                                        <p:cTn id="56" dur="250" autoRev="1" fill="hold"/>
                                        <p:tgtEl>
                                          <p:spTgt spid="18"/>
                                        </p:tgtEl>
                                      </p:cBhvr>
                                      <p:by x="105000" y="105000"/>
                                    </p:animScale>
                                  </p:childTnLst>
                                </p:cTn>
                              </p:par>
                              <p:par>
                                <p:cTn id="57" presetID="26" presetClass="emph" presetSubtype="0" repeatCount="5000" fill="hold" nodeType="with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par>
                                <p:cTn id="60" presetID="26" presetClass="emph" presetSubtype="0" repeatCount="5000" fill="hold" nodeType="withEffect">
                                  <p:stCondLst>
                                    <p:cond delay="0"/>
                                  </p:stCondLst>
                                  <p:childTnLst>
                                    <p:animEffect transition="out" filter="fade">
                                      <p:cBhvr>
                                        <p:cTn id="61" dur="500" tmFilter="0, 0; .2, .5; .8, .5; 1, 0"/>
                                        <p:tgtEl>
                                          <p:spTgt spid="17"/>
                                        </p:tgtEl>
                                      </p:cBhvr>
                                    </p:animEffect>
                                    <p:animScale>
                                      <p:cBhvr>
                                        <p:cTn id="6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5" grpId="0"/>
      <p:bldP spid="6" grpId="0"/>
      <p:bldP spid="7" grpId="0"/>
      <p:bldP spid="8" grpId="0"/>
      <p:bldP spid="12" grpId="0"/>
      <p:bldP spid="13" grpId="0"/>
      <p:bldP spid="1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Template>
  <TotalTime>6140</TotalTime>
  <Words>9547</Words>
  <Application>Microsoft Office PowerPoint</Application>
  <PresentationFormat>Widescreen</PresentationFormat>
  <Paragraphs>1237</Paragraphs>
  <Slides>37</Slides>
  <Notes>37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Arial</vt:lpstr>
      <vt:lpstr>Calibri</vt:lpstr>
      <vt:lpstr>Century Gothic</vt:lpstr>
      <vt:lpstr>Helvetica Neue</vt:lpstr>
      <vt:lpstr>Times New Roman</vt:lpstr>
      <vt:lpstr>Tw Cen MT</vt:lpstr>
      <vt:lpstr>Wingdings</vt:lpstr>
      <vt:lpstr>1_Office Theme</vt:lpstr>
      <vt:lpstr>3_Office Theme</vt:lpstr>
      <vt:lpstr>4_Office Theme</vt:lpstr>
      <vt:lpstr>Describing how people feel</vt:lpstr>
      <vt:lpstr>Fonética</vt:lpstr>
      <vt:lpstr>Fonética</vt:lpstr>
      <vt:lpstr>Escucha. ¿Puedes identificar la letra correcta?</vt:lpstr>
      <vt:lpstr>Vocabulario</vt:lpstr>
      <vt:lpstr>Vocabulario</vt:lpstr>
      <vt:lpstr>Talking about possessions Using ‘nuestro’ [revisited]</vt:lpstr>
      <vt:lpstr>Comparing things Using ‘más que’ and ‘menos que’</vt:lpstr>
      <vt:lpstr>Talking about states Verbs ‘está’ and ‘están’ [revisited]</vt:lpstr>
      <vt:lpstr>La familia López entra en un festival de música. Hugo y Nadia también. ¿Cómo está Nadia y cómo está la familia? Elige ‘nuestro’ o ‘nuestra’. Traduce la frase al inglés.</vt:lpstr>
      <vt:lpstr>¡El festival tiene un problema: hay un apagón*! Escucha el adjetivo. ¿Son los chicos, las chicas o pueden ser los dos? ¿Cómo están? Completa la traducción.</vt:lpstr>
      <vt:lpstr>¡El festival de música empieza otra vez, pero Daniel está enojado.  Daniel habla con Diego, pero es difícil escuchar la conversación.  ¿Puedes completar las frases?</vt:lpstr>
      <vt:lpstr>¡Ahora tú estás en el festival de música!  ¿Cómo están las personas?</vt:lpstr>
      <vt:lpstr>Persona A</vt:lpstr>
      <vt:lpstr>Persona B </vt:lpstr>
      <vt:lpstr>Persona A - Solución </vt:lpstr>
      <vt:lpstr>Describing how people feel [2]</vt:lpstr>
      <vt:lpstr>Un festival</vt:lpstr>
      <vt:lpstr>El texto completo</vt:lpstr>
      <vt:lpstr>Vocabulario</vt:lpstr>
      <vt:lpstr>Vocabulario</vt:lpstr>
      <vt:lpstr>Lucía está en el festival de música otra vez. Describe sus opiniones. ¿Qué dice? Escribe la letra correcta y la cosa.</vt:lpstr>
      <vt:lpstr>Comparing things Comparatives [revisited]</vt:lpstr>
      <vt:lpstr>Comparing things Using ‘mejor que and ‘peor que’</vt:lpstr>
      <vt:lpstr>Daniel y Lucía hablan sobre el festival de música.  Completa las frases en inglés.</vt:lpstr>
      <vt:lpstr>leer</vt:lpstr>
      <vt:lpstr>Talking about possessions Possessive use of ‘de’</vt:lpstr>
      <vt:lpstr>Dos *cantantes de Colombia llegan al festival: ¡Shakira y Juanes! </vt:lpstr>
      <vt:lpstr>Nadia da su opinión sobre los dos cantantes. Escucha y elige el adjetivo correcto. Luego completa la frase en inglés.</vt:lpstr>
      <vt:lpstr>Opiniones sobre la música</vt:lpstr>
      <vt:lpstr>Persona A </vt:lpstr>
      <vt:lpstr>Persona B </vt:lpstr>
      <vt:lpstr> Respuestas: Persona A </vt:lpstr>
      <vt:lpstr>Respuestas (de la parte oral)</vt:lpstr>
      <vt:lpstr>Gaming Grammar</vt:lpstr>
      <vt:lpstr>Deberes</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Fonética</dc:title>
  <dc:creator>Mollie Bentley-Smith</dc:creator>
  <cp:lastModifiedBy>Peter Watson</cp:lastModifiedBy>
  <cp:revision>384</cp:revision>
  <dcterms:created xsi:type="dcterms:W3CDTF">2020-10-16T10:25:58Z</dcterms:created>
  <dcterms:modified xsi:type="dcterms:W3CDTF">2021-06-30T14:27:07Z</dcterms:modified>
</cp:coreProperties>
</file>