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62"/>
  </p:notesMasterIdLst>
  <p:sldIdLst>
    <p:sldId id="371" r:id="rId3"/>
    <p:sldId id="374" r:id="rId4"/>
    <p:sldId id="375" r:id="rId5"/>
    <p:sldId id="333" r:id="rId6"/>
    <p:sldId id="334" r:id="rId7"/>
    <p:sldId id="335" r:id="rId8"/>
    <p:sldId id="336" r:id="rId9"/>
    <p:sldId id="337" r:id="rId10"/>
    <p:sldId id="338" r:id="rId11"/>
    <p:sldId id="340" r:id="rId12"/>
    <p:sldId id="341" r:id="rId13"/>
    <p:sldId id="342" r:id="rId14"/>
    <p:sldId id="343" r:id="rId15"/>
    <p:sldId id="345" r:id="rId16"/>
    <p:sldId id="344" r:id="rId17"/>
    <p:sldId id="347" r:id="rId18"/>
    <p:sldId id="349" r:id="rId19"/>
    <p:sldId id="348" r:id="rId20"/>
    <p:sldId id="376" r:id="rId21"/>
    <p:sldId id="377" r:id="rId22"/>
    <p:sldId id="378" r:id="rId23"/>
    <p:sldId id="379" r:id="rId24"/>
    <p:sldId id="380" r:id="rId25"/>
    <p:sldId id="381" r:id="rId26"/>
    <p:sldId id="382" r:id="rId27"/>
    <p:sldId id="383" r:id="rId28"/>
    <p:sldId id="260" r:id="rId29"/>
    <p:sldId id="361" r:id="rId30"/>
    <p:sldId id="384" r:id="rId31"/>
    <p:sldId id="350" r:id="rId32"/>
    <p:sldId id="373" r:id="rId33"/>
    <p:sldId id="326" r:id="rId34"/>
    <p:sldId id="386" r:id="rId35"/>
    <p:sldId id="365" r:id="rId36"/>
    <p:sldId id="372" r:id="rId37"/>
    <p:sldId id="367" r:id="rId38"/>
    <p:sldId id="352" r:id="rId39"/>
    <p:sldId id="351" r:id="rId40"/>
    <p:sldId id="354" r:id="rId41"/>
    <p:sldId id="396" r:id="rId42"/>
    <p:sldId id="368" r:id="rId43"/>
    <p:sldId id="356" r:id="rId44"/>
    <p:sldId id="385" r:id="rId45"/>
    <p:sldId id="359" r:id="rId46"/>
    <p:sldId id="392" r:id="rId47"/>
    <p:sldId id="393" r:id="rId48"/>
    <p:sldId id="391" r:id="rId49"/>
    <p:sldId id="358" r:id="rId50"/>
    <p:sldId id="362" r:id="rId51"/>
    <p:sldId id="397" r:id="rId52"/>
    <p:sldId id="364" r:id="rId53"/>
    <p:sldId id="366" r:id="rId54"/>
    <p:sldId id="398" r:id="rId55"/>
    <p:sldId id="399" r:id="rId56"/>
    <p:sldId id="394" r:id="rId57"/>
    <p:sldId id="395" r:id="rId58"/>
    <p:sldId id="261" r:id="rId59"/>
    <p:sldId id="370" r:id="rId60"/>
    <p:sldId id="31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78" clrIdx="0">
    <p:extLst>
      <p:ext uri="{19B8F6BF-5375-455C-9EA6-DF929625EA0E}">
        <p15:presenceInfo xmlns:p15="http://schemas.microsoft.com/office/powerpoint/2012/main" userId="Natalie Finlayson" providerId="None"/>
      </p:ext>
    </p:extLst>
  </p:cmAuthor>
  <p:cmAuthor id="2" name="Stephen Owen" initials="SO" lastIdx="94" clrIdx="1">
    <p:extLst>
      <p:ext uri="{19B8F6BF-5375-455C-9EA6-DF929625EA0E}">
        <p15:presenceInfo xmlns:p15="http://schemas.microsoft.com/office/powerpoint/2012/main" userId="Stephen Owen" providerId="None"/>
      </p:ext>
    </p:extLst>
  </p:cmAuthor>
  <p:cmAuthor id="3" name="Microsoft Office User" initials="MOU" lastIdx="108"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DAA52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7" autoAdjust="0"/>
    <p:restoredTop sz="78285" autoAdjust="0"/>
  </p:normalViewPr>
  <p:slideViewPr>
    <p:cSldViewPr snapToGrid="0">
      <p:cViewPr varScale="1">
        <p:scale>
          <a:sx n="68" d="100"/>
          <a:sy n="68" d="100"/>
        </p:scale>
        <p:origin x="624" y="72"/>
      </p:cViewPr>
      <p:guideLst/>
    </p:cSldViewPr>
  </p:slideViewPr>
  <p:notesTextViewPr>
    <p:cViewPr>
      <p:scale>
        <a:sx n="1" d="1"/>
        <a:sy n="1" d="1"/>
      </p:scale>
      <p:origin x="0" y="0"/>
    </p:cViewPr>
  </p:notesTextViewPr>
  <p:sorterViewPr>
    <p:cViewPr>
      <p:scale>
        <a:sx n="100" d="100"/>
        <a:sy n="100" d="100"/>
      </p:scale>
      <p:origin x="0" y="-11652"/>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SSC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week the first</a:t>
            </a:r>
            <a:r>
              <a:rPr lang="en-GB" baseline="0" dirty="0"/>
              <a:t>, second and third person plural forms of</a:t>
            </a:r>
            <a:r>
              <a:rPr lang="en-GB" dirty="0"/>
              <a:t> ‘</a:t>
            </a:r>
            <a:r>
              <a:rPr lang="en-GB" sz="1200" dirty="0" err="1">
                <a:solidFill>
                  <a:prstClr val="white"/>
                </a:solidFill>
                <a:latin typeface="Calibri" panose="020F0502020204030204" pitchFamily="34" charset="0"/>
                <a:cs typeface="Calibri" panose="020F0502020204030204" pitchFamily="34" charset="0"/>
              </a:rPr>
              <a:t>être</a:t>
            </a:r>
            <a:r>
              <a:rPr lang="en-GB" sz="1200" dirty="0">
                <a:solidFill>
                  <a:prstClr val="white"/>
                </a:solidFill>
                <a:latin typeface="Calibri" panose="020F0502020204030204" pitchFamily="34" charset="0"/>
                <a:cs typeface="Calibri" panose="020F0502020204030204" pitchFamily="34" charset="0"/>
              </a:rPr>
              <a:t>’ </a:t>
            </a:r>
            <a:r>
              <a:rPr lang="en-GB" dirty="0"/>
              <a:t>are introduced </a:t>
            </a:r>
            <a:r>
              <a:rPr lang="en-GB" baseline="0" dirty="0"/>
              <a:t>(the singular forms were introduced in Term 1.1, Weeks 1 &amp; 2). Regular plural marking on adjectives is also introduced, following the introduction of regular plural noun forms the previous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introduced</a:t>
            </a:r>
            <a:r>
              <a:rPr lang="en-GB" sz="1200" b="1" i="0" u="none" strike="noStrike" kern="1200" dirty="0">
                <a:solidFill>
                  <a:schemeClr val="tx1"/>
                </a:solidFill>
                <a:effectLst/>
                <a:latin typeface="+mn-lt"/>
                <a:ea typeface="+mn-ea"/>
                <a:cs typeface="+mn-cs"/>
              </a:rPr>
              <a:t> this week (1 is the most common word in French): </a:t>
            </a:r>
            <a:endParaRPr lang="de-DE" sz="1200" b="0" i="0" kern="1200" dirty="0">
              <a:solidFill>
                <a:schemeClr val="tx1"/>
              </a:solidFill>
              <a:effectLst/>
              <a:latin typeface="+mn-lt"/>
              <a:ea typeface="+mn-ea"/>
              <a:cs typeface="+mn-cs"/>
            </a:endParaRPr>
          </a:p>
          <a:p>
            <a:endParaRPr lang="de-D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2.1.2 </a:t>
            </a:r>
            <a:r>
              <a:rPr lang="de-DE" sz="1200" b="0" i="0" u="none" strike="noStrike" kern="1200" dirty="0">
                <a:solidFill>
                  <a:schemeClr val="tx1"/>
                </a:solidFill>
                <a:effectLst/>
                <a:latin typeface="+mn-lt"/>
                <a:ea typeface="+mn-ea"/>
                <a:cs typeface="+mn-cs"/>
              </a:rPr>
              <a:t>-</a:t>
            </a:r>
            <a:r>
              <a:rPr lang="de-DE" sz="1200" b="1" i="0" u="none" strike="noStrike" kern="1200" dirty="0">
                <a:solidFill>
                  <a:schemeClr val="tx1"/>
                </a:solidFill>
                <a:effectLst/>
                <a:latin typeface="+mn-lt"/>
                <a:ea typeface="+mn-ea"/>
                <a:cs typeface="+mn-cs"/>
              </a:rPr>
              <a:t> </a:t>
            </a:r>
            <a:r>
              <a:rPr lang="fr-FR" dirty="0">
                <a:solidFill>
                  <a:srgbClr val="000000"/>
                </a:solidFill>
                <a:latin typeface="Century Gothic" panose="020B0502020202020204" pitchFamily="34" charset="0"/>
              </a:rPr>
              <a:t>frère [1043], sœur [1558], parent [546], ouvert [897], prudent [1529], strict [1859], jeune [152</a:t>
            </a:r>
            <a:r>
              <a:rPr lang="fr-FR" dirty="0" smtClean="0">
                <a:solidFill>
                  <a:srgbClr val="00000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rgbClr val="000000"/>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smtClean="0">
                <a:solidFill>
                  <a:srgbClr val="000000"/>
                </a:solidFill>
                <a:effectLst/>
                <a:latin typeface="Century Gothic" panose="020B0502020202020204" pitchFamily="34" charset="0"/>
                <a:ea typeface="+mn-ea"/>
                <a:cs typeface="+mn-cs"/>
              </a:rPr>
              <a:t>N.B. This new vocabulary</a:t>
            </a:r>
            <a:r>
              <a:rPr lang="en-GB" sz="1200" b="0" kern="1200" baseline="0" noProof="0" dirty="0" smtClean="0">
                <a:solidFill>
                  <a:srgbClr val="000000"/>
                </a:solidFill>
                <a:effectLst/>
                <a:latin typeface="Century Gothic" panose="020B0502020202020204" pitchFamily="34" charset="0"/>
                <a:ea typeface="+mn-ea"/>
                <a:cs typeface="+mn-cs"/>
              </a:rPr>
              <a:t> is not presented until the second lesson, owing to the amount of grammar covered in the first lesson. This lesson’s grammar is presented using previously-encountered vocabulary, which serves to reduce the cognitive load and is a useful way of revising this vocabulary.</a:t>
            </a:r>
            <a:endParaRPr lang="en-GB" sz="1200" b="0" kern="1200" noProof="0" dirty="0" smtClean="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revisited</a:t>
            </a:r>
            <a:r>
              <a:rPr lang="en-GB" sz="1200" b="1" i="0" u="none" strike="noStrike" kern="1200" dirty="0">
                <a:solidFill>
                  <a:schemeClr val="tx1"/>
                </a:solidFill>
                <a:effectLst/>
                <a:latin typeface="+mn-lt"/>
                <a:ea typeface="+mn-ea"/>
                <a:cs typeface="+mn-cs"/>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1.2.6</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jouer [219], manger [1338], écouter [429], chanter [1820], étudier [960], ils, elles, fruit [896], radio [1526], histoire [263]</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1.2.1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ciel [1538], comme [32], couleur [1211], rêve [1313], sable [3263], vague [1493], bleu [1216], jaune [2585], rouge [987], vert [1060], violet [&gt;5000]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Teachers should conduct a spot</a:t>
            </a:r>
            <a:r>
              <a:rPr lang="en-GB" sz="1200" b="0" i="0" kern="1200" baseline="0" noProof="0" dirty="0">
                <a:solidFill>
                  <a:schemeClr val="tx1"/>
                </a:solidFill>
                <a:effectLst/>
                <a:latin typeface="+mn-lt"/>
                <a:ea typeface="+mn-ea"/>
                <a:cs typeface="+mn-cs"/>
              </a:rPr>
              <a:t> check of the revisited vocabulary each week, to ensure that the required independent learning has been done. This could be in the form of an informal, oral ‘test’, and/or a more formal (but quick) written vocabulary test. Aim to test knowledge of all types: comprehension (L2-L1), production (L1-L2), oral (listening and speaking) and written (reading and writing) modalities.</a:t>
            </a:r>
            <a:endParaRPr lang="en-GB" noProof="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0200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revises</a:t>
            </a:r>
            <a:r>
              <a:rPr lang="en-GB" baseline="0" dirty="0"/>
              <a:t> the parts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already met, then introduces</a:t>
            </a:r>
            <a:r>
              <a:rPr lang="en-GB" sz="1200" b="0" baseline="0" dirty="0">
                <a:solidFill>
                  <a:srgbClr val="4472C4">
                    <a:lumMod val="50000"/>
                  </a:srgbClr>
                </a:solidFill>
                <a:latin typeface="Century Gothic" panose="020B0502020202020204" pitchFamily="34" charset="0"/>
              </a:rPr>
              <a:t> the second person plural (nous).</a:t>
            </a:r>
          </a:p>
          <a:p>
            <a:r>
              <a:rPr lang="en-GB" dirty="0"/>
              <a:t>Students have met the ‘nous’ form ending in –</a:t>
            </a:r>
            <a:r>
              <a:rPr lang="en-GB" dirty="0" err="1"/>
              <a:t>ons</a:t>
            </a:r>
            <a:r>
              <a:rPr lang="en-GB" baseline="0" dirty="0"/>
              <a:t> previously, so the irregularity of this one needs to be pointed out.</a:t>
            </a:r>
          </a:p>
          <a:p>
            <a:endParaRPr lang="en-GB" sz="1200" b="0" baseline="0" dirty="0">
              <a:solidFill>
                <a:srgbClr val="4472C4">
                  <a:lumMod val="50000"/>
                </a:srgbClr>
              </a:solidFill>
              <a:latin typeface="Century Gothic" panose="020B0502020202020204" pitchFamily="34" charset="0"/>
            </a:endParaRPr>
          </a:p>
          <a:p>
            <a:r>
              <a:rPr lang="en-GB" dirty="0"/>
              <a:t>Read this out to </a:t>
            </a:r>
            <a:r>
              <a:rPr lang="en-GB" dirty="0" smtClean="0"/>
              <a:t>students, </a:t>
            </a:r>
            <a:r>
              <a:rPr lang="en-GB" dirty="0"/>
              <a:t>so that they know exactly how to pronounce the French. </a:t>
            </a:r>
          </a:p>
          <a:p>
            <a:r>
              <a:rPr lang="en-GB" dirty="0"/>
              <a:t>At the end, remind them to not sound out the ‘s’ at the end of ‘</a:t>
            </a:r>
            <a:r>
              <a:rPr lang="en-GB" dirty="0" err="1"/>
              <a:t>suis</a:t>
            </a:r>
            <a:r>
              <a:rPr lang="en-GB" dirty="0"/>
              <a:t>’, ‘</a:t>
            </a:r>
            <a:r>
              <a:rPr lang="en-GB" dirty="0" err="1"/>
              <a:t>es</a:t>
            </a:r>
            <a:r>
              <a:rPr lang="en-GB" dirty="0"/>
              <a:t>’</a:t>
            </a:r>
            <a:r>
              <a:rPr lang="en-GB" baseline="0" dirty="0"/>
              <a:t> and ‘</a:t>
            </a:r>
            <a:r>
              <a:rPr lang="en-GB" baseline="0" dirty="0" err="1"/>
              <a:t>sommes</a:t>
            </a:r>
            <a:r>
              <a:rPr lang="en-GB" baseline="0" dirty="0"/>
              <a:t>’, and the ‘t’ at the end of ‘</a:t>
            </a:r>
            <a:r>
              <a:rPr lang="en-GB" baseline="0" dirty="0" err="1"/>
              <a:t>est</a:t>
            </a:r>
            <a:r>
              <a:rPr lang="en-GB" baseline="0" dirty="0"/>
              <a:t>’.</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new vocabulary set is not presented this lesson, owing to the amount of grammar introduced (however, revision of the specified previous weeks’ vocabulary has been assumed, as explained on the title slide of this </a:t>
            </a:r>
            <a:r>
              <a:rPr lang="en-GB" baseline="0" dirty="0" smtClean="0"/>
              <a:t>presentation, and recapped on the two slides which follow it). </a:t>
            </a:r>
            <a:r>
              <a:rPr lang="en-GB" baseline="0" dirty="0"/>
              <a:t>The new vocabulary set will be presented and practised next lesson. This lesson therefore recycles previously-learnt vocabulary.</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566053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series</a:t>
            </a:r>
            <a:r>
              <a:rPr lang="en-GB" b="0" baseline="0" dirty="0"/>
              <a:t> of slides provides input practice (listening) in distinguishing between the first person singular and first person plural forms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t>
            </a:r>
            <a:endParaRPr lang="en-GB" sz="1200" b="0" dirty="0" smtClean="0">
              <a:solidFill>
                <a:srgbClr val="4472C4">
                  <a:lumMod val="50000"/>
                </a:srgbClr>
              </a:solidFill>
              <a:latin typeface="Century Gothic" panose="020B0502020202020204" pitchFamily="34" charset="0"/>
            </a:endParaRPr>
          </a:p>
          <a:p>
            <a:endParaRPr lang="en-GB" sz="1200" b="0" baseline="0" dirty="0" smtClean="0">
              <a:solidFill>
                <a:srgbClr val="4472C4">
                  <a:lumMod val="50000"/>
                </a:srgbClr>
              </a:solidFill>
              <a:latin typeface="Century Gothic" panose="020B0502020202020204" pitchFamily="34" charset="0"/>
            </a:endParaRPr>
          </a:p>
          <a:p>
            <a:r>
              <a:rPr lang="en-GB" sz="1200" b="0" baseline="0" dirty="0" smtClean="0">
                <a:solidFill>
                  <a:srgbClr val="4472C4">
                    <a:lumMod val="50000"/>
                  </a:srgbClr>
                </a:solidFill>
                <a:latin typeface="Century Gothic" panose="020B0502020202020204" pitchFamily="34" charset="0"/>
              </a:rPr>
              <a:t>Students </a:t>
            </a:r>
            <a:r>
              <a:rPr lang="en-GB" sz="1200" b="0" baseline="0" dirty="0">
                <a:solidFill>
                  <a:srgbClr val="4472C4">
                    <a:lumMod val="50000"/>
                  </a:srgbClr>
                </a:solidFill>
                <a:latin typeface="Century Gothic" panose="020B0502020202020204" pitchFamily="34" charset="0"/>
              </a:rPr>
              <a:t>should note </a:t>
            </a:r>
          </a:p>
          <a:p>
            <a:pPr marL="228600" indent="-228600">
              <a:buAutoNum type="arabicParenR"/>
            </a:pPr>
            <a:r>
              <a:rPr lang="en-GB" sz="1200" b="0" baseline="0" dirty="0">
                <a:solidFill>
                  <a:srgbClr val="4472C4">
                    <a:lumMod val="50000"/>
                  </a:srgbClr>
                </a:solidFill>
                <a:latin typeface="Century Gothic" panose="020B0502020202020204" pitchFamily="34" charset="0"/>
              </a:rPr>
              <a:t>whether ‘je’ or ‘nous’ would have been the first word of each sentence; </a:t>
            </a:r>
          </a:p>
          <a:p>
            <a:pPr marL="228600" indent="-228600">
              <a:buAutoNum type="arabicParenR"/>
            </a:pP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p>
          <a:p>
            <a:pPr marL="228600" indent="-228600">
              <a:buAutoNum type="arabicParenR"/>
            </a:pPr>
            <a:endParaRPr lang="en-GB" b="0" dirty="0"/>
          </a:p>
          <a:p>
            <a:r>
              <a:rPr lang="en-GB" b="0" dirty="0"/>
              <a:t>Click the button to play the audio. The slide sequence is then repeated,</a:t>
            </a:r>
            <a:r>
              <a:rPr lang="en-GB" b="0" baseline="0" dirty="0"/>
              <a:t> </a:t>
            </a:r>
            <a:r>
              <a:rPr lang="en-GB" b="0" dirty="0"/>
              <a:t>the answers appearing</a:t>
            </a:r>
            <a:r>
              <a:rPr lang="en-GB" b="0" baseline="0" dirty="0"/>
              <a:t> </a:t>
            </a:r>
            <a:r>
              <a:rPr lang="en-GB" b="0" dirty="0"/>
              <a:t>upon clicking the mouse</a:t>
            </a:r>
            <a:r>
              <a:rPr lang="en-GB" b="0" baseline="0" dirty="0"/>
              <a:t>.</a:t>
            </a:r>
            <a:endParaRPr lang="en-GB" b="0" dirty="0"/>
          </a:p>
          <a:p>
            <a:endParaRPr lang="en-GB" b="1" dirty="0"/>
          </a:p>
          <a:p>
            <a:endParaRPr lang="en-GB" b="1" dirty="0"/>
          </a:p>
          <a:p>
            <a:r>
              <a:rPr lang="en-GB" b="1" dirty="0"/>
              <a:t>Transcript</a:t>
            </a:r>
          </a:p>
          <a:p>
            <a:r>
              <a:rPr lang="en-GB" dirty="0" smtClean="0"/>
              <a:t>......</a:t>
            </a:r>
            <a:r>
              <a:rPr lang="en-GB" baseline="0" dirty="0" smtClean="0"/>
              <a:t> </a:t>
            </a:r>
            <a:r>
              <a:rPr lang="en-GB" baseline="0" dirty="0" err="1"/>
              <a:t>sommes</a:t>
            </a:r>
            <a:r>
              <a:rPr lang="en-GB" baseline="0" dirty="0"/>
              <a:t> </a:t>
            </a:r>
            <a:r>
              <a:rPr lang="en-GB" baseline="0" dirty="0" err="1"/>
              <a:t>fran</a:t>
            </a:r>
            <a:r>
              <a:rPr lang="en-GB" baseline="0" dirty="0" err="1">
                <a:latin typeface="Century Gothic" panose="020B0502020202020204" pitchFamily="34" charset="0"/>
              </a:rPr>
              <a:t>çais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30623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malade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79694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content.</a:t>
            </a:r>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4118301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a:t>
            </a:r>
            <a:r>
              <a:rPr lang="en-GB" baseline="0" smtClean="0"/>
              <a:t> </a:t>
            </a:r>
            <a:r>
              <a:rPr lang="en-GB" baseline="0" dirty="0" err="1"/>
              <a:t>sommes</a:t>
            </a:r>
            <a:r>
              <a:rPr lang="en-GB" baseline="0" dirty="0"/>
              <a:t> grands.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60420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petit</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5848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a:t>
            </a:r>
            <a:r>
              <a:rPr lang="en-GB" baseline="0" smtClean="0"/>
              <a:t> </a:t>
            </a:r>
            <a:r>
              <a:rPr lang="en-GB" baseline="0" dirty="0" err="1"/>
              <a:t>sommes</a:t>
            </a:r>
            <a:r>
              <a:rPr lang="en-GB" baseline="0" dirty="0"/>
              <a:t> </a:t>
            </a:r>
            <a:r>
              <a:rPr lang="en-GB" baseline="0" dirty="0" err="1"/>
              <a:t>anglais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113445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calme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1170334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sommes</a:t>
            </a:r>
            <a:r>
              <a:rPr lang="en-GB" dirty="0"/>
              <a:t> </a:t>
            </a:r>
            <a:r>
              <a:rPr lang="en-GB" dirty="0" err="1"/>
              <a:t>dr</a:t>
            </a:r>
            <a:r>
              <a:rPr lang="en-GB" dirty="0" err="1">
                <a:latin typeface="Calibri" panose="020F0502020204030204" pitchFamily="34" charset="0"/>
                <a:cs typeface="Calibri" panose="020F0502020204030204" pitchFamily="34" charset="0"/>
              </a:rPr>
              <a:t>ôles</a:t>
            </a:r>
            <a:r>
              <a:rPr lang="en-GB" dirty="0">
                <a:latin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4230883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series</a:t>
            </a:r>
            <a:r>
              <a:rPr lang="en-GB" b="0" baseline="0" dirty="0"/>
              <a:t> of slides provides the answers. These could be used instead of the previous slides, if the teacher wants to give / check the answer after each item. </a:t>
            </a:r>
          </a:p>
          <a:p>
            <a:endParaRPr lang="en-GB" b="0" baseline="0" dirty="0"/>
          </a:p>
          <a:p>
            <a:r>
              <a:rPr lang="en-GB" b="0" baseline="0" dirty="0"/>
              <a:t>Also, elicit the meaning of the adjectives from the pupils to check understanding.</a:t>
            </a:r>
            <a:endParaRPr lang="en-GB" sz="1200" b="0" dirty="0">
              <a:solidFill>
                <a:srgbClr val="4472C4">
                  <a:lumMod val="50000"/>
                </a:srgbClr>
              </a:solidFill>
              <a:latin typeface="Century Gothic" panose="020B0502020202020204" pitchFamily="34" charset="0"/>
            </a:endParaRPr>
          </a:p>
          <a:p>
            <a:endParaRPr lang="en-GB" b="0" dirty="0"/>
          </a:p>
          <a:p>
            <a:r>
              <a:rPr lang="en-GB" b="0" dirty="0"/>
              <a:t>Click the button to play the audio again,</a:t>
            </a:r>
            <a:r>
              <a:rPr lang="en-GB" b="0" baseline="0" dirty="0"/>
              <a:t> if desired.</a:t>
            </a:r>
            <a:endParaRPr lang="en-GB" b="0" dirty="0"/>
          </a:p>
          <a:p>
            <a:endParaRPr lang="en-GB" b="1" dirty="0"/>
          </a:p>
          <a:p>
            <a:endParaRPr lang="en-GB" b="1" dirty="0"/>
          </a:p>
          <a:p>
            <a:r>
              <a:rPr lang="en-GB" b="1" dirty="0"/>
              <a:t>Transcript</a:t>
            </a:r>
          </a:p>
          <a:p>
            <a:r>
              <a:rPr lang="en-GB" dirty="0" smtClean="0"/>
              <a:t>......</a:t>
            </a:r>
            <a:r>
              <a:rPr lang="en-GB" baseline="0" dirty="0" smtClean="0"/>
              <a:t> </a:t>
            </a:r>
            <a:r>
              <a:rPr lang="en-GB" baseline="0" dirty="0" err="1"/>
              <a:t>sommes</a:t>
            </a:r>
            <a:r>
              <a:rPr lang="en-GB" baseline="0" dirty="0"/>
              <a:t> </a:t>
            </a:r>
            <a:r>
              <a:rPr lang="en-GB" baseline="0" dirty="0" err="1"/>
              <a:t>fran</a:t>
            </a:r>
            <a:r>
              <a:rPr lang="en-GB" baseline="0" dirty="0" err="1">
                <a:latin typeface="Century Gothic" panose="020B0502020202020204" pitchFamily="34" charset="0"/>
              </a:rPr>
              <a:t>çais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82401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This slide facilitates a quick</a:t>
            </a:r>
            <a:r>
              <a:rPr lang="en-GB" sz="1200" b="0" i="0" kern="1200" baseline="0" noProof="0" dirty="0">
                <a:solidFill>
                  <a:schemeClr val="tx1"/>
                </a:solidFill>
                <a:effectLst/>
                <a:latin typeface="+mn-lt"/>
                <a:ea typeface="+mn-ea"/>
                <a:cs typeface="+mn-cs"/>
              </a:rPr>
              <a:t> check of students’ knowledge of the first set of previous vocabulary revised this week (as shown below).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First, the French words appear, without the English – students should be challenged to give the meaning of each item. The English then appears to confirm the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Then the French disappears, leaving just the English – students should then be challenged to provide the French for each item. Finally, the French reappears, alongside the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Before you begin, check the pronunciation of </a:t>
            </a:r>
            <a:r>
              <a:rPr lang="en-GB" sz="1200" b="0" i="0" kern="1200" baseline="0" noProof="0" dirty="0" smtClean="0">
                <a:solidFill>
                  <a:schemeClr val="tx1"/>
                </a:solidFill>
                <a:effectLst/>
                <a:latin typeface="+mn-lt"/>
                <a:ea typeface="+mn-ea"/>
                <a:cs typeface="+mn-cs"/>
              </a:rPr>
              <a:t>‘</a:t>
            </a:r>
            <a:r>
              <a:rPr lang="en-GB" sz="1200" b="0" i="0" kern="1200" baseline="0" noProof="0" dirty="0" err="1" smtClean="0">
                <a:solidFill>
                  <a:schemeClr val="tx1"/>
                </a:solidFill>
                <a:effectLst/>
                <a:latin typeface="+mn-lt"/>
                <a:ea typeface="+mn-ea"/>
                <a:cs typeface="+mn-cs"/>
              </a:rPr>
              <a:t>ils</a:t>
            </a:r>
            <a:r>
              <a:rPr lang="en-GB" sz="1200" b="0" i="0" kern="1200" baseline="0" noProof="0" dirty="0" smtClean="0">
                <a:solidFill>
                  <a:schemeClr val="tx1"/>
                </a:solidFill>
                <a:effectLst/>
                <a:latin typeface="+mn-lt"/>
                <a:ea typeface="+mn-ea"/>
                <a:cs typeface="+mn-cs"/>
              </a:rPr>
              <a:t>’ </a:t>
            </a:r>
            <a:r>
              <a:rPr lang="en-GB" sz="1200" b="0" i="0" kern="1200" baseline="0" noProof="0" dirty="0">
                <a:solidFill>
                  <a:schemeClr val="tx1"/>
                </a:solidFill>
                <a:effectLst/>
                <a:latin typeface="+mn-lt"/>
                <a:ea typeface="+mn-ea"/>
                <a:cs typeface="+mn-cs"/>
              </a:rPr>
              <a:t>and </a:t>
            </a:r>
            <a:r>
              <a:rPr lang="en-GB" sz="1200" b="0" i="0" kern="1200" baseline="0" noProof="0" dirty="0" smtClean="0">
                <a:solidFill>
                  <a:schemeClr val="tx1"/>
                </a:solidFill>
                <a:effectLst/>
                <a:latin typeface="+mn-lt"/>
                <a:ea typeface="+mn-ea"/>
                <a:cs typeface="+mn-cs"/>
              </a:rPr>
              <a:t>‘</a:t>
            </a:r>
            <a:r>
              <a:rPr lang="en-GB" sz="1200" b="0" i="0" kern="1200" baseline="0" noProof="0" dirty="0" err="1" smtClean="0">
                <a:solidFill>
                  <a:schemeClr val="tx1"/>
                </a:solidFill>
                <a:effectLst/>
                <a:latin typeface="+mn-lt"/>
                <a:ea typeface="+mn-ea"/>
                <a:cs typeface="+mn-cs"/>
              </a:rPr>
              <a:t>elles</a:t>
            </a:r>
            <a:r>
              <a:rPr lang="en-GB" sz="1200" b="0" i="0" kern="1200" baseline="0" noProof="0" dirty="0" smtClean="0">
                <a:solidFill>
                  <a:schemeClr val="tx1"/>
                </a:solidFill>
                <a:effectLst/>
                <a:latin typeface="+mn-lt"/>
                <a:ea typeface="+mn-ea"/>
                <a:cs typeface="+mn-cs"/>
              </a:rPr>
              <a:t>’ </a:t>
            </a:r>
            <a:r>
              <a:rPr lang="en-GB" sz="1200" b="0" i="0" kern="1200" baseline="0" noProof="0" dirty="0">
                <a:solidFill>
                  <a:schemeClr val="tx1"/>
                </a:solidFill>
                <a:effectLst/>
                <a:latin typeface="+mn-lt"/>
                <a:ea typeface="+mn-ea"/>
                <a:cs typeface="+mn-cs"/>
              </a:rPr>
              <a:t>and ensure that the </a:t>
            </a:r>
            <a:r>
              <a:rPr lang="en-GB" sz="1200" b="0" i="0" kern="1200" baseline="0" noProof="0" dirty="0" smtClean="0">
                <a:solidFill>
                  <a:schemeClr val="tx1"/>
                </a:solidFill>
                <a:effectLst/>
                <a:latin typeface="+mn-lt"/>
                <a:ea typeface="+mn-ea"/>
                <a:cs typeface="+mn-cs"/>
              </a:rPr>
              <a:t>students understand the SFC </a:t>
            </a:r>
            <a:r>
              <a:rPr lang="en-GB" sz="1200" b="0" i="0" kern="1200" baseline="0" noProof="0" dirty="0">
                <a:solidFill>
                  <a:schemeClr val="tx1"/>
                </a:solidFill>
                <a:effectLst/>
                <a:latin typeface="+mn-lt"/>
                <a:ea typeface="+mn-ea"/>
                <a:cs typeface="+mn-cs"/>
              </a:rPr>
              <a:t>(silent final consonant</a:t>
            </a:r>
            <a:r>
              <a:rPr lang="en-GB" sz="1200" b="0" i="0" kern="1200" baseline="0" noProof="0" dirty="0" smtClean="0">
                <a:solidFill>
                  <a:schemeClr val="tx1"/>
                </a:solidFill>
                <a:effectLst/>
                <a:latin typeface="+mn-lt"/>
                <a:ea typeface="+mn-ea"/>
                <a:cs typeface="+mn-cs"/>
              </a:rPr>
              <a:t>). </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1.2.6</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jouer [219], manger [1338], écouter [429], chanter [1820], étudier [960], ils, elles, fruit [896], radio [1526], histoire [263]</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504377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malade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588561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content.</a:t>
            </a:r>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283323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a:t>
            </a:r>
            <a:r>
              <a:rPr lang="en-GB" baseline="0" smtClean="0"/>
              <a:t> </a:t>
            </a:r>
            <a:r>
              <a:rPr lang="en-GB" baseline="0" dirty="0" err="1"/>
              <a:t>sommes</a:t>
            </a:r>
            <a:r>
              <a:rPr lang="en-GB" baseline="0" dirty="0"/>
              <a:t> grands.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341757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petit</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583337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dirty="0" smtClean="0"/>
              <a:t>......</a:t>
            </a:r>
            <a:r>
              <a:rPr lang="en-GB" baseline="0" dirty="0" smtClean="0"/>
              <a:t> </a:t>
            </a:r>
            <a:r>
              <a:rPr lang="en-GB" baseline="0" dirty="0" err="1"/>
              <a:t>sommes</a:t>
            </a:r>
            <a:r>
              <a:rPr lang="en-GB" baseline="0" dirty="0"/>
              <a:t> </a:t>
            </a:r>
            <a:r>
              <a:rPr lang="en-GB" baseline="0" dirty="0" err="1"/>
              <a:t>anglais</a:t>
            </a:r>
            <a:r>
              <a:rPr lang="en-GB" baseline="0" dirty="0"/>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994180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endParaRPr lang="en-GB" b="1" dirty="0"/>
          </a:p>
          <a:p>
            <a:endParaRPr lang="en-GB" b="1" dirty="0"/>
          </a:p>
          <a:p>
            <a:endParaRPr lang="en-GB" b="1" dirty="0"/>
          </a:p>
          <a:p>
            <a:r>
              <a:rPr lang="en-GB" b="1" dirty="0"/>
              <a:t>Transcript</a:t>
            </a:r>
          </a:p>
          <a:p>
            <a:r>
              <a:rPr lang="en-GB" smtClean="0"/>
              <a:t>...... </a:t>
            </a:r>
            <a:r>
              <a:rPr lang="en-GB" dirty="0" err="1"/>
              <a:t>suis</a:t>
            </a:r>
            <a:r>
              <a:rPr lang="en-GB" dirty="0"/>
              <a:t> </a:t>
            </a:r>
            <a:r>
              <a:rPr lang="en-GB" dirty="0" err="1"/>
              <a:t>calme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857901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Teachers should ask students here whether they notice</a:t>
            </a:r>
            <a:r>
              <a:rPr lang="en-GB" b="0" i="0" baseline="0" dirty="0"/>
              <a:t> anything about the adjective in the French, thereby eliciting noticing of the –s on the plural form. This grammar point is dealt with explicitly on the slides which follow.</a:t>
            </a:r>
            <a:endParaRPr lang="en-GB" b="0" i="0" dirty="0"/>
          </a:p>
          <a:p>
            <a:endParaRPr lang="en-GB" b="1" dirty="0"/>
          </a:p>
          <a:p>
            <a:endParaRPr lang="en-GB" b="1" dirty="0"/>
          </a:p>
          <a:p>
            <a:r>
              <a:rPr lang="en-GB" b="1" dirty="0"/>
              <a:t>Transcript</a:t>
            </a:r>
          </a:p>
          <a:p>
            <a:r>
              <a:rPr lang="en-GB" smtClean="0"/>
              <a:t>...... </a:t>
            </a:r>
            <a:r>
              <a:rPr lang="en-GB" dirty="0" err="1"/>
              <a:t>sommes</a:t>
            </a:r>
            <a:r>
              <a:rPr lang="en-GB" dirty="0"/>
              <a:t> </a:t>
            </a:r>
            <a:r>
              <a:rPr lang="en-GB" dirty="0" err="1"/>
              <a:t>dr</a:t>
            </a:r>
            <a:r>
              <a:rPr lang="en-GB" dirty="0" err="1">
                <a:latin typeface="Calibri" panose="020F0502020204030204" pitchFamily="34" charset="0"/>
                <a:cs typeface="Calibri" panose="020F0502020204030204" pitchFamily="34" charset="0"/>
              </a:rPr>
              <a:t>ôles</a:t>
            </a:r>
            <a:r>
              <a:rPr lang="en-GB" dirty="0">
                <a:latin typeface="Calibri" panose="020F0502020204030204" pitchFamily="34" charset="0"/>
                <a:cs typeface="Calibri" panose="020F0502020204030204" pitchFamily="34" charset="0"/>
              </a:rPr>
              <a: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4178167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presents</a:t>
            </a:r>
            <a:r>
              <a:rPr lang="en-GB" baseline="0" dirty="0"/>
              <a:t> regular plural adjective agreement, pointing out that the adjective ‘matches’ the noun in taking the –s. The phrase ‘il y a’, introduced and practised the previous week, is revisited here. Plural nouns have also already been taught.</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Also point out to students that the –s on the written form of a plural French noun/adjective is not usually pronounced (i.e. is a silent final consonant). </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N.B</a:t>
            </a:r>
            <a:r>
              <a:rPr lang="en-GB" b="0" baseline="0" dirty="0"/>
              <a:t>. We have not covered </a:t>
            </a:r>
            <a:r>
              <a:rPr lang="en-GB" b="0" baseline="0" dirty="0" smtClean="0"/>
              <a:t>liaison </a:t>
            </a:r>
            <a:r>
              <a:rPr lang="en-GB" b="0" baseline="0" dirty="0"/>
              <a:t>at this stage.</a:t>
            </a: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112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points out that</a:t>
            </a:r>
            <a:r>
              <a:rPr lang="en-GB" baseline="0" dirty="0"/>
              <a:t> the adjective must agree with the plural pronoun as well as with the noun, as in the example on the previous slide.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masculine plural form of the adjective having been introduced, the feminine plural is withheld for now, so that students may concentrate upon the new verb form (</a:t>
            </a:r>
            <a:r>
              <a:rPr lang="en-GB" baseline="0" dirty="0" err="1"/>
              <a:t>vous</a:t>
            </a:r>
            <a:r>
              <a:rPr lang="en-GB" baseline="0" dirty="0"/>
              <a:t>) to be introduced shortly, and also to avoid overcomplicating the treatment of the adjective (which would be a possibility, if we were to introduce all information at once). The feminine plural form of the adjective is dealt with as part of the next lesson.</a:t>
            </a:r>
            <a:endParaRPr lang="en-GB" dirty="0"/>
          </a:p>
          <a:p>
            <a:endParaRPr lang="en-GB" dirty="0"/>
          </a:p>
          <a:p>
            <a:r>
              <a:rPr lang="en-GB" dirty="0"/>
              <a:t>Read this out to students so that they know exactly how to pronounce the French. </a:t>
            </a:r>
          </a:p>
          <a:p>
            <a:r>
              <a:rPr lang="en-GB" dirty="0"/>
              <a:t>Remind them to not sound out the ‘s’ at the end of ‘</a:t>
            </a:r>
            <a:r>
              <a:rPr lang="en-GB" dirty="0" err="1" smtClean="0"/>
              <a:t>sommes</a:t>
            </a:r>
            <a:r>
              <a:rPr lang="en-GB" dirty="0" smtClean="0"/>
              <a:t>’,</a:t>
            </a:r>
            <a:r>
              <a:rPr lang="en-GB" baseline="0" dirty="0" smtClean="0"/>
              <a:t> as </a:t>
            </a:r>
            <a:r>
              <a:rPr lang="en-GB" baseline="0" dirty="0"/>
              <a:t>well as that on the end of the adjectives.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06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reading activity asks students to spot when the first person</a:t>
            </a:r>
            <a:r>
              <a:rPr lang="en-GB" b="0" baseline="0" noProof="0" dirty="0"/>
              <a:t> plural form of the verb must have been used, </a:t>
            </a:r>
            <a:r>
              <a:rPr lang="en-GB" sz="1200" b="0" baseline="0" noProof="0" dirty="0">
                <a:solidFill>
                  <a:schemeClr val="tx1"/>
                </a:solidFill>
                <a:cs typeface="+mn-cs"/>
              </a:rPr>
              <a:t>by noticing </a:t>
            </a:r>
            <a:r>
              <a:rPr lang="en-GB" b="0" baseline="0" noProof="0" dirty="0"/>
              <a:t>the plural adjective agreement. </a:t>
            </a:r>
            <a:r>
              <a:rPr lang="en-GB" sz="1200" dirty="0">
                <a:solidFill>
                  <a:schemeClr val="accent5">
                    <a:lumMod val="50000"/>
                  </a:schemeClr>
                </a:solidFill>
              </a:rPr>
              <a:t>The subject pronoun and verb is missing from each</a:t>
            </a:r>
            <a:r>
              <a:rPr lang="en-GB" sz="1200" baseline="0" dirty="0">
                <a:solidFill>
                  <a:schemeClr val="accent5">
                    <a:lumMod val="50000"/>
                  </a:schemeClr>
                </a:solidFill>
              </a:rPr>
              <a:t> sentence, to force attention upon this aspect of the grammar. It is worth </a:t>
            </a:r>
            <a:r>
              <a:rPr lang="en-GB" sz="1200" baseline="0" dirty="0" smtClean="0">
                <a:solidFill>
                  <a:schemeClr val="accent5">
                    <a:lumMod val="50000"/>
                  </a:schemeClr>
                </a:solidFill>
              </a:rPr>
              <a:t>explaining that this </a:t>
            </a:r>
            <a:r>
              <a:rPr lang="en-GB" sz="1200" baseline="0" dirty="0">
                <a:solidFill>
                  <a:schemeClr val="accent5">
                    <a:lumMod val="50000"/>
                  </a:schemeClr>
                </a:solidFill>
              </a:rPr>
              <a:t>can only be done in </a:t>
            </a:r>
            <a:r>
              <a:rPr lang="en-GB" sz="1200" baseline="0" dirty="0" smtClean="0">
                <a:solidFill>
                  <a:schemeClr val="accent5">
                    <a:lumMod val="50000"/>
                  </a:schemeClr>
                </a:solidFill>
              </a:rPr>
              <a:t>reading, because </a:t>
            </a:r>
            <a:r>
              <a:rPr lang="en-GB" sz="1200" baseline="0" dirty="0">
                <a:solidFill>
                  <a:schemeClr val="accent5">
                    <a:lumMod val="50000"/>
                  </a:schemeClr>
                </a:solidFill>
              </a:rPr>
              <a:t>the agreements are silent. </a:t>
            </a:r>
            <a:endParaRPr lang="en-GB" sz="1200" baseline="0" dirty="0" smtClean="0">
              <a:solidFill>
                <a:schemeClr val="accent5">
                  <a:lumMod val="50000"/>
                </a:schemeClr>
              </a:solidFill>
            </a:endParaRPr>
          </a:p>
          <a:p>
            <a:endParaRPr lang="en-GB" sz="1200" b="0" baseline="0" noProof="0" dirty="0" smtClean="0">
              <a:solidFill>
                <a:schemeClr val="accent5">
                  <a:lumMod val="50000"/>
                </a:schemeClr>
              </a:solidFill>
            </a:endParaRPr>
          </a:p>
          <a:p>
            <a:r>
              <a:rPr lang="en-GB" sz="1200" b="0" baseline="0" noProof="0" dirty="0" smtClean="0">
                <a:solidFill>
                  <a:schemeClr val="accent5">
                    <a:lumMod val="50000"/>
                  </a:schemeClr>
                </a:solidFill>
              </a:rPr>
              <a:t>Students should also be asked to write the meanings of the adjectives in English.</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58768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This slide facilitates a quick</a:t>
            </a:r>
            <a:r>
              <a:rPr lang="en-GB" sz="1200" b="0" i="0" kern="1200" baseline="0" noProof="0" dirty="0">
                <a:solidFill>
                  <a:schemeClr val="tx1"/>
                </a:solidFill>
                <a:effectLst/>
                <a:latin typeface="+mn-lt"/>
                <a:ea typeface="+mn-ea"/>
                <a:cs typeface="+mn-cs"/>
              </a:rPr>
              <a:t> check of students’ knowledge of the second set of previous vocabulary revised this week (as shown below).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First, the French words appear, without the English – students should be challenged to give the meaning of each item. The English then appears to confirm the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rPr>
              <a:t>Then the French disappears, leaving just the English – students should then be challenged to provide the French for each item. Finally, the French reappears, alongside the English.</a:t>
            </a:r>
            <a:endParaRPr lang="en-GB" noProof="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1.2.1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ciel [1538], comme [32], couleur [1211], rêve [1313], sable [3263], vague [1493], bleu [1216], jaune [2585], rouge [987], vert [1060], violet [&gt;5000]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058732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introduced and practised recognising the ‘nous’ form, the ‘</a:t>
            </a:r>
            <a:r>
              <a:rPr lang="en-GB" dirty="0" err="1"/>
              <a:t>vous</a:t>
            </a:r>
            <a:r>
              <a:rPr lang="en-GB" dirty="0"/>
              <a:t>’ form (plural) of </a:t>
            </a:r>
            <a:r>
              <a:rPr lang="en-GB" b="0" dirty="0"/>
              <a:t>‘</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a:t>
            </a:r>
            <a:r>
              <a:rPr lang="en-GB" b="0" dirty="0"/>
              <a:t> is </a:t>
            </a:r>
            <a:r>
              <a:rPr lang="en-GB" dirty="0"/>
              <a:t>now introduced.</a:t>
            </a:r>
          </a:p>
          <a:p>
            <a:endParaRPr lang="en-GB" dirty="0"/>
          </a:p>
          <a:p>
            <a:r>
              <a:rPr lang="en-GB" dirty="0"/>
              <a:t>Students have met the ‘</a:t>
            </a:r>
            <a:r>
              <a:rPr lang="en-GB" dirty="0" err="1"/>
              <a:t>vous</a:t>
            </a:r>
            <a:r>
              <a:rPr lang="en-GB" dirty="0"/>
              <a:t>’ form ending in –ez</a:t>
            </a:r>
            <a:r>
              <a:rPr lang="en-GB" baseline="0" dirty="0"/>
              <a:t> previously, so the irregularity of </a:t>
            </a:r>
            <a:r>
              <a:rPr lang="en-GB" baseline="0" dirty="0" err="1"/>
              <a:t>être</a:t>
            </a:r>
            <a:r>
              <a:rPr lang="en-GB" baseline="0" dirty="0"/>
              <a:t> needs to be pointed out. You could explain that ‘to be’ in English is also very irregular: I am, You are, She is, We are…  This helps learners develop cross-linguistic awareness. </a:t>
            </a:r>
          </a:p>
          <a:p>
            <a:endParaRPr lang="en-GB" baseline="0" dirty="0"/>
          </a:p>
          <a:p>
            <a:r>
              <a:rPr lang="en-GB" baseline="0" dirty="0"/>
              <a:t>Note we are introducing ‘</a:t>
            </a:r>
            <a:r>
              <a:rPr lang="en-GB" baseline="0" dirty="0" err="1"/>
              <a:t>vous</a:t>
            </a:r>
            <a:r>
              <a:rPr lang="en-GB" baseline="0" dirty="0"/>
              <a:t>’ as a polite form of ‘you’ in later lessons.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The feminine plural of adjectives is withheld for now, so that students may concentrate upon the new verb form (</a:t>
            </a:r>
            <a:r>
              <a:rPr lang="en-GB" baseline="0" dirty="0" err="1"/>
              <a:t>vous</a:t>
            </a:r>
            <a:r>
              <a:rPr lang="en-GB" baseline="0" dirty="0"/>
              <a:t>), and also to avoid overcomplicating the treatment of the </a:t>
            </a:r>
            <a:r>
              <a:rPr lang="en-GB" baseline="0" dirty="0" smtClean="0"/>
              <a:t>adjective. The </a:t>
            </a:r>
            <a:r>
              <a:rPr lang="en-GB" baseline="0" dirty="0"/>
              <a:t>feminine plural form of the adjective is dealt with as part of the next lesson.</a:t>
            </a:r>
            <a:endParaRPr lang="en-GB"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4014595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This </a:t>
            </a:r>
            <a:r>
              <a:rPr lang="en-GB" b="0" baseline="0" dirty="0"/>
              <a:t>slide provides input (listening) practice 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It is an easier version of the task found on the next slide, which also requires some translation of vocabulary – please use the version appropriate for your students, or alternatively do this as a two-stage exercise.</a:t>
            </a:r>
          </a:p>
          <a:p>
            <a:endParaRPr lang="en-GB" b="0" baseline="0" noProof="0" dirty="0">
              <a:latin typeface="Calibri" panose="020F0502020204030204" pitchFamily="34" charset="0"/>
              <a:cs typeface="Calibri" panose="020F0502020204030204" pitchFamily="34" charset="0"/>
            </a:endParaRPr>
          </a:p>
          <a:p>
            <a:r>
              <a:rPr lang="en-GB" b="0" baseline="0" noProof="0" dirty="0">
                <a:latin typeface="Calibri" panose="020F0502020204030204" pitchFamily="34" charset="0"/>
                <a:cs typeface="Calibri" panose="020F0502020204030204" pitchFamily="34" charset="0"/>
              </a:rPr>
              <a:t>N.B. While the students have not officially learned ‘</a:t>
            </a:r>
            <a:r>
              <a:rPr lang="en-GB" b="0" baseline="0" noProof="0" dirty="0" err="1">
                <a:latin typeface="Calibri" panose="020F0502020204030204" pitchFamily="34" charset="0"/>
                <a:cs typeface="Calibri" panose="020F0502020204030204" pitchFamily="34" charset="0"/>
              </a:rPr>
              <a:t>cochez</a:t>
            </a:r>
            <a:r>
              <a:rPr lang="en-GB" b="0" baseline="0" noProof="0" dirty="0">
                <a:latin typeface="Calibri" panose="020F0502020204030204" pitchFamily="34" charset="0"/>
                <a:cs typeface="Calibri" panose="020F0502020204030204" pitchFamily="34" charset="0"/>
              </a:rPr>
              <a:t>', the picture of the tick should help them to understand this instruction. The teacher can ask the pupils why the verb </a:t>
            </a:r>
            <a:r>
              <a:rPr lang="en-GB" b="0" baseline="0" noProof="0" dirty="0" smtClean="0">
                <a:latin typeface="Calibri" panose="020F0502020204030204" pitchFamily="34" charset="0"/>
                <a:cs typeface="Calibri" panose="020F0502020204030204" pitchFamily="34" charset="0"/>
              </a:rPr>
              <a:t>‘</a:t>
            </a:r>
            <a:r>
              <a:rPr lang="en-GB" b="0" baseline="0" noProof="0" dirty="0" err="1" smtClean="0">
                <a:latin typeface="Calibri" panose="020F0502020204030204" pitchFamily="34" charset="0"/>
                <a:cs typeface="Calibri" panose="020F0502020204030204" pitchFamily="34" charset="0"/>
              </a:rPr>
              <a:t>cochez</a:t>
            </a:r>
            <a:r>
              <a:rPr lang="en-GB" b="0" baseline="0" noProof="0" dirty="0" smtClean="0">
                <a:latin typeface="Calibri" panose="020F0502020204030204" pitchFamily="34" charset="0"/>
                <a:cs typeface="Calibri" panose="020F0502020204030204" pitchFamily="34" charset="0"/>
              </a:rPr>
              <a:t>’ </a:t>
            </a:r>
            <a:r>
              <a:rPr lang="en-GB" b="0" baseline="0" noProof="0" dirty="0">
                <a:latin typeface="Calibri" panose="020F0502020204030204" pitchFamily="34" charset="0"/>
                <a:cs typeface="Calibri" panose="020F0502020204030204" pitchFamily="34" charset="0"/>
              </a:rPr>
              <a:t>has –ez at the end. </a:t>
            </a:r>
          </a:p>
          <a:p>
            <a:endParaRPr lang="en-GB" b="0" baseline="0" dirty="0"/>
          </a:p>
          <a:p>
            <a:r>
              <a:rPr lang="en-GB" b="1" i="0" baseline="0" dirty="0"/>
              <a:t>Transcript</a:t>
            </a:r>
          </a:p>
          <a:p>
            <a:pPr marL="228600" indent="-228600">
              <a:buAutoNum type="arabicPeriod"/>
            </a:pPr>
            <a:r>
              <a:rPr lang="fr-FR" b="0" i="0" baseline="0" noProof="0" dirty="0" smtClean="0"/>
              <a:t>...... </a:t>
            </a:r>
            <a:r>
              <a:rPr lang="fr-FR" b="0" i="0" baseline="0" noProof="0" dirty="0"/>
              <a:t>sommes calmes.</a:t>
            </a:r>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contents.</a:t>
            </a:r>
            <a:endParaRPr lang="fr-FR" b="0" i="0" baseline="0" noProof="0" dirty="0"/>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petits.</a:t>
            </a:r>
            <a:endParaRPr lang="fr-FR" b="0" i="0" baseline="0" noProof="0" dirty="0"/>
          </a:p>
          <a:p>
            <a:pPr marL="228600" indent="-228600">
              <a:buAutoNum type="arabicPeriod"/>
            </a:pPr>
            <a:r>
              <a:rPr lang="fr-FR" b="0" i="0" baseline="0" noProof="0" dirty="0" smtClean="0"/>
              <a:t>...... </a:t>
            </a:r>
            <a:r>
              <a:rPr lang="fr-FR" b="0" i="0" baseline="0" noProof="0" dirty="0"/>
              <a:t>sommes grands.</a:t>
            </a:r>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aimables.</a:t>
            </a:r>
            <a:endParaRPr lang="fr-FR" b="0" i="0" baseline="0" noProof="0" dirty="0"/>
          </a:p>
          <a:p>
            <a:pPr marL="228600" indent="-228600">
              <a:buAutoNum type="arabicPeriod"/>
            </a:pPr>
            <a:r>
              <a:rPr lang="fr-FR" b="0" i="0" baseline="0" noProof="0" dirty="0" smtClean="0"/>
              <a:t>...... </a:t>
            </a:r>
            <a:r>
              <a:rPr lang="fr-FR" b="0" i="0" baseline="0" noProof="0" dirty="0"/>
              <a:t>sommes m</a:t>
            </a:r>
            <a:r>
              <a:rPr lang="fr-FR" b="0" i="0" baseline="0" noProof="0" dirty="0">
                <a:latin typeface="Calibri" panose="020F0502020204030204" pitchFamily="34" charset="0"/>
                <a:cs typeface="Calibri" panose="020F0502020204030204" pitchFamily="34" charset="0"/>
              </a:rPr>
              <a:t>échants.</a:t>
            </a:r>
            <a:endParaRPr lang="fr-FR" b="0" i="0" baseline="0" noProof="0" dirty="0"/>
          </a:p>
          <a:p>
            <a:pPr marL="228600" indent="-228600">
              <a:buAutoNum type="arabicPeriod"/>
            </a:pPr>
            <a:r>
              <a:rPr lang="fr-FR" b="0" i="0" baseline="0" noProof="0" dirty="0" smtClean="0"/>
              <a:t>......</a:t>
            </a:r>
            <a:r>
              <a:rPr lang="fr-FR" b="0" i="0" baseline="0" noProof="0" dirty="0" smtClean="0">
                <a:latin typeface="Calibri" panose="020F0502020204030204" pitchFamily="34" charset="0"/>
                <a:cs typeface="Calibri" panose="020F0502020204030204" pitchFamily="34" charset="0"/>
              </a:rPr>
              <a:t> </a:t>
            </a:r>
            <a:r>
              <a:rPr lang="fr-FR" b="0" i="0" baseline="0" noProof="0" dirty="0">
                <a:latin typeface="Calibri" panose="020F0502020204030204" pitchFamily="34" charset="0"/>
                <a:cs typeface="Calibri" panose="020F0502020204030204" pitchFamily="34" charset="0"/>
              </a:rPr>
              <a:t>êtes amusants.</a:t>
            </a:r>
            <a:endParaRPr lang="fr-FR" b="0" i="0" baseline="0" noProof="0" dirty="0"/>
          </a:p>
          <a:p>
            <a:pPr marL="228600" indent="-228600">
              <a:buAutoNum type="arabicPeriod"/>
            </a:pPr>
            <a:r>
              <a:rPr lang="fr-FR" b="0" i="0" baseline="0" noProof="0" dirty="0" smtClean="0"/>
              <a:t>...... </a:t>
            </a:r>
            <a:r>
              <a:rPr lang="fr-FR" b="0" i="0" baseline="0" noProof="0" dirty="0">
                <a:latin typeface="Calibri" panose="020F0502020204030204" pitchFamily="34" charset="0"/>
                <a:cs typeface="Calibri" panose="020F0502020204030204" pitchFamily="34" charset="0"/>
              </a:rPr>
              <a:t>êtes intéressants.</a:t>
            </a:r>
            <a:endParaRPr lang="fr-FR" b="1" i="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675562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This slide provides input (listening) practice 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In asking students to write the English for the adjectives, which have all been introduced and practised in previous weeks, it also provides an opportunity for vocabulary revision. This also raises the level of challenge of the task.</a:t>
            </a:r>
          </a:p>
          <a:p>
            <a:endParaRPr lang="en-GB" b="0" baseline="0" noProof="0" dirty="0">
              <a:latin typeface="Calibri" panose="020F0502020204030204" pitchFamily="34" charset="0"/>
              <a:cs typeface="Calibri" panose="020F0502020204030204" pitchFamily="34" charset="0"/>
            </a:endParaRPr>
          </a:p>
          <a:p>
            <a:r>
              <a:rPr lang="en-GB" b="0" baseline="0" noProof="0" dirty="0">
                <a:latin typeface="Calibri" panose="020F0502020204030204" pitchFamily="34" charset="0"/>
                <a:cs typeface="Calibri" panose="020F0502020204030204" pitchFamily="34" charset="0"/>
              </a:rPr>
              <a:t>N.B. While the students have not officially learned 'mot', they have met it as </a:t>
            </a:r>
            <a:r>
              <a:rPr lang="en-GB" b="0" baseline="0" noProof="0" dirty="0" smtClean="0">
                <a:latin typeface="Calibri" panose="020F0502020204030204" pitchFamily="34" charset="0"/>
                <a:cs typeface="Calibri" panose="020F0502020204030204" pitchFamily="34" charset="0"/>
              </a:rPr>
              <a:t>a phonics cluster word </a:t>
            </a:r>
            <a:r>
              <a:rPr lang="en-GB" b="0" baseline="0" noProof="0" dirty="0">
                <a:latin typeface="Calibri" panose="020F0502020204030204" pitchFamily="34" charset="0"/>
                <a:cs typeface="Calibri" panose="020F0502020204030204" pitchFamily="34" charset="0"/>
              </a:rPr>
              <a:t>in 1.1.1 and 1.2.5.</a:t>
            </a:r>
          </a:p>
          <a:p>
            <a:endParaRPr lang="en-GB" b="0" baseline="0" dirty="0"/>
          </a:p>
          <a:p>
            <a:r>
              <a:rPr lang="en-GB" b="1" baseline="0" dirty="0"/>
              <a:t>Transcript</a:t>
            </a:r>
          </a:p>
          <a:p>
            <a:pPr marL="228600" indent="-228600">
              <a:buAutoNum type="arabicPeriod"/>
            </a:pPr>
            <a:r>
              <a:rPr lang="fr-FR" b="0" baseline="0" noProof="0" dirty="0" smtClean="0"/>
              <a:t>...... </a:t>
            </a:r>
            <a:r>
              <a:rPr lang="fr-FR" b="0" baseline="0" noProof="0" dirty="0"/>
              <a:t>sommes calmes.</a:t>
            </a:r>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contents.</a:t>
            </a:r>
            <a:endParaRPr lang="fr-FR" b="0" baseline="0" noProof="0" dirty="0"/>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petits.</a:t>
            </a:r>
            <a:endParaRPr lang="fr-FR" b="0" baseline="0" noProof="0" dirty="0"/>
          </a:p>
          <a:p>
            <a:pPr marL="228600" indent="-228600">
              <a:buAutoNum type="arabicPeriod"/>
            </a:pPr>
            <a:r>
              <a:rPr lang="fr-FR" b="0" baseline="0" noProof="0" dirty="0" smtClean="0"/>
              <a:t>...... </a:t>
            </a:r>
            <a:r>
              <a:rPr lang="fr-FR" b="0" baseline="0" noProof="0" dirty="0"/>
              <a:t>sommes grands.</a:t>
            </a:r>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aimables.</a:t>
            </a:r>
            <a:endParaRPr lang="fr-FR" b="0" baseline="0" noProof="0" dirty="0"/>
          </a:p>
          <a:p>
            <a:pPr marL="228600" indent="-228600">
              <a:buAutoNum type="arabicPeriod"/>
            </a:pPr>
            <a:r>
              <a:rPr lang="fr-FR" b="0" baseline="0" noProof="0" dirty="0" smtClean="0"/>
              <a:t>...... </a:t>
            </a:r>
            <a:r>
              <a:rPr lang="fr-FR" b="0" baseline="0" noProof="0" dirty="0"/>
              <a:t>sommes m</a:t>
            </a:r>
            <a:r>
              <a:rPr lang="fr-FR" b="0" baseline="0" noProof="0" dirty="0">
                <a:latin typeface="Calibri" panose="020F0502020204030204" pitchFamily="34" charset="0"/>
                <a:cs typeface="Calibri" panose="020F0502020204030204" pitchFamily="34" charset="0"/>
              </a:rPr>
              <a:t>échants.</a:t>
            </a:r>
            <a:endParaRPr lang="fr-FR" b="0" baseline="0" noProof="0" dirty="0"/>
          </a:p>
          <a:p>
            <a:pPr marL="228600" indent="-228600">
              <a:buAutoNum type="arabicPeriod"/>
            </a:pPr>
            <a:r>
              <a:rPr lang="fr-FR" b="0" baseline="0" noProof="0" dirty="0" smtClean="0"/>
              <a:t>......</a:t>
            </a:r>
            <a:r>
              <a:rPr lang="fr-FR" b="0" baseline="0" noProof="0" dirty="0" smtClean="0">
                <a:latin typeface="Calibri" panose="020F0502020204030204" pitchFamily="34" charset="0"/>
                <a:cs typeface="Calibri" panose="020F0502020204030204" pitchFamily="34" charset="0"/>
              </a:rPr>
              <a:t> </a:t>
            </a:r>
            <a:r>
              <a:rPr lang="fr-FR" b="0" baseline="0" noProof="0" dirty="0">
                <a:latin typeface="Calibri" panose="020F0502020204030204" pitchFamily="34" charset="0"/>
                <a:cs typeface="Calibri" panose="020F0502020204030204" pitchFamily="34" charset="0"/>
              </a:rPr>
              <a:t>êtes amusants.</a:t>
            </a:r>
            <a:endParaRPr lang="fr-FR" b="0" baseline="0" noProof="0" dirty="0"/>
          </a:p>
          <a:p>
            <a:pPr marL="228600" indent="-228600">
              <a:buAutoNum type="arabicPeriod"/>
            </a:pPr>
            <a:r>
              <a:rPr lang="fr-FR" b="0" baseline="0" noProof="0" dirty="0" smtClean="0"/>
              <a:t>...... </a:t>
            </a:r>
            <a:r>
              <a:rPr lang="fr-FR" b="0" baseline="0" noProof="0" dirty="0">
                <a:latin typeface="Calibri" panose="020F0502020204030204" pitchFamily="34" charset="0"/>
                <a:cs typeface="Calibri" panose="020F0502020204030204" pitchFamily="34" charset="0"/>
              </a:rPr>
              <a:t>êtes intéressants.</a:t>
            </a:r>
            <a:endParaRPr lang="fr-FR" b="1"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308168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This slide provides </a:t>
            </a:r>
            <a:r>
              <a:rPr lang="en-GB" b="0" baseline="0" dirty="0" smtClean="0"/>
              <a:t>speaking practice </a:t>
            </a:r>
            <a:r>
              <a:rPr lang="en-GB" b="0" baseline="0" dirty="0"/>
              <a:t>in distinguishing between the newly-introduced ‘nous’ and ‘</a:t>
            </a:r>
            <a:r>
              <a:rPr lang="en-GB" b="0" baseline="0" dirty="0" err="1"/>
              <a:t>vous</a:t>
            </a:r>
            <a:r>
              <a:rPr lang="en-GB" b="0" baseline="0" dirty="0"/>
              <a:t>’ forms of ‘</a:t>
            </a:r>
            <a:r>
              <a:rPr lang="fr-FR" b="0" baseline="0" noProof="0" dirty="0">
                <a:latin typeface="Calibri" panose="020F0502020204030204" pitchFamily="34" charset="0"/>
                <a:cs typeface="Calibri" panose="020F0502020204030204" pitchFamily="34" charset="0"/>
              </a:rPr>
              <a:t>être’.</a:t>
            </a:r>
            <a:r>
              <a:rPr lang="en-GB" b="0" baseline="0" noProof="0" dirty="0">
                <a:latin typeface="Calibri" panose="020F0502020204030204" pitchFamily="34" charset="0"/>
                <a:cs typeface="Calibri" panose="020F0502020204030204" pitchFamily="34" charset="0"/>
              </a:rPr>
              <a:t> </a:t>
            </a:r>
            <a:r>
              <a:rPr lang="en-GB" b="0" baseline="0" noProof="0" dirty="0" smtClean="0">
                <a:latin typeface="Calibri" panose="020F0502020204030204" pitchFamily="34" charset="0"/>
                <a:cs typeface="Calibri" panose="020F0502020204030204" pitchFamily="34" charset="0"/>
              </a:rPr>
              <a:t>It </a:t>
            </a:r>
            <a:r>
              <a:rPr lang="en-GB" b="0" baseline="0" noProof="0" dirty="0">
                <a:latin typeface="Calibri" panose="020F0502020204030204" pitchFamily="34" charset="0"/>
                <a:cs typeface="Calibri" panose="020F0502020204030204" pitchFamily="34" charset="0"/>
              </a:rPr>
              <a:t>also provides an opportunity for vocabulary revision. </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092753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The</a:t>
            </a:r>
            <a:r>
              <a:rPr lang="en-GB" b="0" baseline="0" noProof="0" dirty="0"/>
              <a:t> answers to this translation task appear upon successive clicks of the mouse</a:t>
            </a:r>
            <a:r>
              <a:rPr lang="en-GB" b="0" baseline="0" noProof="0" dirty="0" smtClean="0"/>
              <a:t>.</a:t>
            </a:r>
          </a:p>
          <a:p>
            <a:endParaRPr lang="en-GB" b="0" baseline="0" noProof="0" dirty="0" smtClean="0"/>
          </a:p>
          <a:p>
            <a:r>
              <a:rPr lang="en-GB" b="0" baseline="0" noProof="0" dirty="0" smtClean="0"/>
              <a:t>N.B. Feminine forms (singular and plural) will be featured next lesson. It is unlikely that any pupil will put the feminine 'e' on the plural adjectives here.</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369280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SSC /e/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second lesson of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week the first</a:t>
            </a:r>
            <a:r>
              <a:rPr lang="en-GB" baseline="0" dirty="0"/>
              <a:t>, second and third person plural forms of</a:t>
            </a:r>
            <a:r>
              <a:rPr lang="en-GB" dirty="0"/>
              <a:t> ‘</a:t>
            </a:r>
            <a:r>
              <a:rPr lang="en-GB" sz="1200" dirty="0" err="1">
                <a:solidFill>
                  <a:prstClr val="white"/>
                </a:solidFill>
                <a:latin typeface="Calibri" panose="020F0502020204030204" pitchFamily="34" charset="0"/>
                <a:cs typeface="Calibri" panose="020F0502020204030204" pitchFamily="34" charset="0"/>
              </a:rPr>
              <a:t>être</a:t>
            </a:r>
            <a:r>
              <a:rPr lang="en-GB" sz="1200" dirty="0">
                <a:solidFill>
                  <a:prstClr val="white"/>
                </a:solidFill>
                <a:latin typeface="Calibri" panose="020F0502020204030204" pitchFamily="34" charset="0"/>
                <a:cs typeface="Calibri" panose="020F0502020204030204" pitchFamily="34" charset="0"/>
              </a:rPr>
              <a:t>’ </a:t>
            </a:r>
            <a:r>
              <a:rPr lang="en-GB" dirty="0"/>
              <a:t>are introduced </a:t>
            </a:r>
            <a:r>
              <a:rPr lang="en-GB" baseline="0" dirty="0"/>
              <a:t>(the singular forms were introduced in Term 1.1, Weeks 1 &amp; 2). Regular </a:t>
            </a:r>
            <a:r>
              <a:rPr lang="en-GB" baseline="0" dirty="0" smtClean="0"/>
              <a:t>feminine plural </a:t>
            </a:r>
            <a:r>
              <a:rPr lang="en-GB" baseline="0" dirty="0"/>
              <a:t>marking on adjectives is also introduced, following the introduction of regular plural noun forms the previous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introduced</a:t>
            </a:r>
            <a:r>
              <a:rPr lang="en-GB" sz="1200" b="1" i="0" u="none" strike="noStrike" kern="1200" dirty="0">
                <a:solidFill>
                  <a:schemeClr val="tx1"/>
                </a:solidFill>
                <a:effectLst/>
                <a:latin typeface="+mn-lt"/>
                <a:ea typeface="+mn-ea"/>
                <a:cs typeface="+mn-cs"/>
              </a:rPr>
              <a:t> this </a:t>
            </a:r>
            <a:r>
              <a:rPr lang="en-GB" sz="1200" b="1" i="0" u="none" strike="noStrike" kern="1200" dirty="0" smtClean="0">
                <a:solidFill>
                  <a:schemeClr val="tx1"/>
                </a:solidFill>
                <a:effectLst/>
                <a:latin typeface="+mn-lt"/>
                <a:ea typeface="+mn-ea"/>
                <a:cs typeface="+mn-cs"/>
              </a:rPr>
              <a:t>lesson </a:t>
            </a:r>
            <a:r>
              <a:rPr lang="en-GB" sz="1200" b="1" i="0" u="none" strike="noStrike" kern="1200" dirty="0">
                <a:solidFill>
                  <a:schemeClr val="tx1"/>
                </a:solidFill>
                <a:effectLst/>
                <a:latin typeface="+mn-lt"/>
                <a:ea typeface="+mn-ea"/>
                <a:cs typeface="+mn-cs"/>
              </a:rPr>
              <a:t>(1 is the most common word in French): </a:t>
            </a:r>
            <a:endParaRPr lang="de-DE" sz="1200" b="0" i="0" kern="1200" dirty="0">
              <a:solidFill>
                <a:schemeClr val="tx1"/>
              </a:solidFill>
              <a:effectLst/>
              <a:latin typeface="+mn-lt"/>
              <a:ea typeface="+mn-ea"/>
              <a:cs typeface="+mn-cs"/>
            </a:endParaRPr>
          </a:p>
          <a:p>
            <a:endParaRPr lang="de-D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2.1.2 </a:t>
            </a:r>
            <a:r>
              <a:rPr lang="de-DE" sz="1200" b="0" i="0" u="none" strike="noStrike" kern="1200" dirty="0">
                <a:solidFill>
                  <a:schemeClr val="tx1"/>
                </a:solidFill>
                <a:effectLst/>
                <a:latin typeface="+mn-lt"/>
                <a:ea typeface="+mn-ea"/>
                <a:cs typeface="+mn-cs"/>
              </a:rPr>
              <a:t>-</a:t>
            </a:r>
            <a:r>
              <a:rPr lang="de-DE" sz="1200" b="1" i="0" u="none" strike="noStrike" kern="1200" dirty="0">
                <a:solidFill>
                  <a:schemeClr val="tx1"/>
                </a:solidFill>
                <a:effectLst/>
                <a:latin typeface="+mn-lt"/>
                <a:ea typeface="+mn-ea"/>
                <a:cs typeface="+mn-cs"/>
              </a:rPr>
              <a:t> </a:t>
            </a:r>
            <a:r>
              <a:rPr lang="fr-FR" dirty="0">
                <a:solidFill>
                  <a:srgbClr val="000000"/>
                </a:solidFill>
                <a:latin typeface="Century Gothic" panose="020B0502020202020204" pitchFamily="34" charset="0"/>
              </a:rPr>
              <a:t>frère [1043], sœur [1558], parent [546], ouvert [897], prudent [1529], strict [1859], jeune [152]</a:t>
            </a:r>
            <a:endParaRPr lang="en-GB" sz="1200" b="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Frequency rankings of vocabulary </a:t>
            </a:r>
            <a:r>
              <a:rPr lang="en-GB" sz="1200" b="1" i="0" u="sng" strike="noStrike" kern="1200" dirty="0">
                <a:solidFill>
                  <a:schemeClr val="tx1"/>
                </a:solidFill>
                <a:effectLst/>
                <a:latin typeface="+mn-lt"/>
                <a:ea typeface="+mn-ea"/>
                <a:cs typeface="+mn-cs"/>
              </a:rPr>
              <a:t>revisited</a:t>
            </a:r>
            <a:r>
              <a:rPr lang="en-GB" sz="1200" b="1" i="0" u="none" strike="noStrike" kern="1200" dirty="0">
                <a:solidFill>
                  <a:schemeClr val="tx1"/>
                </a:solidFill>
                <a:effectLst/>
                <a:latin typeface="+mn-lt"/>
                <a:ea typeface="+mn-ea"/>
                <a:cs typeface="+mn-cs"/>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1.2.6</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jouer [219], manger [1338], écouter [429], chanter [1820], étudier [960], ils, elles, fruit [896], radio [1526], histoire [263]</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1.2.1 </a:t>
            </a:r>
            <a:r>
              <a:rPr lang="de-DE"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ciel [1538], comme [32], couleur [1211],  rêve [1313], sable [3263], vague [1493], bleu [1216], jaune [2585], rouge [987], vert [1060], violet [&gt;5000]</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Teachers should conduct a spot</a:t>
            </a:r>
            <a:r>
              <a:rPr lang="en-GB" sz="1200" b="0" i="0" kern="1200" baseline="0" noProof="0" dirty="0">
                <a:solidFill>
                  <a:schemeClr val="tx1"/>
                </a:solidFill>
                <a:effectLst/>
                <a:latin typeface="+mn-lt"/>
                <a:ea typeface="+mn-ea"/>
                <a:cs typeface="+mn-cs"/>
              </a:rPr>
              <a:t> check of the revisited vocabulary each week, to ensure that the required independent learning has been done. This could be in the form of an informal, oral ‘test’, and/or a more formal (but quick) written vocabulary test. Aim to test knowledge of all types: comprehension (L2-L1), production (L1-L2), oral (listening and speaking) and written (reading and writing) modalities.</a:t>
            </a:r>
            <a:endParaRPr lang="en-GB" noProof="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dirty="0"/>
          </a:p>
        </p:txBody>
      </p:sp>
      <p:sp>
        <p:nvSpPr>
          <p:cNvPr id="126" name="Google Shape;12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84590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Recap</a:t>
            </a:r>
            <a:r>
              <a:rPr lang="en-GB" sz="1200" kern="1200" baseline="0" dirty="0">
                <a:solidFill>
                  <a:schemeClr val="tx1"/>
                </a:solidFill>
                <a:effectLst/>
                <a:latin typeface="+mn-lt"/>
                <a:ea typeface="+mn-ea"/>
                <a:cs typeface="+mn-cs"/>
              </a:rPr>
              <a:t> of this week’s (revisited) SSC.</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Task:</a:t>
            </a:r>
            <a:endParaRPr lang="en-GB" sz="1200" kern="1200" dirty="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1. Students</a:t>
            </a:r>
            <a:r>
              <a:rPr lang="en-GB" sz="1200" b="1" kern="1200" baseline="0" dirty="0" smtClean="0">
                <a:solidFill>
                  <a:schemeClr val="tx1"/>
                </a:solidFill>
                <a:effectLst/>
                <a:latin typeface="+mn-lt"/>
                <a:ea typeface="+mn-ea"/>
                <a:cs typeface="+mn-cs"/>
              </a:rPr>
              <a:t> s</a:t>
            </a:r>
            <a:r>
              <a:rPr lang="en-GB" sz="1200" b="1" kern="1200" dirty="0" smtClean="0">
                <a:solidFill>
                  <a:schemeClr val="tx1"/>
                </a:solidFill>
                <a:effectLst/>
                <a:latin typeface="+mn-lt"/>
                <a:ea typeface="+mn-ea"/>
                <a:cs typeface="+mn-cs"/>
              </a:rPr>
              <a:t>pend one minute in pairs, pronouncing the words on the slide, taking it in turns, and making sure all words have been said at least once.</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2. Spend another minute in pairs, one partner saying the French and the other trying to recall the English word.</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words have been selected from vocabulary presented in the course (therefore forming useful vocabulary revision), from a range of word classes, with the SSC positioned within a variety of syllables within the words (initial, 2</a:t>
            </a:r>
            <a:r>
              <a:rPr lang="en-GB" baseline="30000" dirty="0"/>
              <a:t>nd</a:t>
            </a:r>
            <a:r>
              <a:rPr lang="en-GB" baseline="0" dirty="0"/>
              <a:t>, final).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eacher can circulate during this activity to listen into learners’ SSC knowledge.</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029996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a:t>
            </a:r>
            <a:r>
              <a:rPr lang="en-GB" baseline="0" dirty="0"/>
              <a:t> of the nouns from this week’s new vocabulary set. </a:t>
            </a:r>
            <a:r>
              <a:rPr lang="en-GB" baseline="0" dirty="0" smtClean="0"/>
              <a:t> Depending on the class, the teacher </a:t>
            </a:r>
            <a:r>
              <a:rPr lang="en-GB" baseline="0" dirty="0"/>
              <a:t>can </a:t>
            </a:r>
            <a:r>
              <a:rPr lang="en-GB" baseline="0" dirty="0" smtClean="0"/>
              <a:t>either model </a:t>
            </a:r>
            <a:r>
              <a:rPr lang="en-GB" baseline="0" dirty="0"/>
              <a:t>pronunciation and then elicit </a:t>
            </a:r>
            <a:r>
              <a:rPr lang="en-GB" baseline="0" dirty="0" smtClean="0"/>
              <a:t>from </a:t>
            </a:r>
            <a:r>
              <a:rPr lang="en-GB" baseline="0" dirty="0"/>
              <a:t>the </a:t>
            </a:r>
            <a:r>
              <a:rPr lang="en-GB" baseline="0" dirty="0" smtClean="0"/>
              <a:t>students, or elicit directly from the students.</a:t>
            </a:r>
            <a:endParaRPr lang="en-GB" baseline="0" dirty="0"/>
          </a:p>
          <a:p>
            <a:r>
              <a:rPr lang="en-GB" baseline="0" dirty="0"/>
              <a:t>N.B. This NEW vocabulary was not included last lesson owing to the amount of grammar introduced. However, as usual, the students would have learned this new vocabulary at home before the previous lesson. So, they should already be familiar with it to some extent. Now in this lesson, we practise it a little at the start of the lesson to refresh memories. </a:t>
            </a:r>
          </a:p>
          <a:p>
            <a:endParaRPr lang="en-GB" baseline="0" dirty="0"/>
          </a:p>
          <a:p>
            <a:r>
              <a:rPr lang="en-GB" baseline="0" dirty="0"/>
              <a:t>(Note, revision of the specified two weeks’ of previously encountered vocabulary WAS assumed in the last lesson and practised at the start of that lesson).</a:t>
            </a:r>
          </a:p>
          <a:p>
            <a:endParaRPr lang="en-GB" baseline="0" dirty="0"/>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0000"/>
                </a:solidFill>
                <a:latin typeface="Century Gothic" panose="020B0502020202020204" pitchFamily="34" charset="0"/>
              </a:rPr>
              <a:t>frère [1043], sœur [1558], parent [546]</a:t>
            </a:r>
            <a:endParaRPr lang="en-GB" sz="1200" b="0" kern="1200" dirty="0">
              <a:solidFill>
                <a:schemeClr val="tx1"/>
              </a:solidFill>
              <a:effectLst/>
              <a:latin typeface="+mn-lt"/>
              <a:ea typeface="+mn-ea"/>
              <a:cs typeface="+mn-cs"/>
            </a:endParaRPr>
          </a:p>
          <a:p>
            <a:endParaRPr lang="en-GB" dirty="0"/>
          </a:p>
          <a:p>
            <a:endParaRPr lang="en-GB" baseline="0"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1295343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a:t>
            </a:r>
            <a:r>
              <a:rPr lang="en-GB" baseline="0" dirty="0"/>
              <a:t> of the adjectives from this week’s new vocabulary set.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a:t>
            </a:r>
            <a:r>
              <a:rPr lang="en-GB" sz="1200" b="0" i="0" kern="1200" baseline="0" dirty="0">
                <a:solidFill>
                  <a:schemeClr val="tx1"/>
                </a:solidFill>
                <a:effectLst/>
                <a:latin typeface="+mn-lt"/>
                <a:ea typeface="+mn-ea"/>
                <a:cs typeface="+mn-cs"/>
              </a:rPr>
              <a:t> slide can be used in a number of ways:</a:t>
            </a:r>
          </a:p>
          <a:p>
            <a:pPr marL="228600" indent="-228600">
              <a:buAutoNum type="arabicParenR"/>
            </a:pPr>
            <a:r>
              <a:rPr lang="en-GB" sz="1200" b="0" i="0" kern="1200" baseline="0" dirty="0">
                <a:solidFill>
                  <a:schemeClr val="tx1"/>
                </a:solidFill>
                <a:effectLst/>
                <a:latin typeface="+mn-lt"/>
                <a:ea typeface="+mn-ea"/>
                <a:cs typeface="+mn-cs"/>
              </a:rPr>
              <a:t>To reinforce pronunciation changes in a “listen and repeat” whole class style</a:t>
            </a:r>
          </a:p>
          <a:p>
            <a:pPr marL="228600" indent="-228600">
              <a:buAutoNum type="arabicParenR"/>
            </a:pPr>
            <a:r>
              <a:rPr lang="en-GB" sz="1200" b="0" i="0" kern="1200" baseline="0" dirty="0">
                <a:solidFill>
                  <a:schemeClr val="tx1"/>
                </a:solidFill>
                <a:effectLst/>
                <a:latin typeface="+mn-lt"/>
                <a:ea typeface="+mn-ea"/>
                <a:cs typeface="+mn-cs"/>
              </a:rPr>
              <a:t>To check students’ understanding of the vocab</a:t>
            </a:r>
          </a:p>
          <a:p>
            <a:pPr marL="228600" indent="-228600">
              <a:buAutoNum type="arabicParenR"/>
            </a:pPr>
            <a:r>
              <a:rPr lang="en-GB" baseline="0" dirty="0"/>
              <a:t>To practise pronunciation changes.</a:t>
            </a:r>
          </a:p>
          <a:p>
            <a:r>
              <a:rPr lang="en-GB" baseline="0" dirty="0"/>
              <a:t>Whole class – the teacher asks individuals to give the correct answer. </a:t>
            </a:r>
          </a:p>
          <a:p>
            <a:r>
              <a:rPr lang="en-GB" baseline="0" dirty="0"/>
              <a:t>or:</a:t>
            </a:r>
          </a:p>
          <a:p>
            <a:pPr marL="0" indent="0">
              <a:buNone/>
            </a:pPr>
            <a:r>
              <a:rPr lang="en-GB" baseline="0" dirty="0" err="1"/>
              <a:t>Pairwork</a:t>
            </a:r>
            <a:r>
              <a:rPr lang="en-GB" baseline="0" dirty="0"/>
              <a:t>: when the adjective disappears, ask students to turn to their partner and say the adjective out loud.  This could be then be practised a few times, with a competition element added by shortening the time sequence on the animation.  Challenge pairs to complete within the new speeded up time.</a:t>
            </a:r>
          </a:p>
          <a:p>
            <a:pPr marL="0" indent="0">
              <a:buNone/>
            </a:pPr>
            <a:r>
              <a:rPr lang="en-GB" baseline="0" dirty="0"/>
              <a:t>4) As a help-sheet which can be printed out for reference at any point during the speaking and writing activities for those students who need it. (Duplicate the slide and select print “2 to a page” for A5 size help sheets)</a:t>
            </a:r>
          </a:p>
          <a:p>
            <a:pPr marL="0" indent="0">
              <a:buNone/>
            </a:pPr>
            <a:endParaRPr lang="fr-FR" dirty="0">
              <a:solidFill>
                <a:srgbClr val="000000"/>
              </a:solidFill>
              <a:latin typeface="Century Gothic" panose="020B0502020202020204" pitchFamily="34" charset="0"/>
            </a:endParaRPr>
          </a:p>
          <a:p>
            <a:pPr marL="0" indent="0">
              <a:buNone/>
            </a:pPr>
            <a:r>
              <a:rPr lang="fr-FR" dirty="0">
                <a:solidFill>
                  <a:srgbClr val="000000"/>
                </a:solidFill>
                <a:latin typeface="Century Gothic" panose="020B0502020202020204" pitchFamily="34" charset="0"/>
              </a:rPr>
              <a:t>You </a:t>
            </a:r>
            <a:r>
              <a:rPr lang="fr-FR" dirty="0" err="1">
                <a:solidFill>
                  <a:srgbClr val="000000"/>
                </a:solidFill>
                <a:latin typeface="Century Gothic" panose="020B0502020202020204" pitchFamily="34" charset="0"/>
              </a:rPr>
              <a:t>could</a:t>
            </a:r>
            <a:r>
              <a:rPr lang="fr-FR" dirty="0">
                <a:solidFill>
                  <a:srgbClr val="000000"/>
                </a:solidFill>
                <a:latin typeface="Century Gothic" panose="020B0502020202020204" pitchFamily="34" charset="0"/>
              </a:rPr>
              <a:t> point out the </a:t>
            </a:r>
            <a:r>
              <a:rPr lang="fr-FR" dirty="0" err="1">
                <a:solidFill>
                  <a:srgbClr val="000000"/>
                </a:solidFill>
                <a:latin typeface="Century Gothic" panose="020B0502020202020204" pitchFamily="34" charset="0"/>
              </a:rPr>
              <a:t>irregular</a:t>
            </a:r>
            <a:r>
              <a:rPr lang="fr-FR" dirty="0">
                <a:solidFill>
                  <a:srgbClr val="000000"/>
                </a:solidFill>
                <a:latin typeface="Century Gothic" panose="020B0502020202020204" pitchFamily="34" charset="0"/>
              </a:rPr>
              <a:t> ‘strict’ – the final consonant IS </a:t>
            </a:r>
            <a:r>
              <a:rPr lang="fr-FR" dirty="0" err="1">
                <a:solidFill>
                  <a:srgbClr val="000000"/>
                </a:solidFill>
                <a:latin typeface="Century Gothic" panose="020B0502020202020204" pitchFamily="34" charset="0"/>
              </a:rPr>
              <a:t>pronounced</a:t>
            </a:r>
            <a:r>
              <a:rPr lang="fr-FR" dirty="0">
                <a:solidFill>
                  <a:srgbClr val="000000"/>
                </a:solidFill>
                <a:latin typeface="Century Gothic" panose="020B0502020202020204" pitchFamily="34" charset="0"/>
              </a:rPr>
              <a:t>! This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often</a:t>
            </a:r>
            <a:r>
              <a:rPr lang="fr-FR" dirty="0">
                <a:solidFill>
                  <a:srgbClr val="000000"/>
                </a:solidFill>
                <a:latin typeface="Century Gothic" panose="020B0502020202020204" pitchFamily="34" charset="0"/>
              </a:rPr>
              <a:t> the case </a:t>
            </a:r>
            <a:r>
              <a:rPr lang="fr-FR" dirty="0" err="1">
                <a:solidFill>
                  <a:srgbClr val="000000"/>
                </a:solidFill>
                <a:latin typeface="Century Gothic" panose="020B0502020202020204" pitchFamily="34" charset="0"/>
              </a:rPr>
              <a:t>when</a:t>
            </a:r>
            <a:r>
              <a:rPr lang="fr-FR" dirty="0">
                <a:solidFill>
                  <a:srgbClr val="000000"/>
                </a:solidFill>
                <a:latin typeface="Century Gothic" panose="020B0502020202020204" pitchFamily="34" charset="0"/>
              </a:rPr>
              <a:t> a </a:t>
            </a:r>
            <a:r>
              <a:rPr lang="fr-FR" dirty="0" err="1">
                <a:solidFill>
                  <a:srgbClr val="000000"/>
                </a:solidFill>
                <a:latin typeface="Century Gothic" panose="020B0502020202020204" pitchFamily="34" charset="0"/>
              </a:rPr>
              <a:t>word</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comes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from</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another</a:t>
            </a:r>
            <a:r>
              <a:rPr lang="fr-FR" dirty="0">
                <a:solidFill>
                  <a:srgbClr val="000000"/>
                </a:solidFill>
                <a:latin typeface="Century Gothic" panose="020B0502020202020204" pitchFamily="34" charset="0"/>
              </a:rPr>
              <a:t> language – the original </a:t>
            </a:r>
            <a:r>
              <a:rPr lang="fr-FR" dirty="0" err="1">
                <a:solidFill>
                  <a:srgbClr val="000000"/>
                </a:solidFill>
                <a:latin typeface="Century Gothic" panose="020B0502020202020204" pitchFamily="34" charset="0"/>
              </a:rPr>
              <a:t>pronunciation</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sometimes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retained</a:t>
            </a:r>
            <a:r>
              <a:rPr lang="fr-FR" dirty="0">
                <a:solidFill>
                  <a:srgbClr val="000000"/>
                </a:solidFill>
                <a:latin typeface="Century Gothic" panose="020B0502020202020204" pitchFamily="34" charset="0"/>
              </a:rPr>
              <a:t>. </a:t>
            </a:r>
          </a:p>
          <a:p>
            <a:pPr marL="0" indent="0">
              <a:buNone/>
            </a:pPr>
            <a:r>
              <a:rPr lang="fr-FR" dirty="0">
                <a:solidFill>
                  <a:srgbClr val="000000"/>
                </a:solidFill>
                <a:latin typeface="Century Gothic" panose="020B0502020202020204" pitchFamily="34" charset="0"/>
              </a:rPr>
              <a:t>Point out the ‘e’ at the end of jeune </a:t>
            </a:r>
            <a:r>
              <a:rPr lang="fr-FR" dirty="0" err="1">
                <a:solidFill>
                  <a:srgbClr val="000000"/>
                </a:solidFill>
                <a:latin typeface="Century Gothic" panose="020B0502020202020204" pitchFamily="34" charset="0"/>
              </a:rPr>
              <a:t>means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that</a:t>
            </a:r>
            <a:r>
              <a:rPr lang="fr-FR" dirty="0">
                <a:solidFill>
                  <a:srgbClr val="000000"/>
                </a:solidFill>
                <a:latin typeface="Century Gothic" panose="020B0502020202020204" pitchFamily="34" charset="0"/>
              </a:rPr>
              <a:t> no </a:t>
            </a:r>
            <a:r>
              <a:rPr lang="fr-FR" dirty="0" err="1">
                <a:solidFill>
                  <a:srgbClr val="000000"/>
                </a:solidFill>
                <a:latin typeface="Century Gothic" panose="020B0502020202020204" pitchFamily="34" charset="0"/>
              </a:rPr>
              <a:t>additional</a:t>
            </a:r>
            <a:r>
              <a:rPr lang="fr-FR" dirty="0">
                <a:solidFill>
                  <a:srgbClr val="000000"/>
                </a:solidFill>
                <a:latin typeface="Century Gothic" panose="020B0502020202020204" pitchFamily="34" charset="0"/>
              </a:rPr>
              <a:t> </a:t>
            </a:r>
            <a:r>
              <a:rPr lang="fr-FR" dirty="0" smtClean="0">
                <a:solidFill>
                  <a:srgbClr val="000000"/>
                </a:solidFill>
                <a:latin typeface="Century Gothic" panose="020B0502020202020204" pitchFamily="34" charset="0"/>
              </a:rPr>
              <a:t>‘e’ </a:t>
            </a:r>
            <a:r>
              <a:rPr lang="fr-FR" dirty="0" err="1">
                <a:solidFill>
                  <a:srgbClr val="000000"/>
                </a:solidFill>
                <a:latin typeface="Century Gothic" panose="020B0502020202020204" pitchFamily="34" charset="0"/>
              </a:rPr>
              <a:t>is</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needed</a:t>
            </a:r>
            <a:r>
              <a:rPr lang="fr-FR" dirty="0">
                <a:solidFill>
                  <a:srgbClr val="000000"/>
                </a:solidFill>
                <a:latin typeface="Century Gothic" panose="020B0502020202020204" pitchFamily="34" charset="0"/>
              </a:rPr>
              <a:t> for the </a:t>
            </a:r>
            <a:r>
              <a:rPr lang="fr-FR" dirty="0" err="1">
                <a:solidFill>
                  <a:srgbClr val="000000"/>
                </a:solidFill>
                <a:latin typeface="Century Gothic" panose="020B0502020202020204" pitchFamily="34" charset="0"/>
              </a:rPr>
              <a:t>feminine</a:t>
            </a:r>
            <a:r>
              <a:rPr lang="fr-FR" dirty="0">
                <a:solidFill>
                  <a:srgbClr val="000000"/>
                </a:solidFill>
                <a:latin typeface="Century Gothic" panose="020B0502020202020204" pitchFamily="34" charset="0"/>
              </a:rPr>
              <a:t> </a:t>
            </a:r>
            <a:r>
              <a:rPr lang="fr-FR" dirty="0" err="1">
                <a:solidFill>
                  <a:srgbClr val="000000"/>
                </a:solidFill>
                <a:latin typeface="Century Gothic" panose="020B0502020202020204" pitchFamily="34" charset="0"/>
              </a:rPr>
              <a:t>agreemement</a:t>
            </a:r>
            <a:r>
              <a:rPr lang="fr-FR" dirty="0">
                <a:solidFill>
                  <a:srgbClr val="000000"/>
                </a:solidFill>
                <a:latin typeface="Century Gothic" panose="020B0502020202020204" pitchFamily="34" charset="0"/>
              </a:rPr>
              <a:t>. </a:t>
            </a:r>
          </a:p>
          <a:p>
            <a:pPr marL="0" indent="0">
              <a:buNone/>
            </a:pPr>
            <a:endParaRPr lang="fr-FR" dirty="0">
              <a:solidFill>
                <a:srgbClr val="000000"/>
              </a:solidFill>
              <a:latin typeface="Century Gothic" panose="020B0502020202020204" pitchFamily="34" charset="0"/>
            </a:endParaRPr>
          </a:p>
          <a:p>
            <a:pPr marL="0" indent="0">
              <a:buNone/>
            </a:pPr>
            <a:r>
              <a:rPr lang="fr-FR" b="1" dirty="0" err="1">
                <a:solidFill>
                  <a:srgbClr val="000000"/>
                </a:solidFill>
                <a:latin typeface="Century Gothic" panose="020B0502020202020204" pitchFamily="34" charset="0"/>
              </a:rPr>
              <a:t>Frequency</a:t>
            </a:r>
            <a:endParaRPr lang="fr-FR" b="1" dirty="0">
              <a:solidFill>
                <a:srgbClr val="000000"/>
              </a:solidFill>
              <a:latin typeface="Century Gothic" panose="020B0502020202020204" pitchFamily="34" charset="0"/>
            </a:endParaRPr>
          </a:p>
          <a:p>
            <a:pPr marL="0" indent="0">
              <a:buNone/>
            </a:pPr>
            <a:r>
              <a:rPr lang="fr-FR" dirty="0">
                <a:solidFill>
                  <a:srgbClr val="000000"/>
                </a:solidFill>
                <a:latin typeface="Century Gothic" panose="020B0502020202020204" pitchFamily="34" charset="0"/>
              </a:rPr>
              <a:t>ouvert [897], </a:t>
            </a:r>
            <a:r>
              <a:rPr lang="fr-FR" dirty="0" smtClean="0">
                <a:solidFill>
                  <a:srgbClr val="000000"/>
                </a:solidFill>
                <a:latin typeface="Century Gothic" panose="020B0502020202020204" pitchFamily="34" charset="0"/>
              </a:rPr>
              <a:t>sage [2643], </a:t>
            </a:r>
            <a:r>
              <a:rPr lang="fr-FR" dirty="0">
                <a:solidFill>
                  <a:srgbClr val="000000"/>
                </a:solidFill>
                <a:latin typeface="Century Gothic" panose="020B0502020202020204" pitchFamily="34" charset="0"/>
              </a:rPr>
              <a:t>strict [1859], jeune [152]</a:t>
            </a:r>
            <a:r>
              <a:rPr lang="fr-FR" dirty="0"/>
              <a:t> </a:t>
            </a:r>
            <a:endParaRPr lang="en-GB" dirty="0"/>
          </a:p>
          <a:p>
            <a:pPr marL="0" indent="0">
              <a:buNone/>
            </a:pPr>
            <a:endParaRPr lang="en-GB" baseline="0"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38</a:t>
            </a:fld>
            <a:endParaRPr lang="en-GB">
              <a:solidFill>
                <a:prstClr val="black"/>
              </a:solidFill>
            </a:endParaRPr>
          </a:p>
        </p:txBody>
      </p:sp>
    </p:spTree>
    <p:extLst>
      <p:ext uri="{BB962C8B-B14F-4D97-AF65-F5344CB8AC3E}">
        <p14:creationId xmlns:p14="http://schemas.microsoft.com/office/powerpoint/2010/main" val="1056077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practice with the new vocabulary; as</a:t>
            </a:r>
            <a:r>
              <a:rPr lang="en-GB" baseline="0" dirty="0"/>
              <a:t> each English term appears, students say which French term it must ‘fly’ to</a:t>
            </a:r>
            <a:r>
              <a:rPr lang="en-GB" baseline="0" dirty="0" smtClean="0"/>
              <a:t>.</a:t>
            </a:r>
          </a:p>
          <a:p>
            <a:endParaRPr lang="en-GB" baseline="0" dirty="0" smtClean="0"/>
          </a:p>
          <a:p>
            <a:r>
              <a:rPr lang="en-GB" baseline="0" dirty="0" smtClean="0"/>
              <a:t>After this has been done with the whole class, the teacher could run the slide again and ask the students to write down the French words before they appear.</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92428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SSC for this week’s phonics revision is</a:t>
            </a:r>
            <a:r>
              <a:rPr lang="en-GB" b="1" dirty="0"/>
              <a:t> ‘e’.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‘e’ </a:t>
            </a:r>
            <a:r>
              <a:rPr lang="en-GB" baseline="0" dirty="0"/>
              <a:t>and then present and practise the pronunciation of the </a:t>
            </a:r>
            <a:r>
              <a:rPr lang="en-GB" b="1" baseline="0" dirty="0"/>
              <a:t>source word ‘je’.</a:t>
            </a:r>
            <a:r>
              <a:rPr lang="en-GB" baseline="0" dirty="0"/>
              <a:t/>
            </a:r>
            <a:br>
              <a:rPr lang="en-GB" baseline="0" dirty="0"/>
            </a:br>
            <a:r>
              <a:rPr lang="en-GB" dirty="0"/>
              <a:t>A possible gesture for this</a:t>
            </a:r>
            <a:r>
              <a:rPr lang="en-GB" b="1" dirty="0"/>
              <a:t> source </a:t>
            </a:r>
            <a:r>
              <a:rPr lang="en-GB" dirty="0"/>
              <a:t>word</a:t>
            </a:r>
            <a:r>
              <a:rPr lang="en-GB" baseline="0" dirty="0"/>
              <a:t> </a:t>
            </a:r>
            <a:r>
              <a:rPr lang="en-GB" dirty="0"/>
              <a:t>would be to</a:t>
            </a:r>
            <a:r>
              <a:rPr lang="en-GB" baseline="0" dirty="0"/>
              <a:t> </a:t>
            </a:r>
            <a:r>
              <a:rPr lang="en-GB" dirty="0"/>
              <a:t>point to oneself.</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338559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Further written practice of seven</a:t>
            </a:r>
            <a:r>
              <a:rPr lang="en-GB" baseline="0" dirty="0" smtClean="0"/>
              <a:t> new words</a:t>
            </a:r>
            <a:r>
              <a:rPr lang="en-GB" dirty="0" smtClean="0"/>
              <a:t>.</a:t>
            </a:r>
          </a:p>
          <a:p>
            <a:endParaRPr lang="en-GB" baseline="0" dirty="0" smtClean="0"/>
          </a:p>
          <a:p>
            <a:r>
              <a:rPr lang="en-GB" baseline="0" dirty="0" smtClean="0"/>
              <a:t>The English word appears on mouse click. Students have to try to write the French translation before it appears on second mouse click. (French words are on three-second long animation).</a:t>
            </a:r>
            <a:br>
              <a:rPr lang="en-GB" baseline="0" dirty="0" smtClean="0"/>
            </a:br>
            <a:r>
              <a:rPr lang="en-GB" baseline="0" dirty="0" smtClean="0"/>
              <a:t/>
            </a:r>
            <a:br>
              <a:rPr lang="en-GB" baseline="0" dirty="0" smtClean="0"/>
            </a:br>
            <a:r>
              <a:rPr lang="en-GB" baseline="0" dirty="0" smtClean="0"/>
              <a:t/>
            </a:r>
            <a:br>
              <a:rPr lang="en-GB" baseline="0" dirty="0" smtClean="0"/>
            </a:br>
            <a:r>
              <a:rPr lang="en-GB" baseline="0" dirty="0" smtClean="0"/>
              <a:t/>
            </a:r>
            <a:br>
              <a:rPr lang="en-GB" baseline="0" dirty="0" smtClean="0"/>
            </a:b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642837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recap</a:t>
            </a:r>
            <a:r>
              <a:rPr lang="en-GB" b="1" baseline="0" dirty="0"/>
              <a: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a:t>
            </a:r>
            <a:r>
              <a:rPr lang="en-GB" baseline="0" dirty="0"/>
              <a:t> either work by themselves or in pairs, reading out the words and recapping their English meaning (1 minute). Then the French meanings are removed and they to recall them, looking at the English (1 minute). Further rounds of learning can be facilitated by one pupil turning away from the board, and his/her partner asking him/her the meanings. For a greater challenge, students could try to complete both cycles within the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SPEED WRITING. The pupils have </a:t>
            </a:r>
            <a:r>
              <a:rPr lang="en-GB" baseline="0" dirty="0" smtClean="0"/>
              <a:t>a minute (or two, depending on the class) to write all the </a:t>
            </a:r>
            <a:r>
              <a:rPr lang="en-GB" baseline="0" dirty="0"/>
              <a:t>words in French. </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968232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slide reminds students of the third person </a:t>
            </a:r>
            <a:r>
              <a:rPr lang="en-GB" b="0" baseline="0" dirty="0" smtClean="0"/>
              <a:t>singular form of ‘</a:t>
            </a:r>
            <a:r>
              <a:rPr lang="en-GB" sz="1200" b="0" dirty="0" err="1" smtClean="0">
                <a:solidFill>
                  <a:srgbClr val="4472C4">
                    <a:lumMod val="50000"/>
                  </a:srgbClr>
                </a:solidFill>
                <a:latin typeface="Century Gothic" panose="020B0502020202020204" pitchFamily="34" charset="0"/>
              </a:rPr>
              <a:t>être</a:t>
            </a:r>
            <a:r>
              <a:rPr lang="en-GB" sz="1200" b="0" dirty="0" smtClean="0">
                <a:solidFill>
                  <a:srgbClr val="4472C4">
                    <a:lumMod val="50000"/>
                  </a:srgbClr>
                </a:solidFill>
                <a:latin typeface="Century Gothic" panose="020B0502020202020204" pitchFamily="34" charset="0"/>
              </a:rPr>
              <a:t>’, which will be juxtaposed with the third person plural form (about to be introduced) over the next few slides. It also</a:t>
            </a:r>
            <a:r>
              <a:rPr lang="en-GB" sz="1200" b="0" baseline="0" dirty="0" smtClean="0">
                <a:solidFill>
                  <a:srgbClr val="4472C4">
                    <a:lumMod val="50000"/>
                  </a:srgbClr>
                </a:solidFill>
                <a:latin typeface="Century Gothic" panose="020B0502020202020204" pitchFamily="34" charset="0"/>
              </a:rPr>
              <a:t> reminds them of the ‘e’ feminine adjective agreement (the feminine plural adjective agreement will be introduced on the next slide).</a:t>
            </a:r>
            <a:endParaRPr lang="en-GB" sz="1200" b="0" baseline="0" noProof="0" dirty="0">
              <a:solidFill>
                <a:srgbClr val="EE6000"/>
              </a:solidFill>
              <a:cs typeface="+mn-cs"/>
            </a:endParaRPr>
          </a:p>
          <a:p>
            <a:endParaRPr lang="en-GB" sz="1200" noProof="0" dirty="0">
              <a:solidFill>
                <a:srgbClr val="EE6000"/>
              </a:solidFill>
              <a:cs typeface="+mn-cs"/>
            </a:endParaRPr>
          </a:p>
          <a:p>
            <a:r>
              <a:rPr lang="en-GB" sz="1200" noProof="0" dirty="0">
                <a:solidFill>
                  <a:srgbClr val="EE6000"/>
                </a:solidFill>
                <a:cs typeface="+mn-cs"/>
              </a:rPr>
              <a:t>Read </a:t>
            </a:r>
            <a:r>
              <a:rPr lang="en-GB" dirty="0"/>
              <a:t>this out to students so that they know exactly how to pronounce the French. </a:t>
            </a: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167989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lot of information here, but the following activities break it down and practise each part.</a:t>
            </a:r>
          </a:p>
          <a:p>
            <a:endParaRPr lang="en-GB" dirty="0"/>
          </a:p>
          <a:p>
            <a:r>
              <a:rPr lang="en-GB" dirty="0"/>
              <a:t>The first and</a:t>
            </a:r>
            <a:r>
              <a:rPr lang="en-GB" baseline="0" dirty="0"/>
              <a:t> second person plural forms of</a:t>
            </a:r>
            <a:r>
              <a:rPr lang="en-GB" dirty="0"/>
              <a:t> the verb ‘</a:t>
            </a:r>
            <a:r>
              <a:rPr lang="en-GB" sz="1200" noProof="0" dirty="0" err="1">
                <a:solidFill>
                  <a:srgbClr val="EE6000"/>
                </a:solidFill>
                <a:cs typeface="Calibri" panose="020F0502020204030204" pitchFamily="34" charset="0"/>
              </a:rPr>
              <a:t>êt</a:t>
            </a:r>
            <a:r>
              <a:rPr lang="en-GB" sz="1200" noProof="0" dirty="0" err="1">
                <a:solidFill>
                  <a:srgbClr val="EE6000"/>
                </a:solidFill>
                <a:cs typeface="+mn-cs"/>
              </a:rPr>
              <a:t>re</a:t>
            </a:r>
            <a:r>
              <a:rPr lang="en-GB" sz="1200" noProof="0" dirty="0">
                <a:solidFill>
                  <a:srgbClr val="EE6000"/>
                </a:solidFill>
                <a:cs typeface="+mn-cs"/>
              </a:rPr>
              <a:t>’ having been presented last lesson,</a:t>
            </a:r>
            <a:r>
              <a:rPr lang="en-GB" sz="1200" baseline="0" noProof="0" dirty="0">
                <a:solidFill>
                  <a:srgbClr val="EE6000"/>
                </a:solidFill>
                <a:cs typeface="+mn-cs"/>
              </a:rPr>
              <a:t> t</a:t>
            </a:r>
            <a:r>
              <a:rPr lang="en-GB" dirty="0"/>
              <a:t>his slide introduces the third person plural</a:t>
            </a:r>
            <a:r>
              <a:rPr lang="en-GB" baseline="0" dirty="0"/>
              <a:t> </a:t>
            </a:r>
            <a:r>
              <a:rPr lang="en-GB" dirty="0"/>
              <a:t>form – </a:t>
            </a:r>
            <a:r>
              <a:rPr lang="en-GB" dirty="0" smtClean="0"/>
              <a:t>‘</a:t>
            </a:r>
            <a:r>
              <a:rPr lang="en-GB" dirty="0" err="1" smtClean="0"/>
              <a:t>sont</a:t>
            </a:r>
            <a:r>
              <a:rPr lang="en-GB" dirty="0" smtClean="0"/>
              <a:t>’. </a:t>
            </a:r>
            <a:r>
              <a:rPr lang="en-GB" sz="1200" baseline="0" noProof="0" dirty="0" smtClean="0">
                <a:solidFill>
                  <a:srgbClr val="EE6000"/>
                </a:solidFill>
                <a:cs typeface="+mn-cs"/>
              </a:rPr>
              <a:t>This </a:t>
            </a:r>
            <a:r>
              <a:rPr lang="en-GB" sz="1200" baseline="0" noProof="0" dirty="0">
                <a:solidFill>
                  <a:srgbClr val="EE6000"/>
                </a:solidFill>
                <a:cs typeface="+mn-cs"/>
              </a:rPr>
              <a:t>verb form has other features that come with </a:t>
            </a:r>
            <a:r>
              <a:rPr lang="en-GB" sz="1200" baseline="0" noProof="0" dirty="0" smtClean="0">
                <a:solidFill>
                  <a:srgbClr val="EE6000"/>
                </a:solidFill>
                <a:cs typeface="+mn-cs"/>
              </a:rPr>
              <a:t>it: the </a:t>
            </a:r>
            <a:r>
              <a:rPr lang="en-GB" sz="1200" baseline="0" noProof="0" dirty="0">
                <a:solidFill>
                  <a:srgbClr val="EE6000"/>
                </a:solidFill>
                <a:cs typeface="+mn-cs"/>
              </a:rPr>
              <a:t>‘</a:t>
            </a:r>
            <a:r>
              <a:rPr lang="en-GB" sz="1200" baseline="0" noProof="0" dirty="0" err="1">
                <a:solidFill>
                  <a:srgbClr val="EE6000"/>
                </a:solidFill>
                <a:cs typeface="+mn-cs"/>
              </a:rPr>
              <a:t>ils</a:t>
            </a:r>
            <a:r>
              <a:rPr lang="en-GB" sz="1200" baseline="0" noProof="0" dirty="0">
                <a:solidFill>
                  <a:srgbClr val="EE6000"/>
                </a:solidFill>
                <a:cs typeface="+mn-cs"/>
              </a:rPr>
              <a:t>’ and ‘</a:t>
            </a:r>
            <a:r>
              <a:rPr lang="en-GB" sz="1200" baseline="0" noProof="0" dirty="0" err="1">
                <a:solidFill>
                  <a:srgbClr val="EE6000"/>
                </a:solidFill>
                <a:cs typeface="+mn-cs"/>
              </a:rPr>
              <a:t>elles</a:t>
            </a:r>
            <a:r>
              <a:rPr lang="en-GB" sz="1200" baseline="0" noProof="0" dirty="0">
                <a:solidFill>
                  <a:srgbClr val="EE6000"/>
                </a:solidFill>
                <a:cs typeface="+mn-cs"/>
              </a:rPr>
              <a:t>’ </a:t>
            </a:r>
            <a:r>
              <a:rPr lang="en-GB" sz="1200" baseline="0" noProof="0" dirty="0" smtClean="0">
                <a:solidFill>
                  <a:srgbClr val="EE6000"/>
                </a:solidFill>
                <a:cs typeface="+mn-cs"/>
              </a:rPr>
              <a:t>pronouns, </a:t>
            </a:r>
            <a:r>
              <a:rPr lang="en-GB" sz="1200" baseline="0" noProof="0" dirty="0">
                <a:solidFill>
                  <a:srgbClr val="EE6000"/>
                </a:solidFill>
                <a:cs typeface="+mn-cs"/>
              </a:rPr>
              <a:t>and also another type of adjective agreement.</a:t>
            </a:r>
          </a:p>
          <a:p>
            <a:endParaRPr lang="en-GB" sz="1200" baseline="0" noProof="0" dirty="0">
              <a:solidFill>
                <a:srgbClr val="EE6000"/>
              </a:solidFill>
              <a:cs typeface="+mn-cs"/>
            </a:endParaRPr>
          </a:p>
          <a:p>
            <a:r>
              <a:rPr lang="en-GB" sz="1200" baseline="0" noProof="0" dirty="0">
                <a:solidFill>
                  <a:srgbClr val="EE6000"/>
                </a:solidFill>
                <a:cs typeface="+mn-cs"/>
              </a:rPr>
              <a:t>Read out the </a:t>
            </a:r>
            <a:r>
              <a:rPr lang="en-GB" sz="1200" baseline="0" noProof="0" dirty="0" smtClean="0">
                <a:solidFill>
                  <a:srgbClr val="EE6000"/>
                </a:solidFill>
                <a:cs typeface="+mn-cs"/>
              </a:rPr>
              <a:t>French, </a:t>
            </a:r>
            <a:r>
              <a:rPr lang="en-GB" sz="1200" baseline="0" noProof="0" dirty="0">
                <a:solidFill>
                  <a:srgbClr val="EE6000"/>
                </a:solidFill>
                <a:cs typeface="+mn-cs"/>
              </a:rPr>
              <a:t>so </a:t>
            </a:r>
            <a:r>
              <a:rPr lang="en-GB" sz="1200" baseline="0" noProof="0" dirty="0" smtClean="0">
                <a:solidFill>
                  <a:srgbClr val="EE6000"/>
                </a:solidFill>
                <a:cs typeface="+mn-cs"/>
              </a:rPr>
              <a:t>that the </a:t>
            </a:r>
            <a:r>
              <a:rPr lang="en-GB" sz="1200" baseline="0" noProof="0" dirty="0">
                <a:solidFill>
                  <a:srgbClr val="EE6000"/>
                </a:solidFill>
                <a:cs typeface="+mn-cs"/>
              </a:rPr>
              <a:t>students hear ‘</a:t>
            </a:r>
            <a:r>
              <a:rPr lang="en-GB" sz="1200" baseline="0" noProof="0" dirty="0" err="1">
                <a:solidFill>
                  <a:srgbClr val="EE6000"/>
                </a:solidFill>
                <a:cs typeface="+mn-cs"/>
              </a:rPr>
              <a:t>sont</a:t>
            </a:r>
            <a:r>
              <a:rPr lang="en-GB" sz="1200" baseline="0" noProof="0" dirty="0">
                <a:solidFill>
                  <a:srgbClr val="EE6000"/>
                </a:solidFill>
                <a:cs typeface="+mn-cs"/>
              </a:rPr>
              <a:t>’. </a:t>
            </a:r>
          </a:p>
          <a:p>
            <a:endParaRPr lang="en-GB" sz="1200" baseline="0" noProof="0" dirty="0">
              <a:solidFill>
                <a:srgbClr val="EE6000"/>
              </a:solidFill>
              <a:cs typeface="+mn-cs"/>
            </a:endParaRPr>
          </a:p>
          <a:p>
            <a:r>
              <a:rPr lang="en-GB" sz="1200" baseline="0" noProof="0" dirty="0">
                <a:solidFill>
                  <a:srgbClr val="EE6000"/>
                </a:solidFill>
                <a:cs typeface="+mn-cs"/>
              </a:rPr>
              <a:t>Explain ‘</a:t>
            </a:r>
            <a:r>
              <a:rPr lang="en-GB" sz="1200" baseline="0" noProof="0" dirty="0" err="1">
                <a:solidFill>
                  <a:srgbClr val="EE6000"/>
                </a:solidFill>
                <a:cs typeface="+mn-cs"/>
              </a:rPr>
              <a:t>masc</a:t>
            </a:r>
            <a:r>
              <a:rPr lang="en-GB" sz="1200" baseline="0" noProof="0" dirty="0">
                <a:solidFill>
                  <a:srgbClr val="EE6000"/>
                </a:solidFill>
                <a:cs typeface="+mn-cs"/>
              </a:rPr>
              <a:t> </a:t>
            </a:r>
            <a:r>
              <a:rPr lang="en-GB" sz="1200" baseline="0" noProof="0" dirty="0" err="1">
                <a:solidFill>
                  <a:srgbClr val="EE6000"/>
                </a:solidFill>
                <a:cs typeface="+mn-cs"/>
              </a:rPr>
              <a:t>pl</a:t>
            </a:r>
            <a:r>
              <a:rPr lang="en-GB" sz="1200" baseline="0" noProof="0" dirty="0">
                <a:solidFill>
                  <a:srgbClr val="EE6000"/>
                </a:solidFill>
                <a:cs typeface="+mn-cs"/>
              </a:rPr>
              <a:t>’ and ‘fem </a:t>
            </a:r>
            <a:r>
              <a:rPr lang="en-GB" sz="1200" baseline="0" noProof="0" dirty="0" err="1">
                <a:solidFill>
                  <a:srgbClr val="EE6000"/>
                </a:solidFill>
                <a:cs typeface="+mn-cs"/>
              </a:rPr>
              <a:t>pl</a:t>
            </a:r>
            <a:r>
              <a:rPr lang="en-GB" sz="1200" baseline="0" noProof="0" dirty="0">
                <a:solidFill>
                  <a:srgbClr val="EE6000"/>
                </a:solidFill>
                <a:cs typeface="+mn-cs"/>
              </a:rPr>
              <a:t>’ to students – ‘masculine plural’ and ‘feminine plural’ respectively. This will get shortened to </a:t>
            </a:r>
            <a:r>
              <a:rPr lang="en-GB" sz="1200" baseline="0" noProof="0" dirty="0" err="1">
                <a:solidFill>
                  <a:srgbClr val="EE6000"/>
                </a:solidFill>
                <a:cs typeface="+mn-cs"/>
              </a:rPr>
              <a:t>mpl</a:t>
            </a:r>
            <a:r>
              <a:rPr lang="en-GB" sz="1200" baseline="0" noProof="0" dirty="0">
                <a:solidFill>
                  <a:srgbClr val="EE6000"/>
                </a:solidFill>
                <a:cs typeface="+mn-cs"/>
              </a:rPr>
              <a:t> and </a:t>
            </a:r>
            <a:r>
              <a:rPr lang="en-GB" sz="1200" baseline="0" noProof="0" dirty="0" err="1">
                <a:solidFill>
                  <a:srgbClr val="EE6000"/>
                </a:solidFill>
                <a:cs typeface="+mn-cs"/>
              </a:rPr>
              <a:t>fpl</a:t>
            </a:r>
            <a:r>
              <a:rPr lang="en-GB" sz="1200" baseline="0" noProof="0" dirty="0">
                <a:solidFill>
                  <a:srgbClr val="EE6000"/>
                </a:solidFill>
                <a:cs typeface="+mn-cs"/>
              </a:rPr>
              <a:t> in the next slides and in the </a:t>
            </a:r>
            <a:r>
              <a:rPr lang="en-GB" sz="1200" baseline="0" noProof="0" dirty="0" smtClean="0">
                <a:solidFill>
                  <a:srgbClr val="EE6000"/>
                </a:solidFill>
                <a:cs typeface="+mn-cs"/>
              </a:rPr>
              <a:t>Quizlet </a:t>
            </a:r>
            <a:r>
              <a:rPr lang="en-GB" sz="1200" baseline="0" noProof="0" dirty="0" err="1">
                <a:solidFill>
                  <a:srgbClr val="EE6000"/>
                </a:solidFill>
                <a:cs typeface="+mn-cs"/>
              </a:rPr>
              <a:t>homeworks</a:t>
            </a:r>
            <a:r>
              <a:rPr lang="en-GB" sz="1200" baseline="0" noProof="0" dirty="0">
                <a:solidFill>
                  <a:srgbClr val="EE6000"/>
                </a:solidFill>
                <a:cs typeface="+mn-cs"/>
              </a:rPr>
              <a:t>.</a:t>
            </a:r>
          </a:p>
          <a:p>
            <a:endParaRPr lang="en-GB" sz="1200" noProof="0" dirty="0">
              <a:solidFill>
                <a:srgbClr val="EE6000"/>
              </a:solidFill>
              <a:cs typeface="+mn-cs"/>
            </a:endParaRPr>
          </a:p>
          <a:p>
            <a:r>
              <a:rPr lang="en-GB" sz="1200" noProof="0" dirty="0">
                <a:solidFill>
                  <a:srgbClr val="EE6000"/>
                </a:solidFill>
                <a:cs typeface="+mn-cs"/>
              </a:rPr>
              <a:t>Read </a:t>
            </a:r>
            <a:r>
              <a:rPr lang="en-GB" dirty="0"/>
              <a:t>this out to </a:t>
            </a:r>
            <a:r>
              <a:rPr lang="en-GB" dirty="0" smtClean="0"/>
              <a:t>students, </a:t>
            </a:r>
            <a:r>
              <a:rPr lang="en-GB" dirty="0"/>
              <a:t>so that they know exactly how to pronounce the French. </a:t>
            </a:r>
          </a:p>
          <a:p>
            <a:r>
              <a:rPr lang="en-GB" dirty="0"/>
              <a:t>Remind them to not sound out the ‘s’ at the end of ‘</a:t>
            </a:r>
            <a:r>
              <a:rPr lang="en-GB" dirty="0" err="1" smtClean="0"/>
              <a:t>sont</a:t>
            </a:r>
            <a:r>
              <a:rPr lang="en-GB" dirty="0" smtClean="0"/>
              <a:t>’.</a:t>
            </a:r>
            <a:endParaRPr lang="en-GB" dirty="0"/>
          </a:p>
          <a:p>
            <a:r>
              <a:rPr lang="en-GB" dirty="0" smtClean="0"/>
              <a:t>N.B</a:t>
            </a:r>
            <a:r>
              <a:rPr lang="en-GB" dirty="0"/>
              <a:t>. Later, we will cover later the issue that if there is one male in a group, then the ‘</a:t>
            </a:r>
            <a:r>
              <a:rPr lang="en-GB" dirty="0" err="1"/>
              <a:t>ils</a:t>
            </a:r>
            <a:r>
              <a:rPr lang="en-GB" dirty="0"/>
              <a:t>’ pronoun is used. There is a lot of information here, so we hold this back until later. </a:t>
            </a:r>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631582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listening</a:t>
            </a:r>
            <a:r>
              <a:rPr lang="en-GB" b="0" baseline="0" noProof="0" dirty="0"/>
              <a:t> activity now juxtaposes the third person singular </a:t>
            </a:r>
            <a:r>
              <a:rPr lang="en-GB" b="0" baseline="0" noProof="0" dirty="0" smtClean="0"/>
              <a:t>with </a:t>
            </a:r>
            <a:r>
              <a:rPr lang="en-GB" b="0" baseline="0" noProof="0" dirty="0"/>
              <a:t>the third person plural, requiring that students listen </a:t>
            </a:r>
            <a:r>
              <a:rPr lang="en-GB" b="0" baseline="0" noProof="0" dirty="0" smtClean="0"/>
              <a:t>for </a:t>
            </a:r>
            <a:r>
              <a:rPr lang="en-GB" b="0" baseline="0" noProof="0" dirty="0"/>
              <a:t>the verb form (to determine singular or </a:t>
            </a:r>
            <a:r>
              <a:rPr lang="en-GB" b="0" baseline="0" noProof="0" dirty="0" smtClean="0"/>
              <a:t>plural).</a:t>
            </a:r>
            <a:endParaRPr lang="en-GB" b="0" baseline="0" noProof="0" dirty="0"/>
          </a:p>
          <a:p>
            <a:endParaRPr lang="en-GB" b="0" baseline="0" noProof="0" dirty="0"/>
          </a:p>
          <a:p>
            <a:r>
              <a:rPr lang="en-GB" b="0" baseline="0" noProof="0" dirty="0"/>
              <a:t>To provide an additional challenge and check understanding of vocabulary (a mix of new and </a:t>
            </a:r>
            <a:r>
              <a:rPr lang="en-GB" b="0" baseline="0" noProof="0" dirty="0" smtClean="0"/>
              <a:t>old), </a:t>
            </a:r>
            <a:r>
              <a:rPr lang="en-GB" b="0" baseline="0" noProof="0" dirty="0"/>
              <a:t>they are then asked to write the English in the space </a:t>
            </a:r>
            <a:r>
              <a:rPr lang="en-GB" b="0" baseline="0" noProof="0" dirty="0" smtClean="0"/>
              <a:t>provided (focusing only on singular or plural, plus the adjective meaning). The </a:t>
            </a:r>
            <a:r>
              <a:rPr lang="en-GB" b="0" baseline="0" noProof="0" dirty="0"/>
              <a:t>answers appear upon successive mouse </a:t>
            </a:r>
            <a:r>
              <a:rPr lang="en-GB" b="0" baseline="0" noProof="0" dirty="0" smtClean="0"/>
              <a:t>clicks (gender information in brackets).</a:t>
            </a:r>
            <a:endParaRPr lang="en-GB" b="0" baseline="0" noProof="0" dirty="0"/>
          </a:p>
          <a:p>
            <a:endParaRPr lang="en-GB" b="0" noProof="0" dirty="0"/>
          </a:p>
          <a:p>
            <a:r>
              <a:rPr lang="en-GB" b="1" noProof="0" dirty="0"/>
              <a:t>Transcript</a:t>
            </a:r>
          </a:p>
          <a:p>
            <a:pPr marL="228600" indent="-228600">
              <a:buAutoNum type="arabicParenR"/>
            </a:pPr>
            <a:r>
              <a:rPr lang="fr-FR" b="0" noProof="0" dirty="0"/>
              <a:t>... </a:t>
            </a:r>
            <a:r>
              <a:rPr lang="fr-FR" b="0" noProof="0" dirty="0" smtClean="0"/>
              <a:t>sont grandes.</a:t>
            </a:r>
            <a:endParaRPr lang="fr-FR" b="0" noProof="0" dirty="0"/>
          </a:p>
          <a:p>
            <a:pPr marL="228600" indent="-228600">
              <a:buAutoNum type="arabicParenR"/>
            </a:pPr>
            <a:r>
              <a:rPr lang="fr-FR" b="0" noProof="0" dirty="0"/>
              <a:t>...</a:t>
            </a:r>
            <a:r>
              <a:rPr lang="fr-FR" b="0" baseline="0" noProof="0" dirty="0"/>
              <a:t> </a:t>
            </a:r>
            <a:r>
              <a:rPr lang="fr-FR" b="0" baseline="0" noProof="0" dirty="0" smtClean="0"/>
              <a:t>est content.</a:t>
            </a:r>
            <a:endParaRPr lang="fr-FR" b="0" baseline="0" noProof="0" dirty="0"/>
          </a:p>
          <a:p>
            <a:pPr marL="228600" indent="-228600">
              <a:buAutoNum type="arabicParenR"/>
            </a:pPr>
            <a:r>
              <a:rPr lang="fr-FR" b="0" baseline="0" noProof="0" dirty="0"/>
              <a:t>... </a:t>
            </a:r>
            <a:r>
              <a:rPr lang="fr-FR" b="0" baseline="0" noProof="0" dirty="0" smtClean="0"/>
              <a:t>est sage.</a:t>
            </a:r>
            <a:endParaRPr lang="fr-FR" b="0" baseline="0" noProof="0" dirty="0"/>
          </a:p>
          <a:p>
            <a:pPr marL="228600" indent="-228600">
              <a:buAutoNum type="arabicParenR"/>
            </a:pPr>
            <a:r>
              <a:rPr lang="fr-FR" b="0" baseline="0" noProof="0" dirty="0"/>
              <a:t>... </a:t>
            </a:r>
            <a:r>
              <a:rPr lang="fr-FR" b="0" baseline="0" noProof="0" dirty="0" smtClean="0"/>
              <a:t>sont intelligents.</a:t>
            </a:r>
            <a:endParaRPr lang="fr-FR" b="0" baseline="0" noProof="0" dirty="0"/>
          </a:p>
          <a:p>
            <a:pPr marL="228600" indent="-228600">
              <a:buAutoNum type="arabicParenR"/>
            </a:pPr>
            <a:r>
              <a:rPr lang="fr-FR" b="0" baseline="0" noProof="0" dirty="0"/>
              <a:t>... </a:t>
            </a:r>
            <a:r>
              <a:rPr lang="fr-FR" b="0" baseline="0" noProof="0" dirty="0" smtClean="0"/>
              <a:t>est petite.</a:t>
            </a:r>
            <a:endParaRPr lang="fr-FR" b="0" baseline="0" noProof="0" dirty="0"/>
          </a:p>
          <a:p>
            <a:pPr marL="228600" indent="-228600">
              <a:buAutoNum type="arabicParenR"/>
            </a:pPr>
            <a:r>
              <a:rPr lang="fr-FR" b="0" baseline="0" noProof="0" dirty="0" smtClean="0"/>
              <a:t>... sont contentes.</a:t>
            </a:r>
            <a:endParaRPr lang="fr-FR" b="0" baseline="0" noProof="0" dirty="0"/>
          </a:p>
          <a:p>
            <a:pPr marL="228600" indent="-228600">
              <a:buAutoNum type="arabicParenR"/>
            </a:pPr>
            <a:r>
              <a:rPr lang="fr-FR" b="0" baseline="0" noProof="0" dirty="0"/>
              <a:t>... </a:t>
            </a:r>
            <a:r>
              <a:rPr lang="fr-FR" b="0" baseline="0" noProof="0" dirty="0" smtClean="0"/>
              <a:t>sont intéressants.</a:t>
            </a:r>
            <a:endParaRPr lang="fr-FR" b="0" baseline="0" noProof="0" dirty="0"/>
          </a:p>
          <a:p>
            <a:pPr marL="228600" indent="-228600">
              <a:buAutoNum type="arabicParenR"/>
            </a:pPr>
            <a:r>
              <a:rPr lang="fr-FR" b="0" baseline="0" noProof="0" dirty="0"/>
              <a:t>... </a:t>
            </a:r>
            <a:r>
              <a:rPr lang="fr-FR" b="0" baseline="0" noProof="0" dirty="0" smtClean="0"/>
              <a:t>est grand.</a:t>
            </a:r>
            <a:endParaRPr lang="fr-FR" b="0" baseline="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641995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This</a:t>
            </a:r>
            <a:r>
              <a:rPr lang="en-GB" b="0" baseline="0" noProof="0" dirty="0" smtClean="0"/>
              <a:t> reading activity </a:t>
            </a:r>
            <a:r>
              <a:rPr lang="en-GB" b="0" baseline="0" noProof="0" dirty="0"/>
              <a:t>juxtaposes the third person singular </a:t>
            </a:r>
            <a:r>
              <a:rPr lang="en-GB" b="0" baseline="0" noProof="0" dirty="0" smtClean="0"/>
              <a:t>with </a:t>
            </a:r>
            <a:r>
              <a:rPr lang="en-GB" b="0" baseline="0" noProof="0" dirty="0"/>
              <a:t>the third person </a:t>
            </a:r>
            <a:r>
              <a:rPr lang="en-GB" b="0" baseline="0" noProof="0" dirty="0" smtClean="0"/>
              <a:t>plural in a similar way to the previous listening task, </a:t>
            </a:r>
            <a:r>
              <a:rPr lang="en-GB" b="0" baseline="0" noProof="0" dirty="0"/>
              <a:t>requiring that students </a:t>
            </a:r>
            <a:r>
              <a:rPr lang="en-GB" b="0" baseline="0" noProof="0" dirty="0" smtClean="0"/>
              <a:t>attend to the </a:t>
            </a:r>
            <a:r>
              <a:rPr lang="en-GB" b="0" baseline="0" noProof="0" dirty="0"/>
              <a:t>verb </a:t>
            </a:r>
            <a:r>
              <a:rPr lang="en-GB" b="0" baseline="0" noProof="0" dirty="0" smtClean="0"/>
              <a:t>form to </a:t>
            </a:r>
            <a:r>
              <a:rPr lang="en-GB" b="0" baseline="0" noProof="0" dirty="0"/>
              <a:t>determine singular or </a:t>
            </a:r>
            <a:r>
              <a:rPr lang="en-GB" b="0" baseline="0" noProof="0" dirty="0" smtClean="0"/>
              <a:t>plural.</a:t>
            </a:r>
            <a:endParaRPr lang="fr-FR" b="0" baseline="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2597672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In this, second </a:t>
            </a:r>
            <a:r>
              <a:rPr lang="en-GB" b="0" baseline="0" noProof="0" dirty="0" smtClean="0"/>
              <a:t>reading activity, students are required to attend to the subject pronoun and verb form to </a:t>
            </a:r>
            <a:r>
              <a:rPr lang="en-GB" b="0" baseline="0" noProof="0" dirty="0"/>
              <a:t>determine singular or </a:t>
            </a:r>
            <a:r>
              <a:rPr lang="en-GB" b="0" baseline="0" noProof="0" dirty="0" smtClean="0"/>
              <a:t>plural, then select the correct form of the adjective.</a:t>
            </a:r>
            <a:endParaRPr lang="fr-FR" b="0" baseline="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10410845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This listening</a:t>
            </a:r>
            <a:r>
              <a:rPr lang="en-GB" b="0" baseline="0" noProof="0" dirty="0"/>
              <a:t> activity now juxtaposes the third person singular forms with the third person plural, requiring that students listen for both the verb form (to determine singular or plural) and the adjective agreement (to determine masculine or feminine).</a:t>
            </a:r>
          </a:p>
          <a:p>
            <a:endParaRPr lang="en-GB" b="0" baseline="0" noProof="0" dirty="0"/>
          </a:p>
          <a:p>
            <a:r>
              <a:rPr lang="en-GB" b="0" baseline="0" noProof="0" dirty="0"/>
              <a:t>To provide an additional challenge and check understanding of vocabulary (a mix of new and old, conducive to illustrating adjective agreement), </a:t>
            </a:r>
            <a:r>
              <a:rPr lang="en-GB" b="0" baseline="0" noProof="0" dirty="0" smtClean="0"/>
              <a:t>learners </a:t>
            </a:r>
            <a:r>
              <a:rPr lang="en-GB" b="0" baseline="0" noProof="0" dirty="0"/>
              <a:t>are then asked to write the English in the space provided. The answers appear upon successive mouse clicks.</a:t>
            </a:r>
          </a:p>
          <a:p>
            <a:endParaRPr lang="en-GB" b="0" noProof="0" dirty="0"/>
          </a:p>
          <a:p>
            <a:r>
              <a:rPr lang="en-GB" b="1" noProof="0" dirty="0"/>
              <a:t>Transcript</a:t>
            </a:r>
          </a:p>
          <a:p>
            <a:pPr marL="228600" indent="-228600">
              <a:buAutoNum type="arabicParenR"/>
            </a:pPr>
            <a:r>
              <a:rPr lang="fr-FR" b="0" noProof="0" dirty="0"/>
              <a:t>... est</a:t>
            </a:r>
            <a:r>
              <a:rPr lang="fr-FR" b="0" baseline="0" noProof="0" dirty="0"/>
              <a:t> content</a:t>
            </a:r>
            <a:r>
              <a:rPr lang="fr-FR" b="0" noProof="0" dirty="0"/>
              <a:t>e.</a:t>
            </a:r>
          </a:p>
          <a:p>
            <a:pPr marL="228600" indent="-228600">
              <a:buAutoNum type="arabicParenR"/>
            </a:pPr>
            <a:r>
              <a:rPr lang="fr-FR" b="0" noProof="0" dirty="0"/>
              <a:t>...</a:t>
            </a:r>
            <a:r>
              <a:rPr lang="fr-FR" b="0" baseline="0" noProof="0" dirty="0"/>
              <a:t> sont intelligents.</a:t>
            </a:r>
          </a:p>
          <a:p>
            <a:pPr marL="228600" indent="-228600">
              <a:buAutoNum type="arabicParenR"/>
            </a:pPr>
            <a:r>
              <a:rPr lang="fr-FR" b="0" baseline="0" noProof="0" dirty="0"/>
              <a:t>... est content.</a:t>
            </a:r>
          </a:p>
          <a:p>
            <a:pPr marL="228600" indent="-228600">
              <a:buAutoNum type="arabicParenR"/>
            </a:pPr>
            <a:r>
              <a:rPr lang="fr-FR" b="0" baseline="0" noProof="0" dirty="0"/>
              <a:t>... sont intéressantes.</a:t>
            </a:r>
          </a:p>
          <a:p>
            <a:pPr marL="228600" indent="-228600">
              <a:buAutoNum type="arabicParenR"/>
            </a:pPr>
            <a:r>
              <a:rPr lang="fr-FR" b="0" baseline="0" noProof="0" dirty="0"/>
              <a:t>... sont </a:t>
            </a:r>
            <a:r>
              <a:rPr lang="fr-FR" b="0" baseline="0" noProof="0" dirty="0" smtClean="0"/>
              <a:t>contentes</a:t>
            </a:r>
            <a:r>
              <a:rPr lang="fr-FR" b="0" baseline="0" noProof="0" dirty="0"/>
              <a:t>.</a:t>
            </a:r>
          </a:p>
          <a:p>
            <a:pPr marL="228600" indent="-228600">
              <a:buAutoNum type="arabicParenR"/>
            </a:pPr>
            <a:r>
              <a:rPr lang="fr-FR" b="0" baseline="0" noProof="0" dirty="0"/>
              <a:t>... est ouvert.</a:t>
            </a:r>
          </a:p>
          <a:p>
            <a:pPr marL="228600" indent="-228600">
              <a:buAutoNum type="arabicParenR"/>
            </a:pPr>
            <a:r>
              <a:rPr lang="fr-FR" b="0" baseline="0" noProof="0" dirty="0"/>
              <a:t>... est grande.</a:t>
            </a:r>
          </a:p>
          <a:p>
            <a:pPr marL="228600" indent="-228600">
              <a:buAutoNum type="arabicParenR"/>
            </a:pPr>
            <a:r>
              <a:rPr lang="fr-FR" b="0" baseline="0" noProof="0" dirty="0"/>
              <a:t>... sont petites.</a:t>
            </a: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3710788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Speaking task - example for teachers to model with learners.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smtClean="0"/>
              <a:t>On</a:t>
            </a:r>
            <a:r>
              <a:rPr lang="en-GB" b="0" baseline="0" noProof="0" dirty="0" smtClean="0"/>
              <a:t> this example slide, only one adjective is given (happy).  The rest are shown as XXXX to indicate that there will be three adjectives per person/pair of people, to talk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smtClean="0"/>
              <a:t>Partner A</a:t>
            </a:r>
            <a:r>
              <a:rPr lang="en-GB" b="0" baseline="0" noProof="0" dirty="0" smtClean="0"/>
              <a:t/>
            </a:r>
            <a:br>
              <a:rPr lang="en-GB" b="0" baseline="0" noProof="0" dirty="0" smtClean="0"/>
            </a:br>
            <a:r>
              <a:rPr lang="en-GB" b="0" baseline="0" noProof="0" dirty="0" smtClean="0"/>
              <a:t>Teachers can elicit the full sentence from learners ‘</a:t>
            </a:r>
            <a:r>
              <a:rPr lang="en-GB" b="1" baseline="0" noProof="0" dirty="0" err="1" smtClean="0"/>
              <a:t>il</a:t>
            </a:r>
            <a:r>
              <a:rPr lang="en-GB" b="1" baseline="0" noProof="0" dirty="0" smtClean="0"/>
              <a:t> </a:t>
            </a:r>
            <a:r>
              <a:rPr lang="en-GB" b="1" baseline="0" noProof="0" dirty="0" err="1" smtClean="0"/>
              <a:t>est</a:t>
            </a:r>
            <a:r>
              <a:rPr lang="en-GB" b="1" baseline="0" noProof="0" dirty="0" smtClean="0"/>
              <a:t> content</a:t>
            </a:r>
            <a:r>
              <a:rPr lang="en-GB" b="0" baseline="0" noProof="0" dirty="0" smtClean="0"/>
              <a:t>’ and then show the next slide, the example slide for Partner B, to model what partner B has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noProof="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4024014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Speaking task - example for teachers to model with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smtClean="0"/>
              <a:t>Partner </a:t>
            </a:r>
            <a:r>
              <a:rPr lang="en-GB" b="1" baseline="0" noProof="0" dirty="0"/>
              <a:t>B</a:t>
            </a:r>
            <a:r>
              <a:rPr lang="en-GB" b="0" baseline="0" noProof="0" dirty="0"/>
              <a:t> has to write down the description (adjectives only) in English in the spaces provided on this slide. This tests understanding of the grammar (subject pronoun, verb and adjective agreement where audible) as well as of the (adjective) vocabulary</a:t>
            </a:r>
            <a:r>
              <a:rPr lang="en-GB" b="0" baseline="0" noProof="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smtClean="0"/>
              <a:t>Note: Teachers should encourage students NOT to say their three sentences in order; i.e., they should mix up their 12 sentences so that students have to listen out carefully for the pronoun, verb and adjective agreement and understand all in order to know where to write their English adjectives.</a:t>
            </a:r>
            <a:endParaRPr lang="en-GB" b="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endParaRPr lang="fr-FR" b="1"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233152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same slide, but without the picture, to focus students’ attention on the SSC.</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40777320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smtClean="0"/>
              <a:t>Task 1 answers check what Partner B.</a:t>
            </a:r>
            <a:endParaRPr lang="en-GB" b="0" baseline="0" noProof="0" dirty="0"/>
          </a:p>
          <a:p>
            <a:endParaRPr lang="en-GB" b="0" baseline="0" noProof="0" dirty="0"/>
          </a:p>
          <a:p>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2236149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Task 2 responses check what Partner A wrote.</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3970824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t>Students are now challenged to write complete sentences like the ones they have just produced for the speaking task – they need to select</a:t>
            </a:r>
            <a:r>
              <a:rPr lang="en-GB" b="0" baseline="0" noProof="0" dirty="0"/>
              <a:t> the correct subject pronoun, verb form, adjective (and agree the adjective where necessary), fulfilling the context of this week’s language: describing people.</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1485900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ANSWERS</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3173200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ANSWERS</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25330804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smtClean="0"/>
              <a:t>ADDITIONAL TASK</a:t>
            </a:r>
            <a:r>
              <a:rPr lang="en-GB" b="0" noProof="0" dirty="0" smtClean="0"/>
              <a:t/>
            </a:r>
            <a:br>
              <a:rPr lang="en-GB" b="0" noProof="0" dirty="0" smtClean="0"/>
            </a:br>
            <a:r>
              <a:rPr lang="en-GB" b="0" noProof="0" dirty="0" smtClean="0"/>
              <a:t>This</a:t>
            </a:r>
            <a:r>
              <a:rPr lang="en-GB" b="0" baseline="0" noProof="0" dirty="0" smtClean="0"/>
              <a:t> task might be used for some additional written homework, or saved for revision work (for example, in Week 2.2.1).</a:t>
            </a:r>
            <a:endParaRPr lang="en-GB" b="0" noProof="0" dirty="0" smtClean="0"/>
          </a:p>
          <a:p>
            <a:endParaRPr lang="en-GB" b="0" noProof="0" dirty="0" smtClean="0"/>
          </a:p>
          <a:p>
            <a:r>
              <a:rPr lang="en-GB" b="0" noProof="0" dirty="0" smtClean="0"/>
              <a:t>Students </a:t>
            </a:r>
            <a:r>
              <a:rPr lang="en-GB" b="0" noProof="0" dirty="0"/>
              <a:t>are now challenged to </a:t>
            </a:r>
            <a:r>
              <a:rPr lang="en-GB" b="0" noProof="0" dirty="0" smtClean="0"/>
              <a:t>select</a:t>
            </a:r>
            <a:r>
              <a:rPr lang="en-GB" b="0" baseline="0" noProof="0" dirty="0" smtClean="0"/>
              <a:t> the correct pronoun to replace the (proper) noun(s) in the second and third sentences of each example above. The third sentence in each case uses a verb other than ‘</a:t>
            </a:r>
            <a:r>
              <a:rPr lang="en-GB" b="0" baseline="0" noProof="0" dirty="0" err="1" smtClean="0">
                <a:latin typeface="Century Gothic" panose="020B0502020202020204" pitchFamily="34" charset="0"/>
              </a:rPr>
              <a:t>être</a:t>
            </a:r>
            <a:r>
              <a:rPr lang="en-GB" b="0" baseline="0" noProof="0" dirty="0" smtClean="0">
                <a:latin typeface="Century Gothic" panose="020B0502020202020204" pitchFamily="34" charset="0"/>
              </a:rPr>
              <a:t>’.</a:t>
            </a:r>
            <a:endParaRPr lang="en-GB" b="0" baseline="0" noProof="0" dirty="0" smtClean="0"/>
          </a:p>
          <a:p>
            <a:endParaRPr lang="en-GB" b="0" baseline="0" noProof="0" dirty="0" smtClean="0"/>
          </a:p>
          <a:p>
            <a:r>
              <a:rPr lang="en-GB" b="0" baseline="0" noProof="0" dirty="0" smtClean="0"/>
              <a:t>The exercise begins with use of proper nouns. This helps students to understand that two named persons = ‘they’, etc.  </a:t>
            </a:r>
          </a:p>
          <a:p>
            <a:endParaRPr lang="en-GB" b="0" baseline="0" noProof="0" dirty="0" smtClean="0"/>
          </a:p>
          <a:p>
            <a:r>
              <a:rPr lang="en-GB" b="0" baseline="0" noProof="0" dirty="0" smtClean="0"/>
              <a:t>The correct answers are animated. The activity continues on the next slide.</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55</a:t>
            </a:fld>
            <a:endParaRPr lang="en-GB"/>
          </a:p>
        </p:txBody>
      </p:sp>
    </p:spTree>
    <p:extLst>
      <p:ext uri="{BB962C8B-B14F-4D97-AF65-F5344CB8AC3E}">
        <p14:creationId xmlns:p14="http://schemas.microsoft.com/office/powerpoint/2010/main" val="32254504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smtClean="0"/>
              <a:t>This is the continuation of the activity on the previous slide. </a:t>
            </a:r>
            <a:endParaRPr lang="en-GB" b="0" baseline="0" noProof="0" dirty="0" smtClean="0"/>
          </a:p>
          <a:p>
            <a:r>
              <a:rPr lang="en-GB" b="0" baseline="0" noProof="0" dirty="0" smtClean="0"/>
              <a:t>The correct answers are animated.</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2374534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ADDITIONAL TASK </a:t>
            </a:r>
            <a:r>
              <a:rPr lang="en-GB" b="0" noProof="0" dirty="0" smtClean="0"/>
              <a:t/>
            </a:r>
            <a:br>
              <a:rPr lang="en-GB" b="0" noProof="0" dirty="0" smtClean="0"/>
            </a:br>
            <a:r>
              <a:rPr lang="en-GB" b="0" noProof="0" dirty="0" smtClean="0"/>
              <a:t>This</a:t>
            </a:r>
            <a:r>
              <a:rPr lang="en-GB" b="0" baseline="0" noProof="0" dirty="0" smtClean="0"/>
              <a:t> task might be used for some additional homework, or saved for revision work (for example, in Week 2.2.1).</a:t>
            </a:r>
            <a:endParaRPr lang="en-GB" b="0" noProof="0" dirty="0" smtClean="0"/>
          </a:p>
          <a:p>
            <a:endParaRPr lang="en-GB" b="0" noProof="0" dirty="0" smtClean="0"/>
          </a:p>
          <a:p>
            <a:r>
              <a:rPr lang="en-GB" b="0" noProof="0" dirty="0" smtClean="0"/>
              <a:t>Here we bring in </a:t>
            </a:r>
            <a:r>
              <a:rPr lang="en-GB" b="0" noProof="0" dirty="0"/>
              <a:t>the other plural verb </a:t>
            </a:r>
            <a:r>
              <a:rPr lang="en-GB" b="0" noProof="0" dirty="0" smtClean="0"/>
              <a:t>form, </a:t>
            </a:r>
            <a:r>
              <a:rPr lang="en-GB" b="0" noProof="0" dirty="0"/>
              <a:t>learnt last lesson – </a:t>
            </a:r>
            <a:r>
              <a:rPr lang="en-GB" b="0" noProof="0" dirty="0" smtClean="0"/>
              <a:t>‘nous </a:t>
            </a:r>
            <a:r>
              <a:rPr lang="en-GB" b="0" noProof="0" dirty="0" err="1"/>
              <a:t>sommes</a:t>
            </a:r>
            <a:r>
              <a:rPr lang="en-GB" b="0" noProof="0" dirty="0" smtClean="0"/>
              <a:t>.’ </a:t>
            </a:r>
            <a:endParaRPr lang="en-GB" b="0" noProof="0" dirty="0"/>
          </a:p>
          <a:p>
            <a:r>
              <a:rPr lang="en-GB" b="0" noProof="0" dirty="0"/>
              <a:t>This reading activity asks students to distinguish between the </a:t>
            </a:r>
            <a:r>
              <a:rPr lang="en-GB" b="0" noProof="0" dirty="0" smtClean="0"/>
              <a:t>first </a:t>
            </a:r>
            <a:r>
              <a:rPr lang="en-GB" b="0" noProof="0" dirty="0"/>
              <a:t>person</a:t>
            </a:r>
            <a:r>
              <a:rPr lang="en-GB" b="0" baseline="0" noProof="0" dirty="0"/>
              <a:t> plural (as recently introduced) and third person plural forms of ‘</a:t>
            </a:r>
            <a:r>
              <a:rPr lang="en-GB" sz="1200" b="0" noProof="0" dirty="0" err="1">
                <a:solidFill>
                  <a:srgbClr val="EE6000"/>
                </a:solidFill>
                <a:cs typeface="Calibri" panose="020F0502020204030204" pitchFamily="34" charset="0"/>
              </a:rPr>
              <a:t>êt</a:t>
            </a:r>
            <a:r>
              <a:rPr lang="en-GB" sz="1200" b="0" noProof="0" dirty="0" err="1">
                <a:solidFill>
                  <a:srgbClr val="EE6000"/>
                </a:solidFill>
                <a:cs typeface="+mn-cs"/>
              </a:rPr>
              <a:t>re</a:t>
            </a:r>
            <a:r>
              <a:rPr lang="en-GB" sz="1200" b="0" noProof="0" dirty="0">
                <a:solidFill>
                  <a:srgbClr val="EE6000"/>
                </a:solidFill>
                <a:cs typeface="+mn-cs"/>
              </a:rPr>
              <a:t>’</a:t>
            </a:r>
            <a:r>
              <a:rPr lang="en-GB" sz="1200" b="0" baseline="0" noProof="0" dirty="0">
                <a:solidFill>
                  <a:schemeClr val="tx1"/>
                </a:solidFill>
                <a:cs typeface="+mn-cs"/>
              </a:rPr>
              <a:t>, by noticing </a:t>
            </a:r>
            <a:r>
              <a:rPr lang="en-GB" b="0" baseline="0" noProof="0" dirty="0"/>
              <a:t>the verb form in the first instance and the adjective agreement in the case of the ‘</a:t>
            </a:r>
            <a:r>
              <a:rPr lang="en-GB" b="0" baseline="0" noProof="0" dirty="0" err="1"/>
              <a:t>elles</a:t>
            </a:r>
            <a:r>
              <a:rPr lang="en-GB" b="0" baseline="0" noProof="0" dirty="0"/>
              <a:t>’ form. </a:t>
            </a:r>
            <a:r>
              <a:rPr lang="en-GB" sz="1200" dirty="0">
                <a:solidFill>
                  <a:schemeClr val="accent5">
                    <a:lumMod val="50000"/>
                  </a:schemeClr>
                </a:solidFill>
              </a:rPr>
              <a:t>The subject pronoun is missing from each</a:t>
            </a:r>
            <a:r>
              <a:rPr lang="en-GB" sz="1200" baseline="0" dirty="0">
                <a:solidFill>
                  <a:schemeClr val="accent5">
                    <a:lumMod val="50000"/>
                  </a:schemeClr>
                </a:solidFill>
              </a:rPr>
              <a:t> sentence, to force attention upon these aspects of grammar.</a:t>
            </a:r>
            <a:endParaRPr lang="en-GB" b="0" noProof="0" dirty="0"/>
          </a:p>
        </p:txBody>
      </p:sp>
      <p:sp>
        <p:nvSpPr>
          <p:cNvPr id="4" name="Slide Number Placeholder 3"/>
          <p:cNvSpPr>
            <a:spLocks noGrp="1"/>
          </p:cNvSpPr>
          <p:nvPr>
            <p:ph type="sldNum" sz="quarter" idx="10"/>
          </p:nvPr>
        </p:nvSpPr>
        <p:spPr/>
        <p:txBody>
          <a:bodyPr/>
          <a:lstStyle/>
          <a:p>
            <a:fld id="{051212F4-EB5A-464B-92EC-DACFCB1CC2CD}" type="slidenum">
              <a:rPr lang="en-GB" smtClean="0"/>
              <a:t>57</a:t>
            </a:fld>
            <a:endParaRPr lang="en-GB"/>
          </a:p>
        </p:txBody>
      </p:sp>
    </p:spTree>
    <p:extLst>
      <p:ext uri="{BB962C8B-B14F-4D97-AF65-F5344CB8AC3E}">
        <p14:creationId xmlns:p14="http://schemas.microsoft.com/office/powerpoint/2010/main" val="23983931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smtClean="0"/>
              <a:t>ADDITIONAL TASK </a:t>
            </a:r>
            <a:r>
              <a:rPr lang="en-GB" b="0" noProof="0" dirty="0" smtClean="0"/>
              <a:t/>
            </a:r>
            <a:br>
              <a:rPr lang="en-GB" b="0" noProof="0" dirty="0" smtClean="0"/>
            </a:br>
            <a:r>
              <a:rPr lang="en-GB" b="0" noProof="0" dirty="0" smtClean="0"/>
              <a:t>This</a:t>
            </a:r>
            <a:r>
              <a:rPr lang="en-GB" b="0" baseline="0" noProof="0" dirty="0" smtClean="0"/>
              <a:t> task might be saved for revision work (for example, in Week 2.2.1).</a:t>
            </a:r>
            <a:endParaRPr lang="en-GB" b="0" noProof="0" dirty="0" smtClean="0"/>
          </a:p>
          <a:p>
            <a:endParaRPr lang="en-GB" b="1" noProof="0" dirty="0" smtClean="0"/>
          </a:p>
          <a:p>
            <a:r>
              <a:rPr lang="en-GB" b="0" noProof="0" dirty="0" smtClean="0"/>
              <a:t>This </a:t>
            </a:r>
            <a:r>
              <a:rPr lang="en-GB" b="0" noProof="0" dirty="0"/>
              <a:t>activity</a:t>
            </a:r>
            <a:r>
              <a:rPr lang="en-GB" b="0" baseline="0" noProof="0" dirty="0"/>
              <a:t> asks students to engage with a slightly longer text, created entirely using vocabulary and grammar already introduced in the scheme of work. It is about the imaginary character of </a:t>
            </a:r>
            <a:r>
              <a:rPr lang="en-GB" b="0" baseline="0" noProof="0" dirty="0" smtClean="0"/>
              <a:t>“Louise”. </a:t>
            </a:r>
            <a:r>
              <a:rPr lang="en-GB" b="0" baseline="0" noProof="0" dirty="0"/>
              <a:t>As well as ‘et’, as used in the previous text, ‘</a:t>
            </a:r>
            <a:r>
              <a:rPr lang="en-GB" b="0" baseline="0" noProof="0" dirty="0" err="1"/>
              <a:t>mais</a:t>
            </a:r>
            <a:r>
              <a:rPr lang="en-GB" b="0" baseline="0" noProof="0" dirty="0"/>
              <a:t>’ (originally introduced in the second week of the course) is used to express contrast. </a:t>
            </a:r>
            <a:endParaRPr lang="en-GB" b="0" baseline="0" noProof="0" dirty="0" smtClean="0"/>
          </a:p>
          <a:p>
            <a:endParaRPr lang="en-GB" b="0" baseline="0" noProof="0" dirty="0"/>
          </a:p>
          <a:p>
            <a:r>
              <a:rPr lang="en-GB" b="0" baseline="0" noProof="0" dirty="0"/>
              <a:t>This exercise is designed to enable practice in segmenting. Teachers should play the recording </a:t>
            </a:r>
            <a:r>
              <a:rPr lang="en-GB" b="0" baseline="0" noProof="0" dirty="0" smtClean="0"/>
              <a:t>(click on the audio icon at the bottom left of the slide to bring up the player) whilst </a:t>
            </a:r>
            <a:r>
              <a:rPr lang="en-GB" b="0" baseline="0" noProof="0" dirty="0"/>
              <a:t>students read the text. The audio should then be paused at an appropriate moment, teachers asking a question such as:</a:t>
            </a:r>
          </a:p>
          <a:p>
            <a:r>
              <a:rPr lang="en-GB" b="0" baseline="0" noProof="0" dirty="0"/>
              <a:t>- what is the next word? (testing segmentation skills)</a:t>
            </a:r>
          </a:p>
          <a:p>
            <a:r>
              <a:rPr lang="en-GB" b="0" baseline="0" noProof="0" dirty="0"/>
              <a:t>- what could be an alternative for the next word? (testing vocabulary knowledge and understanding of grammar)</a:t>
            </a:r>
          </a:p>
          <a:p>
            <a:pPr marL="0" indent="0">
              <a:buFontTx/>
              <a:buNone/>
            </a:pPr>
            <a:r>
              <a:rPr lang="en-GB" b="0" baseline="0" noProof="0" dirty="0"/>
              <a:t>- what type of word (e.g. noun, verb, adjective) could come next? (testing knowledge of grammar)</a:t>
            </a:r>
          </a:p>
          <a:p>
            <a:pPr marL="0" indent="0">
              <a:buFontTx/>
              <a:buNone/>
            </a:pPr>
            <a:r>
              <a:rPr lang="en-GB" b="0" baseline="0" noProof="0" dirty="0"/>
              <a:t>This process can then be repeated several times.</a:t>
            </a:r>
          </a:p>
          <a:p>
            <a:endParaRPr lang="en-GB" b="0" baseline="0" noProof="0" dirty="0"/>
          </a:p>
          <a:p>
            <a:r>
              <a:rPr lang="en-GB" b="0" baseline="0" noProof="0" dirty="0"/>
              <a:t>The following subsidiary grammar </a:t>
            </a:r>
            <a:r>
              <a:rPr lang="en-GB" b="0" baseline="0" noProof="0" dirty="0" smtClean="0"/>
              <a:t>point arises </a:t>
            </a:r>
            <a:r>
              <a:rPr lang="en-GB" b="0" baseline="0" noProof="0" dirty="0"/>
              <a:t>in this text; it is at the teacher’s discretion whether to point </a:t>
            </a:r>
            <a:r>
              <a:rPr lang="en-GB" b="0" baseline="0" noProof="0" dirty="0" smtClean="0"/>
              <a:t>it </a:t>
            </a:r>
            <a:r>
              <a:rPr lang="en-GB" b="0" baseline="0" noProof="0" dirty="0"/>
              <a:t>out briefly, though </a:t>
            </a:r>
            <a:r>
              <a:rPr lang="en-GB" b="0" baseline="0" noProof="0" dirty="0" smtClean="0"/>
              <a:t>it </a:t>
            </a:r>
            <a:r>
              <a:rPr lang="en-GB" b="0" baseline="0" noProof="0" dirty="0"/>
              <a:t>should not be allowed to distract from the main learning points of this week’s lesson:</a:t>
            </a:r>
          </a:p>
          <a:p>
            <a:endParaRPr lang="en-GB" b="0" baseline="0" noProof="0" dirty="0"/>
          </a:p>
          <a:p>
            <a:pPr marL="0" indent="0">
              <a:buNone/>
            </a:pPr>
            <a:r>
              <a:rPr lang="en-GB" b="0" baseline="0" noProof="0" dirty="0" smtClean="0"/>
              <a:t>Adjectives </a:t>
            </a:r>
            <a:r>
              <a:rPr lang="en-GB" b="0" baseline="0" noProof="0" dirty="0"/>
              <a:t>normally ending in –e do not take a feminine agreement (this was covered when regular feminine adjective agreement was introduced, in the very first week of the course), but </a:t>
            </a:r>
            <a:r>
              <a:rPr lang="en-GB" b="0" baseline="0" noProof="0" dirty="0" smtClean="0"/>
              <a:t>they </a:t>
            </a:r>
            <a:r>
              <a:rPr lang="en-GB" b="0" baseline="0" noProof="0" dirty="0"/>
              <a:t>do take an –s for the plural, e.g. ‘</a:t>
            </a:r>
            <a:r>
              <a:rPr lang="en-GB" b="0" baseline="0" noProof="0" dirty="0" err="1"/>
              <a:t>calmes</a:t>
            </a:r>
            <a:r>
              <a:rPr lang="en-GB" b="0" baseline="0" noProof="0" dirty="0"/>
              <a:t>’. You could point out </a:t>
            </a:r>
            <a:r>
              <a:rPr lang="en-GB" b="0" baseline="0" noProof="0" dirty="0" smtClean="0"/>
              <a:t>that </a:t>
            </a:r>
            <a:r>
              <a:rPr lang="en-GB" b="0" baseline="0" noProof="0" dirty="0"/>
              <a:t>‘</a:t>
            </a:r>
            <a:r>
              <a:rPr lang="en-GB" b="0" baseline="0" noProof="0" dirty="0" err="1"/>
              <a:t>jeune</a:t>
            </a:r>
            <a:r>
              <a:rPr lang="en-GB" b="0" baseline="0" noProof="0" dirty="0"/>
              <a:t>’ </a:t>
            </a:r>
            <a:r>
              <a:rPr lang="en-GB" b="0" baseline="0" noProof="0" dirty="0" smtClean="0"/>
              <a:t>behaves </a:t>
            </a:r>
            <a:r>
              <a:rPr lang="en-GB" b="0" baseline="0" noProof="0" dirty="0"/>
              <a:t>in the same way, as would ‘</a:t>
            </a:r>
            <a:r>
              <a:rPr lang="en-GB" b="0" baseline="0" noProof="0" dirty="0" err="1"/>
              <a:t>malade</a:t>
            </a:r>
            <a:r>
              <a:rPr lang="en-GB" b="0" baseline="0" noProof="0" dirty="0"/>
              <a:t>’ </a:t>
            </a:r>
            <a:r>
              <a:rPr lang="en-GB" b="0" baseline="0" noProof="0" dirty="0" smtClean="0"/>
              <a:t>and ‘</a:t>
            </a:r>
            <a:r>
              <a:rPr lang="en-GB" b="0" baseline="0" noProof="0" dirty="0" err="1" smtClean="0"/>
              <a:t>sympathique</a:t>
            </a:r>
            <a:r>
              <a:rPr lang="en-GB" b="0" baseline="0" noProof="0" dirty="0" smtClean="0"/>
              <a:t>’ (though </a:t>
            </a:r>
            <a:r>
              <a:rPr lang="en-GB" b="0" baseline="0" noProof="0" dirty="0"/>
              <a:t>not featured here).</a:t>
            </a:r>
          </a:p>
        </p:txBody>
      </p:sp>
      <p:sp>
        <p:nvSpPr>
          <p:cNvPr id="4" name="Slide Number Placeholder 3"/>
          <p:cNvSpPr>
            <a:spLocks noGrp="1"/>
          </p:cNvSpPr>
          <p:nvPr>
            <p:ph type="sldNum" sz="quarter" idx="10"/>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18457521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smtClean="0">
                <a:effectLst/>
                <a:latin typeface="Calibri" panose="020F0502020204030204" pitchFamily="34" charset="0"/>
                <a:ea typeface="Calibri" panose="020F0502020204030204" pitchFamily="34" charset="0"/>
                <a:cs typeface="Calibri" panose="020F0502020204030204" pitchFamily="34" charset="0"/>
              </a:rPr>
              <a:t>It is acknowledged that there has been a</a:t>
            </a:r>
            <a:r>
              <a:rPr lang="en-GB" sz="1200" i="0" baseline="0" dirty="0" smtClean="0">
                <a:effectLst/>
                <a:latin typeface="Calibri" panose="020F0502020204030204" pitchFamily="34" charset="0"/>
                <a:ea typeface="Calibri" panose="020F0502020204030204" pitchFamily="34" charset="0"/>
                <a:cs typeface="Calibri" panose="020F0502020204030204" pitchFamily="34" charset="0"/>
              </a:rPr>
              <a:t> lot to cover in this sequence of lessons; teachers may therefore wish to revisit some of the points covered here in the week following this one.</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59</a:t>
            </a:fld>
            <a:endParaRPr lang="en-GB"/>
          </a:p>
        </p:txBody>
      </p:sp>
    </p:spTree>
    <p:extLst>
      <p:ext uri="{BB962C8B-B14F-4D97-AF65-F5344CB8AC3E}">
        <p14:creationId xmlns:p14="http://schemas.microsoft.com/office/powerpoint/2010/main" val="191549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slide </a:t>
            </a:r>
            <a:r>
              <a:rPr lang="en-GB" dirty="0" smtClean="0"/>
              <a:t>without </a:t>
            </a:r>
            <a:r>
              <a:rPr lang="en-GB" dirty="0"/>
              <a:t>audio this time, to enable students to pronounce the</a:t>
            </a:r>
            <a:r>
              <a:rPr lang="en-GB" baseline="0" dirty="0"/>
              <a:t> SSC unaided.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91483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and elicit the pronunciation of the </a:t>
            </a:r>
            <a:r>
              <a:rPr lang="en-GB" b="1" baseline="0" dirty="0"/>
              <a:t>individual SSC </a:t>
            </a:r>
            <a:r>
              <a:rPr lang="en-GB" b="1" baseline="0" dirty="0" smtClean="0"/>
              <a:t>‘e’ </a:t>
            </a:r>
            <a:r>
              <a:rPr lang="en-GB" baseline="0" dirty="0"/>
              <a:t>and then the </a:t>
            </a:r>
            <a:r>
              <a:rPr lang="en-GB" b="1" baseline="0" dirty="0"/>
              <a:t>source</a:t>
            </a:r>
            <a:r>
              <a:rPr lang="en-GB" baseline="0" dirty="0"/>
              <a:t> word ‘</a:t>
            </a:r>
            <a:r>
              <a:rPr lang="en-GB" b="1" baseline="0" dirty="0"/>
              <a:t>je</a:t>
            </a:r>
            <a:r>
              <a:rPr lang="en-GB" baseline="0" dirty="0"/>
              <a:t>’ again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 frequency, from a range of word classes, with the SSC positioned within a variety of syllables within the words (e.g. initial, 2</a:t>
            </a:r>
            <a:r>
              <a:rPr lang="en-GB" baseline="30000" dirty="0"/>
              <a:t>nd</a:t>
            </a:r>
            <a:r>
              <a:rPr lang="en-GB" baseline="0" dirty="0"/>
              <a:t>, etc.) </a:t>
            </a:r>
            <a:r>
              <a:rPr lang="en-GB" baseline="0" dirty="0" smtClean="0"/>
              <a:t>and, </a:t>
            </a:r>
            <a:r>
              <a:rPr lang="en-GB" baseline="0" dirty="0"/>
              <a:t>additionally, we have tried to use words that build cumulatively on previously taught SSCs (see the Phonics Teaching Sequence document) and do not include new SSCs.  Where new SSCs are used, they are often consonants which have a similar symbol-sound correspondence in English.  </a:t>
            </a:r>
            <a:br>
              <a:rPr lang="en-GB" baseline="0" dirty="0"/>
            </a:br>
            <a:r>
              <a:rPr lang="en-GB" baseline="0" dirty="0"/>
              <a:t/>
            </a:r>
            <a:br>
              <a:rPr lang="en-GB" baseline="0" dirty="0"/>
            </a:br>
            <a:r>
              <a:rPr lang="en-GB" baseline="0" dirty="0"/>
              <a:t>NB: reinforce the SFC with ‘second’ – i.e. silent ‘d’.</a:t>
            </a:r>
          </a:p>
          <a:p>
            <a:r>
              <a:rPr lang="en-GB" baseline="0" dirty="0"/>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(1 is the most common word in French): </a:t>
            </a:r>
            <a:br>
              <a:rPr lang="en-GB" baseline="0" dirty="0"/>
            </a:br>
            <a:r>
              <a:rPr lang="en-GB" b="1" baseline="0" dirty="0" err="1"/>
              <a:t>samedi</a:t>
            </a:r>
            <a:r>
              <a:rPr lang="en-GB" baseline="0" dirty="0"/>
              <a:t> [1355]; </a:t>
            </a:r>
            <a:r>
              <a:rPr lang="en-GB" b="1" baseline="0" dirty="0" err="1"/>
              <a:t>cela</a:t>
            </a:r>
            <a:r>
              <a:rPr lang="en-GB" b="1" baseline="0" dirty="0"/>
              <a:t> </a:t>
            </a:r>
            <a:r>
              <a:rPr lang="en-GB" b="0" baseline="0" dirty="0"/>
              <a:t>[54]</a:t>
            </a:r>
            <a:r>
              <a:rPr lang="en-GB" baseline="0" dirty="0"/>
              <a:t> </a:t>
            </a:r>
            <a:r>
              <a:rPr lang="en-GB" b="1" baseline="0" dirty="0"/>
              <a:t>second</a:t>
            </a:r>
            <a:r>
              <a:rPr lang="en-GB" baseline="0" dirty="0"/>
              <a:t> [379]; </a:t>
            </a:r>
            <a:r>
              <a:rPr lang="en-GB" b="1" baseline="0" dirty="0"/>
              <a:t>devoir</a:t>
            </a:r>
            <a:r>
              <a:rPr lang="en-GB" baseline="0" dirty="0"/>
              <a:t> [39]; </a:t>
            </a:r>
            <a:r>
              <a:rPr lang="en-GB" b="1" baseline="0" dirty="0"/>
              <a:t>cheval </a:t>
            </a:r>
            <a:r>
              <a:rPr lang="en-GB" baseline="0" dirty="0"/>
              <a:t>[2220]; </a:t>
            </a: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7</a:t>
            </a:fld>
            <a:endParaRPr lang="en-GB" dirty="0"/>
          </a:p>
        </p:txBody>
      </p:sp>
    </p:spTree>
    <p:extLst>
      <p:ext uri="{BB962C8B-B14F-4D97-AF65-F5344CB8AC3E}">
        <p14:creationId xmlns:p14="http://schemas.microsoft.com/office/powerpoint/2010/main" val="419564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slide without the pictures this time, to enable students to focus on the</a:t>
            </a:r>
            <a:r>
              <a:rPr lang="en-GB" baseline="0" dirty="0"/>
              <a:t> SSC alone.</a:t>
            </a:r>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8</a:t>
            </a:fld>
            <a:endParaRPr lang="en-GB" dirty="0"/>
          </a:p>
        </p:txBody>
      </p:sp>
    </p:spTree>
    <p:extLst>
      <p:ext uri="{BB962C8B-B14F-4D97-AF65-F5344CB8AC3E}">
        <p14:creationId xmlns:p14="http://schemas.microsoft.com/office/powerpoint/2010/main" val="3501495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slide without audio this time, to enable students to pronounce the</a:t>
            </a:r>
            <a:r>
              <a:rPr lang="en-GB" baseline="0" dirty="0"/>
              <a:t> SSC unaided.</a:t>
            </a:r>
            <a:endParaRPr lang="en-GB" dirty="0"/>
          </a:p>
          <a:p>
            <a:endParaRPr lang="en-GB" dirty="0"/>
          </a:p>
        </p:txBody>
      </p:sp>
      <p:sp>
        <p:nvSpPr>
          <p:cNvPr id="4" name="Slide Number Placeholder 3"/>
          <p:cNvSpPr>
            <a:spLocks noGrp="1"/>
          </p:cNvSpPr>
          <p:nvPr>
            <p:ph type="sldNum" sz="quarter" idx="10"/>
          </p:nvPr>
        </p:nvSpPr>
        <p:spPr/>
        <p:txBody>
          <a:bodyPr/>
          <a:lstStyle/>
          <a:p>
            <a:fld id="{041B59E2-4D50-4B14-BF39-82B610062CD8}" type="slidenum">
              <a:rPr lang="en-GB" smtClean="0"/>
              <a:pPr/>
              <a:t>9</a:t>
            </a:fld>
            <a:endParaRPr lang="en-GB" dirty="0"/>
          </a:p>
        </p:txBody>
      </p:sp>
    </p:spTree>
    <p:extLst>
      <p:ext uri="{BB962C8B-B14F-4D97-AF65-F5344CB8AC3E}">
        <p14:creationId xmlns:p14="http://schemas.microsoft.com/office/powerpoint/2010/main" val="4149641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01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31055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2016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28141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872174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286954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4478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34597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734427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202568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31776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46933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10/01/2020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424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47184646"/>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audio" Target="../media/audio8.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audio" Target="../media/audio9.wav"/><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audio" Target="../media/audio10.wav"/><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audio" Target="../media/audio11.wa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audio" Target="../media/audio12.wav"/><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audio" Target="../media/audio13.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audio" Target="../media/audio14.wa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audio" Target="../media/audio15.wav"/><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audio" Target="../media/audio8.wav"/><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9.wav"/><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0.wav"/><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1.wav"/><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2.wav"/><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3.wav"/><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6.wav"/><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audio" Target="../media/audio15.wav"/><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audio" Target="../media/audio20.wav"/><Relationship Id="rId11" Type="http://schemas.openxmlformats.org/officeDocument/2006/relationships/image" Target="../media/image23.png"/><Relationship Id="rId5" Type="http://schemas.openxmlformats.org/officeDocument/2006/relationships/audio" Target="../media/audio19.wav"/><Relationship Id="rId10" Type="http://schemas.openxmlformats.org/officeDocument/2006/relationships/audio" Target="../media/audio15.wav"/><Relationship Id="rId4" Type="http://schemas.openxmlformats.org/officeDocument/2006/relationships/audio" Target="../media/audio18.wav"/><Relationship Id="rId9" Type="http://schemas.openxmlformats.org/officeDocument/2006/relationships/audio" Target="../media/audio16.wav"/></Relationships>
</file>

<file path=ppt/slides/_rels/slide32.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audio" Target="../media/audio20.wav"/><Relationship Id="rId5" Type="http://schemas.openxmlformats.org/officeDocument/2006/relationships/audio" Target="../media/audio19.wav"/><Relationship Id="rId10" Type="http://schemas.openxmlformats.org/officeDocument/2006/relationships/audio" Target="../media/audio15.wav"/><Relationship Id="rId4" Type="http://schemas.openxmlformats.org/officeDocument/2006/relationships/audio" Target="../media/audio18.wav"/><Relationship Id="rId9" Type="http://schemas.openxmlformats.org/officeDocument/2006/relationships/audio" Target="../media/audio16.wav"/></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23.png"/><Relationship Id="rId7" Type="http://schemas.openxmlformats.org/officeDocument/2006/relationships/audio" Target="../media/audio26.wav"/><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23.png"/><Relationship Id="rId7" Type="http://schemas.openxmlformats.org/officeDocument/2006/relationships/audio" Target="../media/audio34.wav"/><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audio" Target="../media/audio2.wav"/></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hyperlink" Target="https://quizlet.com/gb/437726955/year-7-french-term-12-week-1-flash-card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quizlet.com/gb/442268471/year-7-french-term-12-week-6-flash-cards/" TargetMode="External"/><Relationship Id="rId5" Type="http://schemas.openxmlformats.org/officeDocument/2006/relationships/hyperlink" Target="https://quizlet.com/gb/460272585/year-7-french-term-21-week-3-flash-cards/" TargetMode="Externa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7"/>
        <p:cNvGrpSpPr/>
        <p:nvPr/>
      </p:nvGrpSpPr>
      <p:grpSpPr>
        <a:xfrm>
          <a:off x="0" y="0"/>
          <a:ext cx="0" cy="0"/>
          <a:chOff x="0" y="0"/>
          <a:chExt cx="0" cy="0"/>
        </a:xfrm>
      </p:grpSpPr>
      <p:grpSp>
        <p:nvGrpSpPr>
          <p:cNvPr id="128" name="Google Shape;128;p1"/>
          <p:cNvGrpSpPr/>
          <p:nvPr/>
        </p:nvGrpSpPr>
        <p:grpSpPr>
          <a:xfrm>
            <a:off x="0" y="0"/>
            <a:ext cx="12192000" cy="6858000"/>
            <a:chOff x="-56445" y="0"/>
            <a:chExt cx="12192000" cy="6858000"/>
          </a:xfrm>
        </p:grpSpPr>
        <p:grpSp>
          <p:nvGrpSpPr>
            <p:cNvPr id="129" name="Google Shape;129;p1"/>
            <p:cNvGrpSpPr/>
            <p:nvPr/>
          </p:nvGrpSpPr>
          <p:grpSpPr>
            <a:xfrm>
              <a:off x="-56445" y="0"/>
              <a:ext cx="12192000" cy="6858000"/>
              <a:chOff x="0" y="0"/>
              <a:chExt cx="12192000" cy="6858000"/>
            </a:xfrm>
          </p:grpSpPr>
          <p:sp>
            <p:nvSpPr>
              <p:cNvPr id="130" name="Google Shape;130;p1"/>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1" name="Google Shape;131;p1"/>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sp>
          <p:nvSpPr>
            <p:cNvPr id="132" name="Google Shape;132;p1"/>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3" name="Google Shape;133;p1"/>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sp>
        <p:nvSpPr>
          <p:cNvPr id="134" name="Google Shape;134;p1"/>
          <p:cNvSpPr txBox="1">
            <a:spLocks noGrp="1"/>
          </p:cNvSpPr>
          <p:nvPr>
            <p:ph type="ctrTitle"/>
          </p:nvPr>
        </p:nvSpPr>
        <p:spPr>
          <a:xfrm>
            <a:off x="232431" y="199543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dirty="0">
                <a:solidFill>
                  <a:srgbClr val="FFFFFF"/>
                </a:solidFill>
              </a:rPr>
              <a:t>Describing people</a:t>
            </a:r>
            <a:br>
              <a:rPr lang="en-GB" sz="3600" b="1" dirty="0">
                <a:solidFill>
                  <a:srgbClr val="FFFFFF"/>
                </a:solidFill>
              </a:rPr>
            </a:br>
            <a:endParaRPr sz="3600" i="1" dirty="0"/>
          </a:p>
        </p:txBody>
      </p:sp>
      <p:sp>
        <p:nvSpPr>
          <p:cNvPr id="135" name="Google Shape;135;p1"/>
          <p:cNvSpPr txBox="1">
            <a:spLocks noGrp="1"/>
          </p:cNvSpPr>
          <p:nvPr>
            <p:ph type="subTitle" idx="1"/>
          </p:nvPr>
        </p:nvSpPr>
        <p:spPr>
          <a:xfrm>
            <a:off x="266807" y="2654408"/>
            <a:ext cx="8202730" cy="403034"/>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FFFF"/>
              </a:buClr>
              <a:buSzPts val="2400"/>
              <a:buNone/>
            </a:pPr>
            <a:r>
              <a:rPr lang="en-GB" dirty="0">
                <a:solidFill>
                  <a:srgbClr val="FFFFFF"/>
                </a:solidFill>
              </a:rPr>
              <a:t>Plural forms of </a:t>
            </a:r>
            <a:r>
              <a:rPr lang="en-GB" i="1" dirty="0" err="1">
                <a:solidFill>
                  <a:srgbClr val="FFFFFF"/>
                </a:solidFill>
              </a:rPr>
              <a:t>être</a:t>
            </a:r>
            <a:r>
              <a:rPr lang="en-GB" dirty="0">
                <a:solidFill>
                  <a:srgbClr val="FFFFFF"/>
                </a:solidFill>
              </a:rPr>
              <a:t>; regular plural forms of adjectives</a:t>
            </a:r>
            <a:endParaRPr dirty="0"/>
          </a:p>
          <a:p>
            <a:pPr marL="0" lvl="0" indent="0" algn="ctr" rtl="0">
              <a:lnSpc>
                <a:spcPct val="80000"/>
              </a:lnSpc>
              <a:spcBef>
                <a:spcPts val="1000"/>
              </a:spcBef>
              <a:spcAft>
                <a:spcPts val="0"/>
              </a:spcAft>
              <a:buClr>
                <a:srgbClr val="1F3864"/>
              </a:buClr>
              <a:buSzPts val="2400"/>
              <a:buNone/>
            </a:pPr>
            <a:endParaRPr dirty="0"/>
          </a:p>
        </p:txBody>
      </p:sp>
      <p:sp>
        <p:nvSpPr>
          <p:cNvPr id="136" name="Google Shape;136;p1"/>
          <p:cNvSpPr txBox="1"/>
          <p:nvPr/>
        </p:nvSpPr>
        <p:spPr>
          <a:xfrm>
            <a:off x="232431" y="5052872"/>
            <a:ext cx="5784900" cy="999000"/>
          </a:xfrm>
          <a:prstGeom prst="rect">
            <a:avLst/>
          </a:prstGeom>
          <a:noFill/>
          <a:ln>
            <a:noFill/>
          </a:ln>
        </p:spPr>
        <p:txBody>
          <a:bodyPr spcFirstLastPara="1" wrap="square" lIns="91425" tIns="45700" rIns="91425" bIns="45700" anchor="ctr" anchorCtr="0">
            <a:noAutofit/>
          </a:bodyPr>
          <a:lstStyle/>
          <a:p>
            <a:pPr lvl="0">
              <a:lnSpc>
                <a:spcPct val="90000"/>
              </a:lnSpc>
              <a:spcBef>
                <a:spcPct val="0"/>
              </a:spcBef>
              <a:defRPr/>
            </a:pPr>
            <a:r>
              <a:rPr lang="en-GB" sz="2000" dirty="0">
                <a:solidFill>
                  <a:prstClr val="white"/>
                </a:solidFill>
                <a:latin typeface="Century Gothic" panose="020B0502020202020204" pitchFamily="34" charset="0"/>
              </a:rPr>
              <a:t>Y7 French - Term 2.1 - Week 2 - Lesson 31</a:t>
            </a:r>
          </a:p>
        </p:txBody>
      </p:sp>
      <p:sp>
        <p:nvSpPr>
          <p:cNvPr id="137" name="Google Shape;137;p1"/>
          <p:cNvSpPr txBox="1"/>
          <p:nvPr/>
        </p:nvSpPr>
        <p:spPr>
          <a:xfrm>
            <a:off x="232431" y="5781788"/>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Stephen </a:t>
            </a: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Owen / Emma Marsden</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38" name="Google Shape;138;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39" name="Google Shape;139;p1"/>
          <p:cNvSpPr txBox="1"/>
          <p:nvPr/>
        </p:nvSpPr>
        <p:spPr>
          <a:xfrm>
            <a:off x="232431" y="6138103"/>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Date updated: </a:t>
            </a:r>
            <a:r>
              <a:rPr lang="en-GB" sz="1400" kern="0" dirty="0" smtClean="0">
                <a:solidFill>
                  <a:srgbClr val="FFFFFF"/>
                </a:solidFill>
                <a:latin typeface="Century Gothic"/>
                <a:ea typeface="Century Gothic"/>
                <a:cs typeface="Century Gothic"/>
                <a:sym typeface="Century Gothic"/>
              </a:rPr>
              <a:t>10</a:t>
            </a: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/01/20</a:t>
            </a: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343746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Callout 26">
            <a:extLst>
              <a:ext uri="{FF2B5EF4-FFF2-40B4-BE49-F238E27FC236}">
                <a16:creationId xmlns:a16="http://schemas.microsoft.com/office/drawing/2014/main" id="{047B9445-BDAC-6A4A-9043-7139EEE69283}"/>
              </a:ext>
            </a:extLst>
          </p:cNvPr>
          <p:cNvSpPr/>
          <p:nvPr/>
        </p:nvSpPr>
        <p:spPr>
          <a:xfrm>
            <a:off x="156411" y="2298032"/>
            <a:ext cx="2773704" cy="2162959"/>
          </a:xfrm>
          <a:prstGeom prst="wedgeEllipseCallout">
            <a:avLst>
              <a:gd name="adj1" fmla="val 92330"/>
              <a:gd name="adj2" fmla="val -7315"/>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Oval Callout 22">
            <a:extLst>
              <a:ext uri="{FF2B5EF4-FFF2-40B4-BE49-F238E27FC236}">
                <a16:creationId xmlns:a16="http://schemas.microsoft.com/office/drawing/2014/main" id="{047B9445-BDAC-6A4A-9043-7139EEE69283}"/>
              </a:ext>
            </a:extLst>
          </p:cNvPr>
          <p:cNvSpPr/>
          <p:nvPr/>
        </p:nvSpPr>
        <p:spPr>
          <a:xfrm>
            <a:off x="170314" y="2368865"/>
            <a:ext cx="2773704" cy="2162959"/>
          </a:xfrm>
          <a:prstGeom prst="wedgeEllipseCallout">
            <a:avLst>
              <a:gd name="adj1" fmla="val 109103"/>
              <a:gd name="adj2" fmla="val 92811"/>
            </a:avLst>
          </a:prstGeom>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Remember, the last letter of all these verb forms is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panose="020B0502020202020204" pitchFamily="34" charset="0"/>
              </a:rPr>
              <a:t>Silent Final Consonant!</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8" name="TextBox 17"/>
          <p:cNvSpPr txBox="1"/>
          <p:nvPr/>
        </p:nvSpPr>
        <p:spPr>
          <a:xfrm>
            <a:off x="7076042" y="394678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She </a:t>
            </a:r>
            <a:r>
              <a:rPr lang="en-GB" sz="3000" dirty="0">
                <a:solidFill>
                  <a:srgbClr val="EE6000"/>
                </a:solidFill>
                <a:latin typeface="Century Gothic" panose="020B0502020202020204" pitchFamily="34" charset="0"/>
              </a:rPr>
              <a:t>is</a:t>
            </a:r>
            <a:r>
              <a:rPr lang="en-GB" sz="3000" dirty="0">
                <a:solidFill>
                  <a:schemeClr val="accent5">
                    <a:lumMod val="50000"/>
                  </a:schemeClr>
                </a:solidFill>
                <a:latin typeface="Century Gothic" panose="020B0502020202020204" pitchFamily="34" charset="0"/>
              </a:rPr>
              <a:t> small</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4" name="Oval Callout 23">
            <a:extLst>
              <a:ext uri="{FF2B5EF4-FFF2-40B4-BE49-F238E27FC236}">
                <a16:creationId xmlns:a16="http://schemas.microsoft.com/office/drawing/2014/main" id="{047B9445-BDAC-6A4A-9043-7139EEE69283}"/>
              </a:ext>
            </a:extLst>
          </p:cNvPr>
          <p:cNvSpPr/>
          <p:nvPr/>
        </p:nvSpPr>
        <p:spPr>
          <a:xfrm>
            <a:off x="9441497" y="3412093"/>
            <a:ext cx="2773704" cy="2162959"/>
          </a:xfrm>
          <a:prstGeom prst="wedgeEllipseCallout">
            <a:avLst>
              <a:gd name="adj1" fmla="val -171640"/>
              <a:gd name="adj2" fmla="val -11674"/>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prstClr val="white"/>
                </a:solidFill>
                <a:latin typeface="Century Gothic" panose="020B0502020202020204" pitchFamily="34" charset="0"/>
              </a:rPr>
              <a:t>Remember, the feminine form of the adjective ends in </a:t>
            </a:r>
            <a:r>
              <a:rPr lang="en-US" sz="2400" dirty="0">
                <a:solidFill>
                  <a:srgbClr val="EE6000"/>
                </a:solidFill>
                <a:latin typeface="Century Gothic" panose="020B0502020202020204" pitchFamily="34" charset="0"/>
              </a:rPr>
              <a:t>-e</a:t>
            </a:r>
            <a:r>
              <a:rPr lang="en-US" sz="2000" dirty="0">
                <a:solidFill>
                  <a:prstClr val="white"/>
                </a:solidFill>
                <a:latin typeface="Century Gothic" panose="020B0502020202020204"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latin typeface="Century Gothic" panose="020B0502020202020204" pitchFamily="34" charset="0"/>
              </a:rPr>
              <a:t>Introducing “we are”</a:t>
            </a:r>
          </a:p>
        </p:txBody>
      </p:sp>
      <p:sp>
        <p:nvSpPr>
          <p:cNvPr id="2" name="TextBox 1"/>
          <p:cNvSpPr txBox="1"/>
          <p:nvPr/>
        </p:nvSpPr>
        <p:spPr>
          <a:xfrm>
            <a:off x="266097" y="4793139"/>
            <a:ext cx="10741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To say ‘we’ + </a:t>
            </a:r>
            <a:r>
              <a:rPr lang="en-GB" sz="2400"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(first person plural):</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9" name="TextBox 8"/>
          <p:cNvSpPr txBox="1"/>
          <p:nvPr/>
        </p:nvSpPr>
        <p:spPr>
          <a:xfrm>
            <a:off x="3446250" y="196291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Je </a:t>
            </a:r>
            <a:r>
              <a:rPr lang="en-GB" sz="3000" noProof="0" dirty="0" err="1">
                <a:solidFill>
                  <a:srgbClr val="EE6000"/>
                </a:solidFill>
                <a:latin typeface="Century Gothic" panose="020B0502020202020204" pitchFamily="34" charset="0"/>
              </a:rPr>
              <a:t>suis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dirty="0" err="1">
                <a:solidFill>
                  <a:schemeClr val="accent5">
                    <a:lumMod val="50000"/>
                  </a:schemeClr>
                </a:solidFill>
                <a:latin typeface="Century Gothic" panose="020B0502020202020204" pitchFamily="34" charset="0"/>
              </a:rPr>
              <a:t>français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7013328" y="2634609"/>
            <a:ext cx="48563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You </a:t>
            </a:r>
            <a:r>
              <a:rPr lang="en-GB" sz="3000" dirty="0">
                <a:solidFill>
                  <a:srgbClr val="EE6000"/>
                </a:solidFill>
                <a:latin typeface="Century Gothic" panose="020B0502020202020204" pitchFamily="34" charset="0"/>
              </a:rPr>
              <a:t>are</a:t>
            </a:r>
            <a:r>
              <a:rPr lang="en-GB" sz="3000" dirty="0">
                <a:solidFill>
                  <a:schemeClr val="accent5">
                    <a:lumMod val="50000"/>
                  </a:schemeClr>
                </a:solidFill>
                <a:latin typeface="Century Gothic" panose="020B0502020202020204" pitchFamily="34" charset="0"/>
              </a:rPr>
              <a:t> French</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2" name="TextBox 11"/>
          <p:cNvSpPr txBox="1"/>
          <p:nvPr/>
        </p:nvSpPr>
        <p:spPr>
          <a:xfrm>
            <a:off x="3446250" y="2665124"/>
            <a:ext cx="5161385" cy="553998"/>
          </a:xfrm>
          <a:prstGeom prst="rect">
            <a:avLst/>
          </a:prstGeom>
          <a:noFill/>
        </p:spPr>
        <p:txBody>
          <a:bodyPr wrap="square" rtlCol="0">
            <a:spAutoFit/>
          </a:bodyPr>
          <a:lstStyle/>
          <a:p>
            <a:pPr lvl="0">
              <a:defRPr/>
            </a:pPr>
            <a:r>
              <a:rPr lang="en-GB" sz="3000" noProof="0" dirty="0" err="1">
                <a:solidFill>
                  <a:schemeClr val="accent5">
                    <a:lumMod val="50000"/>
                  </a:schemeClr>
                </a:solidFill>
                <a:latin typeface="Century Gothic" panose="020B0502020202020204" pitchFamily="34" charset="0"/>
              </a:rPr>
              <a:t>Tu</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GB" sz="3000" dirty="0" err="1">
                <a:solidFill>
                  <a:srgbClr val="EE6000"/>
                </a:solidFill>
                <a:latin typeface="Century Gothic" panose="020B0502020202020204" pitchFamily="34" charset="0"/>
              </a:rPr>
              <a:t>es</a:t>
            </a:r>
            <a:r>
              <a:rPr lang="en-GB" sz="3000" dirty="0">
                <a:solidFill>
                  <a:schemeClr val="accent5">
                    <a:lumMod val="50000"/>
                  </a:schemeClr>
                </a:solidFill>
                <a:latin typeface="Century Gothic" panose="020B0502020202020204" pitchFamily="34" charset="0"/>
              </a:rPr>
              <a:t> </a:t>
            </a:r>
            <a:r>
              <a:rPr lang="en-GB" sz="3000" dirty="0" err="1">
                <a:solidFill>
                  <a:schemeClr val="accent5">
                    <a:lumMod val="50000"/>
                  </a:schemeClr>
                </a:solidFill>
                <a:latin typeface="Century Gothic" panose="020B0502020202020204" pitchFamily="34" charset="0"/>
              </a:rPr>
              <a:t>français</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3" name="TextBox 12"/>
          <p:cNvSpPr txBox="1"/>
          <p:nvPr/>
        </p:nvSpPr>
        <p:spPr>
          <a:xfrm>
            <a:off x="7076042" y="197852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I </a:t>
            </a:r>
            <a:r>
              <a:rPr lang="en-GB" sz="3000" dirty="0">
                <a:solidFill>
                  <a:srgbClr val="EE6000"/>
                </a:solidFill>
                <a:latin typeface="Century Gothic" panose="020B0502020202020204" pitchFamily="34" charset="0"/>
              </a:rPr>
              <a:t>am</a:t>
            </a:r>
            <a:r>
              <a:rPr lang="en-GB" sz="3000" noProof="0" dirty="0">
                <a:solidFill>
                  <a:schemeClr val="accent5">
                    <a:lumMod val="50000"/>
                  </a:schemeClr>
                </a:solidFill>
                <a:latin typeface="Century Gothic" panose="020B0502020202020204" pitchFamily="34" charset="0"/>
              </a:rPr>
              <a:t> </a:t>
            </a:r>
            <a:r>
              <a:rPr lang="en-GB" sz="3000" dirty="0">
                <a:solidFill>
                  <a:schemeClr val="accent5">
                    <a:lumMod val="50000"/>
                  </a:schemeClr>
                </a:solidFill>
                <a:latin typeface="Century Gothic" panose="020B0502020202020204" pitchFamily="34" charset="0"/>
              </a:rPr>
              <a:t>French</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7" name="TextBox 16"/>
          <p:cNvSpPr txBox="1"/>
          <p:nvPr/>
        </p:nvSpPr>
        <p:spPr>
          <a:xfrm>
            <a:off x="3469201" y="395978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Elle </a:t>
            </a:r>
            <a:r>
              <a:rPr lang="en-GB" sz="3000" dirty="0" err="1">
                <a:solidFill>
                  <a:srgbClr val="EE6000"/>
                </a:solidFill>
                <a:latin typeface="Century Gothic" panose="020B0502020202020204" pitchFamily="34" charset="0"/>
              </a:rPr>
              <a:t>est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petit</a:t>
            </a:r>
            <a:r>
              <a:rPr kumimoji="0" lang="en-GB" sz="3000" b="0" i="0" u="none" strike="noStrike" kern="1200" cap="none" spc="0" normalizeH="0" noProof="0" dirty="0">
                <a:ln>
                  <a:noFill/>
                </a:ln>
                <a:solidFill>
                  <a:srgbClr val="EE6000"/>
                </a:solidFill>
                <a:effectLst/>
                <a:uLnTx/>
                <a:uFillTx/>
                <a:latin typeface="Century Gothic" panose="020B0502020202020204" pitchFamily="34" charset="0"/>
                <a:ea typeface="+mn-ea"/>
                <a:cs typeface="+mn-cs"/>
              </a:rPr>
              <a:t>e</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0" name="TextBox 19"/>
          <p:cNvSpPr txBox="1"/>
          <p:nvPr/>
        </p:nvSpPr>
        <p:spPr>
          <a:xfrm>
            <a:off x="3469201" y="32860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Il </a:t>
            </a:r>
            <a:r>
              <a:rPr lang="en-GB" sz="3000" dirty="0" err="1">
                <a:solidFill>
                  <a:srgbClr val="EE6000"/>
                </a:solidFill>
                <a:latin typeface="Century Gothic" panose="020B0502020202020204" pitchFamily="34" charset="0"/>
              </a:rPr>
              <a:t>est</a:t>
            </a:r>
            <a:r>
              <a:rPr lang="en-GB" sz="3000" dirty="0">
                <a:solidFill>
                  <a:schemeClr val="accent5">
                    <a:lumMod val="50000"/>
                  </a:schemeClr>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petit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7076042" y="329069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He </a:t>
            </a:r>
            <a:r>
              <a:rPr lang="en-GB" sz="3000" dirty="0">
                <a:solidFill>
                  <a:srgbClr val="EE6000"/>
                </a:solidFill>
                <a:latin typeface="Century Gothic" panose="020B0502020202020204" pitchFamily="34" charset="0"/>
              </a:rPr>
              <a:t>is</a:t>
            </a:r>
            <a:r>
              <a:rPr lang="en-GB" sz="3000" dirty="0">
                <a:solidFill>
                  <a:schemeClr val="accent5">
                    <a:lumMod val="50000"/>
                  </a:schemeClr>
                </a:solidFill>
                <a:latin typeface="Century Gothic" panose="020B0502020202020204" pitchFamily="34" charset="0"/>
              </a:rPr>
              <a:t> small</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Rectangle 6"/>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Remember the 1</a:t>
            </a:r>
            <a:r>
              <a:rPr lang="en-GB" sz="2400" baseline="30000" dirty="0">
                <a:solidFill>
                  <a:srgbClr val="4472C4">
                    <a:lumMod val="50000"/>
                  </a:srgbClr>
                </a:solidFill>
                <a:latin typeface="Century Gothic" panose="020B0502020202020204" pitchFamily="34" charset="0"/>
              </a:rPr>
              <a:t>st</a:t>
            </a:r>
            <a:r>
              <a:rPr lang="en-GB" sz="2400" dirty="0">
                <a:solidFill>
                  <a:srgbClr val="4472C4">
                    <a:lumMod val="50000"/>
                  </a:srgbClr>
                </a:solidFill>
                <a:latin typeface="Century Gothic" panose="020B0502020202020204" pitchFamily="34" charset="0"/>
              </a:rPr>
              <a:t>, 2</a:t>
            </a:r>
            <a:r>
              <a:rPr lang="en-GB" sz="2400" baseline="30000" dirty="0">
                <a:solidFill>
                  <a:srgbClr val="4472C4">
                    <a:lumMod val="50000"/>
                  </a:srgbClr>
                </a:solidFill>
                <a:latin typeface="Century Gothic" panose="020B0502020202020204" pitchFamily="34" charset="0"/>
              </a:rPr>
              <a:t>nd</a:t>
            </a:r>
            <a:r>
              <a:rPr lang="en-GB" sz="2400" dirty="0">
                <a:solidFill>
                  <a:srgbClr val="4472C4">
                    <a:lumMod val="50000"/>
                  </a:srgbClr>
                </a:solidFill>
                <a:latin typeface="Century Gothic" panose="020B0502020202020204" pitchFamily="34" charset="0"/>
              </a:rPr>
              <a:t> and 3</a:t>
            </a:r>
            <a:r>
              <a:rPr lang="en-GB" sz="2400" baseline="30000" dirty="0">
                <a:solidFill>
                  <a:srgbClr val="4472C4">
                    <a:lumMod val="50000"/>
                  </a:srgbClr>
                </a:solidFill>
                <a:latin typeface="Century Gothic" panose="020B0502020202020204" pitchFamily="34" charset="0"/>
              </a:rPr>
              <a:t>rd</a:t>
            </a:r>
            <a:r>
              <a:rPr lang="en-GB" sz="2400" dirty="0">
                <a:solidFill>
                  <a:srgbClr val="4472C4">
                    <a:lumMod val="50000"/>
                  </a:srgbClr>
                </a:solidFill>
                <a:latin typeface="Century Gothic" panose="020B0502020202020204" pitchFamily="34" charset="0"/>
              </a:rPr>
              <a:t> person </a:t>
            </a:r>
            <a:r>
              <a:rPr lang="en-GB" sz="2400" i="1" dirty="0">
                <a:solidFill>
                  <a:srgbClr val="4472C4">
                    <a:lumMod val="50000"/>
                  </a:srgbClr>
                </a:solidFill>
                <a:latin typeface="Century Gothic" panose="020B0502020202020204" pitchFamily="34" charset="0"/>
              </a:rPr>
              <a:t>singular</a:t>
            </a:r>
            <a:r>
              <a:rPr lang="en-GB" sz="2400" dirty="0">
                <a:solidFill>
                  <a:srgbClr val="4472C4">
                    <a:lumMod val="50000"/>
                  </a:srgbClr>
                </a:solidFill>
                <a:latin typeface="Century Gothic" panose="020B0502020202020204" pitchFamily="34" charset="0"/>
              </a:rPr>
              <a:t> forms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(to be)</a:t>
            </a:r>
            <a:r>
              <a:rPr lang="en-GB" sz="2400" dirty="0">
                <a:solidFill>
                  <a:srgbClr val="4472C4">
                    <a:lumMod val="50000"/>
                  </a:srgbClr>
                </a:solidFill>
                <a:latin typeface="Century Gothic" panose="020B0502020202020204" pitchFamily="34" charset="0"/>
              </a:rPr>
              <a:t>:  </a:t>
            </a:r>
          </a:p>
        </p:txBody>
      </p:sp>
      <p:sp>
        <p:nvSpPr>
          <p:cNvPr id="28" name="TextBox 27"/>
          <p:cNvSpPr txBox="1"/>
          <p:nvPr/>
        </p:nvSpPr>
        <p:spPr>
          <a:xfrm>
            <a:off x="2141621" y="5295730"/>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Nous </a:t>
            </a:r>
            <a:r>
              <a:rPr lang="en-GB" sz="3000" noProof="0" dirty="0" err="1">
                <a:solidFill>
                  <a:srgbClr val="EE6000"/>
                </a:solidFill>
                <a:latin typeface="Century Gothic" panose="020B0502020202020204" pitchFamily="34" charset="0"/>
              </a:rPr>
              <a:t>sommes</a:t>
            </a:r>
            <a:r>
              <a:rPr lang="en-GB" sz="3000" noProof="0" dirty="0">
                <a:solidFill>
                  <a:srgbClr val="EE6000"/>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contents.</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9" name="TextBox 28"/>
          <p:cNvSpPr txBox="1"/>
          <p:nvPr/>
        </p:nvSpPr>
        <p:spPr>
          <a:xfrm>
            <a:off x="7013328" y="529573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We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9" name="Google Shape;137;p1"/>
          <p:cNvSpPr txBox="1"/>
          <p:nvPr/>
        </p:nvSpPr>
        <p:spPr>
          <a:xfrm>
            <a:off x="241389" y="5971803"/>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Author names: Stephen Owen / Emma Marsden</a:t>
            </a:r>
            <a:r>
              <a:rPr lang="en-GB" sz="1600" b="0" i="0" u="none" strike="noStrike" cap="none" dirty="0">
                <a:solidFill>
                  <a:srgbClr val="FFFFFF"/>
                </a:solidFill>
                <a:latin typeface="Century Gothic"/>
                <a:ea typeface="Century Gothic"/>
                <a:cs typeface="Century Gothic"/>
                <a:sym typeface="Century Gothic"/>
              </a:rPr>
              <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21" name="Google Shape;137;p1"/>
          <p:cNvSpPr txBox="1"/>
          <p:nvPr/>
        </p:nvSpPr>
        <p:spPr>
          <a:xfrm>
            <a:off x="393789" y="6124203"/>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Author names: Stephen Owen / Emma Marsden</a:t>
            </a:r>
            <a:r>
              <a:rPr lang="en-GB" sz="1600" b="0" i="0" u="none" strike="noStrike" cap="none" dirty="0">
                <a:solidFill>
                  <a:srgbClr val="FFFFFF"/>
                </a:solidFill>
                <a:latin typeface="Century Gothic"/>
                <a:ea typeface="Century Gothic"/>
                <a:cs typeface="Century Gothic"/>
                <a:sym typeface="Century Gothic"/>
              </a:rPr>
              <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
        <p:nvSpPr>
          <p:cNvPr id="25"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478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animBg="1"/>
      <p:bldP spid="18" grpId="0"/>
      <p:bldP spid="24" grpId="0" animBg="1"/>
      <p:bldP spid="2" grpId="0"/>
      <p:bldP spid="9" grpId="0"/>
      <p:bldP spid="10" grpId="0"/>
      <p:bldP spid="12" grpId="0"/>
      <p:bldP spid="13" grpId="0"/>
      <p:bldP spid="17" grpId="0"/>
      <p:bldP spid="20" grpId="0"/>
      <p:bldP spid="22" grpId="0"/>
      <p:bldP spid="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1.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7" name="TextBox 6"/>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spTree>
    <p:extLst>
      <p:ext uri="{BB962C8B-B14F-4D97-AF65-F5344CB8AC3E}">
        <p14:creationId xmlns:p14="http://schemas.microsoft.com/office/powerpoint/2010/main" val="3268202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2.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9" name="TextBox 18"/>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spTree>
    <p:extLst>
      <p:ext uri="{BB962C8B-B14F-4D97-AF65-F5344CB8AC3E}">
        <p14:creationId xmlns:p14="http://schemas.microsoft.com/office/powerpoint/2010/main" val="1644208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3.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3</a:t>
            </a:r>
          </a:p>
        </p:txBody>
      </p:sp>
    </p:spTree>
    <p:extLst>
      <p:ext uri="{BB962C8B-B14F-4D97-AF65-F5344CB8AC3E}">
        <p14:creationId xmlns:p14="http://schemas.microsoft.com/office/powerpoint/2010/main" val="420257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4.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4</a:t>
            </a:r>
          </a:p>
        </p:txBody>
      </p:sp>
    </p:spTree>
    <p:extLst>
      <p:ext uri="{BB962C8B-B14F-4D97-AF65-F5344CB8AC3E}">
        <p14:creationId xmlns:p14="http://schemas.microsoft.com/office/powerpoint/2010/main" val="479203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5.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5</a:t>
            </a:r>
          </a:p>
        </p:txBody>
      </p:sp>
    </p:spTree>
    <p:extLst>
      <p:ext uri="{BB962C8B-B14F-4D97-AF65-F5344CB8AC3E}">
        <p14:creationId xmlns:p14="http://schemas.microsoft.com/office/powerpoint/2010/main" val="3593714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6.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7" name="TextBox 16"/>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6</a:t>
            </a:r>
          </a:p>
        </p:txBody>
      </p:sp>
    </p:spTree>
    <p:extLst>
      <p:ext uri="{BB962C8B-B14F-4D97-AF65-F5344CB8AC3E}">
        <p14:creationId xmlns:p14="http://schemas.microsoft.com/office/powerpoint/2010/main" val="1691488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7.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7</a:t>
            </a:r>
          </a:p>
        </p:txBody>
      </p:sp>
    </p:spTree>
    <p:extLst>
      <p:ext uri="{BB962C8B-B14F-4D97-AF65-F5344CB8AC3E}">
        <p14:creationId xmlns:p14="http://schemas.microsoft.com/office/powerpoint/2010/main" val="2168822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2-8.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8</a:t>
            </a:r>
          </a:p>
        </p:txBody>
      </p:sp>
    </p:spTree>
    <p:extLst>
      <p:ext uri="{BB962C8B-B14F-4D97-AF65-F5344CB8AC3E}">
        <p14:creationId xmlns:p14="http://schemas.microsoft.com/office/powerpoint/2010/main" val="1792323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pic>
        <p:nvPicPr>
          <p:cNvPr id="5" name="Picture 4"/>
          <p:cNvPicPr>
            <a:picLocks noChangeAspect="1"/>
          </p:cNvPicPr>
          <p:nvPr/>
        </p:nvPicPr>
        <p:blipFill>
          <a:blip r:embed="rId5"/>
          <a:stretch>
            <a:fillRect/>
          </a:stretch>
        </p:blipFill>
        <p:spPr>
          <a:xfrm>
            <a:off x="9300324" y="3739136"/>
            <a:ext cx="2231330" cy="1390008"/>
          </a:xfrm>
          <a:prstGeom prst="rect">
            <a:avLst/>
          </a:prstGeom>
        </p:spPr>
      </p:pic>
      <p:sp>
        <p:nvSpPr>
          <p:cNvPr id="9" name="Action Button: Forward or Next 8">
            <a:hlinkClick r:id="" action="ppaction://hlinkshowjump?jump=nextslide" highlightClick="1">
              <a:snd r:embed="rId6" name="tr1-1.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7"/>
          <a:stretch>
            <a:fillRect/>
          </a:stretch>
        </p:blipFill>
        <p:spPr>
          <a:xfrm>
            <a:off x="9300324" y="1787138"/>
            <a:ext cx="1499745" cy="1572903"/>
          </a:xfrm>
          <a:prstGeom prst="rect">
            <a:avLst/>
          </a:prstGeom>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7" name="TextBox 6"/>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sp>
        <p:nvSpPr>
          <p:cNvPr id="8" name="Rectangle 7"/>
          <p:cNvSpPr/>
          <p:nvPr/>
        </p:nvSpPr>
        <p:spPr>
          <a:xfrm>
            <a:off x="9085900" y="5361891"/>
            <a:ext cx="2735044" cy="461665"/>
          </a:xfrm>
          <a:prstGeom prst="rect">
            <a:avLst/>
          </a:prstGeom>
        </p:spPr>
        <p:txBody>
          <a:bodyPr wrap="none">
            <a:spAutoFit/>
          </a:bodyPr>
          <a:lstStyle/>
          <a:p>
            <a:r>
              <a:rPr lang="en-GB" sz="2400" dirty="0" err="1">
                <a:solidFill>
                  <a:schemeClr val="accent5">
                    <a:lumMod val="50000"/>
                  </a:schemeClr>
                </a:solidFill>
              </a:rPr>
              <a:t>fran</a:t>
            </a:r>
            <a:r>
              <a:rPr lang="en-GB" sz="2400" dirty="0" err="1">
                <a:solidFill>
                  <a:schemeClr val="accent5">
                    <a:lumMod val="50000"/>
                  </a:schemeClr>
                </a:solidFill>
                <a:latin typeface="Century Gothic" panose="020B0502020202020204" pitchFamily="34" charset="0"/>
              </a:rPr>
              <a:t>çais</a:t>
            </a:r>
            <a:r>
              <a:rPr lang="en-GB" sz="2400" dirty="0">
                <a:solidFill>
                  <a:schemeClr val="accent5">
                    <a:lumMod val="50000"/>
                  </a:schemeClr>
                </a:solidFill>
                <a:latin typeface="Century Gothic" panose="020B0502020202020204" pitchFamily="34" charset="0"/>
              </a:rPr>
              <a:t> - French</a:t>
            </a:r>
            <a:endParaRPr lang="en-GB" sz="2400" dirty="0">
              <a:solidFill>
                <a:schemeClr val="accent5">
                  <a:lumMod val="50000"/>
                </a:schemeClr>
              </a:solidFill>
            </a:endParaRPr>
          </a:p>
        </p:txBody>
      </p:sp>
    </p:spTree>
    <p:extLst>
      <p:ext uri="{BB962C8B-B14F-4D97-AF65-F5344CB8AC3E}">
        <p14:creationId xmlns:p14="http://schemas.microsoft.com/office/powerpoint/2010/main" val="39311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740546366"/>
              </p:ext>
            </p:extLst>
          </p:nvPr>
        </p:nvGraphicFramePr>
        <p:xfrm>
          <a:off x="6116874" y="1580887"/>
          <a:ext cx="5376503" cy="4408104"/>
        </p:xfrm>
        <a:graphic>
          <a:graphicData uri="http://schemas.openxmlformats.org/drawingml/2006/table">
            <a:tbl>
              <a:tblPr firstRow="1" bandRow="1">
                <a:tableStyleId>{5C22544A-7EE6-4342-B048-85BDC9FD1C3A}</a:tableStyleId>
              </a:tblPr>
              <a:tblGrid>
                <a:gridCol w="799541">
                  <a:extLst>
                    <a:ext uri="{9D8B030D-6E8A-4147-A177-3AD203B41FA5}">
                      <a16:colId xmlns:a16="http://schemas.microsoft.com/office/drawing/2014/main" val="1929676867"/>
                    </a:ext>
                  </a:extLst>
                </a:gridCol>
                <a:gridCol w="2367888">
                  <a:extLst>
                    <a:ext uri="{9D8B030D-6E8A-4147-A177-3AD203B41FA5}">
                      <a16:colId xmlns:a16="http://schemas.microsoft.com/office/drawing/2014/main" val="101582418"/>
                    </a:ext>
                  </a:extLst>
                </a:gridCol>
                <a:gridCol w="2209074">
                  <a:extLst>
                    <a:ext uri="{9D8B030D-6E8A-4147-A177-3AD203B41FA5}">
                      <a16:colId xmlns:a16="http://schemas.microsoft.com/office/drawing/2014/main" val="198701056"/>
                    </a:ext>
                  </a:extLst>
                </a:gridCol>
              </a:tblGrid>
              <a:tr h="445704">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000" b="1" noProof="0" dirty="0">
                          <a:solidFill>
                            <a:srgbClr val="02456F"/>
                          </a:solidFill>
                          <a:effectLst/>
                          <a:latin typeface="Century Gothic" panose="020B0502020202020204" pitchFamily="34" charset="0"/>
                        </a:rPr>
                        <a:t>français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anglais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2649204"/>
                  </a:ext>
                </a:extLst>
              </a:tr>
              <a:tr h="361516">
                <a:tc>
                  <a:txBody>
                    <a:bodyPr/>
                    <a:lstStyle/>
                    <a:p>
                      <a:pPr algn="ctr"/>
                      <a:r>
                        <a:rPr lang="en-GB" sz="2000" b="1"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7671823"/>
                  </a:ext>
                </a:extLst>
              </a:tr>
              <a:tr h="361516">
                <a:tc>
                  <a:txBody>
                    <a:bodyPr/>
                    <a:lstStyle/>
                    <a:p>
                      <a:pPr algn="ctr"/>
                      <a:r>
                        <a:rPr lang="en-GB" sz="2000" b="1"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1850352"/>
                  </a:ext>
                </a:extLst>
              </a:tr>
              <a:tr h="361516">
                <a:tc>
                  <a:txBody>
                    <a:bodyPr/>
                    <a:lstStyle/>
                    <a:p>
                      <a:pPr algn="ctr"/>
                      <a:r>
                        <a:rPr lang="en-GB" sz="2000" b="1"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0322282"/>
                  </a:ext>
                </a:extLst>
              </a:tr>
              <a:tr h="361516">
                <a:tc>
                  <a:txBody>
                    <a:bodyPr/>
                    <a:lstStyle/>
                    <a:p>
                      <a:pPr algn="ctr"/>
                      <a:r>
                        <a:rPr lang="en-GB" sz="2000" b="1"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3240640"/>
                  </a:ext>
                </a:extLst>
              </a:tr>
              <a:tr h="361516">
                <a:tc>
                  <a:txBody>
                    <a:bodyPr/>
                    <a:lstStyle/>
                    <a:p>
                      <a:pPr algn="ctr"/>
                      <a:r>
                        <a:rPr lang="en-GB" sz="2000" b="1"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051931"/>
                  </a:ext>
                </a:extLst>
              </a:tr>
              <a:tr h="361516">
                <a:tc>
                  <a:txBody>
                    <a:bodyPr/>
                    <a:lstStyle/>
                    <a:p>
                      <a:pPr algn="ctr"/>
                      <a:r>
                        <a:rPr lang="en-GB" sz="2000" b="1"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8289297"/>
                  </a:ext>
                </a:extLst>
              </a:tr>
              <a:tr h="361516">
                <a:tc>
                  <a:txBody>
                    <a:bodyPr/>
                    <a:lstStyle/>
                    <a:p>
                      <a:pPr algn="ctr"/>
                      <a:r>
                        <a:rPr lang="en-GB" sz="2000" b="1" dirty="0">
                          <a:solidFill>
                            <a:schemeClr val="accent5">
                              <a:lumMod val="50000"/>
                            </a:schemeClr>
                          </a:solidFill>
                          <a:latin typeface="Century Gothic" panose="020B0502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3249089"/>
                  </a:ext>
                </a:extLst>
              </a:tr>
              <a:tr h="361516">
                <a:tc>
                  <a:txBody>
                    <a:bodyPr/>
                    <a:lstStyle/>
                    <a:p>
                      <a:pPr algn="ctr"/>
                      <a:r>
                        <a:rPr lang="en-GB" sz="2000" b="1" dirty="0">
                          <a:solidFill>
                            <a:schemeClr val="accent5">
                              <a:lumMod val="50000"/>
                            </a:schemeClr>
                          </a:solidFill>
                          <a:latin typeface="Century Gothic" panose="020B0502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1253326"/>
                  </a:ext>
                </a:extLst>
              </a:tr>
              <a:tr h="361516">
                <a:tc>
                  <a:txBody>
                    <a:bodyPr/>
                    <a:lstStyle/>
                    <a:p>
                      <a:pPr algn="ctr"/>
                      <a:r>
                        <a:rPr lang="en-GB" sz="2000" b="1" dirty="0">
                          <a:solidFill>
                            <a:schemeClr val="accent5">
                              <a:lumMod val="50000"/>
                            </a:schemeClr>
                          </a:solidFill>
                          <a:latin typeface="Century Gothic" panose="020B0502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2771614"/>
                  </a:ext>
                </a:extLst>
              </a:tr>
              <a:tr h="361516">
                <a:tc>
                  <a:txBody>
                    <a:bodyPr/>
                    <a:lstStyle/>
                    <a:p>
                      <a:pPr algn="ctr"/>
                      <a:r>
                        <a:rPr lang="en-GB" sz="2000" b="1" dirty="0">
                          <a:solidFill>
                            <a:schemeClr val="accent5">
                              <a:lumMod val="50000"/>
                            </a:schemeClr>
                          </a:solidFill>
                          <a:latin typeface="Century Gothic" panose="020B0502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8366448"/>
                  </a:ext>
                </a:extLst>
              </a:tr>
            </a:tbl>
          </a:graphicData>
        </a:graphic>
      </p:graphicFrame>
      <p:sp>
        <p:nvSpPr>
          <p:cNvPr id="4" name="Rectangle 2"/>
          <p:cNvSpPr>
            <a:spLocks noChangeArrowheads="1"/>
          </p:cNvSpPr>
          <p:nvPr/>
        </p:nvSpPr>
        <p:spPr bwMode="auto">
          <a:xfrm>
            <a:off x="1799502" y="135955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5" name="Rectangle 3"/>
          <p:cNvSpPr>
            <a:spLocks noChangeArrowheads="1"/>
          </p:cNvSpPr>
          <p:nvPr/>
        </p:nvSpPr>
        <p:spPr bwMode="auto">
          <a:xfrm>
            <a:off x="1797136" y="135955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6" name="Line 4"/>
          <p:cNvSpPr>
            <a:spLocks noChangeShapeType="1"/>
          </p:cNvSpPr>
          <p:nvPr/>
        </p:nvSpPr>
        <p:spPr bwMode="auto">
          <a:xfrm>
            <a:off x="2482875" y="134813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9" name="Line 7"/>
          <p:cNvSpPr>
            <a:spLocks noChangeShapeType="1"/>
          </p:cNvSpPr>
          <p:nvPr/>
        </p:nvSpPr>
        <p:spPr bwMode="auto">
          <a:xfrm>
            <a:off x="2507563" y="134813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1" name="Line 9"/>
          <p:cNvSpPr>
            <a:spLocks noChangeShapeType="1"/>
          </p:cNvSpPr>
          <p:nvPr/>
        </p:nvSpPr>
        <p:spPr bwMode="auto">
          <a:xfrm>
            <a:off x="2482875" y="550439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 name="Text Box 10"/>
          <p:cNvSpPr txBox="1">
            <a:spLocks noChangeArrowheads="1"/>
          </p:cNvSpPr>
          <p:nvPr/>
        </p:nvSpPr>
        <p:spPr bwMode="auto">
          <a:xfrm>
            <a:off x="2482875" y="33320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4" name="Text Box 12"/>
          <p:cNvSpPr txBox="1">
            <a:spLocks noChangeArrowheads="1"/>
          </p:cNvSpPr>
          <p:nvPr/>
        </p:nvSpPr>
        <p:spPr bwMode="auto">
          <a:xfrm>
            <a:off x="2724354" y="119028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6" name="Text Box 14"/>
          <p:cNvSpPr txBox="1">
            <a:spLocks noChangeArrowheads="1"/>
          </p:cNvSpPr>
          <p:nvPr/>
        </p:nvSpPr>
        <p:spPr bwMode="auto">
          <a:xfrm>
            <a:off x="2699666" y="532386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4" name="Title 1"/>
          <p:cNvSpPr txBox="1">
            <a:spLocks/>
          </p:cNvSpPr>
          <p:nvPr/>
        </p:nvSpPr>
        <p:spPr>
          <a:xfrm>
            <a:off x="215817" y="36182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
        <p:nvSpPr>
          <p:cNvPr id="13" name="AutoShape 11">
            <a:hlinkClick r:id="" action="ppaction://noaction" highlightClick="1"/>
          </p:cNvPr>
          <p:cNvSpPr>
            <a:spLocks noChangeArrowheads="1"/>
          </p:cNvSpPr>
          <p:nvPr/>
        </p:nvSpPr>
        <p:spPr bwMode="auto">
          <a:xfrm>
            <a:off x="1536238" y="573481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922"/>
            <a:ext cx="6457246" cy="867128"/>
          </a:xfrm>
          <a:prstGeom prst="rect">
            <a:avLst/>
          </a:prstGeom>
        </p:spPr>
      </p:pic>
      <p:sp>
        <p:nvSpPr>
          <p:cNvPr id="2" name="Rectangle 1"/>
          <p:cNvSpPr/>
          <p:nvPr/>
        </p:nvSpPr>
        <p:spPr>
          <a:xfrm>
            <a:off x="206151" y="300101"/>
            <a:ext cx="5234125" cy="584775"/>
          </a:xfrm>
          <a:prstGeom prst="rect">
            <a:avLst/>
          </a:prstGeom>
        </p:spPr>
        <p:txBody>
          <a:bodyPr wrap="none">
            <a:spAutoFit/>
          </a:bodyPr>
          <a:lstStyle/>
          <a:p>
            <a:r>
              <a:rPr lang="en-GB" sz="3200" b="1" dirty="0" err="1">
                <a:solidFill>
                  <a:schemeClr val="bg1"/>
                </a:solidFill>
                <a:latin typeface="Century Gothic" panose="020B0502020202020204" pitchFamily="34" charset="0"/>
              </a:rPr>
              <a:t>Vocabulaire</a:t>
            </a:r>
            <a:r>
              <a:rPr lang="en-GB" sz="3200" b="1" dirty="0">
                <a:solidFill>
                  <a:schemeClr val="bg1"/>
                </a:solidFill>
                <a:latin typeface="Century Gothic" panose="020B0502020202020204" pitchFamily="34" charset="0"/>
              </a:rPr>
              <a:t> – </a:t>
            </a:r>
            <a:r>
              <a:rPr lang="en-GB" sz="3200" b="1" dirty="0" err="1" smtClean="0">
                <a:solidFill>
                  <a:schemeClr val="bg1"/>
                </a:solidFill>
                <a:latin typeface="Century Gothic" panose="020B0502020202020204" pitchFamily="34" charset="0"/>
              </a:rPr>
              <a:t>r</a:t>
            </a:r>
            <a:r>
              <a:rPr lang="en-GB" sz="3200" b="1" dirty="0" err="1" smtClean="0">
                <a:solidFill>
                  <a:schemeClr val="bg1"/>
                </a:solidFill>
                <a:latin typeface="Century Gothic" panose="020B0502020202020204" pitchFamily="34" charset="0"/>
                <a:cs typeface="Calibri" panose="020F0502020204030204" pitchFamily="34" charset="0"/>
              </a:rPr>
              <a:t>évisions</a:t>
            </a:r>
            <a:r>
              <a:rPr lang="en-GB" sz="3200" b="1" dirty="0" smtClean="0">
                <a:solidFill>
                  <a:schemeClr val="bg1"/>
                </a:solidFill>
                <a:latin typeface="Century Gothic" panose="020B0502020202020204" pitchFamily="34" charset="0"/>
                <a:cs typeface="Calibri" panose="020F0502020204030204" pitchFamily="34" charset="0"/>
              </a:rPr>
              <a:t> </a:t>
            </a:r>
            <a:r>
              <a:rPr lang="en-GB" sz="3200" b="1" dirty="0">
                <a:solidFill>
                  <a:schemeClr val="bg1"/>
                </a:solidFill>
                <a:latin typeface="Century Gothic" panose="020B0502020202020204" pitchFamily="34" charset="0"/>
                <a:cs typeface="Calibri" panose="020F0502020204030204" pitchFamily="34" charset="0"/>
              </a:rPr>
              <a:t>1 </a:t>
            </a:r>
            <a:endParaRPr lang="en-GB" sz="3200" dirty="0">
              <a:latin typeface="Century Gothic" panose="020B0502020202020204" pitchFamily="34" charset="0"/>
            </a:endParaRPr>
          </a:p>
        </p:txBody>
      </p:sp>
      <p:sp>
        <p:nvSpPr>
          <p:cNvPr id="45" name="Rounded Rectangle 46">
            <a:extLst>
              <a:ext uri="{FF2B5EF4-FFF2-40B4-BE49-F238E27FC236}">
                <a16:creationId xmlns:a16="http://schemas.microsoft.com/office/drawing/2014/main" id="{CB238838-6A9D-47A3-BE4F-676D1EC3BD53}"/>
              </a:ext>
            </a:extLst>
          </p:cNvPr>
          <p:cNvSpPr/>
          <p:nvPr/>
        </p:nvSpPr>
        <p:spPr>
          <a:xfrm>
            <a:off x="10204704" y="230925"/>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pSp>
        <p:nvGrpSpPr>
          <p:cNvPr id="8" name="Group 7"/>
          <p:cNvGrpSpPr/>
          <p:nvPr/>
        </p:nvGrpSpPr>
        <p:grpSpPr>
          <a:xfrm>
            <a:off x="8947145" y="1974231"/>
            <a:ext cx="2864664" cy="4015111"/>
            <a:chOff x="8975441" y="1943313"/>
            <a:chExt cx="2864664" cy="4015111"/>
          </a:xfrm>
        </p:grpSpPr>
        <p:grpSp>
          <p:nvGrpSpPr>
            <p:cNvPr id="7" name="Group 6"/>
            <p:cNvGrpSpPr/>
            <p:nvPr/>
          </p:nvGrpSpPr>
          <p:grpSpPr>
            <a:xfrm>
              <a:off x="8975441" y="1943313"/>
              <a:ext cx="2864664" cy="3634997"/>
              <a:chOff x="8945503" y="1564691"/>
              <a:chExt cx="2864664" cy="3465513"/>
            </a:xfrm>
          </p:grpSpPr>
          <p:sp>
            <p:nvSpPr>
              <p:cNvPr id="86" name="TextBox 85"/>
              <p:cNvSpPr txBox="1"/>
              <p:nvPr/>
            </p:nvSpPr>
            <p:spPr>
              <a:xfrm>
                <a:off x="9284341" y="1564691"/>
                <a:ext cx="2156600"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play, playing</a:t>
                </a:r>
              </a:p>
            </p:txBody>
          </p:sp>
          <p:sp>
            <p:nvSpPr>
              <p:cNvPr id="87" name="TextBox 86"/>
              <p:cNvSpPr txBox="1"/>
              <p:nvPr/>
            </p:nvSpPr>
            <p:spPr>
              <a:xfrm>
                <a:off x="9449215" y="1952887"/>
                <a:ext cx="1922032"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eat, eating</a:t>
                </a:r>
              </a:p>
            </p:txBody>
          </p:sp>
          <p:sp>
            <p:nvSpPr>
              <p:cNvPr id="88" name="TextBox 87"/>
              <p:cNvSpPr txBox="1"/>
              <p:nvPr/>
            </p:nvSpPr>
            <p:spPr>
              <a:xfrm>
                <a:off x="8945503" y="2326443"/>
                <a:ext cx="2864664"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listen, listening</a:t>
                </a:r>
              </a:p>
            </p:txBody>
          </p:sp>
          <p:sp>
            <p:nvSpPr>
              <p:cNvPr id="89" name="TextBox 88"/>
              <p:cNvSpPr txBox="1"/>
              <p:nvPr/>
            </p:nvSpPr>
            <p:spPr>
              <a:xfrm>
                <a:off x="9391069" y="2761487"/>
                <a:ext cx="2079472"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sing, singing</a:t>
                </a:r>
              </a:p>
            </p:txBody>
          </p:sp>
          <p:sp>
            <p:nvSpPr>
              <p:cNvPr id="90" name="TextBox 89"/>
              <p:cNvSpPr txBox="1"/>
              <p:nvPr/>
            </p:nvSpPr>
            <p:spPr>
              <a:xfrm>
                <a:off x="9225110" y="3120630"/>
                <a:ext cx="2342639"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to study, studying</a:t>
                </a:r>
              </a:p>
            </p:txBody>
          </p:sp>
          <p:sp>
            <p:nvSpPr>
              <p:cNvPr id="91" name="TextBox 90"/>
              <p:cNvSpPr txBox="1"/>
              <p:nvPr/>
            </p:nvSpPr>
            <p:spPr>
              <a:xfrm>
                <a:off x="9555114" y="3526986"/>
                <a:ext cx="1581913"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they (</a:t>
                </a:r>
                <a:r>
                  <a:rPr lang="en-GB" sz="2000" dirty="0" err="1">
                    <a:solidFill>
                      <a:schemeClr val="accent5">
                        <a:lumMod val="50000"/>
                      </a:schemeClr>
                    </a:solidFill>
                    <a:latin typeface="Century Gothic" panose="020B0502020202020204" pitchFamily="34" charset="0"/>
                  </a:rPr>
                  <a:t>mpl</a:t>
                </a:r>
                <a:r>
                  <a:rPr lang="en-GB" sz="2000" dirty="0">
                    <a:solidFill>
                      <a:schemeClr val="accent5">
                        <a:lumMod val="50000"/>
                      </a:schemeClr>
                    </a:solidFill>
                    <a:latin typeface="Century Gothic" panose="020B0502020202020204" pitchFamily="34" charset="0"/>
                  </a:rPr>
                  <a:t>)</a:t>
                </a:r>
              </a:p>
            </p:txBody>
          </p:sp>
          <p:sp>
            <p:nvSpPr>
              <p:cNvPr id="92" name="TextBox 91"/>
              <p:cNvSpPr txBox="1"/>
              <p:nvPr/>
            </p:nvSpPr>
            <p:spPr>
              <a:xfrm>
                <a:off x="9595213" y="3907872"/>
                <a:ext cx="1535296"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they (</a:t>
                </a:r>
                <a:r>
                  <a:rPr lang="en-GB" sz="2000" dirty="0" err="1">
                    <a:solidFill>
                      <a:schemeClr val="accent5">
                        <a:lumMod val="50000"/>
                      </a:schemeClr>
                    </a:solidFill>
                    <a:latin typeface="Century Gothic" panose="020B0502020202020204" pitchFamily="34" charset="0"/>
                  </a:rPr>
                  <a:t>fpl</a:t>
                </a:r>
                <a:r>
                  <a:rPr lang="en-GB" sz="2000" dirty="0">
                    <a:solidFill>
                      <a:schemeClr val="accent5">
                        <a:lumMod val="50000"/>
                      </a:schemeClr>
                    </a:solidFill>
                    <a:latin typeface="Century Gothic" panose="020B0502020202020204" pitchFamily="34" charset="0"/>
                  </a:rPr>
                  <a:t>)</a:t>
                </a:r>
              </a:p>
            </p:txBody>
          </p:sp>
          <p:sp>
            <p:nvSpPr>
              <p:cNvPr id="93" name="TextBox 92"/>
              <p:cNvSpPr txBox="1"/>
              <p:nvPr/>
            </p:nvSpPr>
            <p:spPr>
              <a:xfrm>
                <a:off x="9677805" y="4289245"/>
                <a:ext cx="1328393"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fruit</a:t>
                </a:r>
              </a:p>
            </p:txBody>
          </p:sp>
          <p:sp>
            <p:nvSpPr>
              <p:cNvPr id="94" name="TextBox 93"/>
              <p:cNvSpPr txBox="1"/>
              <p:nvPr/>
            </p:nvSpPr>
            <p:spPr>
              <a:xfrm>
                <a:off x="9799717" y="4648749"/>
                <a:ext cx="1101012" cy="381455"/>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radio</a:t>
                </a:r>
              </a:p>
            </p:txBody>
          </p:sp>
        </p:grpSp>
        <p:sp>
          <p:nvSpPr>
            <p:cNvPr id="49" name="TextBox 48"/>
            <p:cNvSpPr txBox="1"/>
            <p:nvPr/>
          </p:nvSpPr>
          <p:spPr>
            <a:xfrm>
              <a:off x="9501524" y="5558314"/>
              <a:ext cx="1757275"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history</a:t>
              </a:r>
            </a:p>
          </p:txBody>
        </p:sp>
      </p:grpSp>
      <p:grpSp>
        <p:nvGrpSpPr>
          <p:cNvPr id="17" name="Group 16"/>
          <p:cNvGrpSpPr/>
          <p:nvPr/>
        </p:nvGrpSpPr>
        <p:grpSpPr>
          <a:xfrm>
            <a:off x="7210720" y="2007248"/>
            <a:ext cx="1889694" cy="3998254"/>
            <a:chOff x="7210720" y="2007248"/>
            <a:chExt cx="1889694" cy="3998254"/>
          </a:xfrm>
        </p:grpSpPr>
        <p:grpSp>
          <p:nvGrpSpPr>
            <p:cNvPr id="15" name="Group 14"/>
            <p:cNvGrpSpPr/>
            <p:nvPr/>
          </p:nvGrpSpPr>
          <p:grpSpPr>
            <a:xfrm>
              <a:off x="7210720" y="2007248"/>
              <a:ext cx="1889694" cy="3998254"/>
              <a:chOff x="7419958" y="2006764"/>
              <a:chExt cx="1889694" cy="3998254"/>
            </a:xfrm>
          </p:grpSpPr>
          <p:grpSp>
            <p:nvGrpSpPr>
              <p:cNvPr id="3" name="Group 2"/>
              <p:cNvGrpSpPr/>
              <p:nvPr/>
            </p:nvGrpSpPr>
            <p:grpSpPr>
              <a:xfrm>
                <a:off x="7419958" y="2006764"/>
                <a:ext cx="1889694" cy="3589882"/>
                <a:chOff x="7543555" y="1517817"/>
                <a:chExt cx="1889694" cy="3589882"/>
              </a:xfrm>
            </p:grpSpPr>
            <p:sp>
              <p:nvSpPr>
                <p:cNvPr id="56" name="TextBox 55"/>
                <p:cNvSpPr txBox="1"/>
                <p:nvPr/>
              </p:nvSpPr>
              <p:spPr>
                <a:xfrm>
                  <a:off x="8471523" y="2262531"/>
                  <a:ext cx="504526" cy="369332"/>
                </a:xfrm>
                <a:prstGeom prst="rect">
                  <a:avLst/>
                </a:prstGeom>
                <a:noFill/>
              </p:spPr>
              <p:txBody>
                <a:bodyPr wrap="square" rtlCol="0">
                  <a:spAutoFit/>
                </a:bodyPr>
                <a:lstStyle/>
                <a:p>
                  <a:endParaRPr lang="en-GB" dirty="0"/>
                </a:p>
              </p:txBody>
            </p:sp>
            <p:sp>
              <p:nvSpPr>
                <p:cNvPr id="57" name="TextBox 56"/>
                <p:cNvSpPr txBox="1"/>
                <p:nvPr/>
              </p:nvSpPr>
              <p:spPr>
                <a:xfrm>
                  <a:off x="8623923" y="2414931"/>
                  <a:ext cx="504526" cy="369332"/>
                </a:xfrm>
                <a:prstGeom prst="rect">
                  <a:avLst/>
                </a:prstGeom>
                <a:noFill/>
              </p:spPr>
              <p:txBody>
                <a:bodyPr wrap="square" rtlCol="0">
                  <a:spAutoFit/>
                </a:bodyPr>
                <a:lstStyle/>
                <a:p>
                  <a:endParaRPr lang="en-GB" dirty="0"/>
                </a:p>
              </p:txBody>
            </p:sp>
            <p:sp>
              <p:nvSpPr>
                <p:cNvPr id="58" name="TextBox 57"/>
                <p:cNvSpPr txBox="1"/>
                <p:nvPr/>
              </p:nvSpPr>
              <p:spPr>
                <a:xfrm>
                  <a:off x="8776323" y="2567331"/>
                  <a:ext cx="504526" cy="369332"/>
                </a:xfrm>
                <a:prstGeom prst="rect">
                  <a:avLst/>
                </a:prstGeom>
                <a:noFill/>
              </p:spPr>
              <p:txBody>
                <a:bodyPr wrap="square" rtlCol="0">
                  <a:spAutoFit/>
                </a:bodyPr>
                <a:lstStyle/>
                <a:p>
                  <a:endParaRPr lang="en-GB" dirty="0"/>
                </a:p>
              </p:txBody>
            </p:sp>
            <p:sp>
              <p:nvSpPr>
                <p:cNvPr id="59" name="TextBox 58"/>
                <p:cNvSpPr txBox="1"/>
                <p:nvPr/>
              </p:nvSpPr>
              <p:spPr>
                <a:xfrm>
                  <a:off x="8928723" y="2719731"/>
                  <a:ext cx="504526" cy="369332"/>
                </a:xfrm>
                <a:prstGeom prst="rect">
                  <a:avLst/>
                </a:prstGeom>
                <a:noFill/>
              </p:spPr>
              <p:txBody>
                <a:bodyPr wrap="square" rtlCol="0">
                  <a:spAutoFit/>
                </a:bodyPr>
                <a:lstStyle/>
                <a:p>
                  <a:endParaRPr lang="en-GB" dirty="0"/>
                </a:p>
              </p:txBody>
            </p:sp>
            <p:sp>
              <p:nvSpPr>
                <p:cNvPr id="23" name="TextBox 22"/>
                <p:cNvSpPr txBox="1"/>
                <p:nvPr/>
              </p:nvSpPr>
              <p:spPr>
                <a:xfrm>
                  <a:off x="7779137" y="1517817"/>
                  <a:ext cx="102636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jouer</a:t>
                  </a:r>
                </a:p>
              </p:txBody>
            </p:sp>
            <p:sp>
              <p:nvSpPr>
                <p:cNvPr id="25" name="TextBox 24"/>
                <p:cNvSpPr txBox="1"/>
                <p:nvPr/>
              </p:nvSpPr>
              <p:spPr>
                <a:xfrm>
                  <a:off x="7658722" y="1926531"/>
                  <a:ext cx="1234750"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manger</a:t>
                  </a:r>
                </a:p>
              </p:txBody>
            </p:sp>
            <p:sp>
              <p:nvSpPr>
                <p:cNvPr id="26" name="TextBox 25"/>
                <p:cNvSpPr txBox="1"/>
                <p:nvPr/>
              </p:nvSpPr>
              <p:spPr>
                <a:xfrm>
                  <a:off x="7572158" y="2302993"/>
                  <a:ext cx="145602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cs typeface="Calibri" panose="020F0502020204030204" pitchFamily="34" charset="0"/>
                    </a:rPr>
                    <a:t>écouter</a:t>
                  </a:r>
                  <a:endParaRPr lang="fr-FR" sz="2000" dirty="0">
                    <a:solidFill>
                      <a:schemeClr val="accent5">
                        <a:lumMod val="50000"/>
                      </a:schemeClr>
                    </a:solidFill>
                    <a:latin typeface="Century Gothic" panose="020B0502020202020204" pitchFamily="34" charset="0"/>
                  </a:endParaRPr>
                </a:p>
              </p:txBody>
            </p:sp>
            <p:sp>
              <p:nvSpPr>
                <p:cNvPr id="27" name="TextBox 26"/>
                <p:cNvSpPr txBox="1"/>
                <p:nvPr/>
              </p:nvSpPr>
              <p:spPr>
                <a:xfrm>
                  <a:off x="7543555" y="2744870"/>
                  <a:ext cx="1454347"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chanter</a:t>
                  </a:r>
                </a:p>
              </p:txBody>
            </p:sp>
            <p:sp>
              <p:nvSpPr>
                <p:cNvPr id="77" name="TextBox 76"/>
                <p:cNvSpPr txBox="1"/>
                <p:nvPr/>
              </p:nvSpPr>
              <p:spPr>
                <a:xfrm>
                  <a:off x="7672725" y="3516895"/>
                  <a:ext cx="1303324"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ils</a:t>
                  </a:r>
                </a:p>
              </p:txBody>
            </p:sp>
            <p:sp>
              <p:nvSpPr>
                <p:cNvPr id="79" name="TextBox 78"/>
                <p:cNvSpPr txBox="1"/>
                <p:nvPr/>
              </p:nvSpPr>
              <p:spPr>
                <a:xfrm>
                  <a:off x="8035727" y="3909256"/>
                  <a:ext cx="1092722" cy="677108"/>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elles</a:t>
                  </a:r>
                </a:p>
                <a:p>
                  <a:endParaRPr lang="en-GB" dirty="0"/>
                </a:p>
              </p:txBody>
            </p:sp>
            <p:sp>
              <p:nvSpPr>
                <p:cNvPr id="80" name="TextBox 79"/>
                <p:cNvSpPr txBox="1"/>
                <p:nvPr/>
              </p:nvSpPr>
              <p:spPr>
                <a:xfrm>
                  <a:off x="7897413" y="4323139"/>
                  <a:ext cx="840216"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fruit</a:t>
                  </a:r>
                </a:p>
              </p:txBody>
            </p:sp>
            <p:sp>
              <p:nvSpPr>
                <p:cNvPr id="81" name="TextBox 80"/>
                <p:cNvSpPr txBox="1"/>
                <p:nvPr/>
              </p:nvSpPr>
              <p:spPr>
                <a:xfrm>
                  <a:off x="7881017" y="4707589"/>
                  <a:ext cx="87300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radio</a:t>
                  </a:r>
                </a:p>
              </p:txBody>
            </p:sp>
          </p:grpSp>
          <p:sp>
            <p:nvSpPr>
              <p:cNvPr id="48" name="TextBox 47"/>
              <p:cNvSpPr txBox="1"/>
              <p:nvPr/>
            </p:nvSpPr>
            <p:spPr>
              <a:xfrm>
                <a:off x="7638977" y="5604908"/>
                <a:ext cx="1130897"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histoire</a:t>
                </a:r>
              </a:p>
            </p:txBody>
          </p:sp>
        </p:grpSp>
        <p:sp>
          <p:nvSpPr>
            <p:cNvPr id="42" name="TextBox 41"/>
            <p:cNvSpPr txBox="1"/>
            <p:nvPr/>
          </p:nvSpPr>
          <p:spPr>
            <a:xfrm>
              <a:off x="7247046" y="3586241"/>
              <a:ext cx="145602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cs typeface="Calibri" panose="020F0502020204030204" pitchFamily="34" charset="0"/>
                </a:rPr>
                <a:t>étudier</a:t>
              </a:r>
              <a:endParaRPr lang="fr-FR" sz="2000" dirty="0">
                <a:solidFill>
                  <a:schemeClr val="accent5">
                    <a:lumMod val="50000"/>
                  </a:schemeClr>
                </a:solidFill>
                <a:latin typeface="Century Gothic" panose="020B0502020202020204" pitchFamily="34" charset="0"/>
              </a:endParaRPr>
            </a:p>
          </p:txBody>
        </p:sp>
      </p:grpSp>
    </p:spTree>
    <p:extLst>
      <p:ext uri="{BB962C8B-B14F-4D97-AF65-F5344CB8AC3E}">
        <p14:creationId xmlns:p14="http://schemas.microsoft.com/office/powerpoint/2010/main" val="399968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afterEffect">
                                  <p:stCondLst>
                                    <p:cond delay="0"/>
                                  </p:stCondLst>
                                  <p:childTnLst>
                                    <p:animEffect transition="out" filter="slide(fromBottom)">
                                      <p:cBhvr>
                                        <p:cTn id="19" dur="59000"/>
                                        <p:tgtEl>
                                          <p:spTgt spid="5"/>
                                        </p:tgtEl>
                                      </p:cBhvr>
                                    </p:animEffect>
                                    <p:set>
                                      <p:cBhvr>
                                        <p:cTn id="20" dur="1" fill="hold">
                                          <p:stCondLst>
                                            <p:cond delay="58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2.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1738575" y="1787138"/>
            <a:ext cx="1499745" cy="1572903"/>
          </a:xfrm>
          <a:prstGeom prst="rect">
            <a:avLst/>
          </a:prstGeom>
        </p:spPr>
      </p:pic>
      <p:pic>
        <p:nvPicPr>
          <p:cNvPr id="13" name="Picture 12"/>
          <p:cNvPicPr/>
          <p:nvPr/>
        </p:nvPicPr>
        <p:blipFill rotWithShape="1">
          <a:blip r:embed="rId7" cstate="print">
            <a:extLst>
              <a:ext uri="{28A0092B-C50C-407E-A947-70E740481C1C}">
                <a14:useLocalDpi xmlns:a14="http://schemas.microsoft.com/office/drawing/2010/main" val="0"/>
              </a:ext>
            </a:extLst>
          </a:blip>
          <a:srcRect l="17777"/>
          <a:stretch/>
        </p:blipFill>
        <p:spPr>
          <a:xfrm>
            <a:off x="2216484" y="3682127"/>
            <a:ext cx="1743003" cy="1864220"/>
          </a:xfrm>
          <a:prstGeom prst="rect">
            <a:avLst/>
          </a:prstGeom>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9" name="TextBox 18"/>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sp>
        <p:nvSpPr>
          <p:cNvPr id="4" name="Rectangle 3"/>
          <p:cNvSpPr/>
          <p:nvPr/>
        </p:nvSpPr>
        <p:spPr>
          <a:xfrm>
            <a:off x="2216484" y="5663089"/>
            <a:ext cx="1821332" cy="461665"/>
          </a:xfrm>
          <a:prstGeom prst="rect">
            <a:avLst/>
          </a:prstGeom>
        </p:spPr>
        <p:txBody>
          <a:bodyPr wrap="none">
            <a:spAutoFit/>
          </a:bodyPr>
          <a:lstStyle/>
          <a:p>
            <a:r>
              <a:rPr lang="en-GB" sz="2400" dirty="0" err="1">
                <a:solidFill>
                  <a:schemeClr val="accent5">
                    <a:lumMod val="50000"/>
                  </a:schemeClr>
                </a:solidFill>
              </a:rPr>
              <a:t>malade</a:t>
            </a:r>
            <a:r>
              <a:rPr lang="en-GB" sz="2400" dirty="0">
                <a:solidFill>
                  <a:schemeClr val="accent5">
                    <a:lumMod val="50000"/>
                  </a:schemeClr>
                </a:solidFill>
              </a:rPr>
              <a:t> - ill</a:t>
            </a:r>
          </a:p>
        </p:txBody>
      </p:sp>
    </p:spTree>
    <p:extLst>
      <p:ext uri="{BB962C8B-B14F-4D97-AF65-F5344CB8AC3E}">
        <p14:creationId xmlns:p14="http://schemas.microsoft.com/office/powerpoint/2010/main" val="219999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3.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1738575" y="1787138"/>
            <a:ext cx="1499745" cy="1572903"/>
          </a:xfrm>
          <a:prstGeom prst="rect">
            <a:avLst/>
          </a:prstGeom>
        </p:spPr>
      </p:pic>
      <p:pic>
        <p:nvPicPr>
          <p:cNvPr id="6" name="Picture 5"/>
          <p:cNvPicPr>
            <a:picLocks noChangeAspect="1"/>
          </p:cNvPicPr>
          <p:nvPr/>
        </p:nvPicPr>
        <p:blipFill>
          <a:blip r:embed="rId7"/>
          <a:stretch>
            <a:fillRect/>
          </a:stretch>
        </p:blipFill>
        <p:spPr>
          <a:xfrm>
            <a:off x="2079372" y="3895010"/>
            <a:ext cx="1554615" cy="1536326"/>
          </a:xfrm>
          <a:prstGeom prst="rect">
            <a:avLst/>
          </a:prstGeom>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3</a:t>
            </a:r>
          </a:p>
        </p:txBody>
      </p:sp>
      <p:sp>
        <p:nvSpPr>
          <p:cNvPr id="4" name="Rectangle 3"/>
          <p:cNvSpPr/>
          <p:nvPr/>
        </p:nvSpPr>
        <p:spPr>
          <a:xfrm>
            <a:off x="1617354" y="5663089"/>
            <a:ext cx="2624436" cy="461665"/>
          </a:xfrm>
          <a:prstGeom prst="rect">
            <a:avLst/>
          </a:prstGeom>
        </p:spPr>
        <p:txBody>
          <a:bodyPr wrap="none">
            <a:spAutoFit/>
          </a:bodyPr>
          <a:lstStyle/>
          <a:p>
            <a:r>
              <a:rPr lang="en-GB" sz="2400" dirty="0">
                <a:solidFill>
                  <a:schemeClr val="accent5">
                    <a:lumMod val="50000"/>
                  </a:schemeClr>
                </a:solidFill>
              </a:rPr>
              <a:t>content - happy</a:t>
            </a:r>
          </a:p>
        </p:txBody>
      </p:sp>
    </p:spTree>
    <p:extLst>
      <p:ext uri="{BB962C8B-B14F-4D97-AF65-F5344CB8AC3E}">
        <p14:creationId xmlns:p14="http://schemas.microsoft.com/office/powerpoint/2010/main" val="23394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4.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9300324" y="1787138"/>
            <a:ext cx="1499745" cy="1572903"/>
          </a:xfrm>
          <a:prstGeom prst="rect">
            <a:avLst/>
          </a:prstGeom>
        </p:spPr>
      </p:pic>
      <p:grpSp>
        <p:nvGrpSpPr>
          <p:cNvPr id="16" name="Group 15"/>
          <p:cNvGrpSpPr>
            <a:grpSpLocks noChangeAspect="1"/>
          </p:cNvGrpSpPr>
          <p:nvPr/>
        </p:nvGrpSpPr>
        <p:grpSpPr>
          <a:xfrm>
            <a:off x="9849211" y="3942961"/>
            <a:ext cx="1208422" cy="1243330"/>
            <a:chOff x="0" y="0"/>
            <a:chExt cx="1667202" cy="1953518"/>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364" y="689071"/>
              <a:ext cx="626474" cy="1252947"/>
            </a:xfrm>
            <a:prstGeom prst="rect">
              <a:avLst/>
            </a:prstGeom>
          </p:spPr>
        </p:pic>
        <p:sp>
          <p:nvSpPr>
            <p:cNvPr id="19" name="Down Arrow 18"/>
            <p:cNvSpPr/>
            <p:nvPr/>
          </p:nvSpPr>
          <p:spPr>
            <a:xfrm rot="16200000" flipV="1">
              <a:off x="1076542" y="-5365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4</a:t>
            </a:r>
          </a:p>
        </p:txBody>
      </p:sp>
      <p:sp>
        <p:nvSpPr>
          <p:cNvPr id="4" name="Rectangle 3"/>
          <p:cNvSpPr/>
          <p:nvPr/>
        </p:nvSpPr>
        <p:spPr>
          <a:xfrm>
            <a:off x="9494447" y="5394022"/>
            <a:ext cx="1922321" cy="461665"/>
          </a:xfrm>
          <a:prstGeom prst="rect">
            <a:avLst/>
          </a:prstGeom>
        </p:spPr>
        <p:txBody>
          <a:bodyPr wrap="none">
            <a:spAutoFit/>
          </a:bodyPr>
          <a:lstStyle/>
          <a:p>
            <a:r>
              <a:rPr lang="en-GB" sz="2400" dirty="0">
                <a:solidFill>
                  <a:schemeClr val="accent5">
                    <a:lumMod val="50000"/>
                  </a:schemeClr>
                </a:solidFill>
              </a:rPr>
              <a:t>grands - tall</a:t>
            </a:r>
          </a:p>
        </p:txBody>
      </p:sp>
    </p:spTree>
    <p:extLst>
      <p:ext uri="{BB962C8B-B14F-4D97-AF65-F5344CB8AC3E}">
        <p14:creationId xmlns:p14="http://schemas.microsoft.com/office/powerpoint/2010/main" val="429297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5.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1878788" y="1717888"/>
            <a:ext cx="1499745" cy="1572903"/>
          </a:xfrm>
          <a:prstGeom prst="rect">
            <a:avLst/>
          </a:prstGeom>
        </p:spPr>
      </p:pic>
      <p:grpSp>
        <p:nvGrpSpPr>
          <p:cNvPr id="12" name="Group 11"/>
          <p:cNvGrpSpPr>
            <a:grpSpLocks noChangeAspect="1"/>
          </p:cNvGrpSpPr>
          <p:nvPr/>
        </p:nvGrpSpPr>
        <p:grpSpPr>
          <a:xfrm>
            <a:off x="2206462" y="4097049"/>
            <a:ext cx="1067237" cy="1196171"/>
            <a:chOff x="0" y="0"/>
            <a:chExt cx="1423730" cy="1953518"/>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76759" cy="195351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256" y="700570"/>
              <a:ext cx="626474" cy="1252948"/>
            </a:xfrm>
            <a:prstGeom prst="rect">
              <a:avLst/>
            </a:prstGeom>
          </p:spPr>
        </p:pic>
        <p:sp>
          <p:nvSpPr>
            <p:cNvPr id="15" name="Down Arrow 14"/>
            <p:cNvSpPr/>
            <p:nvPr/>
          </p:nvSpPr>
          <p:spPr>
            <a:xfrm>
              <a:off x="952692" y="0"/>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
        <p:nvSpPr>
          <p:cNvPr id="20"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24" name="TextBox 23"/>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5</a:t>
            </a:r>
          </a:p>
        </p:txBody>
      </p:sp>
      <p:sp>
        <p:nvSpPr>
          <p:cNvPr id="4" name="Rectangle 3"/>
          <p:cNvSpPr/>
          <p:nvPr/>
        </p:nvSpPr>
        <p:spPr>
          <a:xfrm>
            <a:off x="1878788" y="5515585"/>
            <a:ext cx="1877437" cy="461665"/>
          </a:xfrm>
          <a:prstGeom prst="rect">
            <a:avLst/>
          </a:prstGeom>
        </p:spPr>
        <p:txBody>
          <a:bodyPr wrap="none">
            <a:spAutoFit/>
          </a:bodyPr>
          <a:lstStyle/>
          <a:p>
            <a:r>
              <a:rPr lang="en-GB" sz="2400" dirty="0">
                <a:solidFill>
                  <a:schemeClr val="accent5">
                    <a:lumMod val="50000"/>
                  </a:schemeClr>
                </a:solidFill>
              </a:rPr>
              <a:t>petit - small</a:t>
            </a:r>
          </a:p>
        </p:txBody>
      </p:sp>
    </p:spTree>
    <p:extLst>
      <p:ext uri="{BB962C8B-B14F-4D97-AF65-F5344CB8AC3E}">
        <p14:creationId xmlns:p14="http://schemas.microsoft.com/office/powerpoint/2010/main" val="129583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1-6.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9300324" y="1787138"/>
            <a:ext cx="1499745" cy="157290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0324" y="3942031"/>
            <a:ext cx="2527301" cy="151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7" name="TextBox 16"/>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6</a:t>
            </a:r>
          </a:p>
        </p:txBody>
      </p:sp>
      <p:sp>
        <p:nvSpPr>
          <p:cNvPr id="4" name="Rectangle 3"/>
          <p:cNvSpPr/>
          <p:nvPr/>
        </p:nvSpPr>
        <p:spPr>
          <a:xfrm>
            <a:off x="9325017" y="5672793"/>
            <a:ext cx="2502608" cy="461665"/>
          </a:xfrm>
          <a:prstGeom prst="rect">
            <a:avLst/>
          </a:prstGeom>
        </p:spPr>
        <p:txBody>
          <a:bodyPr wrap="none">
            <a:spAutoFit/>
          </a:bodyPr>
          <a:lstStyle/>
          <a:p>
            <a:r>
              <a:rPr lang="en-GB" sz="2400" dirty="0" err="1">
                <a:solidFill>
                  <a:schemeClr val="accent5">
                    <a:lumMod val="50000"/>
                  </a:schemeClr>
                </a:solidFill>
              </a:rPr>
              <a:t>anglais</a:t>
            </a:r>
            <a:r>
              <a:rPr lang="en-GB" sz="2400" dirty="0">
                <a:solidFill>
                  <a:schemeClr val="accent5">
                    <a:lumMod val="50000"/>
                  </a:schemeClr>
                </a:solidFill>
              </a:rPr>
              <a:t> - English</a:t>
            </a:r>
          </a:p>
        </p:txBody>
      </p:sp>
    </p:spTree>
    <p:extLst>
      <p:ext uri="{BB962C8B-B14F-4D97-AF65-F5344CB8AC3E}">
        <p14:creationId xmlns:p14="http://schemas.microsoft.com/office/powerpoint/2010/main" val="425659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2-7.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2027419" y="1937312"/>
            <a:ext cx="1499745" cy="157290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7419" y="3510215"/>
            <a:ext cx="1908271" cy="2013158"/>
          </a:xfrm>
          <a:prstGeom prst="rect">
            <a:avLst/>
          </a:prstGeom>
        </p:spPr>
      </p:pic>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7</a:t>
            </a:r>
          </a:p>
        </p:txBody>
      </p:sp>
      <p:sp>
        <p:nvSpPr>
          <p:cNvPr id="4" name="Rectangle 3"/>
          <p:cNvSpPr/>
          <p:nvPr/>
        </p:nvSpPr>
        <p:spPr>
          <a:xfrm>
            <a:off x="1961147" y="5663089"/>
            <a:ext cx="2173993" cy="461665"/>
          </a:xfrm>
          <a:prstGeom prst="rect">
            <a:avLst/>
          </a:prstGeom>
        </p:spPr>
        <p:txBody>
          <a:bodyPr wrap="none">
            <a:spAutoFit/>
          </a:bodyPr>
          <a:lstStyle/>
          <a:p>
            <a:r>
              <a:rPr lang="en-GB" sz="2400" dirty="0" err="1">
                <a:solidFill>
                  <a:schemeClr val="accent5">
                    <a:lumMod val="50000"/>
                  </a:schemeClr>
                </a:solidFill>
              </a:rPr>
              <a:t>calme</a:t>
            </a:r>
            <a:r>
              <a:rPr lang="en-GB" sz="2400" dirty="0">
                <a:solidFill>
                  <a:schemeClr val="accent5">
                    <a:lumMod val="50000"/>
                  </a:schemeClr>
                </a:solidFill>
              </a:rPr>
              <a:t> - calm</a:t>
            </a:r>
          </a:p>
        </p:txBody>
      </p:sp>
    </p:spTree>
    <p:extLst>
      <p:ext uri="{BB962C8B-B14F-4D97-AF65-F5344CB8AC3E}">
        <p14:creationId xmlns:p14="http://schemas.microsoft.com/office/powerpoint/2010/main" val="1568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245259" y="0"/>
            <a:ext cx="1701479" cy="6124754"/>
          </a:xfrm>
          <a:prstGeom prst="rect">
            <a:avLst/>
          </a:prstGeom>
          <a:noFill/>
        </p:spPr>
        <p:txBody>
          <a:bodyPr wrap="square" rtlCol="0">
            <a:spAutoFit/>
          </a:bodyPr>
          <a:lstStyle/>
          <a:p>
            <a:r>
              <a:rPr lang="en-GB" sz="19600" dirty="0">
                <a:solidFill>
                  <a:schemeClr val="accent5">
                    <a:lumMod val="50000"/>
                  </a:schemeClr>
                </a:solidFill>
                <a:latin typeface="Calibri" panose="020F0502020204030204" pitchFamily="34" charset="0"/>
                <a:cs typeface="Calibri" panose="020F0502020204030204" pitchFamily="34" charset="0"/>
              </a:rPr>
              <a:t>󠇯</a:t>
            </a:r>
            <a:endParaRPr lang="en-GB" sz="19600" dirty="0">
              <a:solidFill>
                <a:schemeClr val="accent5">
                  <a:lumMod val="50000"/>
                </a:schemeClr>
              </a:solidFill>
            </a:endParaRPr>
          </a:p>
        </p:txBody>
      </p:sp>
      <p:pic>
        <p:nvPicPr>
          <p:cNvPr id="2" name="Picture 1"/>
          <p:cNvPicPr>
            <a:picLocks noChangeAspect="1"/>
          </p:cNvPicPr>
          <p:nvPr/>
        </p:nvPicPr>
        <p:blipFill>
          <a:blip r:embed="rId3"/>
          <a:stretch>
            <a:fillRect/>
          </a:stretch>
        </p:blipFill>
        <p:spPr>
          <a:xfrm>
            <a:off x="613765" y="3121863"/>
            <a:ext cx="1124810" cy="2624555"/>
          </a:xfrm>
          <a:prstGeom prst="rect">
            <a:avLst/>
          </a:prstGeom>
        </p:spPr>
      </p:pic>
      <p:pic>
        <p:nvPicPr>
          <p:cNvPr id="3" name="Picture 2"/>
          <p:cNvPicPr>
            <a:picLocks noChangeAspect="1"/>
          </p:cNvPicPr>
          <p:nvPr/>
        </p:nvPicPr>
        <p:blipFill>
          <a:blip r:embed="rId4"/>
          <a:stretch>
            <a:fillRect/>
          </a:stretch>
        </p:blipFill>
        <p:spPr>
          <a:xfrm>
            <a:off x="6488239" y="3360041"/>
            <a:ext cx="2587976" cy="2094158"/>
          </a:xfrm>
          <a:prstGeom prst="rect">
            <a:avLst/>
          </a:prstGeom>
        </p:spPr>
      </p:pic>
      <p:sp>
        <p:nvSpPr>
          <p:cNvPr id="9" name="Action Button: Forward or Next 8">
            <a:hlinkClick r:id="" action="ppaction://hlinkshowjump?jump=nextslide" highlightClick="1">
              <a:snd r:embed="rId5" name="tr2-8.wav"/>
            </a:hlinkClick>
          </p:cNvPr>
          <p:cNvSpPr/>
          <p:nvPr/>
        </p:nvSpPr>
        <p:spPr>
          <a:xfrm>
            <a:off x="316992" y="227051"/>
            <a:ext cx="1194816" cy="1058587"/>
          </a:xfrm>
          <a:prstGeom prst="actionButtonForwardNext">
            <a:avLst/>
          </a:prstGeom>
          <a:solidFill>
            <a:srgbClr val="DAA520"/>
          </a:solidFill>
          <a:ln>
            <a:solidFill>
              <a:srgbClr val="EE6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 name="Picture 9"/>
          <p:cNvPicPr>
            <a:picLocks noChangeAspect="1"/>
          </p:cNvPicPr>
          <p:nvPr/>
        </p:nvPicPr>
        <p:blipFill>
          <a:blip r:embed="rId6"/>
          <a:stretch>
            <a:fillRect/>
          </a:stretch>
        </p:blipFill>
        <p:spPr>
          <a:xfrm>
            <a:off x="9569322" y="2035727"/>
            <a:ext cx="1499745" cy="157290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0383" y="3882083"/>
            <a:ext cx="1626077" cy="1670780"/>
          </a:xfrm>
          <a:prstGeom prst="rect">
            <a:avLst/>
          </a:prstGeom>
        </p:spPr>
      </p:pic>
      <p:sp>
        <p:nvSpPr>
          <p:cNvPr id="13"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347382" y="-110047"/>
            <a:ext cx="4281714" cy="830997"/>
          </a:xfrm>
          <a:prstGeom prst="rect">
            <a:avLst/>
          </a:prstGeom>
          <a:noFill/>
        </p:spPr>
        <p:txBody>
          <a:bodyPr wrap="square" rtlCol="0">
            <a:spAutoFit/>
          </a:bodyPr>
          <a:lstStyle/>
          <a:p>
            <a:r>
              <a:rPr lang="en-GB" sz="4800" b="1" dirty="0">
                <a:solidFill>
                  <a:schemeClr val="accent5">
                    <a:lumMod val="50000"/>
                  </a:schemeClr>
                </a:solidFill>
              </a:rPr>
              <a:t>Je </a:t>
            </a:r>
            <a:r>
              <a:rPr lang="en-GB" sz="4800" b="1" dirty="0" err="1">
                <a:solidFill>
                  <a:schemeClr val="accent5">
                    <a:lumMod val="50000"/>
                  </a:schemeClr>
                </a:solidFill>
              </a:rPr>
              <a:t>ou</a:t>
            </a:r>
            <a:r>
              <a:rPr lang="en-GB" sz="4800" b="1" dirty="0">
                <a:solidFill>
                  <a:schemeClr val="accent5">
                    <a:lumMod val="50000"/>
                  </a:schemeClr>
                </a:solidFill>
              </a:rPr>
              <a:t> </a:t>
            </a:r>
            <a:r>
              <a:rPr lang="en-GB" sz="4800" b="1" dirty="0" smtClean="0">
                <a:solidFill>
                  <a:schemeClr val="accent5">
                    <a:lumMod val="50000"/>
                  </a:schemeClr>
                </a:solidFill>
              </a:rPr>
              <a:t>nous </a:t>
            </a:r>
            <a:r>
              <a:rPr lang="en-GB" sz="4800" b="1" dirty="0">
                <a:solidFill>
                  <a:schemeClr val="accent5">
                    <a:lumMod val="50000"/>
                  </a:schemeClr>
                </a:solidFill>
              </a:rPr>
              <a:t>?</a:t>
            </a:r>
          </a:p>
        </p:txBody>
      </p:sp>
      <p:sp>
        <p:nvSpPr>
          <p:cNvPr id="16" name="TextBox 15"/>
          <p:cNvSpPr txBox="1"/>
          <p:nvPr/>
        </p:nvSpPr>
        <p:spPr>
          <a:xfrm>
            <a:off x="413361" y="463956"/>
            <a:ext cx="742950" cy="584775"/>
          </a:xfrm>
          <a:prstGeom prst="rect">
            <a:avLst/>
          </a:prstGeom>
          <a:noFill/>
        </p:spPr>
        <p:txBody>
          <a:bodyPr wrap="square" rtlCol="0">
            <a:spAutoFit/>
          </a:bodyPr>
          <a:lstStyle/>
          <a:p>
            <a:pPr algn="ctr"/>
            <a:r>
              <a:rPr lang="en-GB" sz="3200" b="1" dirty="0">
                <a:solidFill>
                  <a:schemeClr val="accent5">
                    <a:lumMod val="50000"/>
                  </a:schemeClr>
                </a:solidFill>
              </a:rPr>
              <a:t>8</a:t>
            </a:r>
          </a:p>
        </p:txBody>
      </p:sp>
      <p:sp>
        <p:nvSpPr>
          <p:cNvPr id="4" name="Rectangle 3"/>
          <p:cNvSpPr/>
          <p:nvPr/>
        </p:nvSpPr>
        <p:spPr>
          <a:xfrm>
            <a:off x="9496971" y="5663089"/>
            <a:ext cx="2169184" cy="461665"/>
          </a:xfrm>
          <a:prstGeom prst="rect">
            <a:avLst/>
          </a:prstGeom>
        </p:spPr>
        <p:txBody>
          <a:bodyPr wrap="none">
            <a:spAutoFit/>
          </a:bodyPr>
          <a:lstStyle/>
          <a:p>
            <a:r>
              <a:rPr lang="en-GB" sz="2400" dirty="0" err="1">
                <a:solidFill>
                  <a:schemeClr val="accent5">
                    <a:lumMod val="50000"/>
                  </a:schemeClr>
                </a:solidFill>
              </a:rPr>
              <a:t>dr</a:t>
            </a:r>
            <a:r>
              <a:rPr lang="en-GB" sz="2400" dirty="0" err="1">
                <a:solidFill>
                  <a:schemeClr val="accent5">
                    <a:lumMod val="50000"/>
                  </a:schemeClr>
                </a:solidFill>
                <a:cs typeface="Calibri" panose="020F0502020204030204" pitchFamily="34" charset="0"/>
              </a:rPr>
              <a:t>ôles</a:t>
            </a:r>
            <a:r>
              <a:rPr lang="en-GB" sz="2400" dirty="0">
                <a:solidFill>
                  <a:schemeClr val="accent5">
                    <a:lumMod val="50000"/>
                  </a:schemeClr>
                </a:solidFill>
                <a:cs typeface="Calibri" panose="020F0502020204030204" pitchFamily="34" charset="0"/>
              </a:rPr>
              <a:t> - funny</a:t>
            </a:r>
            <a:endParaRPr lang="en-GB" sz="2400" dirty="0">
              <a:solidFill>
                <a:schemeClr val="accent5">
                  <a:lumMod val="50000"/>
                </a:schemeClr>
              </a:solidFill>
            </a:endParaRPr>
          </a:p>
        </p:txBody>
      </p:sp>
    </p:spTree>
    <p:extLst>
      <p:ext uri="{BB962C8B-B14F-4D97-AF65-F5344CB8AC3E}">
        <p14:creationId xmlns:p14="http://schemas.microsoft.com/office/powerpoint/2010/main" val="2276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Callout 28">
            <a:extLst>
              <a:ext uri="{FF2B5EF4-FFF2-40B4-BE49-F238E27FC236}">
                <a16:creationId xmlns:a16="http://schemas.microsoft.com/office/drawing/2014/main" id="{D4765ECE-90AD-CC4C-859E-705371006999}"/>
              </a:ext>
            </a:extLst>
          </p:cNvPr>
          <p:cNvSpPr/>
          <p:nvPr/>
        </p:nvSpPr>
        <p:spPr>
          <a:xfrm>
            <a:off x="9012264" y="101055"/>
            <a:ext cx="2994636" cy="1258745"/>
          </a:xfrm>
          <a:prstGeom prst="wedgeEllipseCallout">
            <a:avLst>
              <a:gd name="adj1" fmla="val -206755"/>
              <a:gd name="adj2" fmla="val 174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extBox 1"/>
          <p:cNvSpPr txBox="1"/>
          <p:nvPr/>
        </p:nvSpPr>
        <p:spPr>
          <a:xfrm>
            <a:off x="0" y="403805"/>
            <a:ext cx="6008914" cy="523220"/>
          </a:xfrm>
          <a:prstGeom prst="rect">
            <a:avLst/>
          </a:prstGeom>
          <a:noFill/>
        </p:spPr>
        <p:txBody>
          <a:bodyPr wrap="square" rtlCol="0" anchor="ctr">
            <a:spAutoFit/>
          </a:bodyPr>
          <a:lstStyle/>
          <a:p>
            <a:r>
              <a:rPr lang="en-GB" sz="2800" dirty="0">
                <a:solidFill>
                  <a:schemeClr val="bg1"/>
                </a:solidFill>
              </a:rPr>
              <a:t>Describing more than one thing</a:t>
            </a:r>
          </a:p>
        </p:txBody>
      </p:sp>
      <p:sp>
        <p:nvSpPr>
          <p:cNvPr id="5" name="TextBox 4"/>
          <p:cNvSpPr txBox="1"/>
          <p:nvPr/>
        </p:nvSpPr>
        <p:spPr>
          <a:xfrm>
            <a:off x="517293" y="1339193"/>
            <a:ext cx="10862237" cy="523220"/>
          </a:xfrm>
          <a:prstGeom prst="rect">
            <a:avLst/>
          </a:prstGeom>
          <a:noFill/>
        </p:spPr>
        <p:txBody>
          <a:bodyPr wrap="square" rtlCol="0">
            <a:spAutoFit/>
          </a:bodyPr>
          <a:lstStyle/>
          <a:p>
            <a:r>
              <a:rPr lang="en-GB" sz="2800" dirty="0">
                <a:solidFill>
                  <a:schemeClr val="accent5">
                    <a:lumMod val="50000"/>
                  </a:schemeClr>
                </a:solidFill>
              </a:rPr>
              <a:t>Nouns make their plural with </a:t>
            </a:r>
            <a:r>
              <a:rPr lang="en-GB" sz="2800" b="1" dirty="0">
                <a:solidFill>
                  <a:srgbClr val="EE6000"/>
                </a:solidFill>
              </a:rPr>
              <a:t>–</a:t>
            </a:r>
            <a:r>
              <a:rPr lang="en-GB" sz="2800" b="1" dirty="0" smtClean="0">
                <a:solidFill>
                  <a:srgbClr val="EE6000"/>
                </a:solidFill>
              </a:rPr>
              <a:t>s</a:t>
            </a:r>
            <a:r>
              <a:rPr lang="en-GB" sz="2800" dirty="0" smtClean="0">
                <a:solidFill>
                  <a:schemeClr val="accent5">
                    <a:lumMod val="50000"/>
                  </a:schemeClr>
                </a:solidFill>
              </a:rPr>
              <a:t>:</a:t>
            </a:r>
            <a:endParaRPr lang="en-GB" sz="2800" dirty="0">
              <a:solidFill>
                <a:srgbClr val="00B050"/>
              </a:solidFill>
            </a:endParaRPr>
          </a:p>
        </p:txBody>
      </p:sp>
      <p:sp>
        <p:nvSpPr>
          <p:cNvPr id="7" name="TextBox 6"/>
          <p:cNvSpPr txBox="1"/>
          <p:nvPr/>
        </p:nvSpPr>
        <p:spPr>
          <a:xfrm>
            <a:off x="1092483" y="2002006"/>
            <a:ext cx="3729134" cy="584775"/>
          </a:xfrm>
          <a:prstGeom prst="rect">
            <a:avLst/>
          </a:prstGeom>
          <a:noFill/>
        </p:spPr>
        <p:txBody>
          <a:bodyPr wrap="square" rtlCol="0">
            <a:spAutoFit/>
          </a:bodyPr>
          <a:lstStyle/>
          <a:p>
            <a:r>
              <a:rPr lang="en-GB" sz="3200" dirty="0" err="1">
                <a:solidFill>
                  <a:schemeClr val="accent5">
                    <a:lumMod val="50000"/>
                  </a:schemeClr>
                </a:solidFill>
              </a:rPr>
              <a:t>il</a:t>
            </a:r>
            <a:r>
              <a:rPr lang="en-GB" sz="3200" dirty="0">
                <a:solidFill>
                  <a:schemeClr val="accent5">
                    <a:lumMod val="50000"/>
                  </a:schemeClr>
                </a:solidFill>
              </a:rPr>
              <a:t> y a </a:t>
            </a:r>
            <a:r>
              <a:rPr lang="en-GB" sz="3200" dirty="0">
                <a:solidFill>
                  <a:srgbClr val="002060"/>
                </a:solidFill>
              </a:rPr>
              <a:t>un livre</a:t>
            </a:r>
            <a:endParaRPr lang="en-GB" sz="3200" dirty="0">
              <a:solidFill>
                <a:srgbClr val="00B050"/>
              </a:solidFill>
            </a:endParaRPr>
          </a:p>
        </p:txBody>
      </p:sp>
      <p:sp>
        <p:nvSpPr>
          <p:cNvPr id="8" name="TextBox 7"/>
          <p:cNvSpPr txBox="1"/>
          <p:nvPr/>
        </p:nvSpPr>
        <p:spPr>
          <a:xfrm>
            <a:off x="6308766" y="2041277"/>
            <a:ext cx="3234448" cy="584775"/>
          </a:xfrm>
          <a:prstGeom prst="rect">
            <a:avLst/>
          </a:prstGeom>
          <a:noFill/>
        </p:spPr>
        <p:txBody>
          <a:bodyPr wrap="square" rtlCol="0">
            <a:spAutoFit/>
          </a:bodyPr>
          <a:lstStyle/>
          <a:p>
            <a:r>
              <a:rPr lang="en-GB" sz="3200" dirty="0">
                <a:solidFill>
                  <a:schemeClr val="accent5">
                    <a:lumMod val="50000"/>
                  </a:schemeClr>
                </a:solidFill>
              </a:rPr>
              <a:t>there is a book</a:t>
            </a:r>
            <a:endParaRPr lang="en-GB" sz="4000" dirty="0">
              <a:solidFill>
                <a:srgbClr val="00B050"/>
              </a:solidFill>
            </a:endParaRPr>
          </a:p>
        </p:txBody>
      </p:sp>
      <p:sp>
        <p:nvSpPr>
          <p:cNvPr id="11" name="TextBox 10"/>
          <p:cNvSpPr txBox="1"/>
          <p:nvPr/>
        </p:nvSpPr>
        <p:spPr>
          <a:xfrm>
            <a:off x="517293" y="3717739"/>
            <a:ext cx="11548189" cy="523220"/>
          </a:xfrm>
          <a:prstGeom prst="rect">
            <a:avLst/>
          </a:prstGeom>
          <a:noFill/>
        </p:spPr>
        <p:txBody>
          <a:bodyPr wrap="square" rtlCol="0">
            <a:spAutoFit/>
          </a:bodyPr>
          <a:lstStyle/>
          <a:p>
            <a:r>
              <a:rPr lang="en-GB" sz="2800" dirty="0">
                <a:solidFill>
                  <a:schemeClr val="accent5">
                    <a:lumMod val="50000"/>
                  </a:schemeClr>
                </a:solidFill>
              </a:rPr>
              <a:t>Adjectives also have to match their noun, adding </a:t>
            </a:r>
            <a:r>
              <a:rPr lang="en-GB" sz="2800" b="1" dirty="0">
                <a:solidFill>
                  <a:srgbClr val="EE6000"/>
                </a:solidFill>
              </a:rPr>
              <a:t>–s</a:t>
            </a:r>
            <a:r>
              <a:rPr lang="en-GB" sz="2800" dirty="0">
                <a:solidFill>
                  <a:schemeClr val="accent5">
                    <a:lumMod val="50000"/>
                  </a:schemeClr>
                </a:solidFill>
              </a:rPr>
              <a:t> for plural:</a:t>
            </a:r>
            <a:endParaRPr lang="en-GB" sz="3600" dirty="0">
              <a:solidFill>
                <a:srgbClr val="00B050"/>
              </a:solidFill>
            </a:endParaRPr>
          </a:p>
        </p:txBody>
      </p:sp>
      <p:sp>
        <p:nvSpPr>
          <p:cNvPr id="12" name="TextBox 11"/>
          <p:cNvSpPr txBox="1"/>
          <p:nvPr/>
        </p:nvSpPr>
        <p:spPr>
          <a:xfrm>
            <a:off x="1071985" y="2597738"/>
            <a:ext cx="3199284" cy="584775"/>
          </a:xfrm>
          <a:prstGeom prst="rect">
            <a:avLst/>
          </a:prstGeom>
          <a:noFill/>
        </p:spPr>
        <p:txBody>
          <a:bodyPr wrap="square" rtlCol="0">
            <a:spAutoFit/>
          </a:bodyPr>
          <a:lstStyle/>
          <a:p>
            <a:r>
              <a:rPr lang="en-GB" sz="3200" dirty="0" err="1">
                <a:solidFill>
                  <a:schemeClr val="accent5">
                    <a:lumMod val="50000"/>
                  </a:schemeClr>
                </a:solidFill>
              </a:rPr>
              <a:t>il</a:t>
            </a:r>
            <a:r>
              <a:rPr lang="en-GB" sz="3200" dirty="0">
                <a:solidFill>
                  <a:schemeClr val="accent5">
                    <a:lumMod val="50000"/>
                  </a:schemeClr>
                </a:solidFill>
              </a:rPr>
              <a:t> y a </a:t>
            </a:r>
            <a:r>
              <a:rPr lang="en-GB" sz="3200" dirty="0" err="1">
                <a:solidFill>
                  <a:schemeClr val="accent5">
                    <a:lumMod val="50000"/>
                  </a:schemeClr>
                </a:solidFill>
              </a:rPr>
              <a:t>deux</a:t>
            </a:r>
            <a:r>
              <a:rPr lang="en-GB" sz="3200" dirty="0">
                <a:solidFill>
                  <a:schemeClr val="accent5">
                    <a:lumMod val="50000"/>
                  </a:schemeClr>
                </a:solidFill>
              </a:rPr>
              <a:t> </a:t>
            </a:r>
            <a:r>
              <a:rPr lang="en-GB" sz="3200" dirty="0">
                <a:solidFill>
                  <a:srgbClr val="002060"/>
                </a:solidFill>
              </a:rPr>
              <a:t>livre</a:t>
            </a:r>
            <a:endParaRPr lang="en-GB" sz="3200" dirty="0">
              <a:solidFill>
                <a:srgbClr val="FF0000"/>
              </a:solidFill>
            </a:endParaRPr>
          </a:p>
        </p:txBody>
      </p:sp>
      <p:sp>
        <p:nvSpPr>
          <p:cNvPr id="13" name="TextBox 12"/>
          <p:cNvSpPr txBox="1"/>
          <p:nvPr/>
        </p:nvSpPr>
        <p:spPr>
          <a:xfrm>
            <a:off x="572447" y="4558562"/>
            <a:ext cx="5677786" cy="584775"/>
          </a:xfrm>
          <a:prstGeom prst="rect">
            <a:avLst/>
          </a:prstGeom>
          <a:noFill/>
        </p:spPr>
        <p:txBody>
          <a:bodyPr wrap="square" rtlCol="0">
            <a:spAutoFit/>
          </a:bodyPr>
          <a:lstStyle/>
          <a:p>
            <a:r>
              <a:rPr lang="en-GB" sz="3200" dirty="0" err="1">
                <a:solidFill>
                  <a:schemeClr val="accent5">
                    <a:lumMod val="50000"/>
                  </a:schemeClr>
                </a:solidFill>
              </a:rPr>
              <a:t>il</a:t>
            </a:r>
            <a:r>
              <a:rPr lang="en-GB" sz="3200" dirty="0">
                <a:solidFill>
                  <a:schemeClr val="accent5">
                    <a:lumMod val="50000"/>
                  </a:schemeClr>
                </a:solidFill>
              </a:rPr>
              <a:t> y a des livre   </a:t>
            </a:r>
            <a:r>
              <a:rPr lang="en-GB" sz="3200" dirty="0" err="1" smtClean="0">
                <a:solidFill>
                  <a:schemeClr val="accent5">
                    <a:lumMod val="50000"/>
                  </a:schemeClr>
                </a:solidFill>
              </a:rPr>
              <a:t>cher</a:t>
            </a:r>
            <a:endParaRPr lang="en-GB" sz="3200" dirty="0">
              <a:solidFill>
                <a:schemeClr val="accent5">
                  <a:lumMod val="50000"/>
                </a:schemeClr>
              </a:solidFill>
            </a:endParaRPr>
          </a:p>
        </p:txBody>
      </p:sp>
      <p:sp>
        <p:nvSpPr>
          <p:cNvPr id="14" name="TextBox 13"/>
          <p:cNvSpPr txBox="1"/>
          <p:nvPr/>
        </p:nvSpPr>
        <p:spPr>
          <a:xfrm>
            <a:off x="6291387" y="2623115"/>
            <a:ext cx="4132806" cy="584775"/>
          </a:xfrm>
          <a:prstGeom prst="rect">
            <a:avLst/>
          </a:prstGeom>
          <a:noFill/>
        </p:spPr>
        <p:txBody>
          <a:bodyPr wrap="square" rtlCol="0">
            <a:spAutoFit/>
          </a:bodyPr>
          <a:lstStyle/>
          <a:p>
            <a:r>
              <a:rPr lang="en-GB" sz="3200" dirty="0">
                <a:solidFill>
                  <a:schemeClr val="accent5">
                    <a:lumMod val="50000"/>
                  </a:schemeClr>
                </a:solidFill>
              </a:rPr>
              <a:t>there are two book</a:t>
            </a:r>
            <a:endParaRPr lang="en-GB" sz="4000" dirty="0">
              <a:solidFill>
                <a:srgbClr val="FF0000"/>
              </a:solidFill>
            </a:endParaRPr>
          </a:p>
        </p:txBody>
      </p:sp>
      <p:sp>
        <p:nvSpPr>
          <p:cNvPr id="15" name="TextBox 14"/>
          <p:cNvSpPr txBox="1"/>
          <p:nvPr/>
        </p:nvSpPr>
        <p:spPr>
          <a:xfrm>
            <a:off x="6457245" y="4355170"/>
            <a:ext cx="6067908" cy="1077218"/>
          </a:xfrm>
          <a:prstGeom prst="rect">
            <a:avLst/>
          </a:prstGeom>
          <a:noFill/>
        </p:spPr>
        <p:txBody>
          <a:bodyPr wrap="square" rtlCol="0">
            <a:spAutoFit/>
          </a:bodyPr>
          <a:lstStyle/>
          <a:p>
            <a:r>
              <a:rPr lang="en-GB" sz="3200" dirty="0">
                <a:solidFill>
                  <a:schemeClr val="accent5">
                    <a:lumMod val="50000"/>
                  </a:schemeClr>
                </a:solidFill>
              </a:rPr>
              <a:t>there are some </a:t>
            </a:r>
            <a:r>
              <a:rPr lang="en-GB" sz="3200" dirty="0" smtClean="0">
                <a:solidFill>
                  <a:schemeClr val="accent5">
                    <a:lumMod val="50000"/>
                  </a:schemeClr>
                </a:solidFill>
              </a:rPr>
              <a:t>expensive </a:t>
            </a:r>
            <a:r>
              <a:rPr lang="en-GB" sz="3200" dirty="0">
                <a:solidFill>
                  <a:schemeClr val="accent5">
                    <a:lumMod val="50000"/>
                  </a:schemeClr>
                </a:solidFill>
              </a:rPr>
              <a:t>book</a:t>
            </a:r>
            <a:endParaRPr lang="en-GB" sz="4000" dirty="0">
              <a:solidFill>
                <a:srgbClr val="FF0000"/>
              </a:solidFill>
            </a:endParaRPr>
          </a:p>
        </p:txBody>
      </p:sp>
      <p:sp>
        <p:nvSpPr>
          <p:cNvPr id="16" name="TextBox 15"/>
          <p:cNvSpPr txBox="1"/>
          <p:nvPr/>
        </p:nvSpPr>
        <p:spPr>
          <a:xfrm>
            <a:off x="236600" y="5509332"/>
            <a:ext cx="11828882" cy="461665"/>
          </a:xfrm>
          <a:prstGeom prst="rect">
            <a:avLst/>
          </a:prstGeom>
          <a:noFill/>
        </p:spPr>
        <p:txBody>
          <a:bodyPr wrap="square" rtlCol="0">
            <a:spAutoFit/>
          </a:bodyPr>
          <a:lstStyle/>
          <a:p>
            <a:r>
              <a:rPr lang="en-GB" sz="2400" dirty="0">
                <a:solidFill>
                  <a:schemeClr val="accent5">
                    <a:lumMod val="50000"/>
                  </a:schemeClr>
                </a:solidFill>
              </a:rPr>
              <a:t>This is called adjective </a:t>
            </a:r>
            <a:r>
              <a:rPr lang="en-GB" sz="2400" b="1" dirty="0">
                <a:solidFill>
                  <a:schemeClr val="accent5">
                    <a:lumMod val="50000"/>
                  </a:schemeClr>
                </a:solidFill>
              </a:rPr>
              <a:t>agreement </a:t>
            </a:r>
            <a:r>
              <a:rPr lang="en-GB" sz="2000" dirty="0">
                <a:solidFill>
                  <a:schemeClr val="accent5">
                    <a:lumMod val="50000"/>
                  </a:schemeClr>
                </a:solidFill>
              </a:rPr>
              <a:t>(like the –e on the feminine form you already know</a:t>
            </a:r>
            <a:r>
              <a:rPr lang="en-GB" sz="2000" dirty="0" smtClean="0">
                <a:solidFill>
                  <a:schemeClr val="accent5">
                    <a:lumMod val="50000"/>
                  </a:schemeClr>
                </a:solidFill>
              </a:rPr>
              <a:t>).</a:t>
            </a:r>
            <a:endParaRPr lang="en-GB" sz="2400" dirty="0">
              <a:solidFill>
                <a:schemeClr val="accent5">
                  <a:lumMod val="50000"/>
                </a:schemeClr>
              </a:solidFill>
            </a:endParaRPr>
          </a:p>
        </p:txBody>
      </p:sp>
      <p:sp>
        <p:nvSpPr>
          <p:cNvPr id="17" name="TextBox 16"/>
          <p:cNvSpPr txBox="1"/>
          <p:nvPr/>
        </p:nvSpPr>
        <p:spPr>
          <a:xfrm>
            <a:off x="3197874" y="4550036"/>
            <a:ext cx="426931" cy="584775"/>
          </a:xfrm>
          <a:prstGeom prst="rect">
            <a:avLst/>
          </a:prstGeom>
          <a:noFill/>
        </p:spPr>
        <p:txBody>
          <a:bodyPr wrap="square" rtlCol="0">
            <a:spAutoFit/>
          </a:bodyPr>
          <a:lstStyle/>
          <a:p>
            <a:r>
              <a:rPr lang="en-GB" sz="3200" b="1" dirty="0">
                <a:solidFill>
                  <a:srgbClr val="EE6000"/>
                </a:solidFill>
              </a:rPr>
              <a:t>s</a:t>
            </a:r>
          </a:p>
        </p:txBody>
      </p:sp>
      <p:sp>
        <p:nvSpPr>
          <p:cNvPr id="22" name="TextBox 21"/>
          <p:cNvSpPr txBox="1"/>
          <p:nvPr/>
        </p:nvSpPr>
        <p:spPr>
          <a:xfrm>
            <a:off x="10110080" y="2623115"/>
            <a:ext cx="269934" cy="584775"/>
          </a:xfrm>
          <a:prstGeom prst="rect">
            <a:avLst/>
          </a:prstGeom>
          <a:noFill/>
        </p:spPr>
        <p:txBody>
          <a:bodyPr wrap="square" rtlCol="0">
            <a:spAutoFit/>
          </a:bodyPr>
          <a:lstStyle/>
          <a:p>
            <a:r>
              <a:rPr lang="en-GB" sz="3200" b="1" dirty="0">
                <a:solidFill>
                  <a:srgbClr val="EE6000"/>
                </a:solidFill>
              </a:rPr>
              <a:t>s</a:t>
            </a:r>
          </a:p>
        </p:txBody>
      </p:sp>
      <p:sp>
        <p:nvSpPr>
          <p:cNvPr id="23" name="TextBox 22"/>
          <p:cNvSpPr txBox="1"/>
          <p:nvPr/>
        </p:nvSpPr>
        <p:spPr>
          <a:xfrm>
            <a:off x="7488821" y="4847613"/>
            <a:ext cx="437170" cy="584775"/>
          </a:xfrm>
          <a:prstGeom prst="rect">
            <a:avLst/>
          </a:prstGeom>
          <a:noFill/>
        </p:spPr>
        <p:txBody>
          <a:bodyPr wrap="square" rtlCol="0">
            <a:spAutoFit/>
          </a:bodyPr>
          <a:lstStyle/>
          <a:p>
            <a:r>
              <a:rPr lang="en-GB" sz="3200" b="1" dirty="0">
                <a:solidFill>
                  <a:srgbClr val="EE6000"/>
                </a:solidFill>
              </a:rPr>
              <a:t>s</a:t>
            </a:r>
          </a:p>
        </p:txBody>
      </p:sp>
      <p:sp>
        <p:nvSpPr>
          <p:cNvPr id="24" name="TextBox 23"/>
          <p:cNvSpPr txBox="1"/>
          <p:nvPr/>
        </p:nvSpPr>
        <p:spPr>
          <a:xfrm>
            <a:off x="3970116" y="2591568"/>
            <a:ext cx="301153" cy="584775"/>
          </a:xfrm>
          <a:prstGeom prst="rect">
            <a:avLst/>
          </a:prstGeom>
          <a:noFill/>
        </p:spPr>
        <p:txBody>
          <a:bodyPr wrap="square" rtlCol="0">
            <a:spAutoFit/>
          </a:bodyPr>
          <a:lstStyle/>
          <a:p>
            <a:r>
              <a:rPr lang="en-GB" sz="3200" b="1" dirty="0">
                <a:solidFill>
                  <a:srgbClr val="EE6000"/>
                </a:solidFill>
              </a:rPr>
              <a:t>s</a:t>
            </a:r>
          </a:p>
        </p:txBody>
      </p:sp>
      <p:sp>
        <p:nvSpPr>
          <p:cNvPr id="25" name="Oval Callout 24"/>
          <p:cNvSpPr/>
          <p:nvPr/>
        </p:nvSpPr>
        <p:spPr>
          <a:xfrm>
            <a:off x="9012264" y="110529"/>
            <a:ext cx="2994636" cy="1258745"/>
          </a:xfrm>
          <a:prstGeom prst="wedgeEllipseCallout">
            <a:avLst>
              <a:gd name="adj1" fmla="val -6927"/>
              <a:gd name="adj2" fmla="val 15811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9012264" y="522955"/>
            <a:ext cx="2946295" cy="400110"/>
          </a:xfrm>
          <a:prstGeom prst="rect">
            <a:avLst/>
          </a:prstGeom>
          <a:noFill/>
        </p:spPr>
        <p:txBody>
          <a:bodyPr wrap="square" rtlCol="0">
            <a:spAutoFit/>
          </a:bodyPr>
          <a:lstStyle/>
          <a:p>
            <a:pPr algn="ctr"/>
            <a:r>
              <a:rPr lang="en-GB" sz="2000" b="1" dirty="0">
                <a:solidFill>
                  <a:schemeClr val="bg1"/>
                </a:solidFill>
              </a:rPr>
              <a:t>Same as English!</a:t>
            </a:r>
          </a:p>
        </p:txBody>
      </p:sp>
      <p:sp>
        <p:nvSpPr>
          <p:cNvPr id="21" name="TextBox 20"/>
          <p:cNvSpPr txBox="1"/>
          <p:nvPr/>
        </p:nvSpPr>
        <p:spPr>
          <a:xfrm flipH="1">
            <a:off x="4432698" y="4543632"/>
            <a:ext cx="447366" cy="584775"/>
          </a:xfrm>
          <a:prstGeom prst="rect">
            <a:avLst/>
          </a:prstGeom>
          <a:noFill/>
        </p:spPr>
        <p:txBody>
          <a:bodyPr wrap="square" rtlCol="0">
            <a:spAutoFit/>
          </a:bodyPr>
          <a:lstStyle/>
          <a:p>
            <a:r>
              <a:rPr lang="en-GB" sz="3200" b="1" dirty="0" smtClean="0">
                <a:solidFill>
                  <a:srgbClr val="EE6000"/>
                </a:solidFill>
              </a:rPr>
              <a:t>s</a:t>
            </a:r>
            <a:endParaRPr lang="en-GB" sz="3200" b="1" dirty="0">
              <a:solidFill>
                <a:srgbClr val="EE6000"/>
              </a:solidFill>
            </a:endParaRPr>
          </a:p>
        </p:txBody>
      </p:sp>
      <p:sp>
        <p:nvSpPr>
          <p:cNvPr id="20" name="Oval Callout 19"/>
          <p:cNvSpPr/>
          <p:nvPr/>
        </p:nvSpPr>
        <p:spPr>
          <a:xfrm>
            <a:off x="7005998" y="2422074"/>
            <a:ext cx="1979717" cy="1298909"/>
          </a:xfrm>
          <a:prstGeom prst="wedgeEllipseCallout">
            <a:avLst>
              <a:gd name="adj1" fmla="val -166472"/>
              <a:gd name="adj2" fmla="val 1374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6979449" y="2719780"/>
            <a:ext cx="2006266" cy="707886"/>
          </a:xfrm>
          <a:prstGeom prst="rect">
            <a:avLst/>
          </a:prstGeom>
          <a:noFill/>
        </p:spPr>
        <p:txBody>
          <a:bodyPr wrap="square" rtlCol="0">
            <a:spAutoFit/>
          </a:bodyPr>
          <a:lstStyle/>
          <a:p>
            <a:pPr algn="ctr"/>
            <a:r>
              <a:rPr lang="en-GB" sz="2000" b="1" dirty="0">
                <a:solidFill>
                  <a:schemeClr val="bg1"/>
                </a:solidFill>
              </a:rPr>
              <a:t>Different </a:t>
            </a:r>
          </a:p>
          <a:p>
            <a:pPr algn="ctr"/>
            <a:r>
              <a:rPr lang="en-GB" sz="2000" b="1" dirty="0">
                <a:solidFill>
                  <a:schemeClr val="bg1"/>
                </a:solidFill>
              </a:rPr>
              <a:t>from English!</a:t>
            </a:r>
          </a:p>
        </p:txBody>
      </p:sp>
      <p:sp>
        <p:nvSpPr>
          <p:cNvPr id="4" name="TextBox 3"/>
          <p:cNvSpPr txBox="1"/>
          <p:nvPr/>
        </p:nvSpPr>
        <p:spPr>
          <a:xfrm>
            <a:off x="236600" y="5992265"/>
            <a:ext cx="11489607" cy="830997"/>
          </a:xfrm>
          <a:prstGeom prst="rect">
            <a:avLst/>
          </a:prstGeom>
          <a:noFill/>
        </p:spPr>
        <p:txBody>
          <a:bodyPr wrap="square" rtlCol="0">
            <a:spAutoFit/>
          </a:bodyPr>
          <a:lstStyle/>
          <a:p>
            <a:r>
              <a:rPr lang="en-GB" sz="2400" dirty="0" smtClean="0">
                <a:solidFill>
                  <a:schemeClr val="accent5">
                    <a:lumMod val="50000"/>
                  </a:schemeClr>
                </a:solidFill>
              </a:rPr>
              <a:t>The </a:t>
            </a:r>
            <a:r>
              <a:rPr lang="en-GB" sz="2400" b="1" dirty="0" smtClean="0">
                <a:solidFill>
                  <a:srgbClr val="EE6000"/>
                </a:solidFill>
              </a:rPr>
              <a:t>–</a:t>
            </a:r>
            <a:r>
              <a:rPr lang="en-GB" sz="2400" b="1" dirty="0">
                <a:solidFill>
                  <a:srgbClr val="EE6000"/>
                </a:solidFill>
              </a:rPr>
              <a:t>s </a:t>
            </a:r>
            <a:r>
              <a:rPr lang="en-GB" sz="2400" dirty="0">
                <a:solidFill>
                  <a:schemeClr val="accent5">
                    <a:lumMod val="50000"/>
                  </a:schemeClr>
                </a:solidFill>
              </a:rPr>
              <a:t>is not pronounced </a:t>
            </a:r>
            <a:r>
              <a:rPr lang="en-GB" sz="2400" dirty="0" smtClean="0">
                <a:solidFill>
                  <a:schemeClr val="accent5">
                    <a:lumMod val="50000"/>
                  </a:schemeClr>
                </a:solidFill>
              </a:rPr>
              <a:t>– </a:t>
            </a:r>
            <a:r>
              <a:rPr lang="en-GB" sz="2400" dirty="0">
                <a:solidFill>
                  <a:schemeClr val="accent5">
                    <a:lumMod val="50000"/>
                  </a:schemeClr>
                </a:solidFill>
              </a:rPr>
              <a:t>it is a silent final consonant (SFC</a:t>
            </a:r>
            <a:r>
              <a:rPr lang="en-GB" sz="2400" dirty="0" smtClean="0">
                <a:solidFill>
                  <a:schemeClr val="accent5">
                    <a:lumMod val="50000"/>
                  </a:schemeClr>
                </a:solidFill>
              </a:rPr>
              <a:t>).</a:t>
            </a:r>
            <a:endParaRPr lang="en-GB" sz="3200" dirty="0">
              <a:solidFill>
                <a:srgbClr val="00B050"/>
              </a:solidFill>
            </a:endParaRPr>
          </a:p>
          <a:p>
            <a:endParaRPr lang="en-GB" sz="2400" dirty="0"/>
          </a:p>
        </p:txBody>
      </p:sp>
    </p:spTree>
    <p:extLst>
      <p:ext uri="{BB962C8B-B14F-4D97-AF65-F5344CB8AC3E}">
        <p14:creationId xmlns:p14="http://schemas.microsoft.com/office/powerpoint/2010/main" val="75267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21" presetClass="entr" presetSubtype="1" fill="hold" nodeType="with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heel(1)">
                                      <p:cBhvr>
                                        <p:cTn id="21" dur="2000"/>
                                        <p:tgtEl>
                                          <p:spTgt spid="24">
                                            <p:txEl>
                                              <p:pRg st="0" end="0"/>
                                            </p:txEl>
                                          </p:spTgt>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21" presetClass="entr" presetSubtype="1" fill="hold" nodeType="with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animEffect transition="in" filter="wheel(1)">
                                      <p:cBhvr>
                                        <p:cTn id="26" dur="2000"/>
                                        <p:tgtEl>
                                          <p:spTgt spid="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21" presetClass="entr" presetSubtype="1" fill="hold"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wheel(1)">
                                      <p:cBhvr>
                                        <p:cTn id="43" dur="2000"/>
                                        <p:tgtEl>
                                          <p:spTgt spid="17">
                                            <p:txEl>
                                              <p:pRg st="0" end="0"/>
                                            </p:txEl>
                                          </p:spTgt>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par>
                                <p:cTn id="46" presetID="21" presetClass="entr" presetSubtype="1" fill="hold" nodeType="withEffect">
                                  <p:stCondLst>
                                    <p:cond delay="0"/>
                                  </p:stCondLst>
                                  <p:childTnLst>
                                    <p:set>
                                      <p:cBhvr>
                                        <p:cTn id="47" dur="1" fill="hold">
                                          <p:stCondLst>
                                            <p:cond delay="0"/>
                                          </p:stCondLst>
                                        </p:cTn>
                                        <p:tgtEl>
                                          <p:spTgt spid="23">
                                            <p:txEl>
                                              <p:pRg st="0" end="0"/>
                                            </p:txEl>
                                          </p:spTgt>
                                        </p:tgtEl>
                                        <p:attrNameLst>
                                          <p:attrName>style.visibility</p:attrName>
                                        </p:attrNameLst>
                                      </p:cBhvr>
                                      <p:to>
                                        <p:strVal val="visible"/>
                                      </p:to>
                                    </p:set>
                                    <p:animEffect transition="in" filter="wheel(1)">
                                      <p:cBhvr>
                                        <p:cTn id="48" dur="2000"/>
                                        <p:tgtEl>
                                          <p:spTgt spid="23">
                                            <p:txEl>
                                              <p:pRg st="0" end="0"/>
                                            </p:txEl>
                                          </p:spTgt>
                                        </p:tgtEl>
                                      </p:cBhvr>
                                    </p:animEffect>
                                  </p:childTnLst>
                                </p:cTn>
                              </p:par>
                              <p:par>
                                <p:cTn id="49" presetID="21" presetClass="entr" presetSubtype="1" fill="hold" nodeType="with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animEffect transition="in" filter="wheel(1)">
                                      <p:cBhvr>
                                        <p:cTn id="51" dur="2000"/>
                                        <p:tgtEl>
                                          <p:spTgt spid="2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50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7" grpId="0"/>
      <p:bldP spid="8" grpId="0"/>
      <p:bldP spid="11" grpId="0"/>
      <p:bldP spid="12" grpId="0"/>
      <p:bldP spid="13" grpId="0"/>
      <p:bldP spid="14" grpId="0"/>
      <p:bldP spid="15" grpId="0"/>
      <p:bldP spid="16" grpId="0"/>
      <p:bldP spid="25" grpId="0" animBg="1"/>
      <p:bldP spid="26" grpId="0"/>
      <p:bldP spid="20" grpId="0" animBg="1"/>
      <p:bldP spid="27"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Callout 29"/>
          <p:cNvSpPr/>
          <p:nvPr/>
        </p:nvSpPr>
        <p:spPr>
          <a:xfrm>
            <a:off x="3698328" y="4141097"/>
            <a:ext cx="1828800" cy="1449336"/>
          </a:xfrm>
          <a:prstGeom prst="wedgeEllipseCallout">
            <a:avLst>
              <a:gd name="adj1" fmla="val 47544"/>
              <a:gd name="adj2" fmla="val -65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Callout 10"/>
          <p:cNvSpPr/>
          <p:nvPr/>
        </p:nvSpPr>
        <p:spPr>
          <a:xfrm>
            <a:off x="3698328" y="4062438"/>
            <a:ext cx="1828800" cy="1449336"/>
          </a:xfrm>
          <a:prstGeom prst="wedgeEllipseCallout">
            <a:avLst>
              <a:gd name="adj1" fmla="val -47158"/>
              <a:gd name="adj2" fmla="val -6374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7825"/>
            <a:ext cx="7157885" cy="867128"/>
          </a:xfrm>
          <a:prstGeom prst="rect">
            <a:avLst/>
          </a:prstGeom>
        </p:spPr>
      </p:pic>
      <p:sp>
        <p:nvSpPr>
          <p:cNvPr id="4" name="Title 3"/>
          <p:cNvSpPr>
            <a:spLocks noGrp="1"/>
          </p:cNvSpPr>
          <p:nvPr>
            <p:ph type="title"/>
          </p:nvPr>
        </p:nvSpPr>
        <p:spPr>
          <a:xfrm>
            <a:off x="53085" y="246437"/>
            <a:ext cx="6081097" cy="707849"/>
          </a:xfrm>
        </p:spPr>
        <p:txBody>
          <a:bodyPr>
            <a:normAutofit fontScale="90000"/>
          </a:bodyPr>
          <a:lstStyle/>
          <a:p>
            <a:r>
              <a:rPr lang="en-GB" sz="2800" dirty="0">
                <a:solidFill>
                  <a:schemeClr val="bg1"/>
                </a:solidFill>
              </a:rPr>
              <a:t>Describing more than one: We are…</a:t>
            </a:r>
          </a:p>
        </p:txBody>
      </p:sp>
      <p:sp>
        <p:nvSpPr>
          <p:cNvPr id="7" name="Rectangle 6"/>
          <p:cNvSpPr/>
          <p:nvPr/>
        </p:nvSpPr>
        <p:spPr>
          <a:xfrm>
            <a:off x="873019" y="1184097"/>
            <a:ext cx="10307845" cy="1200329"/>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“Nous” (we) is a </a:t>
            </a:r>
            <a:r>
              <a:rPr lang="en-GB" sz="2400" i="1" dirty="0">
                <a:solidFill>
                  <a:srgbClr val="4472C4">
                    <a:lumMod val="50000"/>
                  </a:srgbClr>
                </a:solidFill>
                <a:latin typeface="Century Gothic" panose="020B0502020202020204" pitchFamily="34" charset="0"/>
              </a:rPr>
              <a:t>plural</a:t>
            </a:r>
            <a:r>
              <a:rPr lang="en-GB" sz="2400" dirty="0">
                <a:solidFill>
                  <a:srgbClr val="4472C4">
                    <a:lumMod val="50000"/>
                  </a:srgbClr>
                </a:solidFill>
                <a:latin typeface="Century Gothic" panose="020B0502020202020204" pitchFamily="34" charset="0"/>
              </a:rPr>
              <a:t> pronoun – it refers to </a:t>
            </a:r>
            <a:r>
              <a:rPr lang="en-GB" sz="2400" i="1" dirty="0">
                <a:solidFill>
                  <a:srgbClr val="4472C4">
                    <a:lumMod val="50000"/>
                  </a:srgbClr>
                </a:solidFill>
                <a:latin typeface="Century Gothic" panose="020B0502020202020204" pitchFamily="34" charset="0"/>
              </a:rPr>
              <a:t>more than one person</a:t>
            </a:r>
            <a:r>
              <a:rPr lang="en-GB" sz="2400" dirty="0">
                <a:solidFill>
                  <a:srgbClr val="4472C4">
                    <a:lumMod val="50000"/>
                  </a:srgbClr>
                </a:solidFill>
                <a:latin typeface="Century Gothic" panose="020B0502020202020204"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endParaRPr lang="en-GB" sz="2400" dirty="0">
              <a:solidFill>
                <a:srgbClr val="4472C4">
                  <a:lumMod val="50000"/>
                </a:srgbClr>
              </a:solidFill>
              <a:latin typeface="Century Gothic" panose="020B0502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2400" dirty="0" smtClean="0">
              <a:solidFill>
                <a:srgbClr val="4472C4">
                  <a:lumMod val="50000"/>
                </a:srgbClr>
              </a:solidFill>
              <a:latin typeface="Century Gothic" panose="020B0502020202020204" pitchFamily="34" charset="0"/>
            </a:endParaRPr>
          </a:p>
        </p:txBody>
      </p:sp>
      <p:sp>
        <p:nvSpPr>
          <p:cNvPr id="28" name="TextBox 27"/>
          <p:cNvSpPr txBox="1"/>
          <p:nvPr/>
        </p:nvSpPr>
        <p:spPr>
          <a:xfrm>
            <a:off x="1262475" y="34092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Nous </a:t>
            </a:r>
            <a:r>
              <a:rPr kumimoji="0" lang="en-GB"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sommes</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content</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p:cNvSpPr txBox="1"/>
          <p:nvPr/>
        </p:nvSpPr>
        <p:spPr>
          <a:xfrm>
            <a:off x="6265547" y="340929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t>
            </a:r>
            <a:r>
              <a:rPr kumimoji="0" lang="en-GB"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are</a:t>
            </a:r>
            <a:r>
              <a:rPr kumimoji="0" lang="en-GB" sz="3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happy.</a:t>
            </a:r>
          </a:p>
        </p:txBody>
      </p:sp>
      <p:sp>
        <p:nvSpPr>
          <p:cNvPr id="24" name="TextBox 23"/>
          <p:cNvSpPr txBox="1"/>
          <p:nvPr/>
        </p:nvSpPr>
        <p:spPr>
          <a:xfrm>
            <a:off x="323879" y="5888191"/>
            <a:ext cx="1140611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Don’t forget! The </a:t>
            </a:r>
            <a:r>
              <a:rPr kumimoji="0" lang="en-GB" sz="2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 the end of </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sommes</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and </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 adjective are Silent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Final </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Consonants.</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655" y="4315618"/>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77124" y="1860657"/>
            <a:ext cx="116996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smtClean="0">
                <a:solidFill>
                  <a:srgbClr val="4472C4">
                    <a:lumMod val="50000"/>
                  </a:srgbClr>
                </a:solidFill>
                <a:latin typeface="Century Gothic" panose="020B0502020202020204" pitchFamily="34" charset="0"/>
              </a:rPr>
              <a:t>Remember: T</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here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must be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agreement </a:t>
            </a:r>
            <a:r>
              <a:rPr kumimoji="0" lang="en-GB" sz="24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between the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adjective</a:t>
            </a:r>
            <a:r>
              <a:rPr kumimoji="0" lang="en-GB" sz="24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and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noun</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p:cNvSpPr/>
          <p:nvPr/>
        </p:nvSpPr>
        <p:spPr>
          <a:xfrm>
            <a:off x="595552" y="2537217"/>
            <a:ext cx="10862772" cy="461665"/>
          </a:xfrm>
          <a:prstGeom prst="rect">
            <a:avLst/>
          </a:prstGeom>
        </p:spPr>
        <p:txBody>
          <a:bodyPr wrap="square">
            <a:spAutoFit/>
          </a:bodyPr>
          <a:lstStyle/>
          <a:p>
            <a:pPr lvl="0">
              <a:defRPr/>
            </a:pPr>
            <a:r>
              <a:rPr lang="en-GB" sz="2400" dirty="0" smtClean="0">
                <a:solidFill>
                  <a:srgbClr val="4472C4">
                    <a:lumMod val="50000"/>
                  </a:srgbClr>
                </a:solidFill>
                <a:latin typeface="Century Gothic" panose="020B0502020202020204" pitchFamily="34" charset="0"/>
              </a:rPr>
              <a:t>So</a:t>
            </a:r>
            <a:r>
              <a:rPr lang="en-GB" sz="2400" dirty="0">
                <a:solidFill>
                  <a:srgbClr val="4472C4">
                    <a:lumMod val="50000"/>
                  </a:srgbClr>
                </a:solidFill>
                <a:latin typeface="Century Gothic" panose="020B0502020202020204" pitchFamily="34" charset="0"/>
              </a:rPr>
              <a:t>, adjectives describing “nous” need to be in a plural form:</a:t>
            </a:r>
          </a:p>
        </p:txBody>
      </p:sp>
    </p:spTree>
    <p:extLst>
      <p:ext uri="{BB962C8B-B14F-4D97-AF65-F5344CB8AC3E}">
        <p14:creationId xmlns:p14="http://schemas.microsoft.com/office/powerpoint/2010/main" val="13734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1" grpId="0" animBg="1"/>
      <p:bldP spid="7" grpId="0"/>
      <p:bldP spid="28" grpId="0"/>
      <p:bldP spid="29"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156" y="167342"/>
            <a:ext cx="10630969" cy="461665"/>
          </a:xfrm>
          <a:prstGeom prst="rect">
            <a:avLst/>
          </a:prstGeom>
          <a:noFill/>
        </p:spPr>
        <p:txBody>
          <a:bodyPr wrap="square" rtlCol="0">
            <a:spAutoFit/>
          </a:bodyPr>
          <a:lstStyle/>
          <a:p>
            <a:r>
              <a:rPr lang="en-GB" sz="2400" dirty="0" err="1" smtClean="0">
                <a:solidFill>
                  <a:schemeClr val="accent5">
                    <a:lumMod val="50000"/>
                  </a:schemeClr>
                </a:solidFill>
              </a:rPr>
              <a:t>C’est</a:t>
            </a:r>
            <a:r>
              <a:rPr lang="en-GB" sz="2400" dirty="0" smtClean="0">
                <a:solidFill>
                  <a:schemeClr val="accent5">
                    <a:lumMod val="50000"/>
                  </a:schemeClr>
                </a:solidFill>
              </a:rPr>
              <a:t> qui ? </a:t>
            </a:r>
            <a:r>
              <a:rPr lang="en-GB" sz="2400" b="1" dirty="0" smtClean="0">
                <a:solidFill>
                  <a:schemeClr val="accent5">
                    <a:lumMod val="50000"/>
                  </a:schemeClr>
                </a:solidFill>
              </a:rPr>
              <a:t>Nous</a:t>
            </a:r>
            <a:r>
              <a:rPr lang="en-GB" sz="2400" dirty="0" smtClean="0">
                <a:solidFill>
                  <a:schemeClr val="accent5">
                    <a:lumMod val="50000"/>
                  </a:schemeClr>
                </a:solidFill>
              </a:rPr>
              <a:t> </a:t>
            </a:r>
            <a:r>
              <a:rPr lang="en-GB" sz="2400" dirty="0" err="1" smtClean="0">
                <a:solidFill>
                  <a:schemeClr val="accent5">
                    <a:lumMod val="50000"/>
                  </a:schemeClr>
                </a:solidFill>
              </a:rPr>
              <a:t>ou</a:t>
            </a:r>
            <a:r>
              <a:rPr lang="en-GB" sz="2400" dirty="0" smtClean="0">
                <a:solidFill>
                  <a:schemeClr val="accent5">
                    <a:lumMod val="50000"/>
                  </a:schemeClr>
                </a:solidFill>
              </a:rPr>
              <a:t> </a:t>
            </a:r>
            <a:r>
              <a:rPr lang="en-GB" sz="2400" b="1" dirty="0" smtClean="0">
                <a:solidFill>
                  <a:schemeClr val="accent5">
                    <a:lumMod val="50000"/>
                  </a:schemeClr>
                </a:solidFill>
              </a:rPr>
              <a:t>je</a:t>
            </a:r>
            <a:r>
              <a:rPr lang="en-GB" sz="2400" dirty="0" smtClean="0">
                <a:solidFill>
                  <a:schemeClr val="accent5">
                    <a:lumMod val="50000"/>
                  </a:schemeClr>
                </a:solidFill>
              </a:rPr>
              <a:t>? </a:t>
            </a:r>
            <a:r>
              <a:rPr lang="en-GB" sz="2400" dirty="0" err="1" smtClean="0">
                <a:solidFill>
                  <a:schemeClr val="accent5">
                    <a:lumMod val="50000"/>
                  </a:schemeClr>
                </a:solidFill>
              </a:rPr>
              <a:t>Écris</a:t>
            </a:r>
            <a:r>
              <a:rPr lang="en-GB" sz="2400" dirty="0" smtClean="0">
                <a:solidFill>
                  <a:schemeClr val="accent5">
                    <a:lumMod val="50000"/>
                  </a:schemeClr>
                </a:solidFill>
              </a:rPr>
              <a:t> les </a:t>
            </a:r>
            <a:r>
              <a:rPr lang="en-GB" sz="2400" dirty="0" err="1" smtClean="0">
                <a:solidFill>
                  <a:schemeClr val="accent5">
                    <a:lumMod val="50000"/>
                  </a:schemeClr>
                </a:solidFill>
              </a:rPr>
              <a:t>adjectifs</a:t>
            </a:r>
            <a:r>
              <a:rPr lang="en-GB" sz="2400" dirty="0" smtClean="0">
                <a:solidFill>
                  <a:schemeClr val="accent5">
                    <a:lumMod val="50000"/>
                  </a:schemeClr>
                </a:solidFill>
              </a:rPr>
              <a:t> </a:t>
            </a:r>
            <a:r>
              <a:rPr lang="en-GB" sz="2400" dirty="0" err="1" smtClean="0">
                <a:solidFill>
                  <a:schemeClr val="accent5">
                    <a:lumMod val="50000"/>
                  </a:schemeClr>
                </a:solidFill>
              </a:rPr>
              <a:t>en</a:t>
            </a:r>
            <a:r>
              <a:rPr lang="en-GB" sz="2400" dirty="0" smtClean="0">
                <a:solidFill>
                  <a:schemeClr val="accent5">
                    <a:lumMod val="50000"/>
                  </a:schemeClr>
                </a:solidFill>
              </a:rPr>
              <a:t> </a:t>
            </a:r>
            <a:r>
              <a:rPr lang="en-GB" sz="2400" dirty="0" err="1" smtClean="0">
                <a:solidFill>
                  <a:schemeClr val="accent5">
                    <a:lumMod val="50000"/>
                  </a:schemeClr>
                </a:solidFill>
              </a:rPr>
              <a:t>anglais</a:t>
            </a:r>
            <a:r>
              <a:rPr lang="en-GB" sz="2400" dirty="0" smtClean="0">
                <a:solidFill>
                  <a:schemeClr val="accent5">
                    <a:lumMod val="50000"/>
                  </a:schemeClr>
                </a:solidFill>
              </a:rPr>
              <a:t>.</a:t>
            </a:r>
            <a:endParaRPr lang="en-GB" sz="24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844729236"/>
              </p:ext>
            </p:extLst>
          </p:nvPr>
        </p:nvGraphicFramePr>
        <p:xfrm>
          <a:off x="1201205" y="773468"/>
          <a:ext cx="10215563" cy="551688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6457950">
                  <a:extLst>
                    <a:ext uri="{9D8B030D-6E8A-4147-A177-3AD203B41FA5}">
                      <a16:colId xmlns:a16="http://schemas.microsoft.com/office/drawing/2014/main" val="745458274"/>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tblGrid>
              <a:tr h="961760">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smtClean="0">
                          <a:solidFill>
                            <a:schemeClr val="accent5">
                              <a:lumMod val="50000"/>
                            </a:schemeClr>
                          </a:solidFill>
                        </a:rPr>
                        <a:t>nous</a:t>
                      </a:r>
                      <a:r>
                        <a:rPr lang="en-GB" sz="2400" b="1" baseline="0" dirty="0" smtClean="0">
                          <a:solidFill>
                            <a:schemeClr val="accent5">
                              <a:lumMod val="50000"/>
                            </a:schemeClr>
                          </a:solidFill>
                        </a:rPr>
                        <a:t> </a:t>
                      </a:r>
                      <a:r>
                        <a:rPr lang="en-GB" sz="2000" b="1" baseline="0" dirty="0">
                          <a:solidFill>
                            <a:schemeClr val="accent5">
                              <a:lumMod val="50000"/>
                            </a:schemeClr>
                          </a:solidFill>
                        </a:rPr>
                        <a:t>(we)</a:t>
                      </a:r>
                      <a:endParaRPr lang="en-GB" sz="2000" b="1" dirty="0">
                        <a:solidFill>
                          <a:schemeClr val="accent5">
                            <a:lumMod val="50000"/>
                          </a:schemeClr>
                        </a:solidFill>
                      </a:endParaRPr>
                    </a:p>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smtClean="0">
                          <a:solidFill>
                            <a:schemeClr val="accent5">
                              <a:lumMod val="50000"/>
                            </a:schemeClr>
                          </a:solidFill>
                        </a:rPr>
                        <a:t>je</a:t>
                      </a:r>
                      <a:endParaRPr lang="en-GB" sz="2400" b="1" dirty="0">
                        <a:solidFill>
                          <a:schemeClr val="accent5">
                            <a:lumMod val="50000"/>
                          </a:schemeClr>
                        </a:solidFill>
                      </a:endParaRPr>
                    </a:p>
                    <a:p>
                      <a:pPr algn="ctr"/>
                      <a:r>
                        <a:rPr lang="en-GB" sz="2000" b="1" dirty="0">
                          <a:solidFill>
                            <a:schemeClr val="accent5">
                              <a:lumMod val="50000"/>
                            </a:schemeClr>
                          </a:solidFill>
                        </a:rPr>
                        <a:t>(I)</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5452">
                <a:tc>
                  <a:txBody>
                    <a:bodyPr/>
                    <a:lstStyle/>
                    <a:p>
                      <a:pPr algn="ctr"/>
                      <a:r>
                        <a:rPr lang="en-GB"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aimable</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5452">
                <a:tc>
                  <a:txBody>
                    <a:bodyPr/>
                    <a:lstStyle/>
                    <a:p>
                      <a:pPr algn="ctr"/>
                      <a:r>
                        <a:rPr lang="en-GB"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amusants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5452">
                <a:tc>
                  <a:txBody>
                    <a:bodyPr/>
                    <a:lstStyle/>
                    <a:p>
                      <a:pPr algn="ctr"/>
                      <a:r>
                        <a:rPr lang="en-GB"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intelligents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5452">
                <a:tc>
                  <a:txBody>
                    <a:bodyPr/>
                    <a:lstStyle/>
                    <a:p>
                      <a:pPr algn="ctr"/>
                      <a:r>
                        <a:rPr lang="en-GB"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grand.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5452">
                <a:tc>
                  <a:txBody>
                    <a:bodyPr/>
                    <a:lstStyle/>
                    <a:p>
                      <a:pPr algn="ctr"/>
                      <a:r>
                        <a:rPr lang="en-GB"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petits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5452">
                <a:tc>
                  <a:txBody>
                    <a:bodyPr/>
                    <a:lstStyle/>
                    <a:p>
                      <a:pPr algn="ctr"/>
                      <a:r>
                        <a:rPr lang="en-GB" sz="28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calme</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5452">
                <a:tc>
                  <a:txBody>
                    <a:bodyPr/>
                    <a:lstStyle/>
                    <a:p>
                      <a:pPr algn="ctr"/>
                      <a:r>
                        <a:rPr lang="en-GB" sz="28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a:t>
                      </a:r>
                      <a:r>
                        <a:rPr lang="en-GB" sz="2800" b="0" dirty="0" err="1">
                          <a:solidFill>
                            <a:schemeClr val="accent5">
                              <a:lumMod val="50000"/>
                            </a:schemeClr>
                          </a:solidFill>
                        </a:rPr>
                        <a:t>intéressant</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5452">
                <a:tc>
                  <a:txBody>
                    <a:bodyPr/>
                    <a:lstStyle/>
                    <a:p>
                      <a:pPr algn="ctr"/>
                      <a:r>
                        <a:rPr lang="en-GB" sz="28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 contents.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5" y="2238389"/>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5" y="2735388"/>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4" y="3281195"/>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3748568"/>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5" y="4265680"/>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4813895"/>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65974" y="5337102"/>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165353" y="5795971"/>
            <a:ext cx="346161" cy="360584"/>
          </a:xfrm>
          <a:prstGeom prst="rect">
            <a:avLst/>
          </a:prstGeom>
        </p:spPr>
      </p:pic>
      <p:sp>
        <p:nvSpPr>
          <p:cNvPr id="4" name="TextBox 3"/>
          <p:cNvSpPr txBox="1"/>
          <p:nvPr/>
        </p:nvSpPr>
        <p:spPr>
          <a:xfrm>
            <a:off x="5355770" y="2163029"/>
            <a:ext cx="3156211" cy="461665"/>
          </a:xfrm>
          <a:prstGeom prst="rect">
            <a:avLst/>
          </a:prstGeom>
          <a:noFill/>
        </p:spPr>
        <p:txBody>
          <a:bodyPr wrap="square" rtlCol="0">
            <a:spAutoFit/>
          </a:bodyPr>
          <a:lstStyle/>
          <a:p>
            <a:pPr algn="r"/>
            <a:r>
              <a:rPr lang="en-GB" sz="2400" b="1" dirty="0" smtClean="0">
                <a:solidFill>
                  <a:srgbClr val="EE6000"/>
                </a:solidFill>
              </a:rPr>
              <a:t>pleasant, kind, nice</a:t>
            </a:r>
            <a:endParaRPr lang="en-GB" sz="2400" b="1" dirty="0">
              <a:solidFill>
                <a:srgbClr val="EE6000"/>
              </a:solidFill>
            </a:endParaRPr>
          </a:p>
        </p:txBody>
      </p:sp>
      <p:sp>
        <p:nvSpPr>
          <p:cNvPr id="14" name="TextBox 13"/>
          <p:cNvSpPr txBox="1"/>
          <p:nvPr/>
        </p:nvSpPr>
        <p:spPr>
          <a:xfrm>
            <a:off x="5094515" y="2665627"/>
            <a:ext cx="3417466" cy="461665"/>
          </a:xfrm>
          <a:prstGeom prst="rect">
            <a:avLst/>
          </a:prstGeom>
          <a:noFill/>
        </p:spPr>
        <p:txBody>
          <a:bodyPr wrap="square" rtlCol="0">
            <a:spAutoFit/>
          </a:bodyPr>
          <a:lstStyle/>
          <a:p>
            <a:pPr algn="r"/>
            <a:r>
              <a:rPr lang="en-GB" sz="2400" b="1" dirty="0" smtClean="0">
                <a:solidFill>
                  <a:srgbClr val="EE6000"/>
                </a:solidFill>
              </a:rPr>
              <a:t>amusing, entertaining</a:t>
            </a:r>
            <a:endParaRPr lang="en-GB" sz="2400" b="1" dirty="0">
              <a:solidFill>
                <a:srgbClr val="EE6000"/>
              </a:solidFill>
            </a:endParaRPr>
          </a:p>
        </p:txBody>
      </p:sp>
      <p:sp>
        <p:nvSpPr>
          <p:cNvPr id="15" name="TextBox 14"/>
          <p:cNvSpPr txBox="1"/>
          <p:nvPr/>
        </p:nvSpPr>
        <p:spPr>
          <a:xfrm>
            <a:off x="5366902" y="3191322"/>
            <a:ext cx="3156211" cy="461665"/>
          </a:xfrm>
          <a:prstGeom prst="rect">
            <a:avLst/>
          </a:prstGeom>
          <a:noFill/>
        </p:spPr>
        <p:txBody>
          <a:bodyPr wrap="square" rtlCol="0">
            <a:spAutoFit/>
          </a:bodyPr>
          <a:lstStyle/>
          <a:p>
            <a:pPr algn="r"/>
            <a:r>
              <a:rPr lang="en-GB" sz="2400" b="1" dirty="0" smtClean="0">
                <a:solidFill>
                  <a:srgbClr val="EE6000"/>
                </a:solidFill>
              </a:rPr>
              <a:t>intelligent</a:t>
            </a:r>
            <a:endParaRPr lang="en-GB" sz="2400" b="1" dirty="0">
              <a:solidFill>
                <a:srgbClr val="EE6000"/>
              </a:solidFill>
            </a:endParaRPr>
          </a:p>
        </p:txBody>
      </p:sp>
      <p:sp>
        <p:nvSpPr>
          <p:cNvPr id="16" name="TextBox 15"/>
          <p:cNvSpPr txBox="1"/>
          <p:nvPr/>
        </p:nvSpPr>
        <p:spPr>
          <a:xfrm>
            <a:off x="5381811" y="3698028"/>
            <a:ext cx="3156211" cy="461665"/>
          </a:xfrm>
          <a:prstGeom prst="rect">
            <a:avLst/>
          </a:prstGeom>
          <a:noFill/>
        </p:spPr>
        <p:txBody>
          <a:bodyPr wrap="square" rtlCol="0">
            <a:spAutoFit/>
          </a:bodyPr>
          <a:lstStyle/>
          <a:p>
            <a:pPr algn="r"/>
            <a:r>
              <a:rPr lang="en-GB" sz="2400" b="1" dirty="0" smtClean="0">
                <a:solidFill>
                  <a:srgbClr val="EE6000"/>
                </a:solidFill>
              </a:rPr>
              <a:t>big, tall</a:t>
            </a:r>
            <a:endParaRPr lang="en-GB" sz="2400" b="1" dirty="0">
              <a:solidFill>
                <a:srgbClr val="EE6000"/>
              </a:solidFill>
            </a:endParaRPr>
          </a:p>
        </p:txBody>
      </p:sp>
      <p:sp>
        <p:nvSpPr>
          <p:cNvPr id="17" name="TextBox 16"/>
          <p:cNvSpPr txBox="1"/>
          <p:nvPr/>
        </p:nvSpPr>
        <p:spPr>
          <a:xfrm>
            <a:off x="5381810" y="4215140"/>
            <a:ext cx="3156211" cy="461665"/>
          </a:xfrm>
          <a:prstGeom prst="rect">
            <a:avLst/>
          </a:prstGeom>
          <a:noFill/>
        </p:spPr>
        <p:txBody>
          <a:bodyPr wrap="square" rtlCol="0">
            <a:spAutoFit/>
          </a:bodyPr>
          <a:lstStyle/>
          <a:p>
            <a:pPr algn="r"/>
            <a:r>
              <a:rPr lang="en-GB" sz="2400" b="1" dirty="0" smtClean="0">
                <a:solidFill>
                  <a:srgbClr val="EE6000"/>
                </a:solidFill>
              </a:rPr>
              <a:t>small, little</a:t>
            </a:r>
            <a:endParaRPr lang="en-GB" sz="2400" b="1" dirty="0">
              <a:solidFill>
                <a:srgbClr val="EE6000"/>
              </a:solidFill>
            </a:endParaRPr>
          </a:p>
        </p:txBody>
      </p:sp>
      <p:sp>
        <p:nvSpPr>
          <p:cNvPr id="18" name="TextBox 17"/>
          <p:cNvSpPr txBox="1"/>
          <p:nvPr/>
        </p:nvSpPr>
        <p:spPr>
          <a:xfrm>
            <a:off x="5385037" y="4763355"/>
            <a:ext cx="3156211" cy="461665"/>
          </a:xfrm>
          <a:prstGeom prst="rect">
            <a:avLst/>
          </a:prstGeom>
          <a:noFill/>
        </p:spPr>
        <p:txBody>
          <a:bodyPr wrap="square" rtlCol="0">
            <a:spAutoFit/>
          </a:bodyPr>
          <a:lstStyle/>
          <a:p>
            <a:pPr algn="r"/>
            <a:r>
              <a:rPr lang="en-GB" sz="2400" b="1" dirty="0" smtClean="0">
                <a:solidFill>
                  <a:srgbClr val="EE6000"/>
                </a:solidFill>
              </a:rPr>
              <a:t>calm</a:t>
            </a:r>
            <a:endParaRPr lang="en-GB" sz="2400" b="1" dirty="0">
              <a:solidFill>
                <a:srgbClr val="EE6000"/>
              </a:solidFill>
            </a:endParaRPr>
          </a:p>
        </p:txBody>
      </p:sp>
      <p:sp>
        <p:nvSpPr>
          <p:cNvPr id="19" name="TextBox 18"/>
          <p:cNvSpPr txBox="1"/>
          <p:nvPr/>
        </p:nvSpPr>
        <p:spPr>
          <a:xfrm>
            <a:off x="5385431" y="5261743"/>
            <a:ext cx="3156211" cy="461665"/>
          </a:xfrm>
          <a:prstGeom prst="rect">
            <a:avLst/>
          </a:prstGeom>
          <a:noFill/>
        </p:spPr>
        <p:txBody>
          <a:bodyPr wrap="square" rtlCol="0">
            <a:spAutoFit/>
          </a:bodyPr>
          <a:lstStyle/>
          <a:p>
            <a:pPr algn="r"/>
            <a:r>
              <a:rPr lang="en-GB" sz="2400" b="1" dirty="0" smtClean="0">
                <a:solidFill>
                  <a:srgbClr val="EE6000"/>
                </a:solidFill>
              </a:rPr>
              <a:t>interesting</a:t>
            </a:r>
            <a:endParaRPr lang="en-GB" sz="2400" b="1" dirty="0">
              <a:solidFill>
                <a:srgbClr val="EE6000"/>
              </a:solidFill>
            </a:endParaRPr>
          </a:p>
        </p:txBody>
      </p:sp>
      <p:sp>
        <p:nvSpPr>
          <p:cNvPr id="20" name="TextBox 19"/>
          <p:cNvSpPr txBox="1"/>
          <p:nvPr/>
        </p:nvSpPr>
        <p:spPr>
          <a:xfrm>
            <a:off x="5378032" y="5787953"/>
            <a:ext cx="3156211" cy="461665"/>
          </a:xfrm>
          <a:prstGeom prst="rect">
            <a:avLst/>
          </a:prstGeom>
          <a:noFill/>
        </p:spPr>
        <p:txBody>
          <a:bodyPr wrap="square" rtlCol="0">
            <a:spAutoFit/>
          </a:bodyPr>
          <a:lstStyle/>
          <a:p>
            <a:pPr algn="r"/>
            <a:r>
              <a:rPr lang="en-GB" sz="2400" b="1" dirty="0" smtClean="0">
                <a:solidFill>
                  <a:srgbClr val="EE6000"/>
                </a:solidFill>
              </a:rPr>
              <a:t>pleased, happy</a:t>
            </a:r>
            <a:endParaRPr lang="en-GB" sz="2400" b="1" dirty="0">
              <a:solidFill>
                <a:srgbClr val="EE6000"/>
              </a:solidFill>
            </a:endParaRPr>
          </a:p>
        </p:txBody>
      </p:sp>
    </p:spTree>
    <p:extLst>
      <p:ext uri="{BB962C8B-B14F-4D97-AF65-F5344CB8AC3E}">
        <p14:creationId xmlns:p14="http://schemas.microsoft.com/office/powerpoint/2010/main" val="100416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P spid="17"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3019397821"/>
              </p:ext>
            </p:extLst>
          </p:nvPr>
        </p:nvGraphicFramePr>
        <p:xfrm>
          <a:off x="6634715" y="1414395"/>
          <a:ext cx="4879869" cy="4729480"/>
        </p:xfrm>
        <a:graphic>
          <a:graphicData uri="http://schemas.openxmlformats.org/drawingml/2006/table">
            <a:tbl>
              <a:tblPr firstRow="1" bandRow="1">
                <a:tableStyleId>{5C22544A-7EE6-4342-B048-85BDC9FD1C3A}</a:tableStyleId>
              </a:tblPr>
              <a:tblGrid>
                <a:gridCol w="581307">
                  <a:extLst>
                    <a:ext uri="{9D8B030D-6E8A-4147-A177-3AD203B41FA5}">
                      <a16:colId xmlns:a16="http://schemas.microsoft.com/office/drawing/2014/main" val="2301093726"/>
                    </a:ext>
                  </a:extLst>
                </a:gridCol>
                <a:gridCol w="2019216">
                  <a:extLst>
                    <a:ext uri="{9D8B030D-6E8A-4147-A177-3AD203B41FA5}">
                      <a16:colId xmlns:a16="http://schemas.microsoft.com/office/drawing/2014/main" val="3531174454"/>
                    </a:ext>
                  </a:extLst>
                </a:gridCol>
                <a:gridCol w="2279346">
                  <a:extLst>
                    <a:ext uri="{9D8B030D-6E8A-4147-A177-3AD203B41FA5}">
                      <a16:colId xmlns:a16="http://schemas.microsoft.com/office/drawing/2014/main" val="1078639713"/>
                    </a:ext>
                  </a:extLst>
                </a:gridCol>
              </a:tblGrid>
              <a:tr h="370840">
                <a:tc>
                  <a:txBody>
                    <a:bodyPr/>
                    <a:lstStyle/>
                    <a:p>
                      <a:r>
                        <a:rPr lang="en-GB" dirty="0">
                          <a:solidFill>
                            <a:schemeClr val="accent5">
                              <a:lumMod val="50000"/>
                            </a:schemeClr>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1" noProof="0" dirty="0">
                          <a:solidFill>
                            <a:srgbClr val="02456F"/>
                          </a:solidFill>
                          <a:effectLst/>
                          <a:latin typeface="Century Gothic" panose="020B0502020202020204" pitchFamily="34" charset="0"/>
                        </a:rPr>
                        <a:t>français</a:t>
                      </a:r>
                      <a:endParaRPr lang="fr-FR" sz="16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2000" b="1" noProof="0" dirty="0">
                          <a:solidFill>
                            <a:srgbClr val="02456F"/>
                          </a:solidFill>
                          <a:effectLst/>
                          <a:latin typeface="Century Gothic" panose="020B0502020202020204" pitchFamily="34" charset="0"/>
                          <a:ea typeface="+mn-ea"/>
                          <a:cs typeface="+mn-cs"/>
                        </a:rPr>
                        <a:t>anglais</a:t>
                      </a:r>
                      <a:endParaRPr lang="fr-FR" sz="16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786581"/>
                  </a:ext>
                </a:extLst>
              </a:tr>
              <a:tr h="370840">
                <a:tc>
                  <a:txBody>
                    <a:bodyPr/>
                    <a:lstStyle/>
                    <a:p>
                      <a:pPr algn="ctr"/>
                      <a:r>
                        <a:rPr lang="en-GB" sz="2000" dirty="0">
                          <a:solidFill>
                            <a:schemeClr val="accent5">
                              <a:lumMod val="50000"/>
                            </a:schemeClr>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3739020"/>
                  </a:ext>
                </a:extLst>
              </a:tr>
              <a:tr h="370840">
                <a:tc>
                  <a:txBody>
                    <a:bodyPr/>
                    <a:lstStyle/>
                    <a:p>
                      <a:pPr algn="ctr"/>
                      <a:r>
                        <a:rPr lang="en-GB" sz="2000" dirty="0">
                          <a:solidFill>
                            <a:schemeClr val="accent5">
                              <a:lumMod val="50000"/>
                            </a:schemeClr>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7917058"/>
                  </a:ext>
                </a:extLst>
              </a:tr>
              <a:tr h="370840">
                <a:tc>
                  <a:txBody>
                    <a:bodyPr/>
                    <a:lstStyle/>
                    <a:p>
                      <a:pPr algn="ctr"/>
                      <a:r>
                        <a:rPr lang="en-GB" sz="2000" dirty="0">
                          <a:solidFill>
                            <a:schemeClr val="accent5">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3571950"/>
                  </a:ext>
                </a:extLst>
              </a:tr>
              <a:tr h="370840">
                <a:tc>
                  <a:txBody>
                    <a:bodyPr/>
                    <a:lstStyle/>
                    <a:p>
                      <a:pPr algn="ctr"/>
                      <a:r>
                        <a:rPr lang="en-GB" sz="2000" dirty="0">
                          <a:solidFill>
                            <a:schemeClr val="accent5">
                              <a:lumMod val="50000"/>
                            </a:schemeClr>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8350229"/>
                  </a:ext>
                </a:extLst>
              </a:tr>
              <a:tr h="370840">
                <a:tc>
                  <a:txBody>
                    <a:bodyPr/>
                    <a:lstStyle/>
                    <a:p>
                      <a:pPr algn="ctr"/>
                      <a:r>
                        <a:rPr lang="en-GB" sz="2000" dirty="0">
                          <a:solidFill>
                            <a:schemeClr val="accent5">
                              <a:lumMod val="5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4135613"/>
                  </a:ext>
                </a:extLst>
              </a:tr>
              <a:tr h="370840">
                <a:tc>
                  <a:txBody>
                    <a:bodyPr/>
                    <a:lstStyle/>
                    <a:p>
                      <a:pPr algn="ctr"/>
                      <a:r>
                        <a:rPr lang="en-GB" sz="2000" dirty="0">
                          <a:solidFill>
                            <a:schemeClr val="accent5">
                              <a:lumMod val="50000"/>
                            </a:schemeClr>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370218"/>
                  </a:ext>
                </a:extLst>
              </a:tr>
              <a:tr h="370840">
                <a:tc>
                  <a:txBody>
                    <a:bodyPr/>
                    <a:lstStyle/>
                    <a:p>
                      <a:pPr algn="ctr"/>
                      <a:r>
                        <a:rPr lang="en-GB" sz="2000" dirty="0">
                          <a:solidFill>
                            <a:schemeClr val="accent5">
                              <a:lumMod val="50000"/>
                            </a:schemeClr>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185148"/>
                  </a:ext>
                </a:extLst>
              </a:tr>
              <a:tr h="370840">
                <a:tc>
                  <a:txBody>
                    <a:bodyPr/>
                    <a:lstStyle/>
                    <a:p>
                      <a:pPr algn="ctr"/>
                      <a:r>
                        <a:rPr lang="en-GB" sz="2000" dirty="0">
                          <a:solidFill>
                            <a:schemeClr val="accent5">
                              <a:lumMod val="50000"/>
                            </a:schemeClr>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096416"/>
                  </a:ext>
                </a:extLst>
              </a:tr>
              <a:tr h="370840">
                <a:tc>
                  <a:txBody>
                    <a:bodyPr/>
                    <a:lstStyle/>
                    <a:p>
                      <a:pPr algn="ctr"/>
                      <a:r>
                        <a:rPr lang="en-GB" sz="2000" dirty="0">
                          <a:solidFill>
                            <a:schemeClr val="accent5">
                              <a:lumMod val="50000"/>
                            </a:schemeClr>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588667"/>
                  </a:ext>
                </a:extLst>
              </a:tr>
              <a:tr h="370840">
                <a:tc>
                  <a:txBody>
                    <a:bodyPr/>
                    <a:lstStyle/>
                    <a:p>
                      <a:pPr algn="ctr"/>
                      <a:r>
                        <a:rPr lang="en-GB" sz="2000" dirty="0">
                          <a:solidFill>
                            <a:schemeClr val="accent5">
                              <a:lumMod val="50000"/>
                            </a:schemeClr>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2867263"/>
                  </a:ext>
                </a:extLst>
              </a:tr>
              <a:tr h="370840">
                <a:tc>
                  <a:txBody>
                    <a:bodyPr/>
                    <a:lstStyle/>
                    <a:p>
                      <a:pPr algn="ctr"/>
                      <a:r>
                        <a:rPr lang="en-GB" sz="2000" dirty="0">
                          <a:solidFill>
                            <a:schemeClr val="accent5">
                              <a:lumMod val="50000"/>
                            </a:schemeClr>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948145"/>
                  </a:ext>
                </a:extLst>
              </a:tr>
            </a:tbl>
          </a:graphicData>
        </a:graphic>
      </p:graphicFrame>
      <p:sp>
        <p:nvSpPr>
          <p:cNvPr id="4" name="Rectangle 2"/>
          <p:cNvSpPr>
            <a:spLocks noChangeArrowheads="1"/>
          </p:cNvSpPr>
          <p:nvPr/>
        </p:nvSpPr>
        <p:spPr bwMode="auto">
          <a:xfrm>
            <a:off x="1799502" y="135955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5" name="Rectangle 3"/>
          <p:cNvSpPr>
            <a:spLocks noChangeArrowheads="1"/>
          </p:cNvSpPr>
          <p:nvPr/>
        </p:nvSpPr>
        <p:spPr bwMode="auto">
          <a:xfrm>
            <a:off x="1797136" y="135955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6" name="Line 4"/>
          <p:cNvSpPr>
            <a:spLocks noChangeShapeType="1"/>
          </p:cNvSpPr>
          <p:nvPr/>
        </p:nvSpPr>
        <p:spPr bwMode="auto">
          <a:xfrm>
            <a:off x="2482875" y="134813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9" name="Line 7"/>
          <p:cNvSpPr>
            <a:spLocks noChangeShapeType="1"/>
          </p:cNvSpPr>
          <p:nvPr/>
        </p:nvSpPr>
        <p:spPr bwMode="auto">
          <a:xfrm>
            <a:off x="2507563" y="134813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1" name="Line 9"/>
          <p:cNvSpPr>
            <a:spLocks noChangeShapeType="1"/>
          </p:cNvSpPr>
          <p:nvPr/>
        </p:nvSpPr>
        <p:spPr bwMode="auto">
          <a:xfrm>
            <a:off x="2482875" y="550439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 name="Text Box 10"/>
          <p:cNvSpPr txBox="1">
            <a:spLocks noChangeArrowheads="1"/>
          </p:cNvSpPr>
          <p:nvPr/>
        </p:nvSpPr>
        <p:spPr bwMode="auto">
          <a:xfrm>
            <a:off x="2482875" y="33320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4" name="Text Box 12"/>
          <p:cNvSpPr txBox="1">
            <a:spLocks noChangeArrowheads="1"/>
          </p:cNvSpPr>
          <p:nvPr/>
        </p:nvSpPr>
        <p:spPr bwMode="auto">
          <a:xfrm>
            <a:off x="2724354" y="119028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6" name="Text Box 14"/>
          <p:cNvSpPr txBox="1">
            <a:spLocks noChangeArrowheads="1"/>
          </p:cNvSpPr>
          <p:nvPr/>
        </p:nvSpPr>
        <p:spPr bwMode="auto">
          <a:xfrm>
            <a:off x="2699666" y="532386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24" name="Title 1"/>
          <p:cNvSpPr txBox="1">
            <a:spLocks/>
          </p:cNvSpPr>
          <p:nvPr/>
        </p:nvSpPr>
        <p:spPr>
          <a:xfrm>
            <a:off x="215817" y="36182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
        <p:nvSpPr>
          <p:cNvPr id="13" name="AutoShape 11">
            <a:hlinkClick r:id="" action="ppaction://noaction" highlightClick="1"/>
          </p:cNvPr>
          <p:cNvSpPr>
            <a:spLocks noChangeArrowheads="1"/>
          </p:cNvSpPr>
          <p:nvPr/>
        </p:nvSpPr>
        <p:spPr bwMode="auto">
          <a:xfrm>
            <a:off x="1536238" y="573481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922"/>
            <a:ext cx="6457246" cy="867128"/>
          </a:xfrm>
          <a:prstGeom prst="rect">
            <a:avLst/>
          </a:prstGeom>
        </p:spPr>
      </p:pic>
      <p:sp>
        <p:nvSpPr>
          <p:cNvPr id="2" name="Rectangle 1"/>
          <p:cNvSpPr/>
          <p:nvPr/>
        </p:nvSpPr>
        <p:spPr>
          <a:xfrm>
            <a:off x="206151" y="300101"/>
            <a:ext cx="5234125" cy="584775"/>
          </a:xfrm>
          <a:prstGeom prst="rect">
            <a:avLst/>
          </a:prstGeom>
        </p:spPr>
        <p:txBody>
          <a:bodyPr wrap="none">
            <a:spAutoFit/>
          </a:bodyPr>
          <a:lstStyle/>
          <a:p>
            <a:r>
              <a:rPr lang="en-GB" sz="3200" b="1" dirty="0" err="1">
                <a:solidFill>
                  <a:schemeClr val="bg1"/>
                </a:solidFill>
                <a:latin typeface="Century Gothic" panose="020B0502020202020204" pitchFamily="34" charset="0"/>
              </a:rPr>
              <a:t>Vocabulaire</a:t>
            </a:r>
            <a:r>
              <a:rPr lang="en-GB" sz="3200" b="1" dirty="0">
                <a:solidFill>
                  <a:schemeClr val="bg1"/>
                </a:solidFill>
                <a:latin typeface="Century Gothic" panose="020B0502020202020204" pitchFamily="34" charset="0"/>
              </a:rPr>
              <a:t> – </a:t>
            </a:r>
            <a:r>
              <a:rPr lang="en-GB" sz="3200" b="1" dirty="0" err="1">
                <a:solidFill>
                  <a:schemeClr val="bg1"/>
                </a:solidFill>
                <a:latin typeface="Century Gothic" panose="020B0502020202020204" pitchFamily="34" charset="0"/>
              </a:rPr>
              <a:t>r</a:t>
            </a:r>
            <a:r>
              <a:rPr lang="en-GB" sz="3200" b="1" dirty="0" err="1">
                <a:solidFill>
                  <a:schemeClr val="bg1"/>
                </a:solidFill>
                <a:latin typeface="Century Gothic" panose="020B0502020202020204" pitchFamily="34" charset="0"/>
                <a:cs typeface="Calibri" panose="020F0502020204030204" pitchFamily="34" charset="0"/>
              </a:rPr>
              <a:t>évisions</a:t>
            </a:r>
            <a:r>
              <a:rPr lang="en-GB" sz="3200" b="1" dirty="0">
                <a:solidFill>
                  <a:schemeClr val="bg1"/>
                </a:solidFill>
                <a:latin typeface="Century Gothic" panose="020B0502020202020204" pitchFamily="34" charset="0"/>
                <a:cs typeface="Calibri" panose="020F0502020204030204" pitchFamily="34" charset="0"/>
              </a:rPr>
              <a:t>  2</a:t>
            </a:r>
            <a:endParaRPr lang="en-GB" sz="3200" dirty="0">
              <a:latin typeface="Century Gothic" panose="020B0502020202020204" pitchFamily="34" charset="0"/>
            </a:endParaRPr>
          </a:p>
        </p:txBody>
      </p:sp>
      <p:grpSp>
        <p:nvGrpSpPr>
          <p:cNvPr id="3" name="Group 2"/>
          <p:cNvGrpSpPr/>
          <p:nvPr/>
        </p:nvGrpSpPr>
        <p:grpSpPr>
          <a:xfrm>
            <a:off x="7534408" y="1749475"/>
            <a:ext cx="1861091" cy="4353063"/>
            <a:chOff x="7572158" y="1517817"/>
            <a:chExt cx="1861091" cy="4353063"/>
          </a:xfrm>
        </p:grpSpPr>
        <p:sp>
          <p:nvSpPr>
            <p:cNvPr id="56" name="TextBox 55"/>
            <p:cNvSpPr txBox="1"/>
            <p:nvPr/>
          </p:nvSpPr>
          <p:spPr>
            <a:xfrm>
              <a:off x="8471523" y="2262531"/>
              <a:ext cx="504526" cy="369332"/>
            </a:xfrm>
            <a:prstGeom prst="rect">
              <a:avLst/>
            </a:prstGeom>
            <a:noFill/>
          </p:spPr>
          <p:txBody>
            <a:bodyPr wrap="square" rtlCol="0">
              <a:spAutoFit/>
            </a:bodyPr>
            <a:lstStyle/>
            <a:p>
              <a:endParaRPr lang="en-GB" dirty="0">
                <a:latin typeface="Century Gothic" panose="020B0502020202020204" pitchFamily="34" charset="0"/>
              </a:endParaRPr>
            </a:p>
          </p:txBody>
        </p:sp>
        <p:sp>
          <p:nvSpPr>
            <p:cNvPr id="57" name="TextBox 56"/>
            <p:cNvSpPr txBox="1"/>
            <p:nvPr/>
          </p:nvSpPr>
          <p:spPr>
            <a:xfrm>
              <a:off x="8623923" y="2414931"/>
              <a:ext cx="504526" cy="369332"/>
            </a:xfrm>
            <a:prstGeom prst="rect">
              <a:avLst/>
            </a:prstGeom>
            <a:noFill/>
          </p:spPr>
          <p:txBody>
            <a:bodyPr wrap="square" rtlCol="0">
              <a:spAutoFit/>
            </a:bodyPr>
            <a:lstStyle/>
            <a:p>
              <a:endParaRPr lang="en-GB" dirty="0">
                <a:latin typeface="Century Gothic" panose="020B0502020202020204" pitchFamily="34" charset="0"/>
              </a:endParaRPr>
            </a:p>
          </p:txBody>
        </p:sp>
        <p:sp>
          <p:nvSpPr>
            <p:cNvPr id="58" name="TextBox 57"/>
            <p:cNvSpPr txBox="1"/>
            <p:nvPr/>
          </p:nvSpPr>
          <p:spPr>
            <a:xfrm>
              <a:off x="8776323" y="2567331"/>
              <a:ext cx="504526" cy="369332"/>
            </a:xfrm>
            <a:prstGeom prst="rect">
              <a:avLst/>
            </a:prstGeom>
            <a:noFill/>
          </p:spPr>
          <p:txBody>
            <a:bodyPr wrap="square" rtlCol="0">
              <a:spAutoFit/>
            </a:bodyPr>
            <a:lstStyle/>
            <a:p>
              <a:endParaRPr lang="en-GB" dirty="0">
                <a:latin typeface="Century Gothic" panose="020B0502020202020204" pitchFamily="34" charset="0"/>
              </a:endParaRPr>
            </a:p>
          </p:txBody>
        </p:sp>
        <p:sp>
          <p:nvSpPr>
            <p:cNvPr id="59" name="TextBox 58"/>
            <p:cNvSpPr txBox="1"/>
            <p:nvPr/>
          </p:nvSpPr>
          <p:spPr>
            <a:xfrm>
              <a:off x="8928723" y="2719731"/>
              <a:ext cx="504526" cy="369332"/>
            </a:xfrm>
            <a:prstGeom prst="rect">
              <a:avLst/>
            </a:prstGeom>
            <a:noFill/>
          </p:spPr>
          <p:txBody>
            <a:bodyPr wrap="square" rtlCol="0">
              <a:spAutoFit/>
            </a:bodyPr>
            <a:lstStyle/>
            <a:p>
              <a:endParaRPr lang="en-GB" dirty="0">
                <a:latin typeface="Century Gothic" panose="020B0502020202020204" pitchFamily="34" charset="0"/>
              </a:endParaRPr>
            </a:p>
          </p:txBody>
        </p:sp>
        <p:sp>
          <p:nvSpPr>
            <p:cNvPr id="23" name="TextBox 22"/>
            <p:cNvSpPr txBox="1"/>
            <p:nvPr/>
          </p:nvSpPr>
          <p:spPr>
            <a:xfrm>
              <a:off x="7779137" y="1517817"/>
              <a:ext cx="102636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ciel</a:t>
              </a:r>
            </a:p>
          </p:txBody>
        </p:sp>
        <p:sp>
          <p:nvSpPr>
            <p:cNvPr id="25" name="TextBox 24"/>
            <p:cNvSpPr txBox="1"/>
            <p:nvPr/>
          </p:nvSpPr>
          <p:spPr>
            <a:xfrm>
              <a:off x="7658722" y="1926531"/>
              <a:ext cx="1234750"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comme</a:t>
              </a:r>
            </a:p>
          </p:txBody>
        </p:sp>
        <p:sp>
          <p:nvSpPr>
            <p:cNvPr id="26" name="TextBox 25"/>
            <p:cNvSpPr txBox="1"/>
            <p:nvPr/>
          </p:nvSpPr>
          <p:spPr>
            <a:xfrm>
              <a:off x="7572158" y="2302993"/>
              <a:ext cx="1456028"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couleur</a:t>
              </a:r>
            </a:p>
          </p:txBody>
        </p:sp>
        <p:sp>
          <p:nvSpPr>
            <p:cNvPr id="27" name="TextBox 26"/>
            <p:cNvSpPr txBox="1"/>
            <p:nvPr/>
          </p:nvSpPr>
          <p:spPr>
            <a:xfrm>
              <a:off x="7572158" y="2747224"/>
              <a:ext cx="1454347"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rêve</a:t>
              </a:r>
            </a:p>
          </p:txBody>
        </p:sp>
        <p:sp>
          <p:nvSpPr>
            <p:cNvPr id="28" name="TextBox 27"/>
            <p:cNvSpPr txBox="1"/>
            <p:nvPr/>
          </p:nvSpPr>
          <p:spPr>
            <a:xfrm>
              <a:off x="7846099" y="3147367"/>
              <a:ext cx="942844"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sable</a:t>
              </a:r>
            </a:p>
          </p:txBody>
        </p:sp>
        <p:sp>
          <p:nvSpPr>
            <p:cNvPr id="77" name="TextBox 76"/>
            <p:cNvSpPr txBox="1"/>
            <p:nvPr/>
          </p:nvSpPr>
          <p:spPr>
            <a:xfrm>
              <a:off x="7672725" y="3516895"/>
              <a:ext cx="1303324"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vague</a:t>
              </a:r>
            </a:p>
          </p:txBody>
        </p:sp>
        <p:sp>
          <p:nvSpPr>
            <p:cNvPr id="79" name="TextBox 78"/>
            <p:cNvSpPr txBox="1"/>
            <p:nvPr/>
          </p:nvSpPr>
          <p:spPr>
            <a:xfrm>
              <a:off x="7914362" y="3910577"/>
              <a:ext cx="823815" cy="677108"/>
            </a:xfrm>
            <a:prstGeom prst="rect">
              <a:avLst/>
            </a:prstGeom>
            <a:noFill/>
          </p:spPr>
          <p:txBody>
            <a:bodyPr wrap="square" rtlCol="0">
              <a:spAutoFit/>
            </a:bodyPr>
            <a:lstStyle/>
            <a:p>
              <a:r>
                <a:rPr lang="fr-FR" sz="2000" dirty="0">
                  <a:solidFill>
                    <a:schemeClr val="accent5">
                      <a:lumMod val="50000"/>
                    </a:schemeClr>
                  </a:solidFill>
                  <a:latin typeface="Century Gothic" panose="020B0502020202020204" pitchFamily="34" charset="0"/>
                </a:rPr>
                <a:t>bleu</a:t>
              </a:r>
            </a:p>
            <a:p>
              <a:endParaRPr lang="en-GB" dirty="0">
                <a:latin typeface="Century Gothic" panose="020B0502020202020204" pitchFamily="34" charset="0"/>
              </a:endParaRPr>
            </a:p>
          </p:txBody>
        </p:sp>
        <p:sp>
          <p:nvSpPr>
            <p:cNvPr id="80" name="TextBox 79"/>
            <p:cNvSpPr txBox="1"/>
            <p:nvPr/>
          </p:nvSpPr>
          <p:spPr>
            <a:xfrm>
              <a:off x="7824582" y="4323104"/>
              <a:ext cx="980923"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jaune</a:t>
              </a:r>
            </a:p>
          </p:txBody>
        </p:sp>
        <p:sp>
          <p:nvSpPr>
            <p:cNvPr id="81" name="TextBox 80"/>
            <p:cNvSpPr txBox="1"/>
            <p:nvPr/>
          </p:nvSpPr>
          <p:spPr>
            <a:xfrm>
              <a:off x="7881017" y="4707589"/>
              <a:ext cx="950994"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rouge</a:t>
              </a:r>
            </a:p>
          </p:txBody>
        </p:sp>
        <p:sp>
          <p:nvSpPr>
            <p:cNvPr id="82" name="TextBox 81"/>
            <p:cNvSpPr txBox="1"/>
            <p:nvPr/>
          </p:nvSpPr>
          <p:spPr>
            <a:xfrm>
              <a:off x="7861324" y="5082428"/>
              <a:ext cx="944181"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vert</a:t>
              </a:r>
            </a:p>
          </p:txBody>
        </p:sp>
        <p:sp>
          <p:nvSpPr>
            <p:cNvPr id="83" name="TextBox 82"/>
            <p:cNvSpPr txBox="1"/>
            <p:nvPr/>
          </p:nvSpPr>
          <p:spPr>
            <a:xfrm>
              <a:off x="7803032" y="5470770"/>
              <a:ext cx="1028979" cy="400110"/>
            </a:xfrm>
            <a:prstGeom prst="rect">
              <a:avLst/>
            </a:prstGeom>
            <a:noFill/>
          </p:spPr>
          <p:txBody>
            <a:bodyPr wrap="square" rtlCol="0">
              <a:spAutoFit/>
            </a:bodyPr>
            <a:lstStyle/>
            <a:p>
              <a:pPr algn="ctr"/>
              <a:r>
                <a:rPr lang="fr-FR" sz="2000" dirty="0">
                  <a:solidFill>
                    <a:schemeClr val="accent5">
                      <a:lumMod val="50000"/>
                    </a:schemeClr>
                  </a:solidFill>
                  <a:latin typeface="Century Gothic" panose="020B0502020202020204" pitchFamily="34" charset="0"/>
                </a:rPr>
                <a:t>violet</a:t>
              </a:r>
            </a:p>
          </p:txBody>
        </p:sp>
      </p:grpSp>
      <p:grpSp>
        <p:nvGrpSpPr>
          <p:cNvPr id="7" name="Group 6"/>
          <p:cNvGrpSpPr/>
          <p:nvPr/>
        </p:nvGrpSpPr>
        <p:grpSpPr>
          <a:xfrm>
            <a:off x="9391147" y="1729341"/>
            <a:ext cx="1804023" cy="4381553"/>
            <a:chOff x="9428897" y="1497683"/>
            <a:chExt cx="1804023" cy="4381553"/>
          </a:xfrm>
        </p:grpSpPr>
        <p:sp>
          <p:nvSpPr>
            <p:cNvPr id="86" name="TextBox 85"/>
            <p:cNvSpPr txBox="1"/>
            <p:nvPr/>
          </p:nvSpPr>
          <p:spPr>
            <a:xfrm>
              <a:off x="9428897" y="1497683"/>
              <a:ext cx="1757275"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sky</a:t>
              </a:r>
            </a:p>
          </p:txBody>
        </p:sp>
        <p:sp>
          <p:nvSpPr>
            <p:cNvPr id="87" name="TextBox 86"/>
            <p:cNvSpPr txBox="1"/>
            <p:nvPr/>
          </p:nvSpPr>
          <p:spPr>
            <a:xfrm>
              <a:off x="9779592" y="1917927"/>
              <a:ext cx="1136371"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like, as</a:t>
              </a:r>
            </a:p>
          </p:txBody>
        </p:sp>
        <p:sp>
          <p:nvSpPr>
            <p:cNvPr id="88" name="TextBox 87"/>
            <p:cNvSpPr txBox="1"/>
            <p:nvPr/>
          </p:nvSpPr>
          <p:spPr>
            <a:xfrm>
              <a:off x="9586753" y="2343490"/>
              <a:ext cx="1510498"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colour</a:t>
              </a:r>
            </a:p>
          </p:txBody>
        </p:sp>
        <p:sp>
          <p:nvSpPr>
            <p:cNvPr id="89" name="TextBox 88"/>
            <p:cNvSpPr txBox="1"/>
            <p:nvPr/>
          </p:nvSpPr>
          <p:spPr>
            <a:xfrm>
              <a:off x="9645513" y="2712822"/>
              <a:ext cx="1398434"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dream</a:t>
              </a:r>
            </a:p>
          </p:txBody>
        </p:sp>
        <p:sp>
          <p:nvSpPr>
            <p:cNvPr id="90" name="TextBox 89"/>
            <p:cNvSpPr txBox="1"/>
            <p:nvPr/>
          </p:nvSpPr>
          <p:spPr>
            <a:xfrm>
              <a:off x="9467528" y="3120174"/>
              <a:ext cx="1765392"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sand</a:t>
              </a:r>
            </a:p>
          </p:txBody>
        </p:sp>
        <p:sp>
          <p:nvSpPr>
            <p:cNvPr id="91" name="TextBox 90"/>
            <p:cNvSpPr txBox="1"/>
            <p:nvPr/>
          </p:nvSpPr>
          <p:spPr>
            <a:xfrm>
              <a:off x="9555114" y="3526986"/>
              <a:ext cx="1581913"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wave</a:t>
              </a:r>
            </a:p>
          </p:txBody>
        </p:sp>
        <p:sp>
          <p:nvSpPr>
            <p:cNvPr id="92" name="TextBox 91"/>
            <p:cNvSpPr txBox="1"/>
            <p:nvPr/>
          </p:nvSpPr>
          <p:spPr>
            <a:xfrm>
              <a:off x="9595213" y="3907872"/>
              <a:ext cx="1535296"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blue</a:t>
              </a:r>
            </a:p>
          </p:txBody>
        </p:sp>
        <p:sp>
          <p:nvSpPr>
            <p:cNvPr id="93" name="TextBox 92"/>
            <p:cNvSpPr txBox="1"/>
            <p:nvPr/>
          </p:nvSpPr>
          <p:spPr>
            <a:xfrm>
              <a:off x="9677805" y="4289245"/>
              <a:ext cx="1328393"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yellow</a:t>
              </a:r>
            </a:p>
          </p:txBody>
        </p:sp>
        <p:sp>
          <p:nvSpPr>
            <p:cNvPr id="94" name="TextBox 93"/>
            <p:cNvSpPr txBox="1"/>
            <p:nvPr/>
          </p:nvSpPr>
          <p:spPr>
            <a:xfrm>
              <a:off x="9799718" y="4681239"/>
              <a:ext cx="1101012"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red</a:t>
              </a:r>
            </a:p>
          </p:txBody>
        </p:sp>
        <p:sp>
          <p:nvSpPr>
            <p:cNvPr id="95" name="TextBox 94"/>
            <p:cNvSpPr txBox="1"/>
            <p:nvPr/>
          </p:nvSpPr>
          <p:spPr>
            <a:xfrm>
              <a:off x="9660337" y="5091863"/>
              <a:ext cx="1436914"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green</a:t>
              </a:r>
            </a:p>
          </p:txBody>
        </p:sp>
        <p:sp>
          <p:nvSpPr>
            <p:cNvPr id="96" name="TextBox 95"/>
            <p:cNvSpPr txBox="1"/>
            <p:nvPr/>
          </p:nvSpPr>
          <p:spPr>
            <a:xfrm>
              <a:off x="9812355" y="5479126"/>
              <a:ext cx="1101012" cy="400110"/>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purple</a:t>
              </a:r>
            </a:p>
          </p:txBody>
        </p:sp>
      </p:grpSp>
      <p:sp>
        <p:nvSpPr>
          <p:cNvPr id="45" name="Rounded Rectangle 46">
            <a:extLst>
              <a:ext uri="{FF2B5EF4-FFF2-40B4-BE49-F238E27FC236}">
                <a16:creationId xmlns:a16="http://schemas.microsoft.com/office/drawing/2014/main" id="{CB238838-6A9D-47A3-BE4F-676D1EC3BD53}"/>
              </a:ext>
            </a:extLst>
          </p:cNvPr>
          <p:cNvSpPr/>
          <p:nvPr/>
        </p:nvSpPr>
        <p:spPr>
          <a:xfrm>
            <a:off x="10204704" y="230925"/>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97121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afterEffect">
                                  <p:stCondLst>
                                    <p:cond delay="0"/>
                                  </p:stCondLst>
                                  <p:childTnLst>
                                    <p:animEffect transition="out" filter="slide(fromBottom)">
                                      <p:cBhvr>
                                        <p:cTn id="23" dur="59000"/>
                                        <p:tgtEl>
                                          <p:spTgt spid="5"/>
                                        </p:tgtEl>
                                      </p:cBhvr>
                                    </p:animEffect>
                                    <p:set>
                                      <p:cBhvr>
                                        <p:cTn id="24" dur="1" fill="hold">
                                          <p:stCondLst>
                                            <p:cond delay="58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10127626" y="1632573"/>
            <a:ext cx="1828800" cy="1449336"/>
          </a:xfrm>
          <a:prstGeom prst="wedgeEllipseCallout">
            <a:avLst>
              <a:gd name="adj1" fmla="val -351166"/>
              <a:gd name="adj2" fmla="val -223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6636775" y="17639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We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8" name="TextBox 27"/>
          <p:cNvSpPr txBox="1"/>
          <p:nvPr/>
        </p:nvSpPr>
        <p:spPr>
          <a:xfrm>
            <a:off x="2030606" y="1742753"/>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Nous </a:t>
            </a:r>
            <a:r>
              <a:rPr lang="en-GB" sz="3000" noProof="0" dirty="0" err="1">
                <a:solidFill>
                  <a:srgbClr val="EE6000"/>
                </a:solidFill>
                <a:latin typeface="Century Gothic" panose="020B0502020202020204" pitchFamily="34" charset="0"/>
              </a:rPr>
              <a:t>sommes</a:t>
            </a:r>
            <a:r>
              <a:rPr lang="en-GB" sz="3000" noProof="0" dirty="0">
                <a:solidFill>
                  <a:srgbClr val="EE6000"/>
                </a:solidFill>
                <a:latin typeface="Century Gothic" panose="020B0502020202020204" pitchFamily="34" charset="0"/>
              </a:rPr>
              <a:t> </a:t>
            </a:r>
            <a:r>
              <a:rPr lang="en-GB" sz="3000" noProof="0" dirty="0" smtClean="0">
                <a:solidFill>
                  <a:schemeClr val="accent5">
                    <a:lumMod val="50000"/>
                  </a:schemeClr>
                </a:solidFill>
                <a:latin typeface="Century Gothic" panose="020B0502020202020204" pitchFamily="34" charset="0"/>
              </a:rPr>
              <a:t>content  .</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 name="TextBox 1"/>
          <p:cNvSpPr txBox="1"/>
          <p:nvPr/>
        </p:nvSpPr>
        <p:spPr>
          <a:xfrm>
            <a:off x="222068" y="2679269"/>
            <a:ext cx="10714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Here is the second person plural of </a:t>
            </a:r>
            <a:r>
              <a:rPr lang="en-GB" sz="2400" dirty="0" err="1">
                <a:solidFill>
                  <a:srgbClr val="4472C4">
                    <a:lumMod val="50000"/>
                  </a:srgbClr>
                </a:solidFill>
                <a:latin typeface="Century Gothic" panose="020B0502020202020204" pitchFamily="34" charset="0"/>
              </a:rPr>
              <a:t>être</a:t>
            </a:r>
            <a:r>
              <a:rPr lang="en-GB" sz="2400" dirty="0">
                <a:solidFill>
                  <a:srgbClr val="4472C4">
                    <a:lumMod val="50000"/>
                  </a:srgbClr>
                </a:solidFill>
                <a:latin typeface="Century Gothic" panose="020B0502020202020204" pitchFamily="34" charset="0"/>
              </a:rPr>
              <a:t>: </a:t>
            </a:r>
            <a:r>
              <a:rPr lang="en-GB" sz="2400" b="1" dirty="0">
                <a:solidFill>
                  <a:srgbClr val="4472C4">
                    <a:lumMod val="50000"/>
                  </a:srgbClr>
                </a:solidFill>
                <a:latin typeface="Century Gothic" panose="020B0502020202020204" pitchFamily="34" charset="0"/>
              </a:rPr>
              <a:t>you</a:t>
            </a:r>
            <a:r>
              <a:rPr lang="en-GB" sz="2400" dirty="0">
                <a:solidFill>
                  <a:srgbClr val="4472C4">
                    <a:lumMod val="50000"/>
                  </a:srgbClr>
                </a:solidFill>
                <a:latin typeface="Century Gothic" panose="020B0502020202020204" pitchFamily="34" charset="0"/>
              </a:rPr>
              <a:t> to </a:t>
            </a:r>
            <a:r>
              <a:rPr lang="en-GB" sz="2400" b="1" dirty="0">
                <a:solidFill>
                  <a:srgbClr val="4472C4">
                    <a:lumMod val="50000"/>
                  </a:srgbClr>
                </a:solidFill>
                <a:latin typeface="Century Gothic" panose="020B0502020202020204" pitchFamily="34" charset="0"/>
              </a:rPr>
              <a:t>more than one person</a:t>
            </a:r>
            <a:r>
              <a:rPr lang="en-GB" sz="2400" dirty="0">
                <a:solidFill>
                  <a:srgbClr val="4472C4">
                    <a:lumMod val="50000"/>
                  </a:srgbClr>
                </a:solidFill>
                <a:latin typeface="Century Gothic" panose="020B0502020202020204" pitchFamily="34" charset="0"/>
              </a:rPr>
              <a: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9419304" cy="867128"/>
          </a:xfrm>
          <a:prstGeom prst="rect">
            <a:avLst/>
          </a:prstGeom>
        </p:spPr>
      </p:pic>
      <p:sp>
        <p:nvSpPr>
          <p:cNvPr id="4" name="Title 3"/>
          <p:cNvSpPr>
            <a:spLocks noGrp="1"/>
          </p:cNvSpPr>
          <p:nvPr>
            <p:ph type="title"/>
          </p:nvPr>
        </p:nvSpPr>
        <p:spPr>
          <a:xfrm>
            <a:off x="83728" y="289804"/>
            <a:ext cx="8381846" cy="707849"/>
          </a:xfrm>
        </p:spPr>
        <p:txBody>
          <a:bodyPr>
            <a:normAutofit fontScale="90000"/>
          </a:bodyPr>
          <a:lstStyle/>
          <a:p>
            <a:r>
              <a:rPr lang="en-GB" sz="3600" b="1" dirty="0">
                <a:solidFill>
                  <a:schemeClr val="bg1"/>
                </a:solidFill>
                <a:latin typeface="Century Gothic" panose="020B0502020202020204" pitchFamily="34" charset="0"/>
              </a:rPr>
              <a:t>“</a:t>
            </a:r>
            <a:r>
              <a:rPr lang="en-GB" sz="3600" b="1" dirty="0" smtClean="0">
                <a:solidFill>
                  <a:schemeClr val="bg1"/>
                </a:solidFill>
                <a:latin typeface="Century Gothic" panose="020B0502020202020204" pitchFamily="34" charset="0"/>
              </a:rPr>
              <a:t>you (plural) are</a:t>
            </a:r>
            <a:r>
              <a:rPr lang="en-GB" sz="3600" b="1" dirty="0">
                <a:solidFill>
                  <a:schemeClr val="bg1"/>
                </a:solidFill>
              </a:rPr>
              <a:t>”: </a:t>
            </a:r>
            <a:r>
              <a:rPr lang="en-GB" sz="3600" dirty="0">
                <a:solidFill>
                  <a:schemeClr val="bg1"/>
                </a:solidFill>
              </a:rPr>
              <a:t>the verb </a:t>
            </a:r>
            <a:r>
              <a:rPr lang="en-GB" sz="3600" b="1" dirty="0" err="1">
                <a:solidFill>
                  <a:schemeClr val="bg1"/>
                </a:solidFill>
              </a:rPr>
              <a:t>être</a:t>
            </a:r>
            <a:r>
              <a:rPr lang="en-GB" sz="3600" b="1" dirty="0">
                <a:solidFill>
                  <a:schemeClr val="bg1"/>
                </a:solidFill>
              </a:rPr>
              <a:t> </a:t>
            </a:r>
            <a:r>
              <a:rPr lang="en-GB" sz="2700" b="1" dirty="0">
                <a:solidFill>
                  <a:schemeClr val="bg1"/>
                </a:solidFill>
              </a:rPr>
              <a:t>(to be)</a:t>
            </a:r>
          </a:p>
        </p:txBody>
      </p:sp>
      <p:sp>
        <p:nvSpPr>
          <p:cNvPr id="7" name="Rectangle 6"/>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Earlier we learned:  </a:t>
            </a:r>
          </a:p>
        </p:txBody>
      </p:sp>
      <p:sp>
        <p:nvSpPr>
          <p:cNvPr id="19" name="TextBox 18"/>
          <p:cNvSpPr txBox="1"/>
          <p:nvPr/>
        </p:nvSpPr>
        <p:spPr>
          <a:xfrm>
            <a:off x="2363688" y="3390996"/>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chemeClr val="accent5">
                    <a:lumMod val="50000"/>
                  </a:schemeClr>
                </a:solidFill>
                <a:latin typeface="Century Gothic" panose="020B0502020202020204" pitchFamily="34" charset="0"/>
              </a:rPr>
              <a:t>Vous</a:t>
            </a:r>
            <a:r>
              <a:rPr lang="en-GB" sz="3000" noProof="0" dirty="0">
                <a:solidFill>
                  <a:schemeClr val="accent5">
                    <a:lumMod val="50000"/>
                  </a:schemeClr>
                </a:solidFill>
                <a:latin typeface="Century Gothic" panose="020B0502020202020204" pitchFamily="34" charset="0"/>
              </a:rPr>
              <a:t> </a:t>
            </a:r>
            <a:r>
              <a:rPr lang="en-GB" sz="3200" noProof="0" dirty="0" err="1">
                <a:solidFill>
                  <a:srgbClr val="EE6000"/>
                </a:solidFill>
                <a:cs typeface="Calibri" panose="020F0502020204030204" pitchFamily="34" charset="0"/>
              </a:rPr>
              <a:t>êt</a:t>
            </a:r>
            <a:r>
              <a:rPr lang="en-GB" sz="3200" noProof="0" dirty="0" err="1">
                <a:solidFill>
                  <a:srgbClr val="EE6000"/>
                </a:solidFill>
              </a:rPr>
              <a:t>es</a:t>
            </a:r>
            <a:r>
              <a:rPr lang="en-GB" sz="3000" noProof="0" dirty="0">
                <a:solidFill>
                  <a:srgbClr val="EE6000"/>
                </a:solidFill>
                <a:latin typeface="Century Gothic" panose="020B0502020202020204" pitchFamily="34" charset="0"/>
              </a:rPr>
              <a:t> </a:t>
            </a:r>
            <a:r>
              <a:rPr lang="en-GB" sz="3000" noProof="0" dirty="0" smtClean="0">
                <a:solidFill>
                  <a:schemeClr val="accent5">
                    <a:lumMod val="50000"/>
                  </a:schemeClr>
                </a:solidFill>
                <a:latin typeface="Century Gothic" panose="020B0502020202020204" pitchFamily="34" charset="0"/>
              </a:rPr>
              <a:t>content  .</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1" name="TextBox 20"/>
          <p:cNvSpPr txBox="1"/>
          <p:nvPr/>
        </p:nvSpPr>
        <p:spPr>
          <a:xfrm>
            <a:off x="6636775" y="3445219"/>
            <a:ext cx="5304682" cy="553998"/>
          </a:xfrm>
          <a:prstGeom prst="rect">
            <a:avLst/>
          </a:prstGeom>
          <a:noFill/>
        </p:spPr>
        <p:txBody>
          <a:bodyPr wrap="square" rtlCol="0">
            <a:spAutoFit/>
          </a:bodyPr>
          <a:lstStyle/>
          <a:p>
            <a:pPr lvl="0">
              <a:defRPr/>
            </a:pPr>
            <a:r>
              <a:rPr lang="en-GB" sz="3000" dirty="0">
                <a:solidFill>
                  <a:schemeClr val="accent5">
                    <a:lumMod val="50000"/>
                  </a:schemeClr>
                </a:solidFill>
                <a:latin typeface="Century Gothic" panose="020B0502020202020204" pitchFamily="34" charset="0"/>
              </a:rPr>
              <a:t>You</a:t>
            </a:r>
            <a:r>
              <a:rPr lang="en-GB" sz="2000" dirty="0">
                <a:solidFill>
                  <a:schemeClr val="accent5">
                    <a:lumMod val="50000"/>
                  </a:schemeClr>
                </a:solidFill>
                <a:latin typeface="Century Gothic" panose="020B0502020202020204" pitchFamily="34" charset="0"/>
              </a:rPr>
              <a:t>(</a:t>
            </a:r>
            <a:r>
              <a:rPr lang="en-GB" sz="2000" dirty="0">
                <a:solidFill>
                  <a:srgbClr val="4472C4">
                    <a:lumMod val="50000"/>
                  </a:srgbClr>
                </a:solidFill>
                <a:latin typeface="Century Gothic" panose="020B0502020202020204" pitchFamily="34" charset="0"/>
              </a:rPr>
              <a:t>more than one)</a:t>
            </a:r>
            <a:r>
              <a:rPr lang="en-GB" sz="2000" dirty="0">
                <a:solidFill>
                  <a:schemeClr val="accent5">
                    <a:lumMod val="50000"/>
                  </a:schemeClr>
                </a:solidFill>
                <a:latin typeface="Century Gothic" panose="020B0502020202020204" pitchFamily="34" charset="0"/>
              </a:rPr>
              <a:t>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4" name="TextBox 23"/>
          <p:cNvSpPr txBox="1"/>
          <p:nvPr/>
        </p:nvSpPr>
        <p:spPr>
          <a:xfrm>
            <a:off x="414994" y="5274869"/>
            <a:ext cx="11777006" cy="830997"/>
          </a:xfrm>
          <a:prstGeom prst="rect">
            <a:avLst/>
          </a:prstGeom>
          <a:noFill/>
        </p:spPr>
        <p:txBody>
          <a:bodyPr wrap="square" rtlCol="0">
            <a:spAutoFit/>
          </a:bodyPr>
          <a:lstStyle/>
          <a:p>
            <a:pPr lvl="0">
              <a:defRPr/>
            </a:pPr>
            <a:r>
              <a:rPr lang="en-GB" sz="2400" dirty="0">
                <a:solidFill>
                  <a:srgbClr val="4472C4">
                    <a:lumMod val="50000"/>
                  </a:srgbClr>
                </a:solidFill>
                <a:latin typeface="Century Gothic" panose="020B0502020202020204" pitchFamily="34" charset="0"/>
              </a:rPr>
              <a:t>“</a:t>
            </a:r>
            <a:r>
              <a:rPr lang="en-GB" sz="2400" dirty="0" err="1">
                <a:solidFill>
                  <a:srgbClr val="4472C4">
                    <a:lumMod val="50000"/>
                  </a:srgbClr>
                </a:solidFill>
                <a:latin typeface="Century Gothic" panose="020B0502020202020204" pitchFamily="34" charset="0"/>
              </a:rPr>
              <a:t>êtes</a:t>
            </a:r>
            <a:r>
              <a:rPr lang="en-GB" sz="2400" dirty="0">
                <a:solidFill>
                  <a:srgbClr val="4472C4">
                    <a:lumMod val="50000"/>
                  </a:srgbClr>
                </a:solidFill>
                <a:latin typeface="Century Gothic" panose="020B0502020202020204" pitchFamily="34" charset="0"/>
              </a:rPr>
              <a:t>” does not end in </a:t>
            </a:r>
            <a:r>
              <a:rPr lang="en-GB" sz="2400" b="1" dirty="0">
                <a:solidFill>
                  <a:srgbClr val="EE6000"/>
                </a:solidFill>
                <a:latin typeface="Century Gothic" panose="020B0502020202020204" pitchFamily="34" charset="0"/>
              </a:rPr>
              <a:t>–</a:t>
            </a:r>
            <a:r>
              <a:rPr lang="en-GB" sz="2400" b="1" dirty="0" err="1">
                <a:solidFill>
                  <a:srgbClr val="EE6000"/>
                </a:solidFill>
                <a:latin typeface="Century Gothic" panose="020B0502020202020204" pitchFamily="34" charset="0"/>
              </a:rPr>
              <a:t>ez</a:t>
            </a:r>
            <a:r>
              <a:rPr lang="en-GB" sz="2400" dirty="0" err="1">
                <a:solidFill>
                  <a:schemeClr val="accent5">
                    <a:lumMod val="50000"/>
                  </a:schemeClr>
                </a:solidFill>
                <a:latin typeface="Century Gothic" panose="020B0502020202020204" pitchFamily="34" charset="0"/>
              </a:rPr>
              <a:t>.</a:t>
            </a:r>
            <a:r>
              <a:rPr lang="en-GB" sz="2400" dirty="0">
                <a:solidFill>
                  <a:schemeClr val="accent5">
                    <a:lumMod val="50000"/>
                  </a:schemeClr>
                </a:solidFill>
                <a:latin typeface="Century Gothic" panose="020B0502020202020204" pitchFamily="34" charset="0"/>
              </a:rPr>
              <a:t> This is different to </a:t>
            </a:r>
            <a:r>
              <a:rPr lang="en-GB" sz="2400" dirty="0">
                <a:solidFill>
                  <a:srgbClr val="4472C4">
                    <a:lumMod val="50000"/>
                  </a:srgbClr>
                </a:solidFill>
                <a:latin typeface="Century Gothic" panose="020B0502020202020204" pitchFamily="34" charset="0"/>
              </a:rPr>
              <a:t>the other ‘</a:t>
            </a:r>
            <a:r>
              <a:rPr lang="en-GB" sz="2400" dirty="0" err="1">
                <a:solidFill>
                  <a:srgbClr val="4472C4">
                    <a:lumMod val="50000"/>
                  </a:srgbClr>
                </a:solidFill>
                <a:latin typeface="Century Gothic" panose="020B0502020202020204" pitchFamily="34" charset="0"/>
              </a:rPr>
              <a:t>vous</a:t>
            </a:r>
            <a:r>
              <a:rPr lang="en-GB" sz="2400" dirty="0">
                <a:solidFill>
                  <a:srgbClr val="4472C4">
                    <a:lumMod val="50000"/>
                  </a:srgbClr>
                </a:solidFill>
                <a:latin typeface="Century Gothic" panose="020B0502020202020204" pitchFamily="34" charset="0"/>
              </a:rPr>
              <a:t>’ forms of verbs you have learned. This is because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 to be</a:t>
            </a:r>
            <a:r>
              <a:rPr lang="en-GB" sz="2400" dirty="0">
                <a:solidFill>
                  <a:srgbClr val="4472C4">
                    <a:lumMod val="50000"/>
                  </a:srgbClr>
                </a:solidFill>
                <a:latin typeface="Century Gothic" panose="020B0502020202020204" pitchFamily="34" charset="0"/>
              </a:rPr>
              <a:t> is an irregular verb.</a:t>
            </a:r>
          </a:p>
        </p:txBody>
      </p:sp>
      <p:sp>
        <p:nvSpPr>
          <p:cNvPr id="14"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Oval Callout 16">
            <a:extLst>
              <a:ext uri="{FF2B5EF4-FFF2-40B4-BE49-F238E27FC236}">
                <a16:creationId xmlns:a16="http://schemas.microsoft.com/office/drawing/2014/main" id="{5E035780-9889-FC4C-BAFC-227BD7D64935}"/>
              </a:ext>
            </a:extLst>
          </p:cNvPr>
          <p:cNvSpPr/>
          <p:nvPr/>
        </p:nvSpPr>
        <p:spPr>
          <a:xfrm>
            <a:off x="414994" y="4225833"/>
            <a:ext cx="10646296" cy="795134"/>
          </a:xfrm>
          <a:prstGeom prst="wedgeEllipseCallout">
            <a:avLst>
              <a:gd name="adj1" fmla="val 1508"/>
              <a:gd name="adj2" fmla="val -9623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i="1" dirty="0">
                <a:solidFill>
                  <a:srgbClr val="4472C4">
                    <a:lumMod val="50000"/>
                  </a:srgbClr>
                </a:solidFill>
                <a:latin typeface="Century Gothic" panose="020B0502020202020204" pitchFamily="34" charset="0"/>
              </a:rPr>
              <a:t>Plural</a:t>
            </a:r>
            <a:r>
              <a:rPr lang="en-GB" sz="2400" b="1" dirty="0">
                <a:solidFill>
                  <a:srgbClr val="4472C4">
                    <a:lumMod val="50000"/>
                  </a:srgbClr>
                </a:solidFill>
                <a:latin typeface="Century Gothic" panose="020B0502020202020204" pitchFamily="34" charset="0"/>
              </a:rPr>
              <a:t> “YOU” (</a:t>
            </a:r>
            <a:r>
              <a:rPr lang="en-GB" sz="2400" b="1" dirty="0" err="1">
                <a:solidFill>
                  <a:srgbClr val="4472C4">
                    <a:lumMod val="50000"/>
                  </a:srgbClr>
                </a:solidFill>
                <a:latin typeface="Century Gothic" panose="020B0502020202020204" pitchFamily="34" charset="0"/>
              </a:rPr>
              <a:t>vous</a:t>
            </a:r>
            <a:r>
              <a:rPr lang="en-GB" sz="2400" b="1" dirty="0">
                <a:solidFill>
                  <a:srgbClr val="4472C4">
                    <a:lumMod val="50000"/>
                  </a:srgbClr>
                </a:solidFill>
                <a:latin typeface="Century Gothic" panose="020B0502020202020204" pitchFamily="34" charset="0"/>
              </a:rPr>
              <a:t>) also needs a </a:t>
            </a:r>
            <a:r>
              <a:rPr lang="en-GB" sz="2400" b="1" i="1" dirty="0">
                <a:solidFill>
                  <a:srgbClr val="4472C4">
                    <a:lumMod val="50000"/>
                  </a:srgbClr>
                </a:solidFill>
                <a:latin typeface="Century Gothic" panose="020B0502020202020204" pitchFamily="34" charset="0"/>
              </a:rPr>
              <a:t>plural </a:t>
            </a:r>
            <a:r>
              <a:rPr lang="en-GB" sz="2400" b="1" dirty="0" smtClean="0">
                <a:solidFill>
                  <a:srgbClr val="4472C4">
                    <a:lumMod val="50000"/>
                  </a:srgbClr>
                </a:solidFill>
                <a:latin typeface="Century Gothic" panose="020B0502020202020204" pitchFamily="34" charset="0"/>
              </a:rPr>
              <a:t>adjective.</a:t>
            </a:r>
            <a:endParaRPr lang="en-GB" sz="2400" b="1" dirty="0">
              <a:solidFill>
                <a:srgbClr val="4472C4">
                  <a:lumMod val="50000"/>
                </a:srgbClr>
              </a:solidFill>
              <a:latin typeface="Century Gothic" panose="020B0502020202020204" pitchFamily="34" charset="0"/>
            </a:endParaRPr>
          </a:p>
        </p:txBody>
      </p:sp>
      <p:sp>
        <p:nvSpPr>
          <p:cNvPr id="16" name="TextBox 15"/>
          <p:cNvSpPr txBox="1"/>
          <p:nvPr/>
        </p:nvSpPr>
        <p:spPr>
          <a:xfrm flipH="1">
            <a:off x="6105510" y="1739330"/>
            <a:ext cx="447366" cy="584775"/>
          </a:xfrm>
          <a:prstGeom prst="rect">
            <a:avLst/>
          </a:prstGeom>
          <a:noFill/>
        </p:spPr>
        <p:txBody>
          <a:bodyPr wrap="square" rtlCol="0">
            <a:spAutoFit/>
          </a:bodyPr>
          <a:lstStyle/>
          <a:p>
            <a:r>
              <a:rPr lang="en-GB" sz="3200" b="1" dirty="0" smtClean="0">
                <a:solidFill>
                  <a:srgbClr val="EE6000"/>
                </a:solidFill>
              </a:rPr>
              <a:t>s</a:t>
            </a:r>
            <a:endParaRPr lang="en-GB" sz="3200" b="1" dirty="0">
              <a:solidFill>
                <a:srgbClr val="EE6000"/>
              </a:solidFill>
            </a:endParaRPr>
          </a:p>
        </p:txBody>
      </p:sp>
      <p:sp>
        <p:nvSpPr>
          <p:cNvPr id="18" name="TextBox 17"/>
          <p:cNvSpPr txBox="1"/>
          <p:nvPr/>
        </p:nvSpPr>
        <p:spPr>
          <a:xfrm flipH="1">
            <a:off x="5738142" y="3391557"/>
            <a:ext cx="447366" cy="584775"/>
          </a:xfrm>
          <a:prstGeom prst="rect">
            <a:avLst/>
          </a:prstGeom>
          <a:noFill/>
        </p:spPr>
        <p:txBody>
          <a:bodyPr wrap="square" rtlCol="0">
            <a:spAutoFit/>
          </a:bodyPr>
          <a:lstStyle/>
          <a:p>
            <a:r>
              <a:rPr lang="en-GB" sz="3200" b="1" dirty="0" smtClean="0">
                <a:solidFill>
                  <a:srgbClr val="EE6000"/>
                </a:solidFill>
              </a:rPr>
              <a:t>s</a:t>
            </a:r>
            <a:endParaRPr lang="en-GB" sz="3200" b="1" dirty="0">
              <a:solidFill>
                <a:srgbClr val="EE6000"/>
              </a:solidFill>
            </a:endParaRPr>
          </a:p>
        </p:txBody>
      </p:sp>
      <p:sp>
        <p:nvSpPr>
          <p:cNvPr id="30" name="Oval Callout 29"/>
          <p:cNvSpPr/>
          <p:nvPr/>
        </p:nvSpPr>
        <p:spPr>
          <a:xfrm>
            <a:off x="10112657" y="1632573"/>
            <a:ext cx="1828800" cy="1449336"/>
          </a:xfrm>
          <a:prstGeom prst="wedgeEllipseCallout">
            <a:avLst>
              <a:gd name="adj1" fmla="val -368850"/>
              <a:gd name="adj2" fmla="val 9373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972" y="1838522"/>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71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21" presetClass="entr" presetSubtype="1" fill="hold"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heel(1)">
                                      <p:cBhvr>
                                        <p:cTn id="13" dur="20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21" presetClass="entr" presetSubtype="1" fill="hold" nodeType="with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heel(1)">
                                      <p:cBhvr>
                                        <p:cTn id="28" dur="2000"/>
                                        <p:tgtEl>
                                          <p:spTgt spid="1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p:bldP spid="28" grpId="0"/>
      <p:bldP spid="2" grpId="0"/>
      <p:bldP spid="7" grpId="0"/>
      <p:bldP spid="19" grpId="0"/>
      <p:bldP spid="21" grpId="0"/>
      <p:bldP spid="17"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3727" y="118256"/>
            <a:ext cx="9955849" cy="769441"/>
          </a:xfrm>
          <a:prstGeom prst="rect">
            <a:avLst/>
          </a:prstGeom>
          <a:noFill/>
        </p:spPr>
        <p:txBody>
          <a:bodyPr wrap="square" rtlCol="0">
            <a:spAutoFit/>
          </a:bodyPr>
          <a:lstStyle/>
          <a:p>
            <a:r>
              <a:rPr lang="fr-FR" sz="2400" b="1" dirty="0" smtClean="0">
                <a:solidFill>
                  <a:schemeClr val="accent5">
                    <a:lumMod val="50000"/>
                  </a:schemeClr>
                </a:solidFill>
              </a:rPr>
              <a:t>C’est qui ?  Vous  ou  nous ? </a:t>
            </a:r>
            <a:endParaRPr lang="fr-FR" sz="2400" b="1" dirty="0">
              <a:solidFill>
                <a:schemeClr val="accent5">
                  <a:lumMod val="50000"/>
                </a:schemeClr>
              </a:solidFill>
            </a:endParaRPr>
          </a:p>
          <a:p>
            <a:r>
              <a:rPr lang="fr-FR" sz="2000" dirty="0">
                <a:solidFill>
                  <a:schemeClr val="accent5">
                    <a:lumMod val="50000"/>
                  </a:schemeClr>
                </a:solidFill>
              </a:rPr>
              <a:t>Cochez.</a:t>
            </a:r>
            <a:endParaRPr lang="en-GB" sz="20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802700049"/>
              </p:ext>
            </p:extLst>
          </p:nvPr>
        </p:nvGraphicFramePr>
        <p:xfrm>
          <a:off x="2032948" y="926704"/>
          <a:ext cx="8128000" cy="503208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556621">
                <a:tc>
                  <a:txBody>
                    <a:bodyPr/>
                    <a:lstStyle/>
                    <a:p>
                      <a:pPr algn="ctr"/>
                      <a:r>
                        <a:rPr lang="en-GB" sz="3200" b="1" baseline="0" dirty="0" err="1">
                          <a:solidFill>
                            <a:schemeClr val="accent5">
                              <a:lumMod val="50000"/>
                            </a:schemeClr>
                          </a:solidFill>
                        </a:rPr>
                        <a:t>vous</a:t>
                      </a:r>
                      <a:r>
                        <a:rPr lang="en-GB" sz="3200" b="1" baseline="0" dirty="0">
                          <a:solidFill>
                            <a:schemeClr val="accent5">
                              <a:lumMod val="50000"/>
                            </a:schemeClr>
                          </a:solidFill>
                        </a:rPr>
                        <a:t> </a:t>
                      </a:r>
                      <a:r>
                        <a:rPr lang="en-GB" sz="2000" b="1" baseline="0" dirty="0">
                          <a:solidFill>
                            <a:schemeClr val="accent5">
                              <a:lumMod val="50000"/>
                            </a:schemeClr>
                          </a:solidFill>
                        </a:rPr>
                        <a:t>(you)</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chemeClr val="accent5">
                              <a:lumMod val="50000"/>
                            </a:schemeClr>
                          </a:solidFill>
                        </a:rPr>
                        <a:t>nous </a:t>
                      </a:r>
                      <a:r>
                        <a:rPr lang="en-GB" sz="2000" b="1"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Action Button: Custom 3">
            <a:hlinkClick r:id="" action="ppaction://noaction" highlightClick="1">
              <a:snd r:embed="rId3" name="tr2-1.wav"/>
            </a:hlinkClick>
          </p:cNvPr>
          <p:cNvSpPr/>
          <p:nvPr/>
        </p:nvSpPr>
        <p:spPr>
          <a:xfrm>
            <a:off x="1423341" y="149551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 name="Action Button: Custom 4">
            <a:hlinkClick r:id="" action="ppaction://noaction" highlightClick="1">
              <a:snd r:embed="rId4" name="tr2-2.wav"/>
            </a:hlinkClick>
          </p:cNvPr>
          <p:cNvSpPr/>
          <p:nvPr/>
        </p:nvSpPr>
        <p:spPr>
          <a:xfrm>
            <a:off x="1427147" y="2058114"/>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6" name="Action Button: Custom 5">
            <a:hlinkClick r:id="" action="ppaction://noaction" highlightClick="1">
              <a:snd r:embed="rId5" name="tr2-3.wav"/>
            </a:hlinkClick>
          </p:cNvPr>
          <p:cNvSpPr/>
          <p:nvPr/>
        </p:nvSpPr>
        <p:spPr>
          <a:xfrm>
            <a:off x="1427146" y="2621736"/>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7" name="Action Button: Custom 6">
            <a:hlinkClick r:id="" action="ppaction://noaction" highlightClick="1">
              <a:snd r:embed="rId6" name="tr2-4.wav"/>
            </a:hlinkClick>
          </p:cNvPr>
          <p:cNvSpPr/>
          <p:nvPr/>
        </p:nvSpPr>
        <p:spPr>
          <a:xfrm>
            <a:off x="1427145" y="3190029"/>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8" name="Action Button: Custom 7">
            <a:hlinkClick r:id="" action="ppaction://noaction" highlightClick="1">
              <a:snd r:embed="rId7" name="tr2-5.wav"/>
            </a:hlinkClick>
          </p:cNvPr>
          <p:cNvSpPr/>
          <p:nvPr/>
        </p:nvSpPr>
        <p:spPr>
          <a:xfrm>
            <a:off x="1423341" y="3741422"/>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9" name="Action Button: Custom 8">
            <a:hlinkClick r:id="" action="ppaction://noaction" highlightClick="1">
              <a:snd r:embed="rId8" name="tr2-6.wav"/>
            </a:hlinkClick>
          </p:cNvPr>
          <p:cNvSpPr/>
          <p:nvPr/>
        </p:nvSpPr>
        <p:spPr>
          <a:xfrm>
            <a:off x="1412892" y="4304021"/>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0" name="Action Button: Custom 9">
            <a:hlinkClick r:id="" action="ppaction://noaction" highlightClick="1">
              <a:snd r:embed="rId9" name="tr2-7.wav"/>
            </a:hlinkClick>
          </p:cNvPr>
          <p:cNvSpPr/>
          <p:nvPr/>
        </p:nvSpPr>
        <p:spPr>
          <a:xfrm>
            <a:off x="1412891" y="4866620"/>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1" name="Action Button: Custom 10">
            <a:hlinkClick r:id="" action="ppaction://noaction" highlightClick="1">
              <a:snd r:embed="rId10" name="tr2-8.wav"/>
            </a:hlinkClick>
          </p:cNvPr>
          <p:cNvSpPr/>
          <p:nvPr/>
        </p:nvSpPr>
        <p:spPr>
          <a:xfrm>
            <a:off x="1412890" y="5418013"/>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873369" y="1574425"/>
            <a:ext cx="346161" cy="360584"/>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083480" y="514654"/>
            <a:ext cx="346161" cy="360584"/>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8" y="2140100"/>
            <a:ext cx="346161" cy="360584"/>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873369" y="3299389"/>
            <a:ext cx="346161" cy="360584"/>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883314" y="5522028"/>
            <a:ext cx="346161" cy="360584"/>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8" y="4933241"/>
            <a:ext cx="346161" cy="360584"/>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849923" y="4392867"/>
            <a:ext cx="346161" cy="360584"/>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7" y="3808043"/>
            <a:ext cx="346161" cy="360584"/>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3917678" y="2749065"/>
            <a:ext cx="346161" cy="360584"/>
          </a:xfrm>
          <a:prstGeom prst="rect">
            <a:avLst/>
          </a:prstGeom>
        </p:spPr>
      </p:pic>
    </p:spTree>
    <p:extLst>
      <p:ext uri="{BB962C8B-B14F-4D97-AF65-F5344CB8AC3E}">
        <p14:creationId xmlns:p14="http://schemas.microsoft.com/office/powerpoint/2010/main" val="236751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3727" y="118256"/>
            <a:ext cx="9955849" cy="769441"/>
          </a:xfrm>
          <a:prstGeom prst="rect">
            <a:avLst/>
          </a:prstGeom>
          <a:noFill/>
        </p:spPr>
        <p:txBody>
          <a:bodyPr wrap="square" rtlCol="0">
            <a:spAutoFit/>
          </a:bodyPr>
          <a:lstStyle/>
          <a:p>
            <a:r>
              <a:rPr lang="fr-FR" sz="2400" b="1" dirty="0">
                <a:solidFill>
                  <a:schemeClr val="accent5">
                    <a:lumMod val="50000"/>
                  </a:schemeClr>
                </a:solidFill>
              </a:rPr>
              <a:t>Vous   ou  </a:t>
            </a:r>
            <a:r>
              <a:rPr lang="fr-FR" sz="2400" b="1" dirty="0" smtClean="0">
                <a:solidFill>
                  <a:schemeClr val="accent5">
                    <a:lumMod val="50000"/>
                  </a:schemeClr>
                </a:solidFill>
              </a:rPr>
              <a:t>nous ?   </a:t>
            </a:r>
            <a:endParaRPr lang="fr-FR" sz="2400" b="1" dirty="0">
              <a:solidFill>
                <a:schemeClr val="accent5">
                  <a:lumMod val="50000"/>
                </a:schemeClr>
              </a:solidFill>
            </a:endParaRPr>
          </a:p>
          <a:p>
            <a:r>
              <a:rPr lang="fr-FR" sz="2000" dirty="0">
                <a:solidFill>
                  <a:schemeClr val="accent5">
                    <a:lumMod val="50000"/>
                  </a:schemeClr>
                </a:solidFill>
              </a:rPr>
              <a:t>Écris le mot en </a:t>
            </a:r>
            <a:r>
              <a:rPr lang="fr-FR" sz="2000" dirty="0" smtClean="0">
                <a:solidFill>
                  <a:schemeClr val="accent5">
                    <a:lumMod val="50000"/>
                  </a:schemeClr>
                </a:solidFill>
              </a:rPr>
              <a:t>anglais.</a:t>
            </a:r>
            <a:endParaRPr lang="en-GB" sz="20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36027141"/>
              </p:ext>
            </p:extLst>
          </p:nvPr>
        </p:nvGraphicFramePr>
        <p:xfrm>
          <a:off x="2032948" y="887697"/>
          <a:ext cx="8128000" cy="503208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556621">
                <a:tc>
                  <a:txBody>
                    <a:bodyPr/>
                    <a:lstStyle/>
                    <a:p>
                      <a:pPr algn="ctr"/>
                      <a:r>
                        <a:rPr lang="en-GB" sz="3200" b="1" baseline="0" dirty="0" err="1">
                          <a:solidFill>
                            <a:schemeClr val="accent5">
                              <a:lumMod val="50000"/>
                            </a:schemeClr>
                          </a:solidFill>
                        </a:rPr>
                        <a:t>vous</a:t>
                      </a:r>
                      <a:r>
                        <a:rPr lang="en-GB" sz="2000" b="1" baseline="0" dirty="0">
                          <a:solidFill>
                            <a:schemeClr val="accent5">
                              <a:lumMod val="50000"/>
                            </a:schemeClr>
                          </a:solidFill>
                        </a:rPr>
                        <a:t> (you plural)</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3200" b="1" dirty="0">
                          <a:solidFill>
                            <a:schemeClr val="accent5">
                              <a:lumMod val="50000"/>
                            </a:schemeClr>
                          </a:solidFill>
                        </a:rPr>
                        <a:t>nous </a:t>
                      </a:r>
                      <a:r>
                        <a:rPr lang="en-GB" sz="2000" b="1" dirty="0">
                          <a:solidFill>
                            <a:schemeClr val="accent5">
                              <a:lumMod val="50000"/>
                            </a:schemeClr>
                          </a:solidFill>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Action Button: Custom 3">
            <a:hlinkClick r:id="" action="ppaction://noaction" highlightClick="1">
              <a:snd r:embed="rId3" name="tr2-1.wav"/>
            </a:hlinkClick>
          </p:cNvPr>
          <p:cNvSpPr/>
          <p:nvPr/>
        </p:nvSpPr>
        <p:spPr>
          <a:xfrm>
            <a:off x="1423341" y="149551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5" name="Action Button: Custom 4">
            <a:hlinkClick r:id="" action="ppaction://noaction" highlightClick="1">
              <a:snd r:embed="rId4" name="tr2-2.wav"/>
            </a:hlinkClick>
          </p:cNvPr>
          <p:cNvSpPr/>
          <p:nvPr/>
        </p:nvSpPr>
        <p:spPr>
          <a:xfrm>
            <a:off x="1427147" y="2058114"/>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6" name="Action Button: Custom 5">
            <a:hlinkClick r:id="" action="ppaction://noaction" highlightClick="1">
              <a:snd r:embed="rId5" name="tr2-3.wav"/>
            </a:hlinkClick>
          </p:cNvPr>
          <p:cNvSpPr/>
          <p:nvPr/>
        </p:nvSpPr>
        <p:spPr>
          <a:xfrm>
            <a:off x="1427146" y="2621736"/>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7" name="Action Button: Custom 6">
            <a:hlinkClick r:id="" action="ppaction://noaction" highlightClick="1">
              <a:snd r:embed="rId6" name="tr2-4.wav"/>
            </a:hlinkClick>
          </p:cNvPr>
          <p:cNvSpPr/>
          <p:nvPr/>
        </p:nvSpPr>
        <p:spPr>
          <a:xfrm>
            <a:off x="1427145" y="3190029"/>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8" name="Action Button: Custom 7">
            <a:hlinkClick r:id="" action="ppaction://noaction" highlightClick="1">
              <a:snd r:embed="rId7" name="tr2-5.wav"/>
            </a:hlinkClick>
          </p:cNvPr>
          <p:cNvSpPr/>
          <p:nvPr/>
        </p:nvSpPr>
        <p:spPr>
          <a:xfrm>
            <a:off x="1423341" y="3741422"/>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9" name="Action Button: Custom 8">
            <a:hlinkClick r:id="" action="ppaction://noaction" highlightClick="1">
              <a:snd r:embed="rId8" name="tr2-6.wav"/>
            </a:hlinkClick>
          </p:cNvPr>
          <p:cNvSpPr/>
          <p:nvPr/>
        </p:nvSpPr>
        <p:spPr>
          <a:xfrm>
            <a:off x="1412892" y="4304021"/>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0" name="Action Button: Custom 9">
            <a:hlinkClick r:id="" action="ppaction://noaction" highlightClick="1">
              <a:snd r:embed="rId9" name="tr2-7.wav"/>
            </a:hlinkClick>
          </p:cNvPr>
          <p:cNvSpPr/>
          <p:nvPr/>
        </p:nvSpPr>
        <p:spPr>
          <a:xfrm>
            <a:off x="1412891" y="4866620"/>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1" name="Action Button: Custom 10">
            <a:hlinkClick r:id="" action="ppaction://noaction" highlightClick="1">
              <a:snd r:embed="rId10" name="tr2-8.wav"/>
            </a:hlinkClick>
          </p:cNvPr>
          <p:cNvSpPr/>
          <p:nvPr/>
        </p:nvSpPr>
        <p:spPr>
          <a:xfrm>
            <a:off x="1412890" y="5418013"/>
            <a:ext cx="461473" cy="452927"/>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7639259" y="1509211"/>
            <a:ext cx="2971800" cy="461665"/>
          </a:xfrm>
          <a:prstGeom prst="rect">
            <a:avLst/>
          </a:prstGeom>
          <a:noFill/>
        </p:spPr>
        <p:txBody>
          <a:bodyPr wrap="square" rtlCol="0">
            <a:spAutoFit/>
          </a:bodyPr>
          <a:lstStyle/>
          <a:p>
            <a:r>
              <a:rPr lang="en-GB" sz="2400" dirty="0">
                <a:solidFill>
                  <a:schemeClr val="accent5">
                    <a:lumMod val="50000"/>
                  </a:schemeClr>
                </a:solidFill>
              </a:rPr>
              <a:t>calm</a:t>
            </a:r>
          </a:p>
        </p:txBody>
      </p:sp>
      <p:sp>
        <p:nvSpPr>
          <p:cNvPr id="19" name="TextBox 18"/>
          <p:cNvSpPr txBox="1"/>
          <p:nvPr/>
        </p:nvSpPr>
        <p:spPr>
          <a:xfrm>
            <a:off x="2971800" y="4842813"/>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7815102" y="3181290"/>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3425195" y="2082685"/>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2971800" y="3753141"/>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7414204" y="4327959"/>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3548288" y="2627938"/>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3125148" y="5425225"/>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spTree>
    <p:extLst>
      <p:ext uri="{BB962C8B-B14F-4D97-AF65-F5344CB8AC3E}">
        <p14:creationId xmlns:p14="http://schemas.microsoft.com/office/powerpoint/2010/main" val="16622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 y="366567"/>
            <a:ext cx="12016739" cy="2308324"/>
          </a:xfrm>
          <a:prstGeom prst="rect">
            <a:avLst/>
          </a:prstGeom>
          <a:noFill/>
        </p:spPr>
        <p:txBody>
          <a:bodyPr wrap="square" rtlCol="0">
            <a:spAutoFit/>
          </a:bodyPr>
          <a:lstStyle/>
          <a:p>
            <a:r>
              <a:rPr lang="fr-FR" sz="2400" b="1" dirty="0" err="1" smtClean="0">
                <a:solidFill>
                  <a:schemeClr val="accent5">
                    <a:lumMod val="50000"/>
                  </a:schemeClr>
                </a:solidFill>
              </a:rPr>
              <a:t>Partners</a:t>
            </a:r>
            <a:r>
              <a:rPr lang="fr-FR" sz="2400" b="1" dirty="0" smtClean="0">
                <a:solidFill>
                  <a:schemeClr val="accent5">
                    <a:lumMod val="50000"/>
                  </a:schemeClr>
                </a:solidFill>
              </a:rPr>
              <a:t> A and B		</a:t>
            </a:r>
            <a:endParaRPr lang="fr-FR" sz="2400" b="1" dirty="0">
              <a:solidFill>
                <a:schemeClr val="accent5">
                  <a:lumMod val="50000"/>
                </a:schemeClr>
              </a:solidFill>
            </a:endParaRPr>
          </a:p>
          <a:p>
            <a:r>
              <a:rPr lang="en-GB" sz="2000" dirty="0" smtClean="0">
                <a:solidFill>
                  <a:schemeClr val="accent5">
                    <a:lumMod val="50000"/>
                  </a:schemeClr>
                </a:solidFill>
              </a:rPr>
              <a:t>Choose 3 adjectives. Write a sentence for each, to describe yourself and your friends (“we”). Then choose 3 different adjectives and write a sentence for each, to describe your partner and his/her friends (“you”). </a:t>
            </a:r>
            <a:br>
              <a:rPr lang="en-GB" sz="2000" dirty="0" smtClean="0">
                <a:solidFill>
                  <a:schemeClr val="accent5">
                    <a:lumMod val="50000"/>
                  </a:schemeClr>
                </a:solidFill>
              </a:rPr>
            </a:br>
            <a:r>
              <a:rPr lang="en-GB" sz="2000" b="1" dirty="0" smtClean="0">
                <a:solidFill>
                  <a:schemeClr val="accent5">
                    <a:lumMod val="50000"/>
                  </a:schemeClr>
                </a:solidFill>
              </a:rPr>
              <a:t>Partner</a:t>
            </a:r>
            <a:r>
              <a:rPr lang="en-GB" sz="2000" dirty="0" smtClean="0">
                <a:solidFill>
                  <a:schemeClr val="accent5">
                    <a:lumMod val="50000"/>
                  </a:schemeClr>
                </a:solidFill>
              </a:rPr>
              <a:t> </a:t>
            </a:r>
            <a:r>
              <a:rPr lang="en-GB" sz="2000" b="1" dirty="0" smtClean="0">
                <a:solidFill>
                  <a:schemeClr val="accent5">
                    <a:lumMod val="50000"/>
                  </a:schemeClr>
                </a:solidFill>
              </a:rPr>
              <a:t>A</a:t>
            </a:r>
            <a:r>
              <a:rPr lang="en-GB" sz="2000" dirty="0" smtClean="0">
                <a:solidFill>
                  <a:schemeClr val="accent5">
                    <a:lumMod val="50000"/>
                  </a:schemeClr>
                </a:solidFill>
              </a:rPr>
              <a:t>: Say these </a:t>
            </a:r>
            <a:r>
              <a:rPr lang="en-GB" sz="2000" b="1" dirty="0" smtClean="0">
                <a:solidFill>
                  <a:schemeClr val="accent5">
                    <a:lumMod val="50000"/>
                  </a:schemeClr>
                </a:solidFill>
              </a:rPr>
              <a:t>six</a:t>
            </a:r>
            <a:r>
              <a:rPr lang="en-GB" sz="2000" dirty="0" smtClean="0">
                <a:solidFill>
                  <a:schemeClr val="accent5">
                    <a:lumMod val="50000"/>
                  </a:schemeClr>
                </a:solidFill>
              </a:rPr>
              <a:t> sentences to your partner, in any order.</a:t>
            </a:r>
            <a:br>
              <a:rPr lang="en-GB" sz="2000" dirty="0" smtClean="0">
                <a:solidFill>
                  <a:schemeClr val="accent5">
                    <a:lumMod val="50000"/>
                  </a:schemeClr>
                </a:solidFill>
              </a:rPr>
            </a:br>
            <a:r>
              <a:rPr lang="en-GB" sz="2000" b="1" dirty="0" smtClean="0">
                <a:solidFill>
                  <a:schemeClr val="accent5">
                    <a:lumMod val="50000"/>
                  </a:schemeClr>
                </a:solidFill>
              </a:rPr>
              <a:t>Partner B</a:t>
            </a:r>
            <a:r>
              <a:rPr lang="en-GB" sz="2000" dirty="0" smtClean="0">
                <a:solidFill>
                  <a:schemeClr val="accent5">
                    <a:lumMod val="50000"/>
                  </a:schemeClr>
                </a:solidFill>
              </a:rPr>
              <a:t>: Write ‘we’ or ‘you(plural) and the English adjective for each sentence, 1-6.</a:t>
            </a:r>
            <a:br>
              <a:rPr lang="en-GB" sz="2000" dirty="0" smtClean="0">
                <a:solidFill>
                  <a:schemeClr val="accent5">
                    <a:lumMod val="50000"/>
                  </a:schemeClr>
                </a:solidFill>
              </a:rPr>
            </a:br>
            <a:r>
              <a:rPr lang="en-GB" sz="2000" b="1" i="1" dirty="0" smtClean="0">
                <a:solidFill>
                  <a:schemeClr val="accent5">
                    <a:lumMod val="50000"/>
                  </a:schemeClr>
                </a:solidFill>
              </a:rPr>
              <a:t>Then swap roles.</a:t>
            </a:r>
            <a:endParaRPr lang="en-GB" sz="2000" b="1" i="1"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9095599" y="4509922"/>
            <a:ext cx="2971800" cy="461665"/>
          </a:xfrm>
          <a:prstGeom prst="rect">
            <a:avLst/>
          </a:prstGeom>
          <a:noFill/>
        </p:spPr>
        <p:txBody>
          <a:bodyPr wrap="square" rtlCol="0">
            <a:spAutoFit/>
          </a:bodyPr>
          <a:lstStyle/>
          <a:p>
            <a:r>
              <a:rPr lang="en-GB" sz="2400" dirty="0">
                <a:solidFill>
                  <a:schemeClr val="accent5">
                    <a:lumMod val="50000"/>
                  </a:schemeClr>
                </a:solidFill>
              </a:rPr>
              <a:t>calm</a:t>
            </a:r>
          </a:p>
        </p:txBody>
      </p:sp>
      <p:sp>
        <p:nvSpPr>
          <p:cNvPr id="19" name="TextBox 18"/>
          <p:cNvSpPr txBox="1"/>
          <p:nvPr/>
        </p:nvSpPr>
        <p:spPr>
          <a:xfrm>
            <a:off x="1851425" y="5796847"/>
            <a:ext cx="2893484" cy="461665"/>
          </a:xfrm>
          <a:prstGeom prst="rect">
            <a:avLst/>
          </a:prstGeom>
          <a:noFill/>
        </p:spPr>
        <p:txBody>
          <a:bodyPr wrap="square" rtlCol="0">
            <a:spAutoFit/>
          </a:bodyPr>
          <a:lstStyle/>
          <a:p>
            <a:r>
              <a:rPr lang="en-GB" sz="2400" dirty="0" smtClean="0">
                <a:solidFill>
                  <a:schemeClr val="accent5">
                    <a:lumMod val="50000"/>
                  </a:schemeClr>
                </a:solidFill>
              </a:rPr>
              <a:t>amusing</a:t>
            </a:r>
            <a:endParaRPr lang="en-GB" sz="2400" dirty="0">
              <a:solidFill>
                <a:schemeClr val="accent5">
                  <a:lumMod val="50000"/>
                </a:schemeClr>
              </a:solidFill>
            </a:endParaRPr>
          </a:p>
        </p:txBody>
      </p:sp>
      <p:sp>
        <p:nvSpPr>
          <p:cNvPr id="21" name="TextBox 20"/>
          <p:cNvSpPr txBox="1"/>
          <p:nvPr/>
        </p:nvSpPr>
        <p:spPr>
          <a:xfrm>
            <a:off x="6945345" y="3660422"/>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2870220" y="2868808"/>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3973545" y="4559513"/>
            <a:ext cx="2971800" cy="461665"/>
          </a:xfrm>
          <a:prstGeom prst="rect">
            <a:avLst/>
          </a:prstGeom>
          <a:noFill/>
        </p:spPr>
        <p:txBody>
          <a:bodyPr wrap="square" rtlCol="0">
            <a:spAutoFit/>
          </a:bodyPr>
          <a:lstStyle/>
          <a:p>
            <a:r>
              <a:rPr lang="en-GB" sz="2400" dirty="0" smtClean="0">
                <a:solidFill>
                  <a:schemeClr val="accent5">
                    <a:lumMod val="50000"/>
                  </a:schemeClr>
                </a:solidFill>
              </a:rPr>
              <a:t>pleasant</a:t>
            </a:r>
            <a:endParaRPr lang="en-GB" sz="2400" dirty="0">
              <a:solidFill>
                <a:schemeClr val="accent5">
                  <a:lumMod val="50000"/>
                </a:schemeClr>
              </a:solidFill>
            </a:endParaRPr>
          </a:p>
        </p:txBody>
      </p:sp>
      <p:sp>
        <p:nvSpPr>
          <p:cNvPr id="24" name="TextBox 23"/>
          <p:cNvSpPr txBox="1"/>
          <p:nvPr/>
        </p:nvSpPr>
        <p:spPr>
          <a:xfrm>
            <a:off x="9171799" y="2908827"/>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851145" y="3783845"/>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6623065" y="5796847"/>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sp>
        <p:nvSpPr>
          <p:cNvPr id="3" name="Rectangle 2"/>
          <p:cNvSpPr/>
          <p:nvPr/>
        </p:nvSpPr>
        <p:spPr>
          <a:xfrm>
            <a:off x="4870822" y="120786"/>
            <a:ext cx="2518638" cy="461665"/>
          </a:xfrm>
          <a:prstGeom prst="rect">
            <a:avLst/>
          </a:prstGeom>
        </p:spPr>
        <p:txBody>
          <a:bodyPr wrap="none">
            <a:spAutoFit/>
          </a:bodyPr>
          <a:lstStyle/>
          <a:p>
            <a:r>
              <a:rPr lang="fr-FR" sz="2400" b="1" dirty="0">
                <a:solidFill>
                  <a:schemeClr val="accent5">
                    <a:lumMod val="50000"/>
                  </a:schemeClr>
                </a:solidFill>
              </a:rPr>
              <a:t>Nous ou vous ? </a:t>
            </a:r>
            <a:endParaRPr lang="en-GB" sz="2400" dirty="0"/>
          </a:p>
        </p:txBody>
      </p:sp>
    </p:spTree>
    <p:extLst>
      <p:ext uri="{BB962C8B-B14F-4D97-AF65-F5344CB8AC3E}">
        <p14:creationId xmlns:p14="http://schemas.microsoft.com/office/powerpoint/2010/main" val="29940250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588" y="-2210"/>
            <a:ext cx="10481479" cy="1077218"/>
          </a:xfrm>
          <a:prstGeom prst="rect">
            <a:avLst/>
          </a:prstGeom>
          <a:noFill/>
        </p:spPr>
        <p:txBody>
          <a:bodyPr wrap="square" rtlCol="0">
            <a:spAutoFit/>
          </a:bodyPr>
          <a:lstStyle/>
          <a:p>
            <a:r>
              <a:rPr lang="en-GB" sz="2400" b="1" dirty="0" err="1">
                <a:solidFill>
                  <a:schemeClr val="accent5">
                    <a:lumMod val="50000"/>
                  </a:schemeClr>
                </a:solidFill>
              </a:rPr>
              <a:t>Écris</a:t>
            </a:r>
            <a:r>
              <a:rPr lang="en-GB" sz="2400" b="1" dirty="0">
                <a:solidFill>
                  <a:schemeClr val="accent5">
                    <a:lumMod val="50000"/>
                  </a:schemeClr>
                </a:solidFill>
              </a:rPr>
              <a:t> </a:t>
            </a:r>
            <a:r>
              <a:rPr lang="en-GB" sz="2400" b="1" dirty="0" err="1">
                <a:solidFill>
                  <a:schemeClr val="accent5">
                    <a:lumMod val="50000"/>
                  </a:schemeClr>
                </a:solidFill>
              </a:rPr>
              <a:t>en</a:t>
            </a:r>
            <a:r>
              <a:rPr lang="en-GB" sz="2400" b="1" dirty="0">
                <a:solidFill>
                  <a:schemeClr val="accent5">
                    <a:lumMod val="50000"/>
                  </a:schemeClr>
                </a:solidFill>
              </a:rPr>
              <a:t> </a:t>
            </a:r>
            <a:r>
              <a:rPr lang="en-GB" sz="2400" b="1" dirty="0" err="1">
                <a:solidFill>
                  <a:schemeClr val="accent5">
                    <a:lumMod val="50000"/>
                  </a:schemeClr>
                </a:solidFill>
              </a:rPr>
              <a:t>français</a:t>
            </a:r>
            <a:endParaRPr lang="en-GB" sz="2400" b="1" dirty="0">
              <a:solidFill>
                <a:schemeClr val="accent5">
                  <a:lumMod val="50000"/>
                </a:schemeClr>
              </a:solidFill>
            </a:endParaRPr>
          </a:p>
          <a:p>
            <a:r>
              <a:rPr lang="en-GB" sz="2000" dirty="0">
                <a:solidFill>
                  <a:schemeClr val="accent5">
                    <a:lumMod val="50000"/>
                  </a:schemeClr>
                </a:solidFill>
              </a:rPr>
              <a:t>Translate each sentence below into French. Think about the adjective agreement!</a:t>
            </a:r>
          </a:p>
          <a:p>
            <a:endParaRPr lang="en-GB" sz="20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67277482"/>
              </p:ext>
            </p:extLst>
          </p:nvPr>
        </p:nvGraphicFramePr>
        <p:xfrm>
          <a:off x="1203158" y="926704"/>
          <a:ext cx="9135160" cy="5275928"/>
        </p:xfrm>
        <a:graphic>
          <a:graphicData uri="http://schemas.openxmlformats.org/drawingml/2006/table">
            <a:tbl>
              <a:tblPr firstRow="1" bandRow="1">
                <a:tableStyleId>{5940675A-B579-460E-94D1-54222C63F5DA}</a:tableStyleId>
              </a:tblPr>
              <a:tblGrid>
                <a:gridCol w="4470034">
                  <a:extLst>
                    <a:ext uri="{9D8B030D-6E8A-4147-A177-3AD203B41FA5}">
                      <a16:colId xmlns:a16="http://schemas.microsoft.com/office/drawing/2014/main" val="20000"/>
                    </a:ext>
                  </a:extLst>
                </a:gridCol>
                <a:gridCol w="4665126">
                  <a:extLst>
                    <a:ext uri="{9D8B030D-6E8A-4147-A177-3AD203B41FA5}">
                      <a16:colId xmlns:a16="http://schemas.microsoft.com/office/drawing/2014/main" val="20001"/>
                    </a:ext>
                  </a:extLst>
                </a:gridCol>
              </a:tblGrid>
              <a:tr h="556621">
                <a:tc>
                  <a:txBody>
                    <a:bodyPr/>
                    <a:lstStyle/>
                    <a:p>
                      <a:pPr algn="ctr"/>
                      <a:r>
                        <a:rPr lang="en-GB" sz="2000" b="1" dirty="0" err="1">
                          <a:solidFill>
                            <a:schemeClr val="accent5">
                              <a:lumMod val="50000"/>
                            </a:schemeClr>
                          </a:solidFill>
                        </a:rPr>
                        <a:t>anglais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baseline="0" dirty="0" err="1">
                          <a:solidFill>
                            <a:schemeClr val="accent5">
                              <a:lumMod val="50000"/>
                            </a:schemeClr>
                          </a:solidFill>
                        </a:rPr>
                        <a:t>fran</a:t>
                      </a:r>
                      <a:r>
                        <a:rPr lang="en-GB" sz="2000" b="1" baseline="0" dirty="0" err="1">
                          <a:solidFill>
                            <a:schemeClr val="accent5">
                              <a:lumMod val="50000"/>
                            </a:schemeClr>
                          </a:solidFill>
                          <a:latin typeface="Century Gothic" panose="020B0502020202020204" pitchFamily="34" charset="0"/>
                        </a:rPr>
                        <a:t>çais</a:t>
                      </a: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pPr algn="l"/>
                      <a:r>
                        <a:rPr lang="en-GB" sz="2400" dirty="0" smtClean="0">
                          <a:solidFill>
                            <a:schemeClr val="accent5">
                              <a:lumMod val="50000"/>
                            </a:schemeClr>
                          </a:solidFill>
                        </a:rPr>
                        <a:t>1) I am calm.</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algn="l"/>
                      <a:r>
                        <a:rPr lang="en-GB" sz="2400" dirty="0" smtClean="0">
                          <a:solidFill>
                            <a:schemeClr val="accent5">
                              <a:lumMod val="50000"/>
                            </a:schemeClr>
                          </a:solidFill>
                        </a:rPr>
                        <a:t>2) You </a:t>
                      </a:r>
                      <a:r>
                        <a:rPr lang="en-GB" sz="2200" dirty="0" smtClean="0">
                          <a:solidFill>
                            <a:schemeClr val="accent5">
                              <a:lumMod val="50000"/>
                            </a:schemeClr>
                          </a:solidFill>
                        </a:rPr>
                        <a:t>[singular, male] </a:t>
                      </a:r>
                      <a:r>
                        <a:rPr lang="en-GB" sz="2400" dirty="0" smtClean="0">
                          <a:solidFill>
                            <a:schemeClr val="accent5">
                              <a:lumMod val="50000"/>
                            </a:schemeClr>
                          </a:solidFill>
                        </a:rPr>
                        <a:t>are happy.</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pPr algn="l"/>
                      <a:r>
                        <a:rPr lang="en-GB" sz="2400" dirty="0" smtClean="0">
                          <a:solidFill>
                            <a:schemeClr val="accent5">
                              <a:lumMod val="50000"/>
                            </a:schemeClr>
                          </a:solidFill>
                        </a:rPr>
                        <a:t>3) She </a:t>
                      </a:r>
                      <a:r>
                        <a:rPr lang="en-GB" sz="2400" dirty="0">
                          <a:solidFill>
                            <a:schemeClr val="accent5">
                              <a:lumMod val="50000"/>
                            </a:schemeClr>
                          </a:solidFill>
                        </a:rPr>
                        <a:t>is small.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pPr algn="l"/>
                      <a:r>
                        <a:rPr lang="en-GB" sz="2400" dirty="0" smtClean="0">
                          <a:solidFill>
                            <a:schemeClr val="accent5">
                              <a:lumMod val="50000"/>
                            </a:schemeClr>
                          </a:solidFill>
                        </a:rPr>
                        <a:t>3) He </a:t>
                      </a:r>
                      <a:r>
                        <a:rPr lang="en-GB" sz="2400" dirty="0">
                          <a:solidFill>
                            <a:schemeClr val="accent5">
                              <a:lumMod val="50000"/>
                            </a:schemeClr>
                          </a:solidFill>
                        </a:rPr>
                        <a:t>is tall.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pPr algn="l"/>
                      <a:r>
                        <a:rPr lang="en-GB" sz="2400" dirty="0" smtClean="0">
                          <a:solidFill>
                            <a:schemeClr val="accent5">
                              <a:lumMod val="50000"/>
                            </a:schemeClr>
                          </a:solidFill>
                        </a:rPr>
                        <a:t>4) We </a:t>
                      </a:r>
                      <a:r>
                        <a:rPr lang="en-GB" sz="2400" dirty="0">
                          <a:solidFill>
                            <a:schemeClr val="accent5">
                              <a:lumMod val="50000"/>
                            </a:schemeClr>
                          </a:solidFill>
                        </a:rPr>
                        <a:t>are pleasant.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pPr algn="l"/>
                      <a:r>
                        <a:rPr lang="en-GB" sz="2400" dirty="0" smtClean="0">
                          <a:solidFill>
                            <a:schemeClr val="accent5">
                              <a:lumMod val="50000"/>
                            </a:schemeClr>
                          </a:solidFill>
                        </a:rPr>
                        <a:t>5) You </a:t>
                      </a:r>
                      <a:r>
                        <a:rPr lang="en-GB" sz="2200" dirty="0">
                          <a:solidFill>
                            <a:schemeClr val="accent5">
                              <a:lumMod val="50000"/>
                            </a:schemeClr>
                          </a:solidFill>
                        </a:rPr>
                        <a:t>[plural] </a:t>
                      </a:r>
                      <a:r>
                        <a:rPr lang="en-GB" sz="2400" dirty="0">
                          <a:solidFill>
                            <a:schemeClr val="accent5">
                              <a:lumMod val="50000"/>
                            </a:schemeClr>
                          </a:solidFill>
                        </a:rPr>
                        <a:t>are naughty.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pPr algn="l"/>
                      <a:r>
                        <a:rPr lang="en-GB" sz="2400" dirty="0" smtClean="0">
                          <a:solidFill>
                            <a:schemeClr val="accent5">
                              <a:lumMod val="50000"/>
                            </a:schemeClr>
                          </a:solidFill>
                        </a:rPr>
                        <a:t>6) We </a:t>
                      </a:r>
                      <a:r>
                        <a:rPr lang="en-GB" sz="2400" dirty="0">
                          <a:solidFill>
                            <a:schemeClr val="accent5">
                              <a:lumMod val="50000"/>
                            </a:schemeClr>
                          </a:solidFill>
                        </a:rPr>
                        <a:t>are amusing.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pPr algn="l"/>
                      <a:r>
                        <a:rPr lang="en-GB" sz="2400" dirty="0" smtClean="0">
                          <a:solidFill>
                            <a:schemeClr val="accent5">
                              <a:lumMod val="50000"/>
                            </a:schemeClr>
                          </a:solidFill>
                        </a:rPr>
                        <a:t>7) You </a:t>
                      </a:r>
                      <a:r>
                        <a:rPr lang="en-GB" sz="2200" dirty="0">
                          <a:solidFill>
                            <a:schemeClr val="accent5">
                              <a:lumMod val="50000"/>
                            </a:schemeClr>
                          </a:solidFill>
                        </a:rPr>
                        <a:t>[plural]</a:t>
                      </a:r>
                      <a:r>
                        <a:rPr lang="en-GB" sz="2200" baseline="0" dirty="0">
                          <a:solidFill>
                            <a:schemeClr val="accent5">
                              <a:lumMod val="50000"/>
                            </a:schemeClr>
                          </a:solidFill>
                        </a:rPr>
                        <a:t> </a:t>
                      </a:r>
                      <a:r>
                        <a:rPr lang="en-GB" sz="2400" baseline="0" dirty="0">
                          <a:solidFill>
                            <a:schemeClr val="accent5">
                              <a:lumMod val="50000"/>
                            </a:schemeClr>
                          </a:solidFill>
                        </a:rPr>
                        <a:t>are interesting.</a:t>
                      </a:r>
                      <a:endParaRPr lang="en-GB" sz="24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6990116" y="1546986"/>
            <a:ext cx="2971800" cy="461665"/>
          </a:xfrm>
          <a:prstGeom prst="rect">
            <a:avLst/>
          </a:prstGeom>
          <a:noFill/>
        </p:spPr>
        <p:txBody>
          <a:bodyPr wrap="square" rtlCol="0">
            <a:spAutoFit/>
          </a:bodyPr>
          <a:lstStyle/>
          <a:p>
            <a:r>
              <a:rPr lang="en-GB" sz="2400" dirty="0">
                <a:solidFill>
                  <a:schemeClr val="accent5">
                    <a:lumMod val="50000"/>
                  </a:schemeClr>
                </a:solidFill>
              </a:rPr>
              <a:t>Je </a:t>
            </a:r>
            <a:r>
              <a:rPr lang="en-GB" sz="2400" dirty="0" err="1">
                <a:solidFill>
                  <a:schemeClr val="accent5">
                    <a:lumMod val="50000"/>
                  </a:schemeClr>
                </a:solidFill>
              </a:rPr>
              <a:t>suis</a:t>
            </a:r>
            <a:r>
              <a:rPr lang="en-GB" sz="2400" dirty="0">
                <a:solidFill>
                  <a:schemeClr val="accent5">
                    <a:lumMod val="50000"/>
                  </a:schemeClr>
                </a:solidFill>
              </a:rPr>
              <a:t> </a:t>
            </a:r>
            <a:r>
              <a:rPr lang="en-GB" sz="2400" dirty="0" err="1">
                <a:solidFill>
                  <a:schemeClr val="accent5">
                    <a:lumMod val="50000"/>
                  </a:schemeClr>
                </a:solidFill>
              </a:rPr>
              <a:t>calme</a:t>
            </a:r>
            <a:r>
              <a:rPr lang="en-GB" sz="2400" dirty="0">
                <a:solidFill>
                  <a:schemeClr val="accent5">
                    <a:lumMod val="50000"/>
                  </a:schemeClr>
                </a:solidFill>
              </a:rPr>
              <a:t>.</a:t>
            </a:r>
          </a:p>
        </p:txBody>
      </p:sp>
      <p:sp>
        <p:nvSpPr>
          <p:cNvPr id="19" name="TextBox 18"/>
          <p:cNvSpPr txBox="1"/>
          <p:nvPr/>
        </p:nvSpPr>
        <p:spPr>
          <a:xfrm>
            <a:off x="6064898" y="5108969"/>
            <a:ext cx="4471515" cy="461665"/>
          </a:xfrm>
          <a:prstGeom prst="rect">
            <a:avLst/>
          </a:prstGeom>
          <a:noFill/>
        </p:spPr>
        <p:txBody>
          <a:bodyPr wrap="square" rtlCol="0">
            <a:spAutoFit/>
          </a:bodyPr>
          <a:lstStyle/>
          <a:p>
            <a:r>
              <a:rPr lang="en-GB" sz="2400" dirty="0">
                <a:solidFill>
                  <a:schemeClr val="accent5">
                    <a:lumMod val="50000"/>
                  </a:schemeClr>
                </a:solidFill>
              </a:rPr>
              <a:t>Nous </a:t>
            </a:r>
            <a:r>
              <a:rPr lang="en-GB" sz="2400" dirty="0" err="1">
                <a:solidFill>
                  <a:schemeClr val="accent5">
                    <a:lumMod val="50000"/>
                  </a:schemeClr>
                </a:solidFill>
              </a:rPr>
              <a:t>sommes</a:t>
            </a:r>
            <a:r>
              <a:rPr lang="en-GB" sz="2400" dirty="0">
                <a:solidFill>
                  <a:schemeClr val="accent5">
                    <a:lumMod val="50000"/>
                  </a:schemeClr>
                </a:solidFill>
              </a:rPr>
              <a:t> </a:t>
            </a:r>
            <a:r>
              <a:rPr lang="en-GB" sz="2400" dirty="0" err="1" smtClean="0">
                <a:solidFill>
                  <a:schemeClr val="accent5">
                    <a:lumMod val="50000"/>
                  </a:schemeClr>
                </a:solidFill>
              </a:rPr>
              <a:t>amusants</a:t>
            </a:r>
            <a:r>
              <a:rPr lang="en-GB" sz="2400" dirty="0">
                <a:solidFill>
                  <a:schemeClr val="accent5">
                    <a:lumMod val="50000"/>
                  </a:schemeClr>
                </a:solidFill>
              </a:rPr>
              <a:t>.</a:t>
            </a:r>
          </a:p>
        </p:txBody>
      </p:sp>
      <p:sp>
        <p:nvSpPr>
          <p:cNvPr id="21" name="TextBox 20"/>
          <p:cNvSpPr txBox="1"/>
          <p:nvPr/>
        </p:nvSpPr>
        <p:spPr>
          <a:xfrm>
            <a:off x="7189148" y="3434290"/>
            <a:ext cx="2971800" cy="461665"/>
          </a:xfrm>
          <a:prstGeom prst="rect">
            <a:avLst/>
          </a:prstGeom>
          <a:noFill/>
        </p:spPr>
        <p:txBody>
          <a:bodyPr wrap="square" rtlCol="0">
            <a:spAutoFit/>
          </a:bodyPr>
          <a:lstStyle/>
          <a:p>
            <a:r>
              <a:rPr lang="en-GB" sz="2400" dirty="0">
                <a:solidFill>
                  <a:schemeClr val="accent5">
                    <a:lumMod val="50000"/>
                  </a:schemeClr>
                </a:solidFill>
              </a:rPr>
              <a:t>Il </a:t>
            </a:r>
            <a:r>
              <a:rPr lang="en-GB" sz="2400" dirty="0" err="1">
                <a:solidFill>
                  <a:schemeClr val="accent5">
                    <a:lumMod val="50000"/>
                  </a:schemeClr>
                </a:solidFill>
              </a:rPr>
              <a:t>est</a:t>
            </a:r>
            <a:r>
              <a:rPr lang="en-GB" sz="2400" dirty="0">
                <a:solidFill>
                  <a:schemeClr val="accent5">
                    <a:lumMod val="50000"/>
                  </a:schemeClr>
                </a:solidFill>
              </a:rPr>
              <a:t> grand.</a:t>
            </a:r>
          </a:p>
        </p:txBody>
      </p:sp>
      <p:sp>
        <p:nvSpPr>
          <p:cNvPr id="22" name="TextBox 21"/>
          <p:cNvSpPr txBox="1"/>
          <p:nvPr/>
        </p:nvSpPr>
        <p:spPr>
          <a:xfrm>
            <a:off x="6990116" y="2192170"/>
            <a:ext cx="2971800" cy="461665"/>
          </a:xfrm>
          <a:prstGeom prst="rect">
            <a:avLst/>
          </a:prstGeom>
          <a:noFill/>
        </p:spPr>
        <p:txBody>
          <a:bodyPr wrap="square" rtlCol="0">
            <a:spAutoFit/>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es</a:t>
            </a:r>
            <a:r>
              <a:rPr lang="en-GB" sz="2400" dirty="0">
                <a:solidFill>
                  <a:schemeClr val="accent5">
                    <a:lumMod val="50000"/>
                  </a:schemeClr>
                </a:solidFill>
              </a:rPr>
              <a:t> </a:t>
            </a:r>
            <a:r>
              <a:rPr lang="en-GB" sz="2400" dirty="0" smtClean="0">
                <a:solidFill>
                  <a:schemeClr val="accent5">
                    <a:lumMod val="50000"/>
                  </a:schemeClr>
                </a:solidFill>
              </a:rPr>
              <a:t>content.</a:t>
            </a:r>
            <a:endParaRPr lang="en-GB" sz="2400" dirty="0">
              <a:solidFill>
                <a:schemeClr val="accent5">
                  <a:lumMod val="50000"/>
                </a:schemeClr>
              </a:solidFill>
            </a:endParaRPr>
          </a:p>
        </p:txBody>
      </p:sp>
      <p:sp>
        <p:nvSpPr>
          <p:cNvPr id="23" name="TextBox 22"/>
          <p:cNvSpPr txBox="1"/>
          <p:nvPr/>
        </p:nvSpPr>
        <p:spPr>
          <a:xfrm>
            <a:off x="6251510" y="4015306"/>
            <a:ext cx="4284903" cy="461665"/>
          </a:xfrm>
          <a:prstGeom prst="rect">
            <a:avLst/>
          </a:prstGeom>
          <a:noFill/>
        </p:spPr>
        <p:txBody>
          <a:bodyPr wrap="square" rtlCol="0">
            <a:spAutoFit/>
          </a:bodyPr>
          <a:lstStyle/>
          <a:p>
            <a:r>
              <a:rPr lang="en-GB" sz="2400" dirty="0">
                <a:solidFill>
                  <a:schemeClr val="accent5">
                    <a:lumMod val="50000"/>
                  </a:schemeClr>
                </a:solidFill>
              </a:rPr>
              <a:t>Nous </a:t>
            </a:r>
            <a:r>
              <a:rPr lang="en-GB" sz="2400" dirty="0" err="1">
                <a:solidFill>
                  <a:schemeClr val="accent5">
                    <a:lumMod val="50000"/>
                  </a:schemeClr>
                </a:solidFill>
              </a:rPr>
              <a:t>sommes</a:t>
            </a:r>
            <a:r>
              <a:rPr lang="en-GB" sz="2400" dirty="0">
                <a:solidFill>
                  <a:schemeClr val="accent5">
                    <a:lumMod val="50000"/>
                  </a:schemeClr>
                </a:solidFill>
              </a:rPr>
              <a:t> </a:t>
            </a:r>
            <a:r>
              <a:rPr lang="en-GB" sz="2400" dirty="0" err="1">
                <a:solidFill>
                  <a:schemeClr val="accent5">
                    <a:lumMod val="50000"/>
                  </a:schemeClr>
                </a:solidFill>
              </a:rPr>
              <a:t>aimables</a:t>
            </a:r>
            <a:r>
              <a:rPr lang="en-GB" sz="2400" dirty="0">
                <a:solidFill>
                  <a:schemeClr val="accent5">
                    <a:lumMod val="50000"/>
                  </a:schemeClr>
                </a:solidFill>
              </a:rPr>
              <a:t>.</a:t>
            </a:r>
          </a:p>
        </p:txBody>
      </p:sp>
      <p:sp>
        <p:nvSpPr>
          <p:cNvPr id="24" name="TextBox 23"/>
          <p:cNvSpPr txBox="1"/>
          <p:nvPr/>
        </p:nvSpPr>
        <p:spPr>
          <a:xfrm>
            <a:off x="6412643" y="4591244"/>
            <a:ext cx="3748305" cy="461665"/>
          </a:xfrm>
          <a:prstGeom prst="rect">
            <a:avLst/>
          </a:prstGeom>
          <a:noFill/>
        </p:spPr>
        <p:txBody>
          <a:bodyPr wrap="square" rtlCol="0">
            <a:spAutoFit/>
          </a:bodyPr>
          <a:lstStyle/>
          <a:p>
            <a:r>
              <a:rPr lang="en-GB" sz="2400" dirty="0" err="1">
                <a:solidFill>
                  <a:schemeClr val="accent5">
                    <a:lumMod val="50000"/>
                  </a:schemeClr>
                </a:solidFill>
              </a:rPr>
              <a:t>Vous</a:t>
            </a:r>
            <a:r>
              <a:rPr lang="en-GB" sz="2400" dirty="0">
                <a:solidFill>
                  <a:schemeClr val="accent5">
                    <a:lumMod val="50000"/>
                  </a:schemeClr>
                </a:solidFill>
              </a:rPr>
              <a:t> </a:t>
            </a:r>
            <a:r>
              <a:rPr lang="en-GB" sz="2400" dirty="0" err="1">
                <a:solidFill>
                  <a:schemeClr val="accent5">
                    <a:lumMod val="50000"/>
                  </a:schemeClr>
                </a:solidFill>
                <a:latin typeface="Century Gothic" panose="020B0502020202020204" pitchFamily="34" charset="0"/>
              </a:rPr>
              <a:t>ê</a:t>
            </a:r>
            <a:r>
              <a:rPr lang="en-GB" sz="2400" dirty="0" err="1">
                <a:solidFill>
                  <a:schemeClr val="accent5">
                    <a:lumMod val="50000"/>
                  </a:schemeClr>
                </a:solidFill>
              </a:rPr>
              <a:t>tes</a:t>
            </a:r>
            <a:r>
              <a:rPr lang="en-GB" sz="2400" dirty="0">
                <a:solidFill>
                  <a:schemeClr val="accent5">
                    <a:lumMod val="50000"/>
                  </a:schemeClr>
                </a:solidFill>
              </a:rPr>
              <a:t> </a:t>
            </a:r>
            <a:r>
              <a:rPr lang="en-GB" sz="2400" dirty="0" err="1" smtClean="0">
                <a:solidFill>
                  <a:schemeClr val="accent5">
                    <a:lumMod val="50000"/>
                  </a:schemeClr>
                </a:solidFill>
              </a:rPr>
              <a:t>méchants</a:t>
            </a:r>
            <a:r>
              <a:rPr lang="en-GB" sz="2400" dirty="0">
                <a:solidFill>
                  <a:schemeClr val="accent5">
                    <a:lumMod val="50000"/>
                  </a:schemeClr>
                </a:solidFill>
              </a:rPr>
              <a:t>.</a:t>
            </a:r>
          </a:p>
        </p:txBody>
      </p:sp>
      <p:sp>
        <p:nvSpPr>
          <p:cNvPr id="25" name="TextBox 24"/>
          <p:cNvSpPr txBox="1"/>
          <p:nvPr/>
        </p:nvSpPr>
        <p:spPr>
          <a:xfrm>
            <a:off x="6990116" y="2887459"/>
            <a:ext cx="2971800" cy="461665"/>
          </a:xfrm>
          <a:prstGeom prst="rect">
            <a:avLst/>
          </a:prstGeom>
          <a:noFill/>
        </p:spPr>
        <p:txBody>
          <a:bodyPr wrap="square" rtlCol="0">
            <a:spAutoFit/>
          </a:bodyPr>
          <a:lstStyle/>
          <a:p>
            <a:r>
              <a:rPr lang="en-GB" sz="2400" dirty="0">
                <a:solidFill>
                  <a:schemeClr val="accent5">
                    <a:lumMod val="50000"/>
                  </a:schemeClr>
                </a:solidFill>
              </a:rPr>
              <a:t>Elle </a:t>
            </a:r>
            <a:r>
              <a:rPr lang="en-GB" sz="2400" dirty="0" err="1">
                <a:solidFill>
                  <a:schemeClr val="accent5">
                    <a:lumMod val="50000"/>
                  </a:schemeClr>
                </a:solidFill>
              </a:rPr>
              <a:t>est</a:t>
            </a:r>
            <a:r>
              <a:rPr lang="en-GB" sz="2400" dirty="0">
                <a:solidFill>
                  <a:schemeClr val="accent5">
                    <a:lumMod val="50000"/>
                  </a:schemeClr>
                </a:solidFill>
              </a:rPr>
              <a:t> petite.</a:t>
            </a:r>
          </a:p>
        </p:txBody>
      </p:sp>
      <p:sp>
        <p:nvSpPr>
          <p:cNvPr id="30" name="TextBox 29"/>
          <p:cNvSpPr txBox="1"/>
          <p:nvPr/>
        </p:nvSpPr>
        <p:spPr>
          <a:xfrm>
            <a:off x="6251510" y="5710394"/>
            <a:ext cx="3909438" cy="461665"/>
          </a:xfrm>
          <a:prstGeom prst="rect">
            <a:avLst/>
          </a:prstGeom>
          <a:noFill/>
        </p:spPr>
        <p:txBody>
          <a:bodyPr wrap="square" rtlCol="0">
            <a:spAutoFit/>
          </a:bodyPr>
          <a:lstStyle/>
          <a:p>
            <a:r>
              <a:rPr lang="en-GB" sz="2400" dirty="0" err="1">
                <a:solidFill>
                  <a:schemeClr val="accent5">
                    <a:lumMod val="50000"/>
                  </a:schemeClr>
                </a:solidFill>
              </a:rPr>
              <a:t>Vous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ê</a:t>
            </a:r>
            <a:r>
              <a:rPr lang="en-GB" sz="2400" dirty="0" err="1">
                <a:solidFill>
                  <a:schemeClr val="accent5">
                    <a:lumMod val="50000"/>
                  </a:schemeClr>
                </a:solidFill>
              </a:rPr>
              <a:t>tes</a:t>
            </a:r>
            <a:r>
              <a:rPr lang="en-GB" sz="2400" dirty="0">
                <a:solidFill>
                  <a:schemeClr val="accent5">
                    <a:lumMod val="50000"/>
                  </a:schemeClr>
                </a:solidFill>
              </a:rPr>
              <a:t> </a:t>
            </a:r>
            <a:r>
              <a:rPr lang="en-GB" sz="2400" dirty="0" err="1" smtClean="0">
                <a:solidFill>
                  <a:schemeClr val="accent5">
                    <a:lumMod val="50000"/>
                  </a:schemeClr>
                </a:solidFill>
              </a:rPr>
              <a:t>intéressants</a:t>
            </a:r>
            <a:r>
              <a:rPr lang="en-GB" sz="2400" dirty="0">
                <a:solidFill>
                  <a:schemeClr val="accent5">
                    <a:lumMod val="50000"/>
                  </a:schemeClr>
                </a:solidFill>
              </a:rPr>
              <a:t>. </a:t>
            </a:r>
          </a:p>
        </p:txBody>
      </p:sp>
      <p:sp>
        <p:nvSpPr>
          <p:cNvPr id="4" name="TextBox 3"/>
          <p:cNvSpPr txBox="1"/>
          <p:nvPr/>
        </p:nvSpPr>
        <p:spPr>
          <a:xfrm>
            <a:off x="4186989" y="1546986"/>
            <a:ext cx="1732548" cy="461665"/>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49514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27"/>
        <p:cNvGrpSpPr/>
        <p:nvPr/>
      </p:nvGrpSpPr>
      <p:grpSpPr>
        <a:xfrm>
          <a:off x="0" y="0"/>
          <a:ext cx="0" cy="0"/>
          <a:chOff x="0" y="0"/>
          <a:chExt cx="0" cy="0"/>
        </a:xfrm>
      </p:grpSpPr>
      <p:grpSp>
        <p:nvGrpSpPr>
          <p:cNvPr id="128" name="Google Shape;128;p1"/>
          <p:cNvGrpSpPr/>
          <p:nvPr/>
        </p:nvGrpSpPr>
        <p:grpSpPr>
          <a:xfrm>
            <a:off x="0" y="0"/>
            <a:ext cx="12192000" cy="6858000"/>
            <a:chOff x="-56445" y="0"/>
            <a:chExt cx="12192000" cy="6858000"/>
          </a:xfrm>
        </p:grpSpPr>
        <p:grpSp>
          <p:nvGrpSpPr>
            <p:cNvPr id="129" name="Google Shape;129;p1"/>
            <p:cNvGrpSpPr/>
            <p:nvPr/>
          </p:nvGrpSpPr>
          <p:grpSpPr>
            <a:xfrm>
              <a:off x="-56445" y="0"/>
              <a:ext cx="12192000" cy="6858000"/>
              <a:chOff x="0" y="0"/>
              <a:chExt cx="12192000" cy="6858000"/>
            </a:xfrm>
          </p:grpSpPr>
          <p:sp>
            <p:nvSpPr>
              <p:cNvPr id="130" name="Google Shape;130;p1"/>
              <p:cNvSpPr/>
              <p:nvPr/>
            </p:nvSpPr>
            <p:spPr>
              <a:xfrm rot="5400000">
                <a:off x="4992512" y="-341488"/>
                <a:ext cx="6857998" cy="7540978"/>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1" name="Google Shape;131;p1"/>
              <p:cNvSpPr/>
              <p:nvPr/>
            </p:nvSpPr>
            <p:spPr>
              <a:xfrm>
                <a:off x="0" y="0"/>
                <a:ext cx="4651022" cy="6858000"/>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132" name="Google Shape;132;p1"/>
            <p:cNvSpPr/>
            <p:nvPr/>
          </p:nvSpPr>
          <p:spPr>
            <a:xfrm rot="5400000">
              <a:off x="4636029" y="-341488"/>
              <a:ext cx="6857998"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3" name="Google Shape;133;p1"/>
            <p:cNvSpPr/>
            <p:nvPr/>
          </p:nvSpPr>
          <p:spPr>
            <a:xfrm>
              <a:off x="-56445" y="0"/>
              <a:ext cx="4350984" cy="6858000"/>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134" name="Google Shape;134;p1"/>
          <p:cNvSpPr txBox="1">
            <a:spLocks noGrp="1"/>
          </p:cNvSpPr>
          <p:nvPr>
            <p:ph type="ctrTitle"/>
          </p:nvPr>
        </p:nvSpPr>
        <p:spPr>
          <a:xfrm>
            <a:off x="232431" y="199543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3600"/>
              <a:buFont typeface="Century Gothic"/>
              <a:buNone/>
            </a:pPr>
            <a:r>
              <a:rPr lang="en-GB" sz="3600" b="1" dirty="0">
                <a:solidFill>
                  <a:srgbClr val="FFFFFF"/>
                </a:solidFill>
              </a:rPr>
              <a:t>Describing people</a:t>
            </a:r>
            <a:br>
              <a:rPr lang="en-GB" sz="3600" b="1" dirty="0">
                <a:solidFill>
                  <a:srgbClr val="FFFFFF"/>
                </a:solidFill>
              </a:rPr>
            </a:br>
            <a:endParaRPr sz="3600" i="1" dirty="0"/>
          </a:p>
        </p:txBody>
      </p:sp>
      <p:sp>
        <p:nvSpPr>
          <p:cNvPr id="135" name="Google Shape;135;p1"/>
          <p:cNvSpPr txBox="1">
            <a:spLocks noGrp="1"/>
          </p:cNvSpPr>
          <p:nvPr>
            <p:ph type="subTitle" idx="1"/>
          </p:nvPr>
        </p:nvSpPr>
        <p:spPr>
          <a:xfrm>
            <a:off x="266807" y="2654408"/>
            <a:ext cx="8202730" cy="403034"/>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FFFFFF"/>
              </a:buClr>
              <a:buSzPts val="2400"/>
              <a:buNone/>
            </a:pPr>
            <a:r>
              <a:rPr lang="en-GB" dirty="0">
                <a:solidFill>
                  <a:srgbClr val="FFFFFF"/>
                </a:solidFill>
              </a:rPr>
              <a:t>Plural forms of </a:t>
            </a:r>
            <a:r>
              <a:rPr lang="en-GB" i="1" dirty="0" err="1">
                <a:solidFill>
                  <a:srgbClr val="FFFFFF"/>
                </a:solidFill>
              </a:rPr>
              <a:t>être</a:t>
            </a:r>
            <a:r>
              <a:rPr lang="en-GB" dirty="0">
                <a:solidFill>
                  <a:srgbClr val="FFFFFF"/>
                </a:solidFill>
              </a:rPr>
              <a:t>; regular plural forms of adjectives</a:t>
            </a:r>
            <a:endParaRPr dirty="0"/>
          </a:p>
          <a:p>
            <a:pPr marL="0" lvl="0" indent="0" algn="ctr" rtl="0">
              <a:lnSpc>
                <a:spcPct val="80000"/>
              </a:lnSpc>
              <a:spcBef>
                <a:spcPts val="1000"/>
              </a:spcBef>
              <a:spcAft>
                <a:spcPts val="0"/>
              </a:spcAft>
              <a:buClr>
                <a:srgbClr val="1F3864"/>
              </a:buClr>
              <a:buSzPts val="2400"/>
              <a:buNone/>
            </a:pPr>
            <a:endParaRPr dirty="0"/>
          </a:p>
        </p:txBody>
      </p:sp>
      <p:sp>
        <p:nvSpPr>
          <p:cNvPr id="136" name="Google Shape;136;p1"/>
          <p:cNvSpPr txBox="1"/>
          <p:nvPr/>
        </p:nvSpPr>
        <p:spPr>
          <a:xfrm>
            <a:off x="232431" y="5052872"/>
            <a:ext cx="5784900" cy="999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Y7 French - Term 2.1 - Week 2 - Lesson 32</a:t>
            </a:r>
          </a:p>
        </p:txBody>
      </p:sp>
      <p:sp>
        <p:nvSpPr>
          <p:cNvPr id="137" name="Google Shape;137;p1"/>
          <p:cNvSpPr txBox="1"/>
          <p:nvPr/>
        </p:nvSpPr>
        <p:spPr>
          <a:xfrm>
            <a:off x="232431" y="5781788"/>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Stephen Owen / Emma Marsden</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38" name="Google Shape;138;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39" name="Google Shape;139;p1"/>
          <p:cNvSpPr txBox="1"/>
          <p:nvPr/>
        </p:nvSpPr>
        <p:spPr>
          <a:xfrm>
            <a:off x="232431" y="6138103"/>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Date updated: </a:t>
            </a:r>
            <a:r>
              <a:rPr lang="en-GB" sz="1400" kern="0" dirty="0" smtClean="0">
                <a:solidFill>
                  <a:srgbClr val="FFFFFF"/>
                </a:solidFill>
                <a:latin typeface="Century Gothic"/>
                <a:ea typeface="Century Gothic"/>
                <a:cs typeface="Century Gothic"/>
                <a:sym typeface="Century Gothic"/>
              </a:rPr>
              <a:t>10/01/20</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4471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4"/>
          <p:cNvSpPr>
            <a:spLocks noChangeShapeType="1"/>
          </p:cNvSpPr>
          <p:nvPr/>
        </p:nvSpPr>
        <p:spPr bwMode="auto">
          <a:xfrm>
            <a:off x="10855409" y="913496"/>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p:cNvSpPr>
            <a:spLocks noChangeShapeType="1"/>
          </p:cNvSpPr>
          <p:nvPr/>
        </p:nvSpPr>
        <p:spPr bwMode="auto">
          <a:xfrm>
            <a:off x="10880097" y="913496"/>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p:cNvSpPr>
            <a:spLocks noChangeShapeType="1"/>
          </p:cNvSpPr>
          <p:nvPr/>
        </p:nvSpPr>
        <p:spPr bwMode="auto">
          <a:xfrm>
            <a:off x="10855409" y="506975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855409" y="289739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1096888" y="75564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7" name="Text Box 14"/>
          <p:cNvSpPr txBox="1">
            <a:spLocks noChangeArrowheads="1"/>
          </p:cNvSpPr>
          <p:nvPr/>
        </p:nvSpPr>
        <p:spPr bwMode="auto">
          <a:xfrm>
            <a:off x="11072200" y="48892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p:cNvSpPr/>
          <p:nvPr/>
        </p:nvSpPr>
        <p:spPr>
          <a:xfrm>
            <a:off x="10018442" y="5081181"/>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p:cNvSpPr txBox="1"/>
          <p:nvPr/>
        </p:nvSpPr>
        <p:spPr>
          <a:xfrm>
            <a:off x="406319" y="5317849"/>
            <a:ext cx="3442028"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rPr>
              <a:t>ch</a:t>
            </a:r>
            <a:r>
              <a:rPr lang="en-GB" sz="6000" dirty="0">
                <a:solidFill>
                  <a:srgbClr val="EE6000"/>
                </a:solidFill>
                <a:latin typeface="Century Gothic" panose="020B0502020202020204" pitchFamily="34" charset="0"/>
              </a:rPr>
              <a:t>e</a:t>
            </a:r>
            <a:r>
              <a:rPr lang="en-GB" sz="6000" dirty="0">
                <a:solidFill>
                  <a:schemeClr val="accent1">
                    <a:lumMod val="50000"/>
                  </a:schemeClr>
                </a:solidFill>
                <a:latin typeface="Century Gothic" panose="020B0502020202020204" pitchFamily="34" charset="0"/>
              </a:rPr>
              <a:t>mise</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21" name="TextBox 20"/>
          <p:cNvSpPr txBox="1"/>
          <p:nvPr/>
        </p:nvSpPr>
        <p:spPr>
          <a:xfrm>
            <a:off x="2245244" y="326326"/>
            <a:ext cx="3007386"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sam</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22" name="TextBox 21"/>
          <p:cNvSpPr txBox="1"/>
          <p:nvPr/>
        </p:nvSpPr>
        <p:spPr>
          <a:xfrm>
            <a:off x="2295395" y="4460587"/>
            <a:ext cx="4504249" cy="105313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l</a:t>
            </a:r>
            <a:r>
              <a:rPr lang="en-GB" sz="6000" dirty="0">
                <a:solidFill>
                  <a:srgbClr val="EE6000"/>
                </a:solidFill>
                <a:latin typeface="Century Gothic" panose="020B0502020202020204" pitchFamily="34" charset="0"/>
                <a:cs typeface="Calibri" panose="020F0502020204030204" pitchFamily="34" charset="0"/>
              </a:rPr>
              <a:t>e</a:t>
            </a:r>
          </a:p>
        </p:txBody>
      </p:sp>
      <p:sp>
        <p:nvSpPr>
          <p:cNvPr id="23" name="TextBox 22"/>
          <p:cNvSpPr txBox="1"/>
          <p:nvPr/>
        </p:nvSpPr>
        <p:spPr>
          <a:xfrm>
            <a:off x="4699701" y="3454491"/>
            <a:ext cx="4301405"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d</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mander</a:t>
            </a:r>
          </a:p>
        </p:txBody>
      </p:sp>
      <p:sp>
        <p:nvSpPr>
          <p:cNvPr id="24" name="TextBox 23"/>
          <p:cNvSpPr txBox="1"/>
          <p:nvPr/>
        </p:nvSpPr>
        <p:spPr>
          <a:xfrm>
            <a:off x="306909" y="2629117"/>
            <a:ext cx="3007386"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ch</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val</a:t>
            </a:r>
            <a:endParaRPr lang="en-GB" sz="6000" dirty="0">
              <a:solidFill>
                <a:schemeClr val="accent4">
                  <a:lumMod val="75000"/>
                </a:schemeClr>
              </a:solidFill>
              <a:latin typeface="Century Gothic" panose="020B0502020202020204" pitchFamily="34" charset="0"/>
              <a:cs typeface="Calibri" panose="020F0502020204030204" pitchFamily="34" charset="0"/>
            </a:endParaRPr>
          </a:p>
        </p:txBody>
      </p:sp>
      <p:sp>
        <p:nvSpPr>
          <p:cNvPr id="30" name="TextBox 29"/>
          <p:cNvSpPr txBox="1"/>
          <p:nvPr/>
        </p:nvSpPr>
        <p:spPr>
          <a:xfrm>
            <a:off x="4872787" y="5179739"/>
            <a:ext cx="4911446" cy="1015663"/>
          </a:xfrm>
          <a:prstGeom prst="rect">
            <a:avLst/>
          </a:prstGeom>
          <a:noFill/>
        </p:spPr>
        <p:txBody>
          <a:bodyPr wrap="square" rtlCol="0">
            <a:spAutoFit/>
          </a:body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prom</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nade</a:t>
            </a:r>
          </a:p>
        </p:txBody>
      </p:sp>
      <p:pic>
        <p:nvPicPr>
          <p:cNvPr id="31" name="Picture 3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08638" y="162088"/>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9"/>
          <p:cNvSpPr txBox="1"/>
          <p:nvPr/>
        </p:nvSpPr>
        <p:spPr>
          <a:xfrm>
            <a:off x="0" y="3849544"/>
            <a:ext cx="3963527"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chemeClr val="accent5">
                    <a:lumMod val="50000"/>
                  </a:schemeClr>
                </a:solidFill>
                <a:latin typeface="Century Gothic" panose="020B0502020202020204" pitchFamily="34" charset="0"/>
                <a:cs typeface="Calibri" panose="020F0502020204030204" pitchFamily="34" charset="0"/>
              </a:rPr>
              <a:t>d</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chemeClr val="accent5">
                    <a:lumMod val="50000"/>
                  </a:schemeClr>
                </a:solidFill>
                <a:latin typeface="Century Gothic" panose="020B0502020202020204" pitchFamily="34" charset="0"/>
                <a:cs typeface="Calibri" panose="020F0502020204030204" pitchFamily="34" charset="0"/>
              </a:rPr>
              <a:t>hors</a:t>
            </a:r>
            <a:endParaRPr lang="en-GB" sz="60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34" name="TextBox 20"/>
          <p:cNvSpPr txBox="1"/>
          <p:nvPr/>
        </p:nvSpPr>
        <p:spPr>
          <a:xfrm flipH="1">
            <a:off x="6666689" y="2406203"/>
            <a:ext cx="268550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p</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t</a:t>
            </a:r>
            <a:r>
              <a:rPr lang="en-GB" sz="6000" dirty="0">
                <a:solidFill>
                  <a:schemeClr val="accent5">
                    <a:lumMod val="50000"/>
                  </a:schemeClr>
                </a:solidFill>
                <a:latin typeface="Century Gothic" panose="020B0502020202020204" pitchFamily="34" charset="0"/>
                <a:cs typeface="Calibri" panose="020F0502020204030204" pitchFamily="34" charset="0"/>
              </a:rPr>
              <a:t>i</a:t>
            </a:r>
            <a:r>
              <a:rPr lang="en-GB" sz="6000" dirty="0">
                <a:solidFill>
                  <a:schemeClr val="accent1">
                    <a:lumMod val="50000"/>
                  </a:schemeClr>
                </a:solidFill>
                <a:latin typeface="Century Gothic" panose="020B0502020202020204" pitchFamily="34" charset="0"/>
                <a:cs typeface="Calibri" panose="020F0502020204030204" pitchFamily="34" charset="0"/>
              </a:rPr>
              <a:t>t</a:t>
            </a:r>
          </a:p>
        </p:txBody>
      </p:sp>
      <p:sp>
        <p:nvSpPr>
          <p:cNvPr id="35" name="TextBox 21"/>
          <p:cNvSpPr txBox="1"/>
          <p:nvPr/>
        </p:nvSpPr>
        <p:spPr>
          <a:xfrm>
            <a:off x="286504" y="1491507"/>
            <a:ext cx="5037326"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1">
                    <a:lumMod val="50000"/>
                  </a:schemeClr>
                </a:solidFill>
                <a:latin typeface="Century Gothic" panose="020B0502020202020204" pitchFamily="34" charset="0"/>
                <a:cs typeface="Calibri" panose="020F0502020204030204" pitchFamily="34" charset="0"/>
              </a:rPr>
              <a:t>s</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chemeClr val="accent1">
                    <a:lumMod val="50000"/>
                  </a:schemeClr>
                </a:solidFill>
                <a:latin typeface="Century Gothic" panose="020B0502020202020204" pitchFamily="34" charset="0"/>
                <a:cs typeface="Calibri" panose="020F0502020204030204" pitchFamily="34" charset="0"/>
              </a:rPr>
              <a:t>cond</a:t>
            </a:r>
          </a:p>
        </p:txBody>
      </p:sp>
      <p:sp>
        <p:nvSpPr>
          <p:cNvPr id="36" name="TextBox 22"/>
          <p:cNvSpPr txBox="1"/>
          <p:nvPr/>
        </p:nvSpPr>
        <p:spPr>
          <a:xfrm>
            <a:off x="4284330" y="2060312"/>
            <a:ext cx="217586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chemeClr val="accent5">
                    <a:lumMod val="50000"/>
                  </a:schemeClr>
                </a:solidFill>
                <a:latin typeface="Century Gothic" panose="020B0502020202020204" pitchFamily="34" charset="0"/>
                <a:cs typeface="Calibri" panose="020F0502020204030204" pitchFamily="34" charset="0"/>
              </a:rPr>
              <a:t>j</a:t>
            </a:r>
            <a:r>
              <a:rPr lang="en-GB" sz="6000" dirty="0">
                <a:solidFill>
                  <a:srgbClr val="EE6000"/>
                </a:solidFill>
                <a:latin typeface="Century Gothic" panose="020B0502020202020204" pitchFamily="34" charset="0"/>
                <a:cs typeface="Calibri" panose="020F0502020204030204" pitchFamily="34" charset="0"/>
              </a:rPr>
              <a:t>e</a:t>
            </a:r>
          </a:p>
        </p:txBody>
      </p:sp>
      <p:sp>
        <p:nvSpPr>
          <p:cNvPr id="38" name="TextBox 20"/>
          <p:cNvSpPr txBox="1"/>
          <p:nvPr/>
        </p:nvSpPr>
        <p:spPr>
          <a:xfrm flipH="1">
            <a:off x="5789035" y="162088"/>
            <a:ext cx="3102970"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err="1">
                <a:solidFill>
                  <a:srgbClr val="002060"/>
                </a:solidFill>
                <a:latin typeface="Century Gothic" panose="020B0502020202020204" pitchFamily="34" charset="0"/>
                <a:cs typeface="Calibri" panose="020F0502020204030204" pitchFamily="34" charset="0"/>
              </a:rPr>
              <a:t>c</a:t>
            </a:r>
            <a:r>
              <a:rPr lang="en-GB" sz="6000" dirty="0" err="1">
                <a:solidFill>
                  <a:srgbClr val="EE6000"/>
                </a:solidFill>
                <a:latin typeface="Century Gothic" panose="020B0502020202020204" pitchFamily="34" charset="0"/>
                <a:cs typeface="Calibri" panose="020F0502020204030204" pitchFamily="34" charset="0"/>
              </a:rPr>
              <a:t>e</a:t>
            </a:r>
            <a:r>
              <a:rPr lang="en-GB" sz="6000" dirty="0" err="1">
                <a:solidFill>
                  <a:srgbClr val="002060"/>
                </a:solidFill>
                <a:latin typeface="Century Gothic" panose="020B0502020202020204" pitchFamily="34" charset="0"/>
                <a:cs typeface="Calibri" panose="020F0502020204030204" pitchFamily="34" charset="0"/>
              </a:rPr>
              <a:t>la</a:t>
            </a:r>
            <a:endParaRPr lang="en-GB"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39" name="TextBox 20"/>
          <p:cNvSpPr txBox="1"/>
          <p:nvPr/>
        </p:nvSpPr>
        <p:spPr>
          <a:xfrm flipH="1">
            <a:off x="5442219" y="1221411"/>
            <a:ext cx="439422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6000" dirty="0">
                <a:solidFill>
                  <a:srgbClr val="002060"/>
                </a:solidFill>
                <a:latin typeface="Century Gothic" panose="020B0502020202020204" pitchFamily="34" charset="0"/>
                <a:cs typeface="Calibri" panose="020F0502020204030204" pitchFamily="34" charset="0"/>
              </a:rPr>
              <a:t>d</a:t>
            </a:r>
            <a:r>
              <a:rPr lang="en-GB" sz="6000" dirty="0">
                <a:solidFill>
                  <a:srgbClr val="EE6000"/>
                </a:solidFill>
                <a:latin typeface="Century Gothic" panose="020B0502020202020204" pitchFamily="34" charset="0"/>
                <a:cs typeface="Calibri" panose="020F0502020204030204" pitchFamily="34" charset="0"/>
              </a:rPr>
              <a:t>e</a:t>
            </a:r>
            <a:r>
              <a:rPr lang="en-GB" sz="6000" dirty="0">
                <a:solidFill>
                  <a:srgbClr val="002060"/>
                </a:solidFill>
                <a:latin typeface="Century Gothic" panose="020B0502020202020204" pitchFamily="34" charset="0"/>
                <a:cs typeface="Calibri" panose="020F0502020204030204" pitchFamily="34" charset="0"/>
              </a:rPr>
              <a:t>voir</a:t>
            </a:r>
          </a:p>
        </p:txBody>
      </p:sp>
      <p:sp>
        <p:nvSpPr>
          <p:cNvPr id="27" name="Rounded Rectangle 26"/>
          <p:cNvSpPr/>
          <p:nvPr/>
        </p:nvSpPr>
        <p:spPr>
          <a:xfrm>
            <a:off x="9720469" y="218661"/>
            <a:ext cx="2186609" cy="496957"/>
          </a:xfrm>
          <a:prstGeom prst="roundRect">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parler</a:t>
            </a:r>
            <a:endParaRPr lang="en-GB" sz="2400" dirty="0">
              <a:solidFill>
                <a:schemeClr val="bg1"/>
              </a:solidFill>
              <a:latin typeface="Century Gothic" panose="020B0502020202020204" pitchFamily="34" charset="0"/>
            </a:endParaRPr>
          </a:p>
        </p:txBody>
      </p:sp>
      <p:sp>
        <p:nvSpPr>
          <p:cNvPr id="28" name="Rectangle 3"/>
          <p:cNvSpPr>
            <a:spLocks noChangeArrowheads="1"/>
          </p:cNvSpPr>
          <p:nvPr/>
        </p:nvSpPr>
        <p:spPr bwMode="auto">
          <a:xfrm>
            <a:off x="10211965" y="93841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29" name="AutoShape 11">
            <a:hlinkClick r:id="" action="ppaction://noaction" highlightClick="1"/>
          </p:cNvPr>
          <p:cNvSpPr>
            <a:spLocks noChangeArrowheads="1"/>
          </p:cNvSpPr>
          <p:nvPr/>
        </p:nvSpPr>
        <p:spPr bwMode="auto">
          <a:xfrm>
            <a:off x="9908524" y="5076592"/>
            <a:ext cx="1058732" cy="588228"/>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 name="TextBox 1"/>
          <p:cNvSpPr txBox="1"/>
          <p:nvPr/>
        </p:nvSpPr>
        <p:spPr>
          <a:xfrm>
            <a:off x="1264270" y="106704"/>
            <a:ext cx="4177949" cy="461665"/>
          </a:xfrm>
          <a:prstGeom prst="rect">
            <a:avLst/>
          </a:prstGeom>
          <a:noFill/>
        </p:spPr>
        <p:txBody>
          <a:bodyPr wrap="square" rtlCol="0">
            <a:spAutoFit/>
          </a:bodyPr>
          <a:lstStyle/>
          <a:p>
            <a:r>
              <a:rPr lang="en-GB" sz="2400" b="1" dirty="0" err="1">
                <a:solidFill>
                  <a:schemeClr val="accent5">
                    <a:lumMod val="50000"/>
                  </a:schemeClr>
                </a:solidFill>
              </a:rPr>
              <a:t>Parlez</a:t>
            </a:r>
            <a:r>
              <a:rPr lang="en-GB" sz="2400" b="1" dirty="0">
                <a:solidFill>
                  <a:schemeClr val="accent5">
                    <a:lumMod val="50000"/>
                  </a:schemeClr>
                </a:solidFill>
              </a:rPr>
              <a:t> </a:t>
            </a:r>
            <a:r>
              <a:rPr lang="en-GB" sz="2400" b="1" dirty="0" err="1">
                <a:solidFill>
                  <a:schemeClr val="accent5">
                    <a:lumMod val="50000"/>
                  </a:schemeClr>
                </a:solidFill>
              </a:rPr>
              <a:t>en</a:t>
            </a:r>
            <a:r>
              <a:rPr lang="en-GB" sz="2400" b="1" dirty="0">
                <a:solidFill>
                  <a:schemeClr val="accent5">
                    <a:lumMod val="50000"/>
                  </a:schemeClr>
                </a:solidFill>
              </a:rPr>
              <a:t> </a:t>
            </a:r>
            <a:r>
              <a:rPr lang="en-GB" sz="2400" b="1" dirty="0" err="1">
                <a:solidFill>
                  <a:schemeClr val="accent5">
                    <a:lumMod val="50000"/>
                  </a:schemeClr>
                </a:solidFill>
              </a:rPr>
              <a:t>francais</a:t>
            </a:r>
            <a:r>
              <a:rPr lang="en-GB" sz="2400" b="1" dirty="0">
                <a:solidFill>
                  <a:schemeClr val="accent5">
                    <a:lumMod val="50000"/>
                  </a:schemeClr>
                </a:solidFill>
              </a:rPr>
              <a:t>!</a:t>
            </a:r>
          </a:p>
        </p:txBody>
      </p:sp>
    </p:spTree>
    <p:extLst>
      <p:ext uri="{BB962C8B-B14F-4D97-AF65-F5344CB8AC3E}">
        <p14:creationId xmlns:p14="http://schemas.microsoft.com/office/powerpoint/2010/main" val="450086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59000"/>
                                        <p:tgtEl>
                                          <p:spTgt spid="28"/>
                                        </p:tgtEl>
                                      </p:cBhvr>
                                    </p:animEffect>
                                    <p:set>
                                      <p:cBhvr>
                                        <p:cTn id="7"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20" name="Rectangle 19"/>
          <p:cNvSpPr/>
          <p:nvPr/>
        </p:nvSpPr>
        <p:spPr>
          <a:xfrm>
            <a:off x="3465291" y="1710885"/>
            <a:ext cx="1433406" cy="1323439"/>
          </a:xfrm>
          <a:prstGeom prst="rect">
            <a:avLst/>
          </a:prstGeom>
        </p:spPr>
        <p:txBody>
          <a:bodyPr wrap="none">
            <a:spAutoFit/>
          </a:bodyPr>
          <a:lstStyle/>
          <a:p>
            <a:pPr algn="ctr">
              <a:defRPr/>
            </a:pPr>
            <a:r>
              <a:rPr lang="en-GB" sz="4000" dirty="0">
                <a:solidFill>
                  <a:srgbClr val="002060"/>
                </a:solidFill>
                <a:latin typeface="Century Gothic" panose="020B0502020202020204" pitchFamily="34" charset="0"/>
              </a:rPr>
              <a:t>la</a:t>
            </a:r>
          </a:p>
          <a:p>
            <a:pPr algn="ctr">
              <a:defRPr/>
            </a:pPr>
            <a:r>
              <a:rPr lang="en-GB" sz="4000" dirty="0" err="1">
                <a:solidFill>
                  <a:srgbClr val="002060"/>
                </a:solidFill>
                <a:latin typeface="Century Gothic" panose="020B0502020202020204" pitchFamily="34" charset="0"/>
              </a:rPr>
              <a:t>sœur</a:t>
            </a:r>
            <a:endParaRPr lang="en-GB" sz="4000" dirty="0">
              <a:solidFill>
                <a:srgbClr val="002060"/>
              </a:solidFill>
              <a:latin typeface="Century Gothic" panose="020B0502020202020204" pitchFamily="34" charset="0"/>
            </a:endParaRPr>
          </a:p>
        </p:txBody>
      </p:sp>
      <p:sp>
        <p:nvSpPr>
          <p:cNvPr id="31" name="Rectangle 30"/>
          <p:cNvSpPr/>
          <p:nvPr/>
        </p:nvSpPr>
        <p:spPr>
          <a:xfrm>
            <a:off x="6061712" y="4431542"/>
            <a:ext cx="2758331" cy="1323439"/>
          </a:xfrm>
          <a:prstGeom prst="rect">
            <a:avLst/>
          </a:prstGeom>
        </p:spPr>
        <p:txBody>
          <a:bodyPr wrap="square">
            <a:spAutoFit/>
          </a:bodyPr>
          <a:lstStyle/>
          <a:p>
            <a:pPr algn="ctr">
              <a:defRPr/>
            </a:pPr>
            <a:r>
              <a:rPr lang="en-GB" sz="4000" dirty="0">
                <a:solidFill>
                  <a:srgbClr val="000066"/>
                </a:solidFill>
                <a:latin typeface="Century Gothic" panose="020B0502020202020204" pitchFamily="34" charset="0"/>
              </a:rPr>
              <a:t>les parents</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p:cNvSpPr txBox="1">
            <a:spLocks/>
          </p:cNvSpPr>
          <p:nvPr/>
        </p:nvSpPr>
        <p:spPr>
          <a:xfrm>
            <a:off x="300038" y="338225"/>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r>
              <a:rPr lang="en-GB" sz="3600" b="1" dirty="0" err="1">
                <a:solidFill>
                  <a:prstClr val="white"/>
                </a:solidFill>
              </a:rPr>
              <a:t>Vocabulaire</a:t>
            </a:r>
            <a:endParaRPr lang="en-GB" sz="3600" b="1" dirty="0">
              <a:solidFill>
                <a:prstClr val="white"/>
              </a:solidFill>
            </a:endParaRP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138" y="1710885"/>
            <a:ext cx="1776203" cy="1240382"/>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1802" y="4431542"/>
            <a:ext cx="1367497" cy="1372102"/>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0377" y="4590022"/>
            <a:ext cx="1191335" cy="1213622"/>
          </a:xfrm>
          <a:prstGeom prst="rect">
            <a:avLst/>
          </a:prstGeom>
        </p:spPr>
      </p:pic>
      <p:sp>
        <p:nvSpPr>
          <p:cNvPr id="39" name="Rectangle 38"/>
          <p:cNvSpPr/>
          <p:nvPr/>
        </p:nvSpPr>
        <p:spPr>
          <a:xfrm>
            <a:off x="8155369" y="1163992"/>
            <a:ext cx="3616652" cy="1323439"/>
          </a:xfrm>
          <a:prstGeom prst="rect">
            <a:avLst/>
          </a:prstGeom>
        </p:spPr>
        <p:txBody>
          <a:bodyPr wrap="square">
            <a:spAutoFit/>
          </a:bodyPr>
          <a:lstStyle/>
          <a:p>
            <a:pPr algn="ctr">
              <a:defRPr/>
            </a:pPr>
            <a:r>
              <a:rPr lang="en-GB" sz="4000" dirty="0">
                <a:solidFill>
                  <a:srgbClr val="000066"/>
                </a:solidFill>
              </a:rPr>
              <a:t>le</a:t>
            </a:r>
          </a:p>
          <a:p>
            <a:pPr algn="ctr">
              <a:defRPr/>
            </a:pPr>
            <a:r>
              <a:rPr lang="en-GB" sz="4000" dirty="0">
                <a:solidFill>
                  <a:srgbClr val="002060"/>
                </a:solidFill>
              </a:rPr>
              <a:t>fr</a:t>
            </a:r>
            <a:r>
              <a:rPr lang="en-GB" sz="4000" dirty="0">
                <a:solidFill>
                  <a:srgbClr val="002060"/>
                </a:solidFill>
                <a:cs typeface="Calibri" panose="020F0502020204030204" pitchFamily="34" charset="0"/>
              </a:rPr>
              <a:t>ère</a:t>
            </a:r>
            <a:endParaRPr lang="en-GB" sz="4000" dirty="0">
              <a:solidFill>
                <a:srgbClr val="002060"/>
              </a:solidFill>
            </a:endParaRP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3076" y="1018134"/>
            <a:ext cx="731697" cy="1615153"/>
          </a:xfrm>
          <a:prstGeom prst="rect">
            <a:avLst/>
          </a:prstGeom>
        </p:spPr>
      </p:pic>
      <p:sp>
        <p:nvSpPr>
          <p:cNvPr id="13" name="Oval Callout 12">
            <a:extLst>
              <a:ext uri="{FF2B5EF4-FFF2-40B4-BE49-F238E27FC236}">
                <a16:creationId xmlns:a16="http://schemas.microsoft.com/office/drawing/2014/main" id="{B51201C7-E77B-7E4C-8E08-351816FEEEEC}"/>
              </a:ext>
            </a:extLst>
          </p:cNvPr>
          <p:cNvSpPr/>
          <p:nvPr/>
        </p:nvSpPr>
        <p:spPr>
          <a:xfrm>
            <a:off x="8913871" y="3560355"/>
            <a:ext cx="2757169" cy="1557238"/>
          </a:xfrm>
          <a:prstGeom prst="wedgeEllipseCallout">
            <a:avLst>
              <a:gd name="adj1" fmla="val -68012"/>
              <a:gd name="adj2" fmla="val 65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Silent Final Consonant</a:t>
            </a:r>
          </a:p>
        </p:txBody>
      </p:sp>
    </p:spTree>
    <p:extLst>
      <p:ext uri="{BB962C8B-B14F-4D97-AF65-F5344CB8AC3E}">
        <p14:creationId xmlns:p14="http://schemas.microsoft.com/office/powerpoint/2010/main" val="33831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P spid="39"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867204" y="2231220"/>
            <a:ext cx="209544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entury Gothic" panose="020B0502020202020204" pitchFamily="34" charset="0"/>
              </a:rPr>
              <a:t>Masculine</a:t>
            </a:r>
          </a:p>
        </p:txBody>
      </p:sp>
      <p:sp>
        <p:nvSpPr>
          <p:cNvPr id="16" name="Rectangle 15"/>
          <p:cNvSpPr/>
          <p:nvPr/>
        </p:nvSpPr>
        <p:spPr>
          <a:xfrm>
            <a:off x="5134913" y="2212808"/>
            <a:ext cx="2176586" cy="553998"/>
          </a:xfrm>
          <a:prstGeom prst="rect">
            <a:avLst/>
          </a:prstGeom>
          <a:noFill/>
        </p:spPr>
        <p:txBody>
          <a:bodyPr wrap="square" lIns="91440" tIns="45720" rIns="91440" bIns="45720">
            <a:spAutoFit/>
          </a:bodyPr>
          <a:lstStyle/>
          <a:p>
            <a:pPr algn="ctr">
              <a:defRPr/>
            </a:pPr>
            <a:r>
              <a:rPr lang="en-US" sz="30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entury Gothic" panose="020B0502020202020204" pitchFamily="34" charset="0"/>
              </a:rPr>
              <a:t>Feminine</a:t>
            </a:r>
          </a:p>
        </p:txBody>
      </p:sp>
      <p:sp>
        <p:nvSpPr>
          <p:cNvPr id="19" name="TextBox 18"/>
          <p:cNvSpPr txBox="1"/>
          <p:nvPr/>
        </p:nvSpPr>
        <p:spPr>
          <a:xfrm>
            <a:off x="1892266" y="2937357"/>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ouvert</a:t>
            </a:r>
            <a:endParaRPr lang="en-GB" sz="3000" dirty="0">
              <a:solidFill>
                <a:srgbClr val="4472C4">
                  <a:lumMod val="50000"/>
                </a:srgbClr>
              </a:solidFill>
              <a:latin typeface="Century Gothic" panose="020B0502020202020204" pitchFamily="34" charset="0"/>
            </a:endParaRPr>
          </a:p>
        </p:txBody>
      </p:sp>
      <p:sp>
        <p:nvSpPr>
          <p:cNvPr id="21" name="TextBox 20"/>
          <p:cNvSpPr txBox="1"/>
          <p:nvPr/>
        </p:nvSpPr>
        <p:spPr>
          <a:xfrm>
            <a:off x="5352364" y="2932127"/>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ouvert</a:t>
            </a:r>
            <a:r>
              <a:rPr lang="en-GB" sz="3000" dirty="0" err="1">
                <a:solidFill>
                  <a:srgbClr val="FF0000"/>
                </a:solidFill>
                <a:latin typeface="Century Gothic" panose="020B0502020202020204" pitchFamily="34" charset="0"/>
              </a:rPr>
              <a:t>e</a:t>
            </a:r>
            <a:endParaRPr lang="en-GB" sz="3000" dirty="0">
              <a:solidFill>
                <a:srgbClr val="FF0000"/>
              </a:solidFill>
              <a:latin typeface="Century Gothic" panose="020B0502020202020204" pitchFamily="34" charset="0"/>
            </a:endParaRPr>
          </a:p>
        </p:txBody>
      </p:sp>
      <p:sp>
        <p:nvSpPr>
          <p:cNvPr id="22" name="TextBox 21"/>
          <p:cNvSpPr txBox="1"/>
          <p:nvPr/>
        </p:nvSpPr>
        <p:spPr>
          <a:xfrm>
            <a:off x="1946550" y="4265766"/>
            <a:ext cx="4083212" cy="553998"/>
          </a:xfrm>
          <a:prstGeom prst="rect">
            <a:avLst/>
          </a:prstGeom>
          <a:noFill/>
        </p:spPr>
        <p:txBody>
          <a:bodyPr wrap="square" rtlCol="0">
            <a:spAutoFit/>
          </a:bodyPr>
          <a:lstStyle/>
          <a:p>
            <a:pPr>
              <a:defRPr/>
            </a:pPr>
            <a:r>
              <a:rPr lang="en-GB" sz="3000" dirty="0" smtClean="0">
                <a:solidFill>
                  <a:srgbClr val="4472C4">
                    <a:lumMod val="50000"/>
                  </a:srgbClr>
                </a:solidFill>
                <a:latin typeface="Century Gothic" panose="020B0502020202020204" pitchFamily="34" charset="0"/>
              </a:rPr>
              <a:t>sage</a:t>
            </a:r>
            <a:endParaRPr lang="en-GB" sz="3000" dirty="0">
              <a:solidFill>
                <a:srgbClr val="4472C4">
                  <a:lumMod val="50000"/>
                </a:srgbClr>
              </a:solidFill>
              <a:latin typeface="Century Gothic" panose="020B0502020202020204" pitchFamily="34" charset="0"/>
            </a:endParaRPr>
          </a:p>
        </p:txBody>
      </p:sp>
      <p:sp>
        <p:nvSpPr>
          <p:cNvPr id="23" name="TextBox 22"/>
          <p:cNvSpPr txBox="1"/>
          <p:nvPr/>
        </p:nvSpPr>
        <p:spPr>
          <a:xfrm>
            <a:off x="5390268" y="4263803"/>
            <a:ext cx="4083212" cy="553998"/>
          </a:xfrm>
          <a:prstGeom prst="rect">
            <a:avLst/>
          </a:prstGeom>
          <a:noFill/>
        </p:spPr>
        <p:txBody>
          <a:bodyPr wrap="square" rtlCol="0">
            <a:spAutoFit/>
          </a:bodyPr>
          <a:lstStyle/>
          <a:p>
            <a:pPr>
              <a:defRPr/>
            </a:pPr>
            <a:r>
              <a:rPr lang="en-GB" sz="3000" dirty="0" smtClean="0">
                <a:solidFill>
                  <a:srgbClr val="4472C4">
                    <a:lumMod val="50000"/>
                  </a:srgbClr>
                </a:solidFill>
                <a:latin typeface="Century Gothic" panose="020B0502020202020204" pitchFamily="34" charset="0"/>
              </a:rPr>
              <a:t>sage</a:t>
            </a:r>
            <a:endParaRPr lang="en-GB" sz="3000" dirty="0">
              <a:solidFill>
                <a:srgbClr val="FF0000"/>
              </a:solidFill>
              <a:latin typeface="Century Gothic" panose="020B0502020202020204" pitchFamily="34" charset="0"/>
            </a:endParaRPr>
          </a:p>
        </p:txBody>
      </p:sp>
      <p:sp>
        <p:nvSpPr>
          <p:cNvPr id="26" name="TextBox 25"/>
          <p:cNvSpPr txBox="1"/>
          <p:nvPr/>
        </p:nvSpPr>
        <p:spPr>
          <a:xfrm>
            <a:off x="1946550" y="3661906"/>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strict</a:t>
            </a:r>
          </a:p>
        </p:txBody>
      </p:sp>
      <p:sp>
        <p:nvSpPr>
          <p:cNvPr id="27" name="TextBox 26"/>
          <p:cNvSpPr txBox="1"/>
          <p:nvPr/>
        </p:nvSpPr>
        <p:spPr>
          <a:xfrm>
            <a:off x="5352364" y="3652799"/>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strict</a:t>
            </a:r>
            <a:r>
              <a:rPr lang="en-GB" sz="3000" dirty="0" err="1">
                <a:solidFill>
                  <a:srgbClr val="FF0000"/>
                </a:solidFill>
                <a:latin typeface="Century Gothic" panose="020B0502020202020204" pitchFamily="34" charset="0"/>
              </a:rPr>
              <a:t>e</a:t>
            </a:r>
            <a:endParaRPr lang="en-GB" sz="3000" dirty="0">
              <a:solidFill>
                <a:srgbClr val="4472C4">
                  <a:lumMod val="50000"/>
                </a:srgbClr>
              </a:solidFill>
              <a:latin typeface="Century Gothic" panose="020B0502020202020204" pitchFamily="34" charset="0"/>
            </a:endParaRPr>
          </a:p>
        </p:txBody>
      </p:sp>
      <p:sp>
        <p:nvSpPr>
          <p:cNvPr id="28" name="TextBox 27"/>
          <p:cNvSpPr txBox="1"/>
          <p:nvPr/>
        </p:nvSpPr>
        <p:spPr>
          <a:xfrm>
            <a:off x="1889145" y="4892776"/>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jeune</a:t>
            </a:r>
            <a:endParaRPr lang="en-GB" sz="3000" dirty="0">
              <a:solidFill>
                <a:srgbClr val="4472C4">
                  <a:lumMod val="50000"/>
                </a:srgbClr>
              </a:solidFill>
              <a:latin typeface="Century Gothic" panose="020B0502020202020204" pitchFamily="34" charset="0"/>
            </a:endParaRPr>
          </a:p>
        </p:txBody>
      </p:sp>
      <p:sp>
        <p:nvSpPr>
          <p:cNvPr id="29" name="TextBox 28"/>
          <p:cNvSpPr txBox="1"/>
          <p:nvPr/>
        </p:nvSpPr>
        <p:spPr>
          <a:xfrm>
            <a:off x="5322457" y="4865700"/>
            <a:ext cx="4083212" cy="553998"/>
          </a:xfrm>
          <a:prstGeom prst="rect">
            <a:avLst/>
          </a:prstGeom>
          <a:noFill/>
        </p:spPr>
        <p:txBody>
          <a:bodyPr wrap="square" rtlCol="0">
            <a:spAutoFit/>
          </a:bodyPr>
          <a:lstStyle/>
          <a:p>
            <a:pPr>
              <a:defRPr/>
            </a:pPr>
            <a:r>
              <a:rPr lang="en-GB" sz="3000" dirty="0" err="1">
                <a:solidFill>
                  <a:srgbClr val="4472C4">
                    <a:lumMod val="50000"/>
                  </a:srgbClr>
                </a:solidFill>
                <a:latin typeface="Century Gothic" panose="020B0502020202020204" pitchFamily="34" charset="0"/>
              </a:rPr>
              <a:t>jeune</a:t>
            </a:r>
            <a:endParaRPr lang="en-GB" sz="3000" dirty="0">
              <a:solidFill>
                <a:srgbClr val="4472C4">
                  <a:lumMod val="50000"/>
                </a:srgbClr>
              </a:solidFill>
              <a:latin typeface="Century Gothic" panose="020B0502020202020204" pitchFamily="34" charset="0"/>
            </a:endParaRPr>
          </a:p>
        </p:txBody>
      </p:sp>
      <p:sp>
        <p:nvSpPr>
          <p:cNvPr id="32" name="Rectangle 31"/>
          <p:cNvSpPr/>
          <p:nvPr/>
        </p:nvSpPr>
        <p:spPr>
          <a:xfrm>
            <a:off x="8626151" y="2233079"/>
            <a:ext cx="1838965"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latin typeface="Century Gothic" panose="020B0502020202020204" pitchFamily="34" charset="0"/>
              </a:rPr>
              <a:t>Meaning</a:t>
            </a:r>
          </a:p>
        </p:txBody>
      </p:sp>
      <p:sp>
        <p:nvSpPr>
          <p:cNvPr id="35" name="TextBox 34"/>
          <p:cNvSpPr txBox="1"/>
          <p:nvPr/>
        </p:nvSpPr>
        <p:spPr>
          <a:xfrm>
            <a:off x="8626151" y="2964665"/>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open</a:t>
            </a:r>
            <a:endParaRPr lang="en-GB" sz="3000" dirty="0">
              <a:solidFill>
                <a:srgbClr val="FF0000"/>
              </a:solidFill>
              <a:latin typeface="Century Gothic" panose="020B0502020202020204" pitchFamily="34" charset="0"/>
            </a:endParaRPr>
          </a:p>
        </p:txBody>
      </p:sp>
      <p:sp>
        <p:nvSpPr>
          <p:cNvPr id="36" name="TextBox 35"/>
          <p:cNvSpPr txBox="1"/>
          <p:nvPr/>
        </p:nvSpPr>
        <p:spPr>
          <a:xfrm>
            <a:off x="8624305" y="4299354"/>
            <a:ext cx="4083212" cy="553998"/>
          </a:xfrm>
          <a:prstGeom prst="rect">
            <a:avLst/>
          </a:prstGeom>
          <a:noFill/>
        </p:spPr>
        <p:txBody>
          <a:bodyPr wrap="square" rtlCol="0">
            <a:spAutoFit/>
          </a:bodyPr>
          <a:lstStyle/>
          <a:p>
            <a:pPr>
              <a:defRPr/>
            </a:pPr>
            <a:r>
              <a:rPr lang="en-GB" sz="3000" dirty="0" smtClean="0">
                <a:solidFill>
                  <a:srgbClr val="4472C4">
                    <a:lumMod val="50000"/>
                  </a:srgbClr>
                </a:solidFill>
                <a:latin typeface="Century Gothic" panose="020B0502020202020204" pitchFamily="34" charset="0"/>
              </a:rPr>
              <a:t>well-behaved</a:t>
            </a:r>
            <a:endParaRPr lang="en-GB" sz="3000" dirty="0">
              <a:solidFill>
                <a:srgbClr val="FF0000"/>
              </a:solidFill>
              <a:latin typeface="Century Gothic" panose="020B0502020202020204" pitchFamily="34" charset="0"/>
            </a:endParaRPr>
          </a:p>
        </p:txBody>
      </p:sp>
      <p:sp>
        <p:nvSpPr>
          <p:cNvPr id="38" name="TextBox 37"/>
          <p:cNvSpPr txBox="1"/>
          <p:nvPr/>
        </p:nvSpPr>
        <p:spPr>
          <a:xfrm>
            <a:off x="8624305" y="3688350"/>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strict</a:t>
            </a:r>
            <a:endParaRPr lang="en-GB" sz="3000" dirty="0">
              <a:solidFill>
                <a:srgbClr val="FF0000"/>
              </a:solidFill>
              <a:latin typeface="Century Gothic" panose="020B0502020202020204" pitchFamily="34" charset="0"/>
            </a:endParaRPr>
          </a:p>
        </p:txBody>
      </p:sp>
      <p:sp>
        <p:nvSpPr>
          <p:cNvPr id="39" name="TextBox 38"/>
          <p:cNvSpPr txBox="1"/>
          <p:nvPr/>
        </p:nvSpPr>
        <p:spPr>
          <a:xfrm>
            <a:off x="8626151" y="4865700"/>
            <a:ext cx="408321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young</a:t>
            </a:r>
            <a:endParaRPr lang="en-GB" sz="3000" dirty="0">
              <a:solidFill>
                <a:srgbClr val="FF0000"/>
              </a:solidFill>
              <a:latin typeface="Century Gothic" panose="020B0502020202020204" pitchFamily="34" charset="0"/>
            </a:endParaRPr>
          </a:p>
        </p:txBody>
      </p:sp>
      <p:sp>
        <p:nvSpPr>
          <p:cNvPr id="3" name="TextBox 2"/>
          <p:cNvSpPr txBox="1"/>
          <p:nvPr/>
        </p:nvSpPr>
        <p:spPr>
          <a:xfrm>
            <a:off x="655355" y="1463689"/>
            <a:ext cx="10634004" cy="523220"/>
          </a:xfrm>
          <a:prstGeom prst="rect">
            <a:avLst/>
          </a:prstGeom>
          <a:noFill/>
        </p:spPr>
        <p:txBody>
          <a:bodyPr wrap="square" rtlCol="0">
            <a:spAutoFit/>
          </a:bodyPr>
          <a:lstStyle/>
          <a:p>
            <a:r>
              <a:rPr lang="en-GB" sz="2800" dirty="0">
                <a:solidFill>
                  <a:schemeClr val="accent5">
                    <a:lumMod val="50000"/>
                  </a:schemeClr>
                </a:solidFill>
              </a:rPr>
              <a:t>Here are some more adjectives to describe people:</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extBox 3"/>
          <p:cNvSpPr txBox="1"/>
          <p:nvPr/>
        </p:nvSpPr>
        <p:spPr>
          <a:xfrm>
            <a:off x="650631" y="600047"/>
            <a:ext cx="3921369" cy="407899"/>
          </a:xfrm>
          <a:prstGeom prst="rect">
            <a:avLst/>
          </a:prstGeom>
          <a:noFill/>
        </p:spPr>
        <p:txBody>
          <a:bodyPr wrap="square" rtlCol="0">
            <a:spAutoFit/>
          </a:bodyPr>
          <a:lstStyle/>
          <a:p>
            <a:endParaRPr lang="en-GB" dirty="0"/>
          </a:p>
        </p:txBody>
      </p:sp>
      <p:sp>
        <p:nvSpPr>
          <p:cNvPr id="6" name="Rectangle 5"/>
          <p:cNvSpPr/>
          <p:nvPr/>
        </p:nvSpPr>
        <p:spPr>
          <a:xfrm>
            <a:off x="172445" y="343776"/>
            <a:ext cx="3056177" cy="646331"/>
          </a:xfrm>
          <a:prstGeom prst="rect">
            <a:avLst/>
          </a:prstGeom>
        </p:spPr>
        <p:txBody>
          <a:bodyPr wrap="square">
            <a:spAutoFit/>
          </a:bodyPr>
          <a:lstStyle/>
          <a:p>
            <a:pPr>
              <a:defRPr/>
            </a:pPr>
            <a:r>
              <a:rPr lang="en-GB" sz="3600" b="1" dirty="0" err="1">
                <a:solidFill>
                  <a:prstClr val="white"/>
                </a:solidFill>
              </a:rPr>
              <a:t>Vocabulaire</a:t>
            </a:r>
            <a:endParaRPr lang="en-GB" sz="3200" b="1" dirty="0">
              <a:solidFill>
                <a:prstClr val="white"/>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0813"/>
            <a:ext cx="6457246" cy="867128"/>
          </a:xfrm>
          <a:prstGeom prst="rect">
            <a:avLst/>
          </a:prstGeom>
        </p:spPr>
      </p:pic>
      <p:sp>
        <p:nvSpPr>
          <p:cNvPr id="30" name="Rectangle 29"/>
          <p:cNvSpPr/>
          <p:nvPr/>
        </p:nvSpPr>
        <p:spPr>
          <a:xfrm>
            <a:off x="172445" y="307725"/>
            <a:ext cx="3056177" cy="646331"/>
          </a:xfrm>
          <a:prstGeom prst="rect">
            <a:avLst/>
          </a:prstGeom>
        </p:spPr>
        <p:txBody>
          <a:bodyPr wrap="square">
            <a:spAutoFit/>
          </a:bodyPr>
          <a:lstStyle/>
          <a:p>
            <a:pPr>
              <a:defRPr/>
            </a:pPr>
            <a:r>
              <a:rPr lang="en-GB" sz="3600" b="1" dirty="0" err="1">
                <a:solidFill>
                  <a:prstClr val="white"/>
                </a:solidFill>
              </a:rPr>
              <a:t>Vocabulaire</a:t>
            </a:r>
            <a:endParaRPr lang="en-GB" sz="3200" b="1" dirty="0">
              <a:solidFill>
                <a:prstClr val="white"/>
              </a:solidFill>
            </a:endParaRPr>
          </a:p>
        </p:txBody>
      </p:sp>
      <p:sp>
        <p:nvSpPr>
          <p:cNvPr id="31" name="Rounded Rectangle 30"/>
          <p:cNvSpPr/>
          <p:nvPr/>
        </p:nvSpPr>
        <p:spPr>
          <a:xfrm>
            <a:off x="8958021" y="218661"/>
            <a:ext cx="2949058" cy="496957"/>
          </a:xfrm>
          <a:prstGeom prst="roundRect">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écouter</a:t>
            </a:r>
            <a:r>
              <a:rPr lang="en-GB" sz="2400" dirty="0">
                <a:solidFill>
                  <a:schemeClr val="bg1"/>
                </a:solidFill>
                <a:latin typeface="Century Gothic" panose="020B0502020202020204" pitchFamily="34" charset="0"/>
              </a:rPr>
              <a:t> / </a:t>
            </a:r>
            <a:r>
              <a:rPr lang="en-GB" sz="2400" dirty="0" err="1">
                <a:solidFill>
                  <a:schemeClr val="bg1"/>
                </a:solidFill>
                <a:latin typeface="Century Gothic" panose="020B0502020202020204" pitchFamily="34" charset="0"/>
              </a:rPr>
              <a:t>parler</a:t>
            </a:r>
            <a:endParaRPr lang="en-GB" sz="2400" dirty="0">
              <a:solidFill>
                <a:schemeClr val="bg1"/>
              </a:solidFill>
              <a:latin typeface="Century Gothic" panose="020B0502020202020204" pitchFamily="34" charset="0"/>
            </a:endParaRPr>
          </a:p>
        </p:txBody>
      </p:sp>
      <p:sp>
        <p:nvSpPr>
          <p:cNvPr id="33" name="Oval Callout 32">
            <a:extLst>
              <a:ext uri="{FF2B5EF4-FFF2-40B4-BE49-F238E27FC236}">
                <a16:creationId xmlns:a16="http://schemas.microsoft.com/office/drawing/2014/main" id="{BB39E5EA-A398-964D-B98B-8CE2E22656BB}"/>
              </a:ext>
            </a:extLst>
          </p:cNvPr>
          <p:cNvSpPr/>
          <p:nvPr/>
        </p:nvSpPr>
        <p:spPr>
          <a:xfrm>
            <a:off x="6223206" y="5476704"/>
            <a:ext cx="2757169" cy="1003421"/>
          </a:xfrm>
          <a:prstGeom prst="wedgeEllipseCallout">
            <a:avLst>
              <a:gd name="adj1" fmla="val -42136"/>
              <a:gd name="adj2" fmla="val -1313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Callout 33">
            <a:extLst>
              <a:ext uri="{FF2B5EF4-FFF2-40B4-BE49-F238E27FC236}">
                <a16:creationId xmlns:a16="http://schemas.microsoft.com/office/drawing/2014/main" id="{BB39E5EA-A398-964D-B98B-8CE2E22656BB}"/>
              </a:ext>
            </a:extLst>
          </p:cNvPr>
          <p:cNvSpPr/>
          <p:nvPr/>
        </p:nvSpPr>
        <p:spPr>
          <a:xfrm>
            <a:off x="6200852" y="5471440"/>
            <a:ext cx="2757169" cy="1003421"/>
          </a:xfrm>
          <a:prstGeom prst="wedgeEllipseCallout">
            <a:avLst>
              <a:gd name="adj1" fmla="val -39314"/>
              <a:gd name="adj2" fmla="val -751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These </a:t>
            </a:r>
            <a:r>
              <a:rPr lang="en-GB" dirty="0"/>
              <a:t>already </a:t>
            </a:r>
            <a:r>
              <a:rPr lang="en-GB" dirty="0" smtClean="0"/>
              <a:t>have </a:t>
            </a:r>
            <a:r>
              <a:rPr lang="en-GB" dirty="0"/>
              <a:t>an ‘e’! </a:t>
            </a:r>
          </a:p>
        </p:txBody>
      </p:sp>
    </p:spTree>
    <p:extLst>
      <p:ext uri="{BB962C8B-B14F-4D97-AF65-F5344CB8AC3E}">
        <p14:creationId xmlns:p14="http://schemas.microsoft.com/office/powerpoint/2010/main" val="351121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0"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xit" presetSubtype="0" fill="hold" grpId="1" nodeType="clickEffect">
                                  <p:stCondLst>
                                    <p:cond delay="0"/>
                                  </p:stCondLst>
                                  <p:childTnLst>
                                    <p:animEffect transition="out" filter="dissolv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2"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dissolv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grpId="2" nodeType="clickEffect">
                                  <p:stCondLst>
                                    <p:cond delay="0"/>
                                  </p:stCondLst>
                                  <p:childTnLst>
                                    <p:animEffect transition="out" filter="dissolv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1"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dissolve">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xit" presetSubtype="0" fill="hold" grpId="1" nodeType="clickEffect">
                                  <p:stCondLst>
                                    <p:cond delay="0"/>
                                  </p:stCondLst>
                                  <p:childTnLst>
                                    <p:animEffect transition="out" filter="dissolv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2"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dissolve">
                                      <p:cBhvr>
                                        <p:cTn id="99" dur="5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xit" presetSubtype="0" fill="hold" grpId="2" nodeType="clickEffect">
                                  <p:stCondLst>
                                    <p:cond delay="0"/>
                                  </p:stCondLst>
                                  <p:childTnLst>
                                    <p:animEffect transition="out" filter="dissolve">
                                      <p:cBhvr>
                                        <p:cTn id="103" dur="500"/>
                                        <p:tgtEl>
                                          <p:spTgt spid="28"/>
                                        </p:tgtEl>
                                      </p:cBhvr>
                                    </p:animEffect>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3" nodeType="click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dissolve">
                                      <p:cBhvr>
                                        <p:cTn id="109" dur="500"/>
                                        <p:tgtEl>
                                          <p:spTgt spid="28"/>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xit" presetSubtype="0" fill="hold" grpId="1" nodeType="clickEffect">
                                  <p:stCondLst>
                                    <p:cond delay="0"/>
                                  </p:stCondLst>
                                  <p:childTnLst>
                                    <p:animEffect transition="out" filter="dissolve">
                                      <p:cBhvr>
                                        <p:cTn id="113" dur="500"/>
                                        <p:tgtEl>
                                          <p:spTgt spid="21"/>
                                        </p:tgtEl>
                                      </p:cBhvr>
                                    </p:animEffect>
                                    <p:set>
                                      <p:cBhvr>
                                        <p:cTn id="114" dur="1" fill="hold">
                                          <p:stCondLst>
                                            <p:cond delay="499"/>
                                          </p:stCondLst>
                                        </p:cTn>
                                        <p:tgtEl>
                                          <p:spTgt spid="2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9" presetClass="entr" presetSubtype="0" fill="hold" grpId="2" nodeType="click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dissolve">
                                      <p:cBhvr>
                                        <p:cTn id="119" dur="500"/>
                                        <p:tgtEl>
                                          <p:spTgt spid="21"/>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xit" presetSubtype="0" fill="hold" grpId="1" nodeType="clickEffect">
                                  <p:stCondLst>
                                    <p:cond delay="0"/>
                                  </p:stCondLst>
                                  <p:childTnLst>
                                    <p:animEffect transition="out" filter="dissolve">
                                      <p:cBhvr>
                                        <p:cTn id="123" dur="500"/>
                                        <p:tgtEl>
                                          <p:spTgt spid="26"/>
                                        </p:tgtEl>
                                      </p:cBhvr>
                                    </p:animEffect>
                                    <p:set>
                                      <p:cBhvr>
                                        <p:cTn id="124" dur="1" fill="hold">
                                          <p:stCondLst>
                                            <p:cond delay="499"/>
                                          </p:stCondLst>
                                        </p:cTn>
                                        <p:tgtEl>
                                          <p:spTgt spid="2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2" nodeType="click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dissolve">
                                      <p:cBhvr>
                                        <p:cTn id="129" dur="500"/>
                                        <p:tgtEl>
                                          <p:spTgt spid="26"/>
                                        </p:tgtEl>
                                      </p:cBhvr>
                                    </p:animEffect>
                                  </p:childTnLst>
                                </p:cTn>
                              </p:par>
                            </p:childTnLst>
                          </p:cTn>
                        </p:par>
                      </p:childTnLst>
                    </p:cTn>
                  </p:par>
                  <p:par>
                    <p:cTn id="130" fill="hold">
                      <p:stCondLst>
                        <p:cond delay="indefinite"/>
                      </p:stCondLst>
                      <p:childTnLst>
                        <p:par>
                          <p:cTn id="131" fill="hold">
                            <p:stCondLst>
                              <p:cond delay="0"/>
                            </p:stCondLst>
                            <p:childTnLst>
                              <p:par>
                                <p:cTn id="132" presetID="9" presetClass="exit" presetSubtype="0" fill="hold" grpId="1" nodeType="clickEffect">
                                  <p:stCondLst>
                                    <p:cond delay="0"/>
                                  </p:stCondLst>
                                  <p:childTnLst>
                                    <p:animEffect transition="out" filter="dissolv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9" presetClass="entr" presetSubtype="0" fill="hold" grpId="2" nodeType="click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dissolve">
                                      <p:cBhvr>
                                        <p:cTn id="139" dur="500"/>
                                        <p:tgtEl>
                                          <p:spTgt spid="29"/>
                                        </p:tgtEl>
                                      </p:cBhvr>
                                    </p:animEffect>
                                  </p:childTnLst>
                                </p:cTn>
                              </p:par>
                            </p:childTnLst>
                          </p:cTn>
                        </p:par>
                      </p:childTnLst>
                    </p:cTn>
                  </p:par>
                  <p:par>
                    <p:cTn id="140" fill="hold">
                      <p:stCondLst>
                        <p:cond delay="indefinite"/>
                      </p:stCondLst>
                      <p:childTnLst>
                        <p:par>
                          <p:cTn id="141" fill="hold">
                            <p:stCondLst>
                              <p:cond delay="0"/>
                            </p:stCondLst>
                            <p:childTnLst>
                              <p:par>
                                <p:cTn id="142" presetID="9" presetClass="exit" presetSubtype="0" fill="hold" grpId="1" nodeType="clickEffect">
                                  <p:stCondLst>
                                    <p:cond delay="0"/>
                                  </p:stCondLst>
                                  <p:childTnLst>
                                    <p:animEffect transition="out" filter="dissolv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9" presetClass="entr" presetSubtype="0" fill="hold" grpId="2" nodeType="clickEffect">
                                  <p:stCondLst>
                                    <p:cond delay="0"/>
                                  </p:stCondLst>
                                  <p:childTnLst>
                                    <p:set>
                                      <p:cBhvr>
                                        <p:cTn id="148" dur="1" fill="hold">
                                          <p:stCondLst>
                                            <p:cond delay="0"/>
                                          </p:stCondLst>
                                        </p:cTn>
                                        <p:tgtEl>
                                          <p:spTgt spid="22"/>
                                        </p:tgtEl>
                                        <p:attrNameLst>
                                          <p:attrName>style.visibility</p:attrName>
                                        </p:attrNameLst>
                                      </p:cBhvr>
                                      <p:to>
                                        <p:strVal val="visible"/>
                                      </p:to>
                                    </p:set>
                                    <p:animEffect transition="in" filter="dissolve">
                                      <p:cBhvr>
                                        <p:cTn id="1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19" grpId="1"/>
      <p:bldP spid="19" grpId="2"/>
      <p:bldP spid="21" grpId="0"/>
      <p:bldP spid="21" grpId="1"/>
      <p:bldP spid="21" grpId="2"/>
      <p:bldP spid="22" grpId="0"/>
      <p:bldP spid="22" grpId="1"/>
      <p:bldP spid="22" grpId="2"/>
      <p:bldP spid="23" grpId="0"/>
      <p:bldP spid="23" grpId="1"/>
      <p:bldP spid="23" grpId="2"/>
      <p:bldP spid="26" grpId="0"/>
      <p:bldP spid="26" grpId="1"/>
      <p:bldP spid="26" grpId="2"/>
      <p:bldP spid="27" grpId="0"/>
      <p:bldP spid="27" grpId="1"/>
      <p:bldP spid="27" grpId="2"/>
      <p:bldP spid="28" grpId="0"/>
      <p:bldP spid="28" grpId="2"/>
      <p:bldP spid="28" grpId="3"/>
      <p:bldP spid="29" grpId="0"/>
      <p:bldP spid="29" grpId="1"/>
      <p:bldP spid="29" grpId="2"/>
      <p:bldP spid="32" grpId="0"/>
      <p:bldP spid="35" grpId="0"/>
      <p:bldP spid="36" grpId="0"/>
      <p:bldP spid="38" grpId="0"/>
      <p:bldP spid="39" grpId="0"/>
      <p:bldP spid="33"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0133" y="1082962"/>
            <a:ext cx="2421589"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the brother</a:t>
            </a:r>
          </a:p>
        </p:txBody>
      </p:sp>
      <p:sp>
        <p:nvSpPr>
          <p:cNvPr id="4" name="TextBox 3"/>
          <p:cNvSpPr txBox="1"/>
          <p:nvPr/>
        </p:nvSpPr>
        <p:spPr>
          <a:xfrm>
            <a:off x="5671937" y="2806660"/>
            <a:ext cx="2181332"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open</a:t>
            </a:r>
          </a:p>
        </p:txBody>
      </p:sp>
      <p:sp>
        <p:nvSpPr>
          <p:cNvPr id="5" name="TextBox 4"/>
          <p:cNvSpPr txBox="1"/>
          <p:nvPr/>
        </p:nvSpPr>
        <p:spPr>
          <a:xfrm>
            <a:off x="7032948" y="1110380"/>
            <a:ext cx="3953665"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the parents</a:t>
            </a:r>
          </a:p>
        </p:txBody>
      </p:sp>
      <p:sp>
        <p:nvSpPr>
          <p:cNvPr id="6" name="TextBox 5"/>
          <p:cNvSpPr txBox="1"/>
          <p:nvPr/>
        </p:nvSpPr>
        <p:spPr>
          <a:xfrm>
            <a:off x="9776000" y="669572"/>
            <a:ext cx="2181332"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young</a:t>
            </a:r>
          </a:p>
        </p:txBody>
      </p:sp>
      <p:sp>
        <p:nvSpPr>
          <p:cNvPr id="8" name="TextBox 7"/>
          <p:cNvSpPr txBox="1"/>
          <p:nvPr/>
        </p:nvSpPr>
        <p:spPr>
          <a:xfrm>
            <a:off x="7374501" y="4560000"/>
            <a:ext cx="2360668"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the sister</a:t>
            </a:r>
          </a:p>
        </p:txBody>
      </p:sp>
      <p:sp>
        <p:nvSpPr>
          <p:cNvPr id="9" name="TextBox 8"/>
          <p:cNvSpPr txBox="1"/>
          <p:nvPr/>
        </p:nvSpPr>
        <p:spPr>
          <a:xfrm>
            <a:off x="538418" y="3311763"/>
            <a:ext cx="2360668"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strict</a:t>
            </a:r>
          </a:p>
        </p:txBody>
      </p:sp>
      <p:sp>
        <p:nvSpPr>
          <p:cNvPr id="10" name="TextBox 9"/>
          <p:cNvSpPr txBox="1"/>
          <p:nvPr/>
        </p:nvSpPr>
        <p:spPr>
          <a:xfrm>
            <a:off x="3332835" y="4287814"/>
            <a:ext cx="3179049"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well-behaved</a:t>
            </a:r>
            <a:endParaRPr lang="en-GB" sz="3200" b="1" dirty="0">
              <a:solidFill>
                <a:srgbClr val="ED7D31"/>
              </a:solidFill>
              <a:latin typeface="Century Gothic" panose="020B0502020202020204" pitchFamily="34" charset="0"/>
            </a:endParaRPr>
          </a:p>
        </p:txBody>
      </p:sp>
      <p:sp>
        <p:nvSpPr>
          <p:cNvPr id="12" name="TextBox 11"/>
          <p:cNvSpPr txBox="1"/>
          <p:nvPr/>
        </p:nvSpPr>
        <p:spPr>
          <a:xfrm>
            <a:off x="5610746" y="448458"/>
            <a:ext cx="2360668" cy="584775"/>
          </a:xfrm>
          <a:prstGeom prst="rect">
            <a:avLst/>
          </a:prstGeom>
          <a:noFill/>
        </p:spPr>
        <p:txBody>
          <a:bodyPr wrap="square" rtlCol="0">
            <a:spAutoFit/>
          </a:bodyPr>
          <a:lstStyle/>
          <a:p>
            <a:r>
              <a:rPr lang="en-GB" sz="3200" b="1" dirty="0" smtClean="0">
                <a:solidFill>
                  <a:srgbClr val="002060"/>
                </a:solidFill>
                <a:latin typeface="Century Gothic" panose="020B0502020202020204" pitchFamily="34" charset="0"/>
              </a:rPr>
              <a:t>sage</a:t>
            </a:r>
            <a:endParaRPr lang="en-GB" sz="3200" b="1" dirty="0">
              <a:solidFill>
                <a:srgbClr val="002060"/>
              </a:solidFill>
              <a:latin typeface="Century Gothic" panose="020B0502020202020204" pitchFamily="34" charset="0"/>
            </a:endParaRPr>
          </a:p>
        </p:txBody>
      </p:sp>
      <p:sp>
        <p:nvSpPr>
          <p:cNvPr id="13" name="TextBox 12"/>
          <p:cNvSpPr txBox="1"/>
          <p:nvPr/>
        </p:nvSpPr>
        <p:spPr>
          <a:xfrm>
            <a:off x="4151216" y="1810692"/>
            <a:ext cx="236066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parents</a:t>
            </a:r>
          </a:p>
        </p:txBody>
      </p:sp>
      <p:sp>
        <p:nvSpPr>
          <p:cNvPr id="14" name="TextBox 13"/>
          <p:cNvSpPr txBox="1"/>
          <p:nvPr/>
        </p:nvSpPr>
        <p:spPr>
          <a:xfrm>
            <a:off x="9284250" y="3271644"/>
            <a:ext cx="2360668"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jeune</a:t>
            </a:r>
            <a:endParaRPr lang="en-GB" sz="3200" b="1" dirty="0">
              <a:solidFill>
                <a:srgbClr val="002060"/>
              </a:solidFill>
              <a:latin typeface="Century Gothic" panose="020B0502020202020204" pitchFamily="34" charset="0"/>
            </a:endParaRPr>
          </a:p>
        </p:txBody>
      </p:sp>
      <p:sp>
        <p:nvSpPr>
          <p:cNvPr id="15" name="TextBox 14"/>
          <p:cNvSpPr txBox="1"/>
          <p:nvPr/>
        </p:nvSpPr>
        <p:spPr>
          <a:xfrm>
            <a:off x="10192372" y="2103079"/>
            <a:ext cx="1884907" cy="584775"/>
          </a:xfrm>
          <a:prstGeom prst="rect">
            <a:avLst/>
          </a:prstGeom>
          <a:noFill/>
        </p:spPr>
        <p:txBody>
          <a:bodyPr wrap="square" rtlCol="0">
            <a:spAutoFit/>
          </a:bodyPr>
          <a:lstStyle/>
          <a:p>
            <a:pPr algn="ctr">
              <a:defRPr/>
            </a:pPr>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sœur</a:t>
            </a:r>
            <a:endParaRPr lang="en-GB" sz="3200" b="1" dirty="0">
              <a:solidFill>
                <a:srgbClr val="002060"/>
              </a:solidFill>
              <a:latin typeface="Century Gothic" panose="020B0502020202020204" pitchFamily="34" charset="0"/>
            </a:endParaRPr>
          </a:p>
        </p:txBody>
      </p:sp>
      <p:sp>
        <p:nvSpPr>
          <p:cNvPr id="16" name="TextBox 15"/>
          <p:cNvSpPr txBox="1"/>
          <p:nvPr/>
        </p:nvSpPr>
        <p:spPr>
          <a:xfrm>
            <a:off x="972167" y="2341516"/>
            <a:ext cx="2360668"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strict</a:t>
            </a:r>
          </a:p>
        </p:txBody>
      </p:sp>
      <p:sp>
        <p:nvSpPr>
          <p:cNvPr id="17" name="TextBox 16"/>
          <p:cNvSpPr txBox="1"/>
          <p:nvPr/>
        </p:nvSpPr>
        <p:spPr>
          <a:xfrm>
            <a:off x="9735168" y="5282358"/>
            <a:ext cx="1909749" cy="584775"/>
          </a:xfrm>
          <a:prstGeom prst="rect">
            <a:avLst/>
          </a:prstGeom>
          <a:noFill/>
        </p:spPr>
        <p:txBody>
          <a:bodyPr wrap="square" rtlCol="0">
            <a:spAutoFit/>
          </a:bodyPr>
          <a:lstStyle/>
          <a:p>
            <a:r>
              <a:rPr lang="en-GB" sz="3200" b="1" dirty="0">
                <a:solidFill>
                  <a:srgbClr val="002060"/>
                </a:solidFill>
              </a:rPr>
              <a:t>le fr</a:t>
            </a:r>
            <a:r>
              <a:rPr lang="en-GB" sz="3200" b="1" dirty="0">
                <a:solidFill>
                  <a:srgbClr val="002060"/>
                </a:solidFill>
                <a:cs typeface="Calibri" panose="020F0502020204030204" pitchFamily="34" charset="0"/>
              </a:rPr>
              <a:t>è</a:t>
            </a:r>
            <a:r>
              <a:rPr lang="en-GB" sz="3200" b="1" dirty="0">
                <a:solidFill>
                  <a:srgbClr val="002060"/>
                </a:solidFill>
              </a:rPr>
              <a:t>re</a:t>
            </a:r>
          </a:p>
        </p:txBody>
      </p:sp>
      <p:sp>
        <p:nvSpPr>
          <p:cNvPr id="18" name="TextBox 17"/>
          <p:cNvSpPr txBox="1"/>
          <p:nvPr/>
        </p:nvSpPr>
        <p:spPr>
          <a:xfrm>
            <a:off x="1047953" y="5245394"/>
            <a:ext cx="2360668"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ouvert</a:t>
            </a:r>
            <a:endParaRPr lang="en-GB" sz="3200" b="1" dirty="0">
              <a:solidFill>
                <a:srgbClr val="002060"/>
              </a:solidFill>
              <a:latin typeface="Century Gothic" panose="020B050202020202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498"/>
            <a:ext cx="6285063" cy="867128"/>
          </a:xfrm>
          <a:prstGeom prst="rect">
            <a:avLst/>
          </a:prstGeom>
        </p:spPr>
      </p:pic>
      <p:sp>
        <p:nvSpPr>
          <p:cNvPr id="20" name="Rectangle 19"/>
          <p:cNvSpPr/>
          <p:nvPr/>
        </p:nvSpPr>
        <p:spPr>
          <a:xfrm>
            <a:off x="348443" y="35867"/>
            <a:ext cx="3056177" cy="646331"/>
          </a:xfrm>
          <a:prstGeom prst="rect">
            <a:avLst/>
          </a:prstGeom>
        </p:spPr>
        <p:txBody>
          <a:bodyPr wrap="square">
            <a:spAutoFit/>
          </a:bodyPr>
          <a:lstStyle/>
          <a:p>
            <a:pPr>
              <a:defRPr/>
            </a:pPr>
            <a:r>
              <a:rPr lang="en-GB" sz="3600" b="1" dirty="0" err="1">
                <a:solidFill>
                  <a:prstClr val="white"/>
                </a:solidFill>
              </a:rPr>
              <a:t>Vocabulaire</a:t>
            </a:r>
            <a:endParaRPr lang="en-GB" sz="3200" b="1" dirty="0">
              <a:solidFill>
                <a:prstClr val="white"/>
              </a:solidFill>
            </a:endParaRPr>
          </a:p>
        </p:txBody>
      </p:sp>
      <p:sp>
        <p:nvSpPr>
          <p:cNvPr id="21" name="Rounded Rectangle 20"/>
          <p:cNvSpPr/>
          <p:nvPr/>
        </p:nvSpPr>
        <p:spPr>
          <a:xfrm>
            <a:off x="10714465" y="152222"/>
            <a:ext cx="1213781" cy="524918"/>
          </a:xfrm>
          <a:prstGeom prst="roundRect">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bg1"/>
                </a:solidFill>
                <a:latin typeface="Century Gothic" panose="020B0502020202020204" pitchFamily="34" charset="0"/>
              </a:rPr>
              <a:t>lire</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2049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2695 -0.00069 L -0.68138 -0.5456 " pathEditMode="relative" rAng="0" ptsTypes="AA">
                                      <p:cBhvr>
                                        <p:cTn id="14" dur="2000" fill="hold"/>
                                        <p:tgtEl>
                                          <p:spTgt spid="17"/>
                                        </p:tgtEl>
                                        <p:attrNameLst>
                                          <p:attrName>ppt_x</p:attrName>
                                          <p:attrName>ppt_y</p:attrName>
                                        </p:attrNameLst>
                                      </p:cBhvr>
                                      <p:rCtr x="-32721" y="-27245"/>
                                    </p:animMotion>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25E-6 4.44444E-6 L -0.24401 0.4155 " pathEditMode="relative" rAng="0" ptsTypes="AA">
                                      <p:cBhvr>
                                        <p:cTn id="26" dur="2000" fill="hold"/>
                                        <p:tgtEl>
                                          <p:spTgt spid="15"/>
                                        </p:tgtEl>
                                        <p:attrNameLst>
                                          <p:attrName>ppt_x</p:attrName>
                                          <p:attrName>ppt_y</p:attrName>
                                        </p:attrNameLst>
                                      </p:cBhvr>
                                      <p:rCtr x="-12201" y="20764"/>
                                    </p:animMotion>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0599 0.07685 L 0.04297 -0.29815 " pathEditMode="relative" rAng="0" ptsTypes="AA">
                                      <p:cBhvr>
                                        <p:cTn id="38" dur="2000" fill="hold"/>
                                        <p:tgtEl>
                                          <p:spTgt spid="14"/>
                                        </p:tgtEl>
                                        <p:attrNameLst>
                                          <p:attrName>ppt_x</p:attrName>
                                          <p:attrName>ppt_y</p:attrName>
                                        </p:attrNameLst>
                                      </p:cBhvr>
                                      <p:rCtr x="2448" y="-18750"/>
                                    </p:animMotion>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1.04167E-6 -3.7037E-7 L -0.1888 0.64236 " pathEditMode="relative" rAng="0" ptsTypes="AA">
                                      <p:cBhvr>
                                        <p:cTn id="50" dur="2000" fill="hold"/>
                                        <p:tgtEl>
                                          <p:spTgt spid="12"/>
                                        </p:tgtEl>
                                        <p:attrNameLst>
                                          <p:attrName>ppt_x</p:attrName>
                                          <p:attrName>ppt_y</p:attrName>
                                        </p:attrNameLst>
                                      </p:cBhvr>
                                      <p:rCtr x="-9440" y="32106"/>
                                    </p:animMotion>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 calcmode="lin" valueType="num">
                                      <p:cBhvr>
                                        <p:cTn id="57" dur="1000" fill="hold"/>
                                        <p:tgtEl>
                                          <p:spTgt spid="5"/>
                                        </p:tgtEl>
                                        <p:attrNameLst>
                                          <p:attrName>style.rotation</p:attrName>
                                        </p:attrNameLst>
                                      </p:cBhvr>
                                      <p:tavLst>
                                        <p:tav tm="0">
                                          <p:val>
                                            <p:fltVal val="90"/>
                                          </p:val>
                                        </p:tav>
                                        <p:tav tm="100000">
                                          <p:val>
                                            <p:fltVal val="0"/>
                                          </p:val>
                                        </p:tav>
                                      </p:tavLst>
                                    </p:anim>
                                    <p:animEffect transition="in" filter="fade">
                                      <p:cBhvr>
                                        <p:cTn id="58" dur="10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4.16667E-7 -2.96296E-6 L 0.23646 -0.05532 " pathEditMode="relative" rAng="0" ptsTypes="AA">
                                      <p:cBhvr>
                                        <p:cTn id="62" dur="2000" fill="hold"/>
                                        <p:tgtEl>
                                          <p:spTgt spid="13"/>
                                        </p:tgtEl>
                                        <p:attrNameLst>
                                          <p:attrName>ppt_x</p:attrName>
                                          <p:attrName>ppt_y</p:attrName>
                                        </p:attrNameLst>
                                      </p:cBhvr>
                                      <p:rCtr x="11823" y="-2778"/>
                                    </p:animMotion>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anim calcmode="lin" valueType="num">
                                      <p:cBhvr>
                                        <p:cTn id="69" dur="1000" fill="hold"/>
                                        <p:tgtEl>
                                          <p:spTgt spid="9"/>
                                        </p:tgtEl>
                                        <p:attrNameLst>
                                          <p:attrName>style.rotation</p:attrName>
                                        </p:attrNameLst>
                                      </p:cBhvr>
                                      <p:tavLst>
                                        <p:tav tm="0">
                                          <p:val>
                                            <p:fltVal val="90"/>
                                          </p:val>
                                        </p:tav>
                                        <p:tav tm="100000">
                                          <p:val>
                                            <p:fltVal val="0"/>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0" nodeType="clickEffect">
                                  <p:stCondLst>
                                    <p:cond delay="0"/>
                                  </p:stCondLst>
                                  <p:childTnLst>
                                    <p:animMotion origin="layout" path="M -2.29167E-6 2.22222E-6 L -0.03541 0.19861 " pathEditMode="relative" rAng="0" ptsTypes="AA">
                                      <p:cBhvr>
                                        <p:cTn id="74" dur="2000" fill="hold"/>
                                        <p:tgtEl>
                                          <p:spTgt spid="16"/>
                                        </p:tgtEl>
                                        <p:attrNameLst>
                                          <p:attrName>ppt_x</p:attrName>
                                          <p:attrName>ppt_y</p:attrName>
                                        </p:attrNameLst>
                                      </p:cBhvr>
                                      <p:rCtr x="-1771" y="9931"/>
                                    </p:animMotion>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1000" fill="hold"/>
                                        <p:tgtEl>
                                          <p:spTgt spid="4"/>
                                        </p:tgtEl>
                                        <p:attrNameLst>
                                          <p:attrName>ppt_w</p:attrName>
                                        </p:attrNameLst>
                                      </p:cBhvr>
                                      <p:tavLst>
                                        <p:tav tm="0">
                                          <p:val>
                                            <p:fltVal val="0"/>
                                          </p:val>
                                        </p:tav>
                                        <p:tav tm="100000">
                                          <p:val>
                                            <p:strVal val="#ppt_w"/>
                                          </p:val>
                                        </p:tav>
                                      </p:tavLst>
                                    </p:anim>
                                    <p:anim calcmode="lin" valueType="num">
                                      <p:cBhvr>
                                        <p:cTn id="80" dur="1000" fill="hold"/>
                                        <p:tgtEl>
                                          <p:spTgt spid="4"/>
                                        </p:tgtEl>
                                        <p:attrNameLst>
                                          <p:attrName>ppt_h</p:attrName>
                                        </p:attrNameLst>
                                      </p:cBhvr>
                                      <p:tavLst>
                                        <p:tav tm="0">
                                          <p:val>
                                            <p:fltVal val="0"/>
                                          </p:val>
                                        </p:tav>
                                        <p:tav tm="100000">
                                          <p:val>
                                            <p:strVal val="#ppt_h"/>
                                          </p:val>
                                        </p:tav>
                                      </p:tavLst>
                                    </p:anim>
                                    <p:anim calcmode="lin" valueType="num">
                                      <p:cBhvr>
                                        <p:cTn id="81" dur="1000" fill="hold"/>
                                        <p:tgtEl>
                                          <p:spTgt spid="4"/>
                                        </p:tgtEl>
                                        <p:attrNameLst>
                                          <p:attrName>style.rotation</p:attrName>
                                        </p:attrNameLst>
                                      </p:cBhvr>
                                      <p:tavLst>
                                        <p:tav tm="0">
                                          <p:val>
                                            <p:fltVal val="90"/>
                                          </p:val>
                                        </p:tav>
                                        <p:tav tm="100000">
                                          <p:val>
                                            <p:fltVal val="0"/>
                                          </p:val>
                                        </p:tav>
                                      </p:tavLst>
                                    </p:anim>
                                    <p:animEffect transition="in" filter="fade">
                                      <p:cBhvr>
                                        <p:cTn id="82" dur="1000"/>
                                        <p:tgtEl>
                                          <p:spTgt spid="4"/>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0" nodeType="clickEffect">
                                  <p:stCondLst>
                                    <p:cond delay="0"/>
                                  </p:stCondLst>
                                  <p:childTnLst>
                                    <p:animMotion origin="layout" path="M -2.29167E-6 2.59259E-6 L 0.37761 -0.3 " pathEditMode="relative" rAng="0" ptsTypes="AA">
                                      <p:cBhvr>
                                        <p:cTn id="86" dur="2000" fill="hold"/>
                                        <p:tgtEl>
                                          <p:spTgt spid="18"/>
                                        </p:tgtEl>
                                        <p:attrNameLst>
                                          <p:attrName>ppt_x</p:attrName>
                                          <p:attrName>ppt_y</p:attrName>
                                        </p:attrNameLst>
                                      </p:cBhvr>
                                      <p:rCtr x="18880" y="-1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0" grpId="0"/>
      <p:bldP spid="12" grpId="0"/>
      <p:bldP spid="13" grpId="0"/>
      <p:bldP spid="14" grpId="0"/>
      <p:bldP spid="15"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4589"/>
            <a:ext cx="1661160" cy="3785652"/>
          </a:xfrm>
          <a:prstGeom prst="rect">
            <a:avLst/>
          </a:prstGeom>
          <a:noFill/>
        </p:spPr>
        <p:txBody>
          <a:bodyPr wrap="square" rtlCol="0">
            <a:spAutoFit/>
          </a:bodyPr>
          <a:lstStyle/>
          <a:p>
            <a:r>
              <a:rPr lang="en-GB" sz="24000" b="1" dirty="0">
                <a:solidFill>
                  <a:srgbClr val="1F4E79"/>
                </a:solidFill>
                <a:latin typeface="Century Gothic" panose="020B0502020202020204" pitchFamily="34" charset="0"/>
                <a:cs typeface="Calibri" panose="020F0502020204030204" pitchFamily="34" charset="0"/>
              </a:rPr>
              <a:t>e</a:t>
            </a:r>
          </a:p>
        </p:txBody>
      </p:sp>
      <p:sp>
        <p:nvSpPr>
          <p:cNvPr id="5" name="TextBox 4"/>
          <p:cNvSpPr txBox="1"/>
          <p:nvPr/>
        </p:nvSpPr>
        <p:spPr>
          <a:xfrm>
            <a:off x="5354450" y="4042533"/>
            <a:ext cx="1483098" cy="1938992"/>
          </a:xfrm>
          <a:prstGeom prst="rect">
            <a:avLst/>
          </a:prstGeom>
          <a:noFill/>
        </p:spPr>
        <p:txBody>
          <a:bodyPr wrap="none" rtlCol="0">
            <a:spAutoFit/>
          </a:bodyPr>
          <a:lstStyle/>
          <a:p>
            <a:pPr algn="ctr"/>
            <a:r>
              <a:rPr lang="en-GB" sz="12000" dirty="0">
                <a:solidFill>
                  <a:srgbClr val="1F4E79"/>
                </a:solidFill>
                <a:latin typeface="Century Gothic" panose="020B0502020202020204" pitchFamily="34" charset="0"/>
                <a:cs typeface="Calibri" panose="020F0502020204030204" pitchFamily="34" charset="0"/>
              </a:rPr>
              <a:t>j</a:t>
            </a:r>
            <a:r>
              <a:rPr lang="en-GB" sz="12000" b="1" dirty="0">
                <a:solidFill>
                  <a:srgbClr val="FA6500"/>
                </a:solidFill>
                <a:latin typeface="Century Gothic" panose="020B0502020202020204" pitchFamily="34" charset="0"/>
                <a:cs typeface="Calibri" panose="020F0502020204030204" pitchFamily="34" charset="0"/>
              </a:rPr>
              <a:t>e</a:t>
            </a:r>
          </a:p>
        </p:txBody>
      </p:sp>
      <p:pic>
        <p:nvPicPr>
          <p:cNvPr id="7"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791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8443" y="1429017"/>
            <a:ext cx="2360668" cy="584775"/>
          </a:xfrm>
          <a:prstGeom prst="rect">
            <a:avLst/>
          </a:prstGeom>
          <a:noFill/>
        </p:spPr>
        <p:txBody>
          <a:bodyPr wrap="square" rtlCol="0">
            <a:spAutoFit/>
          </a:bodyPr>
          <a:lstStyle/>
          <a:p>
            <a:r>
              <a:rPr lang="en-GB" sz="3200" b="1" dirty="0">
                <a:solidFill>
                  <a:srgbClr val="ED7D31"/>
                </a:solidFill>
                <a:latin typeface="Century Gothic" panose="020B0502020202020204" pitchFamily="34" charset="0"/>
              </a:rPr>
              <a:t>strict</a:t>
            </a:r>
          </a:p>
        </p:txBody>
      </p:sp>
      <p:sp>
        <p:nvSpPr>
          <p:cNvPr id="13" name="TextBox 12"/>
          <p:cNvSpPr txBox="1"/>
          <p:nvPr/>
        </p:nvSpPr>
        <p:spPr>
          <a:xfrm>
            <a:off x="8672068" y="4108669"/>
            <a:ext cx="236066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les parents</a:t>
            </a:r>
          </a:p>
        </p:txBody>
      </p:sp>
      <p:sp>
        <p:nvSpPr>
          <p:cNvPr id="15" name="TextBox 14"/>
          <p:cNvSpPr txBox="1"/>
          <p:nvPr/>
        </p:nvSpPr>
        <p:spPr>
          <a:xfrm>
            <a:off x="8057163" y="2659865"/>
            <a:ext cx="1884907" cy="584775"/>
          </a:xfrm>
          <a:prstGeom prst="rect">
            <a:avLst/>
          </a:prstGeom>
          <a:noFill/>
        </p:spPr>
        <p:txBody>
          <a:bodyPr wrap="square" rtlCol="0">
            <a:spAutoFit/>
          </a:bodyPr>
          <a:lstStyle/>
          <a:p>
            <a:pPr algn="ctr">
              <a:defRPr/>
            </a:pPr>
            <a:r>
              <a:rPr lang="en-GB" sz="3200" dirty="0">
                <a:solidFill>
                  <a:srgbClr val="002060"/>
                </a:solidFill>
                <a:latin typeface="Century Gothic" panose="020B0502020202020204" pitchFamily="34" charset="0"/>
              </a:rPr>
              <a:t>la </a:t>
            </a:r>
            <a:r>
              <a:rPr lang="en-GB" sz="3200" dirty="0" err="1">
                <a:solidFill>
                  <a:srgbClr val="002060"/>
                </a:solidFill>
                <a:latin typeface="Century Gothic" panose="020B0502020202020204" pitchFamily="34" charset="0"/>
              </a:rPr>
              <a:t>sœur</a:t>
            </a:r>
            <a:endParaRPr lang="en-GB" sz="3200" dirty="0">
              <a:solidFill>
                <a:srgbClr val="002060"/>
              </a:solidFill>
              <a:latin typeface="Century Gothic" panose="020B0502020202020204" pitchFamily="34" charset="0"/>
            </a:endParaRPr>
          </a:p>
        </p:txBody>
      </p:sp>
      <p:sp>
        <p:nvSpPr>
          <p:cNvPr id="16" name="TextBox 15"/>
          <p:cNvSpPr txBox="1"/>
          <p:nvPr/>
        </p:nvSpPr>
        <p:spPr>
          <a:xfrm>
            <a:off x="1773625" y="1442528"/>
            <a:ext cx="236066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strict</a:t>
            </a:r>
          </a:p>
        </p:txBody>
      </p:sp>
      <p:sp>
        <p:nvSpPr>
          <p:cNvPr id="17" name="TextBox 16"/>
          <p:cNvSpPr txBox="1"/>
          <p:nvPr/>
        </p:nvSpPr>
        <p:spPr>
          <a:xfrm>
            <a:off x="8712534" y="1338905"/>
            <a:ext cx="1941016" cy="584775"/>
          </a:xfrm>
          <a:prstGeom prst="rect">
            <a:avLst/>
          </a:prstGeom>
          <a:noFill/>
        </p:spPr>
        <p:txBody>
          <a:bodyPr wrap="square" rtlCol="0">
            <a:spAutoFit/>
          </a:bodyPr>
          <a:lstStyle/>
          <a:p>
            <a:r>
              <a:rPr lang="en-GB" sz="3200" dirty="0">
                <a:solidFill>
                  <a:srgbClr val="002060"/>
                </a:solidFill>
              </a:rPr>
              <a:t>le fr</a:t>
            </a:r>
            <a:r>
              <a:rPr lang="en-GB" sz="3200" dirty="0">
                <a:solidFill>
                  <a:srgbClr val="002060"/>
                </a:solidFill>
                <a:cs typeface="Calibri" panose="020F0502020204030204" pitchFamily="34" charset="0"/>
              </a:rPr>
              <a:t>è</a:t>
            </a:r>
            <a:r>
              <a:rPr lang="en-GB" sz="3200" dirty="0">
                <a:solidFill>
                  <a:srgbClr val="002060"/>
                </a:solidFill>
              </a:rPr>
              <a:t>re</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498"/>
            <a:ext cx="6285063" cy="867128"/>
          </a:xfrm>
          <a:prstGeom prst="rect">
            <a:avLst/>
          </a:prstGeom>
        </p:spPr>
      </p:pic>
      <p:sp>
        <p:nvSpPr>
          <p:cNvPr id="20" name="Rectangle 19"/>
          <p:cNvSpPr/>
          <p:nvPr/>
        </p:nvSpPr>
        <p:spPr>
          <a:xfrm>
            <a:off x="348443" y="35867"/>
            <a:ext cx="3056177" cy="646331"/>
          </a:xfrm>
          <a:prstGeom prst="rect">
            <a:avLst/>
          </a:prstGeom>
        </p:spPr>
        <p:txBody>
          <a:bodyPr wrap="square">
            <a:spAutoFit/>
          </a:bodyPr>
          <a:lstStyle/>
          <a:p>
            <a:pPr>
              <a:defRPr/>
            </a:pPr>
            <a:r>
              <a:rPr lang="en-GB" sz="3600" b="1" dirty="0" err="1">
                <a:solidFill>
                  <a:prstClr val="white"/>
                </a:solidFill>
              </a:rPr>
              <a:t>Vocabulaire</a:t>
            </a:r>
            <a:endParaRPr lang="en-GB" sz="3200" b="1" dirty="0">
              <a:solidFill>
                <a:prstClr val="white"/>
              </a:solidFill>
            </a:endParaRPr>
          </a:p>
        </p:txBody>
      </p:sp>
      <p:sp>
        <p:nvSpPr>
          <p:cNvPr id="21" name="Rounded Rectangle 20"/>
          <p:cNvSpPr/>
          <p:nvPr/>
        </p:nvSpPr>
        <p:spPr>
          <a:xfrm>
            <a:off x="10433537" y="152222"/>
            <a:ext cx="1494709" cy="550234"/>
          </a:xfrm>
          <a:prstGeom prst="roundRect">
            <a:avLst/>
          </a:prstGeom>
          <a:solidFill>
            <a:schemeClr val="accent1">
              <a:lumMod val="50000"/>
            </a:schemeClr>
          </a:solid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schemeClr val="bg1"/>
                </a:solidFill>
                <a:latin typeface="Century Gothic" panose="020B0502020202020204" pitchFamily="34" charset="0"/>
              </a:rPr>
              <a:t>écrire</a:t>
            </a:r>
            <a:endParaRPr lang="en-GB" sz="2400" dirty="0">
              <a:solidFill>
                <a:schemeClr val="bg1"/>
              </a:solidFill>
              <a:latin typeface="Century Gothic" panose="020B0502020202020204" pitchFamily="34" charset="0"/>
            </a:endParaRPr>
          </a:p>
        </p:txBody>
      </p:sp>
      <p:sp>
        <p:nvSpPr>
          <p:cNvPr id="2" name="Rounded Rectangle 1"/>
          <p:cNvSpPr/>
          <p:nvPr/>
        </p:nvSpPr>
        <p:spPr bwMode="auto">
          <a:xfrm>
            <a:off x="1833321" y="1422261"/>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22" name="TextBox 21"/>
          <p:cNvSpPr txBox="1"/>
          <p:nvPr/>
        </p:nvSpPr>
        <p:spPr>
          <a:xfrm>
            <a:off x="348443" y="2355584"/>
            <a:ext cx="2360668"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young</a:t>
            </a:r>
            <a:endParaRPr lang="en-GB" sz="3200" b="1" dirty="0">
              <a:solidFill>
                <a:srgbClr val="ED7D31"/>
              </a:solidFill>
              <a:latin typeface="Century Gothic" panose="020B0502020202020204" pitchFamily="34" charset="0"/>
            </a:endParaRPr>
          </a:p>
        </p:txBody>
      </p:sp>
      <p:sp>
        <p:nvSpPr>
          <p:cNvPr id="23" name="TextBox 22"/>
          <p:cNvSpPr txBox="1"/>
          <p:nvPr/>
        </p:nvSpPr>
        <p:spPr>
          <a:xfrm>
            <a:off x="1962196" y="2342073"/>
            <a:ext cx="2360668" cy="584775"/>
          </a:xfrm>
          <a:prstGeom prst="rect">
            <a:avLst/>
          </a:prstGeom>
          <a:noFill/>
        </p:spPr>
        <p:txBody>
          <a:bodyPr wrap="square" rtlCol="0">
            <a:spAutoFit/>
          </a:bodyPr>
          <a:lstStyle/>
          <a:p>
            <a:r>
              <a:rPr lang="en-GB" sz="3200" dirty="0" err="1" smtClean="0">
                <a:solidFill>
                  <a:srgbClr val="002060"/>
                </a:solidFill>
                <a:latin typeface="Century Gothic" panose="020B0502020202020204" pitchFamily="34" charset="0"/>
              </a:rPr>
              <a:t>jeune</a:t>
            </a:r>
            <a:endParaRPr lang="en-GB" sz="3200" dirty="0">
              <a:solidFill>
                <a:srgbClr val="002060"/>
              </a:solidFill>
              <a:latin typeface="Century Gothic" panose="020B0502020202020204" pitchFamily="34" charset="0"/>
            </a:endParaRPr>
          </a:p>
        </p:txBody>
      </p:sp>
      <p:sp>
        <p:nvSpPr>
          <p:cNvPr id="24" name="Rounded Rectangle 23"/>
          <p:cNvSpPr/>
          <p:nvPr/>
        </p:nvSpPr>
        <p:spPr bwMode="auto">
          <a:xfrm>
            <a:off x="1876531" y="2375059"/>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25" name="TextBox 24"/>
          <p:cNvSpPr txBox="1"/>
          <p:nvPr/>
        </p:nvSpPr>
        <p:spPr>
          <a:xfrm>
            <a:off x="348443" y="3380660"/>
            <a:ext cx="2360668"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open</a:t>
            </a:r>
            <a:endParaRPr lang="en-GB" sz="3200" b="1" dirty="0">
              <a:solidFill>
                <a:srgbClr val="ED7D31"/>
              </a:solidFill>
              <a:latin typeface="Century Gothic" panose="020B0502020202020204" pitchFamily="34" charset="0"/>
            </a:endParaRPr>
          </a:p>
        </p:txBody>
      </p:sp>
      <p:sp>
        <p:nvSpPr>
          <p:cNvPr id="26" name="TextBox 25"/>
          <p:cNvSpPr txBox="1"/>
          <p:nvPr/>
        </p:nvSpPr>
        <p:spPr>
          <a:xfrm>
            <a:off x="1833321" y="3380659"/>
            <a:ext cx="2360668" cy="584775"/>
          </a:xfrm>
          <a:prstGeom prst="rect">
            <a:avLst/>
          </a:prstGeom>
          <a:noFill/>
        </p:spPr>
        <p:txBody>
          <a:bodyPr wrap="square" rtlCol="0">
            <a:spAutoFit/>
          </a:bodyPr>
          <a:lstStyle/>
          <a:p>
            <a:r>
              <a:rPr lang="en-GB" sz="3200" dirty="0" err="1" smtClean="0">
                <a:solidFill>
                  <a:srgbClr val="002060"/>
                </a:solidFill>
                <a:latin typeface="Century Gothic" panose="020B0502020202020204" pitchFamily="34" charset="0"/>
              </a:rPr>
              <a:t>ouvert</a:t>
            </a:r>
            <a:endParaRPr lang="en-GB" sz="3200" dirty="0">
              <a:solidFill>
                <a:srgbClr val="002060"/>
              </a:solidFill>
              <a:latin typeface="Century Gothic" panose="020B0502020202020204" pitchFamily="34" charset="0"/>
            </a:endParaRPr>
          </a:p>
        </p:txBody>
      </p:sp>
      <p:sp>
        <p:nvSpPr>
          <p:cNvPr id="28" name="Rounded Rectangle 27"/>
          <p:cNvSpPr/>
          <p:nvPr/>
        </p:nvSpPr>
        <p:spPr bwMode="auto">
          <a:xfrm>
            <a:off x="1773625" y="3467008"/>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29" name="TextBox 28"/>
          <p:cNvSpPr txBox="1"/>
          <p:nvPr/>
        </p:nvSpPr>
        <p:spPr>
          <a:xfrm>
            <a:off x="348442" y="4611170"/>
            <a:ext cx="3262265"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well-behaved</a:t>
            </a:r>
            <a:endParaRPr lang="en-GB" sz="3200" b="1" dirty="0">
              <a:solidFill>
                <a:srgbClr val="ED7D31"/>
              </a:solidFill>
              <a:latin typeface="Century Gothic" panose="020B0502020202020204" pitchFamily="34" charset="0"/>
            </a:endParaRPr>
          </a:p>
        </p:txBody>
      </p:sp>
      <p:sp>
        <p:nvSpPr>
          <p:cNvPr id="30" name="TextBox 29"/>
          <p:cNvSpPr txBox="1"/>
          <p:nvPr/>
        </p:nvSpPr>
        <p:spPr>
          <a:xfrm>
            <a:off x="3578535" y="4590903"/>
            <a:ext cx="2360668"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sage</a:t>
            </a:r>
            <a:endParaRPr lang="en-GB" sz="3200" dirty="0">
              <a:solidFill>
                <a:srgbClr val="002060"/>
              </a:solidFill>
              <a:latin typeface="Century Gothic" panose="020B0502020202020204" pitchFamily="34" charset="0"/>
            </a:endParaRPr>
          </a:p>
        </p:txBody>
      </p:sp>
      <p:sp>
        <p:nvSpPr>
          <p:cNvPr id="31" name="Rounded Rectangle 30"/>
          <p:cNvSpPr/>
          <p:nvPr/>
        </p:nvSpPr>
        <p:spPr bwMode="auto">
          <a:xfrm>
            <a:off x="3481398" y="4604269"/>
            <a:ext cx="1425182"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32" name="TextBox 31"/>
          <p:cNvSpPr txBox="1"/>
          <p:nvPr/>
        </p:nvSpPr>
        <p:spPr>
          <a:xfrm>
            <a:off x="6078547" y="1343448"/>
            <a:ext cx="2360668"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the brother</a:t>
            </a:r>
            <a:endParaRPr lang="en-GB" sz="3200" b="1" dirty="0">
              <a:solidFill>
                <a:srgbClr val="ED7D31"/>
              </a:solidFill>
              <a:latin typeface="Century Gothic" panose="020B0502020202020204" pitchFamily="34" charset="0"/>
            </a:endParaRPr>
          </a:p>
        </p:txBody>
      </p:sp>
      <p:sp>
        <p:nvSpPr>
          <p:cNvPr id="33" name="Rounded Rectangle 32"/>
          <p:cNvSpPr/>
          <p:nvPr/>
        </p:nvSpPr>
        <p:spPr bwMode="auto">
          <a:xfrm>
            <a:off x="8318910" y="1252934"/>
            <a:ext cx="1916649"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34" name="TextBox 33"/>
          <p:cNvSpPr txBox="1"/>
          <p:nvPr/>
        </p:nvSpPr>
        <p:spPr>
          <a:xfrm>
            <a:off x="6078547" y="2621948"/>
            <a:ext cx="2360668"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the sister</a:t>
            </a:r>
            <a:endParaRPr lang="en-GB" sz="3200" b="1" dirty="0">
              <a:solidFill>
                <a:srgbClr val="ED7D31"/>
              </a:solidFill>
              <a:latin typeface="Century Gothic" panose="020B0502020202020204" pitchFamily="34" charset="0"/>
            </a:endParaRPr>
          </a:p>
        </p:txBody>
      </p:sp>
      <p:sp>
        <p:nvSpPr>
          <p:cNvPr id="36" name="Rounded Rectangle 35"/>
          <p:cNvSpPr/>
          <p:nvPr/>
        </p:nvSpPr>
        <p:spPr bwMode="auto">
          <a:xfrm>
            <a:off x="8131090" y="2744574"/>
            <a:ext cx="1916649"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
        <p:nvSpPr>
          <p:cNvPr id="37" name="TextBox 36"/>
          <p:cNvSpPr txBox="1"/>
          <p:nvPr/>
        </p:nvSpPr>
        <p:spPr>
          <a:xfrm>
            <a:off x="6078546" y="4137587"/>
            <a:ext cx="2633987" cy="584775"/>
          </a:xfrm>
          <a:prstGeom prst="rect">
            <a:avLst/>
          </a:prstGeom>
          <a:noFill/>
        </p:spPr>
        <p:txBody>
          <a:bodyPr wrap="square" rtlCol="0">
            <a:spAutoFit/>
          </a:bodyPr>
          <a:lstStyle/>
          <a:p>
            <a:r>
              <a:rPr lang="en-GB" sz="3200" b="1" dirty="0" smtClean="0">
                <a:solidFill>
                  <a:srgbClr val="ED7D31"/>
                </a:solidFill>
                <a:latin typeface="Century Gothic" panose="020B0502020202020204" pitchFamily="34" charset="0"/>
              </a:rPr>
              <a:t>the parents</a:t>
            </a:r>
            <a:endParaRPr lang="en-GB" sz="3200" b="1" dirty="0">
              <a:solidFill>
                <a:srgbClr val="ED7D31"/>
              </a:solidFill>
              <a:latin typeface="Century Gothic" panose="020B0502020202020204" pitchFamily="34" charset="0"/>
            </a:endParaRPr>
          </a:p>
        </p:txBody>
      </p:sp>
      <p:sp>
        <p:nvSpPr>
          <p:cNvPr id="38" name="Rounded Rectangle 37"/>
          <p:cNvSpPr/>
          <p:nvPr/>
        </p:nvSpPr>
        <p:spPr bwMode="auto">
          <a:xfrm>
            <a:off x="8581390" y="4094802"/>
            <a:ext cx="2451346" cy="571264"/>
          </a:xfrm>
          <a:prstGeom prst="roundRect">
            <a:avLst/>
          </a:prstGeom>
          <a:solidFill>
            <a:schemeClr val="bg1"/>
          </a:solidFill>
          <a:ln>
            <a:solidFill>
              <a:schemeClr val="bg1"/>
            </a:solidFill>
            <a:headEnd/>
            <a:tailEnd/>
          </a:ln>
          <a:effectLst/>
        </p:spPr>
        <p:style>
          <a:lnRef idx="0">
            <a:schemeClr val="accent2"/>
          </a:lnRef>
          <a:fillRef idx="3">
            <a:schemeClr val="accent2"/>
          </a:fillRef>
          <a:effectRef idx="3">
            <a:schemeClr val="accent2"/>
          </a:effectRef>
          <a:fontRef idx="minor">
            <a:schemeClr val="lt1"/>
          </a:fontRef>
        </p:style>
        <p:txBody>
          <a:bodyPr wrap="none" rtlCol="0" anchor="ctr"/>
          <a:lstStyle/>
          <a:p>
            <a:pPr algn="ctr" fontAlgn="base">
              <a:spcBef>
                <a:spcPct val="0"/>
              </a:spcBef>
              <a:spcAft>
                <a:spcPct val="0"/>
              </a:spcAft>
            </a:pPr>
            <a:endParaRPr lang="en-GB" b="1" dirty="0" smtClean="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934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0"/>
                                        <p:tgtEl>
                                          <p:spTgt spid="2"/>
                                        </p:tgtEl>
                                      </p:cBhvr>
                                    </p:animEffect>
                                    <p:set>
                                      <p:cBhvr>
                                        <p:cTn id="12" dur="1" fill="hold">
                                          <p:stCondLst>
                                            <p:cond delay="4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0"/>
                                        <p:tgtEl>
                                          <p:spTgt spid="24"/>
                                        </p:tgtEl>
                                      </p:cBhvr>
                                    </p:animEffect>
                                    <p:set>
                                      <p:cBhvr>
                                        <p:cTn id="22" dur="1" fill="hold">
                                          <p:stCondLst>
                                            <p:cond delay="49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0"/>
                                        <p:tgtEl>
                                          <p:spTgt spid="28"/>
                                        </p:tgtEl>
                                      </p:cBhvr>
                                    </p:animEffect>
                                    <p:set>
                                      <p:cBhvr>
                                        <p:cTn id="32" dur="1" fill="hold">
                                          <p:stCondLst>
                                            <p:cond delay="49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0"/>
                                        <p:tgtEl>
                                          <p:spTgt spid="31"/>
                                        </p:tgtEl>
                                      </p:cBhvr>
                                    </p:animEffect>
                                    <p:set>
                                      <p:cBhvr>
                                        <p:cTn id="42" dur="1" fill="hold">
                                          <p:stCondLst>
                                            <p:cond delay="4999"/>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0"/>
                                        <p:tgtEl>
                                          <p:spTgt spid="33"/>
                                        </p:tgtEl>
                                      </p:cBhvr>
                                    </p:animEffect>
                                    <p:set>
                                      <p:cBhvr>
                                        <p:cTn id="52" dur="1" fill="hold">
                                          <p:stCondLst>
                                            <p:cond delay="49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0"/>
                                        <p:tgtEl>
                                          <p:spTgt spid="36"/>
                                        </p:tgtEl>
                                      </p:cBhvr>
                                    </p:animEffect>
                                    <p:set>
                                      <p:cBhvr>
                                        <p:cTn id="62" dur="1" fill="hold">
                                          <p:stCondLst>
                                            <p:cond delay="4999"/>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0"/>
                                        <p:tgtEl>
                                          <p:spTgt spid="38"/>
                                        </p:tgtEl>
                                      </p:cBhvr>
                                    </p:animEffect>
                                    <p:set>
                                      <p:cBhvr>
                                        <p:cTn id="72" dur="1" fill="hold">
                                          <p:stCondLst>
                                            <p:cond delay="4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2" grpId="0"/>
      <p:bldP spid="24" grpId="0" animBg="1"/>
      <p:bldP spid="25" grpId="0"/>
      <p:bldP spid="28" grpId="0" animBg="1"/>
      <p:bldP spid="29" grpId="0"/>
      <p:bldP spid="31" grpId="0" animBg="1"/>
      <p:bldP spid="32" grpId="0"/>
      <p:bldP spid="33" grpId="0" animBg="1"/>
      <p:bldP spid="34" grpId="0"/>
      <p:bldP spid="36" grpId="0" animBg="1"/>
      <p:bldP spid="37" grpId="0"/>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215817" y="36182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922"/>
            <a:ext cx="6457246" cy="867128"/>
          </a:xfrm>
          <a:prstGeom prst="rect">
            <a:avLst/>
          </a:prstGeom>
        </p:spPr>
      </p:pic>
      <p:sp>
        <p:nvSpPr>
          <p:cNvPr id="2" name="Rectangle 1"/>
          <p:cNvSpPr/>
          <p:nvPr/>
        </p:nvSpPr>
        <p:spPr>
          <a:xfrm>
            <a:off x="206151" y="300101"/>
            <a:ext cx="2646878" cy="584775"/>
          </a:xfrm>
          <a:prstGeom prst="rect">
            <a:avLst/>
          </a:prstGeom>
        </p:spPr>
        <p:txBody>
          <a:bodyPr wrap="none">
            <a:spAutoFit/>
          </a:bodyPr>
          <a:lstStyle/>
          <a:p>
            <a:r>
              <a:rPr lang="en-GB" sz="3200" b="1" dirty="0" err="1">
                <a:solidFill>
                  <a:schemeClr val="bg1"/>
                </a:solidFill>
              </a:rPr>
              <a:t>Vocabulaire</a:t>
            </a:r>
            <a:endParaRPr lang="en-GB" sz="3200" dirty="0"/>
          </a:p>
        </p:txBody>
      </p:sp>
      <p:sp>
        <p:nvSpPr>
          <p:cNvPr id="45"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aphicFrame>
        <p:nvGraphicFramePr>
          <p:cNvPr id="8" name="Table 7"/>
          <p:cNvGraphicFramePr>
            <a:graphicFrameLocks noGrp="1"/>
          </p:cNvGraphicFramePr>
          <p:nvPr>
            <p:extLst>
              <p:ext uri="{D42A27DB-BD31-4B8C-83A1-F6EECF244321}">
                <p14:modId xmlns:p14="http://schemas.microsoft.com/office/powerpoint/2010/main" val="4270431148"/>
              </p:ext>
            </p:extLst>
          </p:nvPr>
        </p:nvGraphicFramePr>
        <p:xfrm>
          <a:off x="3073132" y="1336028"/>
          <a:ext cx="5929450" cy="4649504"/>
        </p:xfrm>
        <a:graphic>
          <a:graphicData uri="http://schemas.openxmlformats.org/drawingml/2006/table">
            <a:tbl>
              <a:tblPr firstRow="1" bandRow="1">
                <a:tableStyleId>{5C22544A-7EE6-4342-B048-85BDC9FD1C3A}</a:tableStyleId>
              </a:tblPr>
              <a:tblGrid>
                <a:gridCol w="2964725">
                  <a:extLst>
                    <a:ext uri="{9D8B030D-6E8A-4147-A177-3AD203B41FA5}">
                      <a16:colId xmlns:a16="http://schemas.microsoft.com/office/drawing/2014/main" val="2791266863"/>
                    </a:ext>
                  </a:extLst>
                </a:gridCol>
                <a:gridCol w="2964725">
                  <a:extLst>
                    <a:ext uri="{9D8B030D-6E8A-4147-A177-3AD203B41FA5}">
                      <a16:colId xmlns:a16="http://schemas.microsoft.com/office/drawing/2014/main" val="3025665185"/>
                    </a:ext>
                  </a:extLst>
                </a:gridCol>
              </a:tblGrid>
              <a:tr h="581188">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400" b="1" noProof="0" dirty="0">
                          <a:solidFill>
                            <a:srgbClr val="02456F"/>
                          </a:solidFill>
                          <a:effectLst/>
                          <a:latin typeface="Century Gothic" panose="020B0502020202020204" pitchFamily="34" charset="0"/>
                        </a:rPr>
                        <a:t>français</a:t>
                      </a:r>
                      <a:endParaRPr lang="fr-FR" sz="18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fr-FR" sz="2400" b="1" noProof="0" dirty="0">
                          <a:solidFill>
                            <a:srgbClr val="02456F"/>
                          </a:solidFill>
                          <a:effectLst/>
                          <a:latin typeface="Century Gothic" panose="020B0502020202020204" pitchFamily="34" charset="0"/>
                          <a:ea typeface="+mn-ea"/>
                          <a:cs typeface="+mn-cs"/>
                        </a:rPr>
                        <a:t>anglais</a:t>
                      </a:r>
                      <a:endParaRPr lang="fr-FR" sz="1800" b="1" noProof="0"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0618665"/>
                  </a:ext>
                </a:extLst>
              </a:tr>
              <a:tr h="581188">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8711726"/>
                  </a:ext>
                </a:extLst>
              </a:tr>
              <a:tr h="581188">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821765"/>
                  </a:ext>
                </a:extLst>
              </a:tr>
              <a:tr h="581188">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9967876"/>
                  </a:ext>
                </a:extLst>
              </a:tr>
              <a:tr h="581188">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6863593"/>
                  </a:ext>
                </a:extLst>
              </a:tr>
              <a:tr h="581188">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14288"/>
                  </a:ext>
                </a:extLst>
              </a:tr>
              <a:tr h="581188">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316866"/>
                  </a:ext>
                </a:extLst>
              </a:tr>
              <a:tr h="581188">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5696728"/>
                  </a:ext>
                </a:extLst>
              </a:tr>
            </a:tbl>
          </a:graphicData>
        </a:graphic>
      </p:graphicFrame>
      <p:sp>
        <p:nvSpPr>
          <p:cNvPr id="15" name="TextBox 14"/>
          <p:cNvSpPr txBox="1"/>
          <p:nvPr/>
        </p:nvSpPr>
        <p:spPr>
          <a:xfrm>
            <a:off x="3228623" y="1965694"/>
            <a:ext cx="2612571" cy="461665"/>
          </a:xfrm>
          <a:prstGeom prst="rect">
            <a:avLst/>
          </a:prstGeom>
          <a:noFill/>
        </p:spPr>
        <p:txBody>
          <a:bodyPr wrap="square" rtlCol="0">
            <a:spAutoFit/>
          </a:bodyPr>
          <a:lstStyle/>
          <a:p>
            <a:pPr algn="ctr"/>
            <a:r>
              <a:rPr lang="en-GB" sz="2400" dirty="0">
                <a:solidFill>
                  <a:schemeClr val="accent5">
                    <a:lumMod val="50000"/>
                  </a:schemeClr>
                </a:solidFill>
              </a:rPr>
              <a:t>le frère</a:t>
            </a:r>
          </a:p>
        </p:txBody>
      </p:sp>
      <p:sp>
        <p:nvSpPr>
          <p:cNvPr id="50" name="TextBox 49"/>
          <p:cNvSpPr txBox="1"/>
          <p:nvPr/>
        </p:nvSpPr>
        <p:spPr>
          <a:xfrm>
            <a:off x="3283450" y="2547763"/>
            <a:ext cx="2612571" cy="461665"/>
          </a:xfrm>
          <a:prstGeom prst="rect">
            <a:avLst/>
          </a:prstGeom>
          <a:noFill/>
        </p:spPr>
        <p:txBody>
          <a:bodyPr wrap="square" rtlCol="0">
            <a:spAutoFit/>
          </a:bodyPr>
          <a:lstStyle/>
          <a:p>
            <a:pPr algn="ctr"/>
            <a:r>
              <a:rPr lang="fr-FR" sz="2400" dirty="0">
                <a:solidFill>
                  <a:schemeClr val="accent5">
                    <a:lumMod val="50000"/>
                  </a:schemeClr>
                </a:solidFill>
              </a:rPr>
              <a:t>la sœur</a:t>
            </a:r>
          </a:p>
        </p:txBody>
      </p:sp>
      <p:sp>
        <p:nvSpPr>
          <p:cNvPr id="51" name="TextBox 50"/>
          <p:cNvSpPr txBox="1"/>
          <p:nvPr/>
        </p:nvSpPr>
        <p:spPr>
          <a:xfrm>
            <a:off x="3246381" y="3171275"/>
            <a:ext cx="2612571" cy="461665"/>
          </a:xfrm>
          <a:prstGeom prst="rect">
            <a:avLst/>
          </a:prstGeom>
          <a:noFill/>
        </p:spPr>
        <p:txBody>
          <a:bodyPr wrap="square" rtlCol="0">
            <a:spAutoFit/>
          </a:bodyPr>
          <a:lstStyle/>
          <a:p>
            <a:pPr algn="ctr"/>
            <a:r>
              <a:rPr lang="en-GB" sz="2400" dirty="0">
                <a:solidFill>
                  <a:schemeClr val="accent5">
                    <a:lumMod val="50000"/>
                  </a:schemeClr>
                </a:solidFill>
              </a:rPr>
              <a:t>les parents</a:t>
            </a:r>
          </a:p>
        </p:txBody>
      </p:sp>
      <p:sp>
        <p:nvSpPr>
          <p:cNvPr id="52" name="TextBox 51"/>
          <p:cNvSpPr txBox="1"/>
          <p:nvPr/>
        </p:nvSpPr>
        <p:spPr>
          <a:xfrm>
            <a:off x="3246380" y="3670167"/>
            <a:ext cx="2612571" cy="461665"/>
          </a:xfrm>
          <a:prstGeom prst="rect">
            <a:avLst/>
          </a:prstGeom>
          <a:noFill/>
        </p:spPr>
        <p:txBody>
          <a:bodyPr wrap="square" rtlCol="0">
            <a:spAutoFit/>
          </a:bodyPr>
          <a:lstStyle/>
          <a:p>
            <a:pPr algn="ctr"/>
            <a:r>
              <a:rPr lang="en-GB" sz="2400" dirty="0" err="1">
                <a:solidFill>
                  <a:schemeClr val="accent5">
                    <a:lumMod val="50000"/>
                  </a:schemeClr>
                </a:solidFill>
              </a:rPr>
              <a:t>ouvert</a:t>
            </a:r>
            <a:endParaRPr lang="en-GB" sz="2400" dirty="0">
              <a:solidFill>
                <a:schemeClr val="accent5">
                  <a:lumMod val="50000"/>
                </a:schemeClr>
              </a:solidFill>
            </a:endParaRPr>
          </a:p>
        </p:txBody>
      </p:sp>
      <p:sp>
        <p:nvSpPr>
          <p:cNvPr id="53" name="TextBox 52"/>
          <p:cNvSpPr txBox="1"/>
          <p:nvPr/>
        </p:nvSpPr>
        <p:spPr>
          <a:xfrm>
            <a:off x="3246380" y="4261790"/>
            <a:ext cx="2612571" cy="461665"/>
          </a:xfrm>
          <a:prstGeom prst="rect">
            <a:avLst/>
          </a:prstGeom>
          <a:noFill/>
        </p:spPr>
        <p:txBody>
          <a:bodyPr wrap="square" rtlCol="0">
            <a:spAutoFit/>
          </a:bodyPr>
          <a:lstStyle/>
          <a:p>
            <a:pPr algn="ctr"/>
            <a:r>
              <a:rPr lang="en-GB" sz="2400" dirty="0" smtClean="0">
                <a:solidFill>
                  <a:schemeClr val="accent5">
                    <a:lumMod val="50000"/>
                  </a:schemeClr>
                </a:solidFill>
              </a:rPr>
              <a:t>sage</a:t>
            </a:r>
            <a:endParaRPr lang="en-GB" sz="2400" dirty="0">
              <a:solidFill>
                <a:schemeClr val="accent5">
                  <a:lumMod val="50000"/>
                </a:schemeClr>
              </a:solidFill>
            </a:endParaRPr>
          </a:p>
        </p:txBody>
      </p:sp>
      <p:sp>
        <p:nvSpPr>
          <p:cNvPr id="54" name="TextBox 53"/>
          <p:cNvSpPr txBox="1"/>
          <p:nvPr/>
        </p:nvSpPr>
        <p:spPr>
          <a:xfrm>
            <a:off x="3228622" y="4875748"/>
            <a:ext cx="2612571" cy="461665"/>
          </a:xfrm>
          <a:prstGeom prst="rect">
            <a:avLst/>
          </a:prstGeom>
          <a:noFill/>
        </p:spPr>
        <p:txBody>
          <a:bodyPr wrap="square" rtlCol="0">
            <a:spAutoFit/>
          </a:bodyPr>
          <a:lstStyle/>
          <a:p>
            <a:pPr algn="ctr"/>
            <a:r>
              <a:rPr lang="en-GB" sz="2400" dirty="0">
                <a:solidFill>
                  <a:schemeClr val="accent5">
                    <a:lumMod val="50000"/>
                  </a:schemeClr>
                </a:solidFill>
              </a:rPr>
              <a:t>strict</a:t>
            </a:r>
          </a:p>
        </p:txBody>
      </p:sp>
      <p:sp>
        <p:nvSpPr>
          <p:cNvPr id="55" name="TextBox 54"/>
          <p:cNvSpPr txBox="1"/>
          <p:nvPr/>
        </p:nvSpPr>
        <p:spPr>
          <a:xfrm>
            <a:off x="3283450" y="5400296"/>
            <a:ext cx="2612571" cy="461665"/>
          </a:xfrm>
          <a:prstGeom prst="rect">
            <a:avLst/>
          </a:prstGeom>
          <a:noFill/>
        </p:spPr>
        <p:txBody>
          <a:bodyPr wrap="square" rtlCol="0">
            <a:spAutoFit/>
          </a:bodyPr>
          <a:lstStyle/>
          <a:p>
            <a:pPr algn="ctr"/>
            <a:r>
              <a:rPr lang="en-GB" sz="2400" dirty="0" err="1">
                <a:solidFill>
                  <a:schemeClr val="accent5">
                    <a:lumMod val="50000"/>
                  </a:schemeClr>
                </a:solidFill>
              </a:rPr>
              <a:t>jeune</a:t>
            </a:r>
            <a:endParaRPr lang="en-GB" sz="2400" dirty="0">
              <a:solidFill>
                <a:schemeClr val="accent5">
                  <a:lumMod val="50000"/>
                </a:schemeClr>
              </a:solidFill>
            </a:endParaRPr>
          </a:p>
        </p:txBody>
      </p:sp>
      <p:sp>
        <p:nvSpPr>
          <p:cNvPr id="18" name="TextBox 17"/>
          <p:cNvSpPr txBox="1"/>
          <p:nvPr/>
        </p:nvSpPr>
        <p:spPr>
          <a:xfrm>
            <a:off x="6457246" y="1965694"/>
            <a:ext cx="2210729" cy="461665"/>
          </a:xfrm>
          <a:prstGeom prst="rect">
            <a:avLst/>
          </a:prstGeom>
          <a:noFill/>
        </p:spPr>
        <p:txBody>
          <a:bodyPr wrap="square" rtlCol="0">
            <a:spAutoFit/>
          </a:bodyPr>
          <a:lstStyle/>
          <a:p>
            <a:pPr algn="ctr"/>
            <a:r>
              <a:rPr lang="en-GB" sz="2400" dirty="0">
                <a:solidFill>
                  <a:schemeClr val="accent5">
                    <a:lumMod val="50000"/>
                  </a:schemeClr>
                </a:solidFill>
              </a:rPr>
              <a:t>the brother</a:t>
            </a:r>
          </a:p>
        </p:txBody>
      </p:sp>
      <p:sp>
        <p:nvSpPr>
          <p:cNvPr id="72" name="TextBox 71"/>
          <p:cNvSpPr txBox="1"/>
          <p:nvPr/>
        </p:nvSpPr>
        <p:spPr>
          <a:xfrm>
            <a:off x="6480694" y="2512228"/>
            <a:ext cx="2210729" cy="461665"/>
          </a:xfrm>
          <a:prstGeom prst="rect">
            <a:avLst/>
          </a:prstGeom>
          <a:noFill/>
        </p:spPr>
        <p:txBody>
          <a:bodyPr wrap="square" rtlCol="0">
            <a:spAutoFit/>
          </a:bodyPr>
          <a:lstStyle/>
          <a:p>
            <a:pPr algn="ctr"/>
            <a:r>
              <a:rPr lang="en-GB" sz="2400" dirty="0">
                <a:solidFill>
                  <a:schemeClr val="accent5">
                    <a:lumMod val="50000"/>
                  </a:schemeClr>
                </a:solidFill>
              </a:rPr>
              <a:t>the sister</a:t>
            </a:r>
          </a:p>
        </p:txBody>
      </p:sp>
      <p:sp>
        <p:nvSpPr>
          <p:cNvPr id="73" name="TextBox 72"/>
          <p:cNvSpPr txBox="1"/>
          <p:nvPr/>
        </p:nvSpPr>
        <p:spPr>
          <a:xfrm>
            <a:off x="6480694" y="3057025"/>
            <a:ext cx="2210729" cy="461665"/>
          </a:xfrm>
          <a:prstGeom prst="rect">
            <a:avLst/>
          </a:prstGeom>
          <a:noFill/>
        </p:spPr>
        <p:txBody>
          <a:bodyPr wrap="square" rtlCol="0">
            <a:spAutoFit/>
          </a:bodyPr>
          <a:lstStyle/>
          <a:p>
            <a:pPr algn="ctr"/>
            <a:r>
              <a:rPr lang="en-GB" sz="2400" dirty="0">
                <a:solidFill>
                  <a:schemeClr val="accent5">
                    <a:lumMod val="50000"/>
                  </a:schemeClr>
                </a:solidFill>
              </a:rPr>
              <a:t>the parents</a:t>
            </a:r>
          </a:p>
        </p:txBody>
      </p:sp>
      <p:sp>
        <p:nvSpPr>
          <p:cNvPr id="74" name="TextBox 73"/>
          <p:cNvSpPr txBox="1"/>
          <p:nvPr/>
        </p:nvSpPr>
        <p:spPr>
          <a:xfrm>
            <a:off x="6364262" y="3632940"/>
            <a:ext cx="2210729" cy="461665"/>
          </a:xfrm>
          <a:prstGeom prst="rect">
            <a:avLst/>
          </a:prstGeom>
          <a:noFill/>
        </p:spPr>
        <p:txBody>
          <a:bodyPr wrap="square" rtlCol="0">
            <a:spAutoFit/>
          </a:bodyPr>
          <a:lstStyle/>
          <a:p>
            <a:pPr algn="ctr"/>
            <a:r>
              <a:rPr lang="en-GB" sz="2400" dirty="0">
                <a:solidFill>
                  <a:schemeClr val="accent5">
                    <a:lumMod val="50000"/>
                  </a:schemeClr>
                </a:solidFill>
              </a:rPr>
              <a:t>open</a:t>
            </a:r>
          </a:p>
        </p:txBody>
      </p:sp>
      <p:sp>
        <p:nvSpPr>
          <p:cNvPr id="75" name="TextBox 74"/>
          <p:cNvSpPr txBox="1"/>
          <p:nvPr/>
        </p:nvSpPr>
        <p:spPr>
          <a:xfrm>
            <a:off x="6237963" y="4270015"/>
            <a:ext cx="2638320" cy="461665"/>
          </a:xfrm>
          <a:prstGeom prst="rect">
            <a:avLst/>
          </a:prstGeom>
          <a:noFill/>
        </p:spPr>
        <p:txBody>
          <a:bodyPr wrap="square" rtlCol="0">
            <a:spAutoFit/>
          </a:bodyPr>
          <a:lstStyle/>
          <a:p>
            <a:pPr algn="ctr"/>
            <a:r>
              <a:rPr lang="en-GB" sz="2400" dirty="0" smtClean="0">
                <a:solidFill>
                  <a:schemeClr val="accent5">
                    <a:lumMod val="50000"/>
                  </a:schemeClr>
                </a:solidFill>
              </a:rPr>
              <a:t>well-behaved</a:t>
            </a:r>
            <a:endParaRPr lang="en-GB" sz="2400" dirty="0">
              <a:solidFill>
                <a:schemeClr val="accent5">
                  <a:lumMod val="50000"/>
                </a:schemeClr>
              </a:solidFill>
            </a:endParaRPr>
          </a:p>
        </p:txBody>
      </p:sp>
      <p:sp>
        <p:nvSpPr>
          <p:cNvPr id="76" name="TextBox 75"/>
          <p:cNvSpPr txBox="1"/>
          <p:nvPr/>
        </p:nvSpPr>
        <p:spPr>
          <a:xfrm>
            <a:off x="6336648" y="4828935"/>
            <a:ext cx="2210729" cy="461665"/>
          </a:xfrm>
          <a:prstGeom prst="rect">
            <a:avLst/>
          </a:prstGeom>
          <a:noFill/>
        </p:spPr>
        <p:txBody>
          <a:bodyPr wrap="square" rtlCol="0">
            <a:spAutoFit/>
          </a:bodyPr>
          <a:lstStyle/>
          <a:p>
            <a:pPr algn="ctr"/>
            <a:r>
              <a:rPr lang="en-GB" sz="2400" dirty="0">
                <a:solidFill>
                  <a:schemeClr val="accent5">
                    <a:lumMod val="50000"/>
                  </a:schemeClr>
                </a:solidFill>
              </a:rPr>
              <a:t>strict</a:t>
            </a:r>
          </a:p>
        </p:txBody>
      </p:sp>
      <p:sp>
        <p:nvSpPr>
          <p:cNvPr id="78" name="TextBox 77"/>
          <p:cNvSpPr txBox="1"/>
          <p:nvPr/>
        </p:nvSpPr>
        <p:spPr>
          <a:xfrm>
            <a:off x="6329466" y="5436480"/>
            <a:ext cx="2210729" cy="461665"/>
          </a:xfrm>
          <a:prstGeom prst="rect">
            <a:avLst/>
          </a:prstGeom>
          <a:noFill/>
        </p:spPr>
        <p:txBody>
          <a:bodyPr wrap="square" rtlCol="0">
            <a:spAutoFit/>
          </a:bodyPr>
          <a:lstStyle/>
          <a:p>
            <a:pPr algn="ctr"/>
            <a:r>
              <a:rPr lang="en-GB" sz="2400" dirty="0">
                <a:solidFill>
                  <a:schemeClr val="accent5">
                    <a:lumMod val="50000"/>
                  </a:schemeClr>
                </a:solidFill>
              </a:rPr>
              <a:t>young</a:t>
            </a:r>
          </a:p>
        </p:txBody>
      </p:sp>
      <p:sp>
        <p:nvSpPr>
          <p:cNvPr id="37" name="Rectangle 2"/>
          <p:cNvSpPr>
            <a:spLocks noChangeArrowheads="1"/>
          </p:cNvSpPr>
          <p:nvPr/>
        </p:nvSpPr>
        <p:spPr bwMode="auto">
          <a:xfrm>
            <a:off x="9818222" y="118115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9" name="Rectangle 3"/>
          <p:cNvSpPr>
            <a:spLocks noChangeArrowheads="1"/>
          </p:cNvSpPr>
          <p:nvPr/>
        </p:nvSpPr>
        <p:spPr bwMode="auto">
          <a:xfrm>
            <a:off x="9815856" y="118115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40" name="Line 4"/>
          <p:cNvSpPr>
            <a:spLocks noChangeShapeType="1"/>
          </p:cNvSpPr>
          <p:nvPr/>
        </p:nvSpPr>
        <p:spPr bwMode="auto">
          <a:xfrm>
            <a:off x="10501595" y="116972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1" name="Line 7"/>
          <p:cNvSpPr>
            <a:spLocks noChangeShapeType="1"/>
          </p:cNvSpPr>
          <p:nvPr/>
        </p:nvSpPr>
        <p:spPr bwMode="auto">
          <a:xfrm>
            <a:off x="10526283" y="11697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2" name="Line 9"/>
          <p:cNvSpPr>
            <a:spLocks noChangeShapeType="1"/>
          </p:cNvSpPr>
          <p:nvPr/>
        </p:nvSpPr>
        <p:spPr bwMode="auto">
          <a:xfrm>
            <a:off x="10501595" y="532598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43" name="Text Box 10"/>
          <p:cNvSpPr txBox="1">
            <a:spLocks noChangeArrowheads="1"/>
          </p:cNvSpPr>
          <p:nvPr/>
        </p:nvSpPr>
        <p:spPr bwMode="auto">
          <a:xfrm>
            <a:off x="10501595" y="3153630"/>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44" name="Text Box 12"/>
          <p:cNvSpPr txBox="1">
            <a:spLocks noChangeArrowheads="1"/>
          </p:cNvSpPr>
          <p:nvPr/>
        </p:nvSpPr>
        <p:spPr bwMode="auto">
          <a:xfrm>
            <a:off x="10743074" y="1011877"/>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46" name="Text Box 14"/>
          <p:cNvSpPr txBox="1">
            <a:spLocks noChangeArrowheads="1"/>
          </p:cNvSpPr>
          <p:nvPr/>
        </p:nvSpPr>
        <p:spPr bwMode="auto">
          <a:xfrm>
            <a:off x="10718386" y="5145459"/>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7" name="Rectangle 46"/>
          <p:cNvSpPr/>
          <p:nvPr/>
        </p:nvSpPr>
        <p:spPr>
          <a:xfrm>
            <a:off x="9664628" y="5337413"/>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8" name="AutoShape 11">
            <a:hlinkClick r:id="" action="ppaction://noaction" highlightClick="1"/>
          </p:cNvPr>
          <p:cNvSpPr>
            <a:spLocks noChangeArrowheads="1"/>
          </p:cNvSpPr>
          <p:nvPr/>
        </p:nvSpPr>
        <p:spPr bwMode="auto">
          <a:xfrm>
            <a:off x="9554958" y="555640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Tree>
    <p:extLst>
      <p:ext uri="{BB962C8B-B14F-4D97-AF65-F5344CB8AC3E}">
        <p14:creationId xmlns:p14="http://schemas.microsoft.com/office/powerpoint/2010/main" val="259406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48"/>
                    </p:tgtEl>
                  </p:cond>
                </p:stCondLst>
                <p:endSync evt="end" delay="0">
                  <p:rtn val="all"/>
                </p:endSync>
                <p:childTnLst>
                  <p:par>
                    <p:cTn id="68" fill="hold">
                      <p:stCondLst>
                        <p:cond delay="0"/>
                      </p:stCondLst>
                      <p:childTnLst>
                        <p:par>
                          <p:cTn id="69" fill="hold">
                            <p:stCondLst>
                              <p:cond delay="0"/>
                            </p:stCondLst>
                            <p:childTnLst>
                              <p:par>
                                <p:cTn id="70" presetID="12" presetClass="exit" presetSubtype="4" fill="hold" nodeType="afterEffect">
                                  <p:stCondLst>
                                    <p:cond delay="0"/>
                                  </p:stCondLst>
                                  <p:childTnLst>
                                    <p:animEffect transition="out" filter="slide(fromBottom)">
                                      <p:cBhvr>
                                        <p:cTn id="71" dur="59000"/>
                                        <p:tgtEl>
                                          <p:spTgt spid="39"/>
                                        </p:tgtEl>
                                      </p:cBhvr>
                                    </p:animEffect>
                                    <p:set>
                                      <p:cBhvr>
                                        <p:cTn id="72" dur="1" fill="hold">
                                          <p:stCondLst>
                                            <p:cond delay="58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5" grpId="0"/>
      <p:bldP spid="15" grpId="1"/>
      <p:bldP spid="50" grpId="0"/>
      <p:bldP spid="50" grpId="1"/>
      <p:bldP spid="51" grpId="0"/>
      <p:bldP spid="51" grpId="1"/>
      <p:bldP spid="52" grpId="0"/>
      <p:bldP spid="52" grpId="1"/>
      <p:bldP spid="53" grpId="0"/>
      <p:bldP spid="53" grpId="1"/>
      <p:bldP spid="54" grpId="0"/>
      <p:bldP spid="54" grpId="1"/>
      <p:bldP spid="55" grpId="0"/>
      <p:bldP spid="55" grpId="1"/>
      <p:bldP spid="18" grpId="0"/>
      <p:bldP spid="18" grpId="1"/>
      <p:bldP spid="72" grpId="0"/>
      <p:bldP spid="72" grpId="1"/>
      <p:bldP spid="73" grpId="0"/>
      <p:bldP spid="73" grpId="1"/>
      <p:bldP spid="74" grpId="0"/>
      <p:bldP spid="74" grpId="1"/>
      <p:bldP spid="75" grpId="0"/>
      <p:bldP spid="75" grpId="1"/>
      <p:bldP spid="76" grpId="0"/>
      <p:bldP spid="76" grpId="1"/>
      <p:bldP spid="78" grpId="0"/>
      <p:bldP spid="7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775046" y="35884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She </a:t>
            </a:r>
            <a:r>
              <a:rPr lang="en-GB" sz="3000" dirty="0">
                <a:solidFill>
                  <a:srgbClr val="EE6000"/>
                </a:solidFill>
                <a:latin typeface="Century Gothic" panose="020B0502020202020204" pitchFamily="34" charset="0"/>
              </a:rPr>
              <a:t>is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0" name="Oval Callout 29"/>
          <p:cNvSpPr/>
          <p:nvPr/>
        </p:nvSpPr>
        <p:spPr>
          <a:xfrm>
            <a:off x="9184288" y="3966696"/>
            <a:ext cx="2757169" cy="1557238"/>
          </a:xfrm>
          <a:prstGeom prst="wedgeEllipseCallout">
            <a:avLst>
              <a:gd name="adj1" fmla="val -190899"/>
              <a:gd name="adj2" fmla="val -51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latin typeface="Century Gothic" panose="020B0502020202020204" pitchFamily="34" charset="0"/>
              </a:rPr>
              <a:t>Describing others</a:t>
            </a:r>
          </a:p>
        </p:txBody>
      </p:sp>
      <p:sp>
        <p:nvSpPr>
          <p:cNvPr id="2" name="TextBox 1"/>
          <p:cNvSpPr txBox="1"/>
          <p:nvPr/>
        </p:nvSpPr>
        <p:spPr>
          <a:xfrm>
            <a:off x="375664" y="2762146"/>
            <a:ext cx="10714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Remember: the </a:t>
            </a:r>
            <a:r>
              <a:rPr lang="en-GB" sz="2400" dirty="0">
                <a:solidFill>
                  <a:srgbClr val="EE6000"/>
                </a:solidFill>
                <a:latin typeface="Century Gothic" panose="020B0502020202020204" pitchFamily="34" charset="0"/>
              </a:rPr>
              <a:t>feminine</a:t>
            </a:r>
            <a:r>
              <a:rPr lang="en-GB" sz="2400" dirty="0">
                <a:solidFill>
                  <a:srgbClr val="4472C4">
                    <a:lumMod val="50000"/>
                  </a:srgbClr>
                </a:solidFill>
                <a:latin typeface="Century Gothic" panose="020B0502020202020204" pitchFamily="34" charset="0"/>
              </a:rPr>
              <a:t> form of the adjective adds </a:t>
            </a:r>
            <a:r>
              <a:rPr lang="en-GB" sz="2400" dirty="0">
                <a:solidFill>
                  <a:srgbClr val="EE6000"/>
                </a:solidFill>
                <a:latin typeface="Century Gothic" panose="020B0502020202020204" pitchFamily="34" charset="0"/>
              </a:rPr>
              <a:t>–e</a:t>
            </a:r>
            <a:r>
              <a:rPr lang="en-GB" sz="2400" dirty="0">
                <a:solidFill>
                  <a:srgbClr val="4472C4">
                    <a:lumMod val="50000"/>
                  </a:srgbClr>
                </a:solidFill>
                <a:latin typeface="Century Gothic" panose="020B0502020202020204" pitchFamily="34" charset="0"/>
              </a:rPr>
              <a:t> (agreement):</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7" name="Rectangle 6"/>
          <p:cNvSpPr/>
          <p:nvPr/>
        </p:nvSpPr>
        <p:spPr>
          <a:xfrm>
            <a:off x="300037" y="1353043"/>
            <a:ext cx="11453813" cy="461665"/>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We have met the third person singular </a:t>
            </a:r>
            <a:r>
              <a:rPr lang="en-GB" sz="2400" dirty="0" smtClean="0">
                <a:solidFill>
                  <a:srgbClr val="4472C4">
                    <a:lumMod val="50000"/>
                  </a:srgbClr>
                </a:solidFill>
                <a:latin typeface="Century Gothic" panose="020B0502020202020204" pitchFamily="34" charset="0"/>
              </a:rPr>
              <a:t>(s/he) </a:t>
            </a:r>
            <a:r>
              <a:rPr lang="en-GB" sz="2400" dirty="0">
                <a:solidFill>
                  <a:srgbClr val="4472C4">
                    <a:lumMod val="50000"/>
                  </a:srgbClr>
                </a:solidFill>
                <a:latin typeface="Century Gothic" panose="020B0502020202020204" pitchFamily="34" charset="0"/>
              </a:rPr>
              <a:t>form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(to be)</a:t>
            </a:r>
            <a:r>
              <a:rPr lang="en-GB" sz="2400" dirty="0">
                <a:solidFill>
                  <a:srgbClr val="4472C4">
                    <a:lumMod val="50000"/>
                  </a:srgbClr>
                </a:solidFill>
                <a:latin typeface="Century Gothic" panose="020B0502020202020204" pitchFamily="34" charset="0"/>
              </a:rPr>
              <a:t>:  </a:t>
            </a:r>
          </a:p>
        </p:txBody>
      </p:sp>
      <p:sp>
        <p:nvSpPr>
          <p:cNvPr id="28" name="TextBox 27"/>
          <p:cNvSpPr txBox="1"/>
          <p:nvPr/>
        </p:nvSpPr>
        <p:spPr>
          <a:xfrm>
            <a:off x="2090688" y="202099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chemeClr val="accent5">
                    <a:lumMod val="50000"/>
                  </a:schemeClr>
                </a:solidFill>
                <a:latin typeface="Century Gothic" panose="020B0502020202020204" pitchFamily="34" charset="0"/>
              </a:rPr>
              <a:t>Il </a:t>
            </a:r>
            <a:r>
              <a:rPr lang="en-GB" sz="3000" noProof="0" dirty="0" err="1">
                <a:solidFill>
                  <a:srgbClr val="EE6000"/>
                </a:solidFill>
                <a:latin typeface="Century Gothic" panose="020B0502020202020204" pitchFamily="34" charset="0"/>
              </a:rPr>
              <a:t>est</a:t>
            </a:r>
            <a:r>
              <a:rPr lang="en-GB" sz="3000" noProof="0" dirty="0">
                <a:solidFill>
                  <a:srgbClr val="EE6000"/>
                </a:solidFill>
                <a:latin typeface="Century Gothic" panose="020B0502020202020204" pitchFamily="34" charset="0"/>
              </a:rPr>
              <a:t> </a:t>
            </a:r>
            <a:r>
              <a:rPr lang="en-GB" sz="3000" noProof="0" dirty="0">
                <a:solidFill>
                  <a:schemeClr val="accent5">
                    <a:lumMod val="50000"/>
                  </a:schemeClr>
                </a:solidFill>
                <a:latin typeface="Century Gothic" panose="020B0502020202020204" pitchFamily="34" charset="0"/>
              </a:rPr>
              <a:t>content.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9" name="TextBox 28"/>
          <p:cNvSpPr txBox="1"/>
          <p:nvPr/>
        </p:nvSpPr>
        <p:spPr>
          <a:xfrm>
            <a:off x="6775046" y="199934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He </a:t>
            </a:r>
            <a:r>
              <a:rPr lang="en-GB" sz="3000" dirty="0">
                <a:solidFill>
                  <a:srgbClr val="EE6000"/>
                </a:solidFill>
                <a:latin typeface="Century Gothic" panose="020B0502020202020204" pitchFamily="34" charset="0"/>
              </a:rPr>
              <a:t>is </a:t>
            </a:r>
            <a:r>
              <a:rPr lang="en-GB" sz="3000" dirty="0">
                <a:solidFill>
                  <a:schemeClr val="accent5">
                    <a:lumMod val="50000"/>
                  </a:schemeClr>
                </a:solidFill>
                <a:latin typeface="Century Gothic" panose="020B0502020202020204" pitchFamily="34" charset="0"/>
              </a:rPr>
              <a:t>happy</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5" name="TextBox 14"/>
          <p:cNvSpPr txBox="1"/>
          <p:nvPr/>
        </p:nvSpPr>
        <p:spPr>
          <a:xfrm>
            <a:off x="2090688" y="3640876"/>
            <a:ext cx="48717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Elle</a:t>
            </a:r>
            <a:r>
              <a:rPr lang="en-GB" sz="3000" noProof="0" dirty="0">
                <a:solidFill>
                  <a:schemeClr val="accent5">
                    <a:lumMod val="50000"/>
                  </a:schemeClr>
                </a:solidFill>
                <a:latin typeface="Century Gothic" panose="020B0502020202020204" pitchFamily="34" charset="0"/>
              </a:rPr>
              <a:t> </a:t>
            </a:r>
            <a:r>
              <a:rPr lang="en-GB" sz="3000" noProof="0" dirty="0" err="1">
                <a:solidFill>
                  <a:srgbClr val="EE6000"/>
                </a:solidFill>
                <a:latin typeface="Century Gothic" panose="020B0502020202020204" pitchFamily="34" charset="0"/>
              </a:rPr>
              <a:t>est</a:t>
            </a:r>
            <a:r>
              <a:rPr lang="en-GB" sz="3000" noProof="0" dirty="0">
                <a:solidFill>
                  <a:srgbClr val="EE6000"/>
                </a:solidFill>
                <a:latin typeface="Century Gothic" panose="020B0502020202020204" pitchFamily="34" charset="0"/>
              </a:rPr>
              <a:t> </a:t>
            </a:r>
            <a:r>
              <a:rPr lang="en-GB" sz="3000" noProof="0" dirty="0" err="1">
                <a:solidFill>
                  <a:schemeClr val="accent5">
                    <a:lumMod val="50000"/>
                  </a:schemeClr>
                </a:solidFill>
                <a:latin typeface="Century Gothic" panose="020B0502020202020204" pitchFamily="34" charset="0"/>
              </a:rPr>
              <a:t>content</a:t>
            </a:r>
            <a:r>
              <a:rPr lang="en-GB" sz="3000" noProof="0" dirty="0" err="1">
                <a:solidFill>
                  <a:srgbClr val="EE6000"/>
                </a:solidFill>
                <a:latin typeface="Century Gothic" panose="020B0502020202020204" pitchFamily="34" charset="0"/>
              </a:rPr>
              <a:t>e</a:t>
            </a:r>
            <a:r>
              <a:rPr lang="en-GB" sz="3000" noProof="0" dirty="0">
                <a:solidFill>
                  <a:schemeClr val="accent5">
                    <a:lumMod val="50000"/>
                  </a:schemeClr>
                </a:solidFill>
                <a:latin typeface="Century Gothic" panose="020B0502020202020204" pitchFamily="34" charset="0"/>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3" name="TextBox 2"/>
          <p:cNvSpPr txBox="1"/>
          <p:nvPr/>
        </p:nvSpPr>
        <p:spPr>
          <a:xfrm>
            <a:off x="9538020" y="4128133"/>
            <a:ext cx="2215830" cy="1323439"/>
          </a:xfrm>
          <a:prstGeom prst="rect">
            <a:avLst/>
          </a:prstGeom>
          <a:noFill/>
        </p:spPr>
        <p:txBody>
          <a:bodyPr wrap="square" rtlCol="0">
            <a:spAutoFit/>
          </a:bodyPr>
          <a:lstStyle/>
          <a:p>
            <a:r>
              <a:rPr lang="en-GB" sz="2000" dirty="0">
                <a:solidFill>
                  <a:schemeClr val="bg1"/>
                </a:solidFill>
              </a:rPr>
              <a:t>The </a:t>
            </a:r>
            <a:r>
              <a:rPr lang="en-GB" sz="2000" b="1" dirty="0">
                <a:solidFill>
                  <a:srgbClr val="EE6000"/>
                </a:solidFill>
              </a:rPr>
              <a:t>–e</a:t>
            </a:r>
            <a:r>
              <a:rPr lang="en-GB" sz="2000" dirty="0">
                <a:solidFill>
                  <a:schemeClr val="bg1"/>
                </a:solidFill>
              </a:rPr>
              <a:t> is silent, but it makes you pronounce the ‘</a:t>
            </a:r>
            <a:r>
              <a:rPr lang="en-GB" sz="2000" b="1" dirty="0">
                <a:solidFill>
                  <a:srgbClr val="EE6000"/>
                </a:solidFill>
              </a:rPr>
              <a:t>t</a:t>
            </a:r>
            <a:r>
              <a:rPr lang="en-GB" sz="2000" dirty="0">
                <a:solidFill>
                  <a:schemeClr val="bg1"/>
                </a:solidFill>
              </a:rPr>
              <a:t>’ before it!</a:t>
            </a:r>
          </a:p>
        </p:txBody>
      </p:sp>
      <p:sp>
        <p:nvSpPr>
          <p:cNvPr id="20"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74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animBg="1"/>
      <p:bldP spid="2" grpId="0"/>
      <p:bldP spid="7" grpId="0"/>
      <p:bldP spid="28" grpId="0"/>
      <p:bldP spid="29" grpId="0"/>
      <p:bldP spid="15"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28151" y="2177475"/>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err="1">
                <a:solidFill>
                  <a:schemeClr val="accent5">
                    <a:lumMod val="50000"/>
                  </a:schemeClr>
                </a:solidFill>
                <a:latin typeface="Century Gothic" panose="020B0502020202020204" pitchFamily="34" charset="0"/>
              </a:rPr>
              <a:t>Ils</a:t>
            </a:r>
            <a:r>
              <a:rPr lang="en-GB" sz="3000" noProof="0" dirty="0">
                <a:solidFill>
                  <a:schemeClr val="accent5">
                    <a:lumMod val="50000"/>
                  </a:schemeClr>
                </a:solidFill>
                <a:latin typeface="Century Gothic" panose="020B0502020202020204" pitchFamily="34" charset="0"/>
              </a:rPr>
              <a:t> </a:t>
            </a:r>
            <a:r>
              <a:rPr lang="en-GB" sz="3200" noProof="0" dirty="0" err="1">
                <a:solidFill>
                  <a:srgbClr val="EE6000"/>
                </a:solidFill>
                <a:cs typeface="Calibri" panose="020F0502020204030204" pitchFamily="34" charset="0"/>
              </a:rPr>
              <a:t>sont</a:t>
            </a:r>
            <a:r>
              <a:rPr lang="en-GB" sz="3000" noProof="0" dirty="0">
                <a:solidFill>
                  <a:srgbClr val="EE6000"/>
                </a:solidFill>
                <a:latin typeface="Century Gothic" panose="020B0502020202020204" pitchFamily="34" charset="0"/>
              </a:rPr>
              <a:t> </a:t>
            </a:r>
            <a:r>
              <a:rPr lang="en-GB" sz="3000" noProof="0" dirty="0" err="1">
                <a:solidFill>
                  <a:schemeClr val="accent5">
                    <a:lumMod val="50000"/>
                  </a:schemeClr>
                </a:solidFill>
                <a:latin typeface="Century Gothic" panose="020B0502020202020204" pitchFamily="34" charset="0"/>
              </a:rPr>
              <a:t>intelligent</a:t>
            </a:r>
            <a:r>
              <a:rPr lang="en-GB" sz="3000" noProof="0" dirty="0" err="1">
                <a:solidFill>
                  <a:srgbClr val="EE6000"/>
                </a:solidFill>
                <a:latin typeface="Century Gothic" panose="020B0502020202020204" pitchFamily="34" charset="0"/>
              </a:rPr>
              <a:t>s</a:t>
            </a:r>
            <a:r>
              <a:rPr lang="en-GB" sz="3000" noProof="0" dirty="0">
                <a:solidFill>
                  <a:schemeClr val="accent5">
                    <a:lumMod val="50000"/>
                  </a:schemeClr>
                </a:solidFill>
                <a:latin typeface="Century Gothic" panose="020B0502020202020204" pitchFamily="34" charset="0"/>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4" name="Oval Callout 13"/>
          <p:cNvSpPr/>
          <p:nvPr/>
        </p:nvSpPr>
        <p:spPr>
          <a:xfrm>
            <a:off x="7536005" y="4500028"/>
            <a:ext cx="4435173" cy="1900315"/>
          </a:xfrm>
          <a:prstGeom prst="wedgeEllipseCallout">
            <a:avLst>
              <a:gd name="adj1" fmla="val -100484"/>
              <a:gd name="adj2" fmla="val -564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0" y="5174128"/>
            <a:ext cx="7500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The </a:t>
            </a:r>
            <a:r>
              <a:rPr lang="en-GB" sz="2400" dirty="0">
                <a:solidFill>
                  <a:srgbClr val="EE6000"/>
                </a:solidFill>
                <a:latin typeface="Century Gothic" panose="020B0502020202020204" pitchFamily="34" charset="0"/>
              </a:rPr>
              <a:t>feminine</a:t>
            </a:r>
            <a:r>
              <a:rPr lang="en-GB" sz="2400" dirty="0">
                <a:solidFill>
                  <a:srgbClr val="4472C4">
                    <a:lumMod val="50000"/>
                  </a:srgbClr>
                </a:solidFill>
                <a:latin typeface="Century Gothic" panose="020B0502020202020204" pitchFamily="34" charset="0"/>
              </a:rPr>
              <a:t> form of the adjective has </a:t>
            </a:r>
            <a:r>
              <a:rPr lang="en-GB" sz="2400" dirty="0">
                <a:solidFill>
                  <a:srgbClr val="EE6000"/>
                </a:solidFill>
                <a:latin typeface="Century Gothic" panose="020B0502020202020204" pitchFamily="34" charset="0"/>
              </a:rPr>
              <a:t>–e </a:t>
            </a:r>
            <a:r>
              <a:rPr lang="en-GB" sz="2400" dirty="0">
                <a:solidFill>
                  <a:schemeClr val="accent5">
                    <a:lumMod val="50000"/>
                  </a:schemeClr>
                </a:solidFill>
                <a:latin typeface="Century Gothic" panose="020B0502020202020204" pitchFamily="34" charset="0"/>
              </a:rPr>
              <a:t>and</a:t>
            </a:r>
            <a:r>
              <a:rPr lang="en-GB" sz="2400" dirty="0">
                <a:solidFill>
                  <a:srgbClr val="EE6000"/>
                </a:solidFill>
                <a:latin typeface="Century Gothic" panose="020B0502020202020204" pitchFamily="34" charset="0"/>
              </a:rPr>
              <a:t> –s</a:t>
            </a:r>
            <a:endPar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3" name="Rectangle 22"/>
          <p:cNvSpPr/>
          <p:nvPr/>
        </p:nvSpPr>
        <p:spPr>
          <a:xfrm>
            <a:off x="132664" y="3119528"/>
            <a:ext cx="12059336" cy="461665"/>
          </a:xfrm>
          <a:prstGeom prst="rect">
            <a:avLst/>
          </a:prstGeom>
        </p:spPr>
        <p:txBody>
          <a:bodyPr wrap="square">
            <a:spAutoFit/>
          </a:bodyPr>
          <a:lstStyle/>
          <a:p>
            <a:pPr lvl="0">
              <a:defRPr/>
            </a:pPr>
            <a:r>
              <a:rPr lang="en-GB" sz="2400" dirty="0" smtClean="0">
                <a:solidFill>
                  <a:srgbClr val="4472C4">
                    <a:lumMod val="50000"/>
                  </a:srgbClr>
                </a:solidFill>
                <a:latin typeface="Century Gothic" panose="020B0502020202020204" pitchFamily="34" charset="0"/>
              </a:rPr>
              <a:t>Remember: in </a:t>
            </a:r>
            <a:r>
              <a:rPr lang="en-GB" sz="2400" dirty="0">
                <a:solidFill>
                  <a:srgbClr val="4472C4">
                    <a:lumMod val="50000"/>
                  </a:srgbClr>
                </a:solidFill>
                <a:latin typeface="Century Gothic" panose="020B0502020202020204" pitchFamily="34" charset="0"/>
              </a:rPr>
              <a:t>French the pronoun ‘they’ is different for masculine and feminine:  </a:t>
            </a:r>
          </a:p>
        </p:txBody>
      </p:sp>
      <p:sp>
        <p:nvSpPr>
          <p:cNvPr id="17" name="TextBox 16"/>
          <p:cNvSpPr txBox="1"/>
          <p:nvPr/>
        </p:nvSpPr>
        <p:spPr>
          <a:xfrm>
            <a:off x="1100071" y="3938471"/>
            <a:ext cx="4871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chemeClr val="accent5">
                    <a:lumMod val="50000"/>
                  </a:schemeClr>
                </a:solidFill>
                <a:latin typeface="Century Gothic" panose="020B0502020202020204" pitchFamily="34" charset="0"/>
              </a:rPr>
              <a:t>Elles</a:t>
            </a:r>
            <a:r>
              <a:rPr lang="en-GB" sz="3000" noProof="0" dirty="0">
                <a:solidFill>
                  <a:schemeClr val="accent5">
                    <a:lumMod val="50000"/>
                  </a:schemeClr>
                </a:solidFill>
                <a:latin typeface="Century Gothic" panose="020B0502020202020204" pitchFamily="34" charset="0"/>
              </a:rPr>
              <a:t> </a:t>
            </a:r>
            <a:r>
              <a:rPr lang="en-GB" sz="3200" noProof="0" dirty="0" err="1">
                <a:solidFill>
                  <a:srgbClr val="EE6000"/>
                </a:solidFill>
                <a:cs typeface="Calibri" panose="020F0502020204030204" pitchFamily="34" charset="0"/>
              </a:rPr>
              <a:t>sont</a:t>
            </a:r>
            <a:r>
              <a:rPr lang="en-GB" sz="3000" noProof="0" dirty="0">
                <a:solidFill>
                  <a:srgbClr val="EE6000"/>
                </a:solidFill>
                <a:latin typeface="Century Gothic" panose="020B0502020202020204" pitchFamily="34" charset="0"/>
              </a:rPr>
              <a:t> </a:t>
            </a:r>
            <a:r>
              <a:rPr lang="en-GB" sz="3000" noProof="0" dirty="0" err="1">
                <a:solidFill>
                  <a:schemeClr val="accent5">
                    <a:lumMod val="50000"/>
                  </a:schemeClr>
                </a:solidFill>
                <a:latin typeface="Century Gothic" panose="020B0502020202020204" pitchFamily="34" charset="0"/>
              </a:rPr>
              <a:t>intelligent</a:t>
            </a:r>
            <a:r>
              <a:rPr lang="en-GB" sz="3000" noProof="0" dirty="0" err="1">
                <a:solidFill>
                  <a:srgbClr val="EE6000"/>
                </a:solidFill>
                <a:latin typeface="Century Gothic" panose="020B0502020202020204" pitchFamily="34" charset="0"/>
              </a:rPr>
              <a:t>es</a:t>
            </a:r>
            <a:r>
              <a:rPr lang="en-GB" sz="3000" noProof="0" dirty="0">
                <a:solidFill>
                  <a:schemeClr val="accent5">
                    <a:lumMod val="50000"/>
                  </a:schemeClr>
                </a:solidFill>
                <a:latin typeface="Century Gothic" panose="020B0502020202020204" pitchFamily="34" charset="0"/>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863788" cy="867128"/>
          </a:xfrm>
          <a:prstGeom prst="rect">
            <a:avLst/>
          </a:prstGeom>
        </p:spPr>
      </p:pic>
      <p:sp>
        <p:nvSpPr>
          <p:cNvPr id="4" name="Title 3"/>
          <p:cNvSpPr>
            <a:spLocks noGrp="1"/>
          </p:cNvSpPr>
          <p:nvPr>
            <p:ph type="title"/>
          </p:nvPr>
        </p:nvSpPr>
        <p:spPr>
          <a:xfrm>
            <a:off x="300038" y="338225"/>
            <a:ext cx="5799820" cy="707849"/>
          </a:xfrm>
        </p:spPr>
        <p:txBody>
          <a:bodyPr>
            <a:normAutofit fontScale="90000"/>
          </a:bodyPr>
          <a:lstStyle/>
          <a:p>
            <a:r>
              <a:rPr lang="en-GB" sz="3600" b="1" dirty="0">
                <a:solidFill>
                  <a:schemeClr val="bg1"/>
                </a:solidFill>
                <a:latin typeface="Century Gothic" panose="020B0502020202020204" pitchFamily="34" charset="0"/>
              </a:rPr>
              <a:t>Describing others – THEY are</a:t>
            </a:r>
          </a:p>
        </p:txBody>
      </p:sp>
      <p:sp>
        <p:nvSpPr>
          <p:cNvPr id="21" name="TextBox 20"/>
          <p:cNvSpPr txBox="1"/>
          <p:nvPr/>
        </p:nvSpPr>
        <p:spPr>
          <a:xfrm>
            <a:off x="5942696" y="2207980"/>
            <a:ext cx="58862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chemeClr val="accent5">
                    <a:lumMod val="50000"/>
                  </a:schemeClr>
                </a:solidFill>
                <a:latin typeface="Century Gothic" panose="020B0502020202020204" pitchFamily="34" charset="0"/>
              </a:rPr>
              <a:t>They </a:t>
            </a:r>
            <a:r>
              <a:rPr lang="en-GB" sz="2400" dirty="0">
                <a:solidFill>
                  <a:schemeClr val="accent5">
                    <a:lumMod val="50000"/>
                  </a:schemeClr>
                </a:solidFill>
                <a:latin typeface="Century Gothic" panose="020B0502020202020204" pitchFamily="34" charset="0"/>
              </a:rPr>
              <a:t>(masc. </a:t>
            </a:r>
            <a:r>
              <a:rPr lang="en-GB" sz="2400" dirty="0" err="1">
                <a:solidFill>
                  <a:schemeClr val="accent5">
                    <a:lumMod val="50000"/>
                  </a:schemeClr>
                </a:solidFill>
                <a:latin typeface="Century Gothic" panose="020B0502020202020204" pitchFamily="34" charset="0"/>
              </a:rPr>
              <a:t>pl</a:t>
            </a:r>
            <a:r>
              <a:rPr lang="en-GB" sz="2400" dirty="0">
                <a:solidFill>
                  <a:schemeClr val="accent5">
                    <a:lumMod val="50000"/>
                  </a:schemeClr>
                </a:solidFill>
                <a:latin typeface="Century Gothic" panose="020B0502020202020204" pitchFamily="34" charset="0"/>
              </a:rPr>
              <a:t>)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intelligent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5942696" y="4002844"/>
            <a:ext cx="560357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EE6000"/>
                </a:solidFill>
                <a:latin typeface="Century Gothic" panose="020B0502020202020204" pitchFamily="34" charset="0"/>
              </a:rPr>
              <a:t>They</a:t>
            </a:r>
            <a:r>
              <a:rPr lang="en-GB" sz="3000" dirty="0">
                <a:solidFill>
                  <a:schemeClr val="accent5">
                    <a:lumMod val="50000"/>
                  </a:schemeClr>
                </a:solidFill>
                <a:latin typeface="Century Gothic" panose="020B0502020202020204" pitchFamily="34" charset="0"/>
              </a:rPr>
              <a:t> </a:t>
            </a:r>
            <a:r>
              <a:rPr lang="en-GB" sz="2400" dirty="0">
                <a:solidFill>
                  <a:schemeClr val="accent5">
                    <a:lumMod val="50000"/>
                  </a:schemeClr>
                </a:solidFill>
                <a:latin typeface="Century Gothic" panose="020B0502020202020204" pitchFamily="34" charset="0"/>
              </a:rPr>
              <a:t>(</a:t>
            </a:r>
            <a:r>
              <a:rPr lang="en-GB" sz="2400" dirty="0" smtClean="0">
                <a:solidFill>
                  <a:schemeClr val="accent5">
                    <a:lumMod val="50000"/>
                  </a:schemeClr>
                </a:solidFill>
                <a:latin typeface="Century Gothic" panose="020B0502020202020204" pitchFamily="34" charset="0"/>
              </a:rPr>
              <a:t>fem </a:t>
            </a:r>
            <a:r>
              <a:rPr lang="en-GB" sz="2400" dirty="0" err="1">
                <a:solidFill>
                  <a:schemeClr val="accent5">
                    <a:lumMod val="50000"/>
                  </a:schemeClr>
                </a:solidFill>
                <a:latin typeface="Century Gothic" panose="020B0502020202020204" pitchFamily="34" charset="0"/>
              </a:rPr>
              <a:t>pl</a:t>
            </a:r>
            <a:r>
              <a:rPr lang="en-GB" sz="2400" dirty="0">
                <a:solidFill>
                  <a:schemeClr val="accent5">
                    <a:lumMod val="50000"/>
                  </a:schemeClr>
                </a:solidFill>
                <a:latin typeface="Century Gothic" panose="020B0502020202020204" pitchFamily="34" charset="0"/>
              </a:rPr>
              <a:t>) </a:t>
            </a:r>
            <a:r>
              <a:rPr lang="en-GB" sz="3000" dirty="0">
                <a:solidFill>
                  <a:srgbClr val="EE6000"/>
                </a:solidFill>
                <a:latin typeface="Century Gothic" panose="020B0502020202020204" pitchFamily="34" charset="0"/>
              </a:rPr>
              <a:t>are </a:t>
            </a:r>
            <a:r>
              <a:rPr lang="en-GB" sz="3000" dirty="0">
                <a:solidFill>
                  <a:schemeClr val="accent5">
                    <a:lumMod val="50000"/>
                  </a:schemeClr>
                </a:solidFill>
                <a:latin typeface="Century Gothic" panose="020B0502020202020204" pitchFamily="34" charset="0"/>
              </a:rPr>
              <a:t>intelligent</a:t>
            </a:r>
            <a:r>
              <a:rPr kumimoji="0" lang="en-GB" sz="3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6" name="TextBox 5"/>
          <p:cNvSpPr txBox="1"/>
          <p:nvPr/>
        </p:nvSpPr>
        <p:spPr>
          <a:xfrm>
            <a:off x="8150136" y="4652428"/>
            <a:ext cx="3678810" cy="1569660"/>
          </a:xfrm>
          <a:prstGeom prst="rect">
            <a:avLst/>
          </a:prstGeom>
          <a:noFill/>
        </p:spPr>
        <p:txBody>
          <a:bodyPr wrap="square" rtlCol="0">
            <a:spAutoFit/>
          </a:bodyPr>
          <a:lstStyle/>
          <a:p>
            <a:pPr>
              <a:defRPr/>
            </a:pPr>
            <a:r>
              <a:rPr lang="en-GB" sz="2400" dirty="0">
                <a:solidFill>
                  <a:schemeClr val="bg1"/>
                </a:solidFill>
                <a:latin typeface="Century Gothic" panose="020B0502020202020204" pitchFamily="34" charset="0"/>
              </a:rPr>
              <a:t>The </a:t>
            </a:r>
            <a:r>
              <a:rPr lang="en-GB" sz="2400" b="1" dirty="0">
                <a:solidFill>
                  <a:srgbClr val="EE6000"/>
                </a:solidFill>
                <a:latin typeface="Century Gothic" panose="020B0502020202020204" pitchFamily="34" charset="0"/>
              </a:rPr>
              <a:t>–s</a:t>
            </a:r>
            <a:r>
              <a:rPr lang="en-GB" sz="2400" dirty="0">
                <a:solidFill>
                  <a:schemeClr val="bg1"/>
                </a:solidFill>
                <a:latin typeface="Century Gothic" panose="020B0502020202020204" pitchFamily="34" charset="0"/>
              </a:rPr>
              <a:t> on the end is silent, but again the </a:t>
            </a:r>
            <a:r>
              <a:rPr lang="en-GB" sz="2400" b="1" dirty="0">
                <a:solidFill>
                  <a:srgbClr val="EE6000"/>
                </a:solidFill>
                <a:latin typeface="Century Gothic" panose="020B0502020202020204" pitchFamily="34" charset="0"/>
              </a:rPr>
              <a:t>–e</a:t>
            </a:r>
            <a:r>
              <a:rPr lang="en-GB" sz="2400" dirty="0">
                <a:solidFill>
                  <a:schemeClr val="bg1"/>
                </a:solidFill>
                <a:latin typeface="Century Gothic" panose="020B0502020202020204" pitchFamily="34" charset="0"/>
              </a:rPr>
              <a:t> makes you pronounce the ‘</a:t>
            </a:r>
            <a:r>
              <a:rPr lang="en-GB" sz="2400" b="1" dirty="0">
                <a:solidFill>
                  <a:srgbClr val="EE6000"/>
                </a:solidFill>
                <a:latin typeface="Century Gothic" panose="020B0502020202020204" pitchFamily="34" charset="0"/>
              </a:rPr>
              <a:t>t</a:t>
            </a:r>
            <a:r>
              <a:rPr lang="en-GB" sz="2400" dirty="0">
                <a:solidFill>
                  <a:schemeClr val="bg1"/>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0"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0053791C-6DC7-0B49-AF03-8599D37088EA}"/>
              </a:ext>
            </a:extLst>
          </p:cNvPr>
          <p:cNvSpPr/>
          <p:nvPr/>
        </p:nvSpPr>
        <p:spPr>
          <a:xfrm>
            <a:off x="810228" y="1244543"/>
            <a:ext cx="10590835" cy="830997"/>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To talk about about the third person plural form of the verb </a:t>
            </a:r>
            <a:r>
              <a:rPr lang="en-GB" sz="2400" b="1" dirty="0" err="1">
                <a:solidFill>
                  <a:srgbClr val="4472C4">
                    <a:lumMod val="50000"/>
                  </a:srgbClr>
                </a:solidFill>
                <a:latin typeface="Century Gothic" panose="020B0502020202020204" pitchFamily="34" charset="0"/>
              </a:rPr>
              <a:t>être</a:t>
            </a:r>
            <a:r>
              <a:rPr lang="en-GB" sz="2400" b="1" dirty="0">
                <a:solidFill>
                  <a:srgbClr val="4472C4">
                    <a:lumMod val="50000"/>
                  </a:srgbClr>
                </a:solidFill>
                <a:latin typeface="Century Gothic" panose="020B0502020202020204" pitchFamily="34" charset="0"/>
              </a:rPr>
              <a:t> </a:t>
            </a:r>
            <a:r>
              <a:rPr lang="en-GB" sz="2000" b="1" dirty="0">
                <a:solidFill>
                  <a:srgbClr val="4472C4">
                    <a:lumMod val="50000"/>
                  </a:srgbClr>
                </a:solidFill>
                <a:latin typeface="Century Gothic" panose="020B0502020202020204" pitchFamily="34" charset="0"/>
              </a:rPr>
              <a:t>(to be)</a:t>
            </a:r>
            <a:r>
              <a:rPr lang="en-GB" sz="2400" b="1" dirty="0">
                <a:solidFill>
                  <a:srgbClr val="4472C4">
                    <a:lumMod val="50000"/>
                  </a:srgbClr>
                </a:solidFill>
                <a:latin typeface="Century Gothic" panose="020B0502020202020204" pitchFamily="34" charset="0"/>
              </a:rPr>
              <a:t>, </a:t>
            </a:r>
            <a:r>
              <a:rPr lang="en-GB" sz="2400" b="1" dirty="0" smtClean="0">
                <a:solidFill>
                  <a:srgbClr val="4472C4">
                    <a:lumMod val="50000"/>
                  </a:srgbClr>
                </a:solidFill>
                <a:latin typeface="Century Gothic" panose="020B0502020202020204" pitchFamily="34" charset="0"/>
              </a:rPr>
              <a:t>they </a:t>
            </a:r>
            <a:r>
              <a:rPr lang="en-GB" sz="2400" b="1" dirty="0">
                <a:solidFill>
                  <a:srgbClr val="4472C4">
                    <a:lumMod val="50000"/>
                  </a:srgbClr>
                </a:solidFill>
                <a:latin typeface="Century Gothic" panose="020B0502020202020204" pitchFamily="34" charset="0"/>
              </a:rPr>
              <a:t>are:</a:t>
            </a:r>
            <a:r>
              <a:rPr lang="en-GB" sz="2400" dirty="0">
                <a:solidFill>
                  <a:srgbClr val="4472C4">
                    <a:lumMod val="50000"/>
                  </a:srgbClr>
                </a:solidFill>
                <a:latin typeface="Century Gothic" panose="020B0502020202020204" pitchFamily="34" charset="0"/>
              </a:rPr>
              <a:t> </a:t>
            </a:r>
          </a:p>
        </p:txBody>
      </p:sp>
      <p:sp>
        <p:nvSpPr>
          <p:cNvPr id="11" name="Oval Callout 10"/>
          <p:cNvSpPr/>
          <p:nvPr/>
        </p:nvSpPr>
        <p:spPr>
          <a:xfrm>
            <a:off x="7163826" y="901685"/>
            <a:ext cx="4807352" cy="1642807"/>
          </a:xfrm>
          <a:prstGeom prst="wedgeEllipseCallout">
            <a:avLst>
              <a:gd name="adj1" fmla="val -163324"/>
              <a:gd name="adj2" fmla="val 4833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Callout 14"/>
          <p:cNvSpPr/>
          <p:nvPr/>
        </p:nvSpPr>
        <p:spPr>
          <a:xfrm>
            <a:off x="7316226" y="1054085"/>
            <a:ext cx="4807352" cy="1642807"/>
          </a:xfrm>
          <a:prstGeom prst="wedgeEllipseCallout">
            <a:avLst>
              <a:gd name="adj1" fmla="val -161802"/>
              <a:gd name="adj2" fmla="val 14184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The </a:t>
            </a:r>
            <a:r>
              <a:rPr lang="en-GB" sz="2800" b="1" dirty="0">
                <a:solidFill>
                  <a:srgbClr val="EE6000"/>
                </a:solidFill>
                <a:latin typeface="Century Gothic" panose="020B0502020202020204" pitchFamily="34" charset="0"/>
              </a:rPr>
              <a:t>–s</a:t>
            </a:r>
            <a:r>
              <a:rPr lang="en-GB" sz="2800" dirty="0">
                <a:solidFill>
                  <a:schemeClr val="bg1"/>
                </a:solidFill>
                <a:latin typeface="Century Gothic" panose="020B0502020202020204" pitchFamily="34" charset="0"/>
              </a:rPr>
              <a:t> on the end </a:t>
            </a:r>
            <a:r>
              <a:rPr lang="en-GB" sz="2800" dirty="0" smtClean="0">
                <a:solidFill>
                  <a:schemeClr val="bg1"/>
                </a:solidFill>
                <a:latin typeface="Century Gothic" panose="020B0502020202020204" pitchFamily="34" charset="0"/>
              </a:rPr>
              <a:t>of  </a:t>
            </a:r>
            <a:r>
              <a:rPr lang="en-GB" sz="2800" b="1" dirty="0" err="1" smtClean="0">
                <a:solidFill>
                  <a:srgbClr val="EE6000"/>
                </a:solidFill>
                <a:latin typeface="Century Gothic" panose="020B0502020202020204" pitchFamily="34" charset="0"/>
              </a:rPr>
              <a:t>ils</a:t>
            </a:r>
            <a:r>
              <a:rPr lang="en-GB" sz="2800" dirty="0" smtClean="0">
                <a:solidFill>
                  <a:schemeClr val="bg1"/>
                </a:solidFill>
                <a:latin typeface="Century Gothic" panose="020B0502020202020204" pitchFamily="34" charset="0"/>
              </a:rPr>
              <a:t> and </a:t>
            </a:r>
            <a:r>
              <a:rPr lang="en-GB" sz="2800" b="1" dirty="0" err="1" smtClean="0">
                <a:solidFill>
                  <a:srgbClr val="EE6000"/>
                </a:solidFill>
                <a:latin typeface="Century Gothic" panose="020B0502020202020204" pitchFamily="34" charset="0"/>
              </a:rPr>
              <a:t>elles</a:t>
            </a:r>
            <a:r>
              <a:rPr lang="en-GB" sz="2800" dirty="0" smtClean="0">
                <a:solidFill>
                  <a:schemeClr val="bg1"/>
                </a:solidFill>
                <a:latin typeface="Century Gothic" panose="020B0502020202020204" pitchFamily="34" charset="0"/>
              </a:rPr>
              <a:t> is silent!</a:t>
            </a:r>
            <a:endParaRPr lang="en-GB" sz="2800" dirty="0"/>
          </a:p>
        </p:txBody>
      </p:sp>
      <p:cxnSp>
        <p:nvCxnSpPr>
          <p:cNvPr id="3" name="Straight Arrow Connector 2"/>
          <p:cNvCxnSpPr/>
          <p:nvPr/>
        </p:nvCxnSpPr>
        <p:spPr>
          <a:xfrm flipV="1">
            <a:off x="1547446" y="4507857"/>
            <a:ext cx="3352800" cy="7206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98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1" presetClass="entr" presetSubtype="0" fill="hold" grpId="1"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26" grpId="1"/>
      <p:bldP spid="23" grpId="0"/>
      <p:bldP spid="17" grpId="0"/>
      <p:bldP spid="21" grpId="0"/>
      <p:bldP spid="22" grpId="0"/>
      <p:bldP spid="6" grpId="0"/>
      <p:bldP spid="24" grpId="0"/>
      <p:bldP spid="11"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94980531"/>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rgbClr val="002060"/>
                          </a:solidFill>
                        </a:rPr>
                        <a:t>il</a:t>
                      </a:r>
                      <a:r>
                        <a:rPr lang="en-GB" sz="2400" b="1" dirty="0" smtClean="0">
                          <a:solidFill>
                            <a:srgbClr val="002060"/>
                          </a:solidFill>
                        </a:rPr>
                        <a:t> / </a:t>
                      </a:r>
                      <a:r>
                        <a:rPr lang="en-GB" sz="2400" b="1" dirty="0" err="1" smtClean="0">
                          <a:solidFill>
                            <a:srgbClr val="002060"/>
                          </a:solidFill>
                        </a:rPr>
                        <a:t>elle</a:t>
                      </a:r>
                      <a:r>
                        <a:rPr lang="en-GB" sz="2400" b="1" dirty="0" smtClean="0">
                          <a:solidFill>
                            <a:srgbClr val="002060"/>
                          </a:solidFill>
                        </a:rPr>
                        <a:t/>
                      </a:r>
                      <a:br>
                        <a:rPr lang="en-GB" sz="2400" b="1" dirty="0" smtClean="0">
                          <a:solidFill>
                            <a:srgbClr val="002060"/>
                          </a:solidFill>
                        </a:rPr>
                      </a:br>
                      <a:r>
                        <a:rPr lang="en-GB" sz="2400" b="0" dirty="0" smtClean="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chemeClr val="accent5">
                              <a:lumMod val="50000"/>
                            </a:schemeClr>
                          </a:solidFill>
                        </a:rPr>
                        <a:t>ils</a:t>
                      </a:r>
                      <a:r>
                        <a:rPr lang="en-GB" sz="2400" b="1" dirty="0" smtClean="0">
                          <a:solidFill>
                            <a:schemeClr val="accent5">
                              <a:lumMod val="50000"/>
                            </a:schemeClr>
                          </a:solidFill>
                        </a:rPr>
                        <a:t> / </a:t>
                      </a:r>
                      <a:r>
                        <a:rPr lang="en-GB" sz="2400" b="1" dirty="0" err="1" smtClean="0">
                          <a:solidFill>
                            <a:schemeClr val="accent5">
                              <a:lumMod val="50000"/>
                            </a:schemeClr>
                          </a:solidFill>
                        </a:rPr>
                        <a:t>elles</a:t>
                      </a:r>
                      <a:r>
                        <a:rPr lang="en-GB" sz="2400" b="1" dirty="0" smtClean="0">
                          <a:solidFill>
                            <a:schemeClr val="accent5">
                              <a:lumMod val="50000"/>
                            </a:schemeClr>
                          </a:solidFill>
                        </a:rPr>
                        <a:t/>
                      </a:r>
                      <a:br>
                        <a:rPr lang="en-GB" sz="2400" b="1" dirty="0" smtClean="0">
                          <a:solidFill>
                            <a:schemeClr val="accent5">
                              <a:lumMod val="50000"/>
                            </a:schemeClr>
                          </a:solidFill>
                        </a:rPr>
                      </a:br>
                      <a:r>
                        <a:rPr lang="en-GB" sz="2400" b="0" dirty="0" smtClean="0">
                          <a:solidFill>
                            <a:schemeClr val="accent5">
                              <a:lumMod val="50000"/>
                            </a:schemeClr>
                          </a:solidFill>
                        </a:rPr>
                        <a:t>(they)</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2111135"/>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2688273"/>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3182560"/>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3626256"/>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3" y="4191427"/>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4753459"/>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5249248"/>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4" y="5752464"/>
            <a:ext cx="346161" cy="360584"/>
          </a:xfrm>
          <a:prstGeom prst="rect">
            <a:avLst/>
          </a:prstGeom>
        </p:spPr>
      </p:pic>
      <p:sp>
        <p:nvSpPr>
          <p:cNvPr id="13" name="Action Button: Custom 12">
            <a:hlinkClick r:id="" action="ppaction://noaction" highlightClick="1">
              <a:snd r:embed="rId4" name="tr-8.wav"/>
            </a:hlinkClick>
          </p:cNvPr>
          <p:cNvSpPr/>
          <p:nvPr/>
        </p:nvSpPr>
        <p:spPr>
          <a:xfrm>
            <a:off x="549053" y="571587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4" name="Action Button: Custom 13">
            <a:hlinkClick r:id="" action="ppaction://noaction" highlightClick="1">
              <a:snd r:embed="rId5" name="tr-7.wav"/>
            </a:hlinkClick>
          </p:cNvPr>
          <p:cNvSpPr/>
          <p:nvPr/>
        </p:nvSpPr>
        <p:spPr>
          <a:xfrm>
            <a:off x="548663" y="5191860"/>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5" name="Action Button: Custom 14">
            <a:hlinkClick r:id="" action="ppaction://noaction" highlightClick="1">
              <a:snd r:embed="rId6" name="tr-6.wav"/>
            </a:hlinkClick>
          </p:cNvPr>
          <p:cNvSpPr/>
          <p:nvPr/>
        </p:nvSpPr>
        <p:spPr>
          <a:xfrm>
            <a:off x="548663" y="470102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6" name="Action Button: Custom 15">
            <a:hlinkClick r:id="" action="ppaction://noaction" highlightClick="1">
              <a:snd r:embed="rId7" name="tr-5.wav"/>
            </a:hlinkClick>
          </p:cNvPr>
          <p:cNvSpPr/>
          <p:nvPr/>
        </p:nvSpPr>
        <p:spPr>
          <a:xfrm>
            <a:off x="548664" y="415504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7" name="Action Button: Custom 16">
            <a:hlinkClick r:id="" action="ppaction://noaction" highlightClick="1">
              <a:snd r:embed="rId8" name="tr-4.wav"/>
            </a:hlinkClick>
          </p:cNvPr>
          <p:cNvSpPr/>
          <p:nvPr/>
        </p:nvSpPr>
        <p:spPr>
          <a:xfrm>
            <a:off x="550757" y="3623546"/>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8" name="Action Button: Custom 17">
            <a:hlinkClick r:id="" action="ppaction://noaction" highlightClick="1">
              <a:snd r:embed="rId9" name="tr-3.wav"/>
            </a:hlinkClick>
          </p:cNvPr>
          <p:cNvSpPr/>
          <p:nvPr/>
        </p:nvSpPr>
        <p:spPr>
          <a:xfrm>
            <a:off x="553427" y="3125172"/>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9" name="Action Button: Custom 18">
            <a:hlinkClick r:id="" action="ppaction://noaction" highlightClick="1">
              <a:snd r:embed="rId10" name="tr-2.wav"/>
            </a:hlinkClick>
          </p:cNvPr>
          <p:cNvSpPr/>
          <p:nvPr/>
        </p:nvSpPr>
        <p:spPr>
          <a:xfrm>
            <a:off x="550757" y="264875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0" name="Action Button: Custom 19">
            <a:hlinkClick r:id="" action="ppaction://noaction" highlightClick="1">
              <a:snd r:embed="rId11" name="tr-1.wav"/>
            </a:hlinkClick>
          </p:cNvPr>
          <p:cNvSpPr/>
          <p:nvPr/>
        </p:nvSpPr>
        <p:spPr>
          <a:xfrm>
            <a:off x="550757" y="213333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30" name="TextBox 29"/>
          <p:cNvSpPr txBox="1"/>
          <p:nvPr/>
        </p:nvSpPr>
        <p:spPr>
          <a:xfrm>
            <a:off x="1311296" y="2631098"/>
            <a:ext cx="4866033" cy="523220"/>
          </a:xfrm>
          <a:prstGeom prst="rect">
            <a:avLst/>
          </a:prstGeom>
          <a:noFill/>
        </p:spPr>
        <p:txBody>
          <a:bodyPr wrap="square" rtlCol="0">
            <a:spAutoFit/>
          </a:bodyPr>
          <a:lstStyle/>
          <a:p>
            <a:r>
              <a:rPr lang="en-GB" sz="2800" dirty="0">
                <a:solidFill>
                  <a:srgbClr val="002060"/>
                </a:solidFill>
              </a:rPr>
              <a:t>(He) is happy.</a:t>
            </a:r>
          </a:p>
        </p:txBody>
      </p:sp>
      <p:sp>
        <p:nvSpPr>
          <p:cNvPr id="31" name="TextBox 30"/>
          <p:cNvSpPr txBox="1"/>
          <p:nvPr/>
        </p:nvSpPr>
        <p:spPr>
          <a:xfrm>
            <a:off x="1206198" y="4659655"/>
            <a:ext cx="4114800"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fpl</a:t>
            </a:r>
            <a:r>
              <a:rPr lang="en-GB" sz="2800" dirty="0">
                <a:solidFill>
                  <a:srgbClr val="002060"/>
                </a:solidFill>
              </a:rPr>
              <a:t>) are </a:t>
            </a:r>
            <a:r>
              <a:rPr lang="en-GB" sz="2800" dirty="0" smtClean="0">
                <a:solidFill>
                  <a:srgbClr val="002060"/>
                </a:solidFill>
              </a:rPr>
              <a:t>happy.</a:t>
            </a:r>
            <a:endParaRPr lang="en-GB" sz="2800" dirty="0">
              <a:solidFill>
                <a:srgbClr val="002060"/>
              </a:solidFill>
            </a:endParaRPr>
          </a:p>
        </p:txBody>
      </p:sp>
      <p:sp>
        <p:nvSpPr>
          <p:cNvPr id="32" name="TextBox 31"/>
          <p:cNvSpPr txBox="1"/>
          <p:nvPr/>
        </p:nvSpPr>
        <p:spPr>
          <a:xfrm>
            <a:off x="1281757" y="3627860"/>
            <a:ext cx="4895572"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mpl</a:t>
            </a:r>
            <a:r>
              <a:rPr lang="en-GB" sz="2800" dirty="0">
                <a:solidFill>
                  <a:srgbClr val="002060"/>
                </a:solidFill>
              </a:rPr>
              <a:t>) are </a:t>
            </a:r>
            <a:r>
              <a:rPr lang="en-GB" sz="2800" dirty="0" smtClean="0">
                <a:solidFill>
                  <a:srgbClr val="002060"/>
                </a:solidFill>
              </a:rPr>
              <a:t>intelligent.</a:t>
            </a:r>
            <a:endParaRPr lang="en-GB" sz="2800" dirty="0">
              <a:solidFill>
                <a:srgbClr val="002060"/>
              </a:solidFill>
            </a:endParaRPr>
          </a:p>
        </p:txBody>
      </p:sp>
      <p:sp>
        <p:nvSpPr>
          <p:cNvPr id="34" name="TextBox 33"/>
          <p:cNvSpPr txBox="1"/>
          <p:nvPr/>
        </p:nvSpPr>
        <p:spPr>
          <a:xfrm>
            <a:off x="1281756" y="3140467"/>
            <a:ext cx="4380521" cy="523220"/>
          </a:xfrm>
          <a:prstGeom prst="rect">
            <a:avLst/>
          </a:prstGeom>
          <a:noFill/>
        </p:spPr>
        <p:txBody>
          <a:bodyPr wrap="square" rtlCol="0">
            <a:spAutoFit/>
          </a:bodyPr>
          <a:lstStyle/>
          <a:p>
            <a:r>
              <a:rPr lang="en-GB" sz="2800" dirty="0">
                <a:solidFill>
                  <a:srgbClr val="002060"/>
                </a:solidFill>
              </a:rPr>
              <a:t>(</a:t>
            </a:r>
            <a:r>
              <a:rPr lang="en-GB" sz="2800" dirty="0" smtClean="0">
                <a:solidFill>
                  <a:srgbClr val="002060"/>
                </a:solidFill>
              </a:rPr>
              <a:t>S/he</a:t>
            </a:r>
            <a:r>
              <a:rPr lang="en-GB" sz="2800" dirty="0">
                <a:solidFill>
                  <a:srgbClr val="002060"/>
                </a:solidFill>
              </a:rPr>
              <a:t>) is </a:t>
            </a:r>
            <a:r>
              <a:rPr lang="en-GB" sz="2800" dirty="0" smtClean="0">
                <a:solidFill>
                  <a:srgbClr val="002060"/>
                </a:solidFill>
              </a:rPr>
              <a:t>well-behaved.</a:t>
            </a:r>
            <a:endParaRPr lang="en-GB" sz="2800" dirty="0">
              <a:solidFill>
                <a:srgbClr val="002060"/>
              </a:solidFill>
            </a:endParaRPr>
          </a:p>
        </p:txBody>
      </p:sp>
      <p:sp>
        <p:nvSpPr>
          <p:cNvPr id="36" name="TextBox 35"/>
          <p:cNvSpPr txBox="1"/>
          <p:nvPr/>
        </p:nvSpPr>
        <p:spPr>
          <a:xfrm>
            <a:off x="205098" y="220019"/>
            <a:ext cx="10630969" cy="461665"/>
          </a:xfrm>
          <a:prstGeom prst="rect">
            <a:avLst/>
          </a:prstGeom>
          <a:noFill/>
        </p:spPr>
        <p:txBody>
          <a:bodyPr wrap="square" rtlCol="0">
            <a:spAutoFit/>
          </a:bodyPr>
          <a:lstStyle/>
          <a:p>
            <a:r>
              <a:rPr lang="en-GB" sz="2400" dirty="0" err="1"/>
              <a:t>C’est</a:t>
            </a:r>
            <a:r>
              <a:rPr lang="en-GB" sz="2400" dirty="0"/>
              <a:t> qui? </a:t>
            </a:r>
            <a:r>
              <a:rPr lang="en-GB" sz="2400" b="1" dirty="0"/>
              <a:t>Il/</a:t>
            </a:r>
            <a:r>
              <a:rPr lang="en-GB" sz="2400" b="1" dirty="0" err="1"/>
              <a:t>elle</a:t>
            </a:r>
            <a:r>
              <a:rPr lang="en-GB" sz="2400" b="1" dirty="0"/>
              <a:t> </a:t>
            </a:r>
            <a:r>
              <a:rPr lang="en-GB" sz="2400" dirty="0" err="1"/>
              <a:t>ou</a:t>
            </a:r>
            <a:r>
              <a:rPr lang="en-GB" sz="2400" b="1" dirty="0"/>
              <a:t> </a:t>
            </a:r>
            <a:r>
              <a:rPr lang="en-GB" sz="2400" b="1" dirty="0" err="1"/>
              <a:t>ils</a:t>
            </a:r>
            <a:r>
              <a:rPr lang="en-GB" sz="2400" b="1" dirty="0"/>
              <a:t>/</a:t>
            </a:r>
            <a:r>
              <a:rPr lang="en-GB" sz="2400" b="1" dirty="0" err="1"/>
              <a:t>elles</a:t>
            </a:r>
            <a:r>
              <a:rPr lang="en-GB" sz="2400" b="1" dirty="0"/>
              <a:t>?</a:t>
            </a:r>
            <a:endParaRPr lang="en-GB" sz="2400" dirty="0">
              <a:solidFill>
                <a:schemeClr val="accent5">
                  <a:lumMod val="50000"/>
                </a:schemeClr>
              </a:solidFill>
            </a:endParaRPr>
          </a:p>
        </p:txBody>
      </p:sp>
      <p:sp>
        <p:nvSpPr>
          <p:cNvPr id="37" name="TextBox 36"/>
          <p:cNvSpPr txBox="1"/>
          <p:nvPr/>
        </p:nvSpPr>
        <p:spPr>
          <a:xfrm>
            <a:off x="1234843" y="2061525"/>
            <a:ext cx="4114800"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fpl</a:t>
            </a:r>
            <a:r>
              <a:rPr lang="en-GB" sz="2800" dirty="0">
                <a:solidFill>
                  <a:srgbClr val="002060"/>
                </a:solidFill>
              </a:rPr>
              <a:t>) are </a:t>
            </a:r>
            <a:r>
              <a:rPr lang="en-GB" sz="2800" dirty="0" smtClean="0">
                <a:solidFill>
                  <a:srgbClr val="002060"/>
                </a:solidFill>
              </a:rPr>
              <a:t>tall.</a:t>
            </a:r>
            <a:endParaRPr lang="en-GB" sz="2800" dirty="0">
              <a:solidFill>
                <a:srgbClr val="002060"/>
              </a:solidFill>
            </a:endParaRPr>
          </a:p>
        </p:txBody>
      </p:sp>
      <p:sp>
        <p:nvSpPr>
          <p:cNvPr id="38" name="TextBox 37"/>
          <p:cNvSpPr txBox="1"/>
          <p:nvPr/>
        </p:nvSpPr>
        <p:spPr>
          <a:xfrm>
            <a:off x="1234843" y="4136718"/>
            <a:ext cx="4114800" cy="523220"/>
          </a:xfrm>
          <a:prstGeom prst="rect">
            <a:avLst/>
          </a:prstGeom>
          <a:noFill/>
        </p:spPr>
        <p:txBody>
          <a:bodyPr wrap="square" rtlCol="0">
            <a:spAutoFit/>
          </a:bodyPr>
          <a:lstStyle/>
          <a:p>
            <a:r>
              <a:rPr lang="en-GB" sz="2800" dirty="0">
                <a:solidFill>
                  <a:srgbClr val="002060"/>
                </a:solidFill>
              </a:rPr>
              <a:t>(She) is </a:t>
            </a:r>
            <a:r>
              <a:rPr lang="en-GB" sz="2800" dirty="0" smtClean="0">
                <a:solidFill>
                  <a:srgbClr val="002060"/>
                </a:solidFill>
              </a:rPr>
              <a:t>small.</a:t>
            </a:r>
            <a:endParaRPr lang="en-GB" sz="2800" dirty="0">
              <a:solidFill>
                <a:srgbClr val="002060"/>
              </a:solidFill>
            </a:endParaRPr>
          </a:p>
        </p:txBody>
      </p:sp>
      <p:sp>
        <p:nvSpPr>
          <p:cNvPr id="39" name="TextBox 38"/>
          <p:cNvSpPr txBox="1"/>
          <p:nvPr/>
        </p:nvSpPr>
        <p:spPr>
          <a:xfrm>
            <a:off x="1206198" y="5677973"/>
            <a:ext cx="4114800" cy="523220"/>
          </a:xfrm>
          <a:prstGeom prst="rect">
            <a:avLst/>
          </a:prstGeom>
          <a:noFill/>
        </p:spPr>
        <p:txBody>
          <a:bodyPr wrap="square" rtlCol="0">
            <a:spAutoFit/>
          </a:bodyPr>
          <a:lstStyle/>
          <a:p>
            <a:r>
              <a:rPr lang="en-GB" sz="2800" dirty="0">
                <a:solidFill>
                  <a:srgbClr val="002060"/>
                </a:solidFill>
              </a:rPr>
              <a:t>(He) is </a:t>
            </a:r>
            <a:r>
              <a:rPr lang="en-GB" sz="2800" dirty="0" smtClean="0">
                <a:solidFill>
                  <a:srgbClr val="002060"/>
                </a:solidFill>
              </a:rPr>
              <a:t>tall.</a:t>
            </a:r>
            <a:endParaRPr lang="en-GB" sz="2800" dirty="0">
              <a:solidFill>
                <a:srgbClr val="002060"/>
              </a:solidFill>
            </a:endParaRPr>
          </a:p>
        </p:txBody>
      </p:sp>
      <p:sp>
        <p:nvSpPr>
          <p:cNvPr id="40" name="TextBox 39"/>
          <p:cNvSpPr txBox="1"/>
          <p:nvPr/>
        </p:nvSpPr>
        <p:spPr>
          <a:xfrm>
            <a:off x="1192909" y="5162514"/>
            <a:ext cx="5329254" cy="523220"/>
          </a:xfrm>
          <a:prstGeom prst="rect">
            <a:avLst/>
          </a:prstGeom>
          <a:noFill/>
        </p:spPr>
        <p:txBody>
          <a:bodyPr wrap="square" rtlCol="0">
            <a:spAutoFit/>
          </a:bodyPr>
          <a:lstStyle/>
          <a:p>
            <a:r>
              <a:rPr lang="en-GB" sz="2800" dirty="0">
                <a:solidFill>
                  <a:srgbClr val="002060"/>
                </a:solidFill>
              </a:rPr>
              <a:t>(They - </a:t>
            </a:r>
            <a:r>
              <a:rPr lang="en-GB" sz="2800" dirty="0" err="1">
                <a:solidFill>
                  <a:srgbClr val="002060"/>
                </a:solidFill>
              </a:rPr>
              <a:t>mpl</a:t>
            </a:r>
            <a:r>
              <a:rPr lang="en-GB" sz="2800" dirty="0">
                <a:solidFill>
                  <a:srgbClr val="002060"/>
                </a:solidFill>
              </a:rPr>
              <a:t>) </a:t>
            </a:r>
            <a:r>
              <a:rPr lang="en-GB" sz="2800" dirty="0" smtClean="0">
                <a:solidFill>
                  <a:srgbClr val="002060"/>
                </a:solidFill>
              </a:rPr>
              <a:t>are interesting.</a:t>
            </a:r>
            <a:endParaRPr lang="en-GB" sz="2800" dirty="0">
              <a:solidFill>
                <a:srgbClr val="002060"/>
              </a:solidFill>
            </a:endParaRPr>
          </a:p>
        </p:txBody>
      </p:sp>
    </p:spTree>
    <p:extLst>
      <p:ext uri="{BB962C8B-B14F-4D97-AF65-F5344CB8AC3E}">
        <p14:creationId xmlns:p14="http://schemas.microsoft.com/office/powerpoint/2010/main" val="2476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7" grpId="0"/>
      <p:bldP spid="38" grpId="0"/>
      <p:bldP spid="39" grpId="0"/>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09974241"/>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rgbClr val="002060"/>
                          </a:solidFill>
                        </a:rPr>
                        <a:t>il</a:t>
                      </a:r>
                      <a:r>
                        <a:rPr lang="en-GB" sz="2400" b="1" dirty="0" smtClean="0">
                          <a:solidFill>
                            <a:srgbClr val="002060"/>
                          </a:solidFill>
                        </a:rPr>
                        <a:t> / </a:t>
                      </a:r>
                      <a:r>
                        <a:rPr lang="en-GB" sz="2400" b="1" dirty="0" err="1" smtClean="0">
                          <a:solidFill>
                            <a:srgbClr val="002060"/>
                          </a:solidFill>
                        </a:rPr>
                        <a:t>elle</a:t>
                      </a:r>
                      <a:r>
                        <a:rPr lang="en-GB" sz="2400" b="1" dirty="0" smtClean="0">
                          <a:solidFill>
                            <a:srgbClr val="002060"/>
                          </a:solidFill>
                        </a:rPr>
                        <a:t/>
                      </a:r>
                      <a:br>
                        <a:rPr lang="en-GB" sz="2400" b="1" dirty="0" smtClean="0">
                          <a:solidFill>
                            <a:srgbClr val="002060"/>
                          </a:solidFill>
                        </a:rPr>
                      </a:br>
                      <a:r>
                        <a:rPr lang="en-GB" sz="2400" b="0" dirty="0" smtClean="0">
                          <a:solidFill>
                            <a:srgbClr val="002060"/>
                          </a:solidFill>
                        </a:rPr>
                        <a:t>(he / she)</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smtClean="0">
                          <a:solidFill>
                            <a:schemeClr val="accent5">
                              <a:lumMod val="50000"/>
                            </a:schemeClr>
                          </a:solidFill>
                        </a:rPr>
                        <a:t>ils</a:t>
                      </a:r>
                      <a:r>
                        <a:rPr lang="en-GB" sz="2400" b="1" dirty="0" smtClean="0">
                          <a:solidFill>
                            <a:schemeClr val="accent5">
                              <a:lumMod val="50000"/>
                            </a:schemeClr>
                          </a:solidFill>
                        </a:rPr>
                        <a:t> / </a:t>
                      </a:r>
                      <a:r>
                        <a:rPr lang="en-GB" sz="2400" b="1" dirty="0" err="1" smtClean="0">
                          <a:solidFill>
                            <a:schemeClr val="accent5">
                              <a:lumMod val="50000"/>
                            </a:schemeClr>
                          </a:solidFill>
                        </a:rPr>
                        <a:t>elles</a:t>
                      </a:r>
                      <a:r>
                        <a:rPr lang="en-GB" sz="2400" b="1" dirty="0" smtClean="0">
                          <a:solidFill>
                            <a:schemeClr val="accent5">
                              <a:lumMod val="50000"/>
                            </a:schemeClr>
                          </a:solidFill>
                        </a:rPr>
                        <a:t/>
                      </a:r>
                      <a:br>
                        <a:rPr lang="en-GB" sz="2400" b="1" dirty="0" smtClean="0">
                          <a:solidFill>
                            <a:schemeClr val="accent5">
                              <a:lumMod val="50000"/>
                            </a:schemeClr>
                          </a:solidFill>
                        </a:rPr>
                      </a:br>
                      <a:r>
                        <a:rPr lang="en-GB" sz="2400" b="0" dirty="0" smtClean="0">
                          <a:solidFill>
                            <a:schemeClr val="accent5">
                              <a:lumMod val="50000"/>
                            </a:schemeClr>
                          </a:solidFill>
                        </a:rPr>
                        <a:t>(they)</a:t>
                      </a:r>
                      <a:endParaRPr lang="en-GB" sz="24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r>
                        <a:rPr lang="en-GB" sz="2800" b="1" dirty="0" smtClean="0">
                          <a:solidFill>
                            <a:schemeClr val="accent5">
                              <a:lumMod val="50000"/>
                            </a:schemeClr>
                          </a:solidFill>
                        </a:rPr>
                        <a:t>1</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r>
                        <a:rPr lang="en-GB" sz="2800" b="1" dirty="0" smtClean="0">
                          <a:solidFill>
                            <a:schemeClr val="accent5">
                              <a:lumMod val="50000"/>
                            </a:schemeClr>
                          </a:solidFill>
                        </a:rPr>
                        <a:t>2</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r>
                        <a:rPr lang="en-GB" sz="2800" b="1" dirty="0" smtClean="0">
                          <a:solidFill>
                            <a:schemeClr val="accent5">
                              <a:lumMod val="50000"/>
                            </a:schemeClr>
                          </a:solidFill>
                        </a:rPr>
                        <a:t>3</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r>
                        <a:rPr lang="en-GB" sz="2800" b="1" dirty="0" smtClean="0">
                          <a:solidFill>
                            <a:schemeClr val="accent5">
                              <a:lumMod val="50000"/>
                            </a:schemeClr>
                          </a:solidFill>
                        </a:rPr>
                        <a:t>4</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r>
                        <a:rPr lang="en-GB" sz="2800" b="1" dirty="0" smtClean="0">
                          <a:solidFill>
                            <a:schemeClr val="accent5">
                              <a:lumMod val="50000"/>
                            </a:schemeClr>
                          </a:solidFill>
                        </a:rPr>
                        <a:t>5</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r>
                        <a:rPr lang="en-GB" sz="2800" b="1" dirty="0" smtClean="0">
                          <a:solidFill>
                            <a:schemeClr val="accent5">
                              <a:lumMod val="50000"/>
                            </a:schemeClr>
                          </a:solidFill>
                        </a:rPr>
                        <a:t>6</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r>
                        <a:rPr lang="en-GB" sz="2800" b="1" dirty="0" smtClean="0">
                          <a:solidFill>
                            <a:schemeClr val="accent5">
                              <a:lumMod val="50000"/>
                            </a:schemeClr>
                          </a:solidFill>
                        </a:rPr>
                        <a:t>7</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r>
                        <a:rPr lang="en-GB" sz="2800" b="1" dirty="0" smtClean="0">
                          <a:solidFill>
                            <a:schemeClr val="accent5">
                              <a:lumMod val="50000"/>
                            </a:schemeClr>
                          </a:solidFill>
                        </a:rPr>
                        <a:t>8</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2" y="2138026"/>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5" y="2688273"/>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6" y="3120001"/>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3626256"/>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3" y="4191427"/>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4753459"/>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462917" y="5249248"/>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584114" y="5752464"/>
            <a:ext cx="346161" cy="360584"/>
          </a:xfrm>
          <a:prstGeom prst="rect">
            <a:avLst/>
          </a:prstGeom>
        </p:spPr>
      </p:pic>
      <p:sp>
        <p:nvSpPr>
          <p:cNvPr id="30" name="TextBox 29"/>
          <p:cNvSpPr txBox="1"/>
          <p:nvPr/>
        </p:nvSpPr>
        <p:spPr>
          <a:xfrm>
            <a:off x="1459515" y="2564492"/>
            <a:ext cx="5188318"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est</a:t>
            </a:r>
            <a:r>
              <a:rPr lang="en-GB" sz="3200" dirty="0" smtClean="0">
                <a:solidFill>
                  <a:srgbClr val="002060"/>
                </a:solidFill>
              </a:rPr>
              <a:t> sage.</a:t>
            </a:r>
            <a:endParaRPr lang="en-GB" sz="3200" dirty="0">
              <a:solidFill>
                <a:srgbClr val="002060"/>
              </a:solidFill>
            </a:endParaRPr>
          </a:p>
        </p:txBody>
      </p:sp>
      <p:sp>
        <p:nvSpPr>
          <p:cNvPr id="31" name="TextBox 30"/>
          <p:cNvSpPr txBox="1"/>
          <p:nvPr/>
        </p:nvSpPr>
        <p:spPr>
          <a:xfrm>
            <a:off x="1487971" y="4570199"/>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err="1" smtClean="0">
                <a:solidFill>
                  <a:srgbClr val="002060"/>
                </a:solidFill>
              </a:rPr>
              <a:t>drôles</a:t>
            </a:r>
            <a:r>
              <a:rPr lang="en-GB" sz="3200" dirty="0" smtClean="0">
                <a:solidFill>
                  <a:srgbClr val="002060"/>
                </a:solidFill>
              </a:rPr>
              <a:t>.</a:t>
            </a:r>
            <a:endParaRPr lang="en-GB" sz="3200" dirty="0">
              <a:solidFill>
                <a:srgbClr val="002060"/>
              </a:solidFill>
            </a:endParaRPr>
          </a:p>
        </p:txBody>
      </p:sp>
      <p:sp>
        <p:nvSpPr>
          <p:cNvPr id="32" name="TextBox 31"/>
          <p:cNvSpPr txBox="1"/>
          <p:nvPr/>
        </p:nvSpPr>
        <p:spPr>
          <a:xfrm>
            <a:off x="1487971" y="3538596"/>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err="1" smtClean="0">
                <a:solidFill>
                  <a:srgbClr val="002060"/>
                </a:solidFill>
              </a:rPr>
              <a:t>grandes</a:t>
            </a:r>
            <a:r>
              <a:rPr lang="en-GB" sz="3200" dirty="0" smtClean="0">
                <a:solidFill>
                  <a:srgbClr val="002060"/>
                </a:solidFill>
              </a:rPr>
              <a:t>.</a:t>
            </a:r>
            <a:endParaRPr lang="en-GB" sz="3200" dirty="0">
              <a:solidFill>
                <a:srgbClr val="002060"/>
              </a:solidFill>
            </a:endParaRPr>
          </a:p>
        </p:txBody>
      </p:sp>
      <p:sp>
        <p:nvSpPr>
          <p:cNvPr id="34" name="TextBox 33"/>
          <p:cNvSpPr txBox="1"/>
          <p:nvPr/>
        </p:nvSpPr>
        <p:spPr>
          <a:xfrm>
            <a:off x="1459514" y="3069639"/>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contents.</a:t>
            </a:r>
            <a:endParaRPr lang="en-GB" sz="3200" dirty="0">
              <a:solidFill>
                <a:srgbClr val="002060"/>
              </a:solidFill>
            </a:endParaRPr>
          </a:p>
        </p:txBody>
      </p:sp>
      <p:sp>
        <p:nvSpPr>
          <p:cNvPr id="37" name="TextBox 36"/>
          <p:cNvSpPr txBox="1"/>
          <p:nvPr/>
        </p:nvSpPr>
        <p:spPr>
          <a:xfrm>
            <a:off x="1459514" y="2064211"/>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est</a:t>
            </a:r>
            <a:r>
              <a:rPr lang="en-GB" sz="3200" dirty="0" smtClean="0">
                <a:solidFill>
                  <a:srgbClr val="002060"/>
                </a:solidFill>
              </a:rPr>
              <a:t> petit.</a:t>
            </a:r>
            <a:endParaRPr lang="en-GB" sz="3200" dirty="0">
              <a:solidFill>
                <a:srgbClr val="002060"/>
              </a:solidFill>
            </a:endParaRPr>
          </a:p>
        </p:txBody>
      </p:sp>
      <p:sp>
        <p:nvSpPr>
          <p:cNvPr id="38" name="TextBox 37"/>
          <p:cNvSpPr txBox="1"/>
          <p:nvPr/>
        </p:nvSpPr>
        <p:spPr>
          <a:xfrm>
            <a:off x="1487971" y="4057412"/>
            <a:ext cx="4114800" cy="584775"/>
          </a:xfrm>
          <a:prstGeom prst="rect">
            <a:avLst/>
          </a:prstGeom>
          <a:noFill/>
        </p:spPr>
        <p:txBody>
          <a:bodyPr wrap="square" rtlCol="0">
            <a:spAutoFit/>
          </a:bodyPr>
          <a:lstStyle/>
          <a:p>
            <a:r>
              <a:rPr lang="en-GB" sz="3200" smtClean="0">
                <a:solidFill>
                  <a:srgbClr val="002060"/>
                </a:solidFill>
              </a:rPr>
              <a:t>...... </a:t>
            </a:r>
            <a:r>
              <a:rPr lang="en-GB" sz="3200" dirty="0" err="1" smtClean="0">
                <a:solidFill>
                  <a:srgbClr val="002060"/>
                </a:solidFill>
              </a:rPr>
              <a:t>est</a:t>
            </a:r>
            <a:r>
              <a:rPr lang="en-GB" sz="3200" dirty="0" smtClean="0">
                <a:solidFill>
                  <a:srgbClr val="002060"/>
                </a:solidFill>
              </a:rPr>
              <a:t> </a:t>
            </a:r>
            <a:r>
              <a:rPr lang="en-GB" sz="3200" dirty="0" err="1" smtClean="0">
                <a:solidFill>
                  <a:srgbClr val="002060"/>
                </a:solidFill>
              </a:rPr>
              <a:t>calme</a:t>
            </a:r>
            <a:r>
              <a:rPr lang="en-GB" sz="3200" dirty="0" smtClean="0">
                <a:solidFill>
                  <a:srgbClr val="002060"/>
                </a:solidFill>
              </a:rPr>
              <a:t>.</a:t>
            </a:r>
            <a:endParaRPr lang="en-GB" sz="3200" dirty="0">
              <a:solidFill>
                <a:srgbClr val="002060"/>
              </a:solidFill>
            </a:endParaRPr>
          </a:p>
        </p:txBody>
      </p:sp>
      <p:sp>
        <p:nvSpPr>
          <p:cNvPr id="39" name="TextBox 38"/>
          <p:cNvSpPr txBox="1"/>
          <p:nvPr/>
        </p:nvSpPr>
        <p:spPr>
          <a:xfrm>
            <a:off x="1474027" y="5622296"/>
            <a:ext cx="4114800" cy="584775"/>
          </a:xfrm>
          <a:prstGeom prst="rect">
            <a:avLst/>
          </a:prstGeom>
          <a:noFill/>
        </p:spPr>
        <p:txBody>
          <a:bodyPr wrap="square" rtlCol="0">
            <a:spAutoFit/>
          </a:bodyPr>
          <a:lstStyle/>
          <a:p>
            <a:r>
              <a:rPr lang="en-GB" sz="3200" dirty="0" smtClean="0">
                <a:solidFill>
                  <a:srgbClr val="002060"/>
                </a:solidFill>
              </a:rPr>
              <a:t>...... </a:t>
            </a:r>
            <a:r>
              <a:rPr lang="en-GB" sz="3200" dirty="0" err="1" smtClean="0">
                <a:solidFill>
                  <a:srgbClr val="002060"/>
                </a:solidFill>
              </a:rPr>
              <a:t>est</a:t>
            </a:r>
            <a:r>
              <a:rPr lang="en-GB" sz="3200" dirty="0" smtClean="0">
                <a:solidFill>
                  <a:srgbClr val="002060"/>
                </a:solidFill>
              </a:rPr>
              <a:t> intelligent.</a:t>
            </a:r>
            <a:endParaRPr lang="en-GB" sz="3200" dirty="0">
              <a:solidFill>
                <a:srgbClr val="002060"/>
              </a:solidFill>
            </a:endParaRPr>
          </a:p>
        </p:txBody>
      </p:sp>
      <p:sp>
        <p:nvSpPr>
          <p:cNvPr id="40" name="TextBox 39"/>
          <p:cNvSpPr txBox="1"/>
          <p:nvPr/>
        </p:nvSpPr>
        <p:spPr>
          <a:xfrm>
            <a:off x="1474027" y="5117149"/>
            <a:ext cx="4736135" cy="584775"/>
          </a:xfrm>
          <a:prstGeom prst="rect">
            <a:avLst/>
          </a:prstGeom>
          <a:noFill/>
        </p:spPr>
        <p:txBody>
          <a:bodyPr wrap="square" rtlCol="0">
            <a:spAutoFit/>
          </a:bodyPr>
          <a:lstStyle/>
          <a:p>
            <a:r>
              <a:rPr lang="en-GB" sz="320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err="1" smtClean="0">
                <a:solidFill>
                  <a:srgbClr val="002060"/>
                </a:solidFill>
              </a:rPr>
              <a:t>anglais</a:t>
            </a:r>
            <a:r>
              <a:rPr lang="en-GB" sz="3200" dirty="0" smtClean="0">
                <a:solidFill>
                  <a:srgbClr val="002060"/>
                </a:solidFill>
              </a:rPr>
              <a:t>.</a:t>
            </a:r>
            <a:endParaRPr lang="en-GB" sz="3200" dirty="0">
              <a:solidFill>
                <a:srgbClr val="002060"/>
              </a:solidFill>
            </a:endParaRPr>
          </a:p>
        </p:txBody>
      </p:sp>
      <p:sp>
        <p:nvSpPr>
          <p:cNvPr id="29" name="TextBox 28"/>
          <p:cNvSpPr txBox="1"/>
          <p:nvPr/>
        </p:nvSpPr>
        <p:spPr>
          <a:xfrm>
            <a:off x="205098" y="220019"/>
            <a:ext cx="10630969" cy="461665"/>
          </a:xfrm>
          <a:prstGeom prst="rect">
            <a:avLst/>
          </a:prstGeom>
          <a:noFill/>
        </p:spPr>
        <p:txBody>
          <a:bodyPr wrap="square" rtlCol="0">
            <a:spAutoFit/>
          </a:bodyPr>
          <a:lstStyle/>
          <a:p>
            <a:r>
              <a:rPr lang="en-GB" sz="2400" dirty="0" err="1"/>
              <a:t>C’est</a:t>
            </a:r>
            <a:r>
              <a:rPr lang="en-GB" sz="2400" dirty="0"/>
              <a:t> qui? </a:t>
            </a:r>
            <a:r>
              <a:rPr lang="en-GB" sz="2400" b="1" dirty="0"/>
              <a:t>Il/</a:t>
            </a:r>
            <a:r>
              <a:rPr lang="en-GB" sz="2400" b="1" dirty="0" err="1"/>
              <a:t>elle</a:t>
            </a:r>
            <a:r>
              <a:rPr lang="en-GB" sz="2400" b="1" dirty="0"/>
              <a:t> </a:t>
            </a:r>
            <a:r>
              <a:rPr lang="en-GB" sz="2400" dirty="0" err="1"/>
              <a:t>ou</a:t>
            </a:r>
            <a:r>
              <a:rPr lang="en-GB" sz="2400" b="1" dirty="0"/>
              <a:t> </a:t>
            </a:r>
            <a:r>
              <a:rPr lang="en-GB" sz="2400" b="1" dirty="0" err="1"/>
              <a:t>ils</a:t>
            </a:r>
            <a:r>
              <a:rPr lang="en-GB" sz="2400" b="1" dirty="0"/>
              <a:t>/</a:t>
            </a:r>
            <a:r>
              <a:rPr lang="en-GB" sz="2400" b="1" dirty="0" err="1"/>
              <a:t>elles</a:t>
            </a:r>
            <a:r>
              <a:rPr lang="en-GB" sz="2400" b="1" dirty="0"/>
              <a:t>?</a:t>
            </a:r>
            <a:endParaRPr lang="en-GB" sz="2400" dirty="0">
              <a:solidFill>
                <a:schemeClr val="accent5">
                  <a:lumMod val="50000"/>
                </a:schemeClr>
              </a:solidFill>
            </a:endParaRPr>
          </a:p>
        </p:txBody>
      </p:sp>
    </p:spTree>
    <p:extLst>
      <p:ext uri="{BB962C8B-B14F-4D97-AF65-F5344CB8AC3E}">
        <p14:creationId xmlns:p14="http://schemas.microsoft.com/office/powerpoint/2010/main" val="45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59781828"/>
              </p:ext>
            </p:extLst>
          </p:nvPr>
        </p:nvGraphicFramePr>
        <p:xfrm>
          <a:off x="357187" y="1102750"/>
          <a:ext cx="11640284" cy="5116356"/>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2914652">
                  <a:extLst>
                    <a:ext uri="{9D8B030D-6E8A-4147-A177-3AD203B41FA5}">
                      <a16:colId xmlns:a16="http://schemas.microsoft.com/office/drawing/2014/main" val="1347700533"/>
                    </a:ext>
                  </a:extLst>
                </a:gridCol>
                <a:gridCol w="2853469">
                  <a:extLst>
                    <a:ext uri="{9D8B030D-6E8A-4147-A177-3AD203B41FA5}">
                      <a16:colId xmlns:a16="http://schemas.microsoft.com/office/drawing/2014/main" val="20001"/>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r>
                        <a:rPr lang="en-GB" sz="2800" b="1" dirty="0" smtClean="0">
                          <a:solidFill>
                            <a:schemeClr val="accent5">
                              <a:lumMod val="50000"/>
                            </a:schemeClr>
                          </a:solidFill>
                        </a:rPr>
                        <a:t>1</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smtClean="0">
                          <a:solidFill>
                            <a:schemeClr val="accent5">
                              <a:lumMod val="50000"/>
                            </a:schemeClr>
                          </a:solidFill>
                        </a:rPr>
                        <a:t>intelligente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intelligentes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r>
                        <a:rPr lang="en-GB" sz="2800" b="1" dirty="0" smtClean="0">
                          <a:solidFill>
                            <a:schemeClr val="accent5">
                              <a:lumMod val="50000"/>
                            </a:schemeClr>
                          </a:solidFill>
                        </a:rPr>
                        <a:t>2</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smtClean="0">
                          <a:solidFill>
                            <a:schemeClr val="accent5">
                              <a:lumMod val="50000"/>
                            </a:schemeClr>
                          </a:solidFill>
                        </a:rPr>
                        <a:t>contente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contentes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r>
                        <a:rPr lang="en-GB" sz="2800" b="1" dirty="0" smtClean="0">
                          <a:solidFill>
                            <a:schemeClr val="accent5">
                              <a:lumMod val="50000"/>
                            </a:schemeClr>
                          </a:solidFill>
                        </a:rPr>
                        <a:t>3</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rgbClr val="002060"/>
                          </a:solidFill>
                        </a:rPr>
                        <a:t>dr</a:t>
                      </a:r>
                      <a:r>
                        <a:rPr lang="en-GB" sz="2800" dirty="0" err="1" smtClean="0">
                          <a:solidFill>
                            <a:srgbClr val="002060"/>
                          </a:solidFill>
                          <a:latin typeface="Century Gothic" panose="020B0502020202020204" pitchFamily="34" charset="0"/>
                        </a:rPr>
                        <a:t>ôle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drôles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r>
                        <a:rPr lang="en-GB" sz="2800" b="1" dirty="0" smtClean="0">
                          <a:solidFill>
                            <a:schemeClr val="accent5">
                              <a:lumMod val="50000"/>
                            </a:schemeClr>
                          </a:solidFill>
                        </a:rPr>
                        <a:t>4</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smtClean="0">
                          <a:solidFill>
                            <a:schemeClr val="accent5">
                              <a:lumMod val="50000"/>
                            </a:schemeClr>
                          </a:solidFill>
                        </a:rPr>
                        <a:t>petit</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petits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r>
                        <a:rPr lang="en-GB" sz="2800" b="1" dirty="0" smtClean="0">
                          <a:solidFill>
                            <a:schemeClr val="accent5">
                              <a:lumMod val="50000"/>
                            </a:schemeClr>
                          </a:solidFill>
                        </a:rPr>
                        <a:t>5</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smtClean="0">
                          <a:solidFill>
                            <a:schemeClr val="accent5">
                              <a:lumMod val="50000"/>
                            </a:schemeClr>
                          </a:solidFill>
                        </a:rPr>
                        <a:t>sage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smtClean="0">
                          <a:solidFill>
                            <a:schemeClr val="accent5">
                              <a:lumMod val="50000"/>
                            </a:schemeClr>
                          </a:solidFill>
                          <a:latin typeface="+mj-lt"/>
                        </a:rPr>
                        <a:t>sages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r>
                        <a:rPr lang="en-GB" sz="2800" b="1" dirty="0" smtClean="0">
                          <a:solidFill>
                            <a:schemeClr val="accent5">
                              <a:lumMod val="50000"/>
                            </a:schemeClr>
                          </a:solidFill>
                        </a:rPr>
                        <a:t>6</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smtClean="0">
                          <a:solidFill>
                            <a:schemeClr val="accent5">
                              <a:lumMod val="50000"/>
                            </a:schemeClr>
                          </a:solidFill>
                        </a:rPr>
                        <a:t>calme</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calmes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r>
                        <a:rPr lang="en-GB" sz="2800" b="1" dirty="0" smtClean="0">
                          <a:solidFill>
                            <a:schemeClr val="accent5">
                              <a:lumMod val="50000"/>
                            </a:schemeClr>
                          </a:solidFill>
                        </a:rPr>
                        <a:t>7</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kern="1200" dirty="0" err="1" smtClean="0">
                          <a:solidFill>
                            <a:srgbClr val="002060"/>
                          </a:solidFill>
                          <a:latin typeface="+mn-lt"/>
                          <a:ea typeface="+mn-ea"/>
                          <a:cs typeface="+mn-cs"/>
                        </a:rPr>
                        <a:t>m</a:t>
                      </a:r>
                      <a:r>
                        <a:rPr lang="en-GB" sz="2800" kern="1200" dirty="0" err="1" smtClean="0">
                          <a:solidFill>
                            <a:srgbClr val="002060"/>
                          </a:solidFill>
                          <a:latin typeface="+mn-lt"/>
                          <a:ea typeface="+mn-ea"/>
                          <a:cs typeface="Calibri" panose="020F0502020204030204" pitchFamily="34" charset="0"/>
                        </a:rPr>
                        <a:t>échant</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kern="1200" dirty="0" err="1" smtClean="0">
                          <a:solidFill>
                            <a:schemeClr val="accent5">
                              <a:lumMod val="50000"/>
                            </a:schemeClr>
                          </a:solidFill>
                          <a:latin typeface="+mj-lt"/>
                          <a:ea typeface="+mn-ea"/>
                          <a:cs typeface="+mn-cs"/>
                        </a:rPr>
                        <a:t>m</a:t>
                      </a:r>
                      <a:r>
                        <a:rPr lang="en-GB" sz="2800" kern="1200" dirty="0" err="1" smtClean="0">
                          <a:solidFill>
                            <a:schemeClr val="accent5">
                              <a:lumMod val="50000"/>
                            </a:schemeClr>
                          </a:solidFill>
                          <a:latin typeface="+mj-lt"/>
                          <a:ea typeface="+mn-ea"/>
                          <a:cs typeface="Calibri" panose="020F0502020204030204" pitchFamily="34" charset="0"/>
                        </a:rPr>
                        <a:t>échants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r>
                        <a:rPr lang="en-GB" sz="2800" b="1" dirty="0" smtClean="0">
                          <a:solidFill>
                            <a:schemeClr val="accent5">
                              <a:lumMod val="50000"/>
                            </a:schemeClr>
                          </a:solidFill>
                        </a:rPr>
                        <a:t>8</a:t>
                      </a: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err="1" smtClean="0">
                          <a:solidFill>
                            <a:schemeClr val="accent5">
                              <a:lumMod val="50000"/>
                            </a:schemeClr>
                          </a:solidFill>
                        </a:rPr>
                        <a:t>amusant</a:t>
                      </a:r>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smtClean="0">
                          <a:solidFill>
                            <a:schemeClr val="accent5">
                              <a:lumMod val="50000"/>
                            </a:schemeClr>
                          </a:solidFill>
                          <a:latin typeface="+mj-lt"/>
                        </a:rPr>
                        <a:t>amusants</a:t>
                      </a:r>
                      <a:endParaRPr lang="en-GB" sz="2800" dirty="0">
                        <a:solidFill>
                          <a:schemeClr val="accent5">
                            <a:lumMod val="50000"/>
                          </a:schemeClr>
                        </a:solidFill>
                        <a:latin typeface="+mj-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443758" y="2131135"/>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623237" y="2683958"/>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636205" y="3214226"/>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443757" y="3678681"/>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424250" y="4240483"/>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623236" y="4681904"/>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424250" y="5249351"/>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623235" y="5752463"/>
            <a:ext cx="346161" cy="360584"/>
          </a:xfrm>
          <a:prstGeom prst="rect">
            <a:avLst/>
          </a:prstGeom>
        </p:spPr>
      </p:pic>
      <p:sp>
        <p:nvSpPr>
          <p:cNvPr id="30" name="TextBox 29"/>
          <p:cNvSpPr txBox="1"/>
          <p:nvPr/>
        </p:nvSpPr>
        <p:spPr>
          <a:xfrm>
            <a:off x="1258242" y="2583589"/>
            <a:ext cx="4642562" cy="584775"/>
          </a:xfrm>
          <a:prstGeom prst="rect">
            <a:avLst/>
          </a:prstGeom>
          <a:noFill/>
        </p:spPr>
        <p:txBody>
          <a:bodyPr wrap="square" rtlCol="0">
            <a:spAutoFit/>
          </a:bodyPr>
          <a:lstStyle/>
          <a:p>
            <a:r>
              <a:rPr lang="en-GB" sz="3200" dirty="0" smtClean="0">
                <a:solidFill>
                  <a:srgbClr val="002060"/>
                </a:solidFill>
              </a:rPr>
              <a:t>Elle </a:t>
            </a:r>
            <a:r>
              <a:rPr lang="en-GB" sz="3200" dirty="0" err="1" smtClean="0">
                <a:solidFill>
                  <a:srgbClr val="002060"/>
                </a:solidFill>
              </a:rPr>
              <a:t>est</a:t>
            </a:r>
            <a:r>
              <a:rPr lang="en-GB" sz="3200" dirty="0">
                <a:solidFill>
                  <a:srgbClr val="002060"/>
                </a:solidFill>
              </a:rPr>
              <a:t> </a:t>
            </a:r>
            <a:r>
              <a:rPr lang="en-GB" sz="3200" dirty="0" smtClean="0">
                <a:solidFill>
                  <a:srgbClr val="002060"/>
                </a:solidFill>
              </a:rPr>
              <a:t>......</a:t>
            </a:r>
            <a:endParaRPr lang="en-GB" sz="3200" dirty="0">
              <a:solidFill>
                <a:srgbClr val="002060"/>
              </a:solidFill>
            </a:endParaRPr>
          </a:p>
        </p:txBody>
      </p:sp>
      <p:sp>
        <p:nvSpPr>
          <p:cNvPr id="31" name="TextBox 30"/>
          <p:cNvSpPr txBox="1"/>
          <p:nvPr/>
        </p:nvSpPr>
        <p:spPr>
          <a:xfrm>
            <a:off x="1258242" y="4639324"/>
            <a:ext cx="4114800" cy="584775"/>
          </a:xfrm>
          <a:prstGeom prst="rect">
            <a:avLst/>
          </a:prstGeom>
          <a:noFill/>
        </p:spPr>
        <p:txBody>
          <a:bodyPr wrap="square" rtlCol="0">
            <a:spAutoFit/>
          </a:bodyPr>
          <a:lstStyle/>
          <a:p>
            <a:r>
              <a:rPr lang="en-GB" sz="3200" dirty="0" smtClean="0">
                <a:solidFill>
                  <a:srgbClr val="002060"/>
                </a:solidFill>
              </a:rPr>
              <a:t>Elle </a:t>
            </a:r>
            <a:r>
              <a:rPr lang="en-GB" sz="3200" dirty="0" err="1" smtClean="0">
                <a:solidFill>
                  <a:srgbClr val="002060"/>
                </a:solidFill>
              </a:rPr>
              <a:t>est</a:t>
            </a:r>
            <a:r>
              <a:rPr lang="en-GB" sz="3200" dirty="0" smtClean="0">
                <a:solidFill>
                  <a:srgbClr val="002060"/>
                </a:solidFill>
              </a:rPr>
              <a:t> ......</a:t>
            </a:r>
            <a:endParaRPr lang="en-GB" sz="3200" dirty="0">
              <a:solidFill>
                <a:srgbClr val="002060"/>
              </a:solidFill>
            </a:endParaRPr>
          </a:p>
        </p:txBody>
      </p:sp>
      <p:sp>
        <p:nvSpPr>
          <p:cNvPr id="32" name="TextBox 31"/>
          <p:cNvSpPr txBox="1"/>
          <p:nvPr/>
        </p:nvSpPr>
        <p:spPr>
          <a:xfrm>
            <a:off x="1258242" y="3566585"/>
            <a:ext cx="4114800" cy="584775"/>
          </a:xfrm>
          <a:prstGeom prst="rect">
            <a:avLst/>
          </a:prstGeom>
          <a:noFill/>
        </p:spPr>
        <p:txBody>
          <a:bodyPr wrap="square" rtlCol="0">
            <a:spAutoFit/>
          </a:bodyPr>
          <a:lstStyle/>
          <a:p>
            <a:r>
              <a:rPr lang="en-GB" sz="3200" dirty="0" err="1" smtClean="0">
                <a:solidFill>
                  <a:srgbClr val="002060"/>
                </a:solidFill>
              </a:rPr>
              <a:t>Ils</a:t>
            </a:r>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endParaRPr lang="en-GB" sz="3200" dirty="0">
              <a:solidFill>
                <a:srgbClr val="002060"/>
              </a:solidFill>
            </a:endParaRPr>
          </a:p>
        </p:txBody>
      </p:sp>
      <p:sp>
        <p:nvSpPr>
          <p:cNvPr id="34" name="TextBox 33"/>
          <p:cNvSpPr txBox="1"/>
          <p:nvPr/>
        </p:nvSpPr>
        <p:spPr>
          <a:xfrm>
            <a:off x="1301767" y="3069373"/>
            <a:ext cx="4114800" cy="584775"/>
          </a:xfrm>
          <a:prstGeom prst="rect">
            <a:avLst/>
          </a:prstGeom>
          <a:noFill/>
        </p:spPr>
        <p:txBody>
          <a:bodyPr wrap="square" rtlCol="0">
            <a:spAutoFit/>
          </a:bodyPr>
          <a:lstStyle/>
          <a:p>
            <a:r>
              <a:rPr lang="en-GB" sz="3200" dirty="0" smtClean="0">
                <a:solidFill>
                  <a:srgbClr val="002060"/>
                </a:solidFill>
              </a:rPr>
              <a:t>Il </a:t>
            </a:r>
            <a:r>
              <a:rPr lang="en-GB" sz="3200" dirty="0" err="1" smtClean="0">
                <a:solidFill>
                  <a:srgbClr val="002060"/>
                </a:solidFill>
              </a:rPr>
              <a:t>est</a:t>
            </a:r>
            <a:r>
              <a:rPr lang="en-GB" sz="3200" dirty="0" smtClean="0">
                <a:solidFill>
                  <a:srgbClr val="002060"/>
                </a:solidFill>
              </a:rPr>
              <a:t> ......</a:t>
            </a:r>
            <a:endParaRPr lang="en-GB" sz="3200" dirty="0">
              <a:solidFill>
                <a:srgbClr val="002060"/>
              </a:solidFill>
            </a:endParaRPr>
          </a:p>
        </p:txBody>
      </p:sp>
      <p:sp>
        <p:nvSpPr>
          <p:cNvPr id="36" name="TextBox 35"/>
          <p:cNvSpPr txBox="1"/>
          <p:nvPr/>
        </p:nvSpPr>
        <p:spPr>
          <a:xfrm>
            <a:off x="205098" y="220019"/>
            <a:ext cx="10630969" cy="461665"/>
          </a:xfrm>
          <a:prstGeom prst="rect">
            <a:avLst/>
          </a:prstGeom>
          <a:noFill/>
        </p:spPr>
        <p:txBody>
          <a:bodyPr wrap="square" rtlCol="0">
            <a:spAutoFit/>
          </a:bodyPr>
          <a:lstStyle/>
          <a:p>
            <a:r>
              <a:rPr lang="en-GB" sz="2400" dirty="0" smtClean="0">
                <a:solidFill>
                  <a:schemeClr val="accent5">
                    <a:lumMod val="50000"/>
                  </a:schemeClr>
                </a:solidFill>
              </a:rPr>
              <a:t>Tick the correct form of the </a:t>
            </a:r>
            <a:r>
              <a:rPr lang="en-GB" sz="2400" b="1" dirty="0" smtClean="0">
                <a:solidFill>
                  <a:schemeClr val="accent5">
                    <a:lumMod val="50000"/>
                  </a:schemeClr>
                </a:solidFill>
              </a:rPr>
              <a:t>adjective</a:t>
            </a:r>
            <a:r>
              <a:rPr lang="en-GB" sz="2400" dirty="0" smtClean="0">
                <a:solidFill>
                  <a:schemeClr val="accent5">
                    <a:lumMod val="50000"/>
                  </a:schemeClr>
                </a:solidFill>
              </a:rPr>
              <a:t>.</a:t>
            </a:r>
            <a:endParaRPr lang="en-GB" sz="2400" dirty="0">
              <a:solidFill>
                <a:schemeClr val="accent5">
                  <a:lumMod val="50000"/>
                </a:schemeClr>
              </a:solidFill>
            </a:endParaRPr>
          </a:p>
        </p:txBody>
      </p:sp>
      <p:sp>
        <p:nvSpPr>
          <p:cNvPr id="37" name="TextBox 36"/>
          <p:cNvSpPr txBox="1"/>
          <p:nvPr/>
        </p:nvSpPr>
        <p:spPr>
          <a:xfrm>
            <a:off x="1225684" y="2019039"/>
            <a:ext cx="4707678" cy="584775"/>
          </a:xfrm>
          <a:prstGeom prst="rect">
            <a:avLst/>
          </a:prstGeom>
          <a:noFill/>
        </p:spPr>
        <p:txBody>
          <a:bodyPr wrap="square" rtlCol="0">
            <a:spAutoFit/>
          </a:bodyPr>
          <a:lstStyle/>
          <a:p>
            <a:r>
              <a:rPr lang="en-GB" sz="3200" dirty="0" err="1" smtClean="0">
                <a:solidFill>
                  <a:srgbClr val="002060"/>
                </a:solidFill>
              </a:rPr>
              <a:t>Elles</a:t>
            </a:r>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endParaRPr lang="en-GB" sz="3200" dirty="0">
              <a:solidFill>
                <a:srgbClr val="002060"/>
              </a:solidFill>
            </a:endParaRPr>
          </a:p>
        </p:txBody>
      </p:sp>
      <p:sp>
        <p:nvSpPr>
          <p:cNvPr id="38" name="TextBox 37"/>
          <p:cNvSpPr txBox="1"/>
          <p:nvPr/>
        </p:nvSpPr>
        <p:spPr>
          <a:xfrm>
            <a:off x="1258242" y="4110909"/>
            <a:ext cx="5232281" cy="584775"/>
          </a:xfrm>
          <a:prstGeom prst="rect">
            <a:avLst/>
          </a:prstGeom>
          <a:noFill/>
        </p:spPr>
        <p:txBody>
          <a:bodyPr wrap="square" rtlCol="0">
            <a:spAutoFit/>
          </a:bodyPr>
          <a:lstStyle/>
          <a:p>
            <a:r>
              <a:rPr lang="en-GB" sz="3200" dirty="0" err="1" smtClean="0">
                <a:solidFill>
                  <a:srgbClr val="002060"/>
                </a:solidFill>
              </a:rPr>
              <a:t>Elles</a:t>
            </a:r>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endParaRPr lang="en-GB" sz="3200" dirty="0">
              <a:solidFill>
                <a:srgbClr val="002060"/>
              </a:solidFill>
            </a:endParaRPr>
          </a:p>
        </p:txBody>
      </p:sp>
      <p:sp>
        <p:nvSpPr>
          <p:cNvPr id="39" name="TextBox 38"/>
          <p:cNvSpPr txBox="1"/>
          <p:nvPr/>
        </p:nvSpPr>
        <p:spPr>
          <a:xfrm>
            <a:off x="1258242" y="5689742"/>
            <a:ext cx="4114800" cy="584775"/>
          </a:xfrm>
          <a:prstGeom prst="rect">
            <a:avLst/>
          </a:prstGeom>
          <a:noFill/>
        </p:spPr>
        <p:txBody>
          <a:bodyPr wrap="square" rtlCol="0">
            <a:spAutoFit/>
          </a:bodyPr>
          <a:lstStyle/>
          <a:p>
            <a:r>
              <a:rPr lang="en-GB" sz="3200" dirty="0" smtClean="0">
                <a:solidFill>
                  <a:srgbClr val="002060"/>
                </a:solidFill>
              </a:rPr>
              <a:t>Il </a:t>
            </a:r>
            <a:r>
              <a:rPr lang="en-GB" sz="3200" dirty="0" err="1" smtClean="0">
                <a:solidFill>
                  <a:srgbClr val="002060"/>
                </a:solidFill>
              </a:rPr>
              <a:t>est</a:t>
            </a:r>
            <a:r>
              <a:rPr lang="en-GB" sz="3200" dirty="0" smtClean="0">
                <a:solidFill>
                  <a:srgbClr val="002060"/>
                </a:solidFill>
              </a:rPr>
              <a:t> ......</a:t>
            </a:r>
            <a:endParaRPr lang="en-GB" sz="3200" dirty="0">
              <a:solidFill>
                <a:srgbClr val="002060"/>
              </a:solidFill>
            </a:endParaRPr>
          </a:p>
        </p:txBody>
      </p:sp>
      <p:sp>
        <p:nvSpPr>
          <p:cNvPr id="40" name="TextBox 39"/>
          <p:cNvSpPr txBox="1"/>
          <p:nvPr/>
        </p:nvSpPr>
        <p:spPr>
          <a:xfrm>
            <a:off x="1258242" y="5137255"/>
            <a:ext cx="4736135" cy="584775"/>
          </a:xfrm>
          <a:prstGeom prst="rect">
            <a:avLst/>
          </a:prstGeom>
          <a:noFill/>
        </p:spPr>
        <p:txBody>
          <a:bodyPr wrap="square" rtlCol="0">
            <a:spAutoFit/>
          </a:bodyPr>
          <a:lstStyle/>
          <a:p>
            <a:r>
              <a:rPr lang="en-GB" sz="3200" dirty="0" err="1" smtClean="0">
                <a:solidFill>
                  <a:srgbClr val="002060"/>
                </a:solidFill>
              </a:rPr>
              <a:t>Ils</a:t>
            </a:r>
            <a:r>
              <a:rPr lang="en-GB" sz="3200" dirty="0" smtClean="0">
                <a:solidFill>
                  <a:srgbClr val="002060"/>
                </a:solidFill>
              </a:rPr>
              <a:t> </a:t>
            </a:r>
            <a:r>
              <a:rPr lang="en-GB" sz="3200" dirty="0" err="1" smtClean="0">
                <a:solidFill>
                  <a:srgbClr val="002060"/>
                </a:solidFill>
              </a:rPr>
              <a:t>sont</a:t>
            </a:r>
            <a:r>
              <a:rPr lang="en-GB" sz="3200" dirty="0" smtClean="0">
                <a:solidFill>
                  <a:srgbClr val="002060"/>
                </a:solidFill>
              </a:rPr>
              <a:t> </a:t>
            </a:r>
            <a:r>
              <a:rPr lang="en-GB" sz="3200" dirty="0" smtClean="0">
                <a:solidFill>
                  <a:srgbClr val="002060"/>
                </a:solidFill>
                <a:latin typeface="+mj-lt"/>
              </a:rPr>
              <a:t>......</a:t>
            </a:r>
            <a:endParaRPr lang="en-GB" sz="3200" dirty="0">
              <a:solidFill>
                <a:srgbClr val="002060"/>
              </a:solidFill>
              <a:latin typeface="+mj-lt"/>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7481357" y="1362746"/>
            <a:ext cx="346161" cy="360584"/>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0511125" y="1393931"/>
            <a:ext cx="346161" cy="360584"/>
          </a:xfrm>
          <a:prstGeom prst="rect">
            <a:avLst/>
          </a:prstGeom>
        </p:spPr>
      </p:pic>
    </p:spTree>
    <p:extLst>
      <p:ext uri="{BB962C8B-B14F-4D97-AF65-F5344CB8AC3E}">
        <p14:creationId xmlns:p14="http://schemas.microsoft.com/office/powerpoint/2010/main" val="24699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29594559"/>
              </p:ext>
            </p:extLst>
          </p:nvPr>
        </p:nvGraphicFramePr>
        <p:xfrm>
          <a:off x="357187" y="1102750"/>
          <a:ext cx="11640284" cy="5151120"/>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5000625">
                  <a:extLst>
                    <a:ext uri="{9D8B030D-6E8A-4147-A177-3AD203B41FA5}">
                      <a16:colId xmlns:a16="http://schemas.microsoft.com/office/drawing/2014/main" val="745458274"/>
                    </a:ext>
                  </a:extLst>
                </a:gridCol>
                <a:gridCol w="1457327">
                  <a:extLst>
                    <a:ext uri="{9D8B030D-6E8A-4147-A177-3AD203B41FA5}">
                      <a16:colId xmlns:a16="http://schemas.microsoft.com/office/drawing/2014/main" val="1347700533"/>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gridCol w="1424719">
                  <a:extLst>
                    <a:ext uri="{9D8B030D-6E8A-4147-A177-3AD203B41FA5}">
                      <a16:colId xmlns:a16="http://schemas.microsoft.com/office/drawing/2014/main" val="4002183389"/>
                    </a:ext>
                  </a:extLst>
                </a:gridCol>
              </a:tblGrid>
              <a:tr h="971076">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err="1">
                          <a:solidFill>
                            <a:srgbClr val="002060"/>
                          </a:solidFill>
                        </a:rPr>
                        <a:t>anglais</a:t>
                      </a: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rgbClr val="002060"/>
                          </a:solidFill>
                        </a:rPr>
                        <a:t>il</a:t>
                      </a:r>
                      <a:r>
                        <a:rPr lang="en-GB" sz="2000" b="1" dirty="0" smtClean="0">
                          <a:solidFill>
                            <a:srgbClr val="002060"/>
                          </a:solidFill>
                        </a:rPr>
                        <a:t> </a:t>
                      </a:r>
                      <a:r>
                        <a:rPr lang="en-GB" sz="2000" b="1" dirty="0">
                          <a:solidFill>
                            <a:srgbClr val="002060"/>
                          </a:solidFill>
                        </a:rPr>
                        <a:t>(he)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smtClean="0">
                          <a:solidFill>
                            <a:schemeClr val="accent5">
                              <a:lumMod val="50000"/>
                            </a:schemeClr>
                          </a:solidFill>
                        </a:rPr>
                        <a:t>elle</a:t>
                      </a:r>
                      <a:r>
                        <a:rPr lang="en-GB" sz="2000" b="1" dirty="0" smtClean="0">
                          <a:solidFill>
                            <a:schemeClr val="accent5">
                              <a:lumMod val="50000"/>
                            </a:schemeClr>
                          </a:solidFill>
                        </a:rPr>
                        <a:t> </a:t>
                      </a:r>
                      <a:r>
                        <a:rPr lang="en-GB" sz="2000" b="1" dirty="0">
                          <a:solidFill>
                            <a:schemeClr val="accent5">
                              <a:lumMod val="50000"/>
                            </a:schemeClr>
                          </a:solidFill>
                        </a:rPr>
                        <a:t>(she)</a:t>
                      </a:r>
                    </a:p>
                    <a:p>
                      <a:pPr algn="ctr"/>
                      <a:endParaRPr lang="en-GB" sz="2000" b="1" dirty="0">
                        <a:solidFill>
                          <a:schemeClr val="accent5">
                            <a:lumMod val="50000"/>
                          </a:schemeClr>
                        </a:solidFill>
                      </a:endParaRPr>
                    </a:p>
                  </a:txBody>
                  <a:tcPr anchor="b">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ils</a:t>
                      </a:r>
                      <a:r>
                        <a:rPr lang="en-GB" sz="2000" b="1" dirty="0" smtClean="0">
                          <a:solidFill>
                            <a:schemeClr val="accent5">
                              <a:lumMod val="50000"/>
                            </a:schemeClr>
                          </a:solidFill>
                        </a:rPr>
                        <a:t> </a:t>
                      </a:r>
                      <a:endParaRPr lang="en-GB" sz="2000" b="1" dirty="0">
                        <a:solidFill>
                          <a:schemeClr val="accent5">
                            <a:lumMod val="50000"/>
                          </a:schemeClr>
                        </a:solidFill>
                      </a:endParaRPr>
                    </a:p>
                    <a:p>
                      <a:pPr algn="ctr"/>
                      <a:r>
                        <a:rPr lang="en-GB" sz="2000" b="1" dirty="0">
                          <a:solidFill>
                            <a:schemeClr val="accent5">
                              <a:lumMod val="50000"/>
                            </a:schemeClr>
                          </a:solidFill>
                        </a:rPr>
                        <a:t>(they – </a:t>
                      </a:r>
                      <a:r>
                        <a:rPr lang="en-GB" sz="2000" b="1" dirty="0" err="1">
                          <a:solidFill>
                            <a:schemeClr val="accent5">
                              <a:lumMod val="50000"/>
                            </a:schemeClr>
                          </a:solidFill>
                        </a:rPr>
                        <a:t>mpl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elles</a:t>
                      </a:r>
                      <a:r>
                        <a:rPr lang="en-GB" sz="2000" b="1" dirty="0" smtClean="0">
                          <a:solidFill>
                            <a:schemeClr val="accent5">
                              <a:lumMod val="50000"/>
                            </a:schemeClr>
                          </a:solidFill>
                        </a:rPr>
                        <a:t> </a:t>
                      </a:r>
                      <a:r>
                        <a:rPr lang="en-GB" sz="2000" b="1" dirty="0">
                          <a:solidFill>
                            <a:schemeClr val="accent5">
                              <a:lumMod val="50000"/>
                            </a:schemeClr>
                          </a:solidFill>
                        </a:rPr>
                        <a:t>(they – </a:t>
                      </a:r>
                      <a:r>
                        <a:rPr lang="en-GB" sz="2000" b="1" dirty="0" err="1">
                          <a:solidFill>
                            <a:schemeClr val="accent5">
                              <a:lumMod val="50000"/>
                            </a:schemeClr>
                          </a:solidFill>
                        </a:rPr>
                        <a:t>fpl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10511">
                <a:tc>
                  <a:txBody>
                    <a:bodyPr/>
                    <a:lstStyle/>
                    <a:p>
                      <a:pPr algn="ctr"/>
                      <a:endParaRPr lang="en-GB" sz="28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b="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8" y="2155600"/>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35506" y="2706145"/>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784484" y="3237240"/>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3701294"/>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7" y="4259855"/>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784485" y="4772576"/>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9" y="5295491"/>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5817358"/>
            <a:ext cx="346161" cy="360584"/>
          </a:xfrm>
          <a:prstGeom prst="rect">
            <a:avLst/>
          </a:prstGeom>
        </p:spPr>
      </p:pic>
      <p:sp>
        <p:nvSpPr>
          <p:cNvPr id="13" name="Action Button: Custom 12">
            <a:hlinkClick r:id="" action="ppaction://noaction" highlightClick="1">
              <a:snd r:embed="rId4" name="tr3-8.wav"/>
            </a:hlinkClick>
          </p:cNvPr>
          <p:cNvSpPr/>
          <p:nvPr/>
        </p:nvSpPr>
        <p:spPr>
          <a:xfrm>
            <a:off x="548663" y="5748778"/>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14" name="Action Button: Custom 13">
            <a:hlinkClick r:id="" action="ppaction://noaction" highlightClick="1">
              <a:snd r:embed="rId5" name="tr3-7.wav"/>
            </a:hlinkClick>
          </p:cNvPr>
          <p:cNvSpPr/>
          <p:nvPr/>
        </p:nvSpPr>
        <p:spPr>
          <a:xfrm>
            <a:off x="548663" y="5191860"/>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5" name="Action Button: Custom 14">
            <a:hlinkClick r:id="" action="ppaction://noaction" highlightClick="1">
              <a:snd r:embed="rId6" name="tr3-6.wav"/>
            </a:hlinkClick>
          </p:cNvPr>
          <p:cNvSpPr/>
          <p:nvPr/>
        </p:nvSpPr>
        <p:spPr>
          <a:xfrm>
            <a:off x="548663" y="470102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6" name="Action Button: Custom 15">
            <a:hlinkClick r:id="" action="ppaction://noaction" highlightClick="1">
              <a:snd r:embed="rId7" name="tr3-5.wav"/>
            </a:hlinkClick>
          </p:cNvPr>
          <p:cNvSpPr/>
          <p:nvPr/>
        </p:nvSpPr>
        <p:spPr>
          <a:xfrm>
            <a:off x="548664" y="415504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7" name="Action Button: Custom 16">
            <a:hlinkClick r:id="" action="ppaction://noaction" highlightClick="1">
              <a:snd r:embed="rId8" name="tr3-4.wav"/>
            </a:hlinkClick>
          </p:cNvPr>
          <p:cNvSpPr/>
          <p:nvPr/>
        </p:nvSpPr>
        <p:spPr>
          <a:xfrm>
            <a:off x="550757" y="3623546"/>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8" name="Action Button: Custom 17">
            <a:hlinkClick r:id="" action="ppaction://noaction" highlightClick="1">
              <a:snd r:embed="rId9" name="tr3-3.wav"/>
            </a:hlinkClick>
          </p:cNvPr>
          <p:cNvSpPr/>
          <p:nvPr/>
        </p:nvSpPr>
        <p:spPr>
          <a:xfrm>
            <a:off x="553427" y="3125172"/>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9" name="Action Button: Custom 18">
            <a:hlinkClick r:id="" action="ppaction://noaction" highlightClick="1">
              <a:snd r:embed="rId10" name="tr3-2.wav"/>
            </a:hlinkClick>
          </p:cNvPr>
          <p:cNvSpPr/>
          <p:nvPr/>
        </p:nvSpPr>
        <p:spPr>
          <a:xfrm>
            <a:off x="550757" y="2648757"/>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0" name="Action Button: Custom 19">
            <a:hlinkClick r:id="" action="ppaction://noaction" highlightClick="1">
              <a:snd r:embed="rId11" name="tr3-1.wav"/>
            </a:hlinkClick>
          </p:cNvPr>
          <p:cNvSpPr/>
          <p:nvPr/>
        </p:nvSpPr>
        <p:spPr>
          <a:xfrm>
            <a:off x="550757" y="2133335"/>
            <a:ext cx="465279" cy="475361"/>
          </a:xfrm>
          <a:prstGeom prst="actionButtonBlank">
            <a:avLst/>
          </a:prstGeom>
          <a:solidFill>
            <a:srgbClr val="115076"/>
          </a:solidFill>
          <a:ln w="28575">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 name="TextBox 3"/>
          <p:cNvSpPr txBox="1"/>
          <p:nvPr/>
        </p:nvSpPr>
        <p:spPr>
          <a:xfrm>
            <a:off x="1362503" y="2090121"/>
            <a:ext cx="4114800" cy="461665"/>
          </a:xfrm>
          <a:prstGeom prst="rect">
            <a:avLst/>
          </a:prstGeom>
          <a:noFill/>
        </p:spPr>
        <p:txBody>
          <a:bodyPr wrap="square" rtlCol="0">
            <a:spAutoFit/>
          </a:bodyPr>
          <a:lstStyle/>
          <a:p>
            <a:r>
              <a:rPr lang="en-GB" sz="2400" dirty="0">
                <a:solidFill>
                  <a:srgbClr val="002060"/>
                </a:solidFill>
              </a:rPr>
              <a:t>(She) is happy.</a:t>
            </a:r>
          </a:p>
        </p:txBody>
      </p:sp>
      <p:sp>
        <p:nvSpPr>
          <p:cNvPr id="29" name="TextBox 28"/>
          <p:cNvSpPr txBox="1"/>
          <p:nvPr/>
        </p:nvSpPr>
        <p:spPr>
          <a:xfrm>
            <a:off x="1358620" y="2606163"/>
            <a:ext cx="4438650"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mpl</a:t>
            </a:r>
            <a:r>
              <a:rPr lang="en-GB" sz="2400" dirty="0">
                <a:solidFill>
                  <a:srgbClr val="002060"/>
                </a:solidFill>
              </a:rPr>
              <a:t>) are intelligent.</a:t>
            </a:r>
          </a:p>
        </p:txBody>
      </p:sp>
      <p:sp>
        <p:nvSpPr>
          <p:cNvPr id="30" name="TextBox 29"/>
          <p:cNvSpPr txBox="1"/>
          <p:nvPr/>
        </p:nvSpPr>
        <p:spPr>
          <a:xfrm>
            <a:off x="1423997" y="3152925"/>
            <a:ext cx="4114800" cy="461665"/>
          </a:xfrm>
          <a:prstGeom prst="rect">
            <a:avLst/>
          </a:prstGeom>
          <a:noFill/>
        </p:spPr>
        <p:txBody>
          <a:bodyPr wrap="square" rtlCol="0">
            <a:spAutoFit/>
          </a:bodyPr>
          <a:lstStyle/>
          <a:p>
            <a:r>
              <a:rPr lang="en-GB" sz="2400" dirty="0">
                <a:solidFill>
                  <a:srgbClr val="002060"/>
                </a:solidFill>
              </a:rPr>
              <a:t>(He) is happy.</a:t>
            </a:r>
          </a:p>
        </p:txBody>
      </p:sp>
      <p:sp>
        <p:nvSpPr>
          <p:cNvPr id="31" name="TextBox 30"/>
          <p:cNvSpPr txBox="1"/>
          <p:nvPr/>
        </p:nvSpPr>
        <p:spPr>
          <a:xfrm>
            <a:off x="1428118" y="3645417"/>
            <a:ext cx="4114800"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fpl</a:t>
            </a:r>
            <a:r>
              <a:rPr lang="en-GB" sz="2400" dirty="0">
                <a:solidFill>
                  <a:srgbClr val="002060"/>
                </a:solidFill>
              </a:rPr>
              <a:t>) are interesting.</a:t>
            </a:r>
          </a:p>
        </p:txBody>
      </p:sp>
      <p:sp>
        <p:nvSpPr>
          <p:cNvPr id="32" name="TextBox 31"/>
          <p:cNvSpPr txBox="1"/>
          <p:nvPr/>
        </p:nvSpPr>
        <p:spPr>
          <a:xfrm>
            <a:off x="1423997" y="4184496"/>
            <a:ext cx="4752484"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mpl</a:t>
            </a:r>
            <a:r>
              <a:rPr lang="en-GB" sz="2400" dirty="0">
                <a:solidFill>
                  <a:srgbClr val="002060"/>
                </a:solidFill>
              </a:rPr>
              <a:t>) are </a:t>
            </a:r>
            <a:r>
              <a:rPr lang="en-GB" sz="2400" dirty="0" smtClean="0">
                <a:solidFill>
                  <a:srgbClr val="002060"/>
                </a:solidFill>
              </a:rPr>
              <a:t>happy.</a:t>
            </a:r>
            <a:endParaRPr lang="en-GB" sz="2400" dirty="0">
              <a:solidFill>
                <a:srgbClr val="002060"/>
              </a:solidFill>
            </a:endParaRPr>
          </a:p>
        </p:txBody>
      </p:sp>
      <p:sp>
        <p:nvSpPr>
          <p:cNvPr id="33" name="TextBox 32"/>
          <p:cNvSpPr txBox="1"/>
          <p:nvPr/>
        </p:nvSpPr>
        <p:spPr>
          <a:xfrm>
            <a:off x="1423997" y="4701027"/>
            <a:ext cx="4114800" cy="461665"/>
          </a:xfrm>
          <a:prstGeom prst="rect">
            <a:avLst/>
          </a:prstGeom>
          <a:noFill/>
        </p:spPr>
        <p:txBody>
          <a:bodyPr wrap="square" rtlCol="0">
            <a:spAutoFit/>
          </a:bodyPr>
          <a:lstStyle/>
          <a:p>
            <a:r>
              <a:rPr lang="en-GB" sz="2400" dirty="0">
                <a:solidFill>
                  <a:srgbClr val="002060"/>
                </a:solidFill>
              </a:rPr>
              <a:t>(He) is open.</a:t>
            </a:r>
          </a:p>
        </p:txBody>
      </p:sp>
      <p:sp>
        <p:nvSpPr>
          <p:cNvPr id="34" name="TextBox 33"/>
          <p:cNvSpPr txBox="1"/>
          <p:nvPr/>
        </p:nvSpPr>
        <p:spPr>
          <a:xfrm>
            <a:off x="1423997" y="5200608"/>
            <a:ext cx="4114800" cy="461665"/>
          </a:xfrm>
          <a:prstGeom prst="rect">
            <a:avLst/>
          </a:prstGeom>
          <a:noFill/>
        </p:spPr>
        <p:txBody>
          <a:bodyPr wrap="square" rtlCol="0">
            <a:spAutoFit/>
          </a:bodyPr>
          <a:lstStyle/>
          <a:p>
            <a:r>
              <a:rPr lang="en-GB" sz="2400" dirty="0">
                <a:solidFill>
                  <a:srgbClr val="002060"/>
                </a:solidFill>
              </a:rPr>
              <a:t>(She) is tall.</a:t>
            </a:r>
          </a:p>
        </p:txBody>
      </p:sp>
      <p:sp>
        <p:nvSpPr>
          <p:cNvPr id="35" name="TextBox 34"/>
          <p:cNvSpPr txBox="1"/>
          <p:nvPr/>
        </p:nvSpPr>
        <p:spPr>
          <a:xfrm>
            <a:off x="1358620" y="5742000"/>
            <a:ext cx="4114800" cy="461665"/>
          </a:xfrm>
          <a:prstGeom prst="rect">
            <a:avLst/>
          </a:prstGeom>
          <a:noFill/>
        </p:spPr>
        <p:txBody>
          <a:bodyPr wrap="square" rtlCol="0">
            <a:spAutoFit/>
          </a:bodyPr>
          <a:lstStyle/>
          <a:p>
            <a:r>
              <a:rPr lang="en-GB" sz="2400" dirty="0">
                <a:solidFill>
                  <a:srgbClr val="002060"/>
                </a:solidFill>
              </a:rPr>
              <a:t>(They - </a:t>
            </a:r>
            <a:r>
              <a:rPr lang="en-GB" sz="2400" dirty="0" err="1">
                <a:solidFill>
                  <a:srgbClr val="002060"/>
                </a:solidFill>
              </a:rPr>
              <a:t>fpl</a:t>
            </a:r>
            <a:r>
              <a:rPr lang="en-GB" sz="2400" dirty="0">
                <a:solidFill>
                  <a:srgbClr val="002060"/>
                </a:solidFill>
              </a:rPr>
              <a:t>) are small.</a:t>
            </a:r>
          </a:p>
        </p:txBody>
      </p:sp>
      <p:sp>
        <p:nvSpPr>
          <p:cNvPr id="36" name="TextBox 35"/>
          <p:cNvSpPr txBox="1"/>
          <p:nvPr/>
        </p:nvSpPr>
        <p:spPr>
          <a:xfrm>
            <a:off x="205098" y="220019"/>
            <a:ext cx="10630969" cy="523220"/>
          </a:xfrm>
          <a:prstGeom prst="rect">
            <a:avLst/>
          </a:prstGeom>
          <a:noFill/>
        </p:spPr>
        <p:txBody>
          <a:bodyPr wrap="square" rtlCol="0">
            <a:spAutoFit/>
          </a:bodyPr>
          <a:lstStyle/>
          <a:p>
            <a:r>
              <a:rPr lang="en-GB" sz="2800" dirty="0" err="1" smtClean="0">
                <a:solidFill>
                  <a:schemeClr val="accent5">
                    <a:lumMod val="50000"/>
                  </a:schemeClr>
                </a:solidFill>
              </a:rPr>
              <a:t>C’est</a:t>
            </a:r>
            <a:r>
              <a:rPr lang="en-GB" sz="2800" dirty="0" smtClean="0">
                <a:solidFill>
                  <a:schemeClr val="accent5">
                    <a:lumMod val="50000"/>
                  </a:schemeClr>
                </a:solidFill>
              </a:rPr>
              <a:t> qui?  </a:t>
            </a:r>
            <a:r>
              <a:rPr lang="en-GB" sz="2800" b="1" dirty="0" err="1" smtClean="0">
                <a:solidFill>
                  <a:schemeClr val="accent5">
                    <a:lumMod val="50000"/>
                  </a:schemeClr>
                </a:solidFill>
              </a:rPr>
              <a:t>il</a:t>
            </a:r>
            <a:r>
              <a:rPr lang="en-GB" sz="2800" dirty="0" smtClean="0">
                <a:solidFill>
                  <a:schemeClr val="accent5">
                    <a:lumMod val="50000"/>
                  </a:schemeClr>
                </a:solidFill>
              </a:rPr>
              <a:t>, </a:t>
            </a:r>
            <a:r>
              <a:rPr lang="en-GB" sz="2800" b="1" dirty="0" err="1" smtClean="0">
                <a:solidFill>
                  <a:schemeClr val="accent5">
                    <a:lumMod val="50000"/>
                  </a:schemeClr>
                </a:solidFill>
              </a:rPr>
              <a:t>elle</a:t>
            </a:r>
            <a:r>
              <a:rPr lang="en-GB" sz="2800" dirty="0" smtClean="0">
                <a:solidFill>
                  <a:schemeClr val="accent5">
                    <a:lumMod val="50000"/>
                  </a:schemeClr>
                </a:solidFill>
              </a:rPr>
              <a:t>, </a:t>
            </a:r>
            <a:r>
              <a:rPr lang="en-GB" sz="2800" b="1" dirty="0" err="1" smtClean="0">
                <a:solidFill>
                  <a:schemeClr val="accent5">
                    <a:lumMod val="50000"/>
                  </a:schemeClr>
                </a:solidFill>
              </a:rPr>
              <a:t>ils</a:t>
            </a:r>
            <a:r>
              <a:rPr lang="en-GB" sz="2800" dirty="0" smtClean="0">
                <a:solidFill>
                  <a:schemeClr val="accent5">
                    <a:lumMod val="50000"/>
                  </a:schemeClr>
                </a:solidFill>
              </a:rPr>
              <a:t> </a:t>
            </a:r>
            <a:r>
              <a:rPr lang="en-GB" sz="2800" dirty="0" err="1" smtClean="0">
                <a:solidFill>
                  <a:schemeClr val="accent5">
                    <a:lumMod val="50000"/>
                  </a:schemeClr>
                </a:solidFill>
              </a:rPr>
              <a:t>ou</a:t>
            </a:r>
            <a:r>
              <a:rPr lang="en-GB" sz="2800" dirty="0" smtClean="0">
                <a:solidFill>
                  <a:schemeClr val="accent5">
                    <a:lumMod val="50000"/>
                  </a:schemeClr>
                </a:solidFill>
              </a:rPr>
              <a:t> </a:t>
            </a:r>
            <a:r>
              <a:rPr lang="en-GB" sz="2800" b="1" dirty="0" err="1" smtClean="0">
                <a:solidFill>
                  <a:schemeClr val="accent5">
                    <a:lumMod val="50000"/>
                  </a:schemeClr>
                </a:solidFill>
              </a:rPr>
              <a:t>elles</a:t>
            </a:r>
            <a:r>
              <a:rPr lang="en-GB" sz="2800" dirty="0" smtClean="0">
                <a:solidFill>
                  <a:schemeClr val="accent5">
                    <a:lumMod val="50000"/>
                  </a:schemeClr>
                </a:solidFill>
              </a:rPr>
              <a:t>?.  </a:t>
            </a:r>
            <a:r>
              <a:rPr lang="en-GB" sz="2800" dirty="0" err="1" smtClean="0">
                <a:solidFill>
                  <a:schemeClr val="accent5">
                    <a:lumMod val="50000"/>
                  </a:schemeClr>
                </a:solidFill>
              </a:rPr>
              <a:t>Écris</a:t>
            </a:r>
            <a:r>
              <a:rPr lang="en-GB" sz="2800" dirty="0" smtClean="0">
                <a:solidFill>
                  <a:schemeClr val="accent5">
                    <a:lumMod val="50000"/>
                  </a:schemeClr>
                </a:solidFill>
              </a:rPr>
              <a:t> </a:t>
            </a:r>
            <a:r>
              <a:rPr lang="en-GB" sz="2800" dirty="0" err="1" smtClean="0">
                <a:solidFill>
                  <a:schemeClr val="accent5">
                    <a:lumMod val="50000"/>
                  </a:schemeClr>
                </a:solidFill>
              </a:rPr>
              <a:t>l’anglais</a:t>
            </a:r>
            <a:r>
              <a:rPr lang="en-GB" sz="2800" dirty="0" smtClean="0">
                <a:solidFill>
                  <a:schemeClr val="accent5">
                    <a:lumMod val="50000"/>
                  </a:schemeClr>
                </a:solidFill>
              </a:rPr>
              <a:t>.</a:t>
            </a:r>
            <a:endParaRPr lang="en-GB" sz="2800" dirty="0">
              <a:solidFill>
                <a:schemeClr val="accent5">
                  <a:lumMod val="50000"/>
                </a:schemeClr>
              </a:solidFill>
            </a:endParaRPr>
          </a:p>
        </p:txBody>
      </p:sp>
    </p:spTree>
    <p:extLst>
      <p:ext uri="{BB962C8B-B14F-4D97-AF65-F5344CB8AC3E}">
        <p14:creationId xmlns:p14="http://schemas.microsoft.com/office/powerpoint/2010/main" val="292730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30" grpId="0"/>
      <p:bldP spid="31" grpId="0"/>
      <p:bldP spid="32" grpId="0"/>
      <p:bldP spid="33" grpId="0"/>
      <p:bldP spid="34" grpId="0"/>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t>
            </a:r>
            <a:r>
              <a:rPr lang="en-GB" sz="2000" dirty="0" smtClean="0">
                <a:solidFill>
                  <a:schemeClr val="accent5">
                    <a:lumMod val="50000"/>
                  </a:schemeClr>
                </a:solidFill>
              </a:rPr>
              <a:t>adjective given, </a:t>
            </a:r>
            <a:r>
              <a:rPr lang="en-GB" sz="2000" dirty="0">
                <a:solidFill>
                  <a:schemeClr val="accent5">
                    <a:lumMod val="50000"/>
                  </a:schemeClr>
                </a:solidFill>
              </a:rPr>
              <a:t>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247721" y="5942874"/>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19" name="TextBox 18"/>
          <p:cNvSpPr txBox="1"/>
          <p:nvPr/>
        </p:nvSpPr>
        <p:spPr>
          <a:xfrm>
            <a:off x="8403295" y="5943956"/>
            <a:ext cx="2893484"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1" name="TextBox 20"/>
          <p:cNvSpPr txBox="1"/>
          <p:nvPr/>
        </p:nvSpPr>
        <p:spPr>
          <a:xfrm>
            <a:off x="10701518" y="5079527"/>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2" name="TextBox 21"/>
          <p:cNvSpPr txBox="1"/>
          <p:nvPr/>
        </p:nvSpPr>
        <p:spPr>
          <a:xfrm>
            <a:off x="10836067" y="2576869"/>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3" name="TextBox 22"/>
          <p:cNvSpPr txBox="1"/>
          <p:nvPr/>
        </p:nvSpPr>
        <p:spPr>
          <a:xfrm>
            <a:off x="8364137" y="3479047"/>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4" name="TextBox 23"/>
          <p:cNvSpPr txBox="1"/>
          <p:nvPr/>
        </p:nvSpPr>
        <p:spPr>
          <a:xfrm>
            <a:off x="47662" y="2677166"/>
            <a:ext cx="2971800" cy="461665"/>
          </a:xfrm>
          <a:prstGeom prst="rect">
            <a:avLst/>
          </a:prstGeom>
          <a:noFill/>
        </p:spPr>
        <p:txBody>
          <a:bodyPr wrap="square" rtlCol="0">
            <a:spAutoFit/>
          </a:bodyPr>
          <a:lstStyle/>
          <a:p>
            <a:r>
              <a:rPr lang="en-GB" sz="2400" dirty="0" smtClean="0">
                <a:solidFill>
                  <a:schemeClr val="accent5">
                    <a:lumMod val="50000"/>
                  </a:schemeClr>
                </a:solidFill>
              </a:rPr>
              <a:t>happy</a:t>
            </a:r>
            <a:endParaRPr lang="en-GB" sz="2400" dirty="0">
              <a:solidFill>
                <a:schemeClr val="accent5">
                  <a:lumMod val="50000"/>
                </a:schemeClr>
              </a:solidFill>
            </a:endParaRPr>
          </a:p>
        </p:txBody>
      </p:sp>
      <p:sp>
        <p:nvSpPr>
          <p:cNvPr id="25" name="TextBox 24"/>
          <p:cNvSpPr txBox="1"/>
          <p:nvPr/>
        </p:nvSpPr>
        <p:spPr>
          <a:xfrm>
            <a:off x="477771" y="5084614"/>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30" name="TextBox 29"/>
          <p:cNvSpPr txBox="1"/>
          <p:nvPr/>
        </p:nvSpPr>
        <p:spPr>
          <a:xfrm>
            <a:off x="1963671" y="3427713"/>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6510518" y="2683603"/>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18" name="TextBox 17"/>
          <p:cNvSpPr txBox="1"/>
          <p:nvPr/>
        </p:nvSpPr>
        <p:spPr>
          <a:xfrm>
            <a:off x="7363057" y="5079527"/>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0" name="TextBox 19"/>
          <p:cNvSpPr txBox="1"/>
          <p:nvPr/>
        </p:nvSpPr>
        <p:spPr>
          <a:xfrm>
            <a:off x="3972133" y="5074936"/>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26" name="TextBox 25"/>
          <p:cNvSpPr txBox="1"/>
          <p:nvPr/>
        </p:nvSpPr>
        <p:spPr>
          <a:xfrm>
            <a:off x="3945688" y="2680484"/>
            <a:ext cx="2971800" cy="461665"/>
          </a:xfrm>
          <a:prstGeom prst="rect">
            <a:avLst/>
          </a:prstGeom>
          <a:noFill/>
        </p:spPr>
        <p:txBody>
          <a:bodyPr wrap="square" rtlCol="0">
            <a:spAutoFit/>
          </a:bodyPr>
          <a:lstStyle/>
          <a:p>
            <a:r>
              <a:rPr lang="en-GB" sz="2400" dirty="0" smtClean="0">
                <a:solidFill>
                  <a:schemeClr val="accent5">
                    <a:lumMod val="50000"/>
                  </a:schemeClr>
                </a:solidFill>
              </a:rPr>
              <a:t>XXXX</a:t>
            </a:r>
            <a:endParaRPr lang="en-GB" sz="2400" dirty="0">
              <a:solidFill>
                <a:schemeClr val="accent5">
                  <a:lumMod val="50000"/>
                </a:schemeClr>
              </a:solidFill>
            </a:endParaRPr>
          </a:p>
        </p:txBody>
      </p:sp>
      <p:sp>
        <p:nvSpPr>
          <p:cNvPr id="7" name="Rectangle 6"/>
          <p:cNvSpPr/>
          <p:nvPr/>
        </p:nvSpPr>
        <p:spPr>
          <a:xfrm>
            <a:off x="176191" y="97183"/>
            <a:ext cx="3855543" cy="523220"/>
          </a:xfrm>
          <a:prstGeom prst="rect">
            <a:avLst/>
          </a:prstGeom>
        </p:spPr>
        <p:txBody>
          <a:bodyPr wrap="none">
            <a:spAutoFit/>
          </a:bodyPr>
          <a:lstStyle/>
          <a:p>
            <a:pPr lvl="0">
              <a:defRPr/>
            </a:pPr>
            <a:r>
              <a:rPr lang="en-GB" sz="2800" b="1" dirty="0" err="1">
                <a:solidFill>
                  <a:srgbClr val="4472C4">
                    <a:lumMod val="50000"/>
                  </a:srgbClr>
                </a:solidFill>
                <a:latin typeface="Century Gothic" panose="020B0502020202020204" pitchFamily="34" charset="0"/>
              </a:rPr>
              <a:t>Partenaire</a:t>
            </a:r>
            <a:r>
              <a:rPr lang="en-GB" sz="2800" b="1" dirty="0">
                <a:solidFill>
                  <a:srgbClr val="4472C4">
                    <a:lumMod val="50000"/>
                  </a:srgbClr>
                </a:solidFill>
                <a:latin typeface="Century Gothic" panose="020B0502020202020204" pitchFamily="34" charset="0"/>
              </a:rPr>
              <a:t> A (Task 1</a:t>
            </a:r>
            <a:r>
              <a:rPr lang="en-GB" sz="2800" b="1" dirty="0" smtClean="0">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sp>
        <p:nvSpPr>
          <p:cNvPr id="8" name="TextBox 7"/>
          <p:cNvSpPr txBox="1"/>
          <p:nvPr/>
        </p:nvSpPr>
        <p:spPr>
          <a:xfrm>
            <a:off x="3895762" y="94064"/>
            <a:ext cx="5214618" cy="523220"/>
          </a:xfrm>
          <a:prstGeom prst="rect">
            <a:avLst/>
          </a:prstGeom>
          <a:noFill/>
        </p:spPr>
        <p:txBody>
          <a:bodyPr wrap="square" rtlCol="0">
            <a:spAutoFit/>
          </a:bodyPr>
          <a:lstStyle/>
          <a:p>
            <a:r>
              <a:rPr lang="en-GB" sz="2800" b="1" dirty="0" err="1" smtClean="0"/>
              <a:t>Exemple</a:t>
            </a:r>
            <a:endParaRPr lang="en-GB" sz="2800" b="1" dirty="0"/>
          </a:p>
        </p:txBody>
      </p:sp>
    </p:spTree>
    <p:extLst>
      <p:ext uri="{BB962C8B-B14F-4D97-AF65-F5344CB8AC3E}">
        <p14:creationId xmlns:p14="http://schemas.microsoft.com/office/powerpoint/2010/main" val="27438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P spid="17" grpId="0"/>
      <p:bldP spid="18" grpId="0"/>
      <p:bldP spid="20" grpId="0"/>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1" y="533502"/>
            <a:ext cx="11031794" cy="707886"/>
          </a:xfrm>
          <a:prstGeom prst="rect">
            <a:avLst/>
          </a:prstGeom>
          <a:noFill/>
        </p:spPr>
        <p:txBody>
          <a:bodyPr wrap="square" rtlCol="0">
            <a:spAutoFit/>
          </a:bodyPr>
          <a:lstStyle/>
          <a:p>
            <a:r>
              <a:rPr lang="en-GB" sz="2000" dirty="0">
                <a:solidFill>
                  <a:schemeClr val="accent5">
                    <a:lumMod val="50000"/>
                  </a:schemeClr>
                </a:solidFill>
              </a:rPr>
              <a:t>Listen to what your partner tells you about each person/pair of people shown. </a:t>
            </a:r>
          </a:p>
          <a:p>
            <a:r>
              <a:rPr lang="en-GB" sz="2000" dirty="0">
                <a:solidFill>
                  <a:schemeClr val="accent5">
                    <a:lumMod val="50000"/>
                  </a:schemeClr>
                </a:solidFill>
              </a:rPr>
              <a:t>Write three </a:t>
            </a:r>
            <a:r>
              <a:rPr lang="en-GB" sz="2000" dirty="0" smtClean="0">
                <a:solidFill>
                  <a:schemeClr val="accent5">
                    <a:lumMod val="50000"/>
                  </a:schemeClr>
                </a:solidFill>
              </a:rPr>
              <a:t>adjectives in </a:t>
            </a:r>
            <a:r>
              <a:rPr lang="en-GB" sz="2000" b="1" dirty="0">
                <a:solidFill>
                  <a:schemeClr val="accent5">
                    <a:lumMod val="50000"/>
                  </a:schemeClr>
                </a:solidFill>
              </a:rPr>
              <a:t>English</a:t>
            </a:r>
            <a:r>
              <a:rPr lang="en-GB" sz="2000" dirty="0">
                <a:solidFill>
                  <a:schemeClr val="accent5">
                    <a:lumMod val="50000"/>
                  </a:schemeClr>
                </a:solidFill>
              </a:rPr>
              <a:t> on the lines next to their picture.</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91" y="2034620"/>
            <a:ext cx="2438400" cy="1371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318" y="4425167"/>
            <a:ext cx="2438400" cy="137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191" y="4425167"/>
            <a:ext cx="2438400" cy="1371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318" y="2052204"/>
            <a:ext cx="2438400" cy="1371600"/>
          </a:xfrm>
          <a:prstGeom prst="rect">
            <a:avLst/>
          </a:prstGeom>
        </p:spPr>
      </p:pic>
      <p:sp>
        <p:nvSpPr>
          <p:cNvPr id="27" name="Rectangle 26"/>
          <p:cNvSpPr/>
          <p:nvPr/>
        </p:nvSpPr>
        <p:spPr>
          <a:xfrm>
            <a:off x="176191" y="97183"/>
            <a:ext cx="5413661" cy="523220"/>
          </a:xfrm>
          <a:prstGeom prst="rect">
            <a:avLst/>
          </a:prstGeom>
        </p:spPr>
        <p:txBody>
          <a:bodyPr wrap="none">
            <a:spAutoFit/>
          </a:bodyPr>
          <a:lstStyle/>
          <a:p>
            <a:pPr lvl="0">
              <a:defRPr/>
            </a:pPr>
            <a:r>
              <a:rPr lang="en-GB" sz="2800" b="1" dirty="0" err="1">
                <a:solidFill>
                  <a:srgbClr val="4472C4">
                    <a:lumMod val="50000"/>
                  </a:srgbClr>
                </a:solidFill>
                <a:latin typeface="Century Gothic" panose="020B0502020202020204" pitchFamily="34" charset="0"/>
              </a:rPr>
              <a:t>Partenaire</a:t>
            </a:r>
            <a:r>
              <a:rPr lang="en-GB" sz="2800" b="1" dirty="0">
                <a:solidFill>
                  <a:srgbClr val="4472C4">
                    <a:lumMod val="50000"/>
                  </a:srgbClr>
                </a:solidFill>
                <a:latin typeface="Century Gothic" panose="020B0502020202020204" pitchFamily="34" charset="0"/>
              </a:rPr>
              <a:t> B (Task 1</a:t>
            </a:r>
            <a:r>
              <a:rPr lang="en-GB" sz="2800" b="1" dirty="0" smtClean="0">
                <a:solidFill>
                  <a:srgbClr val="4472C4">
                    <a:lumMod val="50000"/>
                  </a:srgbClr>
                </a:solidFill>
                <a:latin typeface="Century Gothic" panose="020B0502020202020204" pitchFamily="34" charset="0"/>
              </a:rPr>
              <a:t>): Example</a:t>
            </a:r>
            <a:endParaRPr lang="en-GB" sz="2800" b="1" dirty="0">
              <a:solidFill>
                <a:srgbClr val="4472C4">
                  <a:lumMod val="50000"/>
                </a:srgbClr>
              </a:solidFill>
              <a:latin typeface="Century Gothic" panose="020B0502020202020204" pitchFamily="34" charset="0"/>
            </a:endParaRPr>
          </a:p>
        </p:txBody>
      </p:sp>
      <p:sp>
        <p:nvSpPr>
          <p:cNvPr id="7" name="TextBox 6"/>
          <p:cNvSpPr txBox="1"/>
          <p:nvPr/>
        </p:nvSpPr>
        <p:spPr>
          <a:xfrm>
            <a:off x="2614591" y="2052204"/>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29" name="TextBox 28"/>
          <p:cNvSpPr txBox="1"/>
          <p:nvPr/>
        </p:nvSpPr>
        <p:spPr>
          <a:xfrm>
            <a:off x="2614591" y="4231432"/>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31" name="TextBox 30"/>
          <p:cNvSpPr txBox="1"/>
          <p:nvPr/>
        </p:nvSpPr>
        <p:spPr>
          <a:xfrm>
            <a:off x="6815782" y="2046805"/>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32" name="TextBox 31"/>
          <p:cNvSpPr txBox="1"/>
          <p:nvPr/>
        </p:nvSpPr>
        <p:spPr>
          <a:xfrm>
            <a:off x="6815782" y="4231432"/>
            <a:ext cx="2666536" cy="1477328"/>
          </a:xfrm>
          <a:prstGeom prst="rect">
            <a:avLst/>
          </a:prstGeom>
          <a:noFill/>
        </p:spPr>
        <p:txBody>
          <a:bodyPr wrap="square" rtlCol="0">
            <a:spAutoFit/>
          </a:bodyPr>
          <a:lstStyle/>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a:p>
            <a:endParaRPr lang="en-GB" dirty="0">
              <a:solidFill>
                <a:schemeClr val="accent5">
                  <a:lumMod val="50000"/>
                </a:schemeClr>
              </a:solidFill>
            </a:endParaRPr>
          </a:p>
          <a:p>
            <a:r>
              <a:rPr lang="en-GB" dirty="0">
                <a:solidFill>
                  <a:schemeClr val="accent5">
                    <a:lumMod val="50000"/>
                  </a:schemeClr>
                </a:solidFill>
              </a:rPr>
              <a:t>_____________________</a:t>
            </a:r>
          </a:p>
        </p:txBody>
      </p:sp>
      <p:sp>
        <p:nvSpPr>
          <p:cNvPr id="13" name="TextBox 12"/>
          <p:cNvSpPr txBox="1"/>
          <p:nvPr/>
        </p:nvSpPr>
        <p:spPr>
          <a:xfrm>
            <a:off x="2618052" y="1943288"/>
            <a:ext cx="2971800" cy="461665"/>
          </a:xfrm>
          <a:prstGeom prst="rect">
            <a:avLst/>
          </a:prstGeom>
          <a:noFill/>
        </p:spPr>
        <p:txBody>
          <a:bodyPr wrap="square" rtlCol="0">
            <a:spAutoFit/>
          </a:bodyPr>
          <a:lstStyle/>
          <a:p>
            <a:r>
              <a:rPr lang="en-GB" sz="2400" dirty="0" smtClean="0">
                <a:solidFill>
                  <a:schemeClr val="accent5">
                    <a:lumMod val="50000"/>
                  </a:schemeClr>
                </a:solidFill>
              </a:rPr>
              <a:t>happy</a:t>
            </a:r>
            <a:endParaRPr lang="en-GB" sz="2400" dirty="0">
              <a:solidFill>
                <a:schemeClr val="accent5">
                  <a:lumMod val="50000"/>
                </a:schemeClr>
              </a:solidFill>
            </a:endParaRPr>
          </a:p>
        </p:txBody>
      </p:sp>
    </p:spTree>
    <p:extLst>
      <p:ext uri="{BB962C8B-B14F-4D97-AF65-F5344CB8AC3E}">
        <p14:creationId xmlns:p14="http://schemas.microsoft.com/office/powerpoint/2010/main" val="368756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4589"/>
            <a:ext cx="1661160" cy="3785652"/>
          </a:xfrm>
          <a:prstGeom prst="rect">
            <a:avLst/>
          </a:prstGeom>
          <a:noFill/>
        </p:spPr>
        <p:txBody>
          <a:bodyPr wrap="square" rtlCol="0">
            <a:spAutoFit/>
          </a:bodyPr>
          <a:lstStyle/>
          <a:p>
            <a:r>
              <a:rPr lang="en-GB" sz="24000" b="1" dirty="0">
                <a:solidFill>
                  <a:srgbClr val="1F4E79"/>
                </a:solidFill>
                <a:latin typeface="Century Gothic" panose="020B0502020202020204" pitchFamily="34" charset="0"/>
                <a:cs typeface="Calibri" panose="020F0502020204030204" pitchFamily="34" charset="0"/>
              </a:rPr>
              <a:t>e</a:t>
            </a:r>
          </a:p>
        </p:txBody>
      </p:sp>
      <p:sp>
        <p:nvSpPr>
          <p:cNvPr id="5" name="TextBox 4"/>
          <p:cNvSpPr txBox="1"/>
          <p:nvPr/>
        </p:nvSpPr>
        <p:spPr>
          <a:xfrm>
            <a:off x="5454415" y="1900582"/>
            <a:ext cx="1483098" cy="1938992"/>
          </a:xfrm>
          <a:prstGeom prst="rect">
            <a:avLst/>
          </a:prstGeom>
          <a:noFill/>
        </p:spPr>
        <p:txBody>
          <a:bodyPr wrap="none" rtlCol="0">
            <a:spAutoFit/>
          </a:bodyPr>
          <a:lstStyle/>
          <a:p>
            <a:pPr algn="ctr"/>
            <a:r>
              <a:rPr lang="en-GB" sz="12000" dirty="0">
                <a:solidFill>
                  <a:srgbClr val="1F4E79"/>
                </a:solidFill>
                <a:latin typeface="Century Gothic" panose="020B0502020202020204" pitchFamily="34" charset="0"/>
                <a:cs typeface="Calibri" panose="020F0502020204030204" pitchFamily="34" charset="0"/>
              </a:rPr>
              <a:t>j</a:t>
            </a:r>
            <a:r>
              <a:rPr lang="en-GB" sz="12000" b="1" dirty="0">
                <a:solidFill>
                  <a:srgbClr val="FA6500"/>
                </a:solidFill>
                <a:latin typeface="Century Gothic" panose="020B0502020202020204" pitchFamily="34" charset="0"/>
                <a:cs typeface="Calibri" panose="020F0502020204030204" pitchFamily="34" charset="0"/>
              </a:rPr>
              <a:t>e</a:t>
            </a:r>
          </a:p>
        </p:txBody>
      </p:sp>
    </p:spTree>
    <p:extLst>
      <p:ext uri="{BB962C8B-B14F-4D97-AF65-F5344CB8AC3E}">
        <p14:creationId xmlns:p14="http://schemas.microsoft.com/office/powerpoint/2010/main" val="173815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adjective, 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247721" y="5942874"/>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19" name="TextBox 18"/>
          <p:cNvSpPr txBox="1"/>
          <p:nvPr/>
        </p:nvSpPr>
        <p:spPr>
          <a:xfrm>
            <a:off x="8403295" y="5943956"/>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10701518" y="507952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10836067" y="2576869"/>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8364137" y="3479047"/>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47662" y="2677166"/>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477771" y="5084614"/>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1889101" y="3474376"/>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 name="Picture 2"/>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6510518" y="2683603"/>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18" name="TextBox 17"/>
          <p:cNvSpPr txBox="1"/>
          <p:nvPr/>
        </p:nvSpPr>
        <p:spPr>
          <a:xfrm>
            <a:off x="7363057" y="5079527"/>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20" name="TextBox 19"/>
          <p:cNvSpPr txBox="1"/>
          <p:nvPr/>
        </p:nvSpPr>
        <p:spPr>
          <a:xfrm>
            <a:off x="3972133" y="5074936"/>
            <a:ext cx="2971800" cy="461665"/>
          </a:xfrm>
          <a:prstGeom prst="rect">
            <a:avLst/>
          </a:prstGeom>
          <a:noFill/>
        </p:spPr>
        <p:txBody>
          <a:bodyPr wrap="square" rtlCol="0">
            <a:spAutoFit/>
          </a:bodyPr>
          <a:lstStyle/>
          <a:p>
            <a:r>
              <a:rPr lang="en-GB" sz="2400" dirty="0" smtClean="0">
                <a:solidFill>
                  <a:schemeClr val="accent5">
                    <a:lumMod val="50000"/>
                  </a:schemeClr>
                </a:solidFill>
              </a:rPr>
              <a:t>well-behaved</a:t>
            </a:r>
            <a:endParaRPr lang="en-GB" sz="2400" dirty="0">
              <a:solidFill>
                <a:schemeClr val="accent5">
                  <a:lumMod val="50000"/>
                </a:schemeClr>
              </a:solidFill>
            </a:endParaRPr>
          </a:p>
        </p:txBody>
      </p:sp>
      <p:sp>
        <p:nvSpPr>
          <p:cNvPr id="26" name="TextBox 25"/>
          <p:cNvSpPr txBox="1"/>
          <p:nvPr/>
        </p:nvSpPr>
        <p:spPr>
          <a:xfrm>
            <a:off x="3945688" y="2680484"/>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7" name="Rectangle 6"/>
          <p:cNvSpPr/>
          <p:nvPr/>
        </p:nvSpPr>
        <p:spPr>
          <a:xfrm>
            <a:off x="176191" y="97183"/>
            <a:ext cx="3610284" cy="400110"/>
          </a:xfrm>
          <a:prstGeom prst="rect">
            <a:avLst/>
          </a:prstGeom>
        </p:spPr>
        <p:txBody>
          <a:bodyPr wrap="none">
            <a:spAutoFit/>
          </a:bodyPr>
          <a:lstStyle/>
          <a:p>
            <a:pPr lvl="0">
              <a:defRPr/>
            </a:pPr>
            <a:r>
              <a:rPr lang="en-GB" sz="2000" b="1" dirty="0" smtClean="0">
                <a:solidFill>
                  <a:srgbClr val="4472C4">
                    <a:lumMod val="50000"/>
                  </a:srgbClr>
                </a:solidFill>
                <a:latin typeface="Century Gothic" panose="020B0502020202020204" pitchFamily="34" charset="0"/>
              </a:rPr>
              <a:t>TASK 1 </a:t>
            </a:r>
            <a:r>
              <a:rPr lang="en-GB" sz="2000" b="1" dirty="0" err="1" smtClean="0">
                <a:solidFill>
                  <a:srgbClr val="4472C4">
                    <a:lumMod val="50000"/>
                  </a:srgbClr>
                </a:solidFill>
                <a:latin typeface="Century Gothic" panose="020B0502020202020204" pitchFamily="34" charset="0"/>
              </a:rPr>
              <a:t>Réponses</a:t>
            </a:r>
            <a:r>
              <a:rPr lang="en-GB" sz="2000" b="1" dirty="0" smtClean="0">
                <a:solidFill>
                  <a:srgbClr val="4472C4">
                    <a:lumMod val="50000"/>
                  </a:srgbClr>
                </a:solidFill>
                <a:latin typeface="Century Gothic" panose="020B0502020202020204" pitchFamily="34" charset="0"/>
              </a:rPr>
              <a:t> (Partner B)</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419327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P spid="17" grpId="0"/>
      <p:bldP spid="18" grpId="0"/>
      <p:bldP spid="20" grpId="0"/>
      <p:bldP spid="2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190" y="477799"/>
            <a:ext cx="11615759" cy="1015663"/>
          </a:xfrm>
          <a:prstGeom prst="rect">
            <a:avLst/>
          </a:prstGeom>
          <a:noFill/>
        </p:spPr>
        <p:txBody>
          <a:bodyPr wrap="square" rtlCol="0">
            <a:spAutoFit/>
          </a:bodyPr>
          <a:lstStyle/>
          <a:p>
            <a:r>
              <a:rPr lang="en-GB" sz="2000" dirty="0">
                <a:solidFill>
                  <a:schemeClr val="accent5">
                    <a:lumMod val="50000"/>
                  </a:schemeClr>
                </a:solidFill>
              </a:rPr>
              <a:t>Tell your partner about each person/pair of people pictured below.</a:t>
            </a:r>
          </a:p>
          <a:p>
            <a:r>
              <a:rPr lang="en-GB" sz="2000" dirty="0">
                <a:solidFill>
                  <a:schemeClr val="accent5">
                    <a:lumMod val="50000"/>
                  </a:schemeClr>
                </a:solidFill>
              </a:rPr>
              <a:t>Say ‘She is ...’, ‘He is...’, ‘They are...’, plus the adjective, in </a:t>
            </a:r>
            <a:r>
              <a:rPr lang="en-GB" sz="2000" b="1" dirty="0">
                <a:solidFill>
                  <a:schemeClr val="accent5">
                    <a:lumMod val="50000"/>
                  </a:schemeClr>
                </a:solidFill>
              </a:rPr>
              <a:t>French</a:t>
            </a:r>
            <a:r>
              <a:rPr lang="en-GB" sz="2000" dirty="0">
                <a:solidFill>
                  <a:schemeClr val="accent5">
                    <a:lumMod val="50000"/>
                  </a:schemeClr>
                </a:solidFill>
              </a:rPr>
              <a:t>. </a:t>
            </a:r>
          </a:p>
          <a:p>
            <a:endParaRPr lang="en-GB" sz="20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186005" y="3542372"/>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19" name="TextBox 18"/>
          <p:cNvSpPr txBox="1"/>
          <p:nvPr/>
        </p:nvSpPr>
        <p:spPr>
          <a:xfrm>
            <a:off x="1764177" y="5879573"/>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872869" y="510330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10663029" y="5050231"/>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8364137" y="5897760"/>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10700196" y="2586944"/>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520756" y="2586945"/>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3986166" y="5082060"/>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 name="Picture 2"/>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clrChange>
              <a:clrFrom>
                <a:srgbClr val="FDFBFC"/>
              </a:clrFrom>
              <a:clrTo>
                <a:srgbClr val="FDFBFC">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3995755" y="2617344"/>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18" name="TextBox 17"/>
          <p:cNvSpPr txBox="1"/>
          <p:nvPr/>
        </p:nvSpPr>
        <p:spPr>
          <a:xfrm>
            <a:off x="7297979" y="2582810"/>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20" name="TextBox 19"/>
          <p:cNvSpPr txBox="1"/>
          <p:nvPr/>
        </p:nvSpPr>
        <p:spPr>
          <a:xfrm>
            <a:off x="6040492" y="4772852"/>
            <a:ext cx="2971800" cy="461665"/>
          </a:xfrm>
          <a:prstGeom prst="rect">
            <a:avLst/>
          </a:prstGeom>
          <a:noFill/>
        </p:spPr>
        <p:txBody>
          <a:bodyPr wrap="square" rtlCol="0">
            <a:spAutoFit/>
          </a:bodyPr>
          <a:lstStyle/>
          <a:p>
            <a:r>
              <a:rPr lang="en-GB" sz="2400" dirty="0" smtClean="0">
                <a:solidFill>
                  <a:schemeClr val="accent5">
                    <a:lumMod val="50000"/>
                  </a:schemeClr>
                </a:solidFill>
              </a:rPr>
              <a:t>well-behaved</a:t>
            </a:r>
            <a:endParaRPr lang="en-GB" sz="2400" dirty="0">
              <a:solidFill>
                <a:schemeClr val="accent5">
                  <a:lumMod val="50000"/>
                </a:schemeClr>
              </a:solidFill>
            </a:endParaRPr>
          </a:p>
        </p:txBody>
      </p:sp>
      <p:sp>
        <p:nvSpPr>
          <p:cNvPr id="26" name="TextBox 25"/>
          <p:cNvSpPr txBox="1"/>
          <p:nvPr/>
        </p:nvSpPr>
        <p:spPr>
          <a:xfrm>
            <a:off x="9025281" y="3476660"/>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7" name="Rectangle 6"/>
          <p:cNvSpPr/>
          <p:nvPr/>
        </p:nvSpPr>
        <p:spPr>
          <a:xfrm>
            <a:off x="176191" y="97183"/>
            <a:ext cx="3600666" cy="400110"/>
          </a:xfrm>
          <a:prstGeom prst="rect">
            <a:avLst/>
          </a:prstGeom>
        </p:spPr>
        <p:txBody>
          <a:bodyPr wrap="none">
            <a:spAutoFit/>
          </a:bodyPr>
          <a:lstStyle/>
          <a:p>
            <a:pPr lvl="0">
              <a:defRPr/>
            </a:pPr>
            <a:r>
              <a:rPr lang="en-GB" sz="2000" b="1" dirty="0" smtClean="0">
                <a:solidFill>
                  <a:srgbClr val="4472C4">
                    <a:lumMod val="50000"/>
                  </a:srgbClr>
                </a:solidFill>
                <a:latin typeface="Century Gothic" panose="020B0502020202020204" pitchFamily="34" charset="0"/>
              </a:rPr>
              <a:t>Task 2 </a:t>
            </a:r>
            <a:r>
              <a:rPr lang="en-GB" sz="2000" b="1" dirty="0" err="1" smtClean="0">
                <a:solidFill>
                  <a:srgbClr val="4472C4">
                    <a:lumMod val="50000"/>
                  </a:srgbClr>
                </a:solidFill>
                <a:latin typeface="Century Gothic" panose="020B0502020202020204" pitchFamily="34" charset="0"/>
              </a:rPr>
              <a:t>Réponses</a:t>
            </a:r>
            <a:r>
              <a:rPr lang="en-GB" sz="2000" b="1" dirty="0" smtClean="0">
                <a:solidFill>
                  <a:srgbClr val="4472C4">
                    <a:lumMod val="50000"/>
                  </a:srgbClr>
                </a:solidFill>
                <a:latin typeface="Century Gothic" panose="020B0502020202020204" pitchFamily="34" charset="0"/>
              </a:rPr>
              <a:t> (Partner A)</a:t>
            </a:r>
            <a:endParaRPr lang="en-GB" sz="2000" b="1"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85852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3" grpId="0"/>
      <p:bldP spid="24" grpId="0"/>
      <p:bldP spid="25" grpId="0"/>
      <p:bldP spid="30" grpId="0"/>
      <p:bldP spid="17" grpId="0"/>
      <p:bldP spid="18" grpId="0"/>
      <p:bldP spid="20"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1631216"/>
          </a:xfrm>
          <a:prstGeom prst="rect">
            <a:avLst/>
          </a:prstGeom>
          <a:noFill/>
        </p:spPr>
        <p:txBody>
          <a:bodyPr wrap="square" rtlCol="0">
            <a:spAutoFit/>
          </a:bodyPr>
          <a:lstStyle/>
          <a:p>
            <a:r>
              <a:rPr lang="en-GB" sz="2000" dirty="0">
                <a:solidFill>
                  <a:schemeClr val="accent5">
                    <a:lumMod val="50000"/>
                  </a:schemeClr>
                </a:solidFill>
              </a:rPr>
              <a:t>Now write three sentences in </a:t>
            </a:r>
            <a:r>
              <a:rPr lang="en-GB" sz="2000" b="1" dirty="0">
                <a:solidFill>
                  <a:schemeClr val="accent5">
                    <a:lumMod val="50000"/>
                  </a:schemeClr>
                </a:solidFill>
              </a:rPr>
              <a:t>French </a:t>
            </a:r>
            <a:r>
              <a:rPr lang="en-GB" sz="2000" dirty="0">
                <a:solidFill>
                  <a:schemeClr val="accent5">
                    <a:lumMod val="50000"/>
                  </a:schemeClr>
                </a:solidFill>
              </a:rPr>
              <a:t>about each person/pair of people below.</a:t>
            </a:r>
          </a:p>
          <a:p>
            <a:endParaRPr lang="en-GB" sz="2000" dirty="0">
              <a:solidFill>
                <a:schemeClr val="accent5">
                  <a:lumMod val="50000"/>
                </a:schemeClr>
              </a:solidFill>
            </a:endParaRPr>
          </a:p>
          <a:p>
            <a:r>
              <a:rPr lang="en-GB" sz="2000" dirty="0">
                <a:solidFill>
                  <a:schemeClr val="accent5">
                    <a:lumMod val="50000"/>
                  </a:schemeClr>
                </a:solidFill>
              </a:rPr>
              <a:t>Don’t forget the adjective agreement if required!</a:t>
            </a:r>
          </a:p>
          <a:p>
            <a:endParaRPr lang="en-GB" sz="2000" dirty="0">
              <a:solidFill>
                <a:schemeClr val="accent5">
                  <a:lumMod val="50000"/>
                </a:schemeClr>
              </a:solidFill>
            </a:endParaRPr>
          </a:p>
          <a:p>
            <a:r>
              <a:rPr lang="en-GB" sz="2000" dirty="0">
                <a:solidFill>
                  <a:schemeClr val="accent5">
                    <a:lumMod val="50000"/>
                  </a:schemeClr>
                </a:solidFill>
              </a:rPr>
              <a:t>			e.g. Elle </a:t>
            </a:r>
            <a:r>
              <a:rPr lang="en-GB" sz="2000" dirty="0" err="1">
                <a:solidFill>
                  <a:schemeClr val="accent5">
                    <a:lumMod val="50000"/>
                  </a:schemeClr>
                </a:solidFill>
              </a:rPr>
              <a:t>est</a:t>
            </a:r>
            <a:r>
              <a:rPr lang="en-GB" sz="2000" dirty="0">
                <a:solidFill>
                  <a:schemeClr val="accent5">
                    <a:lumMod val="50000"/>
                  </a:schemeClr>
                </a:solidFill>
              </a:rPr>
              <a:t> </a:t>
            </a:r>
            <a:r>
              <a:rPr lang="en-GB" sz="2000" dirty="0" err="1">
                <a:solidFill>
                  <a:schemeClr val="accent5">
                    <a:lumMod val="50000"/>
                  </a:schemeClr>
                </a:solidFill>
              </a:rPr>
              <a:t>grande</a:t>
            </a:r>
            <a:r>
              <a:rPr lang="en-GB" sz="2000" dirty="0">
                <a:solidFill>
                  <a:schemeClr val="accent5">
                    <a:lumMod val="50000"/>
                  </a:schemeClr>
                </a:solidFill>
              </a:rPr>
              <a:t>.		</a:t>
            </a:r>
            <a:r>
              <a:rPr lang="en-GB" sz="2000" dirty="0" err="1">
                <a:solidFill>
                  <a:schemeClr val="accent5">
                    <a:lumMod val="50000"/>
                  </a:schemeClr>
                </a:solidFill>
              </a:rPr>
              <a:t>Ils</a:t>
            </a:r>
            <a:r>
              <a:rPr lang="en-GB" sz="2000" dirty="0">
                <a:solidFill>
                  <a:schemeClr val="accent5">
                    <a:lumMod val="50000"/>
                  </a:schemeClr>
                </a:solidFill>
              </a:rPr>
              <a:t> </a:t>
            </a:r>
            <a:r>
              <a:rPr lang="en-GB" sz="2000" dirty="0" err="1">
                <a:solidFill>
                  <a:schemeClr val="accent5">
                    <a:lumMod val="50000"/>
                  </a:schemeClr>
                </a:solidFill>
              </a:rPr>
              <a:t>sont</a:t>
            </a:r>
            <a:r>
              <a:rPr lang="en-GB" sz="2000" dirty="0">
                <a:solidFill>
                  <a:schemeClr val="accent5">
                    <a:lumMod val="50000"/>
                  </a:schemeClr>
                </a:solidFill>
              </a:rPr>
              <a:t> contents.</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663029" y="104993"/>
            <a:ext cx="1334440" cy="48032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p:cNvSpPr txBox="1"/>
          <p:nvPr/>
        </p:nvSpPr>
        <p:spPr>
          <a:xfrm>
            <a:off x="2186005" y="3542372"/>
            <a:ext cx="2971800" cy="461665"/>
          </a:xfrm>
          <a:prstGeom prst="rect">
            <a:avLst/>
          </a:prstGeom>
          <a:noFill/>
        </p:spPr>
        <p:txBody>
          <a:bodyPr wrap="square" rtlCol="0">
            <a:spAutoFit/>
          </a:bodyPr>
          <a:lstStyle/>
          <a:p>
            <a:r>
              <a:rPr lang="en-GB" sz="2400" dirty="0">
                <a:solidFill>
                  <a:schemeClr val="accent5">
                    <a:lumMod val="50000"/>
                  </a:schemeClr>
                </a:solidFill>
              </a:rPr>
              <a:t>young</a:t>
            </a:r>
          </a:p>
        </p:txBody>
      </p:sp>
      <p:sp>
        <p:nvSpPr>
          <p:cNvPr id="19" name="TextBox 18"/>
          <p:cNvSpPr txBox="1"/>
          <p:nvPr/>
        </p:nvSpPr>
        <p:spPr>
          <a:xfrm>
            <a:off x="1764177" y="5879573"/>
            <a:ext cx="2893484" cy="461665"/>
          </a:xfrm>
          <a:prstGeom prst="rect">
            <a:avLst/>
          </a:prstGeom>
          <a:noFill/>
        </p:spPr>
        <p:txBody>
          <a:bodyPr wrap="square" rtlCol="0">
            <a:spAutoFit/>
          </a:bodyPr>
          <a:lstStyle/>
          <a:p>
            <a:r>
              <a:rPr lang="en-GB" sz="2400" dirty="0">
                <a:solidFill>
                  <a:schemeClr val="accent5">
                    <a:lumMod val="50000"/>
                  </a:schemeClr>
                </a:solidFill>
              </a:rPr>
              <a:t>amusing, fun</a:t>
            </a:r>
          </a:p>
        </p:txBody>
      </p:sp>
      <p:sp>
        <p:nvSpPr>
          <p:cNvPr id="21" name="TextBox 20"/>
          <p:cNvSpPr txBox="1"/>
          <p:nvPr/>
        </p:nvSpPr>
        <p:spPr>
          <a:xfrm>
            <a:off x="872869" y="5103307"/>
            <a:ext cx="2971800" cy="461665"/>
          </a:xfrm>
          <a:prstGeom prst="rect">
            <a:avLst/>
          </a:prstGeom>
          <a:noFill/>
        </p:spPr>
        <p:txBody>
          <a:bodyPr wrap="square" rtlCol="0">
            <a:spAutoFit/>
          </a:bodyPr>
          <a:lstStyle/>
          <a:p>
            <a:r>
              <a:rPr lang="en-GB" sz="2400" dirty="0">
                <a:solidFill>
                  <a:schemeClr val="accent5">
                    <a:lumMod val="50000"/>
                  </a:schemeClr>
                </a:solidFill>
              </a:rPr>
              <a:t>tall</a:t>
            </a:r>
          </a:p>
        </p:txBody>
      </p:sp>
      <p:sp>
        <p:nvSpPr>
          <p:cNvPr id="22" name="TextBox 21"/>
          <p:cNvSpPr txBox="1"/>
          <p:nvPr/>
        </p:nvSpPr>
        <p:spPr>
          <a:xfrm>
            <a:off x="10663029" y="5050231"/>
            <a:ext cx="2971800" cy="461665"/>
          </a:xfrm>
          <a:prstGeom prst="rect">
            <a:avLst/>
          </a:prstGeom>
          <a:noFill/>
        </p:spPr>
        <p:txBody>
          <a:bodyPr wrap="square" rtlCol="0">
            <a:spAutoFit/>
          </a:bodyPr>
          <a:lstStyle/>
          <a:p>
            <a:r>
              <a:rPr lang="en-GB" sz="2400" dirty="0">
                <a:solidFill>
                  <a:schemeClr val="accent5">
                    <a:lumMod val="50000"/>
                  </a:schemeClr>
                </a:solidFill>
              </a:rPr>
              <a:t>happy</a:t>
            </a:r>
          </a:p>
        </p:txBody>
      </p:sp>
      <p:sp>
        <p:nvSpPr>
          <p:cNvPr id="23" name="TextBox 22"/>
          <p:cNvSpPr txBox="1"/>
          <p:nvPr/>
        </p:nvSpPr>
        <p:spPr>
          <a:xfrm>
            <a:off x="8364137" y="5897760"/>
            <a:ext cx="2971800" cy="461665"/>
          </a:xfrm>
          <a:prstGeom prst="rect">
            <a:avLst/>
          </a:prstGeom>
          <a:noFill/>
        </p:spPr>
        <p:txBody>
          <a:bodyPr wrap="square" rtlCol="0">
            <a:spAutoFit/>
          </a:bodyPr>
          <a:lstStyle/>
          <a:p>
            <a:r>
              <a:rPr lang="en-GB" sz="2400" dirty="0">
                <a:solidFill>
                  <a:schemeClr val="accent5">
                    <a:lumMod val="50000"/>
                  </a:schemeClr>
                </a:solidFill>
              </a:rPr>
              <a:t>pleasant, nice</a:t>
            </a:r>
          </a:p>
        </p:txBody>
      </p:sp>
      <p:sp>
        <p:nvSpPr>
          <p:cNvPr id="24" name="TextBox 23"/>
          <p:cNvSpPr txBox="1"/>
          <p:nvPr/>
        </p:nvSpPr>
        <p:spPr>
          <a:xfrm>
            <a:off x="10700196" y="2586944"/>
            <a:ext cx="2971800" cy="461665"/>
          </a:xfrm>
          <a:prstGeom prst="rect">
            <a:avLst/>
          </a:prstGeom>
          <a:noFill/>
        </p:spPr>
        <p:txBody>
          <a:bodyPr wrap="square" rtlCol="0">
            <a:spAutoFit/>
          </a:bodyPr>
          <a:lstStyle/>
          <a:p>
            <a:r>
              <a:rPr lang="en-GB" sz="2400" dirty="0">
                <a:solidFill>
                  <a:schemeClr val="accent5">
                    <a:lumMod val="50000"/>
                  </a:schemeClr>
                </a:solidFill>
              </a:rPr>
              <a:t>naughty</a:t>
            </a:r>
          </a:p>
        </p:txBody>
      </p:sp>
      <p:sp>
        <p:nvSpPr>
          <p:cNvPr id="25" name="TextBox 24"/>
          <p:cNvSpPr txBox="1"/>
          <p:nvPr/>
        </p:nvSpPr>
        <p:spPr>
          <a:xfrm>
            <a:off x="520756" y="2586945"/>
            <a:ext cx="2971800" cy="461665"/>
          </a:xfrm>
          <a:prstGeom prst="rect">
            <a:avLst/>
          </a:prstGeom>
          <a:noFill/>
        </p:spPr>
        <p:txBody>
          <a:bodyPr wrap="square" rtlCol="0">
            <a:spAutoFit/>
          </a:bodyPr>
          <a:lstStyle/>
          <a:p>
            <a:r>
              <a:rPr lang="en-GB" sz="2400" dirty="0">
                <a:solidFill>
                  <a:schemeClr val="accent5">
                    <a:lumMod val="50000"/>
                  </a:schemeClr>
                </a:solidFill>
              </a:rPr>
              <a:t>small</a:t>
            </a:r>
          </a:p>
        </p:txBody>
      </p:sp>
      <p:sp>
        <p:nvSpPr>
          <p:cNvPr id="30" name="TextBox 29"/>
          <p:cNvSpPr txBox="1"/>
          <p:nvPr/>
        </p:nvSpPr>
        <p:spPr>
          <a:xfrm>
            <a:off x="3986166" y="5082060"/>
            <a:ext cx="2971800" cy="461665"/>
          </a:xfrm>
          <a:prstGeom prst="rect">
            <a:avLst/>
          </a:prstGeom>
          <a:noFill/>
        </p:spPr>
        <p:txBody>
          <a:bodyPr wrap="square" rtlCol="0">
            <a:spAutoFit/>
          </a:bodyPr>
          <a:lstStyle/>
          <a:p>
            <a:r>
              <a:rPr lang="en-GB" sz="2400" dirty="0">
                <a:solidFill>
                  <a:schemeClr val="accent5">
                    <a:lumMod val="50000"/>
                  </a:schemeClr>
                </a:solidFill>
              </a:rPr>
              <a:t>interesting</a:t>
            </a:r>
          </a:p>
        </p:txBody>
      </p:sp>
      <p:pic>
        <p:nvPicPr>
          <p:cNvPr id="3" name="Picture 2"/>
          <p:cNvPicPr>
            <a:picLocks noChangeAspect="1"/>
          </p:cNvPicPr>
          <p:nvPr/>
        </p:nvPicPr>
        <p:blipFill>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1457362" y="2115046"/>
            <a:ext cx="2438400" cy="1371600"/>
          </a:xfrm>
          <a:prstGeom prst="rect">
            <a:avLst/>
          </a:prstGeom>
        </p:spPr>
      </p:pic>
      <p:pic>
        <p:nvPicPr>
          <p:cNvPr id="4" name="Picture 3"/>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8263118" y="4571274"/>
            <a:ext cx="2438400" cy="1371600"/>
          </a:xfrm>
          <a:prstGeom prst="rect">
            <a:avLst/>
          </a:prstGeom>
        </p:spPr>
      </p:pic>
      <p:pic>
        <p:nvPicPr>
          <p:cNvPr id="5" name="Picture 4"/>
          <p:cNvPicPr>
            <a:picLocks noChangeAspect="1"/>
          </p:cNvPicPr>
          <p:nvPr/>
        </p:nvPicPr>
        <p:blipFill>
          <a:blip r:embed="rId5" cstate="print">
            <a:clrChange>
              <a:clrFrom>
                <a:srgbClr val="FDFBFC"/>
              </a:clrFrom>
              <a:clrTo>
                <a:srgbClr val="FDFBFC">
                  <a:alpha val="0"/>
                </a:srgbClr>
              </a:clrTo>
            </a:clrChange>
            <a:extLst>
              <a:ext uri="{28A0092B-C50C-407E-A947-70E740481C1C}">
                <a14:useLocalDpi xmlns:a14="http://schemas.microsoft.com/office/drawing/2010/main" val="0"/>
              </a:ext>
            </a:extLst>
          </a:blip>
          <a:stretch>
            <a:fillRect/>
          </a:stretch>
        </p:blipFill>
        <p:spPr>
          <a:xfrm>
            <a:off x="1507288" y="4577513"/>
            <a:ext cx="2438400" cy="1371600"/>
          </a:xfrm>
          <a:prstGeom prst="rect">
            <a:avLst/>
          </a:prstGeom>
        </p:spPr>
      </p:pic>
      <p:pic>
        <p:nvPicPr>
          <p:cNvPr id="6" name="Picture 5"/>
          <p:cNvPicPr>
            <a:picLocks noChangeAspect="1"/>
          </p:cNvPicPr>
          <p:nvPr/>
        </p:nvPicPr>
        <p:blipFill>
          <a:blip r:embed="rId6"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8263118" y="2121902"/>
            <a:ext cx="2438400" cy="1371600"/>
          </a:xfrm>
          <a:prstGeom prst="rect">
            <a:avLst/>
          </a:prstGeom>
        </p:spPr>
      </p:pic>
      <p:sp>
        <p:nvSpPr>
          <p:cNvPr id="17" name="TextBox 16"/>
          <p:cNvSpPr txBox="1"/>
          <p:nvPr/>
        </p:nvSpPr>
        <p:spPr>
          <a:xfrm>
            <a:off x="3995755" y="2617344"/>
            <a:ext cx="2971800" cy="461665"/>
          </a:xfrm>
          <a:prstGeom prst="rect">
            <a:avLst/>
          </a:prstGeom>
          <a:noFill/>
        </p:spPr>
        <p:txBody>
          <a:bodyPr wrap="square" rtlCol="0">
            <a:spAutoFit/>
          </a:bodyPr>
          <a:lstStyle/>
          <a:p>
            <a:r>
              <a:rPr lang="en-GB" sz="2400" dirty="0">
                <a:solidFill>
                  <a:schemeClr val="accent5">
                    <a:lumMod val="50000"/>
                  </a:schemeClr>
                </a:solidFill>
              </a:rPr>
              <a:t>intelligent</a:t>
            </a:r>
          </a:p>
        </p:txBody>
      </p:sp>
      <p:sp>
        <p:nvSpPr>
          <p:cNvPr id="18" name="TextBox 17"/>
          <p:cNvSpPr txBox="1"/>
          <p:nvPr/>
        </p:nvSpPr>
        <p:spPr>
          <a:xfrm>
            <a:off x="7297979" y="2582810"/>
            <a:ext cx="2971800" cy="461665"/>
          </a:xfrm>
          <a:prstGeom prst="rect">
            <a:avLst/>
          </a:prstGeom>
          <a:noFill/>
        </p:spPr>
        <p:txBody>
          <a:bodyPr wrap="square" rtlCol="0">
            <a:spAutoFit/>
          </a:bodyPr>
          <a:lstStyle/>
          <a:p>
            <a:r>
              <a:rPr lang="en-GB" sz="2400" dirty="0">
                <a:solidFill>
                  <a:schemeClr val="accent5">
                    <a:lumMod val="50000"/>
                  </a:schemeClr>
                </a:solidFill>
              </a:rPr>
              <a:t>strict</a:t>
            </a:r>
          </a:p>
        </p:txBody>
      </p:sp>
      <p:sp>
        <p:nvSpPr>
          <p:cNvPr id="26" name="TextBox 25"/>
          <p:cNvSpPr txBox="1"/>
          <p:nvPr/>
        </p:nvSpPr>
        <p:spPr>
          <a:xfrm>
            <a:off x="9025281" y="3476660"/>
            <a:ext cx="2971800" cy="461665"/>
          </a:xfrm>
          <a:prstGeom prst="rect">
            <a:avLst/>
          </a:prstGeom>
          <a:noFill/>
        </p:spPr>
        <p:txBody>
          <a:bodyPr wrap="square" rtlCol="0">
            <a:spAutoFit/>
          </a:bodyPr>
          <a:lstStyle/>
          <a:p>
            <a:r>
              <a:rPr lang="en-GB" sz="2400" dirty="0">
                <a:solidFill>
                  <a:schemeClr val="accent5">
                    <a:lumMod val="50000"/>
                  </a:schemeClr>
                </a:solidFill>
              </a:rPr>
              <a:t>open</a:t>
            </a:r>
          </a:p>
        </p:txBody>
      </p:sp>
      <p:sp>
        <p:nvSpPr>
          <p:cNvPr id="27" name="TextBox 26"/>
          <p:cNvSpPr txBox="1"/>
          <p:nvPr/>
        </p:nvSpPr>
        <p:spPr>
          <a:xfrm>
            <a:off x="6040492" y="4772852"/>
            <a:ext cx="2971800" cy="461665"/>
          </a:xfrm>
          <a:prstGeom prst="rect">
            <a:avLst/>
          </a:prstGeom>
          <a:noFill/>
        </p:spPr>
        <p:txBody>
          <a:bodyPr wrap="square" rtlCol="0">
            <a:spAutoFit/>
          </a:bodyPr>
          <a:lstStyle/>
          <a:p>
            <a:r>
              <a:rPr lang="en-GB" sz="2400" dirty="0" smtClean="0">
                <a:solidFill>
                  <a:schemeClr val="accent5">
                    <a:lumMod val="50000"/>
                  </a:schemeClr>
                </a:solidFill>
              </a:rPr>
              <a:t>well-behaved</a:t>
            </a:r>
            <a:endParaRPr lang="en-GB" sz="2400" dirty="0">
              <a:solidFill>
                <a:schemeClr val="accent5">
                  <a:lumMod val="50000"/>
                </a:schemeClr>
              </a:solidFill>
            </a:endParaRPr>
          </a:p>
        </p:txBody>
      </p:sp>
    </p:spTree>
    <p:extLst>
      <p:ext uri="{BB962C8B-B14F-4D97-AF65-F5344CB8AC3E}">
        <p14:creationId xmlns:p14="http://schemas.microsoft.com/office/powerpoint/2010/main" val="33790249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1323439"/>
          </a:xfrm>
          <a:prstGeom prst="rect">
            <a:avLst/>
          </a:prstGeom>
          <a:noFill/>
        </p:spPr>
        <p:txBody>
          <a:bodyPr wrap="square" rtlCol="0">
            <a:spAutoFit/>
          </a:bodyPr>
          <a:lstStyle/>
          <a:p>
            <a:r>
              <a:rPr lang="en-GB" sz="2000" dirty="0">
                <a:solidFill>
                  <a:schemeClr val="accent5">
                    <a:lumMod val="50000"/>
                  </a:schemeClr>
                </a:solidFill>
              </a:rPr>
              <a:t>Now write three sentences in </a:t>
            </a:r>
            <a:r>
              <a:rPr lang="en-GB" sz="2000" b="1" dirty="0">
                <a:solidFill>
                  <a:schemeClr val="accent5">
                    <a:lumMod val="50000"/>
                  </a:schemeClr>
                </a:solidFill>
              </a:rPr>
              <a:t>French </a:t>
            </a:r>
            <a:r>
              <a:rPr lang="en-GB" sz="2000" dirty="0">
                <a:solidFill>
                  <a:schemeClr val="accent5">
                    <a:lumMod val="50000"/>
                  </a:schemeClr>
                </a:solidFill>
              </a:rPr>
              <a:t>about each person/pair of people below.</a:t>
            </a:r>
          </a:p>
          <a:p>
            <a:endParaRPr lang="en-GB" sz="2000" dirty="0">
              <a:solidFill>
                <a:schemeClr val="accent5">
                  <a:lumMod val="50000"/>
                </a:schemeClr>
              </a:solidFill>
            </a:endParaRPr>
          </a:p>
          <a:p>
            <a:endParaRPr lang="en-GB" sz="2000" dirty="0">
              <a:solidFill>
                <a:schemeClr val="accent5">
                  <a:lumMod val="50000"/>
                </a:schemeClr>
              </a:solidFill>
            </a:endParaRPr>
          </a:p>
          <a:p>
            <a:r>
              <a:rPr lang="en-GB" sz="2000" dirty="0">
                <a:solidFill>
                  <a:schemeClr val="accent5">
                    <a:lumMod val="50000"/>
                  </a:schemeClr>
                </a:solidFill>
              </a:rPr>
              <a:t>			</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691446" y="104993"/>
            <a:ext cx="1306023" cy="43834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b="1" dirty="0" err="1">
                <a:solidFill>
                  <a:prstClr val="white"/>
                </a:solidFill>
                <a:latin typeface="Century Gothic" panose="020B0502020202020204" pitchFamily="34" charset="0"/>
              </a:rPr>
              <a:t>réponses</a:t>
            </a:r>
            <a:endParaRPr lang="en-GB" b="1"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505190" y="933279"/>
            <a:ext cx="5252965" cy="1974044"/>
          </a:xfrm>
          <a:prstGeom prst="rect">
            <a:avLst/>
          </a:prstGeom>
        </p:spPr>
      </p:pic>
      <p:sp>
        <p:nvSpPr>
          <p:cNvPr id="8" name="TextBox 7"/>
          <p:cNvSpPr txBox="1"/>
          <p:nvPr/>
        </p:nvSpPr>
        <p:spPr>
          <a:xfrm>
            <a:off x="6316711" y="933279"/>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il</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petit.</a:t>
            </a:r>
            <a:endParaRPr lang="en-GB" sz="3200" b="1" dirty="0">
              <a:solidFill>
                <a:srgbClr val="115076"/>
              </a:solidFill>
            </a:endParaRPr>
          </a:p>
        </p:txBody>
      </p:sp>
      <p:sp>
        <p:nvSpPr>
          <p:cNvPr id="28" name="TextBox 27"/>
          <p:cNvSpPr txBox="1"/>
          <p:nvPr/>
        </p:nvSpPr>
        <p:spPr>
          <a:xfrm>
            <a:off x="6316711" y="1569600"/>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il</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intelligent.</a:t>
            </a:r>
            <a:endParaRPr lang="en-GB" sz="3200" b="1" dirty="0">
              <a:solidFill>
                <a:srgbClr val="115076"/>
              </a:solidFill>
            </a:endParaRPr>
          </a:p>
        </p:txBody>
      </p:sp>
      <p:sp>
        <p:nvSpPr>
          <p:cNvPr id="29" name="TextBox 28"/>
          <p:cNvSpPr txBox="1"/>
          <p:nvPr/>
        </p:nvSpPr>
        <p:spPr>
          <a:xfrm>
            <a:off x="6316711" y="2295564"/>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il</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jeune</a:t>
            </a:r>
            <a:r>
              <a:rPr lang="en-GB" sz="3200" b="1" dirty="0" smtClean="0">
                <a:solidFill>
                  <a:srgbClr val="115076"/>
                </a:solidFill>
              </a:rPr>
              <a:t>.</a:t>
            </a:r>
            <a:endParaRPr lang="en-GB" sz="3200" b="1" dirty="0">
              <a:solidFill>
                <a:srgbClr val="115076"/>
              </a:solidFill>
            </a:endParaRPr>
          </a:p>
        </p:txBody>
      </p:sp>
      <p:pic>
        <p:nvPicPr>
          <p:cNvPr id="9" name="Picture 8"/>
          <p:cNvPicPr>
            <a:picLocks noChangeAspect="1"/>
          </p:cNvPicPr>
          <p:nvPr/>
        </p:nvPicPr>
        <p:blipFill>
          <a:blip r:embed="rId4"/>
          <a:stretch>
            <a:fillRect/>
          </a:stretch>
        </p:blipFill>
        <p:spPr>
          <a:xfrm>
            <a:off x="505190" y="3709719"/>
            <a:ext cx="5471156" cy="2104818"/>
          </a:xfrm>
          <a:prstGeom prst="rect">
            <a:avLst/>
          </a:prstGeom>
        </p:spPr>
      </p:pic>
      <p:sp>
        <p:nvSpPr>
          <p:cNvPr id="31" name="TextBox 30"/>
          <p:cNvSpPr txBox="1"/>
          <p:nvPr/>
        </p:nvSpPr>
        <p:spPr>
          <a:xfrm>
            <a:off x="6432433" y="3996247"/>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elle</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grand</a:t>
            </a:r>
            <a:r>
              <a:rPr lang="en-GB" sz="3200" b="1" dirty="0" err="1" smtClean="0">
                <a:solidFill>
                  <a:srgbClr val="EE6000"/>
                </a:solidFill>
              </a:rPr>
              <a:t>e</a:t>
            </a:r>
            <a:r>
              <a:rPr lang="en-GB" sz="3200" b="1" dirty="0" smtClean="0">
                <a:solidFill>
                  <a:srgbClr val="115076"/>
                </a:solidFill>
              </a:rPr>
              <a:t>.</a:t>
            </a:r>
            <a:endParaRPr lang="en-GB" sz="3200" b="1" dirty="0">
              <a:solidFill>
                <a:srgbClr val="115076"/>
              </a:solidFill>
            </a:endParaRPr>
          </a:p>
        </p:txBody>
      </p:sp>
      <p:sp>
        <p:nvSpPr>
          <p:cNvPr id="32" name="TextBox 31"/>
          <p:cNvSpPr txBox="1"/>
          <p:nvPr/>
        </p:nvSpPr>
        <p:spPr>
          <a:xfrm>
            <a:off x="6432433" y="4632568"/>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elle</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intéressant</a:t>
            </a:r>
            <a:r>
              <a:rPr lang="en-GB" sz="3200" b="1" dirty="0" err="1" smtClean="0">
                <a:solidFill>
                  <a:srgbClr val="EE6000"/>
                </a:solidFill>
              </a:rPr>
              <a:t>e</a:t>
            </a:r>
            <a:r>
              <a:rPr lang="en-GB" sz="3200" b="1" dirty="0" smtClean="0">
                <a:solidFill>
                  <a:srgbClr val="115076"/>
                </a:solidFill>
              </a:rPr>
              <a:t>.</a:t>
            </a:r>
            <a:endParaRPr lang="en-GB" sz="3200" b="1" dirty="0">
              <a:solidFill>
                <a:srgbClr val="115076"/>
              </a:solidFill>
            </a:endParaRPr>
          </a:p>
        </p:txBody>
      </p:sp>
      <p:sp>
        <p:nvSpPr>
          <p:cNvPr id="33" name="TextBox 32"/>
          <p:cNvSpPr txBox="1"/>
          <p:nvPr/>
        </p:nvSpPr>
        <p:spPr>
          <a:xfrm>
            <a:off x="6432433" y="5358532"/>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elle</a:t>
            </a:r>
            <a:r>
              <a:rPr lang="en-GB" sz="3200" b="1" dirty="0" smtClean="0">
                <a:solidFill>
                  <a:srgbClr val="115076"/>
                </a:solidFill>
              </a:rPr>
              <a:t> </a:t>
            </a:r>
            <a:r>
              <a:rPr lang="en-GB" sz="3200" b="1" dirty="0" err="1" smtClean="0">
                <a:solidFill>
                  <a:srgbClr val="115076"/>
                </a:solidFill>
              </a:rPr>
              <a:t>est</a:t>
            </a:r>
            <a:r>
              <a:rPr lang="en-GB" sz="3200" b="1" dirty="0" smtClean="0">
                <a:solidFill>
                  <a:srgbClr val="115076"/>
                </a:solidFill>
              </a:rPr>
              <a:t> </a:t>
            </a:r>
            <a:r>
              <a:rPr lang="en-GB" sz="3200" b="1" dirty="0" err="1" smtClean="0">
                <a:solidFill>
                  <a:srgbClr val="115076"/>
                </a:solidFill>
              </a:rPr>
              <a:t>amusant</a:t>
            </a:r>
            <a:r>
              <a:rPr lang="en-GB" sz="3200" b="1" dirty="0" err="1" smtClean="0">
                <a:solidFill>
                  <a:srgbClr val="EE6000"/>
                </a:solidFill>
              </a:rPr>
              <a:t>e</a:t>
            </a:r>
            <a:r>
              <a:rPr lang="en-GB" sz="3200" b="1" dirty="0" smtClean="0">
                <a:solidFill>
                  <a:srgbClr val="115076"/>
                </a:solidFill>
              </a:rPr>
              <a:t>.</a:t>
            </a:r>
            <a:endParaRPr lang="en-GB" sz="3200" b="1" dirty="0">
              <a:solidFill>
                <a:srgbClr val="115076"/>
              </a:solidFill>
            </a:endParaRPr>
          </a:p>
        </p:txBody>
      </p:sp>
    </p:spTree>
    <p:extLst>
      <p:ext uri="{BB962C8B-B14F-4D97-AF65-F5344CB8AC3E}">
        <p14:creationId xmlns:p14="http://schemas.microsoft.com/office/powerpoint/2010/main" val="358889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29" grpId="0"/>
      <p:bldP spid="31" grpId="0"/>
      <p:bldP spid="32" grpId="0"/>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1323439"/>
          </a:xfrm>
          <a:prstGeom prst="rect">
            <a:avLst/>
          </a:prstGeom>
          <a:noFill/>
        </p:spPr>
        <p:txBody>
          <a:bodyPr wrap="square" rtlCol="0">
            <a:spAutoFit/>
          </a:bodyPr>
          <a:lstStyle/>
          <a:p>
            <a:r>
              <a:rPr lang="en-GB" sz="2000" dirty="0">
                <a:solidFill>
                  <a:schemeClr val="accent5">
                    <a:lumMod val="50000"/>
                  </a:schemeClr>
                </a:solidFill>
              </a:rPr>
              <a:t>Now write three sentences in </a:t>
            </a:r>
            <a:r>
              <a:rPr lang="en-GB" sz="2000" b="1" dirty="0">
                <a:solidFill>
                  <a:schemeClr val="accent5">
                    <a:lumMod val="50000"/>
                  </a:schemeClr>
                </a:solidFill>
              </a:rPr>
              <a:t>French </a:t>
            </a:r>
            <a:r>
              <a:rPr lang="en-GB" sz="2000" dirty="0">
                <a:solidFill>
                  <a:schemeClr val="accent5">
                    <a:lumMod val="50000"/>
                  </a:schemeClr>
                </a:solidFill>
              </a:rPr>
              <a:t>about each person/pair of people below.</a:t>
            </a:r>
          </a:p>
          <a:p>
            <a:endParaRPr lang="en-GB" sz="2000" dirty="0">
              <a:solidFill>
                <a:schemeClr val="accent5">
                  <a:lumMod val="50000"/>
                </a:schemeClr>
              </a:solidFill>
            </a:endParaRPr>
          </a:p>
          <a:p>
            <a:endParaRPr lang="en-GB" sz="2000" dirty="0">
              <a:solidFill>
                <a:schemeClr val="accent5">
                  <a:lumMod val="50000"/>
                </a:schemeClr>
              </a:solidFill>
            </a:endParaRPr>
          </a:p>
          <a:p>
            <a:r>
              <a:rPr lang="en-GB" sz="2000" dirty="0">
                <a:solidFill>
                  <a:schemeClr val="accent5">
                    <a:lumMod val="50000"/>
                  </a:schemeClr>
                </a:solidFill>
              </a:rPr>
              <a:t>			</a:t>
            </a: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691446" y="104993"/>
            <a:ext cx="1306023" cy="43834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b="1" dirty="0" err="1">
                <a:solidFill>
                  <a:prstClr val="white"/>
                </a:solidFill>
                <a:latin typeface="Century Gothic" panose="020B0502020202020204" pitchFamily="34" charset="0"/>
              </a:rPr>
              <a:t>réponses</a:t>
            </a:r>
            <a:endParaRPr lang="en-GB" b="1" dirty="0">
              <a:solidFill>
                <a:prstClr val="white"/>
              </a:solidFill>
              <a:latin typeface="Century Gothic" panose="020B0502020202020204" pitchFamily="34" charset="0"/>
            </a:endParaRPr>
          </a:p>
        </p:txBody>
      </p:sp>
      <p:sp>
        <p:nvSpPr>
          <p:cNvPr id="8" name="TextBox 7"/>
          <p:cNvSpPr txBox="1"/>
          <p:nvPr/>
        </p:nvSpPr>
        <p:spPr>
          <a:xfrm>
            <a:off x="6316711" y="933279"/>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elles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strict</a:t>
            </a:r>
            <a:r>
              <a:rPr lang="en-GB" sz="3200" b="1" dirty="0" err="1" smtClean="0">
                <a:solidFill>
                  <a:srgbClr val="EE6000"/>
                </a:solidFill>
              </a:rPr>
              <a:t>es</a:t>
            </a:r>
            <a:r>
              <a:rPr lang="en-GB" sz="3200" b="1" dirty="0" smtClean="0">
                <a:solidFill>
                  <a:srgbClr val="115076"/>
                </a:solidFill>
              </a:rPr>
              <a:t>.</a:t>
            </a:r>
            <a:endParaRPr lang="en-GB" sz="3200" b="1" dirty="0">
              <a:solidFill>
                <a:srgbClr val="115076"/>
              </a:solidFill>
            </a:endParaRPr>
          </a:p>
        </p:txBody>
      </p:sp>
      <p:sp>
        <p:nvSpPr>
          <p:cNvPr id="28" name="TextBox 27"/>
          <p:cNvSpPr txBox="1"/>
          <p:nvPr/>
        </p:nvSpPr>
        <p:spPr>
          <a:xfrm>
            <a:off x="6316711" y="1569600"/>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elles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méchant</a:t>
            </a:r>
            <a:r>
              <a:rPr lang="en-GB" sz="3200" b="1" dirty="0" err="1" smtClean="0">
                <a:solidFill>
                  <a:srgbClr val="EE6000"/>
                </a:solidFill>
              </a:rPr>
              <a:t>es</a:t>
            </a:r>
            <a:r>
              <a:rPr lang="en-GB" sz="3200" b="1" dirty="0" smtClean="0">
                <a:solidFill>
                  <a:srgbClr val="115076"/>
                </a:solidFill>
              </a:rPr>
              <a:t>.</a:t>
            </a:r>
            <a:endParaRPr lang="en-GB" sz="3200" b="1" dirty="0">
              <a:solidFill>
                <a:srgbClr val="115076"/>
              </a:solidFill>
            </a:endParaRPr>
          </a:p>
        </p:txBody>
      </p:sp>
      <p:sp>
        <p:nvSpPr>
          <p:cNvPr id="29" name="TextBox 28"/>
          <p:cNvSpPr txBox="1"/>
          <p:nvPr/>
        </p:nvSpPr>
        <p:spPr>
          <a:xfrm>
            <a:off x="6316711" y="2295564"/>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elles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ouvert</a:t>
            </a:r>
            <a:r>
              <a:rPr lang="en-GB" sz="3200" b="1" dirty="0" err="1" smtClean="0">
                <a:solidFill>
                  <a:srgbClr val="EE6000"/>
                </a:solidFill>
              </a:rPr>
              <a:t>es</a:t>
            </a:r>
            <a:r>
              <a:rPr lang="en-GB" sz="3200" b="1" dirty="0" smtClean="0">
                <a:solidFill>
                  <a:srgbClr val="115076"/>
                </a:solidFill>
              </a:rPr>
              <a:t>.</a:t>
            </a:r>
            <a:endParaRPr lang="en-GB" sz="3200" b="1" dirty="0">
              <a:solidFill>
                <a:srgbClr val="115076"/>
              </a:solidFill>
            </a:endParaRPr>
          </a:p>
        </p:txBody>
      </p:sp>
      <p:sp>
        <p:nvSpPr>
          <p:cNvPr id="31" name="TextBox 30"/>
          <p:cNvSpPr txBox="1"/>
          <p:nvPr/>
        </p:nvSpPr>
        <p:spPr>
          <a:xfrm>
            <a:off x="6432433" y="3996247"/>
            <a:ext cx="6226981" cy="584775"/>
          </a:xfrm>
          <a:prstGeom prst="rect">
            <a:avLst/>
          </a:prstGeom>
          <a:noFill/>
        </p:spPr>
        <p:txBody>
          <a:bodyPr wrap="square" rtlCol="0">
            <a:spAutoFit/>
          </a:bodyPr>
          <a:lstStyle/>
          <a:p>
            <a:r>
              <a:rPr lang="en-GB" sz="3200" b="1" dirty="0" smtClean="0">
                <a:solidFill>
                  <a:srgbClr val="115076"/>
                </a:solidFill>
              </a:rPr>
              <a:t>1. </a:t>
            </a:r>
            <a:r>
              <a:rPr lang="en-GB" sz="3200" b="1" dirty="0" err="1" smtClean="0">
                <a:solidFill>
                  <a:srgbClr val="115076"/>
                </a:solidFill>
              </a:rPr>
              <a:t>ils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sage</a:t>
            </a:r>
            <a:r>
              <a:rPr lang="en-GB" sz="3200" b="1" dirty="0" smtClean="0">
                <a:solidFill>
                  <a:srgbClr val="EE6000"/>
                </a:solidFill>
              </a:rPr>
              <a:t>s</a:t>
            </a:r>
            <a:r>
              <a:rPr lang="en-GB" sz="3200" b="1" dirty="0" smtClean="0">
                <a:solidFill>
                  <a:srgbClr val="115076"/>
                </a:solidFill>
              </a:rPr>
              <a:t>.</a:t>
            </a:r>
            <a:endParaRPr lang="en-GB" sz="3200" b="1" dirty="0">
              <a:solidFill>
                <a:srgbClr val="115076"/>
              </a:solidFill>
            </a:endParaRPr>
          </a:p>
        </p:txBody>
      </p:sp>
      <p:sp>
        <p:nvSpPr>
          <p:cNvPr id="32" name="TextBox 31"/>
          <p:cNvSpPr txBox="1"/>
          <p:nvPr/>
        </p:nvSpPr>
        <p:spPr>
          <a:xfrm>
            <a:off x="6432433" y="4632568"/>
            <a:ext cx="6226981" cy="584775"/>
          </a:xfrm>
          <a:prstGeom prst="rect">
            <a:avLst/>
          </a:prstGeom>
          <a:noFill/>
        </p:spPr>
        <p:txBody>
          <a:bodyPr wrap="square" rtlCol="0">
            <a:spAutoFit/>
          </a:bodyPr>
          <a:lstStyle/>
          <a:p>
            <a:r>
              <a:rPr lang="en-GB" sz="3200" b="1" dirty="0" smtClean="0">
                <a:solidFill>
                  <a:srgbClr val="115076"/>
                </a:solidFill>
              </a:rPr>
              <a:t>2. </a:t>
            </a:r>
            <a:r>
              <a:rPr lang="en-GB" sz="3200" b="1" dirty="0" err="1" smtClean="0">
                <a:solidFill>
                  <a:srgbClr val="115076"/>
                </a:solidFill>
              </a:rPr>
              <a:t>ils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content</a:t>
            </a:r>
            <a:r>
              <a:rPr lang="en-GB" sz="3200" b="1" dirty="0" smtClean="0">
                <a:solidFill>
                  <a:srgbClr val="EE6000"/>
                </a:solidFill>
              </a:rPr>
              <a:t>s</a:t>
            </a:r>
            <a:r>
              <a:rPr lang="en-GB" sz="3200" b="1" dirty="0" smtClean="0">
                <a:solidFill>
                  <a:srgbClr val="115076"/>
                </a:solidFill>
              </a:rPr>
              <a:t>.</a:t>
            </a:r>
            <a:endParaRPr lang="en-GB" sz="3200" b="1" dirty="0">
              <a:solidFill>
                <a:srgbClr val="115076"/>
              </a:solidFill>
            </a:endParaRPr>
          </a:p>
        </p:txBody>
      </p:sp>
      <p:sp>
        <p:nvSpPr>
          <p:cNvPr id="33" name="TextBox 32"/>
          <p:cNvSpPr txBox="1"/>
          <p:nvPr/>
        </p:nvSpPr>
        <p:spPr>
          <a:xfrm>
            <a:off x="6432433" y="5358532"/>
            <a:ext cx="6226981" cy="584775"/>
          </a:xfrm>
          <a:prstGeom prst="rect">
            <a:avLst/>
          </a:prstGeom>
          <a:noFill/>
        </p:spPr>
        <p:txBody>
          <a:bodyPr wrap="square" rtlCol="0">
            <a:spAutoFit/>
          </a:bodyPr>
          <a:lstStyle/>
          <a:p>
            <a:r>
              <a:rPr lang="en-GB" sz="3200" b="1" dirty="0" smtClean="0">
                <a:solidFill>
                  <a:srgbClr val="115076"/>
                </a:solidFill>
              </a:rPr>
              <a:t>3. </a:t>
            </a:r>
            <a:r>
              <a:rPr lang="en-GB" sz="3200" b="1" dirty="0" err="1" smtClean="0">
                <a:solidFill>
                  <a:srgbClr val="115076"/>
                </a:solidFill>
              </a:rPr>
              <a:t>ils</a:t>
            </a:r>
            <a:r>
              <a:rPr lang="en-GB" sz="3200" b="1" dirty="0" smtClean="0">
                <a:solidFill>
                  <a:srgbClr val="115076"/>
                </a:solidFill>
              </a:rPr>
              <a:t> </a:t>
            </a:r>
            <a:r>
              <a:rPr lang="en-GB" sz="3200" b="1" dirty="0" err="1" smtClean="0">
                <a:solidFill>
                  <a:srgbClr val="115076"/>
                </a:solidFill>
              </a:rPr>
              <a:t>sont</a:t>
            </a:r>
            <a:r>
              <a:rPr lang="en-GB" sz="3200" b="1" dirty="0" smtClean="0">
                <a:solidFill>
                  <a:srgbClr val="115076"/>
                </a:solidFill>
              </a:rPr>
              <a:t> </a:t>
            </a:r>
            <a:r>
              <a:rPr lang="en-GB" sz="3200" b="1" dirty="0" err="1" smtClean="0">
                <a:solidFill>
                  <a:srgbClr val="115076"/>
                </a:solidFill>
              </a:rPr>
              <a:t>aimable</a:t>
            </a:r>
            <a:r>
              <a:rPr lang="en-GB" sz="3200" b="1" dirty="0" err="1" smtClean="0">
                <a:solidFill>
                  <a:srgbClr val="EE6000"/>
                </a:solidFill>
              </a:rPr>
              <a:t>s</a:t>
            </a:r>
            <a:r>
              <a:rPr lang="en-GB" sz="3200" b="1" dirty="0" smtClean="0">
                <a:solidFill>
                  <a:srgbClr val="115076"/>
                </a:solidFill>
              </a:rPr>
              <a:t>.</a:t>
            </a:r>
            <a:endParaRPr lang="en-GB" sz="3200" b="1" dirty="0">
              <a:solidFill>
                <a:srgbClr val="115076"/>
              </a:solidFill>
            </a:endParaRPr>
          </a:p>
        </p:txBody>
      </p:sp>
      <p:pic>
        <p:nvPicPr>
          <p:cNvPr id="3" name="Picture 2"/>
          <p:cNvPicPr>
            <a:picLocks noChangeAspect="1"/>
          </p:cNvPicPr>
          <p:nvPr/>
        </p:nvPicPr>
        <p:blipFill>
          <a:blip r:embed="rId3"/>
          <a:stretch>
            <a:fillRect/>
          </a:stretch>
        </p:blipFill>
        <p:spPr>
          <a:xfrm>
            <a:off x="412872" y="792602"/>
            <a:ext cx="4815621" cy="1970313"/>
          </a:xfrm>
          <a:prstGeom prst="rect">
            <a:avLst/>
          </a:prstGeom>
        </p:spPr>
      </p:pic>
      <p:pic>
        <p:nvPicPr>
          <p:cNvPr id="4" name="Picture 3"/>
          <p:cNvPicPr>
            <a:picLocks noChangeAspect="1"/>
          </p:cNvPicPr>
          <p:nvPr/>
        </p:nvPicPr>
        <p:blipFill>
          <a:blip r:embed="rId4"/>
          <a:stretch>
            <a:fillRect/>
          </a:stretch>
        </p:blipFill>
        <p:spPr>
          <a:xfrm>
            <a:off x="157140" y="3668988"/>
            <a:ext cx="5904767" cy="1927160"/>
          </a:xfrm>
          <a:prstGeom prst="rect">
            <a:avLst/>
          </a:prstGeom>
        </p:spPr>
      </p:pic>
    </p:spTree>
    <p:extLst>
      <p:ext uri="{BB962C8B-B14F-4D97-AF65-F5344CB8AC3E}">
        <p14:creationId xmlns:p14="http://schemas.microsoft.com/office/powerpoint/2010/main" val="345345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29" grpId="0"/>
      <p:bldP spid="31" grpId="0"/>
      <p:bldP spid="32" grpId="0"/>
      <p:bldP spid="3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40" y="130883"/>
            <a:ext cx="11615759" cy="954107"/>
          </a:xfrm>
          <a:prstGeom prst="rect">
            <a:avLst/>
          </a:prstGeom>
          <a:noFill/>
        </p:spPr>
        <p:txBody>
          <a:bodyPr wrap="square" rtlCol="0">
            <a:spAutoFit/>
          </a:bodyPr>
          <a:lstStyle/>
          <a:p>
            <a:r>
              <a:rPr lang="en-GB" sz="2800" dirty="0" smtClean="0">
                <a:solidFill>
                  <a:schemeClr val="accent5">
                    <a:lumMod val="50000"/>
                  </a:schemeClr>
                </a:solidFill>
              </a:rPr>
              <a:t>Replace the words in </a:t>
            </a:r>
            <a:r>
              <a:rPr lang="en-GB" sz="2800" b="1" dirty="0" smtClean="0">
                <a:solidFill>
                  <a:schemeClr val="accent5">
                    <a:lumMod val="50000"/>
                  </a:schemeClr>
                </a:solidFill>
              </a:rPr>
              <a:t>bold </a:t>
            </a:r>
            <a:r>
              <a:rPr lang="en-GB" sz="2800" dirty="0" smtClean="0">
                <a:solidFill>
                  <a:schemeClr val="accent5">
                    <a:lumMod val="50000"/>
                  </a:schemeClr>
                </a:solidFill>
              </a:rPr>
              <a:t>below with the correct </a:t>
            </a:r>
            <a:r>
              <a:rPr lang="en-GB" sz="2800" b="1" dirty="0" smtClean="0">
                <a:solidFill>
                  <a:schemeClr val="accent5">
                    <a:lumMod val="50000"/>
                  </a:schemeClr>
                </a:solidFill>
              </a:rPr>
              <a:t>pronoun</a:t>
            </a:r>
          </a:p>
          <a:p>
            <a:r>
              <a:rPr lang="en-GB" sz="2800" dirty="0" smtClean="0">
                <a:solidFill>
                  <a:schemeClr val="accent5">
                    <a:lumMod val="50000"/>
                  </a:schemeClr>
                </a:solidFill>
              </a:rPr>
              <a:t> (</a:t>
            </a:r>
            <a:r>
              <a:rPr lang="en-GB" sz="2800" dirty="0" err="1" smtClean="0">
                <a:solidFill>
                  <a:schemeClr val="accent5">
                    <a:lumMod val="50000"/>
                  </a:schemeClr>
                </a:solidFill>
              </a:rPr>
              <a:t>il</a:t>
            </a:r>
            <a:r>
              <a:rPr lang="en-GB" sz="2800" dirty="0" smtClean="0">
                <a:solidFill>
                  <a:schemeClr val="accent5">
                    <a:lumMod val="50000"/>
                  </a:schemeClr>
                </a:solidFill>
              </a:rPr>
              <a:t> / </a:t>
            </a:r>
            <a:r>
              <a:rPr lang="en-GB" sz="2800" dirty="0" err="1" smtClean="0">
                <a:solidFill>
                  <a:schemeClr val="accent5">
                    <a:lumMod val="50000"/>
                  </a:schemeClr>
                </a:solidFill>
              </a:rPr>
              <a:t>elle</a:t>
            </a:r>
            <a:r>
              <a:rPr lang="en-GB" sz="2800" dirty="0">
                <a:solidFill>
                  <a:schemeClr val="accent5">
                    <a:lumMod val="50000"/>
                  </a:schemeClr>
                </a:solidFill>
              </a:rPr>
              <a:t> </a:t>
            </a:r>
            <a:r>
              <a:rPr lang="en-GB" sz="2800" dirty="0" smtClean="0">
                <a:solidFill>
                  <a:schemeClr val="accent5">
                    <a:lumMod val="50000"/>
                  </a:schemeClr>
                </a:solidFill>
              </a:rPr>
              <a:t>/ </a:t>
            </a:r>
            <a:r>
              <a:rPr lang="en-GB" sz="2800" dirty="0" err="1" smtClean="0">
                <a:solidFill>
                  <a:schemeClr val="accent5">
                    <a:lumMod val="50000"/>
                  </a:schemeClr>
                </a:solidFill>
              </a:rPr>
              <a:t>ils</a:t>
            </a:r>
            <a:r>
              <a:rPr lang="en-GB" sz="2800" dirty="0" smtClean="0">
                <a:solidFill>
                  <a:schemeClr val="accent5">
                    <a:lumMod val="50000"/>
                  </a:schemeClr>
                </a:solidFill>
              </a:rPr>
              <a:t> / </a:t>
            </a:r>
            <a:r>
              <a:rPr lang="en-GB" sz="2800" dirty="0" err="1" smtClean="0">
                <a:solidFill>
                  <a:schemeClr val="accent5">
                    <a:lumMod val="50000"/>
                  </a:schemeClr>
                </a:solidFill>
              </a:rPr>
              <a:t>elles</a:t>
            </a:r>
            <a:r>
              <a:rPr lang="en-GB" sz="2800" dirty="0" smtClean="0">
                <a:solidFill>
                  <a:schemeClr val="accent5">
                    <a:lumMod val="50000"/>
                  </a:schemeClr>
                </a:solidFill>
              </a:rPr>
              <a:t>) each time.</a:t>
            </a:r>
            <a:endParaRPr lang="en-GB" sz="28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386450" y="1371965"/>
            <a:ext cx="11615759" cy="461665"/>
          </a:xfrm>
          <a:prstGeom prst="rect">
            <a:avLst/>
          </a:prstGeom>
          <a:noFill/>
        </p:spPr>
        <p:txBody>
          <a:bodyPr wrap="square" rtlCol="0">
            <a:spAutoFit/>
          </a:bodyPr>
          <a:lstStyle/>
          <a:p>
            <a:r>
              <a:rPr lang="en-GB" sz="2400" dirty="0" smtClean="0">
                <a:solidFill>
                  <a:schemeClr val="accent5">
                    <a:lumMod val="50000"/>
                  </a:schemeClr>
                </a:solidFill>
                <a:latin typeface="+mj-lt"/>
              </a:rPr>
              <a:t>1) Jean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grand.   </a:t>
            </a:r>
            <a:r>
              <a:rPr lang="en-GB" sz="2400" b="1" dirty="0" smtClean="0">
                <a:solidFill>
                  <a:schemeClr val="accent5">
                    <a:lumMod val="50000"/>
                  </a:schemeClr>
                </a:solidFill>
                <a:latin typeface="+mj-lt"/>
              </a:rPr>
              <a:t>Jean</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intelligent et </a:t>
            </a:r>
            <a:r>
              <a:rPr lang="en-GB" sz="2400" dirty="0" err="1" smtClean="0">
                <a:solidFill>
                  <a:schemeClr val="accent5">
                    <a:lumMod val="50000"/>
                  </a:schemeClr>
                </a:solidFill>
                <a:latin typeface="+mj-lt"/>
              </a:rPr>
              <a:t>dr</a:t>
            </a:r>
            <a:r>
              <a:rPr lang="en-GB" sz="2400" dirty="0" err="1" smtClean="0">
                <a:solidFill>
                  <a:schemeClr val="accent5">
                    <a:lumMod val="50000"/>
                  </a:schemeClr>
                </a:solidFill>
                <a:latin typeface="+mj-lt"/>
                <a:cs typeface="Calibri" panose="020F0502020204030204" pitchFamily="34" charset="0"/>
              </a:rPr>
              <a:t>ôle</a:t>
            </a:r>
            <a:r>
              <a:rPr lang="en-GB" sz="2400" dirty="0" smtClean="0">
                <a:solidFill>
                  <a:schemeClr val="accent5">
                    <a:lumMod val="50000"/>
                  </a:schemeClr>
                </a:solidFill>
                <a:latin typeface="+mj-lt"/>
              </a:rPr>
              <a:t>.  </a:t>
            </a:r>
            <a:r>
              <a:rPr lang="en-GB" sz="2400" b="1" dirty="0" smtClean="0">
                <a:solidFill>
                  <a:schemeClr val="accent5">
                    <a:lumMod val="50000"/>
                  </a:schemeClr>
                </a:solidFill>
                <a:latin typeface="+mj-lt"/>
              </a:rPr>
              <a:t>Jean</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regarde</a:t>
            </a:r>
            <a:r>
              <a:rPr lang="en-GB" sz="2400" dirty="0" smtClean="0">
                <a:solidFill>
                  <a:schemeClr val="accent5">
                    <a:lumMod val="50000"/>
                  </a:schemeClr>
                </a:solidFill>
                <a:latin typeface="+mj-lt"/>
              </a:rPr>
              <a:t> la </a:t>
            </a:r>
            <a:r>
              <a:rPr lang="en-GB" sz="2400" dirty="0" err="1" smtClean="0">
                <a:solidFill>
                  <a:schemeClr val="accent5">
                    <a:lumMod val="50000"/>
                  </a:schemeClr>
                </a:solidFill>
                <a:latin typeface="+mj-lt"/>
              </a:rPr>
              <a:t>t</a:t>
            </a:r>
            <a:r>
              <a:rPr lang="en-GB" sz="2400" dirty="0" err="1" smtClean="0">
                <a:solidFill>
                  <a:schemeClr val="accent5">
                    <a:lumMod val="50000"/>
                  </a:schemeClr>
                </a:solidFill>
                <a:latin typeface="+mj-lt"/>
                <a:cs typeface="Calibri" panose="020F0502020204030204" pitchFamily="34" charset="0"/>
              </a:rPr>
              <a:t>élé</a:t>
            </a:r>
            <a:r>
              <a:rPr lang="en-GB" sz="2400" dirty="0" smtClean="0">
                <a:solidFill>
                  <a:schemeClr val="accent5">
                    <a:lumMod val="50000"/>
                  </a:schemeClr>
                </a:solidFill>
                <a:latin typeface="+mj-lt"/>
                <a:cs typeface="Calibri" panose="020F0502020204030204" pitchFamily="34" charset="0"/>
              </a:rPr>
              <a:t>.</a:t>
            </a:r>
            <a:endParaRPr lang="en-GB" sz="2400" dirty="0">
              <a:solidFill>
                <a:schemeClr val="accent5">
                  <a:lumMod val="50000"/>
                </a:schemeClr>
              </a:solidFill>
              <a:latin typeface="+mj-lt"/>
            </a:endParaRPr>
          </a:p>
        </p:txBody>
      </p:sp>
      <p:sp>
        <p:nvSpPr>
          <p:cNvPr id="29" name="TextBox 28"/>
          <p:cNvSpPr txBox="1"/>
          <p:nvPr/>
        </p:nvSpPr>
        <p:spPr>
          <a:xfrm>
            <a:off x="413791" y="2362391"/>
            <a:ext cx="11615759" cy="461665"/>
          </a:xfrm>
          <a:prstGeom prst="rect">
            <a:avLst/>
          </a:prstGeom>
          <a:noFill/>
        </p:spPr>
        <p:txBody>
          <a:bodyPr wrap="square" rtlCol="0">
            <a:spAutoFit/>
          </a:bodyPr>
          <a:lstStyle/>
          <a:p>
            <a:r>
              <a:rPr lang="en-GB" sz="2400" dirty="0">
                <a:solidFill>
                  <a:schemeClr val="accent5">
                    <a:lumMod val="50000"/>
                  </a:schemeClr>
                </a:solidFill>
              </a:rPr>
              <a:t>2</a:t>
            </a:r>
            <a:r>
              <a:rPr lang="en-GB" sz="2400" dirty="0" smtClean="0">
                <a:solidFill>
                  <a:schemeClr val="accent5">
                    <a:lumMod val="50000"/>
                  </a:schemeClr>
                </a:solidFill>
              </a:rPr>
              <a:t>) Sarah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jeune</a:t>
            </a:r>
            <a:r>
              <a:rPr lang="en-GB" sz="2400" dirty="0" smtClean="0">
                <a:solidFill>
                  <a:schemeClr val="accent5">
                    <a:lumMod val="50000"/>
                  </a:schemeClr>
                </a:solidFill>
              </a:rPr>
              <a:t>.  </a:t>
            </a:r>
            <a:r>
              <a:rPr lang="en-GB" sz="2400" b="1" dirty="0" smtClean="0">
                <a:solidFill>
                  <a:schemeClr val="accent5">
                    <a:lumMod val="50000"/>
                  </a:schemeClr>
                </a:solidFill>
              </a:rPr>
              <a:t>Sarah</a:t>
            </a:r>
            <a:r>
              <a:rPr lang="en-GB" sz="2400" dirty="0" smtClean="0">
                <a:solidFill>
                  <a:schemeClr val="accent5">
                    <a:lumMod val="50000"/>
                  </a:schemeClr>
                </a:solidFill>
              </a:rPr>
              <a:t>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calme</a:t>
            </a:r>
            <a:r>
              <a:rPr lang="en-GB" sz="2400" dirty="0" smtClean="0">
                <a:solidFill>
                  <a:schemeClr val="accent5">
                    <a:lumMod val="50000"/>
                  </a:schemeClr>
                </a:solidFill>
              </a:rPr>
              <a:t>.  </a:t>
            </a:r>
            <a:r>
              <a:rPr lang="en-GB" sz="2400" b="1" dirty="0" smtClean="0">
                <a:solidFill>
                  <a:schemeClr val="accent5">
                    <a:lumMod val="50000"/>
                  </a:schemeClr>
                </a:solidFill>
              </a:rPr>
              <a:t>Sarah </a:t>
            </a:r>
            <a:r>
              <a:rPr lang="en-GB" sz="2400" dirty="0" smtClean="0">
                <a:solidFill>
                  <a:schemeClr val="accent5">
                    <a:lumMod val="50000"/>
                  </a:schemeClr>
                </a:solidFill>
              </a:rPr>
              <a:t>  fait </a:t>
            </a:r>
            <a:r>
              <a:rPr lang="en-GB" sz="2400" dirty="0" err="1" smtClean="0">
                <a:solidFill>
                  <a:schemeClr val="accent5">
                    <a:lumMod val="50000"/>
                  </a:schemeClr>
                </a:solidFill>
              </a:rPr>
              <a:t>une</a:t>
            </a:r>
            <a:r>
              <a:rPr lang="en-GB" sz="2400" dirty="0" smtClean="0">
                <a:solidFill>
                  <a:schemeClr val="accent5">
                    <a:lumMod val="50000"/>
                  </a:schemeClr>
                </a:solidFill>
              </a:rPr>
              <a:t> </a:t>
            </a:r>
            <a:r>
              <a:rPr lang="en-GB" sz="2400" dirty="0" err="1" smtClean="0">
                <a:solidFill>
                  <a:schemeClr val="accent5">
                    <a:lumMod val="50000"/>
                  </a:schemeClr>
                </a:solidFill>
              </a:rPr>
              <a:t>activit</a:t>
            </a:r>
            <a:r>
              <a:rPr lang="en-GB" sz="2400" dirty="0" err="1" smtClean="0">
                <a:solidFill>
                  <a:schemeClr val="accent5">
                    <a:lumMod val="50000"/>
                  </a:schemeClr>
                </a:solidFill>
                <a:latin typeface="+mj-lt"/>
                <a:cs typeface="Calibri" panose="020F0502020204030204" pitchFamily="34" charset="0"/>
              </a:rPr>
              <a:t>é</a:t>
            </a:r>
            <a:r>
              <a:rPr lang="en-GB" sz="2400" dirty="0" smtClean="0">
                <a:solidFill>
                  <a:schemeClr val="accent5">
                    <a:lumMod val="50000"/>
                  </a:schemeClr>
                </a:solidFill>
                <a:latin typeface="+mj-lt"/>
              </a:rPr>
              <a:t>.</a:t>
            </a:r>
            <a:endParaRPr lang="en-GB" sz="2400" dirty="0">
              <a:solidFill>
                <a:schemeClr val="accent5">
                  <a:lumMod val="50000"/>
                </a:schemeClr>
              </a:solidFill>
              <a:latin typeface="+mj-lt"/>
            </a:endParaRPr>
          </a:p>
        </p:txBody>
      </p:sp>
      <p:sp>
        <p:nvSpPr>
          <p:cNvPr id="32" name="TextBox 31"/>
          <p:cNvSpPr txBox="1"/>
          <p:nvPr/>
        </p:nvSpPr>
        <p:spPr>
          <a:xfrm>
            <a:off x="413790" y="3302162"/>
            <a:ext cx="11615759" cy="1200329"/>
          </a:xfrm>
          <a:prstGeom prst="rect">
            <a:avLst/>
          </a:prstGeom>
          <a:noFill/>
        </p:spPr>
        <p:txBody>
          <a:bodyPr wrap="square" rtlCol="0">
            <a:spAutoFit/>
          </a:bodyPr>
          <a:lstStyle/>
          <a:p>
            <a:r>
              <a:rPr lang="en-GB" sz="2400" dirty="0">
                <a:solidFill>
                  <a:schemeClr val="accent5">
                    <a:lumMod val="50000"/>
                  </a:schemeClr>
                </a:solidFill>
              </a:rPr>
              <a:t>3</a:t>
            </a:r>
            <a:r>
              <a:rPr lang="en-GB" sz="2400" dirty="0" smtClean="0">
                <a:solidFill>
                  <a:schemeClr val="accent5">
                    <a:lumMod val="50000"/>
                  </a:schemeClr>
                </a:solidFill>
              </a:rPr>
              <a:t>) Marc et Max </a:t>
            </a:r>
            <a:r>
              <a:rPr lang="en-GB" sz="2400" dirty="0" err="1" smtClean="0">
                <a:solidFill>
                  <a:schemeClr val="accent5">
                    <a:lumMod val="50000"/>
                  </a:schemeClr>
                </a:solidFill>
              </a:rPr>
              <a:t>sont</a:t>
            </a:r>
            <a:r>
              <a:rPr lang="en-GB" sz="2400" dirty="0" smtClean="0">
                <a:solidFill>
                  <a:schemeClr val="accent5">
                    <a:lumMod val="50000"/>
                  </a:schemeClr>
                </a:solidFill>
              </a:rPr>
              <a:t> sages</a:t>
            </a:r>
            <a:r>
              <a:rPr lang="en-GB" sz="2400" dirty="0">
                <a:solidFill>
                  <a:schemeClr val="accent5">
                    <a:lumMod val="50000"/>
                  </a:schemeClr>
                </a:solidFill>
              </a:rPr>
              <a:t>. </a:t>
            </a:r>
            <a:r>
              <a:rPr lang="en-GB" sz="2400" dirty="0" smtClean="0">
                <a:solidFill>
                  <a:schemeClr val="accent5">
                    <a:lumMod val="50000"/>
                  </a:schemeClr>
                </a:solidFill>
              </a:rPr>
              <a:t> </a:t>
            </a:r>
            <a:r>
              <a:rPr lang="en-GB" sz="2400" b="1" dirty="0" smtClean="0">
                <a:solidFill>
                  <a:schemeClr val="accent5">
                    <a:lumMod val="50000"/>
                  </a:schemeClr>
                </a:solidFill>
              </a:rPr>
              <a:t>Marc </a:t>
            </a:r>
            <a:r>
              <a:rPr lang="en-GB" sz="2400" b="1" dirty="0">
                <a:solidFill>
                  <a:schemeClr val="accent5">
                    <a:lumMod val="50000"/>
                  </a:schemeClr>
                </a:solidFill>
              </a:rPr>
              <a:t>et Max </a:t>
            </a:r>
            <a:r>
              <a:rPr lang="en-GB" sz="2400" b="1" dirty="0" smtClean="0">
                <a:solidFill>
                  <a:schemeClr val="accent5">
                    <a:lumMod val="50000"/>
                  </a:schemeClr>
                </a:solidFill>
              </a:rPr>
              <a:t> </a:t>
            </a:r>
            <a:r>
              <a:rPr lang="en-GB" sz="2400" dirty="0" err="1" smtClean="0">
                <a:solidFill>
                  <a:schemeClr val="accent5">
                    <a:lumMod val="50000"/>
                  </a:schemeClr>
                </a:solidFill>
              </a:rPr>
              <a:t>sont</a:t>
            </a:r>
            <a:r>
              <a:rPr lang="en-GB" sz="2400" dirty="0" smtClean="0">
                <a:solidFill>
                  <a:schemeClr val="accent5">
                    <a:lumMod val="50000"/>
                  </a:schemeClr>
                </a:solidFill>
              </a:rPr>
              <a:t> contents.</a:t>
            </a:r>
          </a:p>
          <a:p>
            <a:r>
              <a:rPr lang="en-GB" sz="2400" dirty="0" smtClean="0">
                <a:solidFill>
                  <a:schemeClr val="accent5">
                    <a:lumMod val="50000"/>
                  </a:schemeClr>
                </a:solidFill>
              </a:rPr>
              <a:t> </a:t>
            </a:r>
          </a:p>
          <a:p>
            <a:r>
              <a:rPr lang="en-GB" sz="2400" b="1" dirty="0" smtClean="0">
                <a:solidFill>
                  <a:schemeClr val="accent5">
                    <a:lumMod val="50000"/>
                  </a:schemeClr>
                </a:solidFill>
              </a:rPr>
              <a:t>Marc </a:t>
            </a:r>
            <a:r>
              <a:rPr lang="en-GB" sz="2400" b="1" dirty="0">
                <a:solidFill>
                  <a:schemeClr val="accent5">
                    <a:lumMod val="50000"/>
                  </a:schemeClr>
                </a:solidFill>
              </a:rPr>
              <a:t>et Max </a:t>
            </a:r>
            <a:r>
              <a:rPr lang="en-GB" sz="2400" b="1" dirty="0" smtClean="0">
                <a:solidFill>
                  <a:schemeClr val="accent5">
                    <a:lumMod val="50000"/>
                  </a:schemeClr>
                </a:solidFill>
              </a:rPr>
              <a:t> </a:t>
            </a:r>
            <a:r>
              <a:rPr lang="en-GB" sz="2400" dirty="0" err="1" smtClean="0">
                <a:solidFill>
                  <a:schemeClr val="accent5">
                    <a:lumMod val="50000"/>
                  </a:schemeClr>
                </a:solidFill>
                <a:cs typeface="Calibri" panose="020F0502020204030204" pitchFamily="34" charset="0"/>
              </a:rPr>
              <a:t>jouent</a:t>
            </a:r>
            <a:r>
              <a:rPr lang="en-GB" sz="2400" dirty="0" smtClean="0">
                <a:solidFill>
                  <a:schemeClr val="accent5">
                    <a:lumMod val="50000"/>
                  </a:schemeClr>
                </a:solidFill>
                <a:cs typeface="Calibri" panose="020F0502020204030204" pitchFamily="34" charset="0"/>
              </a:rPr>
              <a:t> au tennis.</a:t>
            </a:r>
            <a:r>
              <a:rPr lang="en-GB" sz="2400" dirty="0" smtClean="0">
                <a:solidFill>
                  <a:schemeClr val="accent5">
                    <a:lumMod val="50000"/>
                  </a:schemeClr>
                </a:solidFill>
              </a:rPr>
              <a:t> </a:t>
            </a:r>
            <a:endParaRPr lang="en-GB" sz="2400" dirty="0">
              <a:solidFill>
                <a:schemeClr val="accent5">
                  <a:lumMod val="50000"/>
                </a:schemeClr>
              </a:solidFill>
            </a:endParaRPr>
          </a:p>
        </p:txBody>
      </p:sp>
      <p:sp>
        <p:nvSpPr>
          <p:cNvPr id="33" name="TextBox 32"/>
          <p:cNvSpPr txBox="1"/>
          <p:nvPr/>
        </p:nvSpPr>
        <p:spPr>
          <a:xfrm>
            <a:off x="381706" y="4863049"/>
            <a:ext cx="11615759" cy="1200329"/>
          </a:xfrm>
          <a:prstGeom prst="rect">
            <a:avLst/>
          </a:prstGeom>
          <a:noFill/>
        </p:spPr>
        <p:txBody>
          <a:bodyPr wrap="square" rtlCol="0">
            <a:spAutoFit/>
          </a:bodyPr>
          <a:lstStyle/>
          <a:p>
            <a:r>
              <a:rPr lang="en-GB" sz="2400" dirty="0">
                <a:solidFill>
                  <a:schemeClr val="accent5">
                    <a:lumMod val="50000"/>
                  </a:schemeClr>
                </a:solidFill>
              </a:rPr>
              <a:t>4</a:t>
            </a:r>
            <a:r>
              <a:rPr lang="en-GB" sz="2400" dirty="0" smtClean="0">
                <a:solidFill>
                  <a:schemeClr val="accent5">
                    <a:lumMod val="50000"/>
                  </a:schemeClr>
                </a:solidFill>
              </a:rPr>
              <a:t>) Sophie et Camille </a:t>
            </a:r>
            <a:r>
              <a:rPr lang="en-GB" sz="2400" dirty="0" err="1" smtClean="0">
                <a:solidFill>
                  <a:schemeClr val="accent5">
                    <a:lumMod val="50000"/>
                  </a:schemeClr>
                </a:solidFill>
              </a:rPr>
              <a:t>sont</a:t>
            </a:r>
            <a:r>
              <a:rPr lang="en-GB" sz="2400" dirty="0" smtClean="0">
                <a:solidFill>
                  <a:schemeClr val="accent5">
                    <a:lumMod val="50000"/>
                  </a:schemeClr>
                </a:solidFill>
              </a:rPr>
              <a:t> </a:t>
            </a:r>
            <a:r>
              <a:rPr lang="en-GB" sz="2400" dirty="0" err="1" smtClean="0">
                <a:solidFill>
                  <a:schemeClr val="accent5">
                    <a:lumMod val="50000"/>
                  </a:schemeClr>
                </a:solidFill>
              </a:rPr>
              <a:t>grandes</a:t>
            </a:r>
            <a:r>
              <a:rPr lang="en-GB" sz="2400" dirty="0" smtClean="0">
                <a:solidFill>
                  <a:schemeClr val="accent5">
                    <a:lumMod val="50000"/>
                  </a:schemeClr>
                </a:solidFill>
              </a:rPr>
              <a:t>.  </a:t>
            </a:r>
            <a:r>
              <a:rPr lang="en-GB" sz="2400" b="1" dirty="0" smtClean="0">
                <a:solidFill>
                  <a:schemeClr val="accent5">
                    <a:lumMod val="50000"/>
                  </a:schemeClr>
                </a:solidFill>
              </a:rPr>
              <a:t>Sophie </a:t>
            </a:r>
            <a:r>
              <a:rPr lang="en-GB" sz="2400" b="1" dirty="0">
                <a:solidFill>
                  <a:schemeClr val="accent5">
                    <a:lumMod val="50000"/>
                  </a:schemeClr>
                </a:solidFill>
              </a:rPr>
              <a:t>et </a:t>
            </a:r>
            <a:r>
              <a:rPr lang="en-GB" sz="2400" b="1" dirty="0" smtClean="0">
                <a:solidFill>
                  <a:schemeClr val="accent5">
                    <a:lumMod val="50000"/>
                  </a:schemeClr>
                </a:solidFill>
              </a:rPr>
              <a:t>Camille </a:t>
            </a:r>
            <a:r>
              <a:rPr lang="en-GB" sz="2400" dirty="0" smtClean="0">
                <a:solidFill>
                  <a:schemeClr val="accent5">
                    <a:lumMod val="50000"/>
                  </a:schemeClr>
                </a:solidFill>
              </a:rPr>
              <a:t> </a:t>
            </a:r>
            <a:r>
              <a:rPr lang="en-GB" sz="2400" dirty="0" err="1" smtClean="0">
                <a:solidFill>
                  <a:schemeClr val="accent5">
                    <a:lumMod val="50000"/>
                  </a:schemeClr>
                </a:solidFill>
              </a:rPr>
              <a:t>sont</a:t>
            </a:r>
            <a:r>
              <a:rPr lang="en-GB" sz="2400" dirty="0" smtClean="0">
                <a:solidFill>
                  <a:schemeClr val="accent5">
                    <a:lumMod val="50000"/>
                  </a:schemeClr>
                </a:solidFill>
              </a:rPr>
              <a:t> </a:t>
            </a:r>
            <a:r>
              <a:rPr lang="en-GB" sz="2400" dirty="0" err="1" smtClean="0">
                <a:solidFill>
                  <a:schemeClr val="accent5">
                    <a:lumMod val="50000"/>
                  </a:schemeClr>
                </a:solidFill>
              </a:rPr>
              <a:t>aimables</a:t>
            </a:r>
            <a:r>
              <a:rPr lang="en-GB" sz="2400" dirty="0" smtClean="0">
                <a:solidFill>
                  <a:schemeClr val="accent5">
                    <a:lumMod val="50000"/>
                  </a:schemeClr>
                </a:solidFill>
              </a:rPr>
              <a:t>.</a:t>
            </a:r>
          </a:p>
          <a:p>
            <a:r>
              <a:rPr lang="en-GB" sz="2400" dirty="0" smtClean="0">
                <a:solidFill>
                  <a:schemeClr val="accent5">
                    <a:lumMod val="50000"/>
                  </a:schemeClr>
                </a:solidFill>
              </a:rPr>
              <a:t> </a:t>
            </a:r>
          </a:p>
          <a:p>
            <a:r>
              <a:rPr lang="en-GB" sz="2400" b="1" dirty="0" smtClean="0">
                <a:solidFill>
                  <a:schemeClr val="accent5">
                    <a:lumMod val="50000"/>
                  </a:schemeClr>
                </a:solidFill>
              </a:rPr>
              <a:t>Sophie </a:t>
            </a:r>
            <a:r>
              <a:rPr lang="en-GB" sz="2400" b="1" dirty="0">
                <a:solidFill>
                  <a:schemeClr val="accent5">
                    <a:lumMod val="50000"/>
                  </a:schemeClr>
                </a:solidFill>
              </a:rPr>
              <a:t>et Camille</a:t>
            </a:r>
            <a:r>
              <a:rPr lang="en-GB" sz="2400" b="1" dirty="0" smtClean="0">
                <a:solidFill>
                  <a:schemeClr val="accent5">
                    <a:lumMod val="50000"/>
                  </a:schemeClr>
                </a:solidFill>
              </a:rPr>
              <a:t>  </a:t>
            </a:r>
            <a:r>
              <a:rPr lang="en-GB" sz="2400" dirty="0" smtClean="0">
                <a:solidFill>
                  <a:schemeClr val="accent5">
                    <a:lumMod val="50000"/>
                  </a:schemeClr>
                </a:solidFill>
                <a:cs typeface="Calibri" panose="020F0502020204030204" pitchFamily="34" charset="0"/>
              </a:rPr>
              <a:t>font les courses.</a:t>
            </a:r>
            <a:r>
              <a:rPr lang="en-GB" sz="2400" dirty="0" smtClean="0">
                <a:solidFill>
                  <a:schemeClr val="accent5">
                    <a:lumMod val="50000"/>
                  </a:schemeClr>
                </a:solidFill>
              </a:rPr>
              <a:t> </a:t>
            </a:r>
            <a:endParaRPr lang="en-GB" sz="2400" dirty="0">
              <a:solidFill>
                <a:schemeClr val="accent5">
                  <a:lumMod val="50000"/>
                </a:schemeClr>
              </a:solidFill>
            </a:endParaRPr>
          </a:p>
        </p:txBody>
      </p:sp>
      <p:sp>
        <p:nvSpPr>
          <p:cNvPr id="44" name="TextBox 43"/>
          <p:cNvSpPr txBox="1"/>
          <p:nvPr/>
        </p:nvSpPr>
        <p:spPr>
          <a:xfrm>
            <a:off x="413790" y="5601713"/>
            <a:ext cx="2754525" cy="461665"/>
          </a:xfrm>
          <a:prstGeom prst="rect">
            <a:avLst/>
          </a:prstGeom>
          <a:solidFill>
            <a:srgbClr val="DAA520"/>
          </a:solidFill>
        </p:spPr>
        <p:txBody>
          <a:bodyPr wrap="square" rtlCol="0">
            <a:spAutoFit/>
          </a:bodyPr>
          <a:lstStyle/>
          <a:p>
            <a:pPr algn="ctr"/>
            <a:r>
              <a:rPr lang="en-GB" sz="2400" b="1" dirty="0" err="1" smtClean="0">
                <a:solidFill>
                  <a:schemeClr val="bg1"/>
                </a:solidFill>
              </a:rPr>
              <a:t>Elles</a:t>
            </a:r>
            <a:endParaRPr lang="en-GB" sz="2400" b="1" dirty="0">
              <a:solidFill>
                <a:schemeClr val="bg1"/>
              </a:solidFill>
            </a:endParaRPr>
          </a:p>
        </p:txBody>
      </p:sp>
      <p:sp>
        <p:nvSpPr>
          <p:cNvPr id="45" name="TextBox 44"/>
          <p:cNvSpPr txBox="1"/>
          <p:nvPr/>
        </p:nvSpPr>
        <p:spPr>
          <a:xfrm>
            <a:off x="5671824" y="4860187"/>
            <a:ext cx="2697753" cy="461665"/>
          </a:xfrm>
          <a:prstGeom prst="rect">
            <a:avLst/>
          </a:prstGeom>
          <a:solidFill>
            <a:srgbClr val="DAA520"/>
          </a:solidFill>
        </p:spPr>
        <p:txBody>
          <a:bodyPr wrap="square" rtlCol="0">
            <a:spAutoFit/>
          </a:bodyPr>
          <a:lstStyle/>
          <a:p>
            <a:pPr algn="ctr"/>
            <a:r>
              <a:rPr lang="en-GB" sz="2400" b="1" dirty="0" err="1" smtClean="0">
                <a:solidFill>
                  <a:schemeClr val="bg1"/>
                </a:solidFill>
              </a:rPr>
              <a:t>Elles</a:t>
            </a:r>
            <a:endParaRPr lang="en-GB" sz="2400" b="1" dirty="0">
              <a:solidFill>
                <a:schemeClr val="bg1"/>
              </a:solidFill>
            </a:endParaRPr>
          </a:p>
        </p:txBody>
      </p:sp>
      <p:sp>
        <p:nvSpPr>
          <p:cNvPr id="48" name="TextBox 47"/>
          <p:cNvSpPr txBox="1"/>
          <p:nvPr/>
        </p:nvSpPr>
        <p:spPr>
          <a:xfrm>
            <a:off x="3336758" y="2389567"/>
            <a:ext cx="995756"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49" name="TextBox 48"/>
          <p:cNvSpPr txBox="1"/>
          <p:nvPr/>
        </p:nvSpPr>
        <p:spPr>
          <a:xfrm>
            <a:off x="6085320" y="2362391"/>
            <a:ext cx="1037360"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35" name="TextBox 34"/>
          <p:cNvSpPr txBox="1"/>
          <p:nvPr/>
        </p:nvSpPr>
        <p:spPr>
          <a:xfrm>
            <a:off x="3336758" y="1344789"/>
            <a:ext cx="874295"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
        <p:nvSpPr>
          <p:cNvPr id="50" name="TextBox 49"/>
          <p:cNvSpPr txBox="1"/>
          <p:nvPr/>
        </p:nvSpPr>
        <p:spPr>
          <a:xfrm>
            <a:off x="7558545" y="1360185"/>
            <a:ext cx="874295"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
        <p:nvSpPr>
          <p:cNvPr id="52" name="TextBox 51"/>
          <p:cNvSpPr txBox="1"/>
          <p:nvPr/>
        </p:nvSpPr>
        <p:spPr>
          <a:xfrm>
            <a:off x="381706" y="3988842"/>
            <a:ext cx="2032630" cy="461665"/>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
        <p:nvSpPr>
          <p:cNvPr id="53" name="TextBox 52"/>
          <p:cNvSpPr txBox="1"/>
          <p:nvPr/>
        </p:nvSpPr>
        <p:spPr>
          <a:xfrm>
            <a:off x="4629087" y="3302162"/>
            <a:ext cx="1974913" cy="479286"/>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Tree>
    <p:extLst>
      <p:ext uri="{BB962C8B-B14F-4D97-AF65-F5344CB8AC3E}">
        <p14:creationId xmlns:p14="http://schemas.microsoft.com/office/powerpoint/2010/main" val="12560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5" grpId="0" animBg="1"/>
      <p:bldP spid="50" grpId="0" animBg="1"/>
      <p:bldP spid="52" grpId="0" animBg="1"/>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436632" y="3803120"/>
            <a:ext cx="11615759" cy="1200329"/>
          </a:xfrm>
          <a:prstGeom prst="rect">
            <a:avLst/>
          </a:prstGeom>
          <a:noFill/>
        </p:spPr>
        <p:txBody>
          <a:bodyPr wrap="square" rtlCol="0">
            <a:spAutoFit/>
          </a:bodyPr>
          <a:lstStyle/>
          <a:p>
            <a:r>
              <a:rPr lang="en-GB" sz="2400" dirty="0" smtClean="0">
                <a:solidFill>
                  <a:schemeClr val="accent5">
                    <a:lumMod val="50000"/>
                  </a:schemeClr>
                </a:solidFill>
                <a:latin typeface="+mj-lt"/>
              </a:rPr>
              <a:t>7) </a:t>
            </a:r>
            <a:r>
              <a:rPr lang="en-GB" sz="2400" dirty="0">
                <a:solidFill>
                  <a:schemeClr val="accent5">
                    <a:lumMod val="50000"/>
                  </a:schemeClr>
                </a:solidFill>
                <a:latin typeface="+mj-lt"/>
              </a:rPr>
              <a:t>Le  </a:t>
            </a:r>
            <a:r>
              <a:rPr lang="en-GB" sz="2400" dirty="0" err="1" smtClean="0">
                <a:solidFill>
                  <a:schemeClr val="accent5">
                    <a:lumMod val="50000"/>
                  </a:schemeClr>
                </a:solidFill>
                <a:latin typeface="+mj-lt"/>
              </a:rPr>
              <a:t>ga</a:t>
            </a:r>
            <a:r>
              <a:rPr lang="en-GB" sz="2400" dirty="0" err="1" smtClean="0">
                <a:solidFill>
                  <a:schemeClr val="accent5">
                    <a:lumMod val="50000"/>
                  </a:schemeClr>
                </a:solidFill>
              </a:rPr>
              <a:t>rç</a:t>
            </a:r>
            <a:r>
              <a:rPr lang="en-GB" sz="2400" dirty="0" err="1" smtClean="0">
                <a:solidFill>
                  <a:schemeClr val="accent5">
                    <a:lumMod val="50000"/>
                  </a:schemeClr>
                </a:solidFill>
                <a:latin typeface="+mj-lt"/>
              </a:rPr>
              <a:t>on</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petit.  </a:t>
            </a:r>
            <a:r>
              <a:rPr lang="en-GB" sz="2400" b="1" dirty="0" smtClean="0">
                <a:solidFill>
                  <a:schemeClr val="accent5">
                    <a:lumMod val="50000"/>
                  </a:schemeClr>
                </a:solidFill>
              </a:rPr>
              <a:t>Le  </a:t>
            </a:r>
            <a:r>
              <a:rPr lang="en-GB" sz="2400" b="1" dirty="0" err="1" smtClean="0">
                <a:solidFill>
                  <a:schemeClr val="accent5">
                    <a:lumMod val="50000"/>
                  </a:schemeClr>
                </a:solidFill>
              </a:rPr>
              <a:t>gar</a:t>
            </a:r>
            <a:r>
              <a:rPr lang="en-GB" sz="2400" b="1" dirty="0" err="1">
                <a:solidFill>
                  <a:schemeClr val="accent5">
                    <a:lumMod val="50000"/>
                  </a:schemeClr>
                </a:solidFill>
              </a:rPr>
              <a:t>ç</a:t>
            </a:r>
            <a:r>
              <a:rPr lang="en-GB" sz="2400" b="1" dirty="0" err="1" smtClean="0">
                <a:solidFill>
                  <a:schemeClr val="accent5">
                    <a:lumMod val="50000"/>
                  </a:schemeClr>
                </a:solidFill>
              </a:rPr>
              <a:t>on</a:t>
            </a:r>
            <a:r>
              <a:rPr lang="en-GB" sz="2400" b="1" dirty="0" smtClean="0">
                <a:solidFill>
                  <a:schemeClr val="accent5">
                    <a:lumMod val="50000"/>
                  </a:schemeClr>
                </a:solidFill>
              </a:rPr>
              <a:t> </a:t>
            </a:r>
            <a:r>
              <a:rPr lang="en-GB" sz="2400" b="1" dirty="0" smtClean="0">
                <a:solidFill>
                  <a:schemeClr val="accent5">
                    <a:lumMod val="50000"/>
                  </a:schemeClr>
                </a:solidFill>
                <a:latin typeface="+mj-lt"/>
              </a:rPr>
              <a:t> </a:t>
            </a:r>
            <a:r>
              <a:rPr lang="en-GB" sz="2400" dirty="0" err="1" smtClean="0">
                <a:solidFill>
                  <a:schemeClr val="accent5">
                    <a:lumMod val="50000"/>
                  </a:schemeClr>
                </a:solidFill>
                <a:latin typeface="+mj-lt"/>
              </a:rPr>
              <a:t>est</a:t>
            </a:r>
            <a:r>
              <a:rPr lang="en-GB" sz="2400" dirty="0" smtClean="0">
                <a:solidFill>
                  <a:schemeClr val="accent5">
                    <a:lumMod val="50000"/>
                  </a:schemeClr>
                </a:solidFill>
                <a:latin typeface="+mj-lt"/>
              </a:rPr>
              <a:t> </a:t>
            </a:r>
            <a:r>
              <a:rPr lang="en-GB" sz="2400" dirty="0" err="1" smtClean="0">
                <a:solidFill>
                  <a:schemeClr val="accent5">
                    <a:lumMod val="50000"/>
                  </a:schemeClr>
                </a:solidFill>
                <a:latin typeface="+mj-lt"/>
              </a:rPr>
              <a:t>calme</a:t>
            </a:r>
            <a:r>
              <a:rPr lang="en-GB" sz="2400" dirty="0" smtClean="0">
                <a:solidFill>
                  <a:schemeClr val="accent5">
                    <a:lumMod val="50000"/>
                  </a:schemeClr>
                </a:solidFill>
                <a:latin typeface="+mj-lt"/>
              </a:rPr>
              <a:t>. </a:t>
            </a:r>
          </a:p>
          <a:p>
            <a:endParaRPr lang="en-GB" sz="2400" b="1" dirty="0" smtClean="0">
              <a:solidFill>
                <a:schemeClr val="accent5">
                  <a:lumMod val="50000"/>
                </a:schemeClr>
              </a:solidFill>
            </a:endParaRPr>
          </a:p>
          <a:p>
            <a:r>
              <a:rPr lang="en-GB" sz="2400" b="1" dirty="0" smtClean="0">
                <a:solidFill>
                  <a:schemeClr val="accent5">
                    <a:lumMod val="50000"/>
                  </a:schemeClr>
                </a:solidFill>
              </a:rPr>
              <a:t>Le  </a:t>
            </a:r>
            <a:r>
              <a:rPr lang="en-GB" sz="2400" b="1" dirty="0" err="1" smtClean="0">
                <a:solidFill>
                  <a:schemeClr val="accent5">
                    <a:lumMod val="50000"/>
                  </a:schemeClr>
                </a:solidFill>
              </a:rPr>
              <a:t>gar</a:t>
            </a:r>
            <a:r>
              <a:rPr lang="en-GB" sz="2400" b="1" dirty="0" err="1">
                <a:solidFill>
                  <a:schemeClr val="accent5">
                    <a:lumMod val="50000"/>
                  </a:schemeClr>
                </a:solidFill>
              </a:rPr>
              <a:t>ç</a:t>
            </a:r>
            <a:r>
              <a:rPr lang="en-GB" sz="2400" b="1" dirty="0" err="1" smtClean="0">
                <a:solidFill>
                  <a:schemeClr val="accent5">
                    <a:lumMod val="50000"/>
                  </a:schemeClr>
                </a:solidFill>
              </a:rPr>
              <a:t>on</a:t>
            </a:r>
            <a:r>
              <a:rPr lang="en-GB" sz="2400" b="1" dirty="0" smtClean="0">
                <a:solidFill>
                  <a:schemeClr val="accent5">
                    <a:lumMod val="50000"/>
                  </a:schemeClr>
                </a:solidFill>
              </a:rPr>
              <a:t>  </a:t>
            </a:r>
            <a:r>
              <a:rPr lang="en-GB" sz="2400" dirty="0" smtClean="0">
                <a:solidFill>
                  <a:schemeClr val="accent5">
                    <a:lumMod val="50000"/>
                  </a:schemeClr>
                </a:solidFill>
              </a:rPr>
              <a:t>fait le m</a:t>
            </a:r>
            <a:r>
              <a:rPr lang="en-GB" sz="2400" dirty="0" smtClean="0">
                <a:solidFill>
                  <a:schemeClr val="accent5">
                    <a:lumMod val="50000"/>
                  </a:schemeClr>
                </a:solidFill>
                <a:cs typeface="Calibri" panose="020F0502020204030204" pitchFamily="34" charset="0"/>
              </a:rPr>
              <a:t>énage</a:t>
            </a:r>
            <a:r>
              <a:rPr lang="en-GB" sz="2400" dirty="0" smtClean="0">
                <a:solidFill>
                  <a:schemeClr val="accent5">
                    <a:lumMod val="50000"/>
                  </a:schemeClr>
                </a:solidFill>
                <a:latin typeface="Century Gothic" panose="020B0502020202020204" pitchFamily="34" charset="0"/>
              </a:rPr>
              <a:t>.</a:t>
            </a:r>
            <a:r>
              <a:rPr lang="en-GB" sz="2400" dirty="0" smtClean="0">
                <a:solidFill>
                  <a:schemeClr val="accent5">
                    <a:lumMod val="50000"/>
                  </a:schemeClr>
                </a:solidFill>
              </a:rPr>
              <a:t> </a:t>
            </a:r>
            <a:endParaRPr lang="en-GB" sz="2400" dirty="0">
              <a:solidFill>
                <a:schemeClr val="accent5">
                  <a:lumMod val="50000"/>
                </a:schemeClr>
              </a:solidFill>
              <a:latin typeface="+mj-lt"/>
            </a:endParaRPr>
          </a:p>
        </p:txBody>
      </p:sp>
      <p:sp>
        <p:nvSpPr>
          <p:cNvPr id="28" name="TextBox 27"/>
          <p:cNvSpPr txBox="1"/>
          <p:nvPr/>
        </p:nvSpPr>
        <p:spPr>
          <a:xfrm>
            <a:off x="581137" y="1154979"/>
            <a:ext cx="11615759" cy="1200329"/>
          </a:xfrm>
          <a:prstGeom prst="rect">
            <a:avLst/>
          </a:prstGeom>
          <a:noFill/>
        </p:spPr>
        <p:txBody>
          <a:bodyPr wrap="square" rtlCol="0">
            <a:spAutoFit/>
          </a:bodyPr>
          <a:lstStyle/>
          <a:p>
            <a:r>
              <a:rPr lang="en-GB" sz="2400" dirty="0" smtClean="0">
                <a:solidFill>
                  <a:schemeClr val="accent5">
                    <a:lumMod val="50000"/>
                  </a:schemeClr>
                </a:solidFill>
              </a:rPr>
              <a:t>5) Les parents </a:t>
            </a:r>
            <a:r>
              <a:rPr lang="en-GB" sz="2400" dirty="0" err="1" smtClean="0">
                <a:solidFill>
                  <a:schemeClr val="accent5">
                    <a:lumMod val="50000"/>
                  </a:schemeClr>
                </a:solidFill>
              </a:rPr>
              <a:t>sont</a:t>
            </a:r>
            <a:r>
              <a:rPr lang="en-GB" sz="2400" dirty="0" smtClean="0">
                <a:solidFill>
                  <a:schemeClr val="accent5">
                    <a:lumMod val="50000"/>
                  </a:schemeClr>
                </a:solidFill>
              </a:rPr>
              <a:t> </a:t>
            </a:r>
            <a:r>
              <a:rPr lang="en-GB" sz="2400" dirty="0" err="1" smtClean="0">
                <a:solidFill>
                  <a:schemeClr val="accent5">
                    <a:lumMod val="50000"/>
                  </a:schemeClr>
                </a:solidFill>
              </a:rPr>
              <a:t>stricts</a:t>
            </a:r>
            <a:r>
              <a:rPr lang="en-GB" sz="2400" dirty="0" smtClean="0">
                <a:solidFill>
                  <a:schemeClr val="accent5">
                    <a:lumMod val="50000"/>
                  </a:schemeClr>
                </a:solidFill>
              </a:rPr>
              <a:t>.  </a:t>
            </a:r>
            <a:r>
              <a:rPr lang="en-GB" sz="2400" b="1" dirty="0" smtClean="0">
                <a:solidFill>
                  <a:schemeClr val="accent5">
                    <a:lumMod val="50000"/>
                  </a:schemeClr>
                </a:solidFill>
              </a:rPr>
              <a:t>Les parents  </a:t>
            </a:r>
            <a:r>
              <a:rPr lang="en-GB" sz="2400" dirty="0" err="1" smtClean="0">
                <a:solidFill>
                  <a:schemeClr val="accent5">
                    <a:lumMod val="50000"/>
                  </a:schemeClr>
                </a:solidFill>
              </a:rPr>
              <a:t>sont</a:t>
            </a:r>
            <a:r>
              <a:rPr lang="en-GB" sz="2400" dirty="0" smtClean="0">
                <a:solidFill>
                  <a:schemeClr val="accent5">
                    <a:lumMod val="50000"/>
                  </a:schemeClr>
                </a:solidFill>
              </a:rPr>
              <a:t> contents.</a:t>
            </a:r>
          </a:p>
          <a:p>
            <a:r>
              <a:rPr lang="en-GB" sz="2400" dirty="0" smtClean="0">
                <a:solidFill>
                  <a:schemeClr val="accent5">
                    <a:lumMod val="50000"/>
                  </a:schemeClr>
                </a:solidFill>
              </a:rPr>
              <a:t> </a:t>
            </a:r>
          </a:p>
          <a:p>
            <a:r>
              <a:rPr lang="en-GB" sz="2400" b="1" dirty="0" smtClean="0">
                <a:solidFill>
                  <a:schemeClr val="accent5">
                    <a:lumMod val="50000"/>
                  </a:schemeClr>
                </a:solidFill>
              </a:rPr>
              <a:t>Les parents  </a:t>
            </a:r>
            <a:r>
              <a:rPr lang="en-GB" sz="2400" dirty="0" err="1" smtClean="0">
                <a:solidFill>
                  <a:schemeClr val="accent5">
                    <a:lumMod val="50000"/>
                  </a:schemeClr>
                </a:solidFill>
                <a:cs typeface="Calibri" panose="020F0502020204030204" pitchFamily="34" charset="0"/>
              </a:rPr>
              <a:t>écoutent</a:t>
            </a:r>
            <a:r>
              <a:rPr lang="en-GB" sz="2400" dirty="0" smtClean="0">
                <a:solidFill>
                  <a:schemeClr val="accent5">
                    <a:lumMod val="50000"/>
                  </a:schemeClr>
                </a:solidFill>
                <a:cs typeface="Calibri" panose="020F0502020204030204" pitchFamily="34" charset="0"/>
              </a:rPr>
              <a:t> la radio.</a:t>
            </a:r>
            <a:r>
              <a:rPr lang="en-GB" sz="2400" dirty="0" smtClean="0">
                <a:solidFill>
                  <a:schemeClr val="accent5">
                    <a:lumMod val="50000"/>
                  </a:schemeClr>
                </a:solidFill>
              </a:rPr>
              <a:t> </a:t>
            </a:r>
            <a:endParaRPr lang="en-GB" sz="2400" dirty="0">
              <a:solidFill>
                <a:schemeClr val="accent5">
                  <a:lumMod val="50000"/>
                </a:schemeClr>
              </a:solidFill>
            </a:endParaRPr>
          </a:p>
        </p:txBody>
      </p:sp>
      <p:sp>
        <p:nvSpPr>
          <p:cNvPr id="29" name="TextBox 28"/>
          <p:cNvSpPr txBox="1"/>
          <p:nvPr/>
        </p:nvSpPr>
        <p:spPr>
          <a:xfrm>
            <a:off x="436633" y="2722945"/>
            <a:ext cx="11615759" cy="461665"/>
          </a:xfrm>
          <a:prstGeom prst="rect">
            <a:avLst/>
          </a:prstGeom>
          <a:noFill/>
        </p:spPr>
        <p:txBody>
          <a:bodyPr wrap="square" rtlCol="0">
            <a:spAutoFit/>
          </a:bodyPr>
          <a:lstStyle/>
          <a:p>
            <a:r>
              <a:rPr lang="en-GB" sz="2400" dirty="0" smtClean="0">
                <a:solidFill>
                  <a:schemeClr val="accent5">
                    <a:lumMod val="50000"/>
                  </a:schemeClr>
                </a:solidFill>
              </a:rPr>
              <a:t>6) La </a:t>
            </a:r>
            <a:r>
              <a:rPr lang="en-GB" sz="2400" dirty="0" err="1" smtClean="0">
                <a:solidFill>
                  <a:schemeClr val="accent5">
                    <a:lumMod val="50000"/>
                  </a:schemeClr>
                </a:solidFill>
              </a:rPr>
              <a:t>fille</a:t>
            </a:r>
            <a:r>
              <a:rPr lang="en-GB" sz="2400" dirty="0" smtClean="0">
                <a:solidFill>
                  <a:schemeClr val="accent5">
                    <a:lumMod val="50000"/>
                  </a:schemeClr>
                </a:solidFill>
              </a:rPr>
              <a:t>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grande</a:t>
            </a:r>
            <a:r>
              <a:rPr lang="en-GB" sz="2400" dirty="0" smtClean="0">
                <a:solidFill>
                  <a:schemeClr val="accent5">
                    <a:lumMod val="50000"/>
                  </a:schemeClr>
                </a:solidFill>
              </a:rPr>
              <a:t>.  </a:t>
            </a:r>
            <a:r>
              <a:rPr lang="en-GB" sz="2400" b="1" dirty="0" smtClean="0">
                <a:solidFill>
                  <a:schemeClr val="accent5">
                    <a:lumMod val="50000"/>
                  </a:schemeClr>
                </a:solidFill>
              </a:rPr>
              <a:t>La </a:t>
            </a:r>
            <a:r>
              <a:rPr lang="en-GB" sz="2400" b="1" dirty="0" err="1" smtClean="0">
                <a:solidFill>
                  <a:schemeClr val="accent5">
                    <a:lumMod val="50000"/>
                  </a:schemeClr>
                </a:solidFill>
              </a:rPr>
              <a:t>fille</a:t>
            </a:r>
            <a:r>
              <a:rPr lang="en-GB" sz="2400" dirty="0" smtClean="0">
                <a:solidFill>
                  <a:schemeClr val="accent5">
                    <a:lumMod val="50000"/>
                  </a:schemeClr>
                </a:solidFill>
              </a:rPr>
              <a:t>  </a:t>
            </a:r>
            <a:r>
              <a:rPr lang="en-GB" sz="2400" dirty="0" err="1" smtClean="0">
                <a:solidFill>
                  <a:schemeClr val="accent5">
                    <a:lumMod val="50000"/>
                  </a:schemeClr>
                </a:solidFill>
              </a:rPr>
              <a:t>est</a:t>
            </a:r>
            <a:r>
              <a:rPr lang="en-GB" sz="2400" dirty="0" smtClean="0">
                <a:solidFill>
                  <a:schemeClr val="accent5">
                    <a:lumMod val="50000"/>
                  </a:schemeClr>
                </a:solidFill>
              </a:rPr>
              <a:t> </a:t>
            </a:r>
            <a:r>
              <a:rPr lang="en-GB" sz="2400" dirty="0" err="1" smtClean="0">
                <a:solidFill>
                  <a:schemeClr val="accent5">
                    <a:lumMod val="50000"/>
                  </a:schemeClr>
                </a:solidFill>
              </a:rPr>
              <a:t>intelligente</a:t>
            </a:r>
            <a:r>
              <a:rPr lang="en-GB" sz="2400" dirty="0" smtClean="0">
                <a:solidFill>
                  <a:schemeClr val="accent5">
                    <a:lumMod val="50000"/>
                  </a:schemeClr>
                </a:solidFill>
              </a:rPr>
              <a:t>.  </a:t>
            </a:r>
            <a:r>
              <a:rPr lang="en-GB" sz="2400" b="1" dirty="0" smtClean="0">
                <a:solidFill>
                  <a:schemeClr val="accent5">
                    <a:lumMod val="50000"/>
                  </a:schemeClr>
                </a:solidFill>
              </a:rPr>
              <a:t>La </a:t>
            </a:r>
            <a:r>
              <a:rPr lang="en-GB" sz="2400" b="1" dirty="0" err="1" smtClean="0">
                <a:solidFill>
                  <a:schemeClr val="accent5">
                    <a:lumMod val="50000"/>
                  </a:schemeClr>
                </a:solidFill>
              </a:rPr>
              <a:t>fille</a:t>
            </a:r>
            <a:r>
              <a:rPr lang="en-GB" sz="2400" b="1" dirty="0" smtClean="0">
                <a:solidFill>
                  <a:schemeClr val="accent5">
                    <a:lumMod val="50000"/>
                  </a:schemeClr>
                </a:solidFill>
              </a:rPr>
              <a:t>  </a:t>
            </a:r>
            <a:r>
              <a:rPr lang="en-GB" sz="2400" dirty="0" smtClean="0">
                <a:solidFill>
                  <a:schemeClr val="accent5">
                    <a:lumMod val="50000"/>
                  </a:schemeClr>
                </a:solidFill>
              </a:rPr>
              <a:t>a </a:t>
            </a:r>
            <a:r>
              <a:rPr lang="en-GB" sz="2400" dirty="0">
                <a:solidFill>
                  <a:schemeClr val="accent5">
                    <a:lumMod val="50000"/>
                  </a:schemeClr>
                </a:solidFill>
              </a:rPr>
              <a:t>un frère.  </a:t>
            </a:r>
            <a:endParaRPr lang="en-GB" sz="2400" dirty="0">
              <a:solidFill>
                <a:schemeClr val="accent5">
                  <a:lumMod val="50000"/>
                </a:schemeClr>
              </a:solidFill>
              <a:latin typeface="+mj-lt"/>
            </a:endParaRPr>
          </a:p>
        </p:txBody>
      </p:sp>
      <p:sp>
        <p:nvSpPr>
          <p:cNvPr id="43" name="TextBox 42"/>
          <p:cNvSpPr txBox="1"/>
          <p:nvPr/>
        </p:nvSpPr>
        <p:spPr>
          <a:xfrm>
            <a:off x="482029" y="1893643"/>
            <a:ext cx="1959782" cy="461665"/>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
        <p:nvSpPr>
          <p:cNvPr id="46" name="TextBox 45"/>
          <p:cNvSpPr txBox="1"/>
          <p:nvPr/>
        </p:nvSpPr>
        <p:spPr>
          <a:xfrm>
            <a:off x="436633" y="4512195"/>
            <a:ext cx="1733192"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
        <p:nvSpPr>
          <p:cNvPr id="47" name="TextBox 46"/>
          <p:cNvSpPr txBox="1"/>
          <p:nvPr/>
        </p:nvSpPr>
        <p:spPr>
          <a:xfrm>
            <a:off x="4431170" y="1168147"/>
            <a:ext cx="1858738" cy="461665"/>
          </a:xfrm>
          <a:prstGeom prst="rect">
            <a:avLst/>
          </a:prstGeom>
          <a:solidFill>
            <a:srgbClr val="DAA520"/>
          </a:solidFill>
        </p:spPr>
        <p:txBody>
          <a:bodyPr wrap="square" rtlCol="0">
            <a:spAutoFit/>
          </a:bodyPr>
          <a:lstStyle/>
          <a:p>
            <a:pPr algn="ctr"/>
            <a:r>
              <a:rPr lang="en-GB" sz="2400" b="1" dirty="0" err="1" smtClean="0">
                <a:solidFill>
                  <a:schemeClr val="bg1"/>
                </a:solidFill>
              </a:rPr>
              <a:t>Ils</a:t>
            </a:r>
            <a:endParaRPr lang="en-GB" sz="2400" b="1" dirty="0">
              <a:solidFill>
                <a:schemeClr val="bg1"/>
              </a:solidFill>
            </a:endParaRPr>
          </a:p>
        </p:txBody>
      </p:sp>
      <p:sp>
        <p:nvSpPr>
          <p:cNvPr id="48" name="TextBox 47"/>
          <p:cNvSpPr txBox="1"/>
          <p:nvPr/>
        </p:nvSpPr>
        <p:spPr>
          <a:xfrm>
            <a:off x="3717922" y="2713396"/>
            <a:ext cx="1053707"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49" name="TextBox 48"/>
          <p:cNvSpPr txBox="1"/>
          <p:nvPr/>
        </p:nvSpPr>
        <p:spPr>
          <a:xfrm>
            <a:off x="7180271" y="2713395"/>
            <a:ext cx="991181" cy="461665"/>
          </a:xfrm>
          <a:prstGeom prst="rect">
            <a:avLst/>
          </a:prstGeom>
          <a:solidFill>
            <a:srgbClr val="DAA520"/>
          </a:solidFill>
        </p:spPr>
        <p:txBody>
          <a:bodyPr wrap="square" rtlCol="0">
            <a:spAutoFit/>
          </a:bodyPr>
          <a:lstStyle/>
          <a:p>
            <a:pPr algn="ctr"/>
            <a:r>
              <a:rPr lang="en-GB" sz="2400" b="1" dirty="0" smtClean="0">
                <a:solidFill>
                  <a:schemeClr val="bg1"/>
                </a:solidFill>
              </a:rPr>
              <a:t>Elle</a:t>
            </a:r>
            <a:endParaRPr lang="en-GB" sz="2400" b="1" dirty="0">
              <a:solidFill>
                <a:schemeClr val="bg1"/>
              </a:solidFill>
            </a:endParaRPr>
          </a:p>
        </p:txBody>
      </p:sp>
      <p:sp>
        <p:nvSpPr>
          <p:cNvPr id="50" name="TextBox 49"/>
          <p:cNvSpPr txBox="1"/>
          <p:nvPr/>
        </p:nvSpPr>
        <p:spPr>
          <a:xfrm>
            <a:off x="3859675" y="3803120"/>
            <a:ext cx="1823908" cy="461665"/>
          </a:xfrm>
          <a:prstGeom prst="rect">
            <a:avLst/>
          </a:prstGeom>
          <a:solidFill>
            <a:srgbClr val="DAA520"/>
          </a:solidFill>
        </p:spPr>
        <p:txBody>
          <a:bodyPr wrap="square" rtlCol="0">
            <a:spAutoFit/>
          </a:bodyPr>
          <a:lstStyle/>
          <a:p>
            <a:pPr algn="ctr"/>
            <a:r>
              <a:rPr lang="en-GB" sz="2400" b="1" dirty="0" smtClean="0">
                <a:solidFill>
                  <a:schemeClr val="bg1"/>
                </a:solidFill>
              </a:rPr>
              <a:t>Il</a:t>
            </a:r>
            <a:endParaRPr lang="en-GB" sz="2400" b="1" dirty="0">
              <a:solidFill>
                <a:schemeClr val="bg1"/>
              </a:solidFill>
            </a:endParaRPr>
          </a:p>
        </p:txBody>
      </p:sp>
    </p:spTree>
    <p:extLst>
      <p:ext uri="{BB962C8B-B14F-4D97-AF65-F5344CB8AC3E}">
        <p14:creationId xmlns:p14="http://schemas.microsoft.com/office/powerpoint/2010/main" val="170976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7" grpId="0" animBg="1"/>
      <p:bldP spid="48" grpId="0" animBg="1"/>
      <p:bldP spid="49" grpId="0" animBg="1"/>
      <p:bldP spid="5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098" y="151985"/>
            <a:ext cx="10630969" cy="523220"/>
          </a:xfrm>
          <a:prstGeom prst="rect">
            <a:avLst/>
          </a:prstGeom>
          <a:noFill/>
        </p:spPr>
        <p:txBody>
          <a:bodyPr wrap="square" rtlCol="0">
            <a:spAutoFit/>
          </a:bodyPr>
          <a:lstStyle/>
          <a:p>
            <a:r>
              <a:rPr lang="en-GB" sz="2800" dirty="0" err="1" smtClean="0">
                <a:solidFill>
                  <a:schemeClr val="accent5">
                    <a:lumMod val="50000"/>
                  </a:schemeClr>
                </a:solidFill>
              </a:rPr>
              <a:t>C’est</a:t>
            </a:r>
            <a:r>
              <a:rPr lang="en-GB" sz="2800" dirty="0" smtClean="0">
                <a:solidFill>
                  <a:schemeClr val="accent5">
                    <a:lumMod val="50000"/>
                  </a:schemeClr>
                </a:solidFill>
              </a:rPr>
              <a:t> qui? </a:t>
            </a:r>
            <a:r>
              <a:rPr lang="en-GB" sz="2800" b="1" dirty="0" smtClean="0">
                <a:solidFill>
                  <a:schemeClr val="accent5">
                    <a:lumMod val="50000"/>
                  </a:schemeClr>
                </a:solidFill>
              </a:rPr>
              <a:t>nous</a:t>
            </a:r>
            <a:r>
              <a:rPr lang="en-GB" sz="2800" dirty="0" smtClean="0">
                <a:solidFill>
                  <a:schemeClr val="accent5">
                    <a:lumMod val="50000"/>
                  </a:schemeClr>
                </a:solidFill>
              </a:rPr>
              <a:t>, </a:t>
            </a:r>
            <a:r>
              <a:rPr lang="en-GB" sz="2800" b="1" dirty="0" err="1" smtClean="0">
                <a:solidFill>
                  <a:schemeClr val="accent5">
                    <a:lumMod val="50000"/>
                  </a:schemeClr>
                </a:solidFill>
              </a:rPr>
              <a:t>ils</a:t>
            </a:r>
            <a:r>
              <a:rPr lang="en-GB" sz="2800" dirty="0" smtClean="0">
                <a:solidFill>
                  <a:schemeClr val="accent5">
                    <a:lumMod val="50000"/>
                  </a:schemeClr>
                </a:solidFill>
              </a:rPr>
              <a:t> </a:t>
            </a:r>
            <a:r>
              <a:rPr lang="en-GB" sz="2800" dirty="0" err="1" smtClean="0">
                <a:solidFill>
                  <a:schemeClr val="accent5">
                    <a:lumMod val="50000"/>
                  </a:schemeClr>
                </a:solidFill>
              </a:rPr>
              <a:t>ou</a:t>
            </a:r>
            <a:r>
              <a:rPr lang="en-GB" sz="2800" dirty="0" smtClean="0">
                <a:solidFill>
                  <a:schemeClr val="accent5">
                    <a:lumMod val="50000"/>
                  </a:schemeClr>
                </a:solidFill>
              </a:rPr>
              <a:t> </a:t>
            </a:r>
            <a:r>
              <a:rPr lang="en-GB" sz="2800" b="1" dirty="0" err="1" smtClean="0">
                <a:solidFill>
                  <a:schemeClr val="accent5">
                    <a:lumMod val="50000"/>
                  </a:schemeClr>
                </a:solidFill>
              </a:rPr>
              <a:t>elles</a:t>
            </a:r>
            <a:r>
              <a:rPr lang="en-GB" sz="2800" dirty="0" smtClean="0">
                <a:solidFill>
                  <a:schemeClr val="accent5">
                    <a:lumMod val="50000"/>
                  </a:schemeClr>
                </a:solidFill>
              </a:rPr>
              <a:t>?</a:t>
            </a:r>
            <a:endParaRPr lang="en-GB" sz="2800" dirty="0">
              <a:solidFill>
                <a:schemeClr val="accent5">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73541020"/>
              </p:ext>
            </p:extLst>
          </p:nvPr>
        </p:nvGraphicFramePr>
        <p:xfrm>
          <a:off x="357187" y="760807"/>
          <a:ext cx="11640282" cy="5374121"/>
        </p:xfrm>
        <a:graphic>
          <a:graphicData uri="http://schemas.openxmlformats.org/drawingml/2006/table">
            <a:tbl>
              <a:tblPr firstRow="1" bandRow="1">
                <a:tableStyleId>{5940675A-B579-460E-94D1-54222C63F5DA}</a:tableStyleId>
              </a:tblPr>
              <a:tblGrid>
                <a:gridCol w="871538">
                  <a:extLst>
                    <a:ext uri="{9D8B030D-6E8A-4147-A177-3AD203B41FA5}">
                      <a16:colId xmlns:a16="http://schemas.microsoft.com/office/drawing/2014/main" val="20000"/>
                    </a:ext>
                  </a:extLst>
                </a:gridCol>
                <a:gridCol w="6457950">
                  <a:extLst>
                    <a:ext uri="{9D8B030D-6E8A-4147-A177-3AD203B41FA5}">
                      <a16:colId xmlns:a16="http://schemas.microsoft.com/office/drawing/2014/main" val="745458274"/>
                    </a:ext>
                  </a:extLst>
                </a:gridCol>
                <a:gridCol w="1457325">
                  <a:extLst>
                    <a:ext uri="{9D8B030D-6E8A-4147-A177-3AD203B41FA5}">
                      <a16:colId xmlns:a16="http://schemas.microsoft.com/office/drawing/2014/main" val="891723869"/>
                    </a:ext>
                  </a:extLst>
                </a:gridCol>
                <a:gridCol w="1428750">
                  <a:extLst>
                    <a:ext uri="{9D8B030D-6E8A-4147-A177-3AD203B41FA5}">
                      <a16:colId xmlns:a16="http://schemas.microsoft.com/office/drawing/2014/main" val="20001"/>
                    </a:ext>
                  </a:extLst>
                </a:gridCol>
                <a:gridCol w="1424719">
                  <a:extLst>
                    <a:ext uri="{9D8B030D-6E8A-4147-A177-3AD203B41FA5}">
                      <a16:colId xmlns:a16="http://schemas.microsoft.com/office/drawing/2014/main" val="4002183389"/>
                    </a:ext>
                  </a:extLst>
                </a:gridCol>
              </a:tblGrid>
              <a:tr h="1049385">
                <a:tc>
                  <a:txBody>
                    <a:bodyPr/>
                    <a:lstStyle/>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smtClean="0">
                          <a:solidFill>
                            <a:schemeClr val="accent5">
                              <a:lumMod val="50000"/>
                            </a:schemeClr>
                          </a:solidFill>
                        </a:rPr>
                        <a:t>nous</a:t>
                      </a:r>
                      <a:br>
                        <a:rPr lang="en-GB" sz="2000" b="1" dirty="0" smtClean="0">
                          <a:solidFill>
                            <a:schemeClr val="accent5">
                              <a:lumMod val="50000"/>
                            </a:schemeClr>
                          </a:solidFill>
                        </a:rPr>
                      </a:br>
                      <a:r>
                        <a:rPr lang="en-GB" sz="2000" b="1" baseline="0" dirty="0" smtClean="0">
                          <a:solidFill>
                            <a:schemeClr val="accent5">
                              <a:lumMod val="50000"/>
                            </a:schemeClr>
                          </a:solidFill>
                        </a:rPr>
                        <a:t>(we</a:t>
                      </a:r>
                      <a:r>
                        <a:rPr lang="en-GB" sz="2000" b="1" baseline="0" dirty="0">
                          <a:solidFill>
                            <a:schemeClr val="accent5">
                              <a:lumMod val="50000"/>
                            </a:schemeClr>
                          </a:solidFill>
                        </a:rPr>
                        <a:t>)</a:t>
                      </a:r>
                      <a:endParaRPr lang="en-GB" sz="2000" b="1" dirty="0">
                        <a:solidFill>
                          <a:schemeClr val="accent5">
                            <a:lumMod val="50000"/>
                          </a:schemeClr>
                        </a:solidFill>
                      </a:endParaRPr>
                    </a:p>
                    <a:p>
                      <a:pPr algn="ctr"/>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ils</a:t>
                      </a:r>
                      <a:endParaRPr lang="en-GB" sz="2000" b="1" dirty="0">
                        <a:solidFill>
                          <a:schemeClr val="accent5">
                            <a:lumMod val="50000"/>
                          </a:schemeClr>
                        </a:solidFill>
                      </a:endParaRPr>
                    </a:p>
                    <a:p>
                      <a:pPr algn="ctr"/>
                      <a:r>
                        <a:rPr lang="en-GB" sz="2000" b="1" dirty="0">
                          <a:solidFill>
                            <a:schemeClr val="accent5">
                              <a:lumMod val="50000"/>
                            </a:schemeClr>
                          </a:solidFill>
                        </a:rPr>
                        <a:t>(they - </a:t>
                      </a:r>
                      <a:r>
                        <a:rPr lang="en-GB" sz="2000" b="1" dirty="0" err="1">
                          <a:solidFill>
                            <a:schemeClr val="accent5">
                              <a:lumMod val="50000"/>
                            </a:schemeClr>
                          </a:solidFill>
                        </a:rPr>
                        <a:t>mpl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smtClean="0">
                          <a:solidFill>
                            <a:schemeClr val="accent5">
                              <a:lumMod val="50000"/>
                            </a:schemeClr>
                          </a:solidFill>
                        </a:rPr>
                        <a:t>elles</a:t>
                      </a:r>
                      <a:endParaRPr lang="en-GB" sz="2000" b="1" dirty="0">
                        <a:solidFill>
                          <a:schemeClr val="accent5">
                            <a:lumMod val="50000"/>
                          </a:schemeClr>
                        </a:solidFill>
                      </a:endParaRPr>
                    </a:p>
                    <a:p>
                      <a:pPr algn="ctr"/>
                      <a:r>
                        <a:rPr lang="en-GB" sz="2000" b="1" dirty="0">
                          <a:solidFill>
                            <a:schemeClr val="accent5">
                              <a:lumMod val="50000"/>
                            </a:schemeClr>
                          </a:solidFill>
                        </a:rPr>
                        <a:t>(they</a:t>
                      </a:r>
                      <a:r>
                        <a:rPr lang="en-GB" sz="2000" b="1" baseline="0" dirty="0">
                          <a:solidFill>
                            <a:schemeClr val="accent5">
                              <a:lumMod val="50000"/>
                            </a:schemeClr>
                          </a:solidFill>
                        </a:rPr>
                        <a:t> - </a:t>
                      </a:r>
                      <a:r>
                        <a:rPr lang="en-GB" sz="2000" b="1" dirty="0" err="1">
                          <a:solidFill>
                            <a:schemeClr val="accent5">
                              <a:lumMod val="50000"/>
                            </a:schemeClr>
                          </a:solidFill>
                        </a:rPr>
                        <a:t>fpl</a:t>
                      </a:r>
                      <a:r>
                        <a:rPr lang="en-GB" sz="2000" b="1"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40592">
                <a:tc>
                  <a:txBody>
                    <a:bodyPr/>
                    <a:lstStyle/>
                    <a:p>
                      <a:pPr algn="ctr"/>
                      <a:r>
                        <a:rPr lang="en-GB"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contentes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40592">
                <a:tc>
                  <a:txBody>
                    <a:bodyPr/>
                    <a:lstStyle/>
                    <a:p>
                      <a:pPr algn="ctr"/>
                      <a:r>
                        <a:rPr lang="en-GB"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intelligentes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40592">
                <a:tc>
                  <a:txBody>
                    <a:bodyPr/>
                    <a:lstStyle/>
                    <a:p>
                      <a:pPr algn="ctr"/>
                      <a:r>
                        <a:rPr lang="en-GB"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intéressants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40592">
                <a:tc>
                  <a:txBody>
                    <a:bodyPr/>
                    <a:lstStyle/>
                    <a:p>
                      <a:pPr algn="ctr"/>
                      <a:r>
                        <a:rPr lang="en-GB"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calmes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40592">
                <a:tc>
                  <a:txBody>
                    <a:bodyPr/>
                    <a:lstStyle/>
                    <a:p>
                      <a:pPr algn="ctr"/>
                      <a:r>
                        <a:rPr lang="en-GB"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stricts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40592">
                <a:tc>
                  <a:txBody>
                    <a:bodyPr/>
                    <a:lstStyle/>
                    <a:p>
                      <a:pPr algn="ctr"/>
                      <a:r>
                        <a:rPr lang="en-GB" sz="2800" b="1" dirty="0">
                          <a:solidFill>
                            <a:schemeClr val="accent5">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a:solidFill>
                            <a:schemeClr val="accent5">
                              <a:lumMod val="50000"/>
                            </a:schemeClr>
                          </a:solidFill>
                        </a:rPr>
                        <a:t>ouverts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40592">
                <a:tc>
                  <a:txBody>
                    <a:bodyPr/>
                    <a:lstStyle/>
                    <a:p>
                      <a:pPr algn="ctr"/>
                      <a:r>
                        <a:rPr lang="en-GB" sz="2800" b="1" dirty="0">
                          <a:solidFill>
                            <a:schemeClr val="accent5">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sommes</a:t>
                      </a:r>
                      <a:r>
                        <a:rPr lang="en-GB" sz="2800" b="0" dirty="0">
                          <a:solidFill>
                            <a:schemeClr val="accent5">
                              <a:lumMod val="50000"/>
                            </a:schemeClr>
                          </a:solidFill>
                        </a:rPr>
                        <a:t> </a:t>
                      </a:r>
                      <a:r>
                        <a:rPr lang="en-GB" sz="2800" b="0" dirty="0" err="1">
                          <a:solidFill>
                            <a:schemeClr val="accent5">
                              <a:lumMod val="50000"/>
                            </a:schemeClr>
                          </a:solidFill>
                        </a:rPr>
                        <a:t>jeunes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40592">
                <a:tc>
                  <a:txBody>
                    <a:bodyPr/>
                    <a:lstStyle/>
                    <a:p>
                      <a:pPr algn="ctr"/>
                      <a:r>
                        <a:rPr lang="en-GB" sz="2800" b="1" dirty="0">
                          <a:solidFill>
                            <a:schemeClr val="accent5">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b="0" dirty="0">
                          <a:solidFill>
                            <a:schemeClr val="accent5">
                              <a:lumMod val="50000"/>
                            </a:schemeClr>
                          </a:solidFill>
                        </a:rPr>
                        <a:t>... </a:t>
                      </a:r>
                      <a:r>
                        <a:rPr lang="en-GB" sz="2800" b="0" dirty="0" err="1">
                          <a:solidFill>
                            <a:schemeClr val="accent5">
                              <a:lumMod val="50000"/>
                            </a:schemeClr>
                          </a:solidFill>
                        </a:rPr>
                        <a:t>sont</a:t>
                      </a:r>
                      <a:r>
                        <a:rPr lang="en-GB" sz="2800" b="0" dirty="0">
                          <a:solidFill>
                            <a:schemeClr val="accent5">
                              <a:lumMod val="50000"/>
                            </a:schemeClr>
                          </a:solidFill>
                        </a:rPr>
                        <a:t> </a:t>
                      </a:r>
                      <a:r>
                        <a:rPr lang="en-GB" sz="2800" b="0" dirty="0" err="1" smtClean="0">
                          <a:solidFill>
                            <a:schemeClr val="accent5">
                              <a:lumMod val="50000"/>
                            </a:schemeClr>
                          </a:solidFill>
                        </a:rPr>
                        <a:t>contentes</a:t>
                      </a:r>
                      <a:r>
                        <a:rPr lang="en-GB" sz="2800" b="0" dirty="0">
                          <a:solidFill>
                            <a:schemeClr val="accent5">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9" y="1904472"/>
            <a:ext cx="346161" cy="360584"/>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7" y="2448821"/>
            <a:ext cx="346161" cy="3605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25008" y="2967777"/>
            <a:ext cx="346161" cy="360584"/>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25837" y="3534538"/>
            <a:ext cx="346161" cy="360584"/>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42757" y="4112475"/>
            <a:ext cx="346161" cy="360584"/>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725009" y="4564214"/>
            <a:ext cx="346161" cy="360584"/>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242758" y="5064509"/>
            <a:ext cx="346161" cy="360584"/>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243688" y="5695805"/>
            <a:ext cx="346161" cy="360584"/>
          </a:xfrm>
          <a:prstGeom prst="rect">
            <a:avLst/>
          </a:prstGeom>
        </p:spPr>
      </p:pic>
    </p:spTree>
    <p:extLst>
      <p:ext uri="{BB962C8B-B14F-4D97-AF65-F5344CB8AC3E}">
        <p14:creationId xmlns:p14="http://schemas.microsoft.com/office/powerpoint/2010/main" val="41688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7115" y="2303009"/>
            <a:ext cx="10113724" cy="3046988"/>
          </a:xfrm>
          <a:prstGeom prst="rect">
            <a:avLst/>
          </a:prstGeom>
          <a:noFill/>
        </p:spPr>
        <p:txBody>
          <a:bodyPr wrap="square" rtlCol="0">
            <a:spAutoFit/>
          </a:bodyPr>
          <a:lstStyle/>
          <a:p>
            <a:r>
              <a:rPr lang="fr-FR" sz="3200" dirty="0">
                <a:solidFill>
                  <a:schemeClr val="accent5">
                    <a:lumMod val="50000"/>
                  </a:schemeClr>
                </a:solidFill>
              </a:rPr>
              <a:t>Je suis </a:t>
            </a:r>
            <a:r>
              <a:rPr lang="fr-FR" sz="3200" dirty="0" smtClean="0">
                <a:solidFill>
                  <a:schemeClr val="accent5">
                    <a:lumMod val="50000"/>
                  </a:schemeClr>
                </a:solidFill>
              </a:rPr>
              <a:t>Louise. </a:t>
            </a:r>
            <a:r>
              <a:rPr lang="fr-FR" sz="3200" dirty="0">
                <a:solidFill>
                  <a:schemeClr val="accent5">
                    <a:lumMod val="50000"/>
                  </a:schemeClr>
                </a:solidFill>
              </a:rPr>
              <a:t>Je suis </a:t>
            </a:r>
            <a:r>
              <a:rPr lang="fr-FR" sz="3200" dirty="0" smtClean="0">
                <a:solidFill>
                  <a:schemeClr val="accent5">
                    <a:lumMod val="50000"/>
                  </a:schemeClr>
                </a:solidFill>
              </a:rPr>
              <a:t>fran</a:t>
            </a:r>
            <a:r>
              <a:rPr lang="fr-FR" sz="3200" dirty="0" smtClean="0">
                <a:solidFill>
                  <a:schemeClr val="accent5">
                    <a:lumMod val="50000"/>
                  </a:schemeClr>
                </a:solidFill>
                <a:latin typeface="Century Gothic" panose="020B0502020202020204" pitchFamily="34" charset="0"/>
              </a:rPr>
              <a:t>çaise. </a:t>
            </a:r>
            <a:r>
              <a:rPr lang="fr-FR" sz="3200" dirty="0">
                <a:solidFill>
                  <a:schemeClr val="accent5">
                    <a:lumMod val="50000"/>
                  </a:schemeClr>
                </a:solidFill>
                <a:latin typeface="Century Gothic" panose="020B0502020202020204" pitchFamily="34" charset="0"/>
              </a:rPr>
              <a:t>J’ai six amis. Céline est petite et drôle. Elle est intelligente. Max est grand et aimable. Il est intéressant</a:t>
            </a:r>
            <a:r>
              <a:rPr lang="fr-FR" sz="3200" dirty="0" smtClean="0">
                <a:solidFill>
                  <a:schemeClr val="accent5">
                    <a:lumMod val="50000"/>
                  </a:schemeClr>
                </a:solidFill>
                <a:latin typeface="Century Gothic" panose="020B0502020202020204" pitchFamily="34" charset="0"/>
              </a:rPr>
              <a:t>. Patrick </a:t>
            </a:r>
            <a:r>
              <a:rPr lang="fr-FR" sz="3200" dirty="0">
                <a:solidFill>
                  <a:schemeClr val="accent5">
                    <a:lumMod val="50000"/>
                  </a:schemeClr>
                </a:solidFill>
                <a:latin typeface="Century Gothic" panose="020B0502020202020204" pitchFamily="34" charset="0"/>
              </a:rPr>
              <a:t>et Louis sont amusants mais méchants. Ils sont jeunes! Sarah et Camille sont sages et calmes. Elles sont contentes. </a:t>
            </a:r>
            <a:endParaRPr lang="fr-FR" sz="3200" dirty="0">
              <a:solidFill>
                <a:schemeClr val="accent5">
                  <a:lumMod val="50000"/>
                </a:schemeClr>
              </a:solidFill>
            </a:endParaRPr>
          </a:p>
        </p:txBody>
      </p:sp>
      <p:sp>
        <p:nvSpPr>
          <p:cNvPr id="12" name="Rounded Rectangle 46">
            <a:extLst>
              <a:ext uri="{FF2B5EF4-FFF2-40B4-BE49-F238E27FC236}">
                <a16:creationId xmlns:a16="http://schemas.microsoft.com/office/drawing/2014/main" id="{CB238838-6A9D-47A3-BE4F-676D1EC3BD53}"/>
              </a:ext>
            </a:extLst>
          </p:cNvPr>
          <p:cNvSpPr/>
          <p:nvPr/>
        </p:nvSpPr>
        <p:spPr>
          <a:xfrm>
            <a:off x="9187543" y="196920"/>
            <a:ext cx="2716245" cy="44170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en-GB" sz="1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rPr>
              <a:t>écouter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rPr>
              <a:t>parler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224166" y="1344535"/>
            <a:ext cx="11679622" cy="461665"/>
          </a:xfrm>
          <a:prstGeom prst="rect">
            <a:avLst/>
          </a:prstGeom>
          <a:noFill/>
        </p:spPr>
        <p:txBody>
          <a:bodyPr wrap="square" rtlCol="0">
            <a:spAutoFit/>
          </a:bodyPr>
          <a:lstStyle/>
          <a:p>
            <a:r>
              <a:rPr lang="en-GB" sz="2400" dirty="0">
                <a:solidFill>
                  <a:schemeClr val="accent5">
                    <a:lumMod val="50000"/>
                  </a:schemeClr>
                </a:solidFill>
              </a:rPr>
              <a:t>Read the text whilst listening to the recording. Your teacher will ask questions.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6364"/>
            <a:ext cx="6457246" cy="867128"/>
          </a:xfrm>
          <a:prstGeom prst="rect">
            <a:avLst/>
          </a:prstGeom>
        </p:spPr>
      </p:pic>
      <p:sp>
        <p:nvSpPr>
          <p:cNvPr id="6" name="TextBox 5"/>
          <p:cNvSpPr txBox="1"/>
          <p:nvPr/>
        </p:nvSpPr>
        <p:spPr>
          <a:xfrm>
            <a:off x="224166" y="305452"/>
            <a:ext cx="6008914" cy="584775"/>
          </a:xfrm>
          <a:prstGeom prst="rect">
            <a:avLst/>
          </a:prstGeom>
          <a:noFill/>
        </p:spPr>
        <p:txBody>
          <a:bodyPr wrap="square" rtlCol="0" anchor="ctr">
            <a:spAutoFit/>
          </a:bodyPr>
          <a:lstStyle/>
          <a:p>
            <a:r>
              <a:rPr lang="en-GB" sz="3200" b="1" dirty="0">
                <a:solidFill>
                  <a:schemeClr val="bg1"/>
                </a:solidFill>
              </a:rPr>
              <a:t>Les </a:t>
            </a:r>
            <a:r>
              <a:rPr lang="en-GB" sz="3200" b="1" dirty="0" err="1">
                <a:solidFill>
                  <a:schemeClr val="bg1"/>
                </a:solidFill>
              </a:rPr>
              <a:t>amis</a:t>
            </a:r>
            <a:r>
              <a:rPr lang="en-GB" sz="3200" b="1" dirty="0">
                <a:solidFill>
                  <a:schemeClr val="bg1"/>
                </a:solidFill>
              </a:rPr>
              <a:t> de </a:t>
            </a:r>
            <a:r>
              <a:rPr lang="en-GB" sz="3200" b="1" dirty="0" smtClean="0">
                <a:solidFill>
                  <a:schemeClr val="bg1"/>
                </a:solidFill>
              </a:rPr>
              <a:t>Louise</a:t>
            </a:r>
            <a:endParaRPr lang="en-GB" sz="3200" b="1" dirty="0">
              <a:solidFill>
                <a:schemeClr val="bg1"/>
              </a:solidFill>
            </a:endParaRPr>
          </a:p>
        </p:txBody>
      </p:sp>
      <p:pic>
        <p:nvPicPr>
          <p:cNvPr id="4" name="Slide 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062" y="5542006"/>
            <a:ext cx="609600" cy="609600"/>
          </a:xfrm>
          <a:prstGeom prst="rect">
            <a:avLst/>
          </a:prstGeom>
        </p:spPr>
      </p:pic>
    </p:spTree>
    <p:extLst>
      <p:ext uri="{BB962C8B-B14F-4D97-AF65-F5344CB8AC3E}">
        <p14:creationId xmlns:p14="http://schemas.microsoft.com/office/powerpoint/2010/main" val="3052605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5FFFBA-FB3A-304B-B1AD-EA2B9286D315}"/>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a:t>
            </a:r>
            <a:r>
              <a:rPr lang="en-GB" sz="2400" dirty="0" smtClean="0">
                <a:solidFill>
                  <a:srgbClr val="115076"/>
                </a:solidFill>
                <a:latin typeface="Century Gothic" panose="020B0502020202020204" pitchFamily="34" charset="0"/>
              </a:rPr>
              <a:t>: to follow shortly</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5762807"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r>
              <a:rPr lang="en-GB" sz="2400" dirty="0" smtClean="0">
                <a:solidFill>
                  <a:srgbClr val="115076"/>
                </a:solidFill>
                <a:latin typeface="Century Gothic" panose="020B0502020202020204" pitchFamily="34" charset="0"/>
              </a:rPr>
              <a:t>: to follow shortly</a:t>
            </a:r>
            <a:endParaRPr lang="en-GB" sz="2400" dirty="0">
              <a:solidFill>
                <a:srgbClr val="115076"/>
              </a:solidFill>
              <a:latin typeface="Century Gothic" panose="020B0502020202020204" pitchFamily="34" charset="0"/>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Student worksheet: </a:t>
            </a:r>
            <a:r>
              <a:rPr lang="en-GB" sz="2400" dirty="0" smtClean="0">
                <a:solidFill>
                  <a:srgbClr val="115076"/>
                </a:solidFill>
                <a:latin typeface="Century Gothic" panose="020B0502020202020204" pitchFamily="34" charset="0"/>
              </a:rPr>
              <a:t>to follow shortly</a:t>
            </a:r>
            <a:endParaRPr lang="en-GB" sz="2400" dirty="0">
              <a:solidFill>
                <a:srgbClr val="115076"/>
              </a:solidFill>
              <a:latin typeface="Century Gothic" panose="020B0502020202020204" pitchFamily="34" charset="0"/>
            </a:endParaRPr>
          </a:p>
        </p:txBody>
      </p:sp>
      <p:sp>
        <p:nvSpPr>
          <p:cNvPr id="10" name="TextBox 9">
            <a:hlinkClick r:id="rId5"/>
            <a:extLst>
              <a:ext uri="{FF2B5EF4-FFF2-40B4-BE49-F238E27FC236}">
                <a16:creationId xmlns:a16="http://schemas.microsoft.com/office/drawing/2014/main" id="{99D3DB3D-063A-44FB-9C93-A65627A6E32C}"/>
              </a:ext>
            </a:extLst>
          </p:cNvPr>
          <p:cNvSpPr txBox="1"/>
          <p:nvPr/>
        </p:nvSpPr>
        <p:spPr>
          <a:xfrm>
            <a:off x="175149" y="4545618"/>
            <a:ext cx="10338404" cy="461665"/>
          </a:xfrm>
          <a:prstGeom prst="rect">
            <a:avLst/>
          </a:prstGeom>
          <a:noFill/>
        </p:spPr>
        <p:txBody>
          <a:bodyPr wrap="square" rtlCol="0">
            <a:spAutoFit/>
          </a:bodyPr>
          <a:lstStyle/>
          <a:p>
            <a:r>
              <a:rPr lang="en-GB" sz="2400" dirty="0" smtClean="0">
                <a:solidFill>
                  <a:srgbClr val="115076"/>
                </a:solidFill>
                <a:latin typeface="Century Gothic" panose="020B0502020202020204" pitchFamily="34" charset="0"/>
                <a:hlinkClick r:id="rId5"/>
              </a:rPr>
              <a:t>Quizlet link</a:t>
            </a: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707886"/>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smtClean="0">
                <a:solidFill>
                  <a:srgbClr val="5B9BD5">
                    <a:lumMod val="50000"/>
                  </a:srgbClr>
                </a:solidFill>
                <a:latin typeface="Century Gothic" panose="020B0502020202020204" pitchFamily="34" charset="0"/>
                <a:hlinkClick r:id="rId6"/>
              </a:rPr>
              <a:t>Term 1.2 Week 6</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7"/>
              </a:rPr>
              <a:t>Term 1.2 Week </a:t>
            </a:r>
            <a:r>
              <a:rPr lang="en-GB" sz="2000" dirty="0" smtClean="0">
                <a:solidFill>
                  <a:srgbClr val="5B9BD5">
                    <a:lumMod val="50000"/>
                  </a:srgbClr>
                </a:solidFill>
                <a:latin typeface="Century Gothic" panose="020B0502020202020204" pitchFamily="34" charset="0"/>
                <a:hlinkClick r:id="rId7"/>
              </a:rPr>
              <a:t>1</a:t>
            </a: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2095967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4589"/>
            <a:ext cx="1661160" cy="3785652"/>
          </a:xfrm>
          <a:prstGeom prst="rect">
            <a:avLst/>
          </a:prstGeom>
          <a:noFill/>
        </p:spPr>
        <p:txBody>
          <a:bodyPr wrap="square" rtlCol="0">
            <a:spAutoFit/>
          </a:bodyPr>
          <a:lstStyle/>
          <a:p>
            <a:r>
              <a:rPr lang="en-GB" sz="24000" b="1" dirty="0">
                <a:solidFill>
                  <a:srgbClr val="1F4E79"/>
                </a:solidFill>
                <a:latin typeface="Century Gothic" panose="020B0502020202020204" pitchFamily="34" charset="0"/>
                <a:cs typeface="Calibri" panose="020F0502020204030204" pitchFamily="34" charset="0"/>
              </a:rPr>
              <a:t>e</a:t>
            </a:r>
          </a:p>
        </p:txBody>
      </p:sp>
      <p:sp>
        <p:nvSpPr>
          <p:cNvPr id="5" name="TextBox 4"/>
          <p:cNvSpPr txBox="1"/>
          <p:nvPr/>
        </p:nvSpPr>
        <p:spPr>
          <a:xfrm>
            <a:off x="5454415" y="1900582"/>
            <a:ext cx="1483098" cy="1938992"/>
          </a:xfrm>
          <a:prstGeom prst="rect">
            <a:avLst/>
          </a:prstGeom>
          <a:noFill/>
        </p:spPr>
        <p:txBody>
          <a:bodyPr wrap="none" rtlCol="0">
            <a:spAutoFit/>
          </a:bodyPr>
          <a:lstStyle/>
          <a:p>
            <a:pPr algn="ctr"/>
            <a:r>
              <a:rPr lang="en-GB" sz="12000" dirty="0">
                <a:solidFill>
                  <a:srgbClr val="1F4E79"/>
                </a:solidFill>
                <a:latin typeface="Century Gothic" panose="020B0502020202020204" pitchFamily="34" charset="0"/>
                <a:cs typeface="Calibri" panose="020F0502020204030204" pitchFamily="34" charset="0"/>
              </a:rPr>
              <a:t>j</a:t>
            </a:r>
            <a:r>
              <a:rPr lang="en-GB" sz="12000" b="1" dirty="0">
                <a:solidFill>
                  <a:srgbClr val="FA6500"/>
                </a:solidFill>
                <a:latin typeface="Century Gothic" panose="020B0502020202020204" pitchFamily="34" charset="0"/>
                <a:cs typeface="Calibri" panose="020F0502020204030204" pitchFamily="34" charset="0"/>
              </a:rPr>
              <a:t>e</a:t>
            </a:r>
          </a:p>
        </p:txBody>
      </p:sp>
    </p:spTree>
    <p:extLst>
      <p:ext uri="{BB962C8B-B14F-4D97-AF65-F5344CB8AC3E}">
        <p14:creationId xmlns:p14="http://schemas.microsoft.com/office/powerpoint/2010/main" val="8543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pic>
        <p:nvPicPr>
          <p:cNvPr id="5" name="Picture 2" descr="C:\Users\wdj\Google Drive\Primary\Y5 SoW\From Tracy\Pronouns\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3225" y="1614157"/>
            <a:ext cx="692815" cy="16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sam</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grpSp>
        <p:nvGrpSpPr>
          <p:cNvPr id="15" name="Group 14"/>
          <p:cNvGrpSpPr/>
          <p:nvPr/>
        </p:nvGrpSpPr>
        <p:grpSpPr>
          <a:xfrm>
            <a:off x="1518072" y="1423359"/>
            <a:ext cx="3083766" cy="1799637"/>
            <a:chOff x="2250801" y="2166050"/>
            <a:chExt cx="1792048" cy="1091666"/>
          </a:xfrm>
        </p:grpSpPr>
        <p:pic>
          <p:nvPicPr>
            <p:cNvPr id="11" name="Picture 2" descr="http://www.clker.com/cliparts/4/a/4/5/d/I/weekly-calendar-md.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0801" y="2166050"/>
              <a:ext cx="1280032" cy="109166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a:off x="3286104" y="2269757"/>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16" name="TextBox 15"/>
          <p:cNvSpPr txBox="1"/>
          <p:nvPr/>
        </p:nvSpPr>
        <p:spPr>
          <a:xfrm>
            <a:off x="5425965" y="-300291"/>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e</a:t>
            </a:r>
          </a:p>
        </p:txBody>
      </p:sp>
      <p:grpSp>
        <p:nvGrpSpPr>
          <p:cNvPr id="18" name="Group 17"/>
          <p:cNvGrpSpPr/>
          <p:nvPr/>
        </p:nvGrpSpPr>
        <p:grpSpPr>
          <a:xfrm>
            <a:off x="1098258" y="4558568"/>
            <a:ext cx="2669177" cy="1732184"/>
            <a:chOff x="1098258" y="4558568"/>
            <a:chExt cx="2669177" cy="1732184"/>
          </a:xfrm>
        </p:grpSpPr>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258" y="4956163"/>
              <a:ext cx="2669177" cy="1334589"/>
            </a:xfrm>
            <a:prstGeom prst="rect">
              <a:avLst/>
            </a:prstGeom>
          </p:spPr>
        </p:pic>
        <p:sp>
          <p:nvSpPr>
            <p:cNvPr id="3" name="Down Arrow 2"/>
            <p:cNvSpPr/>
            <p:nvPr/>
          </p:nvSpPr>
          <p:spPr>
            <a:xfrm>
              <a:off x="1374381" y="4558568"/>
              <a:ext cx="391886" cy="784830"/>
            </a:xfrm>
            <a:prstGeom prst="downArrow">
              <a:avLst/>
            </a:prstGeom>
            <a:solidFill>
              <a:srgbClr val="F664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18"/>
          <p:cNvSpPr/>
          <p:nvPr/>
        </p:nvSpPr>
        <p:spPr>
          <a:xfrm>
            <a:off x="9255695" y="1307242"/>
            <a:ext cx="1420582"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cs typeface="Calibri" panose="020F0502020204030204" pitchFamily="34" charset="0"/>
              </a:rPr>
              <a:t>[that]</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0" name="Rectangle 19"/>
          <p:cNvSpPr/>
          <p:nvPr/>
        </p:nvSpPr>
        <p:spPr>
          <a:xfrm>
            <a:off x="4838290" y="5034712"/>
            <a:ext cx="2542684" cy="584775"/>
          </a:xfrm>
          <a:prstGeom prst="rect">
            <a:avLst/>
          </a:prstGeom>
        </p:spPr>
        <p:txBody>
          <a:bodyPr wrap="none">
            <a:spAutoFit/>
          </a:bodyPr>
          <a:lstStyle/>
          <a:p>
            <a:pPr algn="ctr"/>
            <a:r>
              <a:rPr lang="en-GB" sz="3200" dirty="0">
                <a:solidFill>
                  <a:srgbClr val="115076"/>
                </a:solidFill>
                <a:latin typeface="Century Gothic" panose="020B0502020202020204" pitchFamily="34" charset="0"/>
                <a:cs typeface="Calibri" panose="020F0502020204030204" pitchFamily="34" charset="0"/>
              </a:rPr>
              <a:t>[to have to]</a:t>
            </a:r>
            <a:endParaRPr lang="en-GB" sz="5400" dirty="0">
              <a:solidFill>
                <a:srgbClr val="115076"/>
              </a:solidFill>
              <a:latin typeface="Century Gothic" panose="020B0502020202020204" pitchFamily="34" charset="0"/>
              <a:cs typeface="Calibri" panose="020F0502020204030204" pitchFamily="34" charset="0"/>
            </a:endParaRPr>
          </a:p>
        </p:txBody>
      </p:sp>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48256" y="4394472"/>
            <a:ext cx="1804851" cy="1804851"/>
          </a:xfrm>
          <a:prstGeom prst="rect">
            <a:avLst/>
          </a:prstGeom>
        </p:spPr>
      </p:pic>
    </p:spTree>
    <p:extLst>
      <p:ext uri="{BB962C8B-B14F-4D97-AF65-F5344CB8AC3E}">
        <p14:creationId xmlns:p14="http://schemas.microsoft.com/office/powerpoint/2010/main" val="148523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same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el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econd.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8" name="devo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cheval.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P spid="9" grpId="0"/>
      <p:bldP spid="10" grpId="0"/>
      <p:bldP spid="14" grpId="0"/>
      <p:bldP spid="16"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6" name="Rounded Rectangle 5"/>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sam</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16" name="TextBox 15"/>
          <p:cNvSpPr txBox="1"/>
          <p:nvPr/>
        </p:nvSpPr>
        <p:spPr>
          <a:xfrm>
            <a:off x="5425965" y="-300291"/>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e</a:t>
            </a:r>
          </a:p>
        </p:txBody>
      </p:sp>
    </p:spTree>
    <p:extLst>
      <p:ext uri="{BB962C8B-B14F-4D97-AF65-F5344CB8AC3E}">
        <p14:creationId xmlns:p14="http://schemas.microsoft.com/office/powerpoint/2010/main" val="125479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j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samedi.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el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second.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subTnLst>
                                    <p:audio>
                                      <p:cMediaNode>
                                        <p:cTn display="0" masterRel="sameClick">
                                          <p:stCondLst>
                                            <p:cond evt="begin" delay="0">
                                              <p:tn val="33"/>
                                            </p:cond>
                                          </p:stCondLst>
                                          <p:endCondLst>
                                            <p:cond evt="onStopAudio" delay="0">
                                              <p:tgtEl>
                                                <p:sldTgt/>
                                              </p:tgtEl>
                                            </p:cond>
                                          </p:endCondLst>
                                        </p:cTn>
                                        <p:tgtEl>
                                          <p:sndTgt r:embed="rId8" name="devo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chev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P spid="9" grpId="0"/>
      <p:bldP spid="10"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57893" y="3158965"/>
            <a:ext cx="833883" cy="1015663"/>
          </a:xfrm>
          <a:prstGeom prst="rect">
            <a:avLst/>
          </a:prstGeom>
          <a:noFill/>
        </p:spPr>
        <p:txBody>
          <a:bodyPr wrap="none" rtlCol="0">
            <a:spAutoFit/>
          </a:bodyPr>
          <a:lstStyle/>
          <a:p>
            <a:r>
              <a:rPr lang="en-GB" sz="6000" dirty="0">
                <a:solidFill>
                  <a:srgbClr val="115076"/>
                </a:solidFill>
                <a:latin typeface="Century Gothic" panose="020B0502020202020204" pitchFamily="34" charset="0"/>
                <a:cs typeface="Calibri" panose="020F0502020204030204" pitchFamily="34" charset="0"/>
              </a:rPr>
              <a:t>j</a:t>
            </a:r>
            <a:r>
              <a:rPr lang="en-GB" sz="6000" dirty="0">
                <a:solidFill>
                  <a:srgbClr val="E65D00"/>
                </a:solidFill>
                <a:latin typeface="Century Gothic" panose="020B0502020202020204" pitchFamily="34" charset="0"/>
                <a:cs typeface="Calibri" panose="020F0502020204030204" pitchFamily="34" charset="0"/>
              </a:rPr>
              <a:t>e</a:t>
            </a:r>
          </a:p>
        </p:txBody>
      </p:sp>
      <p:sp>
        <p:nvSpPr>
          <p:cNvPr id="6" name="Rounded Rectangle 5"/>
          <p:cNvSpPr/>
          <p:nvPr/>
        </p:nvSpPr>
        <p:spPr>
          <a:xfrm>
            <a:off x="5105044" y="1486703"/>
            <a:ext cx="1986455" cy="271360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7" name="TextBox 6"/>
          <p:cNvSpPr txBox="1"/>
          <p:nvPr/>
        </p:nvSpPr>
        <p:spPr>
          <a:xfrm>
            <a:off x="1031630" y="461194"/>
            <a:ext cx="3001128" cy="1015663"/>
          </a:xfrm>
          <a:prstGeom prst="rect">
            <a:avLst/>
          </a:prstGeom>
          <a:noFill/>
        </p:spPr>
        <p:txBody>
          <a:bodyPr wrap="square" rtlCol="0">
            <a:spAutoFit/>
          </a:bodyPr>
          <a:lstStyle/>
          <a:p>
            <a:r>
              <a:rPr lang="en-GB" sz="6000" dirty="0" err="1">
                <a:solidFill>
                  <a:srgbClr val="115076"/>
                </a:solidFill>
                <a:latin typeface="Century Gothic" panose="020B0502020202020204" pitchFamily="34" charset="0"/>
                <a:cs typeface="Calibri" panose="020F0502020204030204" pitchFamily="34" charset="0"/>
              </a:rPr>
              <a:t>sam</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di</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8" name="TextBox 7"/>
          <p:cNvSpPr txBox="1"/>
          <p:nvPr/>
        </p:nvSpPr>
        <p:spPr>
          <a:xfrm>
            <a:off x="1031630" y="3570129"/>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cond</a:t>
            </a:r>
          </a:p>
        </p:txBody>
      </p:sp>
      <p:sp>
        <p:nvSpPr>
          <p:cNvPr id="9" name="TextBox 8"/>
          <p:cNvSpPr txBox="1"/>
          <p:nvPr/>
        </p:nvSpPr>
        <p:spPr>
          <a:xfrm>
            <a:off x="8675921" y="3542905"/>
            <a:ext cx="302697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ch</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val</a:t>
            </a:r>
          </a:p>
        </p:txBody>
      </p:sp>
      <p:sp>
        <p:nvSpPr>
          <p:cNvPr id="10" name="TextBox 9"/>
          <p:cNvSpPr txBox="1"/>
          <p:nvPr/>
        </p:nvSpPr>
        <p:spPr>
          <a:xfrm>
            <a:off x="9030731" y="461194"/>
            <a:ext cx="1870511"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t>
            </a:r>
            <a:r>
              <a:rPr lang="en-GB" sz="6000" dirty="0" err="1">
                <a:solidFill>
                  <a:srgbClr val="E65D00"/>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la</a:t>
            </a:r>
            <a:r>
              <a:rPr lang="en-GB" sz="6000" dirty="0">
                <a:latin typeface="Century Gothic" panose="020B0502020202020204" pitchFamily="34" charset="0"/>
                <a:cs typeface="Calibri" panose="020F0502020204030204" pitchFamily="34" charset="0"/>
              </a:rPr>
              <a:t> </a:t>
            </a:r>
          </a:p>
        </p:txBody>
      </p:sp>
      <p:sp>
        <p:nvSpPr>
          <p:cNvPr id="14" name="TextBox 13"/>
          <p:cNvSpPr txBox="1"/>
          <p:nvPr/>
        </p:nvSpPr>
        <p:spPr>
          <a:xfrm>
            <a:off x="3927583" y="4151460"/>
            <a:ext cx="42583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65D00"/>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voir</a:t>
            </a:r>
          </a:p>
        </p:txBody>
      </p:sp>
      <p:sp>
        <p:nvSpPr>
          <p:cNvPr id="16" name="TextBox 15"/>
          <p:cNvSpPr txBox="1"/>
          <p:nvPr/>
        </p:nvSpPr>
        <p:spPr>
          <a:xfrm>
            <a:off x="5425965" y="-300291"/>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e</a:t>
            </a:r>
          </a:p>
        </p:txBody>
      </p:sp>
    </p:spTree>
    <p:extLst>
      <p:ext uri="{BB962C8B-B14F-4D97-AF65-F5344CB8AC3E}">
        <p14:creationId xmlns:p14="http://schemas.microsoft.com/office/powerpoint/2010/main" val="15233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P spid="9" grpId="0"/>
      <p:bldP spid="10" grpId="0"/>
      <p:bldP spid="14" grpId="0"/>
      <p:bldP spid="1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1F4E79"/>
        </a:solidFill>
        <a:ln>
          <a:headEnd/>
          <a:tailEnd/>
        </a:ln>
      </a:spPr>
      <a:bodyPr wrap="none" anchor="ctr"/>
      <a:lstStyle>
        <a:defPPr algn="ctr" fontAlgn="base">
          <a:spcBef>
            <a:spcPct val="0"/>
          </a:spcBef>
          <a:spcAft>
            <a:spcPct val="0"/>
          </a:spcAft>
          <a:defRPr b="1" dirty="0" smtClean="0">
            <a:solidFill>
              <a:prstClr val="white"/>
            </a:solidFill>
            <a:latin typeface="Century Gothic" panose="020B0502020202020204"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5351</TotalTime>
  <Words>5892</Words>
  <Application>Microsoft Office PowerPoint</Application>
  <PresentationFormat>Widescreen</PresentationFormat>
  <Paragraphs>1168</Paragraphs>
  <Slides>59</Slides>
  <Notes>59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SimSun</vt:lpstr>
      <vt:lpstr>Arial</vt:lpstr>
      <vt:lpstr>Calibri</vt:lpstr>
      <vt:lpstr>Century Gothic</vt:lpstr>
      <vt:lpstr>Times New Roman</vt:lpstr>
      <vt:lpstr>1_Office Theme</vt:lpstr>
      <vt:lpstr>2_Office Theme</vt:lpstr>
      <vt:lpstr>Describing people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Describing more than one: We are…</vt:lpstr>
      <vt:lpstr>PowerPoint Presentation</vt:lpstr>
      <vt:lpstr>“you (plural) are”: the verb être (to be)</vt:lpstr>
      <vt:lpstr>PowerPoint Presentation</vt:lpstr>
      <vt:lpstr>PowerPoint Presentation</vt:lpstr>
      <vt:lpstr>PowerPoint Presentation</vt:lpstr>
      <vt:lpstr>PowerPoint Presentation</vt:lpstr>
      <vt:lpstr>Describing people </vt:lpstr>
      <vt:lpstr>PowerPoint Presentation</vt:lpstr>
      <vt:lpstr>Vocabulary introduction</vt:lpstr>
      <vt:lpstr>PowerPoint Presentation</vt:lpstr>
      <vt:lpstr>PowerPoint Presentation</vt:lpstr>
      <vt:lpstr>PowerPoint Presentation</vt:lpstr>
      <vt:lpstr>PowerPoint Presentation</vt:lpstr>
      <vt:lpstr>Describing others</vt:lpstr>
      <vt:lpstr>Describing others – THEY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Stephen Owen</cp:lastModifiedBy>
  <cp:revision>691</cp:revision>
  <dcterms:created xsi:type="dcterms:W3CDTF">2019-03-27T07:30:03Z</dcterms:created>
  <dcterms:modified xsi:type="dcterms:W3CDTF">2020-01-10T15:34:33Z</dcterms:modified>
</cp:coreProperties>
</file>