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55"/>
  </p:notesMasterIdLst>
  <p:sldIdLst>
    <p:sldId id="257" r:id="rId3"/>
    <p:sldId id="712" r:id="rId4"/>
    <p:sldId id="629" r:id="rId5"/>
    <p:sldId id="275" r:id="rId6"/>
    <p:sldId id="276" r:id="rId7"/>
    <p:sldId id="277" r:id="rId8"/>
    <p:sldId id="713" r:id="rId9"/>
    <p:sldId id="714" r:id="rId10"/>
    <p:sldId id="702" r:id="rId11"/>
    <p:sldId id="703" r:id="rId12"/>
    <p:sldId id="630" r:id="rId13"/>
    <p:sldId id="707" r:id="rId14"/>
    <p:sldId id="708" r:id="rId15"/>
    <p:sldId id="711" r:id="rId16"/>
    <p:sldId id="628" r:id="rId17"/>
    <p:sldId id="638" r:id="rId18"/>
    <p:sldId id="639" r:id="rId19"/>
    <p:sldId id="626" r:id="rId20"/>
    <p:sldId id="624" r:id="rId21"/>
    <p:sldId id="623" r:id="rId22"/>
    <p:sldId id="625" r:id="rId23"/>
    <p:sldId id="640" r:id="rId24"/>
    <p:sldId id="260" r:id="rId25"/>
    <p:sldId id="261" r:id="rId26"/>
    <p:sldId id="710" r:id="rId27"/>
    <p:sldId id="634" r:id="rId28"/>
    <p:sldId id="474" r:id="rId29"/>
    <p:sldId id="475" r:id="rId30"/>
    <p:sldId id="633" r:id="rId31"/>
    <p:sldId id="262" r:id="rId32"/>
    <p:sldId id="263" r:id="rId33"/>
    <p:sldId id="637" r:id="rId34"/>
    <p:sldId id="434" r:id="rId35"/>
    <p:sldId id="452" r:id="rId36"/>
    <p:sldId id="631" r:id="rId37"/>
    <p:sldId id="641" r:id="rId38"/>
    <p:sldId id="642" r:id="rId39"/>
    <p:sldId id="643" r:id="rId40"/>
    <p:sldId id="627" r:id="rId41"/>
    <p:sldId id="644" r:id="rId42"/>
    <p:sldId id="645" r:id="rId43"/>
    <p:sldId id="701" r:id="rId44"/>
    <p:sldId id="599" r:id="rId45"/>
    <p:sldId id="709" r:id="rId46"/>
    <p:sldId id="509" r:id="rId47"/>
    <p:sldId id="513" r:id="rId48"/>
    <p:sldId id="510" r:id="rId49"/>
    <p:sldId id="259" r:id="rId50"/>
    <p:sldId id="636" r:id="rId51"/>
    <p:sldId id="704" r:id="rId52"/>
    <p:sldId id="705" r:id="rId53"/>
    <p:sldId id="70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828" autoAdjust="0"/>
  </p:normalViewPr>
  <p:slideViewPr>
    <p:cSldViewPr snapToGrid="0">
      <p:cViewPr varScale="1">
        <p:scale>
          <a:sx n="79" d="100"/>
          <a:sy n="79" d="100"/>
        </p:scale>
        <p:origin x="1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28DFE-B744-4C11-9136-93FECBF80358}" type="datetimeFigureOut">
              <a:rPr lang="en-GB" smtClean="0"/>
              <a:t>14/06/2022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5860D-5EA8-40C0-9057-459700388364}" type="slidenum">
              <a:rPr lang="en-GB" smtClean="0"/>
              <a:t>‹#›</a:t>
            </a:fld>
            <a:endParaRPr lang="en-GB"/>
          </a:p>
        </p:txBody>
      </p:sp>
    </p:spTree>
    <p:extLst>
      <p:ext uri="{BB962C8B-B14F-4D97-AF65-F5344CB8AC3E}">
        <p14:creationId xmlns:p14="http://schemas.microsoft.com/office/powerpoint/2010/main" val="317874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dirty="0" err="1">
                <a:solidFill>
                  <a:srgbClr val="002060"/>
                </a:solidFill>
              </a:rPr>
              <a:t>idad</a:t>
            </a:r>
            <a:r>
              <a:rPr lang="en-US" b="0" baseline="0" dirty="0"/>
              <a:t>’ suffix and to reinforce the connection with ‘–</a:t>
            </a:r>
            <a:r>
              <a:rPr lang="en-US" b="0" baseline="0" dirty="0" err="1"/>
              <a:t>ity</a:t>
            </a:r>
            <a:r>
              <a:rPr lang="en-US" b="0" baseline="0" dirty="0"/>
              <a:t>’ in English. </a:t>
            </a:r>
            <a:endParaRPr lang="en-US" b="1" dirty="0"/>
          </a:p>
          <a:p>
            <a:endParaRPr lang="en-US" b="1" dirty="0"/>
          </a:p>
          <a:p>
            <a:r>
              <a:rPr lang="en-US" b="1" dirty="0"/>
              <a:t>Procedure: </a:t>
            </a:r>
          </a:p>
          <a:p>
            <a:r>
              <a:rPr lang="en-US" b="0" baseline="0" dirty="0"/>
              <a:t>1. Students are given one minute in pairs to think about how to create 8 words ending in –</a:t>
            </a:r>
            <a:r>
              <a:rPr lang="en-US" b="0" baseline="0" dirty="0" err="1"/>
              <a:t>idad</a:t>
            </a:r>
            <a:r>
              <a:rPr lang="en-US" b="0" baseline="0" dirty="0"/>
              <a:t> in Spanish (–</a:t>
            </a:r>
            <a:r>
              <a:rPr lang="en-US" b="0" baseline="0" dirty="0" err="1"/>
              <a:t>ity</a:t>
            </a:r>
            <a:r>
              <a:rPr lang="en-US" b="0" baseline="0" dirty="0"/>
              <a:t> in English).</a:t>
            </a:r>
          </a:p>
          <a:p>
            <a:r>
              <a:rPr lang="en-US" b="0" baseline="0" dirty="0"/>
              <a:t>2. The teacher asks students to say each noun ending in –</a:t>
            </a:r>
            <a:r>
              <a:rPr lang="en-US" b="0" baseline="0" dirty="0" err="1"/>
              <a:t>idad</a:t>
            </a:r>
            <a:r>
              <a:rPr lang="en-US" b="0" baseline="0" dirty="0"/>
              <a:t> (this can be in any order). </a:t>
            </a:r>
          </a:p>
          <a:p>
            <a:r>
              <a:rPr lang="en-US" b="0" baseline="0" dirty="0"/>
              <a:t>3. Answers are revealed by clicking on each text box.</a:t>
            </a:r>
          </a:p>
          <a:p>
            <a:r>
              <a:rPr lang="en-US" b="0" baseline="0" dirty="0"/>
              <a:t>4. The teacher encourages students to say the English word for each of these words in Spanish.  </a:t>
            </a:r>
          </a:p>
          <a:p>
            <a:endParaRPr lang="en-US" b="0" baseline="0" dirty="0"/>
          </a:p>
          <a:p>
            <a:r>
              <a:rPr lang="en-US" b="1" baseline="0" dirty="0"/>
              <a:t>Notes</a:t>
            </a:r>
            <a:r>
              <a:rPr lang="en-US" b="0" baseline="0" dirty="0"/>
              <a:t>:</a:t>
            </a:r>
          </a:p>
          <a:p>
            <a:pPr marL="228600" indent="-228600">
              <a:buAutoNum type="arabicPeriod"/>
            </a:pPr>
            <a:r>
              <a:rPr lang="en-US" b="0" baseline="0" dirty="0"/>
              <a:t>Note that a further click will bring up a callout reminding students of the absence of e- at the beginning of the word ‘especial’ in English. This will also happen in the derived word ‘</a:t>
            </a:r>
            <a:r>
              <a:rPr lang="en-US" b="0" baseline="0" dirty="0" err="1"/>
              <a:t>especialidad</a:t>
            </a:r>
            <a:r>
              <a:rPr lang="en-US" b="0" baseline="0" dirty="0"/>
              <a:t>’ (‘</a:t>
            </a:r>
            <a:r>
              <a:rPr lang="en-US" b="0" baseline="0" dirty="0" err="1"/>
              <a:t>speciality</a:t>
            </a:r>
            <a:r>
              <a:rPr lang="en-US" b="0" baseline="0" dirty="0"/>
              <a:t>’).</a:t>
            </a:r>
          </a:p>
          <a:p>
            <a:pPr marL="228600" indent="-228600">
              <a:buAutoNum type="arabicPeriod"/>
            </a:pPr>
            <a:r>
              <a:rPr lang="en-US" b="0" baseline="0" dirty="0"/>
              <a:t> The teacher can draw attention to the fact that these are all feminine nouns.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23152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39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b="0" baseline="0" dirty="0">
                <a:solidFill>
                  <a:srgbClr val="002060"/>
                </a:solidFill>
              </a:rPr>
              <a:t>dad</a:t>
            </a:r>
            <a:r>
              <a:rPr lang="en-US" b="0" baseline="0" dirty="0"/>
              <a:t>’ suffix in Spanish and its correspondence to ‘–</a:t>
            </a:r>
            <a:r>
              <a:rPr lang="en-US" b="0" baseline="0" dirty="0" err="1"/>
              <a:t>ity</a:t>
            </a:r>
            <a:r>
              <a:rPr lang="en-US" b="0" baseline="0" dirty="0"/>
              <a:t>’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‘action’ and ‘direction’.</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54135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b="0" baseline="0" dirty="0" err="1">
                <a:solidFill>
                  <a:srgbClr val="002060"/>
                </a:solidFill>
              </a:rPr>
              <a:t>idad</a:t>
            </a:r>
            <a:r>
              <a:rPr lang="en-US" b="0" baseline="0" dirty="0"/>
              <a:t>’ suffix and to reinforce the connection with ‘–</a:t>
            </a:r>
            <a:r>
              <a:rPr lang="en-US" b="0" baseline="0" dirty="0" err="1"/>
              <a:t>ity</a:t>
            </a:r>
            <a:r>
              <a:rPr lang="en-US" b="0" baseline="0" dirty="0"/>
              <a:t>’ in English. </a:t>
            </a:r>
            <a:endParaRPr lang="en-US" b="1" dirty="0"/>
          </a:p>
          <a:p>
            <a:endParaRPr lang="en-US" b="1" dirty="0"/>
          </a:p>
          <a:p>
            <a:r>
              <a:rPr lang="en-US" b="1" dirty="0"/>
              <a:t>Procedure: </a:t>
            </a:r>
          </a:p>
          <a:p>
            <a:r>
              <a:rPr lang="en-US" b="0" baseline="0" dirty="0"/>
              <a:t>1) Students are given one minute in pairs to think about the Spanish for the eight ‘–</a:t>
            </a:r>
            <a:r>
              <a:rPr lang="en-US" b="0" baseline="0" dirty="0" err="1"/>
              <a:t>ity</a:t>
            </a:r>
            <a:r>
              <a:rPr lang="en-US" b="0" baseline="0" dirty="0"/>
              <a:t>’ words.</a:t>
            </a:r>
          </a:p>
          <a:p>
            <a:r>
              <a:rPr lang="en-US" b="0" baseline="0" dirty="0"/>
              <a:t>2) The teacher asks students to say the Spanish for the English words (this can be in any order). </a:t>
            </a:r>
          </a:p>
          <a:p>
            <a:r>
              <a:rPr lang="en-US" b="0" baseline="0" dirty="0"/>
              <a:t>3) Answers are revealed by clicking on the English text box.  </a:t>
            </a:r>
          </a:p>
          <a:p>
            <a:r>
              <a:rPr lang="en-US" b="0" baseline="0" dirty="0"/>
              <a:t>4) The teacher can draw attention to the fact that these are all feminine nouns.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These words are all within the 2000 most frequent and are included for further practice of the suffix. These may be learnt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dirty="0"/>
              <a:t>Frequency of unknown words:</a:t>
            </a:r>
          </a:p>
          <a:p>
            <a:r>
              <a:rPr lang="en-GB" dirty="0" err="1"/>
              <a:t>tranquilidad</a:t>
            </a:r>
            <a:r>
              <a:rPr lang="en-GB" dirty="0"/>
              <a:t> [2481]; </a:t>
            </a:r>
            <a:r>
              <a:rPr lang="en-GB" dirty="0" err="1"/>
              <a:t>intensidad</a:t>
            </a:r>
            <a:r>
              <a:rPr lang="en-GB" dirty="0"/>
              <a:t> [2356]; </a:t>
            </a:r>
            <a:r>
              <a:rPr lang="en-GB" dirty="0" err="1"/>
              <a:t>humanidad</a:t>
            </a:r>
            <a:r>
              <a:rPr lang="en-GB" dirty="0"/>
              <a:t> [1553]; </a:t>
            </a:r>
            <a:r>
              <a:rPr lang="en-GB" dirty="0" err="1"/>
              <a:t>positividad</a:t>
            </a:r>
            <a:r>
              <a:rPr lang="en-GB" dirty="0"/>
              <a:t> [&gt;5000]; </a:t>
            </a:r>
            <a:r>
              <a:rPr lang="en-GB" dirty="0" err="1"/>
              <a:t>especialidad</a:t>
            </a:r>
            <a:r>
              <a:rPr lang="en-GB" dirty="0"/>
              <a:t> [2780]; </a:t>
            </a:r>
            <a:r>
              <a:rPr lang="en-GB" dirty="0" err="1"/>
              <a:t>capacidad</a:t>
            </a:r>
            <a:r>
              <a:rPr lang="en-GB" dirty="0"/>
              <a:t> [633]; </a:t>
            </a:r>
            <a:r>
              <a:rPr lang="en-GB" dirty="0" err="1"/>
              <a:t>originalidad</a:t>
            </a:r>
            <a:r>
              <a:rPr lang="en-GB" dirty="0"/>
              <a:t> [&gt;5000]; </a:t>
            </a:r>
            <a:r>
              <a:rPr lang="en-GB" dirty="0" err="1"/>
              <a:t>nacionalidad</a:t>
            </a:r>
            <a:r>
              <a:rPr lang="en-GB" dirty="0"/>
              <a:t> [3873]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18099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89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58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b="0" baseline="0" dirty="0" err="1">
                <a:solidFill>
                  <a:srgbClr val="002060"/>
                </a:solidFill>
              </a:rPr>
              <a:t>mente</a:t>
            </a:r>
            <a:r>
              <a:rPr lang="en-US" b="0" baseline="0" dirty="0"/>
              <a:t>’ suffix in Spanish and its correspondence to ‘–</a:t>
            </a:r>
            <a:r>
              <a:rPr lang="en-US" b="0" baseline="0" dirty="0" err="1"/>
              <a:t>ly</a:t>
            </a:r>
            <a:r>
              <a:rPr lang="en-US" b="0" baseline="0" dirty="0"/>
              <a:t>’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‘principally’ and ‘simply’ (both words introduced this week).</a:t>
            </a:r>
          </a:p>
          <a:p>
            <a:pPr marL="228600" indent="-228600">
              <a:buAutoNum type="arabicPeriod"/>
            </a:pPr>
            <a:r>
              <a:rPr lang="en-US" b="0" baseline="0" dirty="0"/>
              <a:t>The teacher reads through the follow-up </a:t>
            </a:r>
            <a:r>
              <a:rPr lang="en-US" b="0" baseline="0"/>
              <a:t>explanations. </a:t>
            </a:r>
          </a:p>
          <a:p>
            <a:pPr marL="228600" indent="-228600">
              <a:buAutoNum type="arabicPeriod"/>
            </a:pPr>
            <a:endParaRPr lang="en-US" b="0" baseline="0"/>
          </a:p>
          <a:p>
            <a:pPr marL="0" indent="0">
              <a:buNone/>
            </a:pPr>
            <a:r>
              <a:rPr lang="en-US" b="1" baseline="0"/>
              <a:t>Note: </a:t>
            </a:r>
            <a:r>
              <a:rPr lang="en-US" b="0" baseline="0"/>
              <a:t>on the next slide, a further rule will be introduced regarding the use of the feminine adjective to form such adverbs.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44479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a:t>to</a:t>
            </a:r>
            <a:r>
              <a:rPr lang="en-US" b="0" baseline="0"/>
              <a:t> practise word formation with the </a:t>
            </a:r>
            <a:r>
              <a:rPr lang="en-US" b="0" baseline="0" dirty="0"/>
              <a:t>‘–</a:t>
            </a:r>
            <a:r>
              <a:rPr lang="en-GB" sz="1200" b="0" baseline="0" dirty="0" err="1">
                <a:solidFill>
                  <a:srgbClr val="002060"/>
                </a:solidFill>
              </a:rPr>
              <a:t>mente</a:t>
            </a:r>
            <a:r>
              <a:rPr lang="en-US" b="0" baseline="0" dirty="0"/>
              <a:t>’ suffix and to </a:t>
            </a:r>
            <a:r>
              <a:rPr lang="en-US" b="0" baseline="0"/>
              <a:t>reinforce its </a:t>
            </a:r>
            <a:r>
              <a:rPr lang="en-US" b="0" baseline="0" dirty="0"/>
              <a:t>connection with ‘–</a:t>
            </a:r>
            <a:r>
              <a:rPr lang="en-US" b="0" baseline="0" dirty="0" err="1"/>
              <a:t>ly</a:t>
            </a:r>
            <a:r>
              <a:rPr lang="en-US" b="0" baseline="0" dirty="0"/>
              <a:t>’ in English. </a:t>
            </a:r>
            <a:endParaRPr lang="en-US" b="1" dirty="0"/>
          </a:p>
          <a:p>
            <a:endParaRPr lang="en-US" b="1" dirty="0"/>
          </a:p>
          <a:p>
            <a:r>
              <a:rPr lang="en-US" b="1" dirty="0"/>
              <a:t>Procedure: </a:t>
            </a:r>
          </a:p>
          <a:p>
            <a:pPr marL="228600" indent="-228600">
              <a:buAutoNum type="arabicPeriod"/>
            </a:pPr>
            <a:r>
              <a:rPr lang="en-US" b="0" baseline="0" dirty="0"/>
              <a:t>The teacher clicks to bring up the rule regarding adverb formation.</a:t>
            </a:r>
          </a:p>
          <a:p>
            <a:pPr marL="228600" indent="-228600">
              <a:buAutoNum type="arabicPeriod"/>
            </a:pPr>
            <a:r>
              <a:rPr lang="en-US" b="0" baseline="0" dirty="0"/>
              <a:t>Students are given one minute in pairs to think about the Spanish for the eight ‘–</a:t>
            </a:r>
            <a:r>
              <a:rPr lang="en-US" b="0" baseline="0" dirty="0" err="1"/>
              <a:t>ly</a:t>
            </a:r>
            <a:r>
              <a:rPr lang="en-US" b="0" baseline="0" dirty="0"/>
              <a:t>’ words. 5 of the 8 words are unknown, so their adjective forms are given upfront. </a:t>
            </a:r>
            <a:r>
              <a:rPr lang="en-US" b="0" baseline="0"/>
              <a:t>The 3 remaining adjectives </a:t>
            </a:r>
            <a:r>
              <a:rPr lang="en-US" b="0" baseline="0" dirty="0"/>
              <a:t>are </a:t>
            </a:r>
            <a:r>
              <a:rPr lang="en-US" b="0" baseline="0"/>
              <a:t>known vocabulary items </a:t>
            </a:r>
            <a:r>
              <a:rPr lang="en-US" b="0" baseline="0" dirty="0"/>
              <a:t>(</a:t>
            </a:r>
            <a:r>
              <a:rPr lang="en-US" b="0" baseline="0" dirty="0" err="1"/>
              <a:t>correcto</a:t>
            </a:r>
            <a:r>
              <a:rPr lang="en-US" b="0" baseline="0" dirty="0"/>
              <a:t>, </a:t>
            </a:r>
            <a:r>
              <a:rPr lang="en-US" b="0" baseline="0" dirty="0" err="1"/>
              <a:t>seguro</a:t>
            </a:r>
            <a:r>
              <a:rPr lang="en-US" b="0" baseline="0" dirty="0"/>
              <a:t>, </a:t>
            </a:r>
            <a:r>
              <a:rPr lang="en-US" b="0" baseline="0" dirty="0" err="1"/>
              <a:t>directo</a:t>
            </a:r>
            <a:r>
              <a:rPr lang="en-US" b="0" baseline="0" dirty="0"/>
              <a:t>).</a:t>
            </a:r>
          </a:p>
          <a:p>
            <a:pPr marL="228600" indent="-228600">
              <a:buAutoNum type="arabicPeriod"/>
            </a:pPr>
            <a:r>
              <a:rPr lang="en-US" b="0" baseline="0" dirty="0"/>
              <a:t>The teacher asks students to say the Spanish for the English words (this can be in any order). </a:t>
            </a:r>
          </a:p>
          <a:p>
            <a:pPr marL="228600" indent="-228600">
              <a:buAutoNum type="arabicPeriod"/>
            </a:pPr>
            <a:r>
              <a:rPr lang="en-US" b="0" baseline="0" dirty="0"/>
              <a:t>Answers are revealed by clicking on the English text box.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dirty="0"/>
              <a:t>Frequency values of unknown words/cognates:</a:t>
            </a:r>
          </a:p>
          <a:p>
            <a:r>
              <a:rPr lang="en-GB" b="0" dirty="0" err="1"/>
              <a:t>básico</a:t>
            </a:r>
            <a:r>
              <a:rPr lang="en-GB" b="0" dirty="0"/>
              <a:t> [1156]; </a:t>
            </a:r>
            <a:r>
              <a:rPr lang="en-GB" b="0" dirty="0" err="1"/>
              <a:t>absoluto</a:t>
            </a:r>
            <a:r>
              <a:rPr lang="en-GB" b="0" dirty="0"/>
              <a:t> [1096]; </a:t>
            </a:r>
            <a:r>
              <a:rPr lang="en-GB" b="0" dirty="0" err="1"/>
              <a:t>exacto</a:t>
            </a:r>
            <a:r>
              <a:rPr lang="en-GB" b="0" dirty="0"/>
              <a:t> [1486]; </a:t>
            </a:r>
            <a:r>
              <a:rPr lang="en-GB" b="0" dirty="0" err="1"/>
              <a:t>inmediato</a:t>
            </a:r>
            <a:r>
              <a:rPr lang="en-GB" b="0" dirty="0"/>
              <a:t> [1166]; perfecto [1115]</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49732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851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65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429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ALTERNATIVE ANSWER SLIDE</a:t>
            </a:r>
            <a:endParaRPr/>
          </a:p>
          <a:p>
            <a:pPr marL="0" lvl="0" indent="0" algn="l" rtl="0">
              <a:spcBef>
                <a:spcPts val="0"/>
              </a:spcBef>
              <a:spcAft>
                <a:spcPts val="0"/>
              </a:spcAft>
              <a:buNone/>
            </a:pPr>
            <a:r>
              <a:rPr lang="en-GB" b="0"/>
              <a:t>This slide allows both the English and Spanish sentences to be seen at the same time during feedback.</a:t>
            </a:r>
            <a:endParaRPr/>
          </a:p>
          <a:p>
            <a:pPr marL="0" lvl="0" indent="0" algn="l" rtl="0">
              <a:spcBef>
                <a:spcPts val="0"/>
              </a:spcBef>
              <a:spcAft>
                <a:spcPts val="0"/>
              </a:spcAft>
              <a:buNone/>
            </a:pPr>
            <a:r>
              <a:rPr lang="en-GB" b="0"/>
              <a:t>Click to bring up each answer.</a:t>
            </a:r>
            <a:endParaRPr b="0"/>
          </a:p>
        </p:txBody>
      </p:sp>
      <p:sp>
        <p:nvSpPr>
          <p:cNvPr id="393" name="Google Shape;3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46363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365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1 minute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remind students about the ‘–</a:t>
            </a:r>
            <a:r>
              <a:rPr lang="en-GB" sz="1200" dirty="0" err="1">
                <a:solidFill>
                  <a:srgbClr val="002060"/>
                </a:solidFill>
              </a:rPr>
              <a:t>ción</a:t>
            </a:r>
            <a:r>
              <a:rPr lang="en-GB" b="0" dirty="0"/>
              <a:t>’ suffix in Spanish and its correspondence to ‘–</a:t>
            </a:r>
            <a:r>
              <a:rPr lang="en-GB" b="0" dirty="0" err="1"/>
              <a:t>tion</a:t>
            </a:r>
            <a:r>
              <a:rPr lang="en-GB" b="0" dirty="0"/>
              <a:t>’ in English. </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provides the –</a:t>
            </a:r>
            <a:r>
              <a:rPr lang="en-GB" b="0" dirty="0" err="1"/>
              <a:t>ción</a:t>
            </a:r>
            <a:r>
              <a:rPr lang="en-GB" b="0" dirty="0"/>
              <a:t> suffix explanation.</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elicits the Spanish for ‘nation’ and ‘correction’, which students generate by applying the pattern.</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reads through the follow-up explanations.</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r>
              <a:rPr lang="en-GB" b="1" dirty="0"/>
              <a:t>Frequency rankings of unknown words and cognates (1 is the most common word in Spanish)</a:t>
            </a:r>
            <a:endParaRPr b="1" u="sng" dirty="0"/>
          </a:p>
          <a:p>
            <a:pPr marL="0" lvl="0" indent="0" algn="l" rtl="0">
              <a:spcBef>
                <a:spcPts val="0"/>
              </a:spcBef>
              <a:spcAft>
                <a:spcPts val="0"/>
              </a:spcAft>
              <a:buNone/>
            </a:pPr>
            <a:r>
              <a:rPr lang="en-GB" dirty="0" err="1"/>
              <a:t>nación</a:t>
            </a:r>
            <a:r>
              <a:rPr lang="en-GB" dirty="0"/>
              <a:t> [823]; </a:t>
            </a:r>
            <a:r>
              <a:rPr lang="en-GB" dirty="0" err="1"/>
              <a:t>corrección</a:t>
            </a:r>
            <a:r>
              <a:rPr lang="en-GB" dirty="0"/>
              <a:t> [4721]</a:t>
            </a:r>
            <a:endParaRPr dirty="0"/>
          </a:p>
          <a:p>
            <a:pPr marL="0" lvl="0" indent="0" algn="l" rtl="0">
              <a:spcBef>
                <a:spcPts val="0"/>
              </a:spcBef>
              <a:spcAft>
                <a:spcPts val="0"/>
              </a:spcAft>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Clr>
                <a:schemeClr val="dk1"/>
              </a:buClr>
              <a:buSzPts val="1200"/>
              <a:buFont typeface="Calibri"/>
              <a:buNone/>
            </a:pPr>
            <a:endParaRPr b="0" dirty="0"/>
          </a:p>
        </p:txBody>
      </p:sp>
      <p:sp>
        <p:nvSpPr>
          <p:cNvPr id="216" name="Google Shape;2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175871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3 minutes</a:t>
            </a:r>
            <a:endParaRPr b="1"/>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Aim: </a:t>
            </a:r>
            <a:r>
              <a:rPr lang="en-GB" b="0">
                <a:latin typeface="Calibri"/>
                <a:ea typeface="Calibri"/>
                <a:cs typeface="Calibri"/>
                <a:sym typeface="Calibri"/>
              </a:rPr>
              <a:t>to introduce examples of unknown words with the ‘–</a:t>
            </a:r>
            <a:r>
              <a:rPr lang="en-GB" sz="1200">
                <a:solidFill>
                  <a:srgbClr val="002060"/>
                </a:solidFill>
                <a:latin typeface="Calibri"/>
                <a:ea typeface="Calibri"/>
                <a:cs typeface="Calibri"/>
                <a:sym typeface="Calibri"/>
              </a:rPr>
              <a:t>ción</a:t>
            </a:r>
            <a:r>
              <a:rPr lang="en-GB" b="0">
                <a:latin typeface="Calibri"/>
                <a:ea typeface="Calibri"/>
                <a:cs typeface="Calibri"/>
                <a:sym typeface="Calibri"/>
              </a:rPr>
              <a:t>’ suffix and to reinforce the connection with ‘–tion’ in English. </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Procedure: </a:t>
            </a:r>
            <a:endParaRPr/>
          </a:p>
          <a:p>
            <a:pPr marL="0" lvl="0" indent="0" algn="l" rtl="0">
              <a:spcBef>
                <a:spcPts val="0"/>
              </a:spcBef>
              <a:spcAft>
                <a:spcPts val="0"/>
              </a:spcAft>
              <a:buNone/>
            </a:pPr>
            <a:r>
              <a:rPr lang="en-GB" b="0">
                <a:latin typeface="Calibri"/>
                <a:ea typeface="Calibri"/>
                <a:cs typeface="Calibri"/>
                <a:sym typeface="Calibri"/>
              </a:rPr>
              <a:t>1) Students are given one minute in pairs to think about the Spanish for the eight ‘–tion’ words.</a:t>
            </a:r>
            <a:endParaRPr/>
          </a:p>
          <a:p>
            <a:pPr marL="0" lvl="0" indent="0" algn="l" rtl="0">
              <a:spcBef>
                <a:spcPts val="0"/>
              </a:spcBef>
              <a:spcAft>
                <a:spcPts val="0"/>
              </a:spcAft>
              <a:buNone/>
            </a:pPr>
            <a:r>
              <a:rPr lang="en-GB" b="0">
                <a:latin typeface="Calibri"/>
                <a:ea typeface="Calibri"/>
                <a:cs typeface="Calibri"/>
                <a:sym typeface="Calibri"/>
              </a:rPr>
              <a:t>2) The teacher asks students to say the Spanish for the English words (this can be in any order). The teacher could highlight the SSC [ci] within the word.</a:t>
            </a:r>
            <a:endParaRPr/>
          </a:p>
          <a:p>
            <a:pPr marL="0" lvl="0" indent="0" algn="l" rtl="0">
              <a:spcBef>
                <a:spcPts val="0"/>
              </a:spcBef>
              <a:spcAft>
                <a:spcPts val="0"/>
              </a:spcAft>
              <a:buNone/>
            </a:pPr>
            <a:r>
              <a:rPr lang="en-GB" b="0">
                <a:latin typeface="Calibri"/>
                <a:ea typeface="Calibri"/>
                <a:cs typeface="Calibri"/>
                <a:sym typeface="Calibri"/>
              </a:rPr>
              <a:t>3) Answers are revealed by clicking on the English text box.  </a:t>
            </a:r>
            <a:endParaRPr/>
          </a:p>
          <a:p>
            <a:pPr marL="0" lvl="0" indent="0" algn="l" rtl="0">
              <a:spcBef>
                <a:spcPts val="0"/>
              </a:spcBef>
              <a:spcAft>
                <a:spcPts val="0"/>
              </a:spcAft>
              <a:buNone/>
            </a:pPr>
            <a:r>
              <a:rPr lang="en-GB" b="0">
                <a:latin typeface="Calibri"/>
                <a:ea typeface="Calibri"/>
                <a:cs typeface="Calibri"/>
                <a:sym typeface="Calibri"/>
              </a:rPr>
              <a:t>4) The teacher can draw attention to the fact that these are all feminine nouns.</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operación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1014];</a:t>
            </a:r>
            <a:r>
              <a:rPr lang="en-GB" sz="1200">
                <a:latin typeface="Calibri"/>
                <a:ea typeface="Calibri"/>
                <a:cs typeface="Calibri"/>
                <a:sym typeface="Calibri"/>
              </a:rPr>
              <a:t> pronunciación [&gt;5000] introducción [1355</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imaginación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1906];</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posición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667]; solución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836];</a:t>
            </a:r>
            <a:r>
              <a:rPr lang="en-GB" sz="1200">
                <a:latin typeface="Calibri"/>
                <a:ea typeface="Calibri"/>
                <a:cs typeface="Calibri"/>
                <a:sym typeface="Calibri"/>
              </a:rPr>
              <a:t> ficción [2916]; relación [272]</a:t>
            </a:r>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latin typeface="Calibri"/>
                <a:ea typeface="Calibri"/>
                <a:cs typeface="Calibri"/>
                <a:sym typeface="Calibri"/>
              </a:rPr>
              <a:t>Further examples in the 2000 most frequent words in Spanish: </a:t>
            </a:r>
            <a:r>
              <a:rPr lang="en-GB" sz="1100" b="0" i="0" u="none" strike="noStrike">
                <a:solidFill>
                  <a:srgbClr val="000000"/>
                </a:solidFill>
                <a:latin typeface="Calibri"/>
                <a:ea typeface="Calibri"/>
                <a:cs typeface="Calibri"/>
                <a:sym typeface="Calibri"/>
              </a:rPr>
              <a:t>condición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418]; atención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489];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investigación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511];</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producción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566];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comunicación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619]; institución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697];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elección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754];</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generación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925];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creación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979];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aplicación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1022];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sensación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1038];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administración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1147];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opción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1175];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tradicional</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1222];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declaración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1264];</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reacción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1293];</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exposición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1317];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protección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1425];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1441];</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edición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1449];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obligación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asociación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constitución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disposición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1548];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evolución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1598];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intervención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1626];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colección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1632];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representación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1640];</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sección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1688];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presentación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1747];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manifestación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1837];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interpretación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1841dimensión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1916];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excepción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1935]</a:t>
            </a:r>
            <a:r>
              <a:rPr lang="en-GB"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32" name="Google Shape;2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343632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introduce ‘-</a:t>
            </a:r>
            <a:r>
              <a:rPr lang="en-GB" sz="1200">
                <a:solidFill>
                  <a:srgbClr val="1F3864"/>
                </a:solidFill>
              </a:rPr>
              <a:t>ción’ words in plural form, highlighting the presence vs absence of accent in the singular vs plural form of these words.</a:t>
            </a:r>
            <a:endParaRPr b="1"/>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Procedure:</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gives explanation, drawing attention to change in spelling.</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repeat the words back, putting stress on the correct syllable, as modelled.</a:t>
            </a:r>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acción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404];</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construcción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793];</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revolución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1086];</a:t>
            </a:r>
            <a:r>
              <a:rPr lang="en-GB" sz="1200">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1497847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186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231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dirty="0">
                <a:solidFill>
                  <a:srgbClr val="002060"/>
                </a:solidFill>
              </a:rPr>
              <a:t>ción</a:t>
            </a:r>
            <a:r>
              <a:rPr lang="en-US" b="0" baseline="0" dirty="0"/>
              <a:t>’ suffix in Spanish and its correspondence to ‘–tion’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‘option’ and ‘station’ (both words were learnt in Y7).</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9923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dirty="0">
                <a:solidFill>
                  <a:srgbClr val="002060"/>
                </a:solidFill>
              </a:rPr>
              <a:t>ción</a:t>
            </a:r>
            <a:r>
              <a:rPr lang="en-US" b="0" baseline="0" dirty="0"/>
              <a:t>’ suffix and to reinforce the connection with ‘–tion’ in English. </a:t>
            </a:r>
            <a:endParaRPr lang="en-US" b="1" dirty="0"/>
          </a:p>
          <a:p>
            <a:endParaRPr lang="en-US" b="1" dirty="0"/>
          </a:p>
          <a:p>
            <a:r>
              <a:rPr lang="en-US" b="1" dirty="0"/>
              <a:t>Procedure: </a:t>
            </a:r>
          </a:p>
          <a:p>
            <a:r>
              <a:rPr lang="en-US" b="0" baseline="0" dirty="0"/>
              <a:t>1) Students are given one minute in pairs to think about the Spanish for the eight ‘–tion’ words.</a:t>
            </a:r>
          </a:p>
          <a:p>
            <a:r>
              <a:rPr lang="en-US" b="0" baseline="0" dirty="0"/>
              <a:t>2) The teacher asks students to </a:t>
            </a:r>
            <a:r>
              <a:rPr lang="en-US" b="0" baseline="0" dirty="0" err="1"/>
              <a:t>to</a:t>
            </a:r>
            <a:r>
              <a:rPr lang="en-US" b="0" baseline="0" dirty="0"/>
              <a:t> say the Spanish for the English words (this can be in any order). The teacher could highlight the SSC [ci] within the word.</a:t>
            </a:r>
          </a:p>
          <a:p>
            <a:r>
              <a:rPr lang="en-US" b="0" baseline="0" dirty="0"/>
              <a:t>3) Answers are revealed by clicking on the English text box.  </a:t>
            </a:r>
          </a:p>
          <a:p>
            <a:r>
              <a:rPr lang="en-US" b="0" baseline="0" dirty="0"/>
              <a:t>4) The teacher can draw attention to the fact that these are all feminine nouns.</a:t>
            </a:r>
          </a:p>
          <a:p>
            <a:r>
              <a:rPr lang="en-US" b="0" baseline="0" dirty="0"/>
              <a:t>6) The teacher can draw attention to one spelling change: translation -&gt; </a:t>
            </a:r>
            <a:r>
              <a:rPr lang="en-US" b="0" baseline="0" dirty="0" err="1"/>
              <a:t>tra</a:t>
            </a:r>
            <a:r>
              <a:rPr lang="en-US" b="1" baseline="0" dirty="0" err="1"/>
              <a:t>duc</a:t>
            </a:r>
            <a:r>
              <a:rPr lang="en-GB" sz="1200" dirty="0" err="1">
                <a:solidFill>
                  <a:srgbClr val="002060"/>
                </a:solidFill>
              </a:rPr>
              <a:t>ción</a:t>
            </a:r>
            <a:r>
              <a:rPr lang="en-GB" sz="1200" dirty="0">
                <a:solidFill>
                  <a:srgbClr val="002060"/>
                </a:solidFill>
              </a:rPr>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‘Intención’ and ‘traducción’ are included here as new vocabulary items. The other words are all within the 2000 most frequent and are included for further practice of the suffix. These may be learnt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examples in the 2000 most frequent words in Spanish: </a:t>
            </a:r>
            <a:r>
              <a:rPr lang="es-ES" sz="1800" b="0" i="0" u="none" strike="noStrike" dirty="0">
                <a:solidFill>
                  <a:srgbClr val="000000"/>
                </a:solidFill>
                <a:effectLst/>
                <a:latin typeface="Calibri" panose="020F0502020204030204" pitchFamily="34" charset="0"/>
              </a:rPr>
              <a:t>acción</a:t>
            </a:r>
            <a:r>
              <a:rPr lang="es-ES" dirty="0"/>
              <a:t> [</a:t>
            </a:r>
            <a:r>
              <a:rPr lang="es-ES" sz="1800" b="0" i="0" u="none" strike="noStrike" dirty="0">
                <a:solidFill>
                  <a:srgbClr val="000000"/>
                </a:solidFill>
                <a:effectLst/>
                <a:latin typeface="Calibri" panose="020F0502020204030204" pitchFamily="34" charset="0"/>
              </a:rPr>
              <a:t>404];</a:t>
            </a:r>
            <a:r>
              <a:rPr lang="es-ES" dirty="0"/>
              <a:t> </a:t>
            </a:r>
            <a:r>
              <a:rPr lang="es-ES" sz="1800" b="0" i="0" u="none" strike="noStrike" dirty="0">
                <a:solidFill>
                  <a:srgbClr val="000000"/>
                </a:solidFill>
                <a:effectLst/>
                <a:latin typeface="Calibri" panose="020F0502020204030204" pitchFamily="34" charset="0"/>
              </a:rPr>
              <a:t>condición</a:t>
            </a:r>
            <a:r>
              <a:rPr lang="es-ES" dirty="0"/>
              <a:t> [</a:t>
            </a:r>
            <a:r>
              <a:rPr lang="es-ES" sz="1800" b="0" i="0" u="none" strike="noStrike" dirty="0">
                <a:solidFill>
                  <a:srgbClr val="000000"/>
                </a:solidFill>
                <a:effectLst/>
                <a:latin typeface="Calibri" panose="020F0502020204030204" pitchFamily="34" charset="0"/>
              </a:rPr>
              <a:t>418]; atención</a:t>
            </a:r>
            <a:r>
              <a:rPr lang="es-ES" dirty="0"/>
              <a:t> [</a:t>
            </a:r>
            <a:r>
              <a:rPr lang="es-ES" sz="1800" b="0" i="0" u="none" strike="noStrike" dirty="0">
                <a:solidFill>
                  <a:srgbClr val="000000"/>
                </a:solidFill>
                <a:effectLst/>
                <a:latin typeface="Calibri" panose="020F0502020204030204" pitchFamily="34" charset="0"/>
              </a:rPr>
              <a:t>489];</a:t>
            </a:r>
            <a:r>
              <a:rPr lang="es-ES" dirty="0"/>
              <a:t> </a:t>
            </a:r>
            <a:r>
              <a:rPr lang="es-ES" sz="1800" b="0" i="0" u="none" strike="noStrike" dirty="0">
                <a:solidFill>
                  <a:srgbClr val="000000"/>
                </a:solidFill>
                <a:effectLst/>
                <a:latin typeface="Calibri" panose="020F0502020204030204" pitchFamily="34" charset="0"/>
              </a:rPr>
              <a:t>investigación</a:t>
            </a:r>
            <a:r>
              <a:rPr lang="es-ES" dirty="0"/>
              <a:t> [</a:t>
            </a:r>
            <a:r>
              <a:rPr lang="es-ES" sz="1800" b="0" i="0" u="none" strike="noStrike" dirty="0">
                <a:solidFill>
                  <a:srgbClr val="000000"/>
                </a:solidFill>
                <a:effectLst/>
                <a:latin typeface="Calibri" panose="020F0502020204030204" pitchFamily="34" charset="0"/>
              </a:rPr>
              <a:t>511];</a:t>
            </a:r>
            <a:r>
              <a:rPr lang="es-ES" dirty="0"/>
              <a:t> </a:t>
            </a:r>
            <a:r>
              <a:rPr lang="es-ES" sz="1800" b="0" i="0" u="none" strike="noStrike" dirty="0">
                <a:solidFill>
                  <a:srgbClr val="000000"/>
                </a:solidFill>
                <a:effectLst/>
                <a:latin typeface="Calibri" panose="020F0502020204030204" pitchFamily="34" charset="0"/>
              </a:rPr>
              <a:t>producción</a:t>
            </a:r>
            <a:r>
              <a:rPr lang="es-ES" dirty="0"/>
              <a:t> [</a:t>
            </a:r>
            <a:r>
              <a:rPr lang="es-ES" sz="1800" b="0" i="0" u="none" strike="noStrike" dirty="0">
                <a:solidFill>
                  <a:srgbClr val="000000"/>
                </a:solidFill>
                <a:effectLst/>
                <a:latin typeface="Calibri" panose="020F0502020204030204" pitchFamily="34" charset="0"/>
              </a:rPr>
              <a:t>566];</a:t>
            </a:r>
            <a:r>
              <a:rPr lang="es-ES" dirty="0"/>
              <a:t> </a:t>
            </a:r>
            <a:r>
              <a:rPr lang="es-ES" sz="1800" b="0" i="0" u="none" strike="noStrike" dirty="0">
                <a:solidFill>
                  <a:srgbClr val="000000"/>
                </a:solidFill>
                <a:effectLst/>
                <a:latin typeface="Calibri" panose="020F0502020204030204" pitchFamily="34" charset="0"/>
              </a:rPr>
              <a:t>comunicación</a:t>
            </a:r>
            <a:r>
              <a:rPr lang="es-ES" dirty="0"/>
              <a:t> [</a:t>
            </a:r>
            <a:r>
              <a:rPr lang="es-ES" sz="1800" b="0" i="0" u="none" strike="noStrike" dirty="0">
                <a:solidFill>
                  <a:srgbClr val="000000"/>
                </a:solidFill>
                <a:effectLst/>
                <a:latin typeface="Calibri" panose="020F0502020204030204" pitchFamily="34" charset="0"/>
              </a:rPr>
              <a:t>619];</a:t>
            </a:r>
            <a:r>
              <a:rPr lang="es-ES" dirty="0"/>
              <a:t> </a:t>
            </a:r>
            <a:r>
              <a:rPr lang="es-ES" sz="1800" b="0" i="0" u="none" strike="noStrike" dirty="0">
                <a:solidFill>
                  <a:srgbClr val="000000"/>
                </a:solidFill>
                <a:effectLst/>
                <a:latin typeface="Calibri" panose="020F0502020204030204" pitchFamily="34" charset="0"/>
              </a:rPr>
              <a:t>posición</a:t>
            </a:r>
            <a:r>
              <a:rPr lang="es-ES" dirty="0"/>
              <a:t> [</a:t>
            </a:r>
            <a:r>
              <a:rPr lang="es-ES" sz="1800" b="0" i="0" u="none" strike="noStrike" dirty="0">
                <a:solidFill>
                  <a:srgbClr val="000000"/>
                </a:solidFill>
                <a:effectLst/>
                <a:latin typeface="Calibri" panose="020F0502020204030204" pitchFamily="34" charset="0"/>
              </a:rPr>
              <a:t>667];</a:t>
            </a:r>
            <a:r>
              <a:rPr lang="es-ES" dirty="0"/>
              <a:t> </a:t>
            </a:r>
            <a:r>
              <a:rPr lang="es-ES" sz="1800" b="0" i="0" u="none" strike="noStrike" dirty="0">
                <a:solidFill>
                  <a:srgbClr val="000000"/>
                </a:solidFill>
                <a:effectLst/>
                <a:latin typeface="Calibri" panose="020F0502020204030204" pitchFamily="34" charset="0"/>
              </a:rPr>
              <a:t>institución</a:t>
            </a:r>
            <a:r>
              <a:rPr lang="es-ES" dirty="0"/>
              <a:t> [</a:t>
            </a:r>
            <a:r>
              <a:rPr lang="es-ES" sz="1800" b="0" i="0" u="none" strike="noStrike" dirty="0">
                <a:solidFill>
                  <a:srgbClr val="000000"/>
                </a:solidFill>
                <a:effectLst/>
                <a:latin typeface="Calibri" panose="020F0502020204030204" pitchFamily="34" charset="0"/>
              </a:rPr>
              <a:t>697];</a:t>
            </a:r>
            <a:r>
              <a:rPr lang="es-ES" dirty="0"/>
              <a:t> </a:t>
            </a:r>
            <a:r>
              <a:rPr lang="es-ES" sz="1800" b="0" i="0" u="none" strike="noStrike" dirty="0">
                <a:solidFill>
                  <a:srgbClr val="000000"/>
                </a:solidFill>
                <a:effectLst/>
                <a:latin typeface="Calibri" panose="020F0502020204030204" pitchFamily="34" charset="0"/>
              </a:rPr>
              <a:t>elección</a:t>
            </a:r>
            <a:r>
              <a:rPr lang="es-ES" dirty="0"/>
              <a:t> [</a:t>
            </a:r>
            <a:r>
              <a:rPr lang="es-ES" sz="1800" b="0" i="0" u="none" strike="noStrike" dirty="0">
                <a:solidFill>
                  <a:srgbClr val="000000"/>
                </a:solidFill>
                <a:effectLst/>
                <a:latin typeface="Calibri" panose="020F0502020204030204" pitchFamily="34" charset="0"/>
              </a:rPr>
              <a:t>754];</a:t>
            </a:r>
            <a:r>
              <a:rPr lang="es-ES" dirty="0"/>
              <a:t> </a:t>
            </a:r>
            <a:r>
              <a:rPr lang="es-ES" sz="1800" b="0" i="0" u="none" strike="noStrike" dirty="0">
                <a:solidFill>
                  <a:srgbClr val="000000"/>
                </a:solidFill>
                <a:effectLst/>
                <a:latin typeface="Calibri" panose="020F0502020204030204" pitchFamily="34" charset="0"/>
              </a:rPr>
              <a:t>construcción</a:t>
            </a:r>
            <a:r>
              <a:rPr lang="es-ES" dirty="0"/>
              <a:t> [</a:t>
            </a:r>
            <a:r>
              <a:rPr lang="es-ES" sz="1800" b="0" i="0" u="none" strike="noStrike" dirty="0">
                <a:solidFill>
                  <a:srgbClr val="000000"/>
                </a:solidFill>
                <a:effectLst/>
                <a:latin typeface="Calibri" panose="020F0502020204030204" pitchFamily="34" charset="0"/>
              </a:rPr>
              <a:t>793];</a:t>
            </a:r>
            <a:r>
              <a:rPr lang="es-ES" dirty="0"/>
              <a:t> </a:t>
            </a:r>
            <a:r>
              <a:rPr lang="es-ES" sz="1800" b="0" i="0" u="none" strike="noStrike" dirty="0">
                <a:solidFill>
                  <a:srgbClr val="000000"/>
                </a:solidFill>
                <a:effectLst/>
                <a:latin typeface="Calibri" panose="020F0502020204030204" pitchFamily="34" charset="0"/>
              </a:rPr>
              <a:t>nación</a:t>
            </a:r>
            <a:r>
              <a:rPr lang="es-ES" dirty="0"/>
              <a:t> [</a:t>
            </a:r>
            <a:r>
              <a:rPr lang="es-ES" sz="1800" b="0" i="0" u="none" strike="noStrike" dirty="0">
                <a:solidFill>
                  <a:srgbClr val="000000"/>
                </a:solidFill>
                <a:effectLst/>
                <a:latin typeface="Calibri" panose="020F0502020204030204" pitchFamily="34" charset="0"/>
              </a:rPr>
              <a:t>823];</a:t>
            </a:r>
            <a:r>
              <a:rPr lang="es-ES" dirty="0"/>
              <a:t> </a:t>
            </a:r>
            <a:r>
              <a:rPr lang="es-ES" sz="1800" b="0" i="0" u="none" strike="noStrike" dirty="0">
                <a:solidFill>
                  <a:srgbClr val="000000"/>
                </a:solidFill>
                <a:effectLst/>
                <a:latin typeface="Calibri" panose="020F0502020204030204" pitchFamily="34" charset="0"/>
              </a:rPr>
              <a:t>solución</a:t>
            </a:r>
            <a:r>
              <a:rPr lang="es-ES" dirty="0"/>
              <a:t> [</a:t>
            </a:r>
            <a:r>
              <a:rPr lang="es-ES" sz="1800" b="0" i="0" u="none" strike="noStrike" dirty="0">
                <a:solidFill>
                  <a:srgbClr val="000000"/>
                </a:solidFill>
                <a:effectLst/>
                <a:latin typeface="Calibri" panose="020F0502020204030204" pitchFamily="34" charset="0"/>
              </a:rPr>
              <a:t>836];</a:t>
            </a:r>
            <a:r>
              <a:rPr lang="es-ES" dirty="0"/>
              <a:t> </a:t>
            </a:r>
            <a:r>
              <a:rPr lang="es-ES" sz="1800" b="0" i="0" u="none" strike="noStrike" dirty="0">
                <a:solidFill>
                  <a:srgbClr val="000000"/>
                </a:solidFill>
                <a:effectLst/>
                <a:latin typeface="Calibri" panose="020F0502020204030204" pitchFamily="34" charset="0"/>
              </a:rPr>
              <a:t>generación</a:t>
            </a:r>
            <a:r>
              <a:rPr lang="es-ES" dirty="0"/>
              <a:t> [</a:t>
            </a:r>
            <a:r>
              <a:rPr lang="es-ES" sz="1800" b="0" i="0" u="none" strike="noStrike" dirty="0">
                <a:solidFill>
                  <a:srgbClr val="000000"/>
                </a:solidFill>
                <a:effectLst/>
                <a:latin typeface="Calibri" panose="020F0502020204030204" pitchFamily="34" charset="0"/>
              </a:rPr>
              <a:t>925];</a:t>
            </a:r>
            <a:r>
              <a:rPr lang="es-ES" dirty="0"/>
              <a:t> </a:t>
            </a:r>
            <a:r>
              <a:rPr lang="es-ES" sz="1800" b="0" i="0" u="none" strike="noStrike" dirty="0">
                <a:solidFill>
                  <a:srgbClr val="000000"/>
                </a:solidFill>
                <a:effectLst/>
                <a:latin typeface="Calibri" panose="020F0502020204030204" pitchFamily="34" charset="0"/>
              </a:rPr>
              <a:t>creación</a:t>
            </a:r>
            <a:r>
              <a:rPr lang="es-ES" dirty="0"/>
              <a:t> [</a:t>
            </a:r>
            <a:r>
              <a:rPr lang="es-ES" sz="1800" b="0" i="0" u="none" strike="noStrike" dirty="0">
                <a:solidFill>
                  <a:srgbClr val="000000"/>
                </a:solidFill>
                <a:effectLst/>
                <a:latin typeface="Calibri" panose="020F0502020204030204" pitchFamily="34" charset="0"/>
              </a:rPr>
              <a:t>979];</a:t>
            </a:r>
            <a:r>
              <a:rPr lang="es-ES" dirty="0"/>
              <a:t> </a:t>
            </a:r>
            <a:r>
              <a:rPr lang="es-ES" sz="1800" b="0" i="0" u="none" strike="noStrike" dirty="0">
                <a:solidFill>
                  <a:srgbClr val="000000"/>
                </a:solidFill>
                <a:effectLst/>
                <a:latin typeface="Calibri" panose="020F0502020204030204" pitchFamily="34" charset="0"/>
              </a:rPr>
              <a:t>operación</a:t>
            </a:r>
            <a:r>
              <a:rPr lang="es-ES" dirty="0"/>
              <a:t> [</a:t>
            </a:r>
            <a:r>
              <a:rPr lang="es-ES" sz="1800" b="0" i="0" u="none" strike="noStrike" dirty="0">
                <a:solidFill>
                  <a:srgbClr val="000000"/>
                </a:solidFill>
                <a:effectLst/>
                <a:latin typeface="Calibri" panose="020F0502020204030204" pitchFamily="34" charset="0"/>
              </a:rPr>
              <a:t>1014];</a:t>
            </a:r>
            <a:r>
              <a:rPr lang="es-ES" dirty="0"/>
              <a:t> </a:t>
            </a:r>
            <a:r>
              <a:rPr lang="es-ES" sz="1800" b="0" i="0" u="none" strike="noStrike" dirty="0">
                <a:solidFill>
                  <a:srgbClr val="000000"/>
                </a:solidFill>
                <a:effectLst/>
                <a:latin typeface="Calibri" panose="020F0502020204030204" pitchFamily="34" charset="0"/>
              </a:rPr>
              <a:t>aplicación</a:t>
            </a:r>
            <a:r>
              <a:rPr lang="es-ES" dirty="0"/>
              <a:t> [</a:t>
            </a:r>
            <a:r>
              <a:rPr lang="es-ES" sz="1800" b="0" i="0" u="none" strike="noStrike" dirty="0">
                <a:solidFill>
                  <a:srgbClr val="000000"/>
                </a:solidFill>
                <a:effectLst/>
                <a:latin typeface="Calibri" panose="020F0502020204030204" pitchFamily="34" charset="0"/>
              </a:rPr>
              <a:t>1022];</a:t>
            </a:r>
            <a:r>
              <a:rPr lang="es-ES" dirty="0"/>
              <a:t> </a:t>
            </a:r>
            <a:r>
              <a:rPr lang="es-ES" sz="1800" b="0" i="0" u="none" strike="noStrike" dirty="0">
                <a:solidFill>
                  <a:srgbClr val="000000"/>
                </a:solidFill>
                <a:effectLst/>
                <a:latin typeface="Calibri" panose="020F0502020204030204" pitchFamily="34" charset="0"/>
              </a:rPr>
              <a:t>sensación</a:t>
            </a:r>
            <a:r>
              <a:rPr lang="es-ES" dirty="0"/>
              <a:t> [</a:t>
            </a:r>
            <a:r>
              <a:rPr lang="es-ES" sz="1800" b="0" i="0" u="none" strike="noStrike" dirty="0">
                <a:solidFill>
                  <a:srgbClr val="000000"/>
                </a:solidFill>
                <a:effectLst/>
                <a:latin typeface="Calibri" panose="020F0502020204030204" pitchFamily="34" charset="0"/>
              </a:rPr>
              <a:t>1038];</a:t>
            </a:r>
            <a:r>
              <a:rPr lang="es-ES" dirty="0"/>
              <a:t> </a:t>
            </a:r>
            <a:r>
              <a:rPr lang="es-ES" sz="1800" b="0" i="0" u="none" strike="noStrike" dirty="0">
                <a:solidFill>
                  <a:srgbClr val="000000"/>
                </a:solidFill>
                <a:effectLst/>
                <a:latin typeface="Calibri" panose="020F0502020204030204" pitchFamily="34" charset="0"/>
              </a:rPr>
              <a:t>revolución</a:t>
            </a:r>
            <a:r>
              <a:rPr lang="es-ES" dirty="0"/>
              <a:t> [</a:t>
            </a:r>
            <a:r>
              <a:rPr lang="es-ES" sz="1800" b="0" i="0" u="none" strike="noStrike" dirty="0">
                <a:solidFill>
                  <a:srgbClr val="000000"/>
                </a:solidFill>
                <a:effectLst/>
                <a:latin typeface="Calibri" panose="020F0502020204030204" pitchFamily="34" charset="0"/>
              </a:rPr>
              <a:t>1086];</a:t>
            </a:r>
            <a:r>
              <a:rPr lang="es-ES" dirty="0"/>
              <a:t> </a:t>
            </a:r>
            <a:r>
              <a:rPr lang="es-ES" sz="1800" b="0" i="0" u="none" strike="noStrike" dirty="0">
                <a:solidFill>
                  <a:srgbClr val="000000"/>
                </a:solidFill>
                <a:effectLst/>
                <a:latin typeface="Calibri" panose="020F0502020204030204" pitchFamily="34" charset="0"/>
              </a:rPr>
              <a:t>administración</a:t>
            </a:r>
            <a:r>
              <a:rPr lang="es-ES" dirty="0"/>
              <a:t> [</a:t>
            </a:r>
            <a:r>
              <a:rPr lang="es-ES" sz="1800" b="0" i="0" u="none" strike="noStrike" dirty="0">
                <a:solidFill>
                  <a:srgbClr val="000000"/>
                </a:solidFill>
                <a:effectLst/>
                <a:latin typeface="Calibri" panose="020F0502020204030204" pitchFamily="34" charset="0"/>
              </a:rPr>
              <a:t>1147];</a:t>
            </a:r>
            <a:r>
              <a:rPr lang="es-ES" dirty="0"/>
              <a:t> </a:t>
            </a:r>
            <a:r>
              <a:rPr lang="es-ES" sz="1800" b="0" i="0" u="none" strike="noStrike" dirty="0">
                <a:solidFill>
                  <a:srgbClr val="000000"/>
                </a:solidFill>
                <a:effectLst/>
                <a:latin typeface="Calibri" panose="020F0502020204030204" pitchFamily="34" charset="0"/>
              </a:rPr>
              <a:t>opción</a:t>
            </a:r>
            <a:r>
              <a:rPr lang="es-ES" dirty="0"/>
              <a:t> [</a:t>
            </a:r>
            <a:r>
              <a:rPr lang="es-ES" sz="1800" b="0" i="0" u="none" strike="noStrike" dirty="0">
                <a:solidFill>
                  <a:srgbClr val="000000"/>
                </a:solidFill>
                <a:effectLst/>
                <a:latin typeface="Calibri" panose="020F0502020204030204" pitchFamily="34" charset="0"/>
              </a:rPr>
              <a:t>1175];</a:t>
            </a:r>
            <a:r>
              <a:rPr lang="es-ES" dirty="0"/>
              <a:t> </a:t>
            </a:r>
            <a:r>
              <a:rPr lang="es-ES" sz="1800" b="0" i="0" u="none" strike="noStrike" dirty="0">
                <a:solidFill>
                  <a:srgbClr val="000000"/>
                </a:solidFill>
                <a:effectLst/>
                <a:latin typeface="Calibri" panose="020F0502020204030204" pitchFamily="34" charset="0"/>
              </a:rPr>
              <a:t>tradicional</a:t>
            </a:r>
            <a:r>
              <a:rPr lang="es-ES" dirty="0"/>
              <a:t> [</a:t>
            </a:r>
            <a:r>
              <a:rPr lang="es-ES" sz="1800" b="0" i="0" u="none" strike="noStrike" dirty="0">
                <a:solidFill>
                  <a:srgbClr val="000000"/>
                </a:solidFill>
                <a:effectLst/>
                <a:latin typeface="Calibri" panose="020F0502020204030204" pitchFamily="34" charset="0"/>
              </a:rPr>
              <a:t>1222];</a:t>
            </a:r>
            <a:r>
              <a:rPr lang="es-ES" dirty="0"/>
              <a:t> </a:t>
            </a:r>
            <a:r>
              <a:rPr lang="es-ES" sz="1800" b="0" i="0" u="none" strike="noStrike" dirty="0">
                <a:solidFill>
                  <a:srgbClr val="000000"/>
                </a:solidFill>
                <a:effectLst/>
                <a:latin typeface="Calibri" panose="020F0502020204030204" pitchFamily="34" charset="0"/>
              </a:rPr>
              <a:t>declaración</a:t>
            </a:r>
            <a:r>
              <a:rPr lang="es-ES" dirty="0"/>
              <a:t> [</a:t>
            </a:r>
            <a:r>
              <a:rPr lang="es-ES" sz="1800" b="0" i="0" u="none" strike="noStrike" dirty="0">
                <a:solidFill>
                  <a:srgbClr val="000000"/>
                </a:solidFill>
                <a:effectLst/>
                <a:latin typeface="Calibri" panose="020F0502020204030204" pitchFamily="34" charset="0"/>
              </a:rPr>
              <a:t>1264];</a:t>
            </a:r>
            <a:r>
              <a:rPr lang="es-ES" dirty="0"/>
              <a:t> </a:t>
            </a:r>
            <a:r>
              <a:rPr lang="es-ES" sz="1800" b="0" i="0" u="none" strike="noStrike" dirty="0">
                <a:solidFill>
                  <a:srgbClr val="000000"/>
                </a:solidFill>
                <a:effectLst/>
                <a:latin typeface="Calibri" panose="020F0502020204030204" pitchFamily="34" charset="0"/>
              </a:rPr>
              <a:t>reacción</a:t>
            </a:r>
            <a:r>
              <a:rPr lang="es-ES" dirty="0"/>
              <a:t> [</a:t>
            </a:r>
            <a:r>
              <a:rPr lang="es-ES" sz="1800" b="0" i="0" u="none" strike="noStrike" dirty="0">
                <a:solidFill>
                  <a:srgbClr val="000000"/>
                </a:solidFill>
                <a:effectLst/>
                <a:latin typeface="Calibri" panose="020F0502020204030204" pitchFamily="34" charset="0"/>
              </a:rPr>
              <a:t>1293];</a:t>
            </a:r>
            <a:r>
              <a:rPr lang="es-ES" dirty="0"/>
              <a:t> </a:t>
            </a:r>
            <a:r>
              <a:rPr lang="es-ES" sz="1800" b="0" i="0" u="none" strike="noStrike" dirty="0">
                <a:solidFill>
                  <a:srgbClr val="000000"/>
                </a:solidFill>
                <a:effectLst/>
                <a:latin typeface="Calibri" panose="020F0502020204030204" pitchFamily="34" charset="0"/>
              </a:rPr>
              <a:t>exposición</a:t>
            </a:r>
            <a:r>
              <a:rPr lang="es-ES" dirty="0"/>
              <a:t> [</a:t>
            </a:r>
            <a:r>
              <a:rPr lang="es-ES" sz="1800" b="0" i="0" u="none" strike="noStrike" dirty="0">
                <a:solidFill>
                  <a:srgbClr val="000000"/>
                </a:solidFill>
                <a:effectLst/>
                <a:latin typeface="Calibri" panose="020F0502020204030204" pitchFamily="34" charset="0"/>
              </a:rPr>
              <a:t>1317];</a:t>
            </a:r>
            <a:r>
              <a:rPr lang="es-ES" dirty="0"/>
              <a:t> </a:t>
            </a:r>
            <a:r>
              <a:rPr lang="es-ES" sz="1800" b="0" i="0" u="none" strike="noStrike" dirty="0">
                <a:solidFill>
                  <a:srgbClr val="000000"/>
                </a:solidFill>
                <a:effectLst/>
                <a:latin typeface="Calibri" panose="020F0502020204030204" pitchFamily="34" charset="0"/>
              </a:rPr>
              <a:t>protección</a:t>
            </a:r>
            <a:r>
              <a:rPr lang="es-ES" dirty="0"/>
              <a:t> [</a:t>
            </a:r>
            <a:r>
              <a:rPr lang="es-ES" sz="1800" b="0" i="0" u="none" strike="noStrike" dirty="0">
                <a:solidFill>
                  <a:srgbClr val="000000"/>
                </a:solidFill>
                <a:effectLst/>
                <a:latin typeface="Calibri" panose="020F0502020204030204" pitchFamily="34" charset="0"/>
              </a:rPr>
              <a:t>1425];</a:t>
            </a:r>
            <a:r>
              <a:rPr lang="es-ES" dirty="0"/>
              <a:t> </a:t>
            </a:r>
            <a:r>
              <a:rPr lang="es-ES" sz="1800" b="0" i="0" u="none" strike="noStrike" dirty="0">
                <a:solidFill>
                  <a:srgbClr val="000000"/>
                </a:solidFill>
                <a:effectLst/>
                <a:latin typeface="Calibri" panose="020F0502020204030204" pitchFamily="34" charset="0"/>
              </a:rPr>
              <a:t>oposición</a:t>
            </a:r>
            <a:r>
              <a:rPr lang="es-ES" dirty="0"/>
              <a:t> [</a:t>
            </a:r>
            <a:r>
              <a:rPr lang="es-ES" sz="1800" b="0" i="0" u="none" strike="noStrike" dirty="0">
                <a:solidFill>
                  <a:srgbClr val="000000"/>
                </a:solidFill>
                <a:effectLst/>
                <a:latin typeface="Calibri" panose="020F0502020204030204" pitchFamily="34" charset="0"/>
              </a:rPr>
              <a:t>1441];</a:t>
            </a:r>
            <a:r>
              <a:rPr lang="es-ES" dirty="0"/>
              <a:t> </a:t>
            </a:r>
            <a:r>
              <a:rPr lang="es-ES" sz="1800" b="0" i="0" u="none" strike="noStrike" dirty="0">
                <a:solidFill>
                  <a:srgbClr val="000000"/>
                </a:solidFill>
                <a:effectLst/>
                <a:latin typeface="Calibri" panose="020F0502020204030204" pitchFamily="34" charset="0"/>
              </a:rPr>
              <a:t>edición</a:t>
            </a:r>
            <a:r>
              <a:rPr lang="es-ES" dirty="0"/>
              <a:t> [</a:t>
            </a:r>
            <a:r>
              <a:rPr lang="es-ES" sz="1800" b="0" i="0" u="none" strike="noStrike" dirty="0">
                <a:solidFill>
                  <a:srgbClr val="000000"/>
                </a:solidFill>
                <a:effectLst/>
                <a:latin typeface="Calibri" panose="020F0502020204030204" pitchFamily="34" charset="0"/>
              </a:rPr>
              <a:t>1449];</a:t>
            </a:r>
            <a:r>
              <a:rPr lang="es-ES" dirty="0"/>
              <a:t> </a:t>
            </a:r>
            <a:r>
              <a:rPr lang="es-ES" sz="1800" b="0" i="0" u="none" strike="noStrike" dirty="0">
                <a:solidFill>
                  <a:srgbClr val="000000"/>
                </a:solidFill>
                <a:effectLst/>
                <a:latin typeface="Calibri" panose="020F0502020204030204" pitchFamily="34" charset="0"/>
              </a:rPr>
              <a:t>obligación</a:t>
            </a:r>
            <a:r>
              <a:rPr lang="es-ES" dirty="0"/>
              <a:t> [</a:t>
            </a:r>
            <a:r>
              <a:rPr lang="es-ES" sz="1800" b="0" i="0" u="none" strike="noStrike" dirty="0">
                <a:solidFill>
                  <a:srgbClr val="000000"/>
                </a:solidFill>
                <a:effectLst/>
                <a:latin typeface="Calibri" panose="020F0502020204030204" pitchFamily="34" charset="0"/>
              </a:rPr>
              <a:t>1452];</a:t>
            </a:r>
            <a:r>
              <a:rPr lang="es-ES" dirty="0"/>
              <a:t> </a:t>
            </a:r>
            <a:r>
              <a:rPr lang="es-ES" sz="1800" b="0" i="0" u="none" strike="noStrike" dirty="0">
                <a:solidFill>
                  <a:srgbClr val="000000"/>
                </a:solidFill>
                <a:effectLst/>
                <a:latin typeface="Calibri" panose="020F0502020204030204" pitchFamily="34" charset="0"/>
              </a:rPr>
              <a:t>asociación</a:t>
            </a:r>
            <a:r>
              <a:rPr lang="es-ES" dirty="0"/>
              <a:t> [</a:t>
            </a:r>
            <a:r>
              <a:rPr lang="es-ES" sz="1800" b="0" i="0" u="none" strike="noStrike" dirty="0">
                <a:solidFill>
                  <a:srgbClr val="000000"/>
                </a:solidFill>
                <a:effectLst/>
                <a:latin typeface="Calibri" panose="020F0502020204030204" pitchFamily="34" charset="0"/>
              </a:rPr>
              <a:t>1457];</a:t>
            </a:r>
            <a:r>
              <a:rPr lang="es-ES" dirty="0"/>
              <a:t> </a:t>
            </a:r>
            <a:r>
              <a:rPr lang="es-ES" sz="1800" b="0" i="0" u="none" strike="noStrike" dirty="0">
                <a:solidFill>
                  <a:srgbClr val="000000"/>
                </a:solidFill>
                <a:effectLst/>
                <a:latin typeface="Calibri" panose="020F0502020204030204" pitchFamily="34" charset="0"/>
              </a:rPr>
              <a:t>constitución</a:t>
            </a:r>
            <a:r>
              <a:rPr lang="es-ES" dirty="0"/>
              <a:t> [</a:t>
            </a:r>
            <a:r>
              <a:rPr lang="es-ES" sz="1800" b="0" i="0" u="none" strike="noStrike" dirty="0">
                <a:solidFill>
                  <a:srgbClr val="000000"/>
                </a:solidFill>
                <a:effectLst/>
                <a:latin typeface="Calibri" panose="020F0502020204030204" pitchFamily="34" charset="0"/>
              </a:rPr>
              <a:t>1458];</a:t>
            </a:r>
            <a:r>
              <a:rPr lang="es-ES" dirty="0"/>
              <a:t> </a:t>
            </a:r>
            <a:r>
              <a:rPr lang="es-ES" sz="1800" b="0" i="0" u="none" strike="noStrike" dirty="0">
                <a:solidFill>
                  <a:srgbClr val="000000"/>
                </a:solidFill>
                <a:effectLst/>
                <a:latin typeface="Calibri" panose="020F0502020204030204" pitchFamily="34" charset="0"/>
              </a:rPr>
              <a:t>disposición</a:t>
            </a:r>
            <a:r>
              <a:rPr lang="es-ES" dirty="0"/>
              <a:t> [</a:t>
            </a:r>
            <a:r>
              <a:rPr lang="es-ES" sz="1800" b="0" i="0" u="none" strike="noStrike" dirty="0">
                <a:solidFill>
                  <a:srgbClr val="000000"/>
                </a:solidFill>
                <a:effectLst/>
                <a:latin typeface="Calibri" panose="020F0502020204030204" pitchFamily="34" charset="0"/>
              </a:rPr>
              <a:t>1548];</a:t>
            </a:r>
            <a:r>
              <a:rPr lang="es-ES" dirty="0"/>
              <a:t> </a:t>
            </a:r>
            <a:r>
              <a:rPr lang="es-ES" sz="1800" b="0" i="0" u="none" strike="noStrike" dirty="0">
                <a:solidFill>
                  <a:srgbClr val="000000"/>
                </a:solidFill>
                <a:effectLst/>
                <a:latin typeface="Calibri" panose="020F0502020204030204" pitchFamily="34" charset="0"/>
              </a:rPr>
              <a:t>evolución</a:t>
            </a:r>
            <a:r>
              <a:rPr lang="es-ES" dirty="0"/>
              <a:t> [</a:t>
            </a:r>
            <a:r>
              <a:rPr lang="es-ES" sz="1800" b="0" i="0" u="none" strike="noStrike" dirty="0">
                <a:solidFill>
                  <a:srgbClr val="000000"/>
                </a:solidFill>
                <a:effectLst/>
                <a:latin typeface="Calibri" panose="020F0502020204030204" pitchFamily="34" charset="0"/>
              </a:rPr>
              <a:t>1598];</a:t>
            </a:r>
            <a:r>
              <a:rPr lang="es-ES" dirty="0"/>
              <a:t> </a:t>
            </a:r>
            <a:r>
              <a:rPr lang="es-ES" sz="1800" b="0" i="0" u="none" strike="noStrike" dirty="0">
                <a:solidFill>
                  <a:srgbClr val="000000"/>
                </a:solidFill>
                <a:effectLst/>
                <a:latin typeface="Calibri" panose="020F0502020204030204" pitchFamily="34" charset="0"/>
              </a:rPr>
              <a:t>intervención</a:t>
            </a:r>
            <a:r>
              <a:rPr lang="es-ES" dirty="0"/>
              <a:t> [</a:t>
            </a:r>
            <a:r>
              <a:rPr lang="es-ES" sz="1800" b="0" i="0" u="none" strike="noStrike" dirty="0">
                <a:solidFill>
                  <a:srgbClr val="000000"/>
                </a:solidFill>
                <a:effectLst/>
                <a:latin typeface="Calibri" panose="020F0502020204030204" pitchFamily="34" charset="0"/>
              </a:rPr>
              <a:t>1626];</a:t>
            </a:r>
            <a:r>
              <a:rPr lang="es-ES" dirty="0"/>
              <a:t> </a:t>
            </a:r>
            <a:r>
              <a:rPr lang="es-ES" sz="1800" b="0" i="0" u="none" strike="noStrike" dirty="0">
                <a:solidFill>
                  <a:srgbClr val="000000"/>
                </a:solidFill>
                <a:effectLst/>
                <a:latin typeface="Calibri" panose="020F0502020204030204" pitchFamily="34" charset="0"/>
              </a:rPr>
              <a:t>colección</a:t>
            </a:r>
            <a:r>
              <a:rPr lang="es-ES" dirty="0"/>
              <a:t> [</a:t>
            </a:r>
            <a:r>
              <a:rPr lang="es-ES" sz="1800" b="0" i="0" u="none" strike="noStrike" dirty="0">
                <a:solidFill>
                  <a:srgbClr val="000000"/>
                </a:solidFill>
                <a:effectLst/>
                <a:latin typeface="Calibri" panose="020F0502020204030204" pitchFamily="34" charset="0"/>
              </a:rPr>
              <a:t>1632];</a:t>
            </a:r>
            <a:r>
              <a:rPr lang="es-ES" dirty="0"/>
              <a:t> </a:t>
            </a:r>
            <a:r>
              <a:rPr lang="es-ES" sz="1800" b="0" i="0" u="none" strike="noStrike" dirty="0">
                <a:solidFill>
                  <a:srgbClr val="000000"/>
                </a:solidFill>
                <a:effectLst/>
                <a:latin typeface="Calibri" panose="020F0502020204030204" pitchFamily="34" charset="0"/>
              </a:rPr>
              <a:t>representación</a:t>
            </a:r>
            <a:r>
              <a:rPr lang="es-ES" dirty="0"/>
              <a:t> [</a:t>
            </a:r>
            <a:r>
              <a:rPr lang="es-ES" sz="1800" b="0" i="0" u="none" strike="noStrike" dirty="0">
                <a:solidFill>
                  <a:srgbClr val="000000"/>
                </a:solidFill>
                <a:effectLst/>
                <a:latin typeface="Calibri" panose="020F0502020204030204" pitchFamily="34" charset="0"/>
              </a:rPr>
              <a:t>1640];</a:t>
            </a:r>
            <a:r>
              <a:rPr lang="es-ES" dirty="0"/>
              <a:t> </a:t>
            </a:r>
            <a:r>
              <a:rPr lang="es-ES" sz="1800" b="0" i="0" u="none" strike="noStrike" dirty="0">
                <a:solidFill>
                  <a:srgbClr val="000000"/>
                </a:solidFill>
                <a:effectLst/>
                <a:latin typeface="Calibri" panose="020F0502020204030204" pitchFamily="34" charset="0"/>
              </a:rPr>
              <a:t>sección</a:t>
            </a:r>
            <a:r>
              <a:rPr lang="es-ES" dirty="0"/>
              <a:t> [</a:t>
            </a:r>
            <a:r>
              <a:rPr lang="es-ES" sz="1800" b="0" i="0" u="none" strike="noStrike" dirty="0">
                <a:solidFill>
                  <a:srgbClr val="000000"/>
                </a:solidFill>
                <a:effectLst/>
                <a:latin typeface="Calibri" panose="020F0502020204030204" pitchFamily="34" charset="0"/>
              </a:rPr>
              <a:t>1688];</a:t>
            </a:r>
            <a:r>
              <a:rPr lang="es-ES" dirty="0"/>
              <a:t> </a:t>
            </a:r>
            <a:r>
              <a:rPr lang="es-ES" sz="1800" b="0" i="0" u="none" strike="noStrike" dirty="0">
                <a:solidFill>
                  <a:srgbClr val="000000"/>
                </a:solidFill>
                <a:effectLst/>
                <a:latin typeface="Calibri" panose="020F0502020204030204" pitchFamily="34" charset="0"/>
              </a:rPr>
              <a:t>presentación</a:t>
            </a:r>
            <a:r>
              <a:rPr lang="es-ES" dirty="0"/>
              <a:t> [</a:t>
            </a:r>
            <a:r>
              <a:rPr lang="es-ES" sz="1800" b="0" i="0" u="none" strike="noStrike" dirty="0">
                <a:solidFill>
                  <a:srgbClr val="000000"/>
                </a:solidFill>
                <a:effectLst/>
                <a:latin typeface="Calibri" panose="020F0502020204030204" pitchFamily="34" charset="0"/>
              </a:rPr>
              <a:t>1747];</a:t>
            </a:r>
            <a:r>
              <a:rPr lang="es-ES" dirty="0"/>
              <a:t> </a:t>
            </a:r>
            <a:r>
              <a:rPr lang="es-ES" sz="1800" b="0" i="0" u="none" strike="noStrike" dirty="0">
                <a:solidFill>
                  <a:srgbClr val="000000"/>
                </a:solidFill>
                <a:effectLst/>
                <a:latin typeface="Calibri" panose="020F0502020204030204" pitchFamily="34" charset="0"/>
              </a:rPr>
              <a:t>manifestación</a:t>
            </a:r>
            <a:r>
              <a:rPr lang="es-ES" dirty="0"/>
              <a:t> [</a:t>
            </a:r>
            <a:r>
              <a:rPr lang="es-ES" sz="1800" b="0" i="0" u="none" strike="noStrike" dirty="0">
                <a:solidFill>
                  <a:srgbClr val="000000"/>
                </a:solidFill>
                <a:effectLst/>
                <a:latin typeface="Calibri" panose="020F0502020204030204" pitchFamily="34" charset="0"/>
              </a:rPr>
              <a:t>1837];</a:t>
            </a:r>
            <a:r>
              <a:rPr lang="es-ES" dirty="0"/>
              <a:t> </a:t>
            </a:r>
            <a:r>
              <a:rPr lang="es-ES" sz="1800" b="0" i="0" u="none" strike="noStrike" dirty="0">
                <a:solidFill>
                  <a:srgbClr val="000000"/>
                </a:solidFill>
                <a:effectLst/>
                <a:latin typeface="Calibri" panose="020F0502020204030204" pitchFamily="34" charset="0"/>
              </a:rPr>
              <a:t>interpretación</a:t>
            </a:r>
            <a:r>
              <a:rPr lang="es-ES" dirty="0"/>
              <a:t> [</a:t>
            </a:r>
            <a:r>
              <a:rPr lang="es-ES" sz="1800" b="0" i="0" u="none" strike="noStrike" dirty="0">
                <a:solidFill>
                  <a:srgbClr val="000000"/>
                </a:solidFill>
                <a:effectLst/>
                <a:latin typeface="Calibri" panose="020F0502020204030204" pitchFamily="34" charset="0"/>
              </a:rPr>
              <a:t>1841];</a:t>
            </a:r>
            <a:r>
              <a:rPr lang="es-ES" dirty="0"/>
              <a:t> </a:t>
            </a:r>
            <a:r>
              <a:rPr lang="es-ES" sz="1800" b="0" i="0" u="none" strike="noStrike" dirty="0">
                <a:solidFill>
                  <a:srgbClr val="000000"/>
                </a:solidFill>
                <a:effectLst/>
                <a:latin typeface="Calibri" panose="020F0502020204030204" pitchFamily="34" charset="0"/>
              </a:rPr>
              <a:t>imaginación</a:t>
            </a:r>
            <a:r>
              <a:rPr lang="es-ES" dirty="0"/>
              <a:t> [</a:t>
            </a:r>
            <a:r>
              <a:rPr lang="es-ES" sz="1800" b="0" i="0" u="none" strike="noStrike" dirty="0">
                <a:solidFill>
                  <a:srgbClr val="000000"/>
                </a:solidFill>
                <a:effectLst/>
                <a:latin typeface="Calibri" panose="020F0502020204030204" pitchFamily="34" charset="0"/>
              </a:rPr>
              <a:t>1906];</a:t>
            </a:r>
            <a:r>
              <a:rPr lang="es-ES" dirty="0"/>
              <a:t> </a:t>
            </a:r>
            <a:r>
              <a:rPr lang="es-ES" sz="1800" b="0" i="0" u="none" strike="noStrike" dirty="0">
                <a:solidFill>
                  <a:srgbClr val="000000"/>
                </a:solidFill>
                <a:effectLst/>
                <a:latin typeface="Calibri" panose="020F0502020204030204" pitchFamily="34" charset="0"/>
              </a:rPr>
              <a:t>dimensión</a:t>
            </a:r>
            <a:r>
              <a:rPr lang="es-ES" dirty="0"/>
              <a:t> [</a:t>
            </a:r>
            <a:r>
              <a:rPr lang="es-ES" sz="1800" b="0" i="0" u="none" strike="noStrike" dirty="0">
                <a:solidFill>
                  <a:srgbClr val="000000"/>
                </a:solidFill>
                <a:effectLst/>
                <a:latin typeface="Calibri" panose="020F0502020204030204" pitchFamily="34" charset="0"/>
              </a:rPr>
              <a:t>1916];</a:t>
            </a:r>
            <a:r>
              <a:rPr lang="es-ES" dirty="0"/>
              <a:t> </a:t>
            </a:r>
            <a:r>
              <a:rPr lang="es-ES" sz="1800" b="0" i="0" u="none" strike="noStrike" dirty="0">
                <a:solidFill>
                  <a:srgbClr val="000000"/>
                </a:solidFill>
                <a:effectLst/>
                <a:latin typeface="Calibri" panose="020F0502020204030204" pitchFamily="34" charset="0"/>
              </a:rPr>
              <a:t>excepción</a:t>
            </a:r>
            <a:r>
              <a:rPr lang="es-ES" dirty="0"/>
              <a:t> [</a:t>
            </a:r>
            <a:r>
              <a:rPr lang="es-ES" sz="1800" b="0" i="0" u="none" strike="noStrike" dirty="0">
                <a:solidFill>
                  <a:srgbClr val="000000"/>
                </a:solidFill>
                <a:effectLst/>
                <a:latin typeface="Calibri" panose="020F0502020204030204" pitchFamily="34" charset="0"/>
              </a:rPr>
              <a:t>1935]</a:t>
            </a:r>
            <a:r>
              <a:rPr lang="es-ES" dirty="0"/>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360157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5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 introduce ‘-</a:t>
            </a:r>
            <a:r>
              <a:rPr lang="en-US" sz="1200" dirty="0">
                <a:solidFill>
                  <a:srgbClr val="4472C4">
                    <a:lumMod val="50000"/>
                  </a:srgbClr>
                </a:solidFill>
              </a:rPr>
              <a:t>ción’ words in plural form, highlighting the presence vs absence of accent in the singular vs plural form of these words.</a:t>
            </a:r>
            <a:endParaRPr lang="en-US" b="1" dirty="0"/>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The teacher gives explanation, drawing</a:t>
            </a:r>
            <a:r>
              <a:rPr lang="en-GB" sz="1200" kern="1200" baseline="0" dirty="0">
                <a:solidFill>
                  <a:schemeClr val="tx1"/>
                </a:solidFill>
                <a:effectLst/>
                <a:latin typeface="+mn-lt"/>
                <a:ea typeface="+mn-ea"/>
                <a:cs typeface="+mn-cs"/>
              </a:rPr>
              <a:t> attention to change in spelling.</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The teacher</a:t>
            </a:r>
            <a:r>
              <a:rPr lang="en-GB" sz="1200" kern="1200" baseline="0" dirty="0">
                <a:solidFill>
                  <a:schemeClr val="tx1"/>
                </a:solidFill>
                <a:effectLst/>
                <a:latin typeface="+mn-lt"/>
                <a:ea typeface="+mn-ea"/>
                <a:cs typeface="+mn-cs"/>
              </a:rPr>
              <a:t> models pronunciation and/or plays audio. It can be pointed out that the location of stress doesn’t change; the addition of an extra syllable only has implications for spelling.</a:t>
            </a:r>
          </a:p>
          <a:p>
            <a:pPr marL="228600" indent="-228600">
              <a:buAutoNum type="arabicPeriod"/>
            </a:pPr>
            <a:r>
              <a:rPr lang="en-GB" sz="1200" kern="1200" baseline="0" dirty="0">
                <a:solidFill>
                  <a:schemeClr val="tx1"/>
                </a:solidFill>
                <a:effectLst/>
                <a:latin typeface="+mn-lt"/>
                <a:ea typeface="+mn-ea"/>
                <a:cs typeface="+mn-cs"/>
              </a:rPr>
              <a:t>Students repeat the words back, putting stress on the correct syllable, as modelled.</a:t>
            </a:r>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428777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words with the ‘-ci</a:t>
            </a:r>
            <a:r>
              <a:rPr lang="en-GB" sz="1200" dirty="0">
                <a:solidFill>
                  <a:srgbClr val="E25B00"/>
                </a:solidFill>
              </a:rPr>
              <a:t>ó</a:t>
            </a:r>
            <a:r>
              <a:rPr kumimoji="0" lang="en-GB" sz="1050" b="0" i="0" u="none" strike="noStrike" kern="1200" cap="none" spc="0" normalizeH="0" baseline="0" noProof="0" dirty="0">
                <a:ln>
                  <a:noFill/>
                </a:ln>
                <a:solidFill>
                  <a:srgbClr val="E25B00"/>
                </a:solidFill>
                <a:effectLst/>
                <a:uLnTx/>
                <a:uFillTx/>
                <a:latin typeface="Century Gothic" panose="020F0302020204030204"/>
                <a:ea typeface="+mn-ea"/>
                <a:cs typeface="+mn-cs"/>
              </a:rPr>
              <a:t>n’ suffix in plural form. The endings of all the words, singular and plural, are to be completed by students. This will also focus their attention on pluralisation using -es.</a:t>
            </a:r>
            <a:endParaRPr lang="es-GB" sz="1200" kern="1200" dirty="0">
              <a:solidFill>
                <a:schemeClr val="tx1"/>
              </a:solidFill>
              <a:effectLst/>
              <a:latin typeface="+mn-lt"/>
              <a:ea typeface="+mn-ea"/>
              <a:cs typeface="+mn-cs"/>
            </a:endParaRP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a:t>
            </a:r>
            <a:r>
              <a:rPr lang="en-US" b="0" baseline="0" dirty="0"/>
              <a:t> teacher</a:t>
            </a:r>
            <a:r>
              <a:rPr lang="en-US" b="0" dirty="0"/>
              <a:t> plays the audio for each word and students</a:t>
            </a:r>
            <a:r>
              <a:rPr lang="en-US" b="0" baseline="0" dirty="0"/>
              <a:t> </a:t>
            </a:r>
            <a:r>
              <a:rPr lang="en-US" b="0" dirty="0"/>
              <a:t>write the missing ends to the words. Is it ‘ci</a:t>
            </a:r>
            <a:r>
              <a:rPr lang="en-GB" sz="1200" dirty="0" err="1">
                <a:solidFill>
                  <a:srgbClr val="E25B00"/>
                </a:solidFill>
              </a:rPr>
              <a:t>ón</a:t>
            </a:r>
            <a:r>
              <a:rPr kumimoji="0" lang="en-GB" sz="1050" b="0" i="0" u="none" strike="noStrike" kern="1200" cap="none" spc="0" normalizeH="0" baseline="0" noProof="0" dirty="0">
                <a:ln>
                  <a:noFill/>
                </a:ln>
                <a:solidFill>
                  <a:srgbClr val="E25B00"/>
                </a:solidFill>
                <a:effectLst/>
                <a:uLnTx/>
                <a:uFillTx/>
                <a:latin typeface="Century Gothic" panose="020F0302020204030204"/>
                <a:ea typeface="+mn-ea"/>
                <a:cs typeface="+mn-cs"/>
              </a:rPr>
              <a:t>’ or </a:t>
            </a:r>
            <a:r>
              <a:rPr lang="en-US" b="0" dirty="0"/>
              <a:t>‘</a:t>
            </a:r>
            <a:r>
              <a:rPr lang="en-US" b="0" dirty="0" err="1"/>
              <a:t>ciones</a:t>
            </a:r>
            <a:r>
              <a:rPr lang="en-US" b="0" dirty="0"/>
              <a:t>’?</a:t>
            </a:r>
          </a:p>
          <a:p>
            <a:r>
              <a:rPr lang="en-US" b="0" dirty="0"/>
              <a:t>2. The teacher shows the answers for each word, one by one.</a:t>
            </a:r>
          </a:p>
          <a:p>
            <a:r>
              <a:rPr lang="en-US" b="0" dirty="0"/>
              <a:t>3. If helpful, students can practise their pronunciation further, reading</a:t>
            </a:r>
            <a:r>
              <a:rPr lang="en-US" b="0" baseline="0" dirty="0"/>
              <a:t> each word aloud and mimicking the </a:t>
            </a:r>
            <a:r>
              <a:rPr lang="en-US" b="0" dirty="0"/>
              <a:t>stress from the recordings.</a:t>
            </a:r>
          </a:p>
          <a:p>
            <a:endParaRPr lang="en-US" b="0" dirty="0"/>
          </a:p>
          <a:p>
            <a:r>
              <a:rPr lang="en-US" b="1" dirty="0"/>
              <a:t>Transcript:</a:t>
            </a:r>
          </a:p>
          <a:p>
            <a:pPr marL="228600" indent="-228600">
              <a:buFont typeface="+mj-lt"/>
              <a:buAutoNum type="arabicPeriod"/>
            </a:pPr>
            <a:r>
              <a:rPr lang="en-GB" baseline="0" dirty="0" err="1"/>
              <a:t>emoción</a:t>
            </a:r>
            <a:endParaRPr lang="en-GB" baseline="0" dirty="0"/>
          </a:p>
          <a:p>
            <a:pPr marL="228600" indent="-228600">
              <a:buFont typeface="+mj-lt"/>
              <a:buAutoNum type="arabicPeriod"/>
            </a:pPr>
            <a:r>
              <a:rPr lang="en-GB" baseline="0" dirty="0" err="1"/>
              <a:t>situaciones</a:t>
            </a:r>
            <a:endParaRPr lang="en-GB" baseline="0" dirty="0"/>
          </a:p>
          <a:p>
            <a:pPr marL="228600" indent="-228600">
              <a:buFont typeface="+mj-lt"/>
              <a:buAutoNum type="arabicPeriod"/>
            </a:pPr>
            <a:r>
              <a:rPr lang="en-GB" baseline="0" dirty="0" err="1"/>
              <a:t>intenciones</a:t>
            </a:r>
            <a:endParaRPr lang="en-GB" baseline="0" dirty="0"/>
          </a:p>
          <a:p>
            <a:pPr marL="228600" indent="-228600">
              <a:buFont typeface="+mj-lt"/>
              <a:buAutoNum type="arabicPeriod"/>
            </a:pPr>
            <a:r>
              <a:rPr lang="en-GB" baseline="0" dirty="0" err="1"/>
              <a:t>educación</a:t>
            </a:r>
            <a:endParaRPr lang="en-GB" baseline="0" dirty="0"/>
          </a:p>
          <a:p>
            <a:pPr marL="228600" indent="-228600">
              <a:buFont typeface="+mj-lt"/>
              <a:buAutoNum type="arabicPeriod"/>
            </a:pPr>
            <a:r>
              <a:rPr lang="en-GB" baseline="0" dirty="0" err="1"/>
              <a:t>tradiciones</a:t>
            </a:r>
            <a:endParaRPr lang="en-GB" baseline="0" dirty="0"/>
          </a:p>
          <a:p>
            <a:pPr marL="228600" indent="-228600">
              <a:buFont typeface="+mj-lt"/>
              <a:buAutoNum type="arabicPeriod"/>
            </a:pPr>
            <a:r>
              <a:rPr lang="en-GB" baseline="0" dirty="0"/>
              <a:t>información</a:t>
            </a:r>
          </a:p>
          <a:p>
            <a:pPr marL="228600" indent="-228600">
              <a:buFont typeface="+mj-lt"/>
              <a:buAutoNum type="arabicPeriod"/>
            </a:pPr>
            <a:r>
              <a:rPr lang="en-GB" baseline="0" dirty="0"/>
              <a:t>traducción</a:t>
            </a:r>
          </a:p>
          <a:p>
            <a:pPr marL="228600" indent="-228600">
              <a:buFont typeface="+mj-lt"/>
              <a:buAutoNum type="arabicPeriod"/>
            </a:pPr>
            <a:r>
              <a:rPr lang="en-GB" baseline="0" dirty="0" err="1"/>
              <a:t>conversaciones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744026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a:t>
            </a:r>
          </a:p>
          <a:p>
            <a:endParaRPr lang="en-US" b="1" dirty="0"/>
          </a:p>
          <a:p>
            <a:r>
              <a:rPr lang="en-US" b="1" dirty="0"/>
              <a:t>Aim: </a:t>
            </a:r>
            <a:r>
              <a:rPr lang="en-US" b="0" dirty="0"/>
              <a:t>to bring together, in written production, the forms of ‘</a:t>
            </a:r>
            <a:r>
              <a:rPr lang="en-US" b="0" dirty="0" err="1"/>
              <a:t>dar</a:t>
            </a:r>
            <a:r>
              <a:rPr lang="en-US" b="0" dirty="0"/>
              <a:t>’ and ‘querer that have been practised in this lesson, the new vocabulary and the suffix ‘-ción’.</a:t>
            </a:r>
          </a:p>
          <a:p>
            <a:endParaRPr lang="en-US" b="1" dirty="0"/>
          </a:p>
          <a:p>
            <a:r>
              <a:rPr lang="en-US" b="1" dirty="0"/>
              <a:t>Procedure:</a:t>
            </a:r>
          </a:p>
          <a:p>
            <a:r>
              <a:rPr lang="en-US" b="0" dirty="0"/>
              <a:t>1. Students translate the sentences</a:t>
            </a:r>
            <a:r>
              <a:rPr lang="en-US" b="0" baseline="0" dirty="0"/>
              <a:t> into Spanish.</a:t>
            </a:r>
            <a:endParaRPr lang="en-US" b="0" dirty="0"/>
          </a:p>
          <a:p>
            <a:r>
              <a:rPr lang="en-US" b="0" dirty="0"/>
              <a:t>2. Teachers</a:t>
            </a:r>
            <a:r>
              <a:rPr lang="en-US" b="0" baseline="0" dirty="0"/>
              <a:t> reveal the answers by clicking on each speech bubble. This can be done in any order.</a:t>
            </a:r>
          </a:p>
          <a:p>
            <a:endParaRPr lang="en-US" b="0" baseline="0" dirty="0"/>
          </a:p>
          <a:p>
            <a:r>
              <a:rPr lang="en-US" b="1" baseline="0" dirty="0"/>
              <a:t>Note: </a:t>
            </a:r>
            <a:r>
              <a:rPr lang="en-US" b="0" baseline="0" dirty="0"/>
              <a:t>two of these sentences involve a prenominal adjective that shortens when used with a singular masculine noun (primero -&gt; primer, </a:t>
            </a:r>
            <a:r>
              <a:rPr lang="en-US" b="0" baseline="0" dirty="0" err="1"/>
              <a:t>tercero</a:t>
            </a:r>
            <a:r>
              <a:rPr lang="en-US" b="0" baseline="0" dirty="0"/>
              <a:t> -&gt; </a:t>
            </a:r>
            <a:r>
              <a:rPr lang="en-US" b="0" baseline="0" dirty="0" err="1"/>
              <a:t>tercer</a:t>
            </a:r>
            <a:r>
              <a:rPr lang="en-US" b="0" baseline="0" dirty="0"/>
              <a:t>). This feature was taught in 8.1.2.1, so is relatively new. It might therefore be helpful before the activity to do a brief ‘knowledge check’ with students. </a:t>
            </a:r>
          </a:p>
          <a:p>
            <a:endParaRPr lang="en-US" b="1" dirty="0"/>
          </a:p>
          <a:p>
            <a:r>
              <a:rPr lang="en-GB" b="1" dirty="0"/>
              <a:t>Revisited</a:t>
            </a:r>
            <a:r>
              <a:rPr lang="en-GB" b="1" baseline="0" dirty="0"/>
              <a:t> vocabulary items: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primero [82]; segundo [223]; tercero [450]; propio [183];</a:t>
            </a:r>
            <a:r>
              <a:rPr lang="es-GB" dirty="0">
                <a:effectLst/>
              </a:rPr>
              <a:t>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gente [137]</a:t>
            </a:r>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07750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consolidate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understanding</a:t>
            </a:r>
            <a:r>
              <a:rPr lang="es-ES" sz="1200" kern="1200" dirty="0">
                <a:solidFill>
                  <a:schemeClr val="tx1"/>
                </a:solidFill>
                <a:effectLst/>
                <a:latin typeface="+mn-lt"/>
                <a:ea typeface="+mn-ea"/>
                <a:cs typeface="+mn-cs"/>
              </a:rPr>
              <a:t> final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and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penultimate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syllable</a:t>
            </a:r>
            <a:r>
              <a:rPr lang="es-ES" sz="1200" kern="1200" baseline="0" dirty="0">
                <a:solidFill>
                  <a:schemeClr val="tx1"/>
                </a:solidFill>
                <a:effectLst/>
                <a:latin typeface="+mn-lt"/>
                <a:ea typeface="+mn-ea"/>
                <a:cs typeface="+mn-cs"/>
              </a:rPr>
              <a:t> stress,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with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suffix</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ción</a:t>
            </a:r>
            <a:r>
              <a:rPr lang="es-ES" sz="1200" kern="1200" baseline="0" dirty="0">
                <a:solidFill>
                  <a:schemeClr val="tx1"/>
                </a:solidFill>
                <a:effectLst/>
                <a:latin typeface="+mn-lt"/>
                <a:ea typeface="+mn-ea"/>
                <a:cs typeface="+mn-cs"/>
              </a:rPr>
              <a:t> singular and plural </a:t>
            </a:r>
            <a:r>
              <a:rPr lang="es-ES" sz="1200" kern="1200" baseline="0" dirty="0" err="1">
                <a:solidFill>
                  <a:schemeClr val="tx1"/>
                </a:solidFill>
                <a:effectLst/>
                <a:latin typeface="+mn-lt"/>
                <a:ea typeface="+mn-ea"/>
                <a:cs typeface="+mn-cs"/>
              </a:rPr>
              <a:t>form</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practise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 A reads the sentence aloud.</a:t>
            </a:r>
          </a:p>
          <a:p>
            <a:pPr marL="228600" indent="-228600">
              <a:buAutoNum type="arabicPeriod"/>
            </a:pPr>
            <a:r>
              <a:rPr lang="es-ES" sz="1200" noProof="0" dirty="0" err="1">
                <a:solidFill>
                  <a:srgbClr val="4472C4">
                    <a:lumMod val="50000"/>
                  </a:srgbClr>
                </a:solidFill>
              </a:rPr>
              <a:t>Student</a:t>
            </a:r>
            <a:r>
              <a:rPr lang="es-ES" sz="1200" noProof="0" dirty="0">
                <a:solidFill>
                  <a:srgbClr val="4472C4">
                    <a:lumMod val="50000"/>
                  </a:srgbClr>
                </a:solidFill>
              </a:rPr>
              <a:t> B l</a:t>
            </a:r>
            <a:r>
              <a:rPr lang="es-ES" sz="1200" dirty="0" err="1">
                <a:solidFill>
                  <a:srgbClr val="4472C4">
                    <a:lumMod val="50000"/>
                  </a:srgbClr>
                </a:solidFill>
              </a:rPr>
              <a:t>istens</a:t>
            </a:r>
            <a:r>
              <a:rPr lang="es-ES" sz="1200" dirty="0">
                <a:solidFill>
                  <a:srgbClr val="4472C4">
                    <a:lumMod val="50000"/>
                  </a:srgbClr>
                </a:solidFill>
              </a:rPr>
              <a:t> and </a:t>
            </a:r>
            <a:r>
              <a:rPr lang="es-ES" sz="1200" dirty="0" err="1">
                <a:solidFill>
                  <a:srgbClr val="4472C4">
                    <a:lumMod val="50000"/>
                  </a:srgbClr>
                </a:solidFill>
              </a:rPr>
              <a:t>write</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full </a:t>
            </a:r>
            <a:r>
              <a:rPr lang="es-ES" sz="1200" dirty="0" err="1">
                <a:solidFill>
                  <a:srgbClr val="4472C4">
                    <a:lumMod val="50000"/>
                  </a:srgbClr>
                </a:solidFill>
              </a:rPr>
              <a:t>sentence</a:t>
            </a:r>
            <a:r>
              <a:rPr lang="es-ES" sz="1200" dirty="0">
                <a:solidFill>
                  <a:srgbClr val="4472C4">
                    <a:lumMod val="50000"/>
                  </a:srgbClr>
                </a:solidFill>
              </a:rPr>
              <a:t>, </a:t>
            </a:r>
            <a:r>
              <a:rPr lang="es-ES" sz="1200" dirty="0" err="1">
                <a:solidFill>
                  <a:srgbClr val="4472C4">
                    <a:lumMod val="50000"/>
                  </a:srgbClr>
                </a:solidFill>
              </a:rPr>
              <a:t>paying</a:t>
            </a:r>
            <a:r>
              <a:rPr lang="es-ES" sz="1200" dirty="0">
                <a:solidFill>
                  <a:srgbClr val="4472C4">
                    <a:lumMod val="50000"/>
                  </a:srgbClr>
                </a:solidFill>
              </a:rPr>
              <a:t> particular </a:t>
            </a:r>
            <a:r>
              <a:rPr lang="es-ES" sz="1200" dirty="0" err="1">
                <a:solidFill>
                  <a:srgbClr val="4472C4">
                    <a:lumMod val="50000"/>
                  </a:srgbClr>
                </a:solidFill>
              </a:rPr>
              <a:t>attention</a:t>
            </a:r>
            <a:r>
              <a:rPr lang="es-ES" sz="1200" dirty="0">
                <a:solidFill>
                  <a:srgbClr val="4472C4">
                    <a:lumMod val="50000"/>
                  </a:srgbClr>
                </a:solidFill>
              </a:rPr>
              <a:t> to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word</a:t>
            </a:r>
            <a:r>
              <a:rPr lang="es-ES" sz="1200" dirty="0">
                <a:solidFill>
                  <a:srgbClr val="4472C4">
                    <a:lumMod val="50000"/>
                  </a:srgbClr>
                </a:solidFill>
              </a:rPr>
              <a:t>(s) </a:t>
            </a:r>
            <a:r>
              <a:rPr lang="es-ES" sz="1200" dirty="0" err="1">
                <a:solidFill>
                  <a:srgbClr val="4472C4">
                    <a:lumMod val="50000"/>
                  </a:srgbClr>
                </a:solidFill>
              </a:rPr>
              <a:t>with</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suffix</a:t>
            </a:r>
            <a:r>
              <a:rPr lang="es-ES" sz="1200" dirty="0">
                <a:solidFill>
                  <a:srgbClr val="4472C4">
                    <a:lumMod val="50000"/>
                  </a:srgbClr>
                </a:solidFill>
              </a:rPr>
              <a:t> –</a:t>
            </a:r>
            <a:r>
              <a:rPr lang="es-ES" sz="1200" dirty="0" err="1">
                <a:solidFill>
                  <a:srgbClr val="4472C4">
                    <a:lumMod val="50000"/>
                  </a:srgbClr>
                </a:solidFill>
              </a:rPr>
              <a:t>ción</a:t>
            </a:r>
            <a:r>
              <a:rPr lang="es-ES" sz="1200" dirty="0">
                <a:solidFill>
                  <a:srgbClr val="4472C4">
                    <a:lumMod val="50000"/>
                  </a:srgbClr>
                </a:solidFill>
              </a:rPr>
              <a:t>. </a:t>
            </a:r>
            <a:r>
              <a:rPr lang="en-GB" sz="1200" dirty="0">
                <a:solidFill>
                  <a:srgbClr val="4472C4">
                    <a:lumMod val="50000"/>
                  </a:srgbClr>
                </a:solidFill>
              </a:rPr>
              <a:t>Is the stress on the final syllable (i.e. so has</a:t>
            </a:r>
            <a:r>
              <a:rPr lang="en-GB" sz="1200" baseline="0" dirty="0">
                <a:solidFill>
                  <a:srgbClr val="4472C4">
                    <a:lumMod val="50000"/>
                  </a:srgbClr>
                </a:solidFill>
              </a:rPr>
              <a:t> an accent on the stressed vowel) or is it on the penultimate syllable (i.e. has no accent on the stressed vowel).</a:t>
            </a:r>
            <a:endParaRPr lang="en-US" sz="1200" b="0" dirty="0">
              <a:solidFill>
                <a:srgbClr val="4472C4">
                  <a:lumMod val="50000"/>
                </a:srgbClr>
              </a:solidFill>
            </a:endParaRPr>
          </a:p>
          <a:p>
            <a:pPr marL="0" indent="0">
              <a:buNone/>
            </a:pPr>
            <a:endParaRPr lang="en-US" b="1" dirty="0"/>
          </a:p>
          <a:p>
            <a:pPr marL="0" indent="0">
              <a:buNone/>
            </a:pPr>
            <a:r>
              <a:rPr lang="en-US" b="1" dirty="0"/>
              <a:t>Note: </a:t>
            </a:r>
            <a:r>
              <a:rPr lang="en-US" b="0" dirty="0"/>
              <a:t>it</a:t>
            </a:r>
            <a:r>
              <a:rPr lang="en-US" b="0" baseline="0" dirty="0"/>
              <a:t> is important that the use of the accent here is understood in relation to the general rule outlined at the top of the slide. Although we only practise here with words ending in –ción, there are plenty of other words that follow the pattern (e.g. </a:t>
            </a:r>
            <a:r>
              <a:rPr lang="en-US" b="0" baseline="0" dirty="0" err="1"/>
              <a:t>montón</a:t>
            </a:r>
            <a:r>
              <a:rPr lang="en-US" b="0" baseline="0" dirty="0"/>
              <a:t> vs </a:t>
            </a:r>
            <a:r>
              <a:rPr lang="en-US" b="0" baseline="0" dirty="0" err="1"/>
              <a:t>montones</a:t>
            </a:r>
            <a:r>
              <a:rPr lang="en-US" b="0" baseline="0" dirty="0"/>
              <a:t>, </a:t>
            </a:r>
            <a:r>
              <a:rPr lang="en-US" b="0" baseline="0" dirty="0" err="1"/>
              <a:t>jabón</a:t>
            </a:r>
            <a:r>
              <a:rPr lang="en-US" b="0" baseline="0" dirty="0"/>
              <a:t> vs </a:t>
            </a:r>
            <a:r>
              <a:rPr lang="en-US" b="0" baseline="0" dirty="0" err="1"/>
              <a:t>jabones</a:t>
            </a:r>
            <a:r>
              <a:rPr lang="en-US" b="0" baseline="0" dirty="0"/>
              <a:t>).</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1193422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 ONLY DISPLAY DURING FEEDBACK.</a:t>
            </a:r>
          </a:p>
          <a:p>
            <a:endParaRPr lang="en-GB" b="1" baseline="0" dirty="0"/>
          </a:p>
          <a:p>
            <a:r>
              <a:rPr lang="en-GB" b="1" baseline="0" dirty="0"/>
              <a:t>Persona A</a:t>
            </a:r>
          </a:p>
          <a:p>
            <a:pPr marL="228600" indent="-228600">
              <a:buAutoNum type="arabicPeriod"/>
            </a:pPr>
            <a:r>
              <a:rPr lang="en-GB" b="0" dirty="0" err="1"/>
              <a:t>Quiero</a:t>
            </a:r>
            <a:r>
              <a:rPr lang="en-GB" b="0" dirty="0"/>
              <a:t> </a:t>
            </a:r>
            <a:r>
              <a:rPr lang="en-GB" b="0" dirty="0" err="1"/>
              <a:t>imprimir</a:t>
            </a:r>
            <a:r>
              <a:rPr lang="en-GB" b="0" dirty="0"/>
              <a:t> los </a:t>
            </a:r>
            <a:r>
              <a:rPr lang="en-GB" b="0" dirty="0" err="1"/>
              <a:t>billetes</a:t>
            </a:r>
            <a:r>
              <a:rPr lang="en-GB" b="0" dirty="0"/>
              <a:t> en la </a:t>
            </a:r>
            <a:r>
              <a:rPr lang="en-GB" b="1" dirty="0" err="1"/>
              <a:t>estación</a:t>
            </a:r>
            <a:r>
              <a:rPr lang="en-GB" b="0" dirty="0"/>
              <a:t>.</a:t>
            </a:r>
          </a:p>
          <a:p>
            <a:pPr marL="228600" indent="-228600">
              <a:buAutoNum type="arabicPeriod"/>
            </a:pPr>
            <a:r>
              <a:rPr lang="en-GB" b="0" dirty="0" err="1"/>
              <a:t>Cuando</a:t>
            </a:r>
            <a:r>
              <a:rPr lang="en-GB" b="0" dirty="0"/>
              <a:t> </a:t>
            </a:r>
            <a:r>
              <a:rPr lang="en-GB" b="0" dirty="0" err="1"/>
              <a:t>estoy</a:t>
            </a:r>
            <a:r>
              <a:rPr lang="en-GB" b="0" dirty="0"/>
              <a:t> contento </a:t>
            </a:r>
            <a:r>
              <a:rPr lang="en-GB" b="0" dirty="0" err="1"/>
              <a:t>siempre</a:t>
            </a:r>
            <a:r>
              <a:rPr lang="en-GB" b="0" dirty="0"/>
              <a:t> </a:t>
            </a:r>
            <a:r>
              <a:rPr lang="en-GB" b="0" dirty="0" err="1"/>
              <a:t>quiero</a:t>
            </a:r>
            <a:r>
              <a:rPr lang="en-GB" b="0" dirty="0"/>
              <a:t> </a:t>
            </a:r>
            <a:r>
              <a:rPr lang="en-GB" b="0" dirty="0" err="1"/>
              <a:t>empezar</a:t>
            </a:r>
            <a:r>
              <a:rPr lang="en-GB" b="0" dirty="0"/>
              <a:t> una </a:t>
            </a:r>
            <a:r>
              <a:rPr lang="en-GB" b="1" dirty="0" err="1"/>
              <a:t>conversación</a:t>
            </a:r>
            <a:r>
              <a:rPr lang="en-GB" b="0" dirty="0"/>
              <a:t>.</a:t>
            </a:r>
          </a:p>
          <a:p>
            <a:pPr marL="228600" indent="-228600">
              <a:buAutoNum type="arabicPeriod"/>
            </a:pPr>
            <a:r>
              <a:rPr lang="en-GB" b="0" dirty="0" err="1"/>
              <a:t>Generalmente</a:t>
            </a:r>
            <a:r>
              <a:rPr lang="en-GB" b="0" dirty="0"/>
              <a:t>, en una </a:t>
            </a:r>
            <a:r>
              <a:rPr lang="en-GB" b="1" dirty="0" err="1"/>
              <a:t>situación</a:t>
            </a:r>
            <a:r>
              <a:rPr lang="en-GB" b="0" dirty="0"/>
              <a:t> así damos muchas </a:t>
            </a:r>
            <a:r>
              <a:rPr lang="en-GB" b="1" dirty="0" err="1"/>
              <a:t>opciones</a:t>
            </a:r>
            <a:r>
              <a:rPr lang="en-GB" b="0" dirty="0"/>
              <a:t>.</a:t>
            </a:r>
          </a:p>
          <a:p>
            <a:pPr marL="228600" indent="-228600">
              <a:buAutoNum type="arabicPeriod"/>
            </a:pPr>
            <a:r>
              <a:rPr lang="en-GB" b="0" dirty="0"/>
              <a:t>Queremos una </a:t>
            </a:r>
            <a:r>
              <a:rPr lang="en-GB" b="1" dirty="0"/>
              <a:t>traducción</a:t>
            </a:r>
            <a:r>
              <a:rPr lang="en-GB" b="0" dirty="0"/>
              <a:t> del </a:t>
            </a:r>
            <a:r>
              <a:rPr lang="en-GB" b="0" dirty="0" err="1"/>
              <a:t>diálogo</a:t>
            </a:r>
            <a:r>
              <a:rPr lang="en-GB" b="0" dirty="0"/>
              <a:t> </a:t>
            </a:r>
            <a:r>
              <a:rPr lang="en-GB" b="0" dirty="0" err="1"/>
              <a:t>corto</a:t>
            </a:r>
            <a:r>
              <a:rPr lang="en-GB" b="0" dirty="0"/>
              <a:t> en la </a:t>
            </a:r>
            <a:r>
              <a:rPr lang="en-GB" b="0" dirty="0" err="1"/>
              <a:t>película</a:t>
            </a:r>
            <a:r>
              <a:rPr lang="en-GB" b="0" dirty="0"/>
              <a:t> de </a:t>
            </a:r>
            <a:r>
              <a:rPr lang="en-GB" b="1" dirty="0" err="1"/>
              <a:t>acción</a:t>
            </a:r>
            <a:r>
              <a:rPr lang="en-GB" b="0" dirty="0"/>
              <a:t>.</a:t>
            </a:r>
          </a:p>
          <a:p>
            <a:pPr marL="228600" indent="-228600">
              <a:buAutoNum type="arabicPeriod"/>
            </a:pPr>
            <a:r>
              <a:rPr lang="en-GB" b="0" dirty="0"/>
              <a:t>Los dos </a:t>
            </a:r>
            <a:r>
              <a:rPr lang="en-GB" b="0" dirty="0" err="1"/>
              <a:t>países</a:t>
            </a:r>
            <a:r>
              <a:rPr lang="en-GB" b="0" dirty="0"/>
              <a:t> </a:t>
            </a:r>
            <a:r>
              <a:rPr lang="en-GB" b="0" dirty="0" err="1"/>
              <a:t>comparten</a:t>
            </a:r>
            <a:r>
              <a:rPr lang="en-GB" b="0" dirty="0"/>
              <a:t> las </a:t>
            </a:r>
            <a:r>
              <a:rPr lang="en-GB" b="0" dirty="0" err="1"/>
              <a:t>mismas</a:t>
            </a:r>
            <a:r>
              <a:rPr lang="en-GB" b="0" dirty="0"/>
              <a:t> </a:t>
            </a:r>
            <a:r>
              <a:rPr lang="en-GB" b="1" dirty="0" err="1"/>
              <a:t>tradiciones</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Tenemos</a:t>
            </a:r>
            <a:r>
              <a:rPr lang="en-GB" b="0" baseline="0" dirty="0"/>
              <a:t> la </a:t>
            </a:r>
            <a:r>
              <a:rPr lang="en-GB" b="1" baseline="0" dirty="0" err="1"/>
              <a:t>intención</a:t>
            </a:r>
            <a:r>
              <a:rPr lang="en-GB" b="0" baseline="0" dirty="0"/>
              <a:t> de </a:t>
            </a:r>
            <a:r>
              <a:rPr lang="en-GB" b="0" baseline="0" dirty="0" err="1"/>
              <a:t>elegir</a:t>
            </a:r>
            <a:r>
              <a:rPr lang="en-GB" b="0" baseline="0" dirty="0"/>
              <a:t> una </a:t>
            </a:r>
            <a:r>
              <a:rPr lang="en-GB" b="0" baseline="0" dirty="0" err="1"/>
              <a:t>bicicleta</a:t>
            </a:r>
            <a:r>
              <a:rPr lang="en-GB" b="0" baseline="0" dirty="0"/>
              <a:t> </a:t>
            </a:r>
            <a:r>
              <a:rPr lang="en-GB" b="0" baseline="0" dirty="0" err="1"/>
              <a:t>según</a:t>
            </a:r>
            <a:r>
              <a:rPr lang="en-GB" b="0" baseline="0" dirty="0"/>
              <a:t> la </a:t>
            </a:r>
            <a:r>
              <a:rPr lang="en-GB" b="1" baseline="0" dirty="0"/>
              <a:t>información</a:t>
            </a:r>
            <a:r>
              <a:rPr lang="en-GB" b="0" baseline="0" dirty="0"/>
              <a:t> de la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a:t>
            </a:r>
            <a:r>
              <a:rPr lang="en-GB" b="0" baseline="0" dirty="0" err="1"/>
              <a:t>puedo</a:t>
            </a:r>
            <a:r>
              <a:rPr lang="en-GB" b="0" baseline="0" dirty="0"/>
              <a:t> </a:t>
            </a:r>
            <a:r>
              <a:rPr lang="en-GB" b="0" baseline="0" dirty="0" err="1"/>
              <a:t>describir</a:t>
            </a:r>
            <a:r>
              <a:rPr lang="en-GB" b="0" baseline="0" dirty="0"/>
              <a:t> la </a:t>
            </a:r>
            <a:r>
              <a:rPr lang="en-GB" b="1" baseline="0" dirty="0" err="1"/>
              <a:t>sensación</a:t>
            </a:r>
            <a:r>
              <a:rPr lang="en-GB" b="0" baseline="0" dirty="0"/>
              <a:t> de </a:t>
            </a:r>
            <a:r>
              <a:rPr lang="en-GB" b="0" baseline="0" dirty="0" err="1"/>
              <a:t>ganar</a:t>
            </a:r>
            <a:r>
              <a:rPr lang="en-GB" b="0" baseline="0" dirty="0"/>
              <a:t> un premio importante.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apoyo</a:t>
            </a:r>
            <a:r>
              <a:rPr lang="en-GB" b="0" baseline="0" dirty="0"/>
              <a:t> del </a:t>
            </a:r>
            <a:r>
              <a:rPr lang="en-GB" b="0" baseline="0" dirty="0" err="1"/>
              <a:t>profesor</a:t>
            </a:r>
            <a:r>
              <a:rPr lang="en-GB" b="0" baseline="0" dirty="0"/>
              <a:t> es una parte de la </a:t>
            </a:r>
            <a:r>
              <a:rPr lang="en-GB" b="1" baseline="0" dirty="0" err="1"/>
              <a:t>educación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fútbol</a:t>
            </a:r>
            <a:r>
              <a:rPr lang="en-GB" b="0" baseline="0" dirty="0"/>
              <a:t> es un </a:t>
            </a:r>
            <a:r>
              <a:rPr lang="en-GB" b="0" baseline="0" dirty="0" err="1"/>
              <a:t>deporte</a:t>
            </a:r>
            <a:r>
              <a:rPr lang="en-GB" b="0" baseline="0" dirty="0"/>
              <a:t> con </a:t>
            </a:r>
            <a:r>
              <a:rPr lang="en-GB" b="1" baseline="0" dirty="0" err="1"/>
              <a:t>emociones</a:t>
            </a:r>
            <a:r>
              <a:rPr lang="en-GB" b="0" baseline="0" dirty="0"/>
              <a:t> </a:t>
            </a:r>
            <a:r>
              <a:rPr lang="en-GB" b="0" baseline="0" dirty="0" err="1"/>
              <a:t>muy</a:t>
            </a:r>
            <a:r>
              <a:rPr lang="en-GB" b="0" baseline="0" dirty="0"/>
              <a:t> </a:t>
            </a:r>
            <a:r>
              <a:rPr lang="en-GB" b="0" baseline="0" dirty="0" err="1"/>
              <a:t>fuertes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Finalmente</a:t>
            </a:r>
            <a:r>
              <a:rPr lang="en-GB" b="0" baseline="0" dirty="0"/>
              <a:t>, </a:t>
            </a:r>
            <a:r>
              <a:rPr lang="en-GB" b="0" baseline="0" dirty="0" err="1"/>
              <a:t>elijo</a:t>
            </a:r>
            <a:r>
              <a:rPr lang="en-GB" b="0" baseline="0" dirty="0"/>
              <a:t> </a:t>
            </a:r>
            <a:r>
              <a:rPr lang="en-GB" b="0" baseline="0" dirty="0" err="1"/>
              <a:t>hacer</a:t>
            </a:r>
            <a:r>
              <a:rPr lang="en-GB" b="0" baseline="0" dirty="0"/>
              <a:t> una </a:t>
            </a:r>
            <a:r>
              <a:rPr lang="en-GB" b="1" baseline="0" dirty="0" err="1"/>
              <a:t>presentación</a:t>
            </a:r>
            <a:r>
              <a:rPr lang="en-GB" b="0" baseline="0" dirty="0"/>
              <a:t> </a:t>
            </a:r>
            <a:r>
              <a:rPr lang="en-GB" b="0" baseline="0" dirty="0" err="1"/>
              <a:t>sobre</a:t>
            </a:r>
            <a:r>
              <a:rPr lang="en-GB" b="0" baseline="0" dirty="0"/>
              <a:t> las </a:t>
            </a:r>
            <a:r>
              <a:rPr lang="en-GB" b="1" baseline="0" dirty="0" err="1"/>
              <a:t>revoluciones</a:t>
            </a:r>
            <a:r>
              <a:rPr lang="en-GB" b="0" baseline="0" dirty="0"/>
              <a:t> en el </a:t>
            </a:r>
            <a:r>
              <a:rPr lang="en-GB" b="0" baseline="0" dirty="0" err="1"/>
              <a:t>mundo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b="1" dirty="0"/>
              <a:t>Vocabulary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elijo [561]; describrir [1272]; imprimir [2736]; diálogo [1466]; corto [1055]; finalmente [948]</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mismo [55]; último [188];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según [237]; así [67]; generalmente [1387]</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83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56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1 minute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remind students about the ‘–</a:t>
            </a:r>
            <a:r>
              <a:rPr lang="en-GB" sz="1200" dirty="0" err="1">
                <a:solidFill>
                  <a:srgbClr val="002060"/>
                </a:solidFill>
              </a:rPr>
              <a:t>ción</a:t>
            </a:r>
            <a:r>
              <a:rPr lang="en-GB" b="0" dirty="0"/>
              <a:t>’ suffix in Spanish and its correspondence to ‘–</a:t>
            </a:r>
            <a:r>
              <a:rPr lang="en-GB" b="0" dirty="0" err="1"/>
              <a:t>tion</a:t>
            </a:r>
            <a:r>
              <a:rPr lang="en-GB" b="0" dirty="0"/>
              <a:t>’ in English. </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provides the –</a:t>
            </a:r>
            <a:r>
              <a:rPr lang="en-GB" b="0" dirty="0" err="1"/>
              <a:t>ción</a:t>
            </a:r>
            <a:r>
              <a:rPr lang="en-GB" b="0" dirty="0"/>
              <a:t> suffix explanation.</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elicits the Spanish for ‘nation’ and ‘correction’, which students generate by applying the pattern.</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reads through the follow-up explanations.</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r>
              <a:rPr lang="en-GB" b="1" dirty="0"/>
              <a:t>Frequency rankings of unknown words and cognates (1 is the most common word in Spanish)</a:t>
            </a:r>
            <a:endParaRPr b="1" u="sng" dirty="0"/>
          </a:p>
          <a:p>
            <a:pPr marL="0" lvl="0" indent="0" algn="l" rtl="0">
              <a:spcBef>
                <a:spcPts val="0"/>
              </a:spcBef>
              <a:spcAft>
                <a:spcPts val="0"/>
              </a:spcAft>
              <a:buNone/>
            </a:pPr>
            <a:r>
              <a:rPr lang="en-GB" dirty="0" err="1"/>
              <a:t>nación</a:t>
            </a:r>
            <a:r>
              <a:rPr lang="en-GB" dirty="0"/>
              <a:t> [823]; </a:t>
            </a:r>
            <a:r>
              <a:rPr lang="en-GB" dirty="0" err="1"/>
              <a:t>corrección</a:t>
            </a:r>
            <a:r>
              <a:rPr lang="en-GB" dirty="0"/>
              <a:t> [4721]</a:t>
            </a:r>
            <a:endParaRPr dirty="0"/>
          </a:p>
          <a:p>
            <a:pPr marL="0" lvl="0" indent="0" algn="l" rtl="0">
              <a:spcBef>
                <a:spcPts val="0"/>
              </a:spcBef>
              <a:spcAft>
                <a:spcPts val="0"/>
              </a:spcAft>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Clr>
                <a:schemeClr val="dk1"/>
              </a:buClr>
              <a:buSzPts val="1200"/>
              <a:buFont typeface="Calibri"/>
              <a:buNone/>
            </a:pPr>
            <a:endParaRPr b="0" dirty="0"/>
          </a:p>
        </p:txBody>
      </p:sp>
      <p:sp>
        <p:nvSpPr>
          <p:cNvPr id="216" name="Google Shape;2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endParaRPr b="1" dirty="0"/>
          </a:p>
          <a:p>
            <a:pPr marL="0" lvl="0" indent="0" algn="l" rtl="0">
              <a:spcBef>
                <a:spcPts val="0"/>
              </a:spcBef>
              <a:spcAft>
                <a:spcPts val="0"/>
              </a:spcAft>
              <a:buNone/>
            </a:pPr>
            <a:endParaRPr b="1" dirty="0">
              <a:latin typeface="Calibri"/>
              <a:ea typeface="Calibri"/>
              <a:cs typeface="Calibri"/>
              <a:sym typeface="Calibri"/>
            </a:endParaRPr>
          </a:p>
          <a:p>
            <a:pPr marL="0" lvl="0" indent="0" algn="l" rtl="0">
              <a:spcBef>
                <a:spcPts val="0"/>
              </a:spcBef>
              <a:spcAft>
                <a:spcPts val="0"/>
              </a:spcAft>
              <a:buNone/>
            </a:pPr>
            <a:r>
              <a:rPr lang="en-GB" b="1" dirty="0">
                <a:latin typeface="Calibri"/>
                <a:ea typeface="Calibri"/>
                <a:cs typeface="Calibri"/>
                <a:sym typeface="Calibri"/>
              </a:rPr>
              <a:t>Aim: </a:t>
            </a:r>
            <a:r>
              <a:rPr lang="en-GB" b="0" dirty="0">
                <a:latin typeface="Calibri"/>
                <a:ea typeface="Calibri"/>
                <a:cs typeface="Calibri"/>
                <a:sym typeface="Calibri"/>
              </a:rPr>
              <a:t>to introduce examples of unknown words with the ‘–</a:t>
            </a:r>
            <a:r>
              <a:rPr lang="en-GB" sz="1200" dirty="0" err="1">
                <a:solidFill>
                  <a:srgbClr val="002060"/>
                </a:solidFill>
                <a:latin typeface="Calibri"/>
                <a:ea typeface="Calibri"/>
                <a:cs typeface="Calibri"/>
                <a:sym typeface="Calibri"/>
              </a:rPr>
              <a:t>ción</a:t>
            </a:r>
            <a:r>
              <a:rPr lang="en-GB" b="0" dirty="0">
                <a:latin typeface="Calibri"/>
                <a:ea typeface="Calibri"/>
                <a:cs typeface="Calibri"/>
                <a:sym typeface="Calibri"/>
              </a:rPr>
              <a:t>’ suffix and to reinforce the connection with ‘–</a:t>
            </a:r>
            <a:r>
              <a:rPr lang="en-GB" b="0" dirty="0" err="1">
                <a:latin typeface="Calibri"/>
                <a:ea typeface="Calibri"/>
                <a:cs typeface="Calibri"/>
                <a:sym typeface="Calibri"/>
              </a:rPr>
              <a:t>tion</a:t>
            </a:r>
            <a:r>
              <a:rPr lang="en-GB" b="0" dirty="0">
                <a:latin typeface="Calibri"/>
                <a:ea typeface="Calibri"/>
                <a:cs typeface="Calibri"/>
                <a:sym typeface="Calibri"/>
              </a:rPr>
              <a:t>’ in English. </a:t>
            </a:r>
            <a:endParaRPr b="1" dirty="0">
              <a:latin typeface="Calibri"/>
              <a:ea typeface="Calibri"/>
              <a:cs typeface="Calibri"/>
              <a:sym typeface="Calibri"/>
            </a:endParaRPr>
          </a:p>
          <a:p>
            <a:pPr marL="0" lvl="0" indent="0" algn="l" rtl="0">
              <a:spcBef>
                <a:spcPts val="0"/>
              </a:spcBef>
              <a:spcAft>
                <a:spcPts val="0"/>
              </a:spcAft>
              <a:buNone/>
            </a:pPr>
            <a:endParaRPr b="1" dirty="0">
              <a:latin typeface="Calibri"/>
              <a:ea typeface="Calibri"/>
              <a:cs typeface="Calibri"/>
              <a:sym typeface="Calibri"/>
            </a:endParaRPr>
          </a:p>
          <a:p>
            <a:pPr marL="0" lvl="0" indent="0" algn="l" rtl="0">
              <a:spcBef>
                <a:spcPts val="0"/>
              </a:spcBef>
              <a:spcAft>
                <a:spcPts val="0"/>
              </a:spcAft>
              <a:buNone/>
            </a:pPr>
            <a:r>
              <a:rPr lang="en-GB" b="1" dirty="0">
                <a:latin typeface="Calibri"/>
                <a:ea typeface="Calibri"/>
                <a:cs typeface="Calibri"/>
                <a:sym typeface="Calibri"/>
              </a:rPr>
              <a:t>Procedure: </a:t>
            </a:r>
            <a:endParaRPr dirty="0"/>
          </a:p>
          <a:p>
            <a:pPr marL="0" lvl="0" indent="0" algn="l" rtl="0">
              <a:spcBef>
                <a:spcPts val="0"/>
              </a:spcBef>
              <a:spcAft>
                <a:spcPts val="0"/>
              </a:spcAft>
              <a:buNone/>
            </a:pPr>
            <a:r>
              <a:rPr lang="en-GB" b="0" dirty="0">
                <a:latin typeface="Calibri"/>
                <a:ea typeface="Calibri"/>
                <a:cs typeface="Calibri"/>
                <a:sym typeface="Calibri"/>
              </a:rPr>
              <a:t>1) Students are given one minute in pairs to think about the Spanish for the eight ‘–</a:t>
            </a:r>
            <a:r>
              <a:rPr lang="en-GB" b="0" dirty="0" err="1">
                <a:latin typeface="Calibri"/>
                <a:ea typeface="Calibri"/>
                <a:cs typeface="Calibri"/>
                <a:sym typeface="Calibri"/>
              </a:rPr>
              <a:t>tion</a:t>
            </a:r>
            <a:r>
              <a:rPr lang="en-GB" b="0" dirty="0">
                <a:latin typeface="Calibri"/>
                <a:ea typeface="Calibri"/>
                <a:cs typeface="Calibri"/>
                <a:sym typeface="Calibri"/>
              </a:rPr>
              <a:t>’ words.</a:t>
            </a:r>
            <a:endParaRPr dirty="0"/>
          </a:p>
          <a:p>
            <a:pPr marL="0" lvl="0" indent="0" algn="l" rtl="0">
              <a:spcBef>
                <a:spcPts val="0"/>
              </a:spcBef>
              <a:spcAft>
                <a:spcPts val="0"/>
              </a:spcAft>
              <a:buNone/>
            </a:pPr>
            <a:r>
              <a:rPr lang="en-GB" b="0" dirty="0">
                <a:latin typeface="Calibri"/>
                <a:ea typeface="Calibri"/>
                <a:cs typeface="Calibri"/>
                <a:sym typeface="Calibri"/>
              </a:rPr>
              <a:t>2) The teacher asks students to say the Spanish for the English words (this can be in any order). The teacher could highlight the SSC [ci] within the word.</a:t>
            </a:r>
            <a:endParaRPr dirty="0"/>
          </a:p>
          <a:p>
            <a:pPr marL="0" lvl="0" indent="0" algn="l" rtl="0">
              <a:spcBef>
                <a:spcPts val="0"/>
              </a:spcBef>
              <a:spcAft>
                <a:spcPts val="0"/>
              </a:spcAft>
              <a:buNone/>
            </a:pPr>
            <a:r>
              <a:rPr lang="en-GB" b="0" dirty="0">
                <a:latin typeface="Calibri"/>
                <a:ea typeface="Calibri"/>
                <a:cs typeface="Calibri"/>
                <a:sym typeface="Calibri"/>
              </a:rPr>
              <a:t>3) Answers are revealed by clicking on the English text box.  </a:t>
            </a:r>
            <a:endParaRPr dirty="0"/>
          </a:p>
          <a:p>
            <a:pPr marL="0" lvl="0" indent="0" algn="l" rtl="0">
              <a:spcBef>
                <a:spcPts val="0"/>
              </a:spcBef>
              <a:spcAft>
                <a:spcPts val="0"/>
              </a:spcAft>
              <a:buNone/>
            </a:pPr>
            <a:r>
              <a:rPr lang="en-GB" b="0" dirty="0">
                <a:latin typeface="Calibri"/>
                <a:ea typeface="Calibri"/>
                <a:cs typeface="Calibri"/>
                <a:sym typeface="Calibri"/>
              </a:rPr>
              <a:t>4) The teacher can draw attention to the fact that these are all feminine nouns.</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r>
              <a:rPr lang="en-GB" b="1" dirty="0"/>
              <a:t>Frequency rankings of unknown words and cognates (1 is the most common word in Spanish)</a:t>
            </a:r>
            <a:endParaRPr b="1" u="sng" dirty="0"/>
          </a:p>
          <a:p>
            <a:pPr marL="0" marR="0" lvl="0" indent="0" algn="l" rtl="0">
              <a:lnSpc>
                <a:spcPct val="100000"/>
              </a:lnSpc>
              <a:spcBef>
                <a:spcPts val="0"/>
              </a:spcBef>
              <a:spcAft>
                <a:spcPts val="0"/>
              </a:spcAft>
              <a:buClr>
                <a:srgbClr val="000000"/>
              </a:buClr>
              <a:buSzPts val="1200"/>
              <a:buFont typeface="Calibri"/>
              <a:buNone/>
            </a:pPr>
            <a:r>
              <a:rPr lang="en-GB" sz="1200" b="0" i="0" u="none" strike="noStrike" dirty="0" err="1">
                <a:solidFill>
                  <a:srgbClr val="000000"/>
                </a:solidFill>
                <a:latin typeface="Calibri"/>
                <a:ea typeface="Calibri"/>
                <a:cs typeface="Calibri"/>
                <a:sym typeface="Calibri"/>
              </a:rPr>
              <a:t>operación</a:t>
            </a:r>
            <a:r>
              <a:rPr lang="en-GB" sz="1200" dirty="0">
                <a:latin typeface="Calibri"/>
                <a:ea typeface="Calibri"/>
                <a:cs typeface="Calibri"/>
                <a:sym typeface="Calibri"/>
              </a:rPr>
              <a:t> [</a:t>
            </a:r>
            <a:r>
              <a:rPr lang="en-GB" sz="1200" b="0" i="0" u="none" strike="noStrike" dirty="0">
                <a:solidFill>
                  <a:srgbClr val="000000"/>
                </a:solidFill>
                <a:latin typeface="Calibri"/>
                <a:ea typeface="Calibri"/>
                <a:cs typeface="Calibri"/>
                <a:sym typeface="Calibri"/>
              </a:rPr>
              <a:t>1014];</a:t>
            </a:r>
            <a:r>
              <a:rPr lang="en-GB" sz="1200" dirty="0">
                <a:latin typeface="Calibri"/>
                <a:ea typeface="Calibri"/>
                <a:cs typeface="Calibri"/>
                <a:sym typeface="Calibri"/>
              </a:rPr>
              <a:t> </a:t>
            </a:r>
            <a:r>
              <a:rPr lang="en-GB" sz="1200" dirty="0" err="1">
                <a:latin typeface="Calibri"/>
                <a:ea typeface="Calibri"/>
                <a:cs typeface="Calibri"/>
                <a:sym typeface="Calibri"/>
              </a:rPr>
              <a:t>pronunciación</a:t>
            </a:r>
            <a:r>
              <a:rPr lang="en-GB" sz="1200" dirty="0">
                <a:latin typeface="Calibri"/>
                <a:ea typeface="Calibri"/>
                <a:cs typeface="Calibri"/>
                <a:sym typeface="Calibri"/>
              </a:rPr>
              <a:t> [&gt;5000] </a:t>
            </a:r>
            <a:r>
              <a:rPr lang="en-GB" sz="1200" dirty="0" err="1">
                <a:latin typeface="Calibri"/>
                <a:ea typeface="Calibri"/>
                <a:cs typeface="Calibri"/>
                <a:sym typeface="Calibri"/>
              </a:rPr>
              <a:t>introducción</a:t>
            </a:r>
            <a:r>
              <a:rPr lang="en-GB" sz="1200" dirty="0">
                <a:latin typeface="Calibri"/>
                <a:ea typeface="Calibri"/>
                <a:cs typeface="Calibri"/>
                <a:sym typeface="Calibri"/>
              </a:rPr>
              <a:t> [1355</a:t>
            </a:r>
            <a:r>
              <a:rPr lang="en-GB" sz="1200" b="0" i="0" u="none" strike="noStrike" dirty="0">
                <a:solidFill>
                  <a:srgbClr val="000000"/>
                </a:solidFill>
                <a:latin typeface="Calibri"/>
                <a:ea typeface="Calibri"/>
                <a:cs typeface="Calibri"/>
                <a:sym typeface="Calibri"/>
              </a:rPr>
              <a:t>];</a:t>
            </a:r>
            <a:r>
              <a:rPr lang="en-GB" sz="1200" dirty="0">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imaginación</a:t>
            </a:r>
            <a:r>
              <a:rPr lang="en-GB" sz="1200" dirty="0">
                <a:latin typeface="Calibri"/>
                <a:ea typeface="Calibri"/>
                <a:cs typeface="Calibri"/>
                <a:sym typeface="Calibri"/>
              </a:rPr>
              <a:t> [</a:t>
            </a:r>
            <a:r>
              <a:rPr lang="en-GB" sz="1200" b="0" i="0" u="none" strike="noStrike" dirty="0">
                <a:solidFill>
                  <a:srgbClr val="000000"/>
                </a:solidFill>
                <a:latin typeface="Calibri"/>
                <a:ea typeface="Calibri"/>
                <a:cs typeface="Calibri"/>
                <a:sym typeface="Calibri"/>
              </a:rPr>
              <a:t>1906];</a:t>
            </a:r>
            <a:r>
              <a:rPr lang="en-GB" sz="1200" dirty="0">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posición</a:t>
            </a:r>
            <a:r>
              <a:rPr lang="en-GB" sz="1200" dirty="0">
                <a:latin typeface="Calibri"/>
                <a:ea typeface="Calibri"/>
                <a:cs typeface="Calibri"/>
                <a:sym typeface="Calibri"/>
              </a:rPr>
              <a:t> [</a:t>
            </a:r>
            <a:r>
              <a:rPr lang="en-GB" sz="1200" b="0" i="0" u="none" strike="noStrike" dirty="0">
                <a:solidFill>
                  <a:srgbClr val="000000"/>
                </a:solidFill>
                <a:latin typeface="Calibri"/>
                <a:ea typeface="Calibri"/>
                <a:cs typeface="Calibri"/>
                <a:sym typeface="Calibri"/>
              </a:rPr>
              <a:t>667]; </a:t>
            </a:r>
            <a:r>
              <a:rPr lang="en-GB" sz="1200" b="0" i="0" u="none" strike="noStrike" dirty="0" err="1">
                <a:solidFill>
                  <a:srgbClr val="000000"/>
                </a:solidFill>
                <a:latin typeface="Calibri"/>
                <a:ea typeface="Calibri"/>
                <a:cs typeface="Calibri"/>
                <a:sym typeface="Calibri"/>
              </a:rPr>
              <a:t>solución</a:t>
            </a:r>
            <a:r>
              <a:rPr lang="en-GB" sz="1200" dirty="0">
                <a:latin typeface="Calibri"/>
                <a:ea typeface="Calibri"/>
                <a:cs typeface="Calibri"/>
                <a:sym typeface="Calibri"/>
              </a:rPr>
              <a:t> [</a:t>
            </a:r>
            <a:r>
              <a:rPr lang="en-GB" sz="1200" b="0" i="0" u="none" strike="noStrike" dirty="0">
                <a:solidFill>
                  <a:srgbClr val="000000"/>
                </a:solidFill>
                <a:latin typeface="Calibri"/>
                <a:ea typeface="Calibri"/>
                <a:cs typeface="Calibri"/>
                <a:sym typeface="Calibri"/>
              </a:rPr>
              <a:t>836];</a:t>
            </a:r>
            <a:r>
              <a:rPr lang="en-GB" sz="1200" dirty="0">
                <a:latin typeface="Calibri"/>
                <a:ea typeface="Calibri"/>
                <a:cs typeface="Calibri"/>
                <a:sym typeface="Calibri"/>
              </a:rPr>
              <a:t> </a:t>
            </a:r>
            <a:r>
              <a:rPr lang="en-GB" sz="1200" dirty="0" err="1">
                <a:latin typeface="Calibri"/>
                <a:ea typeface="Calibri"/>
                <a:cs typeface="Calibri"/>
                <a:sym typeface="Calibri"/>
              </a:rPr>
              <a:t>ficción</a:t>
            </a:r>
            <a:r>
              <a:rPr lang="en-GB" sz="1200" dirty="0">
                <a:latin typeface="Calibri"/>
                <a:ea typeface="Calibri"/>
                <a:cs typeface="Calibri"/>
                <a:sym typeface="Calibri"/>
              </a:rPr>
              <a:t> [2916]; </a:t>
            </a:r>
            <a:r>
              <a:rPr lang="en-GB" sz="1200" dirty="0" err="1">
                <a:latin typeface="Calibri"/>
                <a:ea typeface="Calibri"/>
                <a:cs typeface="Calibri"/>
                <a:sym typeface="Calibri"/>
              </a:rPr>
              <a:t>relación</a:t>
            </a:r>
            <a:r>
              <a:rPr lang="en-GB" sz="1200" dirty="0">
                <a:latin typeface="Calibri"/>
                <a:ea typeface="Calibri"/>
                <a:cs typeface="Calibri"/>
                <a:sym typeface="Calibri"/>
              </a:rPr>
              <a:t> [272]</a:t>
            </a:r>
            <a:endParaRPr dirty="0"/>
          </a:p>
          <a:p>
            <a:pPr marL="0" lvl="0" indent="0" algn="l" rtl="0">
              <a:spcBef>
                <a:spcPts val="0"/>
              </a:spcBef>
              <a:spcAft>
                <a:spcPts val="0"/>
              </a:spcAft>
              <a:buNone/>
            </a:pPr>
            <a:br>
              <a:rPr lang="en-GB" dirty="0"/>
            </a:br>
            <a:r>
              <a:rPr lang="en-GB" dirty="0"/>
              <a:t>Source: Davies, M. &amp; Davies, K. (2018)</a:t>
            </a:r>
            <a:r>
              <a:rPr lang="en-GB" i="1" dirty="0"/>
              <a:t>. A frequency dictionary of Spanish: Core vocabulary for learners </a:t>
            </a:r>
            <a:r>
              <a:rPr lang="en-GB" dirty="0"/>
              <a:t>(2nd ed.). Routledge: London</a:t>
            </a:r>
            <a:endParaRPr dirty="0"/>
          </a:p>
          <a:p>
            <a:pPr marL="0" marR="0" lvl="0" indent="0" algn="l" rtl="0">
              <a:lnSpc>
                <a:spcPct val="100000"/>
              </a:lnSpc>
              <a:spcBef>
                <a:spcPts val="0"/>
              </a:spcBef>
              <a:spcAft>
                <a:spcPts val="0"/>
              </a:spcAft>
              <a:buClr>
                <a:schemeClr val="dk1"/>
              </a:buClr>
              <a:buSzPts val="1200"/>
              <a:buFont typeface="Calibri"/>
              <a:buNone/>
            </a:pPr>
            <a:endParaRPr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a:ea typeface="Calibri"/>
                <a:cs typeface="Calibri"/>
                <a:sym typeface="Calibri"/>
              </a:rPr>
              <a:t>Further examples in the 2000 most frequent words in Spanish: </a:t>
            </a:r>
            <a:r>
              <a:rPr lang="en-GB" sz="1100" b="0" i="0" u="none" strike="noStrike" dirty="0" err="1">
                <a:solidFill>
                  <a:srgbClr val="000000"/>
                </a:solidFill>
                <a:latin typeface="Calibri"/>
                <a:ea typeface="Calibri"/>
                <a:cs typeface="Calibri"/>
                <a:sym typeface="Calibri"/>
              </a:rPr>
              <a:t>condición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418]; </a:t>
            </a:r>
            <a:r>
              <a:rPr lang="en-GB" sz="1100" b="0" i="0" u="none" strike="noStrike" dirty="0" err="1">
                <a:solidFill>
                  <a:srgbClr val="000000"/>
                </a:solidFill>
                <a:latin typeface="Calibri"/>
                <a:ea typeface="Calibri"/>
                <a:cs typeface="Calibri"/>
                <a:sym typeface="Calibri"/>
              </a:rPr>
              <a:t>atención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489];</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investigación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511];</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producción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566];</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comunicación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619]; </a:t>
            </a:r>
            <a:r>
              <a:rPr lang="en-GB" sz="1100" b="0" i="0" u="none" strike="noStrike" dirty="0" err="1">
                <a:solidFill>
                  <a:srgbClr val="000000"/>
                </a:solidFill>
                <a:latin typeface="Calibri"/>
                <a:ea typeface="Calibri"/>
                <a:cs typeface="Calibri"/>
                <a:sym typeface="Calibri"/>
              </a:rPr>
              <a:t>institución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697];</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elección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754];</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generación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925];</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creación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979];</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aplicación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1022];</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sensación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1038];</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administración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1147];</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opción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1175];</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tradicional</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1222];</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declaración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1264];</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reacción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1293];</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exposición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1317];</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protección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1425];</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oposición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1441];</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edición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1449];</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obligación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1452];</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asociación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1457];</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constitución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1458];</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disposición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1548];</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evolución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1598];</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intervención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1626];</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colección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1632];</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representación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1640];</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sección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1688];</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presentación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1747];</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manifestación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1837];</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interpretación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1841dimensión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1916];</a:t>
            </a:r>
            <a:r>
              <a:rPr lang="en-GB" sz="1100" dirty="0">
                <a:latin typeface="Calibri"/>
                <a:ea typeface="Calibri"/>
                <a:cs typeface="Calibri"/>
                <a:sym typeface="Calibri"/>
              </a:rPr>
              <a:t> </a:t>
            </a:r>
            <a:r>
              <a:rPr lang="en-GB" sz="1100" b="0" i="0" u="none" strike="noStrike" dirty="0" err="1">
                <a:solidFill>
                  <a:srgbClr val="000000"/>
                </a:solidFill>
                <a:latin typeface="Calibri"/>
                <a:ea typeface="Calibri"/>
                <a:cs typeface="Calibri"/>
                <a:sym typeface="Calibri"/>
              </a:rPr>
              <a:t>excepción</a:t>
            </a:r>
            <a:r>
              <a:rPr lang="en-GB" sz="1100" dirty="0">
                <a:latin typeface="Calibri"/>
                <a:ea typeface="Calibri"/>
                <a:cs typeface="Calibri"/>
                <a:sym typeface="Calibri"/>
              </a:rPr>
              <a:t> [</a:t>
            </a:r>
            <a:r>
              <a:rPr lang="en-GB" sz="1100" b="0" i="0" u="none" strike="noStrike" dirty="0">
                <a:solidFill>
                  <a:srgbClr val="000000"/>
                </a:solidFill>
                <a:latin typeface="Calibri"/>
                <a:ea typeface="Calibri"/>
                <a:cs typeface="Calibri"/>
                <a:sym typeface="Calibri"/>
              </a:rPr>
              <a:t>1935]</a:t>
            </a:r>
            <a:r>
              <a:rPr lang="en-GB"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232" name="Google Shape;2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introduce ‘-</a:t>
            </a:r>
            <a:r>
              <a:rPr lang="en-GB" sz="1200">
                <a:solidFill>
                  <a:srgbClr val="1F3864"/>
                </a:solidFill>
              </a:rPr>
              <a:t>ción’ words in plural form, highlighting the presence vs absence of accent in the singular vs plural form of these words.</a:t>
            </a:r>
            <a:endParaRPr b="1"/>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Procedure:</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gives explanation, drawing attention to change in spelling.</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repeat the words back, putting stress on the correct syllable, as modelled.</a:t>
            </a:r>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acción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404];</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construcción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793];</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revolución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1086];</a:t>
            </a:r>
            <a:r>
              <a:rPr lang="en-GB" sz="1200">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5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minute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explain the ‘–dad’ suffix in Spanish and its correspondence to ‘–ty’ in English. </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Teacher elicits the Spanish for ‘city’ and ‘activity’ (both words were learnt in Y7).</a:t>
            </a:r>
            <a:endParaRPr dirty="0"/>
          </a:p>
          <a:p>
            <a:pPr marL="228600" lvl="0" indent="-228600" algn="l" rtl="0">
              <a:spcBef>
                <a:spcPts val="0"/>
              </a:spcBef>
              <a:spcAft>
                <a:spcPts val="0"/>
              </a:spcAft>
              <a:buClr>
                <a:schemeClr val="dk1"/>
              </a:buClr>
              <a:buSzPts val="1200"/>
              <a:buFont typeface="Calibri"/>
              <a:buAutoNum type="arabicPeriod"/>
            </a:pPr>
            <a:r>
              <a:rPr lang="en-GB" b="0" dirty="0"/>
              <a:t>Teacher reads through the follow-up explanations.</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Spanish): </a:t>
            </a:r>
            <a:br>
              <a:rPr lang="en-GB" dirty="0"/>
            </a:br>
            <a:r>
              <a:rPr lang="en-GB" dirty="0"/>
              <a:t>ciudad [178]; </a:t>
            </a:r>
            <a:r>
              <a:rPr lang="en-GB" dirty="0" err="1"/>
              <a:t>actividad</a:t>
            </a:r>
            <a:r>
              <a:rPr lang="en-GB" dirty="0"/>
              <a:t> [344];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532" name="Google Shape;53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6798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dirty="0">
                <a:solidFill>
                  <a:srgbClr val="002060"/>
                </a:solidFill>
              </a:rPr>
              <a:t>ción</a:t>
            </a:r>
            <a:r>
              <a:rPr lang="en-US" b="0" baseline="0" dirty="0"/>
              <a:t>’ suffix in Spanish and its correspondence to ‘–tion’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‘action’ and ‘direction’.</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2960759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dirty="0">
                <a:solidFill>
                  <a:srgbClr val="002060"/>
                </a:solidFill>
              </a:rPr>
              <a:t>ción</a:t>
            </a:r>
            <a:r>
              <a:rPr lang="en-US" b="0" baseline="0" dirty="0"/>
              <a:t>’ suffix and to reinforce the connection with ‘–tion’ in English. </a:t>
            </a:r>
            <a:endParaRPr lang="en-US" b="1" dirty="0"/>
          </a:p>
          <a:p>
            <a:endParaRPr lang="en-US" b="1" dirty="0"/>
          </a:p>
          <a:p>
            <a:r>
              <a:rPr lang="en-US" b="1" dirty="0"/>
              <a:t>Procedure: </a:t>
            </a:r>
          </a:p>
          <a:p>
            <a:r>
              <a:rPr lang="en-US" b="0" baseline="0" dirty="0"/>
              <a:t>1) Students are given one minute in pairs to think about the Spanish for the eight ‘–tion’ words.</a:t>
            </a:r>
          </a:p>
          <a:p>
            <a:r>
              <a:rPr lang="en-US" b="0" baseline="0" dirty="0"/>
              <a:t>2) The teacher asks students to say the Spanish for the English words (this can be in any order). The teacher could highlight the SSC [ci] within the word.</a:t>
            </a:r>
          </a:p>
          <a:p>
            <a:r>
              <a:rPr lang="en-US" b="0" baseline="0" dirty="0"/>
              <a:t>3) Answers are revealed by clicking on the English text box.  </a:t>
            </a:r>
          </a:p>
          <a:p>
            <a:r>
              <a:rPr lang="en-US" b="0" baseline="0" dirty="0"/>
              <a:t>4) The teacher can draw attention to the fact that these are all feminine nouns.</a:t>
            </a:r>
          </a:p>
          <a:p>
            <a:r>
              <a:rPr lang="en-US" b="0" baseline="0" dirty="0"/>
              <a:t>6) The teacher can </a:t>
            </a:r>
            <a:r>
              <a:rPr lang="es-ES" b="0" baseline="0" dirty="0" err="1"/>
              <a:t>ask</a:t>
            </a:r>
            <a:r>
              <a:rPr lang="es-ES" b="0" baseline="0" dirty="0"/>
              <a:t> </a:t>
            </a:r>
            <a:r>
              <a:rPr lang="es-ES" b="0" baseline="0" dirty="0" err="1"/>
              <a:t>students</a:t>
            </a:r>
            <a:r>
              <a:rPr lang="es-ES" b="0" baseline="0" dirty="0"/>
              <a:t> to </a:t>
            </a:r>
            <a:r>
              <a:rPr lang="es-ES" b="0" baseline="0" dirty="0" err="1"/>
              <a:t>provide</a:t>
            </a:r>
            <a:r>
              <a:rPr lang="es-ES" b="0" baseline="0" dirty="0"/>
              <a:t> </a:t>
            </a:r>
            <a:r>
              <a:rPr lang="es-ES" b="0" baseline="0" dirty="0" err="1"/>
              <a:t>the</a:t>
            </a:r>
            <a:r>
              <a:rPr lang="es-ES" b="0" baseline="0" dirty="0"/>
              <a:t> plural </a:t>
            </a:r>
            <a:r>
              <a:rPr lang="es-ES" b="0" baseline="0" dirty="0" err="1"/>
              <a:t>form</a:t>
            </a:r>
            <a:r>
              <a:rPr lang="es-ES" b="0" baseline="0" dirty="0"/>
              <a:t> of </a:t>
            </a:r>
            <a:r>
              <a:rPr lang="es-ES" b="0" baseline="0" dirty="0" err="1"/>
              <a:t>some</a:t>
            </a:r>
            <a:r>
              <a:rPr lang="es-ES" b="0" baseline="0" dirty="0"/>
              <a:t> of </a:t>
            </a:r>
            <a:r>
              <a:rPr lang="es-ES" b="0" baseline="0" dirty="0" err="1"/>
              <a:t>these</a:t>
            </a:r>
            <a:r>
              <a:rPr lang="es-ES" b="0" baseline="0" dirty="0"/>
              <a:t> </a:t>
            </a:r>
            <a:r>
              <a:rPr lang="es-ES" b="0" baseline="0" dirty="0" err="1"/>
              <a:t>words</a:t>
            </a:r>
            <a:r>
              <a:rPr lang="es-ES" b="0" baseline="0" dirty="0"/>
              <a:t>, </a:t>
            </a:r>
            <a:r>
              <a:rPr lang="es-ES" b="0" baseline="0" dirty="0" err="1"/>
              <a:t>reminding</a:t>
            </a:r>
            <a:r>
              <a:rPr lang="es-ES" b="0" baseline="0" dirty="0"/>
              <a:t> </a:t>
            </a:r>
            <a:r>
              <a:rPr lang="es-ES" b="0" baseline="0" dirty="0" err="1"/>
              <a:t>them</a:t>
            </a:r>
            <a:r>
              <a:rPr lang="es-ES" b="0" baseline="0" dirty="0"/>
              <a:t> of </a:t>
            </a:r>
            <a:r>
              <a:rPr lang="es-ES" b="0" baseline="0" dirty="0" err="1"/>
              <a:t>the</a:t>
            </a:r>
            <a:r>
              <a:rPr lang="es-ES" b="0" baseline="0" dirty="0"/>
              <a:t> </a:t>
            </a:r>
            <a:r>
              <a:rPr lang="es-ES" b="0" baseline="0" dirty="0" err="1"/>
              <a:t>absence</a:t>
            </a:r>
            <a:r>
              <a:rPr lang="es-ES" b="0" baseline="0" dirty="0"/>
              <a:t>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These words are all within the 2000 most frequent and are included for further practice of the suffix. These may be learnt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examples in the 2000 most frequent words in Spanish: </a:t>
            </a:r>
            <a:r>
              <a:rPr lang="es-ES" sz="1800" b="0" i="0" u="none" strike="noStrike" dirty="0">
                <a:solidFill>
                  <a:srgbClr val="000000"/>
                </a:solidFill>
                <a:effectLst/>
                <a:latin typeface="Calibri" panose="020F0502020204030204" pitchFamily="34" charset="0"/>
              </a:rPr>
              <a:t>acción</a:t>
            </a:r>
            <a:r>
              <a:rPr lang="es-ES" dirty="0"/>
              <a:t> [</a:t>
            </a:r>
            <a:r>
              <a:rPr lang="es-ES" sz="1800" b="0" i="0" u="none" strike="noStrike" dirty="0">
                <a:solidFill>
                  <a:srgbClr val="000000"/>
                </a:solidFill>
                <a:effectLst/>
                <a:latin typeface="Calibri" panose="020F0502020204030204" pitchFamily="34" charset="0"/>
              </a:rPr>
              <a:t>404];</a:t>
            </a:r>
            <a:r>
              <a:rPr lang="es-ES" dirty="0"/>
              <a:t> </a:t>
            </a:r>
            <a:r>
              <a:rPr lang="es-ES" sz="1800" b="0" i="0" u="none" strike="noStrike" dirty="0">
                <a:solidFill>
                  <a:srgbClr val="000000"/>
                </a:solidFill>
                <a:effectLst/>
                <a:latin typeface="Calibri" panose="020F0502020204030204" pitchFamily="34" charset="0"/>
              </a:rPr>
              <a:t>atención</a:t>
            </a:r>
            <a:r>
              <a:rPr lang="es-ES" dirty="0"/>
              <a:t> [</a:t>
            </a:r>
            <a:r>
              <a:rPr lang="es-ES" sz="1800" b="0" i="0" u="none" strike="noStrike" dirty="0">
                <a:solidFill>
                  <a:srgbClr val="000000"/>
                </a:solidFill>
                <a:effectLst/>
                <a:latin typeface="Calibri" panose="020F0502020204030204" pitchFamily="34" charset="0"/>
              </a:rPr>
              <a:t>489];</a:t>
            </a:r>
            <a:r>
              <a:rPr lang="es-ES" dirty="0"/>
              <a:t> </a:t>
            </a:r>
            <a:r>
              <a:rPr lang="es-ES" sz="1800" b="0" i="0" u="none" strike="noStrike" dirty="0">
                <a:solidFill>
                  <a:srgbClr val="000000"/>
                </a:solidFill>
                <a:effectLst/>
                <a:latin typeface="Calibri" panose="020F0502020204030204" pitchFamily="34" charset="0"/>
              </a:rPr>
              <a:t>investigación</a:t>
            </a:r>
            <a:r>
              <a:rPr lang="es-ES" dirty="0"/>
              <a:t> [</a:t>
            </a:r>
            <a:r>
              <a:rPr lang="es-ES" sz="1800" b="0" i="0" u="none" strike="noStrike" dirty="0">
                <a:solidFill>
                  <a:srgbClr val="000000"/>
                </a:solidFill>
                <a:effectLst/>
                <a:latin typeface="Calibri" panose="020F0502020204030204" pitchFamily="34" charset="0"/>
              </a:rPr>
              <a:t>511];</a:t>
            </a:r>
            <a:r>
              <a:rPr lang="es-ES" dirty="0"/>
              <a:t> </a:t>
            </a:r>
            <a:r>
              <a:rPr lang="es-ES" sz="1800" b="0" i="0" u="none" strike="noStrike" dirty="0">
                <a:solidFill>
                  <a:srgbClr val="000000"/>
                </a:solidFill>
                <a:effectLst/>
                <a:latin typeface="Calibri" panose="020F0502020204030204" pitchFamily="34" charset="0"/>
              </a:rPr>
              <a:t>producción</a:t>
            </a:r>
            <a:r>
              <a:rPr lang="es-ES" dirty="0"/>
              <a:t> [</a:t>
            </a:r>
            <a:r>
              <a:rPr lang="es-ES" sz="1800" b="0" i="0" u="none" strike="noStrike" dirty="0">
                <a:solidFill>
                  <a:srgbClr val="000000"/>
                </a:solidFill>
                <a:effectLst/>
                <a:latin typeface="Calibri" panose="020F0502020204030204" pitchFamily="34" charset="0"/>
              </a:rPr>
              <a:t>566];</a:t>
            </a:r>
            <a:r>
              <a:rPr lang="es-ES" dirty="0"/>
              <a:t> </a:t>
            </a:r>
            <a:r>
              <a:rPr lang="es-ES" sz="1800" b="0" i="0" u="none" strike="noStrike" dirty="0">
                <a:solidFill>
                  <a:srgbClr val="000000"/>
                </a:solidFill>
                <a:effectLst/>
                <a:latin typeface="Calibri" panose="020F0502020204030204" pitchFamily="34" charset="0"/>
              </a:rPr>
              <a:t>comunicación</a:t>
            </a:r>
            <a:r>
              <a:rPr lang="es-ES" dirty="0"/>
              <a:t> [</a:t>
            </a:r>
            <a:r>
              <a:rPr lang="es-ES" sz="1800" b="0" i="0" u="none" strike="noStrike" dirty="0">
                <a:solidFill>
                  <a:srgbClr val="000000"/>
                </a:solidFill>
                <a:effectLst/>
                <a:latin typeface="Calibri" panose="020F0502020204030204" pitchFamily="34" charset="0"/>
              </a:rPr>
              <a:t>619];</a:t>
            </a:r>
            <a:r>
              <a:rPr lang="es-ES" dirty="0"/>
              <a:t> </a:t>
            </a:r>
            <a:r>
              <a:rPr lang="es-ES" sz="1800" b="0" i="0" u="none" strike="noStrike" dirty="0">
                <a:solidFill>
                  <a:srgbClr val="000000"/>
                </a:solidFill>
                <a:effectLst/>
                <a:latin typeface="Calibri" panose="020F0502020204030204" pitchFamily="34" charset="0"/>
              </a:rPr>
              <a:t>institución</a:t>
            </a:r>
            <a:r>
              <a:rPr lang="es-ES" dirty="0"/>
              <a:t> [</a:t>
            </a:r>
            <a:r>
              <a:rPr lang="es-ES" sz="1800" b="0" i="0" u="none" strike="noStrike" dirty="0">
                <a:solidFill>
                  <a:srgbClr val="000000"/>
                </a:solidFill>
                <a:effectLst/>
                <a:latin typeface="Calibri" panose="020F0502020204030204" pitchFamily="34" charset="0"/>
              </a:rPr>
              <a:t>697];</a:t>
            </a:r>
            <a:r>
              <a:rPr lang="es-ES" dirty="0"/>
              <a:t> </a:t>
            </a:r>
            <a:r>
              <a:rPr lang="es-ES" sz="1800" b="0" i="0" u="none" strike="noStrike" dirty="0">
                <a:solidFill>
                  <a:srgbClr val="000000"/>
                </a:solidFill>
                <a:effectLst/>
                <a:latin typeface="Calibri" panose="020F0502020204030204" pitchFamily="34" charset="0"/>
              </a:rPr>
              <a:t>nación</a:t>
            </a:r>
            <a:r>
              <a:rPr lang="es-ES" dirty="0"/>
              <a:t> [</a:t>
            </a:r>
            <a:r>
              <a:rPr lang="es-ES" sz="1800" b="0" i="0" u="none" strike="noStrike" dirty="0">
                <a:solidFill>
                  <a:srgbClr val="000000"/>
                </a:solidFill>
                <a:effectLst/>
                <a:latin typeface="Calibri" panose="020F0502020204030204" pitchFamily="34" charset="0"/>
              </a:rPr>
              <a:t>823]; aplicación</a:t>
            </a:r>
            <a:r>
              <a:rPr lang="es-ES" dirty="0"/>
              <a:t> [</a:t>
            </a:r>
            <a:r>
              <a:rPr lang="es-ES" sz="1800" b="0" i="0" u="none" strike="noStrike" dirty="0">
                <a:solidFill>
                  <a:srgbClr val="000000"/>
                </a:solidFill>
                <a:effectLst/>
                <a:latin typeface="Calibri" panose="020F0502020204030204" pitchFamily="34" charset="0"/>
              </a:rPr>
              <a:t>1022];</a:t>
            </a:r>
            <a:r>
              <a:rPr lang="es-ES" dirty="0"/>
              <a:t> </a:t>
            </a:r>
            <a:r>
              <a:rPr lang="es-ES" sz="1800" b="0" i="0" u="none" strike="noStrike" dirty="0">
                <a:solidFill>
                  <a:srgbClr val="000000"/>
                </a:solidFill>
                <a:effectLst/>
                <a:latin typeface="Calibri" panose="020F0502020204030204" pitchFamily="34" charset="0"/>
              </a:rPr>
              <a:t>sensación</a:t>
            </a:r>
            <a:r>
              <a:rPr lang="es-ES" dirty="0"/>
              <a:t> [</a:t>
            </a:r>
            <a:r>
              <a:rPr lang="es-ES" sz="1800" b="0" i="0" u="none" strike="noStrike" dirty="0">
                <a:solidFill>
                  <a:srgbClr val="000000"/>
                </a:solidFill>
                <a:effectLst/>
                <a:latin typeface="Calibri" panose="020F0502020204030204" pitchFamily="34" charset="0"/>
              </a:rPr>
              <a:t>1038];</a:t>
            </a:r>
            <a:r>
              <a:rPr lang="es-ES" dirty="0"/>
              <a:t> </a:t>
            </a:r>
            <a:r>
              <a:rPr lang="es-ES" sz="1800" b="0" i="0" u="none" strike="noStrike" dirty="0">
                <a:solidFill>
                  <a:srgbClr val="000000"/>
                </a:solidFill>
                <a:effectLst/>
                <a:latin typeface="Calibri" panose="020F0502020204030204" pitchFamily="34" charset="0"/>
              </a:rPr>
              <a:t>revolución</a:t>
            </a:r>
            <a:r>
              <a:rPr lang="es-ES" dirty="0"/>
              <a:t> [</a:t>
            </a:r>
            <a:r>
              <a:rPr lang="es-ES" sz="1800" b="0" i="0" u="none" strike="noStrike" dirty="0">
                <a:solidFill>
                  <a:srgbClr val="000000"/>
                </a:solidFill>
                <a:effectLst/>
                <a:latin typeface="Calibri" panose="020F0502020204030204" pitchFamily="34" charset="0"/>
              </a:rPr>
              <a:t>1086];</a:t>
            </a:r>
            <a:r>
              <a:rPr lang="es-ES" dirty="0"/>
              <a:t> </a:t>
            </a:r>
            <a:r>
              <a:rPr lang="es-ES" sz="1800" b="0" i="0" u="none" strike="noStrike" dirty="0">
                <a:solidFill>
                  <a:srgbClr val="000000"/>
                </a:solidFill>
                <a:effectLst/>
                <a:latin typeface="Calibri" panose="020F0502020204030204" pitchFamily="34" charset="0"/>
              </a:rPr>
              <a:t>administración</a:t>
            </a:r>
            <a:r>
              <a:rPr lang="es-ES" dirty="0"/>
              <a:t> [</a:t>
            </a:r>
            <a:r>
              <a:rPr lang="es-ES" sz="1800" b="0" i="0" u="none" strike="noStrike" dirty="0">
                <a:solidFill>
                  <a:srgbClr val="000000"/>
                </a:solidFill>
                <a:effectLst/>
                <a:latin typeface="Calibri" panose="020F0502020204030204" pitchFamily="34" charset="0"/>
              </a:rPr>
              <a:t>1147];</a:t>
            </a:r>
            <a:r>
              <a:rPr lang="es-ES" dirty="0"/>
              <a:t> </a:t>
            </a:r>
            <a:r>
              <a:rPr lang="es-ES" sz="1800" b="0" i="0" u="none" strike="noStrike" dirty="0">
                <a:solidFill>
                  <a:srgbClr val="000000"/>
                </a:solidFill>
                <a:effectLst/>
                <a:latin typeface="Calibri" panose="020F0502020204030204" pitchFamily="34" charset="0"/>
              </a:rPr>
              <a:t>opción</a:t>
            </a:r>
            <a:r>
              <a:rPr lang="es-ES" dirty="0"/>
              <a:t> [</a:t>
            </a:r>
            <a:r>
              <a:rPr lang="es-ES" sz="1800" b="0" i="0" u="none" strike="noStrike" dirty="0">
                <a:solidFill>
                  <a:srgbClr val="000000"/>
                </a:solidFill>
                <a:effectLst/>
                <a:latin typeface="Calibri" panose="020F0502020204030204" pitchFamily="34" charset="0"/>
              </a:rPr>
              <a:t>1175];</a:t>
            </a:r>
            <a:r>
              <a:rPr lang="es-ES" dirty="0"/>
              <a:t> </a:t>
            </a:r>
            <a:r>
              <a:rPr lang="es-ES" sz="1800" b="0" i="0" u="none" strike="noStrike" dirty="0">
                <a:solidFill>
                  <a:srgbClr val="000000"/>
                </a:solidFill>
                <a:effectLst/>
                <a:latin typeface="Calibri" panose="020F0502020204030204" pitchFamily="34" charset="0"/>
              </a:rPr>
              <a:t>tradicional</a:t>
            </a:r>
            <a:r>
              <a:rPr lang="es-ES" dirty="0"/>
              <a:t> [</a:t>
            </a:r>
            <a:r>
              <a:rPr lang="es-ES" sz="1800" b="0" i="0" u="none" strike="noStrike" dirty="0">
                <a:solidFill>
                  <a:srgbClr val="000000"/>
                </a:solidFill>
                <a:effectLst/>
                <a:latin typeface="Calibri" panose="020F0502020204030204" pitchFamily="34" charset="0"/>
              </a:rPr>
              <a:t>1222];</a:t>
            </a:r>
            <a:r>
              <a:rPr lang="es-ES" dirty="0"/>
              <a:t> </a:t>
            </a:r>
            <a:r>
              <a:rPr lang="es-ES" sz="1800" b="0" i="0" u="none" strike="noStrike" dirty="0">
                <a:solidFill>
                  <a:srgbClr val="000000"/>
                </a:solidFill>
                <a:effectLst/>
                <a:latin typeface="Calibri" panose="020F0502020204030204" pitchFamily="34" charset="0"/>
              </a:rPr>
              <a:t>declaración</a:t>
            </a:r>
            <a:r>
              <a:rPr lang="es-ES" dirty="0"/>
              <a:t> [</a:t>
            </a:r>
            <a:r>
              <a:rPr lang="es-ES" sz="1800" b="0" i="0" u="none" strike="noStrike" dirty="0">
                <a:solidFill>
                  <a:srgbClr val="000000"/>
                </a:solidFill>
                <a:effectLst/>
                <a:latin typeface="Calibri" panose="020F0502020204030204" pitchFamily="34" charset="0"/>
              </a:rPr>
              <a:t>1264];</a:t>
            </a:r>
            <a:r>
              <a:rPr lang="es-ES" dirty="0"/>
              <a:t> </a:t>
            </a:r>
            <a:r>
              <a:rPr lang="es-ES" sz="1800" b="0" i="0" u="none" strike="noStrike" dirty="0">
                <a:solidFill>
                  <a:srgbClr val="000000"/>
                </a:solidFill>
                <a:effectLst/>
                <a:latin typeface="Calibri" panose="020F0502020204030204" pitchFamily="34" charset="0"/>
              </a:rPr>
              <a:t>reacción</a:t>
            </a:r>
            <a:r>
              <a:rPr lang="es-ES" dirty="0"/>
              <a:t> [</a:t>
            </a:r>
            <a:r>
              <a:rPr lang="es-ES" sz="1800" b="0" i="0" u="none" strike="noStrike" dirty="0">
                <a:solidFill>
                  <a:srgbClr val="000000"/>
                </a:solidFill>
                <a:effectLst/>
                <a:latin typeface="Calibri" panose="020F0502020204030204" pitchFamily="34" charset="0"/>
              </a:rPr>
              <a:t>1293];</a:t>
            </a:r>
            <a:r>
              <a:rPr lang="es-ES" dirty="0"/>
              <a:t> </a:t>
            </a:r>
            <a:r>
              <a:rPr lang="es-ES" sz="1800" b="0" i="0" u="none" strike="noStrike" dirty="0">
                <a:solidFill>
                  <a:srgbClr val="000000"/>
                </a:solidFill>
                <a:effectLst/>
                <a:latin typeface="Calibri" panose="020F0502020204030204" pitchFamily="34" charset="0"/>
              </a:rPr>
              <a:t>exposición</a:t>
            </a:r>
            <a:r>
              <a:rPr lang="es-ES" dirty="0"/>
              <a:t> [</a:t>
            </a:r>
            <a:r>
              <a:rPr lang="es-ES" sz="1800" b="0" i="0" u="none" strike="noStrike" dirty="0">
                <a:solidFill>
                  <a:srgbClr val="000000"/>
                </a:solidFill>
                <a:effectLst/>
                <a:latin typeface="Calibri" panose="020F0502020204030204" pitchFamily="34" charset="0"/>
              </a:rPr>
              <a:t>1317];</a:t>
            </a:r>
            <a:r>
              <a:rPr lang="es-ES" dirty="0"/>
              <a:t> </a:t>
            </a:r>
            <a:r>
              <a:rPr lang="es-ES" sz="1800" b="0" i="0" u="none" strike="noStrike" dirty="0">
                <a:solidFill>
                  <a:srgbClr val="000000"/>
                </a:solidFill>
                <a:effectLst/>
                <a:latin typeface="Calibri" panose="020F0502020204030204" pitchFamily="34" charset="0"/>
              </a:rPr>
              <a:t>protección</a:t>
            </a:r>
            <a:r>
              <a:rPr lang="es-ES" dirty="0"/>
              <a:t> [</a:t>
            </a:r>
            <a:r>
              <a:rPr lang="es-ES" sz="1800" b="0" i="0" u="none" strike="noStrike" dirty="0">
                <a:solidFill>
                  <a:srgbClr val="000000"/>
                </a:solidFill>
                <a:effectLst/>
                <a:latin typeface="Calibri" panose="020F0502020204030204" pitchFamily="34" charset="0"/>
              </a:rPr>
              <a:t>1425];</a:t>
            </a:r>
            <a:r>
              <a:rPr lang="es-ES" dirty="0"/>
              <a:t> </a:t>
            </a:r>
            <a:r>
              <a:rPr lang="es-ES" sz="1800" b="0" i="0" u="none" strike="noStrike" dirty="0">
                <a:solidFill>
                  <a:srgbClr val="000000"/>
                </a:solidFill>
                <a:effectLst/>
                <a:latin typeface="Calibri" panose="020F0502020204030204" pitchFamily="34" charset="0"/>
              </a:rPr>
              <a:t>oposición</a:t>
            </a:r>
            <a:r>
              <a:rPr lang="es-ES" dirty="0"/>
              <a:t> [</a:t>
            </a:r>
            <a:r>
              <a:rPr lang="es-ES" sz="1800" b="0" i="0" u="none" strike="noStrike" dirty="0">
                <a:solidFill>
                  <a:srgbClr val="000000"/>
                </a:solidFill>
                <a:effectLst/>
                <a:latin typeface="Calibri" panose="020F0502020204030204" pitchFamily="34" charset="0"/>
              </a:rPr>
              <a:t>1441];</a:t>
            </a:r>
            <a:r>
              <a:rPr lang="es-ES" dirty="0"/>
              <a:t> </a:t>
            </a:r>
            <a:r>
              <a:rPr lang="es-ES" sz="1800" b="0" i="0" u="none" strike="noStrike" dirty="0">
                <a:solidFill>
                  <a:srgbClr val="000000"/>
                </a:solidFill>
                <a:effectLst/>
                <a:latin typeface="Calibri" panose="020F0502020204030204" pitchFamily="34" charset="0"/>
              </a:rPr>
              <a:t>edición</a:t>
            </a:r>
            <a:r>
              <a:rPr lang="es-ES" dirty="0"/>
              <a:t> [</a:t>
            </a:r>
            <a:r>
              <a:rPr lang="es-ES" sz="1800" b="0" i="0" u="none" strike="noStrike" dirty="0">
                <a:solidFill>
                  <a:srgbClr val="000000"/>
                </a:solidFill>
                <a:effectLst/>
                <a:latin typeface="Calibri" panose="020F0502020204030204" pitchFamily="34" charset="0"/>
              </a:rPr>
              <a:t>1449];</a:t>
            </a:r>
            <a:r>
              <a:rPr lang="es-ES" dirty="0"/>
              <a:t> </a:t>
            </a:r>
            <a:r>
              <a:rPr lang="es-ES" sz="1800" b="0" i="0" u="none" strike="noStrike" dirty="0">
                <a:solidFill>
                  <a:srgbClr val="000000"/>
                </a:solidFill>
                <a:effectLst/>
                <a:latin typeface="Calibri" panose="020F0502020204030204" pitchFamily="34" charset="0"/>
              </a:rPr>
              <a:t>obligación</a:t>
            </a:r>
            <a:r>
              <a:rPr lang="es-ES" dirty="0"/>
              <a:t> [</a:t>
            </a:r>
            <a:r>
              <a:rPr lang="es-ES" sz="1800" b="0" i="0" u="none" strike="noStrike" dirty="0">
                <a:solidFill>
                  <a:srgbClr val="000000"/>
                </a:solidFill>
                <a:effectLst/>
                <a:latin typeface="Calibri" panose="020F0502020204030204" pitchFamily="34" charset="0"/>
              </a:rPr>
              <a:t>1452];</a:t>
            </a:r>
            <a:r>
              <a:rPr lang="es-ES" dirty="0"/>
              <a:t> </a:t>
            </a:r>
            <a:r>
              <a:rPr lang="es-ES" sz="1800" b="0" i="0" u="none" strike="noStrike" dirty="0">
                <a:solidFill>
                  <a:srgbClr val="000000"/>
                </a:solidFill>
                <a:effectLst/>
                <a:latin typeface="Calibri" panose="020F0502020204030204" pitchFamily="34" charset="0"/>
              </a:rPr>
              <a:t>asociación</a:t>
            </a:r>
            <a:r>
              <a:rPr lang="es-ES" dirty="0"/>
              <a:t> [</a:t>
            </a:r>
            <a:r>
              <a:rPr lang="es-ES" sz="1800" b="0" i="0" u="none" strike="noStrike" dirty="0">
                <a:solidFill>
                  <a:srgbClr val="000000"/>
                </a:solidFill>
                <a:effectLst/>
                <a:latin typeface="Calibri" panose="020F0502020204030204" pitchFamily="34" charset="0"/>
              </a:rPr>
              <a:t>1457];</a:t>
            </a:r>
            <a:r>
              <a:rPr lang="es-ES" dirty="0"/>
              <a:t> </a:t>
            </a:r>
            <a:r>
              <a:rPr lang="es-ES" sz="1800" b="0" i="0" u="none" strike="noStrike" dirty="0">
                <a:solidFill>
                  <a:srgbClr val="000000"/>
                </a:solidFill>
                <a:effectLst/>
                <a:latin typeface="Calibri" panose="020F0502020204030204" pitchFamily="34" charset="0"/>
              </a:rPr>
              <a:t>constitución</a:t>
            </a:r>
            <a:r>
              <a:rPr lang="es-ES" dirty="0"/>
              <a:t> [</a:t>
            </a:r>
            <a:r>
              <a:rPr lang="es-ES" sz="1800" b="0" i="0" u="none" strike="noStrike" dirty="0">
                <a:solidFill>
                  <a:srgbClr val="000000"/>
                </a:solidFill>
                <a:effectLst/>
                <a:latin typeface="Calibri" panose="020F0502020204030204" pitchFamily="34" charset="0"/>
              </a:rPr>
              <a:t>1458];</a:t>
            </a:r>
            <a:r>
              <a:rPr lang="es-ES" dirty="0"/>
              <a:t> </a:t>
            </a:r>
            <a:r>
              <a:rPr lang="es-ES" sz="1800" b="0" i="0" u="none" strike="noStrike" dirty="0">
                <a:solidFill>
                  <a:srgbClr val="000000"/>
                </a:solidFill>
                <a:effectLst/>
                <a:latin typeface="Calibri" panose="020F0502020204030204" pitchFamily="34" charset="0"/>
              </a:rPr>
              <a:t>disposición</a:t>
            </a:r>
            <a:r>
              <a:rPr lang="es-ES" dirty="0"/>
              <a:t> [</a:t>
            </a:r>
            <a:r>
              <a:rPr lang="es-ES" sz="1800" b="0" i="0" u="none" strike="noStrike" dirty="0">
                <a:solidFill>
                  <a:srgbClr val="000000"/>
                </a:solidFill>
                <a:effectLst/>
                <a:latin typeface="Calibri" panose="020F0502020204030204" pitchFamily="34" charset="0"/>
              </a:rPr>
              <a:t>1548];</a:t>
            </a:r>
            <a:r>
              <a:rPr lang="es-ES" dirty="0"/>
              <a:t> </a:t>
            </a:r>
            <a:r>
              <a:rPr lang="es-ES" sz="1800" b="0" i="0" u="none" strike="noStrike" dirty="0">
                <a:solidFill>
                  <a:srgbClr val="000000"/>
                </a:solidFill>
                <a:effectLst/>
                <a:latin typeface="Calibri" panose="020F0502020204030204" pitchFamily="34" charset="0"/>
              </a:rPr>
              <a:t>evolución</a:t>
            </a:r>
            <a:r>
              <a:rPr lang="es-ES" dirty="0"/>
              <a:t> [</a:t>
            </a:r>
            <a:r>
              <a:rPr lang="es-ES" sz="1800" b="0" i="0" u="none" strike="noStrike" dirty="0">
                <a:solidFill>
                  <a:srgbClr val="000000"/>
                </a:solidFill>
                <a:effectLst/>
                <a:latin typeface="Calibri" panose="020F0502020204030204" pitchFamily="34" charset="0"/>
              </a:rPr>
              <a:t>1598];</a:t>
            </a:r>
            <a:r>
              <a:rPr lang="es-ES" dirty="0"/>
              <a:t> </a:t>
            </a:r>
            <a:r>
              <a:rPr lang="es-ES" sz="1800" b="0" i="0" u="none" strike="noStrike" dirty="0">
                <a:solidFill>
                  <a:srgbClr val="000000"/>
                </a:solidFill>
                <a:effectLst/>
                <a:latin typeface="Calibri" panose="020F0502020204030204" pitchFamily="34" charset="0"/>
              </a:rPr>
              <a:t>intervención</a:t>
            </a:r>
            <a:r>
              <a:rPr lang="es-ES" dirty="0"/>
              <a:t> [</a:t>
            </a:r>
            <a:r>
              <a:rPr lang="es-ES" sz="1800" b="0" i="0" u="none" strike="noStrike" dirty="0">
                <a:solidFill>
                  <a:srgbClr val="000000"/>
                </a:solidFill>
                <a:effectLst/>
                <a:latin typeface="Calibri" panose="020F0502020204030204" pitchFamily="34" charset="0"/>
              </a:rPr>
              <a:t>1626];</a:t>
            </a:r>
            <a:r>
              <a:rPr lang="es-ES" dirty="0"/>
              <a:t> </a:t>
            </a:r>
            <a:r>
              <a:rPr lang="es-ES" sz="1800" b="0" i="0" u="none" strike="noStrike" dirty="0">
                <a:solidFill>
                  <a:srgbClr val="000000"/>
                </a:solidFill>
                <a:effectLst/>
                <a:latin typeface="Calibri" panose="020F0502020204030204" pitchFamily="34" charset="0"/>
              </a:rPr>
              <a:t>colección</a:t>
            </a:r>
            <a:r>
              <a:rPr lang="es-ES" dirty="0"/>
              <a:t> [</a:t>
            </a:r>
            <a:r>
              <a:rPr lang="es-ES" sz="1800" b="0" i="0" u="none" strike="noStrike" dirty="0">
                <a:solidFill>
                  <a:srgbClr val="000000"/>
                </a:solidFill>
                <a:effectLst/>
                <a:latin typeface="Calibri" panose="020F0502020204030204" pitchFamily="34" charset="0"/>
              </a:rPr>
              <a:t>1632];</a:t>
            </a:r>
            <a:r>
              <a:rPr lang="es-ES" dirty="0"/>
              <a:t> </a:t>
            </a:r>
            <a:r>
              <a:rPr lang="es-ES" sz="1800" b="0" i="0" u="none" strike="noStrike" dirty="0">
                <a:solidFill>
                  <a:srgbClr val="000000"/>
                </a:solidFill>
                <a:effectLst/>
                <a:latin typeface="Calibri" panose="020F0502020204030204" pitchFamily="34" charset="0"/>
              </a:rPr>
              <a:t>representación</a:t>
            </a:r>
            <a:r>
              <a:rPr lang="es-ES" dirty="0"/>
              <a:t> [</a:t>
            </a:r>
            <a:r>
              <a:rPr lang="es-ES" sz="1800" b="0" i="0" u="none" strike="noStrike" dirty="0">
                <a:solidFill>
                  <a:srgbClr val="000000"/>
                </a:solidFill>
                <a:effectLst/>
                <a:latin typeface="Calibri" panose="020F0502020204030204" pitchFamily="34" charset="0"/>
              </a:rPr>
              <a:t>1640];</a:t>
            </a:r>
            <a:r>
              <a:rPr lang="es-ES" dirty="0"/>
              <a:t> </a:t>
            </a:r>
            <a:r>
              <a:rPr lang="es-ES" sz="1800" b="0" i="0" u="none" strike="noStrike" dirty="0">
                <a:solidFill>
                  <a:srgbClr val="000000"/>
                </a:solidFill>
                <a:effectLst/>
                <a:latin typeface="Calibri" panose="020F0502020204030204" pitchFamily="34" charset="0"/>
              </a:rPr>
              <a:t>sección</a:t>
            </a:r>
            <a:r>
              <a:rPr lang="es-ES" dirty="0"/>
              <a:t> [</a:t>
            </a:r>
            <a:r>
              <a:rPr lang="es-ES" sz="1800" b="0" i="0" u="none" strike="noStrike" dirty="0">
                <a:solidFill>
                  <a:srgbClr val="000000"/>
                </a:solidFill>
                <a:effectLst/>
                <a:latin typeface="Calibri" panose="020F0502020204030204" pitchFamily="34" charset="0"/>
              </a:rPr>
              <a:t>1688];</a:t>
            </a:r>
            <a:r>
              <a:rPr lang="es-ES" dirty="0"/>
              <a:t> </a:t>
            </a:r>
            <a:r>
              <a:rPr lang="es-ES" sz="1800" b="0" i="0" u="none" strike="noStrike" dirty="0">
                <a:solidFill>
                  <a:srgbClr val="000000"/>
                </a:solidFill>
                <a:effectLst/>
                <a:latin typeface="Calibri" panose="020F0502020204030204" pitchFamily="34" charset="0"/>
              </a:rPr>
              <a:t>presentación</a:t>
            </a:r>
            <a:r>
              <a:rPr lang="es-ES" dirty="0"/>
              <a:t> [</a:t>
            </a:r>
            <a:r>
              <a:rPr lang="es-ES" sz="1800" b="0" i="0" u="none" strike="noStrike" dirty="0">
                <a:solidFill>
                  <a:srgbClr val="000000"/>
                </a:solidFill>
                <a:effectLst/>
                <a:latin typeface="Calibri" panose="020F0502020204030204" pitchFamily="34" charset="0"/>
              </a:rPr>
              <a:t>1747];</a:t>
            </a:r>
            <a:r>
              <a:rPr lang="es-ES" dirty="0"/>
              <a:t> </a:t>
            </a:r>
            <a:r>
              <a:rPr lang="es-ES" sz="1800" b="0" i="0" u="none" strike="noStrike" dirty="0">
                <a:solidFill>
                  <a:srgbClr val="000000"/>
                </a:solidFill>
                <a:effectLst/>
                <a:latin typeface="Calibri" panose="020F0502020204030204" pitchFamily="34" charset="0"/>
              </a:rPr>
              <a:t>manifestación</a:t>
            </a:r>
            <a:r>
              <a:rPr lang="es-ES" dirty="0"/>
              <a:t> [</a:t>
            </a:r>
            <a:r>
              <a:rPr lang="es-ES" sz="1800" b="0" i="0" u="none" strike="noStrike" dirty="0">
                <a:solidFill>
                  <a:srgbClr val="000000"/>
                </a:solidFill>
                <a:effectLst/>
                <a:latin typeface="Calibri" panose="020F0502020204030204" pitchFamily="34" charset="0"/>
              </a:rPr>
              <a:t>1837];</a:t>
            </a:r>
            <a:r>
              <a:rPr lang="es-ES" dirty="0"/>
              <a:t> </a:t>
            </a:r>
            <a:r>
              <a:rPr lang="es-ES" sz="1800" b="0" i="0" u="none" strike="noStrike" dirty="0">
                <a:solidFill>
                  <a:srgbClr val="000000"/>
                </a:solidFill>
                <a:effectLst/>
                <a:latin typeface="Calibri" panose="020F0502020204030204" pitchFamily="34" charset="0"/>
              </a:rPr>
              <a:t>interpretación</a:t>
            </a:r>
            <a:r>
              <a:rPr lang="es-ES" dirty="0"/>
              <a:t> [</a:t>
            </a:r>
            <a:r>
              <a:rPr lang="es-ES" sz="1800" b="0" i="0" u="none" strike="noStrike" dirty="0">
                <a:solidFill>
                  <a:srgbClr val="000000"/>
                </a:solidFill>
                <a:effectLst/>
                <a:latin typeface="Calibri" panose="020F0502020204030204" pitchFamily="34" charset="0"/>
              </a:rPr>
              <a:t>1841];</a:t>
            </a:r>
            <a:r>
              <a:rPr lang="es-ES" dirty="0"/>
              <a:t> </a:t>
            </a:r>
            <a:r>
              <a:rPr lang="es-ES" sz="1800" b="0" i="0" u="none" strike="noStrike" dirty="0">
                <a:solidFill>
                  <a:srgbClr val="000000"/>
                </a:solidFill>
                <a:effectLst/>
                <a:latin typeface="Calibri" panose="020F0502020204030204" pitchFamily="34" charset="0"/>
              </a:rPr>
              <a:t>imaginación</a:t>
            </a:r>
            <a:r>
              <a:rPr lang="es-ES" dirty="0"/>
              <a:t> [</a:t>
            </a:r>
            <a:r>
              <a:rPr lang="es-ES" sz="1800" b="0" i="0" u="none" strike="noStrike" dirty="0">
                <a:solidFill>
                  <a:srgbClr val="000000"/>
                </a:solidFill>
                <a:effectLst/>
                <a:latin typeface="Calibri" panose="020F0502020204030204" pitchFamily="34" charset="0"/>
              </a:rPr>
              <a:t>1906];</a:t>
            </a:r>
            <a:r>
              <a:rPr lang="es-ES" dirty="0"/>
              <a:t> </a:t>
            </a:r>
            <a:r>
              <a:rPr lang="es-ES" sz="1800" b="0" i="0" u="none" strike="noStrike" dirty="0">
                <a:solidFill>
                  <a:srgbClr val="000000"/>
                </a:solidFill>
                <a:effectLst/>
                <a:latin typeface="Calibri" panose="020F0502020204030204" pitchFamily="34" charset="0"/>
              </a:rPr>
              <a:t>dimensión</a:t>
            </a:r>
            <a:r>
              <a:rPr lang="es-ES" dirty="0"/>
              <a:t> [</a:t>
            </a:r>
            <a:r>
              <a:rPr lang="es-ES" sz="1800" b="0" i="0" u="none" strike="noStrike" dirty="0">
                <a:solidFill>
                  <a:srgbClr val="000000"/>
                </a:solidFill>
                <a:effectLst/>
                <a:latin typeface="Calibri" panose="020F0502020204030204" pitchFamily="34" charset="0"/>
              </a:rPr>
              <a:t>1916];</a:t>
            </a:r>
            <a:r>
              <a:rPr lang="es-ES" dirty="0"/>
              <a:t> </a:t>
            </a:r>
            <a:r>
              <a:rPr lang="es-ES" sz="1800" b="0" i="0" u="none" strike="noStrike" dirty="0">
                <a:solidFill>
                  <a:srgbClr val="000000"/>
                </a:solidFill>
                <a:effectLst/>
                <a:latin typeface="Calibri" panose="020F0502020204030204" pitchFamily="34" charset="0"/>
              </a:rPr>
              <a:t>excepción</a:t>
            </a:r>
            <a:r>
              <a:rPr lang="es-ES" dirty="0"/>
              <a:t> [</a:t>
            </a:r>
            <a:r>
              <a:rPr lang="es-ES" sz="1800" b="0" i="0" u="none" strike="noStrike" dirty="0">
                <a:solidFill>
                  <a:srgbClr val="000000"/>
                </a:solidFill>
                <a:effectLst/>
                <a:latin typeface="Calibri" panose="020F0502020204030204" pitchFamily="34" charset="0"/>
              </a:rPr>
              <a:t>1935]</a:t>
            </a:r>
            <a:r>
              <a:rPr lang="es-ES" dirty="0"/>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4164409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mins</a:t>
            </a:r>
          </a:p>
          <a:p>
            <a:endParaRPr lang="en-US" b="1" dirty="0"/>
          </a:p>
          <a:p>
            <a:r>
              <a:rPr lang="en-GB" b="1" baseline="0" dirty="0"/>
              <a:t>Aim: </a:t>
            </a:r>
            <a:r>
              <a:rPr lang="en-GB" baseline="0" dirty="0"/>
              <a:t>to consolidate understanding of the different ways in which [</a:t>
            </a:r>
            <a:r>
              <a:rPr lang="en-GB" baseline="0" dirty="0" err="1"/>
              <a:t>ce</a:t>
            </a:r>
            <a:r>
              <a:rPr lang="en-GB" baseline="0" dirty="0"/>
              <a:t>], [ci] and [z] are pronounced in the Spanish-speaking world.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shows the different pronunciation patterns.</a:t>
            </a:r>
          </a:p>
          <a:p>
            <a:pPr marL="228600" indent="-228600">
              <a:buAutoNum type="arabicPeriod"/>
            </a:pPr>
            <a:r>
              <a:rPr lang="en-GB" sz="1200" kern="1200" dirty="0">
                <a:solidFill>
                  <a:schemeClr val="tx1"/>
                </a:solidFill>
                <a:effectLst/>
                <a:latin typeface="+mn-lt"/>
                <a:ea typeface="+mn-ea"/>
                <a:cs typeface="+mn-cs"/>
              </a:rPr>
              <a:t>Students listen to each recording and decide whether the film is from Latin America/Canary Islands or from Spain (Mainland and Balearic Islands). They have to write the words in each recording including CE, CI and Z sounds in the corresponding column.</a:t>
            </a:r>
            <a:endParaRPr lang="en-GB" sz="1200" kern="1200" baseline="0" dirty="0">
              <a:solidFill>
                <a:schemeClr val="tx1"/>
              </a:solidFill>
              <a:effectLst/>
              <a:latin typeface="+mn-lt"/>
              <a:ea typeface="+mn-ea"/>
              <a:cs typeface="+mn-cs"/>
            </a:endParaRPr>
          </a:p>
          <a:p>
            <a:pPr marL="228600" indent="-228600">
              <a:buAutoNum type="arabicPeriod"/>
            </a:pPr>
            <a:r>
              <a:rPr lang="en-GB" sz="1200" kern="1200" baseline="0" dirty="0">
                <a:solidFill>
                  <a:schemeClr val="tx1"/>
                </a:solidFill>
                <a:effectLst/>
                <a:latin typeface="+mn-lt"/>
                <a:ea typeface="+mn-ea"/>
                <a:cs typeface="+mn-cs"/>
              </a:rPr>
              <a:t>Teacher shows the answers.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Transcript:</a:t>
            </a:r>
          </a:p>
          <a:p>
            <a:pPr marL="228600" indent="-228600">
              <a:buAutoNum type="alphaUcParenR"/>
            </a:pPr>
            <a:r>
              <a:rPr lang="en-GB" sz="1200" kern="1200" baseline="0" dirty="0" err="1">
                <a:solidFill>
                  <a:schemeClr val="tx1"/>
                </a:solidFill>
                <a:effectLst/>
                <a:latin typeface="+mn-lt"/>
                <a:ea typeface="+mn-ea"/>
                <a:cs typeface="+mn-cs"/>
              </a:rPr>
              <a:t>realizar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cincuenta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entonces</a:t>
            </a:r>
            <a:r>
              <a:rPr lang="en-GB" sz="1200" kern="1200" baseline="0" dirty="0">
                <a:solidFill>
                  <a:schemeClr val="tx1"/>
                </a:solidFill>
                <a:effectLst/>
                <a:latin typeface="+mn-lt"/>
                <a:ea typeface="+mn-ea"/>
                <a:cs typeface="+mn-cs"/>
              </a:rPr>
              <a:t> - (CE, CI and Z pronounced as ‘s’)</a:t>
            </a:r>
          </a:p>
          <a:p>
            <a:pPr marL="228600" indent="-228600">
              <a:buAutoNum type="alphaUcParenR"/>
            </a:pPr>
            <a:r>
              <a:rPr lang="en-GB" sz="1200" kern="1200" baseline="0" dirty="0" err="1">
                <a:solidFill>
                  <a:schemeClr val="tx1"/>
                </a:solidFill>
                <a:effectLst/>
                <a:latin typeface="+mn-lt"/>
                <a:ea typeface="+mn-ea"/>
                <a:cs typeface="+mn-cs"/>
              </a:rPr>
              <a:t>realizar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cincuenta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entonces</a:t>
            </a:r>
            <a:r>
              <a:rPr lang="en-GB" sz="1200" kern="1200" baseline="0" dirty="0">
                <a:solidFill>
                  <a:schemeClr val="tx1"/>
                </a:solidFill>
                <a:effectLst/>
                <a:latin typeface="+mn-lt"/>
                <a:ea typeface="+mn-ea"/>
                <a:cs typeface="+mn-cs"/>
              </a:rPr>
              <a:t> - (CE, CI and Z pronounced as ‘</a:t>
            </a:r>
            <a:r>
              <a:rPr lang="en-GB" sz="1200" kern="1200" baseline="0" dirty="0" err="1">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a:t>
            </a:r>
          </a:p>
          <a:p>
            <a:pPr marL="228600" indent="-228600">
              <a:buAutoNum type="alphaUcParenR"/>
            </a:pPr>
            <a:endParaRPr lang="en-GB" sz="1200" kern="1200" baseline="0" dirty="0">
              <a:solidFill>
                <a:schemeClr val="tx1"/>
              </a:solidFill>
              <a:effectLst/>
              <a:latin typeface="+mn-lt"/>
              <a:ea typeface="+mn-ea"/>
              <a:cs typeface="+mn-cs"/>
            </a:endParaRPr>
          </a:p>
          <a:p>
            <a:pPr marL="228600" indent="-228600">
              <a:buAutoNum type="arabicPeriod"/>
            </a:pPr>
            <a:r>
              <a:rPr lang="en-GB" sz="1200" kern="1200" baseline="0" dirty="0" err="1">
                <a:solidFill>
                  <a:schemeClr val="tx1"/>
                </a:solidFill>
                <a:effectLst/>
                <a:latin typeface="+mn-lt"/>
                <a:ea typeface="+mn-ea"/>
                <a:cs typeface="+mn-cs"/>
              </a:rPr>
              <a:t>Entonces</a:t>
            </a:r>
            <a:r>
              <a:rPr lang="en-GB" sz="1200" kern="1200" baseline="0" dirty="0">
                <a:solidFill>
                  <a:schemeClr val="tx1"/>
                </a:solidFill>
                <a:effectLst/>
                <a:latin typeface="+mn-lt"/>
                <a:ea typeface="+mn-ea"/>
                <a:cs typeface="+mn-cs"/>
              </a:rPr>
              <a:t> me </a:t>
            </a:r>
            <a:r>
              <a:rPr lang="en-GB" sz="1200" kern="1200" baseline="0" dirty="0" err="1">
                <a:solidFill>
                  <a:schemeClr val="tx1"/>
                </a:solidFill>
                <a:effectLst/>
                <a:latin typeface="+mn-lt"/>
                <a:ea typeface="+mn-ea"/>
                <a:cs typeface="+mn-cs"/>
              </a:rPr>
              <a:t>rompió</a:t>
            </a:r>
            <a:r>
              <a:rPr lang="en-GB" sz="1200" kern="1200" baseline="0" dirty="0">
                <a:solidFill>
                  <a:schemeClr val="tx1"/>
                </a:solidFill>
                <a:effectLst/>
                <a:latin typeface="+mn-lt"/>
                <a:ea typeface="+mn-ea"/>
                <a:cs typeface="+mn-cs"/>
              </a:rPr>
              <a:t> el </a:t>
            </a:r>
            <a:r>
              <a:rPr lang="en-GB" sz="1200" kern="1200" baseline="0" dirty="0" err="1">
                <a:solidFill>
                  <a:schemeClr val="tx1"/>
                </a:solidFill>
                <a:effectLst/>
                <a:latin typeface="+mn-lt"/>
                <a:ea typeface="+mn-ea"/>
                <a:cs typeface="+mn-cs"/>
              </a:rPr>
              <a:t>corazón</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Hay </a:t>
            </a:r>
            <a:r>
              <a:rPr lang="en-GB" sz="1200" kern="1200" baseline="0" dirty="0" err="1">
                <a:solidFill>
                  <a:schemeClr val="tx1"/>
                </a:solidFill>
                <a:effectLst/>
                <a:latin typeface="+mn-lt"/>
                <a:ea typeface="+mn-ea"/>
                <a:cs typeface="+mn-cs"/>
              </a:rPr>
              <a:t>cincuenta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policías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el </a:t>
            </a:r>
            <a:r>
              <a:rPr lang="en-GB" sz="1200" kern="1200" baseline="0" dirty="0" err="1">
                <a:solidFill>
                  <a:schemeClr val="tx1"/>
                </a:solidFill>
                <a:effectLst/>
                <a:latin typeface="+mn-lt"/>
                <a:ea typeface="+mn-ea"/>
                <a:cs typeface="+mn-cs"/>
              </a:rPr>
              <a:t>edificio</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err="1">
                <a:solidFill>
                  <a:schemeClr val="tx1"/>
                </a:solidFill>
                <a:effectLst/>
                <a:latin typeface="+mn-lt"/>
                <a:ea typeface="+mn-ea"/>
                <a:cs typeface="+mn-cs"/>
              </a:rPr>
              <a:t>Estar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la </a:t>
            </a:r>
            <a:r>
              <a:rPr lang="en-GB" sz="1200" kern="1200" baseline="0" dirty="0" err="1">
                <a:solidFill>
                  <a:schemeClr val="tx1"/>
                </a:solidFill>
                <a:effectLst/>
                <a:latin typeface="+mn-lt"/>
                <a:ea typeface="+mn-ea"/>
                <a:cs typeface="+mn-cs"/>
              </a:rPr>
              <a:t>organización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muchos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beneficios</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err="1">
                <a:solidFill>
                  <a:schemeClr val="tx1"/>
                </a:solidFill>
                <a:effectLst/>
                <a:latin typeface="+mn-lt"/>
                <a:ea typeface="+mn-ea"/>
                <a:cs typeface="+mn-cs"/>
              </a:rPr>
              <a:t>Va</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amenazar</a:t>
            </a:r>
            <a:r>
              <a:rPr lang="en-GB" sz="1200" kern="1200" baseline="0" dirty="0">
                <a:solidFill>
                  <a:schemeClr val="tx1"/>
                </a:solidFill>
                <a:effectLst/>
                <a:latin typeface="+mn-lt"/>
                <a:ea typeface="+mn-ea"/>
                <a:cs typeface="+mn-cs"/>
              </a:rPr>
              <a:t> al </a:t>
            </a:r>
            <a:r>
              <a:rPr lang="en-GB" sz="1200" kern="1200" baseline="0" dirty="0" err="1">
                <a:solidFill>
                  <a:schemeClr val="tx1"/>
                </a:solidFill>
                <a:effectLst/>
                <a:latin typeface="+mn-lt"/>
                <a:ea typeface="+mn-ea"/>
                <a:cs typeface="+mn-cs"/>
              </a:rPr>
              <a:t>rey</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err="1">
                <a:solidFill>
                  <a:schemeClr val="tx1"/>
                </a:solidFill>
                <a:effectLst/>
                <a:latin typeface="+mn-lt"/>
                <a:ea typeface="+mn-ea"/>
                <a:cs typeface="+mn-cs"/>
              </a:rPr>
              <a:t>Quiere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realizar</a:t>
            </a:r>
            <a:r>
              <a:rPr lang="en-GB" sz="1200" kern="1200" baseline="0" dirty="0">
                <a:solidFill>
                  <a:schemeClr val="tx1"/>
                </a:solidFill>
                <a:effectLst/>
                <a:latin typeface="+mn-lt"/>
                <a:ea typeface="+mn-ea"/>
                <a:cs typeface="+mn-cs"/>
              </a:rPr>
              <a:t> una </a:t>
            </a:r>
            <a:r>
              <a:rPr lang="en-GB" sz="1200" kern="1200" baseline="0" dirty="0" err="1">
                <a:solidFill>
                  <a:schemeClr val="tx1"/>
                </a:solidFill>
                <a:effectLst/>
                <a:latin typeface="+mn-lt"/>
                <a:ea typeface="+mn-ea"/>
                <a:cs typeface="+mn-cs"/>
              </a:rPr>
              <a:t>acción</a:t>
            </a:r>
            <a:r>
              <a:rPr lang="en-GB" sz="1200" kern="1200" baseline="0" dirty="0">
                <a:solidFill>
                  <a:schemeClr val="tx1"/>
                </a:solidFill>
                <a:effectLst/>
                <a:latin typeface="+mn-lt"/>
                <a:ea typeface="+mn-ea"/>
                <a:cs typeface="+mn-cs"/>
              </a:rPr>
              <a:t> contra el </a:t>
            </a:r>
            <a:r>
              <a:rPr lang="en-GB" sz="1200" kern="1200" baseline="0" dirty="0" err="1">
                <a:solidFill>
                  <a:schemeClr val="tx1"/>
                </a:solidFill>
                <a:effectLst/>
                <a:latin typeface="+mn-lt"/>
                <a:ea typeface="+mn-ea"/>
                <a:cs typeface="+mn-cs"/>
              </a:rPr>
              <a:t>imperio</a:t>
            </a:r>
            <a:r>
              <a:rPr lang="en-GB" sz="1200" kern="1200" baseline="0" dirty="0">
                <a:solidFill>
                  <a:schemeClr val="tx1"/>
                </a:solidFill>
                <a:effectLst/>
                <a:latin typeface="+mn-lt"/>
                <a:ea typeface="+mn-ea"/>
                <a:cs typeface="+mn-cs"/>
              </a:rPr>
              <a:t>.</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Frequency of unknown words:</a:t>
            </a:r>
          </a:p>
          <a:p>
            <a:pPr marL="0" indent="0">
              <a:buNone/>
            </a:pPr>
            <a:r>
              <a:rPr lang="en-GB" sz="1200" kern="1200" baseline="0" dirty="0" err="1">
                <a:solidFill>
                  <a:schemeClr val="tx1"/>
                </a:solidFill>
                <a:effectLst/>
                <a:latin typeface="+mn-lt"/>
                <a:ea typeface="+mn-ea"/>
                <a:cs typeface="+mn-cs"/>
              </a:rPr>
              <a:t>península</a:t>
            </a:r>
            <a:r>
              <a:rPr lang="en-GB" sz="1200" kern="1200" baseline="0" dirty="0">
                <a:solidFill>
                  <a:schemeClr val="tx1"/>
                </a:solidFill>
                <a:effectLst/>
                <a:latin typeface="+mn-lt"/>
                <a:ea typeface="+mn-ea"/>
                <a:cs typeface="+mn-cs"/>
              </a:rPr>
              <a:t> [3167]</a:t>
            </a:r>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1223298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141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008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‘–ía’ or ‘–ia’ suffix in Spanish and its correspondence to ‘–y’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Teacher elicits the Spanish</a:t>
            </a:r>
            <a:r>
              <a:rPr lang="en-US" b="0" baseline="0" dirty="0"/>
              <a:t> for ‘economy’ and ‘geography’ (the words appeared in texts in lesson 1 and 2).</a:t>
            </a:r>
          </a:p>
          <a:p>
            <a:pPr marL="228600" indent="-228600">
              <a:buAutoNum type="arabicPeriod"/>
            </a:pPr>
            <a:r>
              <a:rPr lang="en-US" b="0" baseline="0" dirty="0"/>
              <a:t>Teacher reads through the follow-up explanations. </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two words given here both have final syllable stress. Words ending in –ia, however, have stress on the penultimate syllable (</a:t>
            </a:r>
            <a:r>
              <a:rPr lang="en-GB" baseline="0" dirty="0"/>
              <a:t>frecuencia; </a:t>
            </a:r>
            <a:r>
              <a:rPr lang="en-GB" baseline="0" dirty="0" err="1"/>
              <a:t>democracia</a:t>
            </a:r>
            <a:r>
              <a:rPr lang="en-GB" baseline="0" dirty="0"/>
              <a:t>; </a:t>
            </a:r>
            <a:r>
              <a:rPr lang="en-GB" baseline="0" dirty="0" err="1"/>
              <a:t>colonia</a:t>
            </a:r>
            <a:r>
              <a:rPr lang="en-GB" baseline="0" dirty="0"/>
              <a:t>; </a:t>
            </a:r>
            <a:r>
              <a:rPr lang="en-GB" baseline="0" dirty="0" err="1"/>
              <a:t>gloria</a:t>
            </a:r>
            <a:r>
              <a:rPr lang="en-GB" baseline="0" dirty="0"/>
              <a:t>; victoria).</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77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make explicit the difference in stress patterns between words that end in -ía and -ia</a:t>
            </a:r>
            <a:endParaRPr lang="en-US" b="1" dirty="0"/>
          </a:p>
          <a:p>
            <a:r>
              <a:rPr lang="en-US" b="0" baseline="0" dirty="0"/>
              <a:t> </a:t>
            </a:r>
            <a:endParaRPr lang="en-US" b="0" dirty="0"/>
          </a:p>
          <a:p>
            <a:r>
              <a:rPr lang="en-US" b="1" dirty="0"/>
              <a:t>Procedure:</a:t>
            </a:r>
          </a:p>
          <a:p>
            <a:pPr marL="228600" indent="-228600">
              <a:buAutoNum type="arabicPeriod"/>
            </a:pPr>
            <a:r>
              <a:rPr lang="en-US" b="0" dirty="0"/>
              <a:t>The teacher brings up the explanation</a:t>
            </a:r>
            <a:r>
              <a:rPr lang="en-US" b="0" baseline="0" dirty="0"/>
              <a:t> and goes through it with students.</a:t>
            </a:r>
          </a:p>
          <a:p>
            <a:pPr marL="228600" indent="-228600">
              <a:buAutoNum type="arabicPeriod"/>
            </a:pPr>
            <a:r>
              <a:rPr lang="en-US" b="0" baseline="0" dirty="0"/>
              <a:t>Students listen to the pronunciation modelled by a native speaker.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776128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a:t>to pronounce</a:t>
            </a:r>
            <a:r>
              <a:rPr lang="en-US" b="0" baseline="0" dirty="0"/>
              <a:t> words with ‘–ía’ and ‘–ia’ in Spanish with stress in the correct position</a:t>
            </a:r>
            <a:endParaRPr lang="en-US" b="1" dirty="0"/>
          </a:p>
          <a:p>
            <a:endParaRPr lang="en-US" b="1" dirty="0"/>
          </a:p>
          <a:p>
            <a:r>
              <a:rPr lang="en-US" b="1" dirty="0"/>
              <a:t>Procedure: </a:t>
            </a:r>
          </a:p>
          <a:p>
            <a:pPr marL="228600" indent="-228600">
              <a:buAutoNum type="arabicParenR"/>
            </a:pPr>
            <a:r>
              <a:rPr lang="en-US" b="0" baseline="0" dirty="0"/>
              <a:t>In pairs, or as a whole-class activity, students read the words aloud, paying particular attention to whether the word ends in -</a:t>
            </a:r>
            <a:r>
              <a:rPr lang="en-US" b="0" baseline="0" dirty="0" err="1"/>
              <a:t>ia</a:t>
            </a:r>
            <a:r>
              <a:rPr lang="en-US" b="0" baseline="0" dirty="0"/>
              <a:t> or –</a:t>
            </a:r>
            <a:r>
              <a:rPr lang="en-US" b="0" baseline="0" dirty="0" err="1"/>
              <a:t>ía</a:t>
            </a:r>
            <a:r>
              <a:rPr lang="en-US" b="0" baseline="0" dirty="0"/>
              <a:t>, as this determines the position of stress (final syllable or penultimate syllable)</a:t>
            </a:r>
          </a:p>
          <a:p>
            <a:pPr marL="228600" indent="-228600">
              <a:buAutoNum type="arabicParenR"/>
            </a:pPr>
            <a:r>
              <a:rPr lang="en-US" b="0" baseline="0" dirty="0"/>
              <a:t>Draw students’ attention to spelling changes: ‘ñ’ in ‘</a:t>
            </a:r>
            <a:r>
              <a:rPr lang="en-US" b="0" baseline="0" dirty="0" err="1"/>
              <a:t>compañía</a:t>
            </a:r>
            <a:r>
              <a:rPr lang="en-US" b="0" baseline="0" dirty="0"/>
              <a:t>’ and ‘f’ in ‘</a:t>
            </a:r>
            <a:r>
              <a:rPr lang="en-US" b="0" baseline="0" dirty="0" err="1"/>
              <a:t>filosofía</a:t>
            </a:r>
            <a:r>
              <a:rPr lang="en-US" b="0" baseline="0" dirty="0"/>
              <a:t>’ and ‘</a:t>
            </a:r>
            <a:r>
              <a:rPr lang="en-US" b="0" baseline="0" dirty="0" err="1"/>
              <a:t>fotografía</a:t>
            </a:r>
            <a:r>
              <a:rPr lang="en-US" b="0" baseline="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words in most frequent 2000 words with the same pattern: energía [664]; </a:t>
            </a:r>
            <a:r>
              <a:rPr lang="en-GB" baseline="0" dirty="0" err="1"/>
              <a:t>teoría</a:t>
            </a:r>
            <a:r>
              <a:rPr lang="en-GB" baseline="0" dirty="0"/>
              <a:t> [851]; frecuencia [1309]; </a:t>
            </a:r>
            <a:r>
              <a:rPr lang="en-GB" baseline="0" dirty="0" err="1"/>
              <a:t>democracia</a:t>
            </a:r>
            <a:r>
              <a:rPr lang="en-GB" baseline="0" dirty="0"/>
              <a:t> [1484]; </a:t>
            </a:r>
            <a:r>
              <a:rPr lang="en-GB" baseline="0" dirty="0" err="1"/>
              <a:t>colonia</a:t>
            </a:r>
            <a:r>
              <a:rPr lang="en-GB" baseline="0" dirty="0"/>
              <a:t> [1960]; </a:t>
            </a:r>
            <a:r>
              <a:rPr lang="en-GB" baseline="0" dirty="0" err="1"/>
              <a:t>gloria</a:t>
            </a:r>
            <a:r>
              <a:rPr lang="en-GB" baseline="0" dirty="0"/>
              <a:t> [1915]; victoria [1266].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858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use words with ‘–</a:t>
            </a:r>
            <a:r>
              <a:rPr lang="en-US" b="0" dirty="0" err="1"/>
              <a:t>ía</a:t>
            </a:r>
            <a:r>
              <a:rPr lang="en-US" b="0" dirty="0"/>
              <a:t>’ and ‘–</a:t>
            </a:r>
            <a:r>
              <a:rPr lang="en-US" b="0" dirty="0" err="1"/>
              <a:t>ia</a:t>
            </a:r>
            <a:r>
              <a:rPr lang="en-US" b="0" dirty="0"/>
              <a:t>’  in context, plus other words from this week’s revisited</a:t>
            </a:r>
            <a:r>
              <a:rPr lang="en-US" b="0" baseline="0" dirty="0"/>
              <a:t> vocabulary sets. </a:t>
            </a:r>
            <a:endParaRPr lang="en-US" b="0" dirty="0"/>
          </a:p>
          <a:p>
            <a:endParaRPr lang="en-US" b="1" dirty="0"/>
          </a:p>
          <a:p>
            <a:r>
              <a:rPr lang="en-US" b="1" dirty="0"/>
              <a:t>Procedure:</a:t>
            </a:r>
          </a:p>
          <a:p>
            <a:r>
              <a:rPr lang="en-US" b="0" dirty="0"/>
              <a:t>1. Students translate the sentences</a:t>
            </a:r>
            <a:r>
              <a:rPr lang="en-US" b="0" baseline="0" dirty="0"/>
              <a:t> into Spanish.</a:t>
            </a:r>
            <a:endParaRPr lang="en-US" b="0" dirty="0"/>
          </a:p>
          <a:p>
            <a:r>
              <a:rPr lang="en-US" b="0" dirty="0"/>
              <a:t>2. Teachers</a:t>
            </a:r>
            <a:r>
              <a:rPr lang="en-US" b="0" baseline="0" dirty="0"/>
              <a:t> reveal the answers on a mouse 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éxito [708]; </a:t>
            </a: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esfuerzo [601]; viaje [519]; genial [2890]; subject pronouns nosotros/as [164]; ellos/as [9-él]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27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538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3 minutes</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reinforce the ‘–dad’ word pattern in Spanish to ‘–ty’ in English. </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 </a:t>
            </a:r>
            <a:endParaRPr/>
          </a:p>
          <a:p>
            <a:pPr marL="0" lvl="0" indent="0" algn="l" rtl="0">
              <a:spcBef>
                <a:spcPts val="0"/>
              </a:spcBef>
              <a:spcAft>
                <a:spcPts val="0"/>
              </a:spcAft>
              <a:buNone/>
            </a:pPr>
            <a:r>
              <a:rPr lang="en-GB" b="0"/>
              <a:t>1) Give students one minute in pairs to think about the Spanish for the eight ‘ty’ words.</a:t>
            </a:r>
            <a:endParaRPr/>
          </a:p>
          <a:p>
            <a:pPr marL="0" lvl="0" indent="0" algn="l" rtl="0">
              <a:spcBef>
                <a:spcPts val="0"/>
              </a:spcBef>
              <a:spcAft>
                <a:spcPts val="0"/>
              </a:spcAft>
              <a:buNone/>
            </a:pPr>
            <a:r>
              <a:rPr lang="en-GB" b="0"/>
              <a:t>2) Ask for volunteers to say the Spanish for the English words in any order.</a:t>
            </a:r>
            <a:endParaRPr/>
          </a:p>
          <a:p>
            <a:pPr marL="0" lvl="0" indent="0" algn="l" rtl="0">
              <a:spcBef>
                <a:spcPts val="0"/>
              </a:spcBef>
              <a:spcAft>
                <a:spcPts val="0"/>
              </a:spcAft>
              <a:buNone/>
            </a:pPr>
            <a:r>
              <a:rPr lang="en-GB" b="0"/>
              <a:t>3) Answers are revealed by clicking on the English text box.  </a:t>
            </a:r>
            <a:endParaRPr/>
          </a:p>
          <a:p>
            <a:pPr marL="0" lvl="0" indent="0" algn="l" rtl="0">
              <a:spcBef>
                <a:spcPts val="0"/>
              </a:spcBef>
              <a:spcAft>
                <a:spcPts val="0"/>
              </a:spcAft>
              <a:buNone/>
            </a:pPr>
            <a:r>
              <a:rPr lang="en-GB" b="0"/>
              <a:t>4) Click on the Spanish text box to have the English appear again.</a:t>
            </a:r>
            <a:endParaRPr/>
          </a:p>
          <a:p>
            <a:pPr marL="0" lvl="0" indent="0" algn="l" rtl="0">
              <a:spcBef>
                <a:spcPts val="0"/>
              </a:spcBef>
              <a:spcAft>
                <a:spcPts val="0"/>
              </a:spcAft>
              <a:buNone/>
            </a:pPr>
            <a:r>
              <a:rPr lang="en-GB" b="0"/>
              <a:t>5) Remind students that these are all feminine nouns.</a:t>
            </a:r>
            <a:endParaRPr/>
          </a:p>
          <a:p>
            <a:pPr marL="0" lvl="0" indent="0" algn="l" rtl="0">
              <a:spcBef>
                <a:spcPts val="0"/>
              </a:spcBef>
              <a:spcAft>
                <a:spcPts val="0"/>
              </a:spcAft>
              <a:buNone/>
            </a:pPr>
            <a:r>
              <a:rPr lang="en-GB" b="0"/>
              <a:t>6) Draw students’ attention to spelling changes: single ‘p’ in ‘oportunidad’ and ‘a’ in ‘respons</a:t>
            </a:r>
            <a:r>
              <a:rPr lang="en-GB" b="1"/>
              <a:t>a</a:t>
            </a:r>
            <a:r>
              <a:rPr lang="en-GB" b="0"/>
              <a:t>bilidad’</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Word frequency (1 is the most frequent word in Spanish): </a:t>
            </a:r>
            <a:endParaRPr/>
          </a:p>
          <a:p>
            <a:pPr marL="0" marR="0" lvl="0" indent="0" algn="l" rtl="0">
              <a:lnSpc>
                <a:spcPct val="100000"/>
              </a:lnSpc>
              <a:spcBef>
                <a:spcPts val="0"/>
              </a:spcBef>
              <a:spcAft>
                <a:spcPts val="0"/>
              </a:spcAft>
              <a:buClr>
                <a:schemeClr val="dk1"/>
              </a:buClr>
              <a:buSzPts val="1200"/>
              <a:buFont typeface="Calibri"/>
              <a:buNone/>
            </a:pPr>
            <a:r>
              <a:rPr lang="en-GB"/>
              <a:t>realidad [260] </a:t>
            </a:r>
            <a:r>
              <a:rPr lang="en-GB" sz="1200">
                <a:solidFill>
                  <a:schemeClr val="dk1"/>
                </a:solidFill>
                <a:latin typeface="Calibri"/>
                <a:ea typeface="Calibri"/>
                <a:cs typeface="Calibri"/>
                <a:sym typeface="Calibri"/>
              </a:rPr>
              <a:t>sociedad [353]; </a:t>
            </a:r>
            <a:r>
              <a:rPr lang="en-GB"/>
              <a:t>universidad [387]; </a:t>
            </a:r>
            <a:r>
              <a:rPr lang="en-GB" sz="1200">
                <a:solidFill>
                  <a:schemeClr val="dk1"/>
                </a:solidFill>
                <a:latin typeface="Calibri"/>
                <a:ea typeface="Calibri"/>
                <a:cs typeface="Calibri"/>
                <a:sym typeface="Calibri"/>
              </a:rPr>
              <a:t>oportunidad [564]; responsabilidad [915]; variedad [1815]; curiosidad [1830]; personalidad [1550]</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a:t>Further words in most frequent 2000 words with the same pattern: necesidad [431]; cantidad [459;] posibilidad [461]; comunidad [523]; seguridad [564]; autoridad [569]; capacidad [633]; calidad [637]; unidad [848]; velocidad [1142]; actualidad [1291]; entidad [1407]; humanidad [1553]; oscuridad [1625]; identidad [1806] </a:t>
            </a:r>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sz="1200" b="1"/>
          </a:p>
        </p:txBody>
      </p:sp>
      <p:sp>
        <p:nvSpPr>
          <p:cNvPr id="548" name="Google Shape;54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254096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‘–ía’ or ‘–ia’ suffix in Spanish and its correspondence to ‘–y’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Teacher elicits the Spanish</a:t>
            </a:r>
            <a:r>
              <a:rPr lang="en-US" b="0" baseline="0" dirty="0"/>
              <a:t> for ‘economy’ and ‘geography’ (the words appeared in texts in lesson 1 and 2).</a:t>
            </a:r>
          </a:p>
          <a:p>
            <a:pPr marL="228600" indent="-228600">
              <a:buAutoNum type="arabicPeriod"/>
            </a:pPr>
            <a:r>
              <a:rPr lang="en-US" b="0" baseline="0" dirty="0"/>
              <a:t>Teacher reads through the follow-up explanations. </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two words given here both have final syllable stress. Words ending in –ia, however, have stress on the penultimate syllable (</a:t>
            </a:r>
            <a:r>
              <a:rPr lang="en-GB" baseline="0" dirty="0"/>
              <a:t>frecuencia; </a:t>
            </a:r>
            <a:r>
              <a:rPr lang="en-GB" baseline="0" dirty="0" err="1"/>
              <a:t>democracia</a:t>
            </a:r>
            <a:r>
              <a:rPr lang="en-GB" baseline="0" dirty="0"/>
              <a:t>; </a:t>
            </a:r>
            <a:r>
              <a:rPr lang="en-GB" baseline="0" dirty="0" err="1"/>
              <a:t>colonia</a:t>
            </a:r>
            <a:r>
              <a:rPr lang="en-GB" baseline="0" dirty="0"/>
              <a:t>; </a:t>
            </a:r>
            <a:r>
              <a:rPr lang="en-GB" baseline="0" dirty="0" err="1"/>
              <a:t>gloria</a:t>
            </a:r>
            <a:r>
              <a:rPr lang="en-GB" baseline="0" dirty="0"/>
              <a:t>; victoria).</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433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make explicit the difference in stress patterns between words that end in -ía and -ia</a:t>
            </a:r>
            <a:endParaRPr lang="en-US" b="1" dirty="0"/>
          </a:p>
          <a:p>
            <a:r>
              <a:rPr lang="en-US" b="0" baseline="0" dirty="0"/>
              <a:t> </a:t>
            </a:r>
            <a:endParaRPr lang="en-US" b="0" dirty="0"/>
          </a:p>
          <a:p>
            <a:r>
              <a:rPr lang="en-US" b="1" dirty="0"/>
              <a:t>Procedure:</a:t>
            </a:r>
          </a:p>
          <a:p>
            <a:pPr marL="228600" indent="-228600">
              <a:buAutoNum type="arabicPeriod"/>
            </a:pPr>
            <a:r>
              <a:rPr lang="en-US" b="0" dirty="0"/>
              <a:t>The teacher brings up the explanation</a:t>
            </a:r>
            <a:r>
              <a:rPr lang="en-US" b="0" baseline="0" dirty="0"/>
              <a:t> and goes through it with students.</a:t>
            </a:r>
          </a:p>
          <a:p>
            <a:pPr marL="228600" indent="-228600">
              <a:buAutoNum type="arabicPeriod"/>
            </a:pPr>
            <a:r>
              <a:rPr lang="en-US" b="0" baseline="0" dirty="0"/>
              <a:t>Students listen to the pronunciation modelled by a native speaker.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832002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a:t>to pronounce</a:t>
            </a:r>
            <a:r>
              <a:rPr lang="en-US" b="0" baseline="0" dirty="0"/>
              <a:t> words with ‘–ía’ and ‘–ia’ in Spanish with stress in the correct position</a:t>
            </a:r>
            <a:endParaRPr lang="en-US" b="1" dirty="0"/>
          </a:p>
          <a:p>
            <a:endParaRPr lang="en-US" b="1" dirty="0"/>
          </a:p>
          <a:p>
            <a:r>
              <a:rPr lang="en-US" b="1" dirty="0"/>
              <a:t>Procedure: </a:t>
            </a:r>
          </a:p>
          <a:p>
            <a:pPr marL="228600" indent="-228600">
              <a:buAutoNum type="arabicParenR"/>
            </a:pPr>
            <a:r>
              <a:rPr lang="en-US" b="0" baseline="0" dirty="0"/>
              <a:t>In pairs, or as a whole-class activity, students read the words aloud, paying particular attention to whether the word ends in -</a:t>
            </a:r>
            <a:r>
              <a:rPr lang="en-US" b="0" baseline="0" dirty="0" err="1"/>
              <a:t>ia</a:t>
            </a:r>
            <a:r>
              <a:rPr lang="en-US" b="0" baseline="0" dirty="0"/>
              <a:t> or –</a:t>
            </a:r>
            <a:r>
              <a:rPr lang="en-US" b="0" baseline="0" dirty="0" err="1"/>
              <a:t>ía</a:t>
            </a:r>
            <a:r>
              <a:rPr lang="en-US" b="0" baseline="0" dirty="0"/>
              <a:t>, as this determines the position of stress (final syllable or penultimate syllable)</a:t>
            </a:r>
          </a:p>
          <a:p>
            <a:pPr marL="228600" indent="-228600">
              <a:buAutoNum type="arabicParenR"/>
            </a:pPr>
            <a:r>
              <a:rPr lang="en-US" b="0" baseline="0" dirty="0"/>
              <a:t>Draw students’ attention to spelling changes: ‘f’ in ‘</a:t>
            </a:r>
            <a:r>
              <a:rPr lang="en-US" b="0" baseline="0" dirty="0" err="1"/>
              <a:t>geografía</a:t>
            </a:r>
            <a:r>
              <a:rPr lang="en-US" b="0" baseline="0" dirty="0"/>
              <a:t>’; ‘l’ in ‘</a:t>
            </a:r>
            <a:r>
              <a:rPr lang="en-US" b="0" baseline="0" dirty="0" err="1"/>
              <a:t>galería</a:t>
            </a:r>
            <a:r>
              <a:rPr lang="en-US" b="0" baseline="0" dirty="0"/>
              <a:t>’; ‘t’ in ‘</a:t>
            </a:r>
            <a:r>
              <a:rPr lang="en-US" b="0" baseline="0" dirty="0" err="1"/>
              <a:t>teoría</a:t>
            </a:r>
            <a:r>
              <a:rPr lang="en-US" b="0" baseline="0" dirty="0"/>
              <a:t>’.</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50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use ‘-dad’ word in context plus other items of revisited vocabulary.</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translate the sentences into Spanish.</a:t>
            </a:r>
            <a:endParaRPr b="0"/>
          </a:p>
          <a:p>
            <a:pPr marL="0" lvl="0" indent="0" algn="l" rtl="0">
              <a:spcBef>
                <a:spcPts val="0"/>
              </a:spcBef>
              <a:spcAft>
                <a:spcPts val="0"/>
              </a:spcAft>
              <a:buNone/>
            </a:pPr>
            <a:r>
              <a:rPr lang="en-GB" b="0"/>
              <a:t>2. Teachers reveal the answers on a mouse click.</a:t>
            </a:r>
            <a:endParaRPr/>
          </a:p>
          <a:p>
            <a:pPr marL="0" lvl="0" indent="0" algn="l" rtl="0">
              <a:spcBef>
                <a:spcPts val="0"/>
              </a:spcBef>
              <a:spcAft>
                <a:spcPts val="0"/>
              </a:spcAft>
              <a:buNone/>
            </a:pPr>
            <a:endParaRPr b="1"/>
          </a:p>
          <a:p>
            <a:pPr marL="0" lvl="0" indent="0" algn="l" rtl="0">
              <a:spcBef>
                <a:spcPts val="0"/>
              </a:spcBef>
              <a:spcAft>
                <a:spcPts val="0"/>
              </a:spcAft>
              <a:buNone/>
            </a:pPr>
            <a:r>
              <a:rPr lang="en-GB" b="1"/>
              <a:t>Note: </a:t>
            </a:r>
            <a:r>
              <a:rPr lang="en-GB" b="0"/>
              <a:t>Be tolerant of errors around oportunidad ‘de’.</a:t>
            </a:r>
            <a:endParaRPr b="0"/>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br>
              <a:rPr lang="en-GB"/>
            </a:br>
            <a:r>
              <a:rPr lang="en-GB"/>
              <a:t>realidad [260] universidad [387]; </a:t>
            </a:r>
            <a:r>
              <a:rPr lang="en-GB" sz="1200">
                <a:solidFill>
                  <a:schemeClr val="dk1"/>
                </a:solidFill>
                <a:latin typeface="Calibri"/>
                <a:ea typeface="Calibri"/>
                <a:cs typeface="Calibri"/>
                <a:sym typeface="Calibri"/>
              </a:rPr>
              <a:t>oportunidad [564]; responsabilidad [915]</a:t>
            </a:r>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8.1.1.1 (revisit) </a:t>
            </a:r>
            <a:r>
              <a:rPr lang="en-GB" sz="1200">
                <a:solidFill>
                  <a:schemeClr val="dk1"/>
                </a:solidFill>
                <a:latin typeface="Calibri"/>
                <a:ea typeface="Calibri"/>
                <a:cs typeface="Calibri"/>
                <a:sym typeface="Calibri"/>
              </a:rPr>
              <a:t>ayudar [328]; libre [473]; aprovechar [885]; sin embargo [embargo-203]; poco [76]</a:t>
            </a:r>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7.3.1.6 (revisit)</a:t>
            </a:r>
            <a:r>
              <a:rPr lang="en-GB" sz="1200" b="0" i="0" u="none" strike="noStrike" cap="none">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recibir [216]; mensaje [847]; ordenador [2624]; todo¹ [472]</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marR="0" lvl="0" indent="0" algn="l" rtl="0">
              <a:lnSpc>
                <a:spcPct val="100000"/>
              </a:lnSpc>
              <a:spcBef>
                <a:spcPts val="0"/>
              </a:spcBef>
              <a:spcAft>
                <a:spcPts val="0"/>
              </a:spcAft>
              <a:buClr>
                <a:schemeClr val="dk1"/>
              </a:buClr>
              <a:buSzPts val="1200"/>
              <a:buFont typeface="Calibri"/>
              <a:buNone/>
            </a:pPr>
            <a:r>
              <a:rPr lang="en-GB" sz="1200" b="1"/>
              <a:t>Image of the Universidad de Salamanca free from Manuel Ramallo from Pixabay. (https://pixabay.com/es/photos/salamanca-universidad-pontificia-2307180/). </a:t>
            </a:r>
            <a:endParaRPr sz="1200" b="1"/>
          </a:p>
          <a:p>
            <a:pPr marL="0" lvl="0" indent="0" algn="l" rtl="0">
              <a:spcBef>
                <a:spcPts val="0"/>
              </a:spcBef>
              <a:spcAft>
                <a:spcPts val="0"/>
              </a:spcAft>
              <a:buNone/>
            </a:pPr>
            <a:endParaRPr/>
          </a:p>
        </p:txBody>
      </p:sp>
      <p:sp>
        <p:nvSpPr>
          <p:cNvPr id="572" name="Google Shape;57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283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46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35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US" b="0" baseline="0" dirty="0" err="1"/>
              <a:t>i</a:t>
            </a:r>
            <a:r>
              <a:rPr lang="en-GB" sz="1200" b="0" baseline="0" dirty="0">
                <a:solidFill>
                  <a:srgbClr val="002060"/>
                </a:solidFill>
              </a:rPr>
              <a:t>dad</a:t>
            </a:r>
            <a:r>
              <a:rPr lang="en-US" b="0" baseline="0" dirty="0"/>
              <a:t>’ suffix in Spanish, how it is formed and its correspondence to ‘–</a:t>
            </a:r>
            <a:r>
              <a:rPr lang="en-US" b="0" baseline="0" dirty="0" err="1"/>
              <a:t>ity</a:t>
            </a:r>
            <a:r>
              <a:rPr lang="en-US" b="0" baseline="0" dirty="0"/>
              <a:t>’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‘real’ + –</a:t>
            </a:r>
            <a:r>
              <a:rPr lang="en-US" b="0" baseline="0" dirty="0" err="1"/>
              <a:t>idad</a:t>
            </a:r>
            <a:r>
              <a:rPr lang="en-US" b="0" baseline="0" dirty="0"/>
              <a:t> and for ‘personal’ + –</a:t>
            </a:r>
            <a:r>
              <a:rPr lang="en-US" b="0" baseline="0" dirty="0" err="1"/>
              <a:t>idad</a:t>
            </a:r>
            <a:r>
              <a:rPr lang="en-US" b="0" baseline="0" dirty="0"/>
              <a:t>.</a:t>
            </a:r>
          </a:p>
          <a:p>
            <a:pPr marL="228600" indent="-228600">
              <a:buAutoNum type="arabicPeriod"/>
            </a:pPr>
            <a:r>
              <a:rPr lang="en-US" b="0" baseline="0" dirty="0"/>
              <a:t>The teacher reads through the follow-up explanations.</a:t>
            </a:r>
          </a:p>
          <a:p>
            <a:pPr marL="228600" indent="-228600">
              <a:buAutoNum type="arabicPeriod"/>
            </a:pPr>
            <a:endParaRPr lang="en-US" b="0" baseline="0" dirty="0"/>
          </a:p>
          <a:p>
            <a:pPr marL="0" indent="0">
              <a:buNone/>
            </a:pPr>
            <a:r>
              <a:rPr lang="en-US" b="1" baseline="0" dirty="0"/>
              <a:t>Frequency of unknown words:</a:t>
            </a:r>
          </a:p>
          <a:p>
            <a:pPr marL="0" indent="0">
              <a:buNone/>
            </a:pPr>
            <a:r>
              <a:rPr lang="en-GB" baseline="0" dirty="0" err="1"/>
              <a:t>realidad</a:t>
            </a:r>
            <a:r>
              <a:rPr lang="en-GB" baseline="0" dirty="0"/>
              <a:t> [260]; </a:t>
            </a:r>
            <a:r>
              <a:rPr lang="en-GB" baseline="0" dirty="0" err="1"/>
              <a:t>personalidad</a:t>
            </a:r>
            <a:r>
              <a:rPr lang="en-GB" baseline="0" dirty="0"/>
              <a:t> [1550]; </a:t>
            </a:r>
            <a:r>
              <a:rPr lang="en-GB" baseline="0" dirty="0" err="1"/>
              <a:t>curiosidad</a:t>
            </a:r>
            <a:r>
              <a:rPr lang="en-GB" baseline="0" dirty="0"/>
              <a:t> [1830]; </a:t>
            </a:r>
            <a:r>
              <a:rPr lang="en-GB" baseline="0" dirty="0" err="1"/>
              <a:t>seguridad</a:t>
            </a:r>
            <a:r>
              <a:rPr lang="en-GB" baseline="0" dirty="0"/>
              <a:t> [538]</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76845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9900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19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3917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8340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97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93761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06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403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442957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037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84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7957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13315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581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97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753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597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714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0567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12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6866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5041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341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76040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audio" Target="../media/audio20.wav"/><Relationship Id="rId13" Type="http://schemas.microsoft.com/office/2007/relationships/hdphoto" Target="../media/hdphoto1.wdp"/><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10.png"/><Relationship Id="rId5" Type="http://schemas.openxmlformats.org/officeDocument/2006/relationships/audio" Target="../media/audio17.wav"/><Relationship Id="rId10" Type="http://schemas.openxmlformats.org/officeDocument/2006/relationships/image" Target="../media/image9.jpeg"/><Relationship Id="rId4" Type="http://schemas.openxmlformats.org/officeDocument/2006/relationships/audio" Target="../media/audio16.wav"/><Relationship Id="rId9" Type="http://schemas.openxmlformats.org/officeDocument/2006/relationships/audio" Target="../media/audio21.wav"/></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212951" cy="879475"/>
          </a:xfrm>
        </p:spPr>
        <p:txBody>
          <a:bodyPr>
            <a:normAutofit fontScale="90000"/>
          </a:bodyPr>
          <a:lstStyle/>
          <a:p>
            <a:pPr algn="l"/>
            <a:r>
              <a:rPr lang="en-GB" sz="4000" b="1" dirty="0">
                <a:solidFill>
                  <a:prstClr val="white"/>
                </a:solidFill>
              </a:rPr>
              <a:t>Spanish word patterns collection</a:t>
            </a:r>
            <a:endParaRPr lang="en-US" sz="4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26/02/21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10697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tranquilidad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3166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claridad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82285" y="2604211"/>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especialidad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080231" y="2609197"/>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totalidad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045586" y="2605019"/>
            <a:ext cx="2968826"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600" b="1" dirty="0">
                <a:solidFill>
                  <a:srgbClr val="4472C4">
                    <a:lumMod val="50000"/>
                  </a:srgbClr>
                </a:solidFill>
              </a:rPr>
              <a:t>actividad</a:t>
            </a:r>
            <a:endParaRPr kumimoji="0" lang="es-ES" sz="26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humanidad</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9156356" y="4180464"/>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originalidad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formalidad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106976" y="417993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tranquilo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131666" y="417993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claro</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73597" y="260396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4472C4">
                    <a:lumMod val="50000"/>
                  </a:srgbClr>
                </a:solidFill>
                <a:latin typeface="Century Gothic" panose="020B0502020202020204" pitchFamily="34" charset="0"/>
              </a:rPr>
              <a:t>especial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080230" y="260396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063162" y="2603961"/>
            <a:ext cx="2933674"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9D106075-3F45-4998-9FC6-3B28CC5E2AFA}"/>
              </a:ext>
            </a:extLst>
          </p:cNvPr>
          <p:cNvSpPr/>
          <p:nvPr/>
        </p:nvSpPr>
        <p:spPr>
          <a:xfrm>
            <a:off x="9160560" y="260396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humano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Rounded Rectangle 12">
            <a:extLst>
              <a:ext uri="{FF2B5EF4-FFF2-40B4-BE49-F238E27FC236}">
                <a16:creationId xmlns:a16="http://schemas.microsoft.com/office/drawing/2014/main" id="{6B6AB8E9-5485-489E-84A0-6A0CB7BD653C}"/>
              </a:ext>
            </a:extLst>
          </p:cNvPr>
          <p:cNvSpPr/>
          <p:nvPr/>
        </p:nvSpPr>
        <p:spPr>
          <a:xfrm>
            <a:off x="9156355" y="417993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original</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95006" y="4096979"/>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formal</a:t>
            </a:r>
          </a:p>
        </p:txBody>
      </p:sp>
      <p:sp>
        <p:nvSpPr>
          <p:cNvPr id="3" name="Llamada rectangular redondeada 2">
            <a:extLst>
              <a:ext uri="{FF2B5EF4-FFF2-40B4-BE49-F238E27FC236}">
                <a16:creationId xmlns:a16="http://schemas.microsoft.com/office/drawing/2014/main" id="{0C165F6F-DDC0-E243-9FFA-F49CD7C655BF}"/>
              </a:ext>
            </a:extLst>
          </p:cNvPr>
          <p:cNvSpPr/>
          <p:nvPr/>
        </p:nvSpPr>
        <p:spPr>
          <a:xfrm>
            <a:off x="6172685" y="990599"/>
            <a:ext cx="4139715" cy="1039709"/>
          </a:xfrm>
          <a:prstGeom prst="wedgeRoundRectCallout">
            <a:avLst>
              <a:gd name="adj1" fmla="val -117367"/>
              <a:gd name="adj2" fmla="val 697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5">
                    <a:lumMod val="50000"/>
                  </a:schemeClr>
                </a:solidFill>
              </a:rPr>
              <a:t>Note </a:t>
            </a:r>
            <a:r>
              <a:rPr lang="es-ES" sz="2000" dirty="0" err="1">
                <a:solidFill>
                  <a:schemeClr val="accent5">
                    <a:lumMod val="50000"/>
                  </a:schemeClr>
                </a:solidFill>
              </a:rPr>
              <a:t>that</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word</a:t>
            </a:r>
            <a:r>
              <a:rPr lang="es-ES" sz="2000" dirty="0">
                <a:solidFill>
                  <a:schemeClr val="accent5">
                    <a:lumMod val="50000"/>
                  </a:schemeClr>
                </a:solidFill>
              </a:rPr>
              <a:t> </a:t>
            </a:r>
            <a:r>
              <a:rPr lang="es-ES" sz="2000" dirty="0" err="1">
                <a:solidFill>
                  <a:schemeClr val="accent5">
                    <a:lumMod val="50000"/>
                  </a:schemeClr>
                </a:solidFill>
              </a:rPr>
              <a:t>for</a:t>
            </a:r>
            <a:r>
              <a:rPr lang="es-ES" sz="2000" dirty="0">
                <a:solidFill>
                  <a:schemeClr val="accent5">
                    <a:lumMod val="50000"/>
                  </a:schemeClr>
                </a:solidFill>
              </a:rPr>
              <a:t> ‘especial’ in English has no 'e'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start</a:t>
            </a:r>
            <a:r>
              <a:rPr lang="es-ES" sz="2000" dirty="0">
                <a:solidFill>
                  <a:schemeClr val="accent5">
                    <a:lumMod val="50000"/>
                  </a:schemeClr>
                </a:solidFill>
              </a:rPr>
              <a:t>.</a:t>
            </a:r>
            <a:endParaRPr lang="es-GB" sz="2000" dirty="0">
              <a:solidFill>
                <a:schemeClr val="accent5">
                  <a:lumMod val="50000"/>
                </a:schemeClr>
              </a:solidFill>
            </a:endParaRPr>
          </a:p>
        </p:txBody>
      </p:sp>
    </p:spTree>
    <p:extLst>
      <p:ext uri="{BB962C8B-B14F-4D97-AF65-F5344CB8AC3E}">
        <p14:creationId xmlns:p14="http://schemas.microsoft.com/office/powerpoint/2010/main" val="347890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1"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grpId="1" nodeType="click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grpId="1" nodeType="clickEffect">
                                  <p:stCondLst>
                                    <p:cond delay="0"/>
                                  </p:stCondLst>
                                  <p:childTnLst>
                                    <p:set>
                                      <p:cBhvr>
                                        <p:cTn id="85"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9.3.1.5</a:t>
            </a:r>
            <a:br>
              <a:rPr lang="en-GB" sz="5400" b="1" dirty="0"/>
            </a:br>
            <a:br>
              <a:rPr lang="en-GB" sz="5400" b="1" dirty="0"/>
            </a:br>
            <a:r>
              <a:rPr lang="en-GB" sz="5400" b="1" dirty="0"/>
              <a:t>-</a:t>
            </a:r>
            <a:r>
              <a:rPr lang="en-GB" sz="5400" b="1" dirty="0" err="1"/>
              <a:t>ity</a:t>
            </a:r>
            <a:r>
              <a:rPr lang="en-GB" sz="5400" b="1" dirty="0"/>
              <a:t> / -</a:t>
            </a:r>
            <a:r>
              <a:rPr lang="en-GB" sz="5400" b="1" dirty="0" err="1"/>
              <a:t>idad</a:t>
            </a:r>
            <a:endParaRPr lang="en-GB" sz="5400" b="1" dirty="0"/>
          </a:p>
        </p:txBody>
      </p:sp>
      <p:sp>
        <p:nvSpPr>
          <p:cNvPr id="3" name="Google Shape;536;p20">
            <a:extLst>
              <a:ext uri="{FF2B5EF4-FFF2-40B4-BE49-F238E27FC236}">
                <a16:creationId xmlns:a16="http://schemas.microsoft.com/office/drawing/2014/main" id="{ADCF1D22-75C0-43E4-9BAC-5987F86F1283}"/>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833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5231"/>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1254432" y="2585560"/>
            <a:ext cx="171392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real</a:t>
            </a:r>
            <a:r>
              <a:rPr lang="en-GB" sz="2400" b="1" dirty="0">
                <a:solidFill>
                  <a:srgbClr val="FF6600"/>
                </a:solidFill>
                <a:latin typeface="Century Gothic" panose="020B0502020202020204" pitchFamily="34" charset="0"/>
              </a:rPr>
              <a:t>ity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1250017" y="3854156"/>
            <a:ext cx="171392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curios</a:t>
            </a:r>
            <a:r>
              <a:rPr lang="en-GB" sz="2400" b="1" dirty="0">
                <a:solidFill>
                  <a:srgbClr val="FF6600"/>
                </a:solidFill>
                <a:latin typeface="Century Gothic" panose="020B0502020202020204" pitchFamily="34" charset="0"/>
              </a:rPr>
              <a:t>ity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073624" y="1172359"/>
            <a:ext cx="1004475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3968996" y="2594880"/>
            <a:ext cx="2087246"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real</a:t>
            </a:r>
            <a:r>
              <a:rPr lang="en-GB" sz="2800" b="1" dirty="0" err="1">
                <a:solidFill>
                  <a:srgbClr val="EA5F00"/>
                </a:solidFill>
                <a:latin typeface="Century Gothic" panose="020B0502020202020204" pitchFamily="34" charset="0"/>
              </a:rPr>
              <a:t>idad</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3982768" y="3861629"/>
            <a:ext cx="2050870"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curios</a:t>
            </a:r>
            <a:r>
              <a:rPr lang="en-GB" sz="2800" b="1" dirty="0" err="1">
                <a:solidFill>
                  <a:srgbClr val="EA5F00"/>
                </a:solidFill>
                <a:latin typeface="Century Gothic" panose="020B0502020202020204" pitchFamily="34" charset="0"/>
              </a:rPr>
              <a:t>idad</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D8B3825B-5550-4943-9E71-E8C01ACA5B3C}"/>
              </a:ext>
            </a:extLst>
          </p:cNvPr>
          <p:cNvSpPr txBox="1"/>
          <p:nvPr/>
        </p:nvSpPr>
        <p:spPr>
          <a:xfrm>
            <a:off x="132398" y="1789940"/>
            <a:ext cx="11553389" cy="461665"/>
          </a:xfrm>
          <a:prstGeom prst="rect">
            <a:avLst/>
          </a:prstGeom>
          <a:noFill/>
        </p:spPr>
        <p:txBody>
          <a:bodyPr wrap="square" rtlCol="0">
            <a:spAutoFit/>
          </a:bodyPr>
          <a:lstStyle/>
          <a:p>
            <a:r>
              <a:rPr lang="es-ES" sz="2400" dirty="0">
                <a:solidFill>
                  <a:schemeClr val="accent5">
                    <a:lumMod val="50000"/>
                  </a:schemeClr>
                </a:solidFill>
              </a:rPr>
              <a:t>In </a:t>
            </a:r>
            <a:r>
              <a:rPr lang="es-ES" sz="2400" dirty="0" err="1">
                <a:solidFill>
                  <a:schemeClr val="accent5">
                    <a:lumMod val="50000"/>
                  </a:schemeClr>
                </a:solidFill>
              </a:rPr>
              <a:t>Spanish</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n-GB" sz="2400" dirty="0">
                <a:solidFill>
                  <a:schemeClr val="accent5">
                    <a:lumMod val="50000"/>
                  </a:schemeClr>
                </a:solidFill>
              </a:rPr>
              <a:t>-</a:t>
            </a:r>
            <a:r>
              <a:rPr lang="en-GB" sz="2400" b="1" dirty="0" err="1">
                <a:solidFill>
                  <a:schemeClr val="accent5">
                    <a:lumMod val="50000"/>
                  </a:schemeClr>
                </a:solidFill>
              </a:rPr>
              <a:t>ity</a:t>
            </a:r>
            <a:r>
              <a:rPr lang="en-GB" sz="2400" dirty="0">
                <a:solidFill>
                  <a:schemeClr val="accent5">
                    <a:lumMod val="50000"/>
                  </a:schemeClr>
                </a:solidFill>
              </a:rPr>
              <a:t> at the end of an English word often changes to –</a:t>
            </a:r>
            <a:r>
              <a:rPr lang="en-GB" sz="2400" b="1" dirty="0" err="1">
                <a:solidFill>
                  <a:schemeClr val="accent5">
                    <a:lumMod val="50000"/>
                  </a:schemeClr>
                </a:solidFill>
              </a:rPr>
              <a:t>idad</a:t>
            </a:r>
            <a:r>
              <a:rPr lang="en-GB" sz="2400" b="1" dirty="0">
                <a:solidFill>
                  <a:schemeClr val="accent5">
                    <a:lumMod val="50000"/>
                  </a:schemeClr>
                </a:solidFill>
              </a:rPr>
              <a:t>.</a:t>
            </a:r>
            <a:endParaRPr lang="en-GB" sz="2400" dirty="0">
              <a:solidFill>
                <a:schemeClr val="accent5">
                  <a:lumMod val="50000"/>
                </a:schemeClr>
              </a:solidFill>
            </a:endParaRPr>
          </a:p>
        </p:txBody>
      </p:sp>
      <p:sp>
        <p:nvSpPr>
          <p:cNvPr id="7" name="Llamada rectangular redondeada 6">
            <a:extLst>
              <a:ext uri="{FF2B5EF4-FFF2-40B4-BE49-F238E27FC236}">
                <a16:creationId xmlns:a16="http://schemas.microsoft.com/office/drawing/2014/main" id="{6E3F8007-EEB6-9644-AB59-328E8E79C333}"/>
              </a:ext>
            </a:extLst>
          </p:cNvPr>
          <p:cNvSpPr/>
          <p:nvPr/>
        </p:nvSpPr>
        <p:spPr>
          <a:xfrm>
            <a:off x="6341600" y="2456418"/>
            <a:ext cx="5339772" cy="897753"/>
          </a:xfrm>
          <a:prstGeom prst="wedgeRoundRectCallout">
            <a:avLst>
              <a:gd name="adj1" fmla="val -55868"/>
              <a:gd name="adj2" fmla="val -92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These nouns can be created by adding –</a:t>
            </a:r>
            <a:r>
              <a:rPr lang="en-GB" sz="2000" b="1" dirty="0" err="1">
                <a:solidFill>
                  <a:schemeClr val="accent5">
                    <a:lumMod val="50000"/>
                  </a:schemeClr>
                </a:solidFill>
                <a:latin typeface="Century Gothic" panose="020B0502020202020204" pitchFamily="34" charset="0"/>
              </a:rPr>
              <a:t>idad</a:t>
            </a:r>
            <a:r>
              <a:rPr lang="en-GB" sz="2000" dirty="0">
                <a:solidFill>
                  <a:schemeClr val="accent5">
                    <a:lumMod val="50000"/>
                  </a:schemeClr>
                </a:solidFill>
                <a:latin typeface="Century Gothic" panose="020B0502020202020204" pitchFamily="34" charset="0"/>
              </a:rPr>
              <a:t> on to singular adjectives.</a:t>
            </a:r>
          </a:p>
          <a:p>
            <a:pPr algn="ctr"/>
            <a:r>
              <a:rPr lang="en-GB" sz="2000" b="1" dirty="0">
                <a:solidFill>
                  <a:schemeClr val="accent5">
                    <a:lumMod val="50000"/>
                  </a:schemeClr>
                </a:solidFill>
                <a:latin typeface="Century Gothic" panose="020B0502020202020204" pitchFamily="34" charset="0"/>
              </a:rPr>
              <a:t>e.g. real-&gt; </a:t>
            </a:r>
            <a:r>
              <a:rPr lang="en-GB" sz="2000" b="1" dirty="0" err="1">
                <a:solidFill>
                  <a:schemeClr val="accent5">
                    <a:lumMod val="50000"/>
                  </a:schemeClr>
                </a:solidFill>
                <a:latin typeface="Century Gothic" panose="020B0502020202020204" pitchFamily="34" charset="0"/>
              </a:rPr>
              <a:t>realidad</a:t>
            </a:r>
            <a:endParaRPr lang="es-GB" sz="2000">
              <a:solidFill>
                <a:schemeClr val="accent5">
                  <a:lumMod val="50000"/>
                </a:schemeClr>
              </a:solidFill>
            </a:endParaRPr>
          </a:p>
        </p:txBody>
      </p:sp>
      <p:sp>
        <p:nvSpPr>
          <p:cNvPr id="19" name="CuadroTexto 18">
            <a:extLst>
              <a:ext uri="{FF2B5EF4-FFF2-40B4-BE49-F238E27FC236}">
                <a16:creationId xmlns:a16="http://schemas.microsoft.com/office/drawing/2014/main" id="{8DDFF4DF-0911-6E47-BA7F-C12527A88EFF}"/>
              </a:ext>
            </a:extLst>
          </p:cNvPr>
          <p:cNvSpPr txBox="1"/>
          <p:nvPr/>
        </p:nvSpPr>
        <p:spPr>
          <a:xfrm>
            <a:off x="347014" y="5567249"/>
            <a:ext cx="11497972" cy="461665"/>
          </a:xfrm>
          <a:prstGeom prst="rect">
            <a:avLst/>
          </a:prstGeom>
          <a:noFill/>
        </p:spPr>
        <p:txBody>
          <a:bodyPr wrap="square" rtlCol="0">
            <a:spAutoFit/>
          </a:bodyPr>
          <a:lstStyle/>
          <a:p>
            <a:r>
              <a:rPr lang="en-US" sz="2400" dirty="0">
                <a:solidFill>
                  <a:srgbClr val="4472C4">
                    <a:lumMod val="50000"/>
                  </a:srgbClr>
                </a:solidFill>
              </a:rPr>
              <a:t>All –</a:t>
            </a:r>
            <a:r>
              <a:rPr lang="en-US" sz="2400" b="1" dirty="0" err="1">
                <a:solidFill>
                  <a:srgbClr val="4472C4">
                    <a:lumMod val="50000"/>
                  </a:srgbClr>
                </a:solidFill>
              </a:rPr>
              <a:t>idad</a:t>
            </a:r>
            <a:r>
              <a:rPr lang="en-US" sz="2400" dirty="0">
                <a:solidFill>
                  <a:srgbClr val="4472C4">
                    <a:lumMod val="50000"/>
                  </a:srgbClr>
                </a:solidFill>
              </a:rPr>
              <a:t> words have final syllable stress but do </a:t>
            </a:r>
            <a:r>
              <a:rPr lang="en-US" sz="2400" b="1" dirty="0">
                <a:solidFill>
                  <a:srgbClr val="4472C4">
                    <a:lumMod val="50000"/>
                  </a:srgbClr>
                </a:solidFill>
              </a:rPr>
              <a:t>not</a:t>
            </a:r>
            <a:r>
              <a:rPr lang="en-US" sz="2400" dirty="0">
                <a:solidFill>
                  <a:srgbClr val="4472C4">
                    <a:lumMod val="50000"/>
                  </a:srgbClr>
                </a:solidFill>
              </a:rPr>
              <a:t> need a written accent.</a:t>
            </a:r>
          </a:p>
        </p:txBody>
      </p:sp>
      <p:sp>
        <p:nvSpPr>
          <p:cNvPr id="21" name="Llamada rectangular redondeada 6">
            <a:extLst>
              <a:ext uri="{FF2B5EF4-FFF2-40B4-BE49-F238E27FC236}">
                <a16:creationId xmlns:a16="http://schemas.microsoft.com/office/drawing/2014/main" id="{EF532F4A-E301-614D-A817-169CF0BC3E51}"/>
              </a:ext>
            </a:extLst>
          </p:cNvPr>
          <p:cNvSpPr/>
          <p:nvPr/>
        </p:nvSpPr>
        <p:spPr>
          <a:xfrm>
            <a:off x="6337185" y="3740669"/>
            <a:ext cx="5348602" cy="1670915"/>
          </a:xfrm>
          <a:prstGeom prst="wedgeRoundRectCallout">
            <a:avLst>
              <a:gd name="adj1" fmla="val -55868"/>
              <a:gd name="adj2" fmla="val -92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For adjectives ending in a vowel, we must first remove the final vowel before adding </a:t>
            </a:r>
            <a:r>
              <a:rPr lang="en-GB" sz="2000" b="1" dirty="0">
                <a:solidFill>
                  <a:schemeClr val="accent5">
                    <a:lumMod val="50000"/>
                  </a:schemeClr>
                </a:solidFill>
                <a:latin typeface="Century Gothic" panose="020B0502020202020204" pitchFamily="34" charset="0"/>
              </a:rPr>
              <a:t>–</a:t>
            </a:r>
            <a:r>
              <a:rPr lang="en-GB" sz="2000" b="1" dirty="0" err="1">
                <a:solidFill>
                  <a:schemeClr val="accent5">
                    <a:lumMod val="50000"/>
                  </a:schemeClr>
                </a:solidFill>
                <a:latin typeface="Century Gothic" panose="020B0502020202020204" pitchFamily="34" charset="0"/>
              </a:rPr>
              <a:t>idad</a:t>
            </a:r>
            <a:endParaRPr lang="en-GB" sz="2000" b="1" dirty="0">
              <a:solidFill>
                <a:schemeClr val="accent5">
                  <a:lumMod val="50000"/>
                </a:schemeClr>
              </a:solidFill>
              <a:latin typeface="Century Gothic" panose="020B0502020202020204" pitchFamily="34" charset="0"/>
            </a:endParaRPr>
          </a:p>
          <a:p>
            <a:pPr algn="ctr"/>
            <a:r>
              <a:rPr lang="en-GB" sz="2000" b="1" dirty="0">
                <a:solidFill>
                  <a:schemeClr val="accent5">
                    <a:lumMod val="50000"/>
                  </a:schemeClr>
                </a:solidFill>
                <a:latin typeface="Century Gothic" panose="020B0502020202020204" pitchFamily="34" charset="0"/>
              </a:rPr>
              <a:t>e.g. curioso -&gt; curios -&gt; </a:t>
            </a:r>
            <a:r>
              <a:rPr lang="en-GB" sz="2000" b="1" dirty="0" err="1">
                <a:solidFill>
                  <a:schemeClr val="accent5">
                    <a:lumMod val="50000"/>
                  </a:schemeClr>
                </a:solidFill>
                <a:latin typeface="Century Gothic" panose="020B0502020202020204" pitchFamily="34" charset="0"/>
              </a:rPr>
              <a:t>curiosidad</a:t>
            </a:r>
            <a:endParaRPr lang="es-GB" sz="2000" dirty="0">
              <a:solidFill>
                <a:schemeClr val="accent5">
                  <a:lumMod val="50000"/>
                </a:schemeClr>
              </a:solidFill>
            </a:endParaRPr>
          </a:p>
        </p:txBody>
      </p:sp>
    </p:spTree>
    <p:extLst>
      <p:ext uri="{BB962C8B-B14F-4D97-AF65-F5344CB8AC3E}">
        <p14:creationId xmlns:p14="http://schemas.microsoft.com/office/powerpoint/2010/main" val="5267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3" grpId="0"/>
      <p:bldP spid="7" grpId="0" animBg="1"/>
      <p:bldP spid="19"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076398"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capacidad</a:t>
            </a: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6377"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latin typeface="Century Gothic" panose="020F0302020204030204"/>
              </a:rPr>
              <a:t>originalidad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915635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nacionalidad</a:t>
            </a: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38589"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intensidad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75547"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humanidad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positividad</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157780"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tranquilidad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especialidad</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163019" y="4332561"/>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capacity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214156" y="4332561"/>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originality</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9269035" y="429108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4472C4">
                    <a:lumMod val="50000"/>
                  </a:srgbClr>
                </a:solidFill>
                <a:latin typeface="Century Gothic" panose="020B0502020202020204" pitchFamily="34" charset="0"/>
              </a:rPr>
              <a:t>nationality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176749" y="2759978"/>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intensity</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273326" y="275659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humanity</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9269035" y="271954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positivity</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255559" y="275659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tranquility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Rounded Rectangle 13">
            <a:extLst>
              <a:ext uri="{FF2B5EF4-FFF2-40B4-BE49-F238E27FC236}">
                <a16:creationId xmlns:a16="http://schemas.microsoft.com/office/drawing/2014/main" id="{70C1C4B0-F9E0-4EC1-95C9-3C67E68DE886}"/>
              </a:ext>
            </a:extLst>
          </p:cNvPr>
          <p:cNvSpPr/>
          <p:nvPr/>
        </p:nvSpPr>
        <p:spPr>
          <a:xfrm>
            <a:off x="180065" y="4291084"/>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especiality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4257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320" y="1902940"/>
            <a:ext cx="10106466" cy="2106827"/>
          </a:xfrm>
        </p:spPr>
        <p:txBody>
          <a:bodyPr>
            <a:normAutofit fontScale="90000"/>
          </a:bodyPr>
          <a:lstStyle/>
          <a:p>
            <a:br>
              <a:rPr lang="en-GB" sz="6700" b="1" dirty="0">
                <a:solidFill>
                  <a:srgbClr val="002060"/>
                </a:solidFill>
              </a:rPr>
            </a:br>
            <a:r>
              <a:rPr lang="en-GB" sz="7200" dirty="0">
                <a:solidFill>
                  <a:srgbClr val="002060"/>
                </a:solidFill>
                <a:latin typeface="Century Gothic" panose="020F0302020204030204"/>
              </a:rPr>
              <a:t>-</a:t>
            </a:r>
            <a:r>
              <a:rPr lang="en-GB" sz="7200" b="1" dirty="0" err="1">
                <a:solidFill>
                  <a:srgbClr val="002060"/>
                </a:solidFill>
                <a:latin typeface="Century Gothic" panose="020F0302020204030204"/>
              </a:rPr>
              <a:t>ly</a:t>
            </a:r>
            <a:r>
              <a:rPr lang="en-GB" sz="7200" dirty="0">
                <a:solidFill>
                  <a:srgbClr val="002060"/>
                </a:solidFill>
                <a:latin typeface="Century Gothic" panose="020F0302020204030204"/>
              </a:rPr>
              <a:t> at the end of an English word often changes to –</a:t>
            </a:r>
            <a:r>
              <a:rPr lang="en-GB" sz="7200" b="1" dirty="0" err="1">
                <a:solidFill>
                  <a:srgbClr val="002060"/>
                </a:solidFill>
              </a:rPr>
              <a:t>mente</a:t>
            </a:r>
            <a:r>
              <a:rPr lang="en-GB" sz="7200" b="1" dirty="0">
                <a:solidFill>
                  <a:srgbClr val="002060"/>
                </a:solidFill>
              </a:rPr>
              <a:t> </a:t>
            </a:r>
            <a:r>
              <a:rPr lang="en-GB" sz="7200" dirty="0">
                <a:solidFill>
                  <a:srgbClr val="002060"/>
                </a:solidFill>
                <a:latin typeface="Century Gothic" panose="020F0302020204030204"/>
              </a:rPr>
              <a:t>in Spanish.</a:t>
            </a:r>
            <a:br>
              <a:rPr lang="en-GB" sz="7200" dirty="0">
                <a:solidFill>
                  <a:srgbClr val="002060"/>
                </a:solidFill>
                <a:latin typeface="Century Gothic" panose="020F0302020204030204"/>
              </a:rPr>
            </a:br>
            <a:br>
              <a:rPr lang="en-US" sz="4900" b="1" dirty="0">
                <a:solidFill>
                  <a:srgbClr val="002060"/>
                </a:solidFill>
              </a:rPr>
            </a:br>
            <a:endParaRPr lang="en-GB" sz="5400" b="1" dirty="0">
              <a:solidFill>
                <a:srgbClr val="002060"/>
              </a:solidFill>
            </a:endParaRPr>
          </a:p>
        </p:txBody>
      </p:sp>
      <p:sp>
        <p:nvSpPr>
          <p:cNvPr id="3" name="Google Shape;536;p20">
            <a:extLst>
              <a:ext uri="{FF2B5EF4-FFF2-40B4-BE49-F238E27FC236}">
                <a16:creationId xmlns:a16="http://schemas.microsoft.com/office/drawing/2014/main" id="{5DB0EE8D-9652-4611-9AF6-23C74FA72E2F}"/>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8073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Introduction 8.3.1.6</a:t>
            </a:r>
            <a:br>
              <a:rPr lang="en-GB" sz="5400" b="1" dirty="0"/>
            </a:br>
            <a:br>
              <a:rPr lang="en-GB" sz="5400" b="1" dirty="0"/>
            </a:br>
            <a:r>
              <a:rPr lang="en-GB" sz="5400" b="1" dirty="0"/>
              <a:t>-</a:t>
            </a:r>
            <a:r>
              <a:rPr lang="en-GB" sz="5400" b="1" dirty="0" err="1"/>
              <a:t>ly</a:t>
            </a:r>
            <a:r>
              <a:rPr lang="en-GB" sz="5400" b="1" dirty="0"/>
              <a:t> / -</a:t>
            </a:r>
            <a:r>
              <a:rPr lang="en-GB" sz="5400" b="1" dirty="0" err="1"/>
              <a:t>mente</a:t>
            </a:r>
            <a:endParaRPr lang="en-GB" sz="5400" b="1" dirty="0"/>
          </a:p>
        </p:txBody>
      </p:sp>
      <p:sp>
        <p:nvSpPr>
          <p:cNvPr id="3" name="Google Shape;536;p20">
            <a:extLst>
              <a:ext uri="{FF2B5EF4-FFF2-40B4-BE49-F238E27FC236}">
                <a16:creationId xmlns:a16="http://schemas.microsoft.com/office/drawing/2014/main" id="{9E3CB26C-8598-4AF5-9E19-2946B84AF906}"/>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0805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FA2764AC-3AB3-4060-895E-E5611FB4BC05}"/>
              </a:ext>
            </a:extLst>
          </p:cNvPr>
          <p:cNvSpPr txBox="1">
            <a:spLocks/>
          </p:cNvSpPr>
          <p:nvPr/>
        </p:nvSpPr>
        <p:spPr>
          <a:xfrm>
            <a:off x="268942" y="5148765"/>
            <a:ext cx="11512202" cy="803714"/>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lang="en-GB" sz="3000" b="1" dirty="0" err="1">
                <a:solidFill>
                  <a:prstClr val="white"/>
                </a:solidFill>
                <a:latin typeface="Century Gothic" panose="020F0302020204030204"/>
              </a:rPr>
              <a:t>ly</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lang="en-GB" sz="3000" b="1" dirty="0" err="1">
                <a:solidFill>
                  <a:prstClr val="white"/>
                </a:solidFill>
              </a:rPr>
              <a:t>mente</a:t>
            </a:r>
            <a:r>
              <a:rPr lang="en-GB" sz="3000" b="1" dirty="0">
                <a:solidFill>
                  <a:prstClr val="white"/>
                </a:solidFill>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2520821" y="2204350"/>
            <a:ext cx="2128739"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B0502020202020204" pitchFamily="34" charset="0"/>
              </a:rPr>
              <a:t>principal</a:t>
            </a:r>
            <a:r>
              <a:rPr lang="en-GB" sz="2400" b="1">
                <a:solidFill>
                  <a:srgbClr val="FF6600"/>
                </a:solidFill>
                <a:latin typeface="Century Gothic" panose="020B0502020202020204" pitchFamily="34" charset="0"/>
              </a:rPr>
              <a: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(mainly)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520823" y="3569514"/>
            <a:ext cx="2128738"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simp</a:t>
            </a:r>
            <a:r>
              <a:rPr lang="en-GB" sz="2400" b="1" noProof="0" dirty="0">
                <a:solidFill>
                  <a:srgbClr val="FF6600"/>
                </a:solidFill>
                <a:latin typeface="Century Gothic" panose="020B0502020202020204" pitchFamily="34" charset="0"/>
              </a:rPr>
              <a:t>ly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526306" y="1163991"/>
            <a:ext cx="1004475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4999779" y="2221582"/>
            <a:ext cx="2936543"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srgbClr val="4472C4">
                    <a:lumMod val="50000"/>
                  </a:srgbClr>
                </a:solidFill>
                <a:latin typeface="Century Gothic" panose="020B0502020202020204" pitchFamily="34" charset="0"/>
              </a:rPr>
              <a:t>principal</a:t>
            </a:r>
            <a:r>
              <a:rPr lang="en-GB" sz="3200" b="1">
                <a:solidFill>
                  <a:srgbClr val="EA5F00"/>
                </a:solidFill>
                <a:latin typeface="Century Gothic" panose="020B0502020202020204" pitchFamily="34" charset="0"/>
              </a:rPr>
              <a:t>mente</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4982008" y="3605386"/>
            <a:ext cx="288536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srgbClr val="4472C4">
                    <a:lumMod val="50000"/>
                  </a:srgbClr>
                </a:solidFill>
                <a:latin typeface="Century Gothic" panose="020B0502020202020204" pitchFamily="34" charset="0"/>
              </a:rPr>
              <a:t>simple</a:t>
            </a:r>
            <a:r>
              <a:rPr lang="en-GB" sz="3200" b="1">
                <a:solidFill>
                  <a:srgbClr val="EA5F00"/>
                </a:solidFill>
                <a:latin typeface="Century Gothic" panose="020B0502020202020204" pitchFamily="34" charset="0"/>
              </a:rPr>
              <a:t>mente</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63FCFC-9870-4195-9F1B-259503A4C2CA}"/>
              </a:ext>
            </a:extLst>
          </p:cNvPr>
          <p:cNvSpPr txBox="1"/>
          <p:nvPr/>
        </p:nvSpPr>
        <p:spPr>
          <a:xfrm>
            <a:off x="8346743" y="2459504"/>
            <a:ext cx="3581400" cy="1938992"/>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NB: All these words are adverbs</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formed from adjectives:</a:t>
            </a:r>
          </a:p>
          <a:p>
            <a:pPr lvl="0">
              <a:defRPr/>
            </a:pPr>
            <a:r>
              <a:rPr lang="en-GB" sz="2400" baseline="0" dirty="0">
                <a:solidFill>
                  <a:srgbClr val="4472C4">
                    <a:lumMod val="50000"/>
                  </a:srgbClr>
                </a:solidFill>
                <a:latin typeface="Century Gothic" panose="020B0502020202020204" pitchFamily="34" charset="0"/>
              </a:rPr>
              <a:t>simple = adjective</a:t>
            </a:r>
          </a:p>
          <a:p>
            <a:pPr lvl="0">
              <a:defRPr/>
            </a:pP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simple</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rPr>
              <a:t>mente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 adverb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Rounded Rectangular Callout 2">
            <a:extLst>
              <a:ext uri="{FF2B5EF4-FFF2-40B4-BE49-F238E27FC236}">
                <a16:creationId xmlns:a16="http://schemas.microsoft.com/office/drawing/2014/main" id="{128C2010-924D-4FD0-9324-8B7EE7681389}"/>
              </a:ext>
            </a:extLst>
          </p:cNvPr>
          <p:cNvSpPr/>
          <p:nvPr/>
        </p:nvSpPr>
        <p:spPr>
          <a:xfrm>
            <a:off x="263907" y="2192691"/>
            <a:ext cx="2087677" cy="2643260"/>
          </a:xfrm>
          <a:prstGeom prst="wedgeRoundRectCallout">
            <a:avLst>
              <a:gd name="adj1" fmla="val 41190"/>
              <a:gd name="adj2" fmla="val 5756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b="1" dirty="0">
                <a:solidFill>
                  <a:srgbClr val="002060"/>
                </a:solidFill>
              </a:rPr>
              <a:t>–</a:t>
            </a:r>
            <a:r>
              <a:rPr lang="en-GB" sz="2200" b="1" dirty="0" err="1">
                <a:solidFill>
                  <a:srgbClr val="002060"/>
                </a:solidFill>
              </a:rPr>
              <a:t>ly</a:t>
            </a:r>
            <a:r>
              <a:rPr lang="en-GB" sz="2200" b="1" dirty="0">
                <a:solidFill>
                  <a:srgbClr val="002060"/>
                </a:solidFill>
              </a:rPr>
              <a:t> </a:t>
            </a:r>
            <a:r>
              <a:rPr kumimoji="0" lang="en-GB" sz="2200" i="0" u="none" strike="noStrike" kern="1200" cap="none" spc="0" normalizeH="0" baseline="0" noProof="0">
                <a:ln>
                  <a:noFill/>
                </a:ln>
                <a:solidFill>
                  <a:srgbClr val="002060"/>
                </a:solidFill>
                <a:effectLst/>
                <a:uLnTx/>
                <a:uFillTx/>
                <a:latin typeface="Century Gothic" panose="020F0302020204030204"/>
              </a:rPr>
              <a:t>words only have </a:t>
            </a:r>
            <a:r>
              <a:rPr kumimoji="0" lang="en-GB" sz="2200" i="0" u="none" strike="noStrike" kern="1200" cap="none" spc="0" normalizeH="0" baseline="0" noProof="0" dirty="0">
                <a:ln>
                  <a:noFill/>
                </a:ln>
                <a:solidFill>
                  <a:srgbClr val="002060"/>
                </a:solidFill>
                <a:effectLst/>
                <a:uLnTx/>
                <a:uFillTx/>
                <a:latin typeface="Century Gothic" panose="020F0302020204030204"/>
              </a:rPr>
              <a:t>an </a:t>
            </a:r>
            <a:r>
              <a:rPr kumimoji="0" lang="en-GB" sz="2200" i="0" u="none" strike="noStrike" kern="1200" cap="none" spc="0" normalizeH="0" baseline="0" noProof="0">
                <a:ln>
                  <a:noFill/>
                </a:ln>
                <a:solidFill>
                  <a:srgbClr val="002060"/>
                </a:solidFill>
                <a:effectLst/>
                <a:uLnTx/>
                <a:uFillTx/>
                <a:latin typeface="Century Gothic" panose="020F0302020204030204"/>
              </a:rPr>
              <a:t>accent if </a:t>
            </a:r>
            <a:r>
              <a:rPr kumimoji="0" lang="en-GB" sz="2200" i="0" u="none" strike="noStrike" kern="1200" cap="none" spc="0" normalizeH="0" baseline="0" noProof="0" dirty="0">
                <a:ln>
                  <a:noFill/>
                </a:ln>
                <a:solidFill>
                  <a:srgbClr val="002060"/>
                </a:solidFill>
                <a:effectLst/>
                <a:uLnTx/>
                <a:uFillTx/>
                <a:latin typeface="Century Gothic" panose="020F0302020204030204"/>
              </a:rPr>
              <a:t>the original adjective has an accent!</a:t>
            </a:r>
          </a:p>
        </p:txBody>
      </p:sp>
    </p:spTree>
    <p:extLst>
      <p:ext uri="{BB962C8B-B14F-4D97-AF65-F5344CB8AC3E}">
        <p14:creationId xmlns:p14="http://schemas.microsoft.com/office/powerpoint/2010/main" val="16354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5223" y="3516514"/>
            <a:ext cx="2869311" cy="1235268"/>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a:solidFill>
                  <a:srgbClr val="4472C4">
                    <a:lumMod val="50000"/>
                  </a:srgbClr>
                </a:solidFill>
              </a:rPr>
              <a:t>perfectamente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6119573" y="4963279"/>
            <a:ext cx="2863307" cy="1226041"/>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inmediatamente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095775" y="3500173"/>
            <a:ext cx="2869308" cy="1242376"/>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básicamente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3095775" y="4951997"/>
            <a:ext cx="2869308" cy="1226042"/>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directamente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172805" y="3500174"/>
            <a:ext cx="2774193"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correctamente</a:t>
            </a:r>
          </a:p>
        </p:txBody>
      </p:sp>
      <p:sp>
        <p:nvSpPr>
          <p:cNvPr id="14" name="Rounded Rectangle 35">
            <a:extLst>
              <a:ext uri="{FF2B5EF4-FFF2-40B4-BE49-F238E27FC236}">
                <a16:creationId xmlns:a16="http://schemas.microsoft.com/office/drawing/2014/main" id="{8FEF6DFC-DD93-4216-B2D0-4A39B58CB459}"/>
              </a:ext>
            </a:extLst>
          </p:cNvPr>
          <p:cNvSpPr/>
          <p:nvPr/>
        </p:nvSpPr>
        <p:spPr>
          <a:xfrm>
            <a:off x="165054" y="4966295"/>
            <a:ext cx="2774193" cy="1238536"/>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claramente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109604" y="3516514"/>
            <a:ext cx="2869308" cy="125306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perfectly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le 8">
            <a:extLst>
              <a:ext uri="{FF2B5EF4-FFF2-40B4-BE49-F238E27FC236}">
                <a16:creationId xmlns:a16="http://schemas.microsoft.com/office/drawing/2014/main" id="{AEE5206B-1437-455A-9113-564BEE0C9651}"/>
              </a:ext>
            </a:extLst>
          </p:cNvPr>
          <p:cNvSpPr/>
          <p:nvPr/>
        </p:nvSpPr>
        <p:spPr>
          <a:xfrm>
            <a:off x="6123458" y="4959897"/>
            <a:ext cx="2877244" cy="122604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a:solidFill>
                  <a:srgbClr val="4472C4">
                    <a:lumMod val="50000"/>
                  </a:srgbClr>
                </a:solidFill>
                <a:latin typeface="Century Gothic" panose="020B0502020202020204" pitchFamily="34" charset="0"/>
              </a:rPr>
              <a:t>immediately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095774" y="3500173"/>
            <a:ext cx="2869310" cy="125306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basically</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3091889" y="4951597"/>
            <a:ext cx="2869309" cy="1229479"/>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directly</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179550" y="3500173"/>
            <a:ext cx="2820522"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correctly</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161169" y="4942540"/>
            <a:ext cx="2812739" cy="127638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clearly</a:t>
            </a:r>
          </a:p>
        </p:txBody>
      </p:sp>
      <p:sp>
        <p:nvSpPr>
          <p:cNvPr id="3" name="TextBox 2"/>
          <p:cNvSpPr txBox="1"/>
          <p:nvPr/>
        </p:nvSpPr>
        <p:spPr>
          <a:xfrm>
            <a:off x="82286" y="1691814"/>
            <a:ext cx="8651574" cy="430887"/>
          </a:xfrm>
          <a:prstGeom prst="rect">
            <a:avLst/>
          </a:prstGeom>
          <a:noFill/>
        </p:spPr>
        <p:txBody>
          <a:bodyPr wrap="square" rtlCol="0">
            <a:spAutoFit/>
          </a:bodyPr>
          <a:lstStyle/>
          <a:p>
            <a:r>
              <a:rPr lang="en-GB" sz="2200">
                <a:solidFill>
                  <a:schemeClr val="accent5">
                    <a:lumMod val="50000"/>
                  </a:schemeClr>
                </a:solidFill>
              </a:rPr>
              <a:t>To create the adverb, take the ‘–a’ form and </a:t>
            </a:r>
            <a:r>
              <a:rPr lang="en-GB" sz="2200" dirty="0">
                <a:solidFill>
                  <a:schemeClr val="accent5">
                    <a:lumMod val="50000"/>
                  </a:schemeClr>
                </a:solidFill>
              </a:rPr>
              <a:t>add </a:t>
            </a:r>
            <a:r>
              <a:rPr lang="en-GB" sz="2200">
                <a:solidFill>
                  <a:schemeClr val="accent5">
                    <a:lumMod val="50000"/>
                  </a:schemeClr>
                </a:solidFill>
              </a:rPr>
              <a:t>‘</a:t>
            </a:r>
            <a:r>
              <a:rPr lang="en-GB" sz="2200" b="1">
                <a:solidFill>
                  <a:schemeClr val="accent5">
                    <a:lumMod val="50000"/>
                  </a:schemeClr>
                </a:solidFill>
              </a:rPr>
              <a:t>–mente</a:t>
            </a:r>
            <a:r>
              <a:rPr lang="en-GB" sz="2200">
                <a:solidFill>
                  <a:schemeClr val="accent5">
                    <a:lumMod val="50000"/>
                  </a:schemeClr>
                </a:solidFill>
              </a:rPr>
              <a:t>’.</a:t>
            </a:r>
            <a:endParaRPr lang="en-GB" sz="2200" dirty="0">
              <a:solidFill>
                <a:schemeClr val="accent5">
                  <a:lumMod val="50000"/>
                </a:schemeClr>
              </a:solidFill>
            </a:endParaRPr>
          </a:p>
        </p:txBody>
      </p:sp>
      <p:sp>
        <p:nvSpPr>
          <p:cNvPr id="23" name="TextBox 22"/>
          <p:cNvSpPr txBox="1"/>
          <p:nvPr/>
        </p:nvSpPr>
        <p:spPr>
          <a:xfrm>
            <a:off x="2549328" y="2233652"/>
            <a:ext cx="2036148" cy="430887"/>
          </a:xfrm>
          <a:prstGeom prst="rect">
            <a:avLst/>
          </a:prstGeom>
          <a:noFill/>
        </p:spPr>
        <p:txBody>
          <a:bodyPr wrap="square" rtlCol="0">
            <a:spAutoFit/>
          </a:bodyPr>
          <a:lstStyle/>
          <a:p>
            <a:pPr algn="l"/>
            <a:r>
              <a:rPr lang="en-GB" sz="2200" dirty="0" err="1">
                <a:solidFill>
                  <a:schemeClr val="accent5">
                    <a:lumMod val="50000"/>
                  </a:schemeClr>
                </a:solidFill>
              </a:rPr>
              <a:t>complet</a:t>
            </a:r>
            <a:r>
              <a:rPr lang="en-GB" sz="2200" b="1" dirty="0" err="1">
                <a:solidFill>
                  <a:schemeClr val="accent5">
                    <a:lumMod val="50000"/>
                  </a:schemeClr>
                </a:solidFill>
              </a:rPr>
              <a:t>a</a:t>
            </a:r>
            <a:endParaRPr lang="en-GB" sz="2200" b="1" dirty="0">
              <a:solidFill>
                <a:schemeClr val="accent5">
                  <a:lumMod val="50000"/>
                </a:schemeClr>
              </a:solidFill>
            </a:endParaRPr>
          </a:p>
        </p:txBody>
      </p:sp>
      <p:cxnSp>
        <p:nvCxnSpPr>
          <p:cNvPr id="25" name="Straight Arrow Connector 24"/>
          <p:cNvCxnSpPr/>
          <p:nvPr/>
        </p:nvCxnSpPr>
        <p:spPr>
          <a:xfrm flipV="1">
            <a:off x="4270018" y="2482064"/>
            <a:ext cx="490731" cy="352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05601" y="2237271"/>
            <a:ext cx="2748286" cy="430887"/>
          </a:xfrm>
          <a:prstGeom prst="rect">
            <a:avLst/>
          </a:prstGeom>
          <a:noFill/>
        </p:spPr>
        <p:txBody>
          <a:bodyPr wrap="square" rtlCol="0">
            <a:spAutoFit/>
          </a:bodyPr>
          <a:lstStyle/>
          <a:p>
            <a:pPr algn="l"/>
            <a:r>
              <a:rPr lang="en-GB" sz="2200" dirty="0" err="1">
                <a:solidFill>
                  <a:schemeClr val="accent5">
                    <a:lumMod val="50000"/>
                  </a:schemeClr>
                </a:solidFill>
              </a:rPr>
              <a:t>complet</a:t>
            </a:r>
            <a:r>
              <a:rPr lang="en-GB" sz="2200" b="1" dirty="0" err="1">
                <a:solidFill>
                  <a:schemeClr val="accent5">
                    <a:lumMod val="50000"/>
                  </a:schemeClr>
                </a:solidFill>
              </a:rPr>
              <a:t>a</a:t>
            </a:r>
            <a:r>
              <a:rPr lang="en-GB" sz="2200" dirty="0" err="1">
                <a:solidFill>
                  <a:schemeClr val="accent5">
                    <a:lumMod val="50000"/>
                  </a:schemeClr>
                </a:solidFill>
              </a:rPr>
              <a:t>mente</a:t>
            </a:r>
            <a:endParaRPr lang="en-GB" sz="2200" dirty="0">
              <a:solidFill>
                <a:schemeClr val="accent5">
                  <a:lumMod val="50000"/>
                </a:schemeClr>
              </a:solidFill>
            </a:endParaRPr>
          </a:p>
        </p:txBody>
      </p:sp>
      <p:sp>
        <p:nvSpPr>
          <p:cNvPr id="7" name="TextBox 6"/>
          <p:cNvSpPr txBox="1"/>
          <p:nvPr/>
        </p:nvSpPr>
        <p:spPr>
          <a:xfrm>
            <a:off x="9304553" y="797906"/>
            <a:ext cx="2675888" cy="430887"/>
          </a:xfrm>
          <a:prstGeom prst="rect">
            <a:avLst/>
          </a:prstGeom>
          <a:solidFill>
            <a:schemeClr val="accent4">
              <a:lumMod val="20000"/>
              <a:lumOff val="80000"/>
            </a:schemeClr>
          </a:solidFill>
        </p:spPr>
        <p:txBody>
          <a:bodyPr wrap="square" rtlCol="0">
            <a:spAutoFit/>
          </a:bodyPr>
          <a:lstStyle/>
          <a:p>
            <a:pPr algn="l"/>
            <a:r>
              <a:rPr lang="en-GB" sz="2200">
                <a:solidFill>
                  <a:schemeClr val="accent5">
                    <a:lumMod val="50000"/>
                  </a:schemeClr>
                </a:solidFill>
              </a:rPr>
              <a:t>exact (f) = exact</a:t>
            </a:r>
            <a:r>
              <a:rPr lang="en-GB" sz="2200" b="1">
                <a:solidFill>
                  <a:schemeClr val="accent5">
                    <a:lumMod val="50000"/>
                  </a:schemeClr>
                </a:solidFill>
              </a:rPr>
              <a:t>a</a:t>
            </a:r>
            <a:endParaRPr lang="en-GB" sz="2200" b="1" dirty="0">
              <a:solidFill>
                <a:schemeClr val="accent5">
                  <a:lumMod val="50000"/>
                </a:schemeClr>
              </a:solidFill>
            </a:endParaRPr>
          </a:p>
        </p:txBody>
      </p:sp>
      <p:sp>
        <p:nvSpPr>
          <p:cNvPr id="30" name="TextBox 29"/>
          <p:cNvSpPr txBox="1"/>
          <p:nvPr/>
        </p:nvSpPr>
        <p:spPr>
          <a:xfrm>
            <a:off x="9408368" y="1322799"/>
            <a:ext cx="2572073" cy="430887"/>
          </a:xfrm>
          <a:prstGeom prst="rect">
            <a:avLst/>
          </a:prstGeom>
          <a:solidFill>
            <a:schemeClr val="accent4">
              <a:lumMod val="20000"/>
              <a:lumOff val="80000"/>
            </a:schemeClr>
          </a:solidFill>
        </p:spPr>
        <p:txBody>
          <a:bodyPr wrap="square" rtlCol="0">
            <a:spAutoFit/>
          </a:bodyPr>
          <a:lstStyle/>
          <a:p>
            <a:pPr algn="l"/>
            <a:r>
              <a:rPr lang="en-GB" sz="2200" dirty="0">
                <a:solidFill>
                  <a:schemeClr val="accent5">
                    <a:lumMod val="50000"/>
                  </a:schemeClr>
                </a:solidFill>
              </a:rPr>
              <a:t>basic (f) = </a:t>
            </a:r>
            <a:r>
              <a:rPr lang="en-GB" sz="2200" dirty="0" err="1">
                <a:solidFill>
                  <a:schemeClr val="accent5">
                    <a:lumMod val="50000"/>
                  </a:schemeClr>
                </a:solidFill>
              </a:rPr>
              <a:t>básic</a:t>
            </a:r>
            <a:r>
              <a:rPr lang="en-GB" sz="2200" b="1" dirty="0" err="1">
                <a:solidFill>
                  <a:schemeClr val="accent5">
                    <a:lumMod val="50000"/>
                  </a:schemeClr>
                </a:solidFill>
              </a:rPr>
              <a:t>a</a:t>
            </a:r>
            <a:endParaRPr lang="en-GB" sz="2200" b="1" dirty="0">
              <a:solidFill>
                <a:schemeClr val="accent5">
                  <a:lumMod val="50000"/>
                </a:schemeClr>
              </a:solidFill>
            </a:endParaRPr>
          </a:p>
        </p:txBody>
      </p:sp>
      <p:sp>
        <p:nvSpPr>
          <p:cNvPr id="31" name="TextBox 30"/>
          <p:cNvSpPr txBox="1"/>
          <p:nvPr/>
        </p:nvSpPr>
        <p:spPr>
          <a:xfrm>
            <a:off x="8904312" y="1851938"/>
            <a:ext cx="3076130" cy="430887"/>
          </a:xfrm>
          <a:prstGeom prst="rect">
            <a:avLst/>
          </a:prstGeom>
          <a:solidFill>
            <a:schemeClr val="accent4">
              <a:lumMod val="20000"/>
              <a:lumOff val="80000"/>
            </a:schemeClr>
          </a:solidFill>
        </p:spPr>
        <p:txBody>
          <a:bodyPr wrap="square" rtlCol="0">
            <a:spAutoFit/>
          </a:bodyPr>
          <a:lstStyle/>
          <a:p>
            <a:pPr algn="l"/>
            <a:r>
              <a:rPr lang="en-GB" sz="2200" dirty="0">
                <a:solidFill>
                  <a:schemeClr val="accent5">
                    <a:lumMod val="50000"/>
                  </a:schemeClr>
                </a:solidFill>
              </a:rPr>
              <a:t>perfect (f) = perfect</a:t>
            </a:r>
            <a:r>
              <a:rPr lang="en-GB" sz="2200" b="1" dirty="0">
                <a:solidFill>
                  <a:schemeClr val="accent5">
                    <a:lumMod val="50000"/>
                  </a:schemeClr>
                </a:solidFill>
              </a:rPr>
              <a:t>a</a:t>
            </a:r>
          </a:p>
        </p:txBody>
      </p:sp>
      <p:sp>
        <p:nvSpPr>
          <p:cNvPr id="32" name="TextBox 31"/>
          <p:cNvSpPr txBox="1"/>
          <p:nvPr/>
        </p:nvSpPr>
        <p:spPr>
          <a:xfrm>
            <a:off x="8184232" y="2925503"/>
            <a:ext cx="3796210" cy="430887"/>
          </a:xfrm>
          <a:prstGeom prst="rect">
            <a:avLst/>
          </a:prstGeom>
          <a:solidFill>
            <a:schemeClr val="accent4">
              <a:lumMod val="20000"/>
              <a:lumOff val="80000"/>
            </a:schemeClr>
          </a:solidFill>
        </p:spPr>
        <p:txBody>
          <a:bodyPr wrap="square" rtlCol="0">
            <a:spAutoFit/>
          </a:bodyPr>
          <a:lstStyle/>
          <a:p>
            <a:pPr algn="l"/>
            <a:r>
              <a:rPr lang="en-GB" sz="2200">
                <a:solidFill>
                  <a:schemeClr val="accent5">
                    <a:lumMod val="50000"/>
                  </a:schemeClr>
                </a:solidFill>
              </a:rPr>
              <a:t>immediate (f) = inmediat</a:t>
            </a:r>
            <a:r>
              <a:rPr lang="en-GB" sz="2200" b="1">
                <a:solidFill>
                  <a:schemeClr val="accent5">
                    <a:lumMod val="50000"/>
                  </a:schemeClr>
                </a:solidFill>
              </a:rPr>
              <a:t>a</a:t>
            </a:r>
            <a:endParaRPr lang="en-GB" sz="2200" b="1" dirty="0">
              <a:solidFill>
                <a:schemeClr val="accent5">
                  <a:lumMod val="50000"/>
                </a:schemeClr>
              </a:solidFill>
            </a:endParaRPr>
          </a:p>
        </p:txBody>
      </p:sp>
      <p:sp>
        <p:nvSpPr>
          <p:cNvPr id="33" name="Rounded Rectangle 30">
            <a:extLst>
              <a:ext uri="{FF2B5EF4-FFF2-40B4-BE49-F238E27FC236}">
                <a16:creationId xmlns:a16="http://schemas.microsoft.com/office/drawing/2014/main" id="{C451ED4F-357F-4FA8-AAD2-243EE0D834A6}"/>
              </a:ext>
            </a:extLst>
          </p:cNvPr>
          <p:cNvSpPr/>
          <p:nvPr/>
        </p:nvSpPr>
        <p:spPr>
          <a:xfrm>
            <a:off x="9120338" y="3500173"/>
            <a:ext cx="2802828" cy="1225024"/>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a:solidFill>
                  <a:srgbClr val="4472C4">
                    <a:lumMod val="50000"/>
                  </a:srgbClr>
                </a:solidFill>
              </a:rPr>
              <a:t>seguramente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4" name="Rounded Rectangle 8">
            <a:extLst>
              <a:ext uri="{FF2B5EF4-FFF2-40B4-BE49-F238E27FC236}">
                <a16:creationId xmlns:a16="http://schemas.microsoft.com/office/drawing/2014/main" id="{AEE5206B-1437-455A-9113-564BEE0C9651}"/>
              </a:ext>
            </a:extLst>
          </p:cNvPr>
          <p:cNvSpPr/>
          <p:nvPr/>
        </p:nvSpPr>
        <p:spPr>
          <a:xfrm>
            <a:off x="9123422" y="3500173"/>
            <a:ext cx="2796659" cy="1242376"/>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4472C4">
                    <a:lumMod val="50000"/>
                  </a:srgbClr>
                </a:solidFill>
                <a:latin typeface="Century Gothic" panose="020B0502020202020204" pitchFamily="34" charset="0"/>
              </a:rPr>
              <a:t>surely, safely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5" name="TextBox 34"/>
          <p:cNvSpPr txBox="1"/>
          <p:nvPr/>
        </p:nvSpPr>
        <p:spPr>
          <a:xfrm>
            <a:off x="8733860" y="2388070"/>
            <a:ext cx="3246582" cy="430887"/>
          </a:xfrm>
          <a:prstGeom prst="rect">
            <a:avLst/>
          </a:prstGeom>
          <a:solidFill>
            <a:schemeClr val="accent4">
              <a:lumMod val="20000"/>
              <a:lumOff val="80000"/>
            </a:schemeClr>
          </a:solidFill>
        </p:spPr>
        <p:txBody>
          <a:bodyPr wrap="square" rtlCol="0">
            <a:spAutoFit/>
          </a:bodyPr>
          <a:lstStyle/>
          <a:p>
            <a:pPr algn="l"/>
            <a:r>
              <a:rPr lang="en-GB" sz="2200">
                <a:solidFill>
                  <a:schemeClr val="accent5">
                    <a:lumMod val="50000"/>
                  </a:schemeClr>
                </a:solidFill>
              </a:rPr>
              <a:t>absolute (f) = absolut</a:t>
            </a:r>
            <a:r>
              <a:rPr lang="en-GB" sz="2200" b="1">
                <a:solidFill>
                  <a:schemeClr val="accent5">
                    <a:lumMod val="50000"/>
                  </a:schemeClr>
                </a:solidFill>
              </a:rPr>
              <a:t>a</a:t>
            </a:r>
            <a:endParaRPr lang="en-GB" sz="2200" b="1" dirty="0">
              <a:solidFill>
                <a:schemeClr val="accent5">
                  <a:lumMod val="50000"/>
                </a:schemeClr>
              </a:solidFill>
            </a:endParaRPr>
          </a:p>
        </p:txBody>
      </p:sp>
      <p:sp>
        <p:nvSpPr>
          <p:cNvPr id="36" name="Rounded Rectangle 30">
            <a:extLst>
              <a:ext uri="{FF2B5EF4-FFF2-40B4-BE49-F238E27FC236}">
                <a16:creationId xmlns:a16="http://schemas.microsoft.com/office/drawing/2014/main" id="{C451ED4F-357F-4FA8-AAD2-243EE0D834A6}"/>
              </a:ext>
            </a:extLst>
          </p:cNvPr>
          <p:cNvSpPr/>
          <p:nvPr/>
        </p:nvSpPr>
        <p:spPr>
          <a:xfrm>
            <a:off x="9120337" y="4983646"/>
            <a:ext cx="2826806" cy="1197430"/>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absolutamente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7" name="Rounded Rectangle 8">
            <a:extLst>
              <a:ext uri="{FF2B5EF4-FFF2-40B4-BE49-F238E27FC236}">
                <a16:creationId xmlns:a16="http://schemas.microsoft.com/office/drawing/2014/main" id="{AEE5206B-1437-455A-9113-564BEE0C9651}"/>
              </a:ext>
            </a:extLst>
          </p:cNvPr>
          <p:cNvSpPr/>
          <p:nvPr/>
        </p:nvSpPr>
        <p:spPr>
          <a:xfrm>
            <a:off x="9123478" y="4966294"/>
            <a:ext cx="2820523" cy="121964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4472C4">
                    <a:lumMod val="50000"/>
                  </a:srgbClr>
                </a:solidFill>
                <a:latin typeface="Century Gothic" panose="020B0502020202020204" pitchFamily="34" charset="0"/>
              </a:rPr>
              <a:t>absolutely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cxnSp>
        <p:nvCxnSpPr>
          <p:cNvPr id="38" name="Straight Arrow Connector 37"/>
          <p:cNvCxnSpPr/>
          <p:nvPr/>
        </p:nvCxnSpPr>
        <p:spPr>
          <a:xfrm flipV="1">
            <a:off x="1799263" y="2478284"/>
            <a:ext cx="490731" cy="352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3055" y="2251947"/>
            <a:ext cx="1522200" cy="430887"/>
          </a:xfrm>
          <a:prstGeom prst="rect">
            <a:avLst/>
          </a:prstGeom>
          <a:noFill/>
        </p:spPr>
        <p:txBody>
          <a:bodyPr wrap="square" rtlCol="0">
            <a:spAutoFit/>
          </a:bodyPr>
          <a:lstStyle/>
          <a:p>
            <a:pPr algn="l"/>
            <a:r>
              <a:rPr lang="en-GB" sz="2200">
                <a:solidFill>
                  <a:schemeClr val="accent5">
                    <a:lumMod val="50000"/>
                  </a:schemeClr>
                </a:solidFill>
              </a:rPr>
              <a:t>complet</a:t>
            </a:r>
            <a:r>
              <a:rPr lang="en-GB" sz="2200" b="1">
                <a:solidFill>
                  <a:schemeClr val="accent5">
                    <a:lumMod val="50000"/>
                  </a:schemeClr>
                </a:solidFill>
              </a:rPr>
              <a:t>o</a:t>
            </a:r>
            <a:endParaRPr lang="en-GB" sz="2200" b="1" dirty="0">
              <a:solidFill>
                <a:schemeClr val="accent5">
                  <a:lumMod val="50000"/>
                </a:schemeClr>
              </a:solidFill>
            </a:endParaRPr>
          </a:p>
        </p:txBody>
      </p:sp>
      <p:sp>
        <p:nvSpPr>
          <p:cNvPr id="44" name="TextBox 43"/>
          <p:cNvSpPr txBox="1"/>
          <p:nvPr/>
        </p:nvSpPr>
        <p:spPr>
          <a:xfrm>
            <a:off x="90139" y="1189644"/>
            <a:ext cx="9089348" cy="430887"/>
          </a:xfrm>
          <a:prstGeom prst="rect">
            <a:avLst/>
          </a:prstGeom>
          <a:noFill/>
        </p:spPr>
        <p:txBody>
          <a:bodyPr wrap="square" rtlCol="0">
            <a:spAutoFit/>
          </a:bodyPr>
          <a:lstStyle/>
          <a:p>
            <a:r>
              <a:rPr lang="en-GB" sz="2200">
                <a:solidFill>
                  <a:schemeClr val="accent5">
                    <a:lumMod val="50000"/>
                  </a:schemeClr>
                </a:solidFill>
              </a:rPr>
              <a:t>Many adjectives have a masculine (‘-o’) and feminine (‘-a’) form.</a:t>
            </a:r>
            <a:endParaRPr lang="en-GB" sz="2200" dirty="0">
              <a:solidFill>
                <a:schemeClr val="accent5">
                  <a:lumMod val="50000"/>
                </a:schemeClr>
              </a:solidFill>
            </a:endParaRPr>
          </a:p>
        </p:txBody>
      </p:sp>
      <p:sp>
        <p:nvSpPr>
          <p:cNvPr id="6" name="TextBox 5"/>
          <p:cNvSpPr txBox="1"/>
          <p:nvPr/>
        </p:nvSpPr>
        <p:spPr>
          <a:xfrm>
            <a:off x="5194188" y="2606053"/>
            <a:ext cx="1950067" cy="400110"/>
          </a:xfrm>
          <a:prstGeom prst="rect">
            <a:avLst/>
          </a:prstGeom>
          <a:noFill/>
        </p:spPr>
        <p:txBody>
          <a:bodyPr wrap="square" rtlCol="0">
            <a:spAutoFit/>
          </a:bodyPr>
          <a:lstStyle/>
          <a:p>
            <a:pPr algn="l"/>
            <a:r>
              <a:rPr lang="en-GB" sz="2000" i="1">
                <a:solidFill>
                  <a:schemeClr val="accent5">
                    <a:lumMod val="50000"/>
                  </a:schemeClr>
                </a:solidFill>
              </a:rPr>
              <a:t>(completely)</a:t>
            </a:r>
            <a:endParaRPr lang="en-GB" sz="2000" i="1" dirty="0">
              <a:solidFill>
                <a:schemeClr val="accent5">
                  <a:lumMod val="50000"/>
                </a:schemeClr>
              </a:solidFill>
            </a:endParaRPr>
          </a:p>
        </p:txBody>
      </p:sp>
      <p:sp>
        <p:nvSpPr>
          <p:cNvPr id="49" name="TextBox 48"/>
          <p:cNvSpPr txBox="1"/>
          <p:nvPr/>
        </p:nvSpPr>
        <p:spPr>
          <a:xfrm>
            <a:off x="108522" y="2611382"/>
            <a:ext cx="2546710" cy="400110"/>
          </a:xfrm>
          <a:prstGeom prst="rect">
            <a:avLst/>
          </a:prstGeom>
          <a:noFill/>
        </p:spPr>
        <p:txBody>
          <a:bodyPr wrap="square" rtlCol="0">
            <a:spAutoFit/>
          </a:bodyPr>
          <a:lstStyle/>
          <a:p>
            <a:pPr algn="l"/>
            <a:r>
              <a:rPr lang="en-GB" sz="2000" i="1">
                <a:solidFill>
                  <a:schemeClr val="accent5">
                    <a:lumMod val="50000"/>
                  </a:schemeClr>
                </a:solidFill>
              </a:rPr>
              <a:t>complete (m)</a:t>
            </a:r>
            <a:endParaRPr lang="en-GB" sz="2000" i="1" dirty="0">
              <a:solidFill>
                <a:schemeClr val="accent5">
                  <a:lumMod val="50000"/>
                </a:schemeClr>
              </a:solidFill>
            </a:endParaRPr>
          </a:p>
        </p:txBody>
      </p:sp>
      <p:sp>
        <p:nvSpPr>
          <p:cNvPr id="50" name="TextBox 49"/>
          <p:cNvSpPr txBox="1"/>
          <p:nvPr/>
        </p:nvSpPr>
        <p:spPr>
          <a:xfrm>
            <a:off x="2565547" y="2606053"/>
            <a:ext cx="1950067" cy="400110"/>
          </a:xfrm>
          <a:prstGeom prst="rect">
            <a:avLst/>
          </a:prstGeom>
          <a:noFill/>
        </p:spPr>
        <p:txBody>
          <a:bodyPr wrap="square" rtlCol="0">
            <a:spAutoFit/>
          </a:bodyPr>
          <a:lstStyle/>
          <a:p>
            <a:pPr algn="l"/>
            <a:r>
              <a:rPr lang="en-GB" sz="2000" i="1">
                <a:solidFill>
                  <a:schemeClr val="accent5">
                    <a:lumMod val="50000"/>
                  </a:schemeClr>
                </a:solidFill>
              </a:rPr>
              <a:t>complete (f)</a:t>
            </a:r>
            <a:endParaRPr lang="en-GB" sz="2000" i="1" dirty="0">
              <a:solidFill>
                <a:schemeClr val="accent5">
                  <a:lumMod val="50000"/>
                </a:schemeClr>
              </a:solidFill>
            </a:endParaRPr>
          </a:p>
        </p:txBody>
      </p:sp>
      <p:sp>
        <p:nvSpPr>
          <p:cNvPr id="51" name="TextBox 50"/>
          <p:cNvSpPr txBox="1"/>
          <p:nvPr/>
        </p:nvSpPr>
        <p:spPr>
          <a:xfrm>
            <a:off x="108662" y="3013391"/>
            <a:ext cx="9089348" cy="430887"/>
          </a:xfrm>
          <a:prstGeom prst="rect">
            <a:avLst/>
          </a:prstGeom>
          <a:noFill/>
        </p:spPr>
        <p:txBody>
          <a:bodyPr wrap="square" rtlCol="0">
            <a:spAutoFit/>
          </a:bodyPr>
          <a:lstStyle/>
          <a:p>
            <a:r>
              <a:rPr lang="en-GB" sz="2200" b="1">
                <a:solidFill>
                  <a:schemeClr val="accent5">
                    <a:lumMod val="50000"/>
                  </a:schemeClr>
                </a:solidFill>
              </a:rPr>
              <a:t>¿Cómo se dice en español?</a:t>
            </a:r>
            <a:endParaRPr lang="en-GB" sz="2200" b="1" dirty="0">
              <a:solidFill>
                <a:schemeClr val="accent5">
                  <a:lumMod val="50000"/>
                </a:schemeClr>
              </a:solidFill>
            </a:endParaRPr>
          </a:p>
        </p:txBody>
      </p:sp>
    </p:spTree>
    <p:extLst>
      <p:ext uri="{BB962C8B-B14F-4D97-AF65-F5344CB8AC3E}">
        <p14:creationId xmlns:p14="http://schemas.microsoft.com/office/powerpoint/2010/main" val="36366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16"/>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8" restart="whenNotActive" fill="hold" evtFilter="cancelBubble" nodeType="interactiveSeq">
                <p:stCondLst>
                  <p:cond evt="onClick" delay="0">
                    <p:tgtEl>
                      <p:spTgt spid="17"/>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3" restart="whenNotActive" fill="hold" evtFilter="cancelBubble" nodeType="interactiveSeq">
                <p:stCondLst>
                  <p:cond evt="onClick" delay="0">
                    <p:tgtEl>
                      <p:spTgt spid="20"/>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8" restart="whenNotActive" fill="hold" evtFilter="cancelBubble" nodeType="interactiveSeq">
                <p:stCondLst>
                  <p:cond evt="onClick" delay="0">
                    <p:tgtEl>
                      <p:spTgt spid="22"/>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grpId="1" nodeType="clickEffect">
                                  <p:stCondLst>
                                    <p:cond delay="0"/>
                                  </p:stCondLst>
                                  <p:childTnLst>
                                    <p:set>
                                      <p:cBhvr>
                                        <p:cTn id="117"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18" restart="whenNotActive" fill="hold" evtFilter="cancelBubble" nodeType="interactiveSeq">
                <p:stCondLst>
                  <p:cond evt="onClick" delay="0">
                    <p:tgtEl>
                      <p:spTgt spid="9"/>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3" restart="whenNotActive" fill="hold" evtFilter="cancelBubble" nodeType="interactiveSeq">
                <p:stCondLst>
                  <p:cond evt="onClick" delay="0">
                    <p:tgtEl>
                      <p:spTgt spid="14"/>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grpId="1" nodeType="clickEffect">
                                  <p:stCondLst>
                                    <p:cond delay="0"/>
                                  </p:stCondLst>
                                  <p:childTnLst>
                                    <p:set>
                                      <p:cBhvr>
                                        <p:cTn id="127"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8" restart="whenNotActive" fill="hold" evtFilter="cancelBubble" nodeType="interactiveSeq">
                <p:stCondLst>
                  <p:cond evt="onClick" delay="0">
                    <p:tgtEl>
                      <p:spTgt spid="10"/>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1" nodeType="clickEffect">
                                  <p:stCondLst>
                                    <p:cond delay="0"/>
                                  </p:stCondLst>
                                  <p:childTnLst>
                                    <p:set>
                                      <p:cBhvr>
                                        <p:cTn id="132"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1" presetClass="entr" presetSubtype="0" fill="hold" grpId="1" nodeType="clickEffect">
                                  <p:stCondLst>
                                    <p:cond delay="0"/>
                                  </p:stCondLst>
                                  <p:childTnLst>
                                    <p:set>
                                      <p:cBhvr>
                                        <p:cTn id="13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38" restart="whenNotActive" fill="hold" evtFilter="cancelBubble" nodeType="interactiveSeq">
                <p:stCondLst>
                  <p:cond evt="onClick" delay="0">
                    <p:tgtEl>
                      <p:spTgt spid="12"/>
                    </p:tgtEl>
                  </p:cond>
                </p:stCondLst>
                <p:endSync evt="end" delay="0">
                  <p:rtn val="all"/>
                </p:endSync>
                <p:childTnLst>
                  <p:par>
                    <p:cTn id="139" fill="hold">
                      <p:stCondLst>
                        <p:cond delay="0"/>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43" restart="whenNotActive" fill="hold" evtFilter="cancelBubble" nodeType="interactiveSeq">
                <p:stCondLst>
                  <p:cond evt="onClick" delay="0">
                    <p:tgtEl>
                      <p:spTgt spid="34"/>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8" restart="whenNotActive" fill="hold" evtFilter="cancelBubble" nodeType="interactiveSeq">
                <p:stCondLst>
                  <p:cond evt="onClick" delay="0">
                    <p:tgtEl>
                      <p:spTgt spid="33"/>
                    </p:tgtEl>
                  </p:cond>
                </p:stCondLst>
                <p:endSync evt="end" delay="0">
                  <p:rtn val="all"/>
                </p:endSync>
                <p:childTnLst>
                  <p:par>
                    <p:cTn id="149" fill="hold">
                      <p:stCondLst>
                        <p:cond delay="0"/>
                      </p:stCondLst>
                      <p:childTnLst>
                        <p:par>
                          <p:cTn id="150" fill="hold">
                            <p:stCondLst>
                              <p:cond delay="0"/>
                            </p:stCondLst>
                            <p:childTnLst>
                              <p:par>
                                <p:cTn id="151" presetID="1" presetClass="entr" presetSubtype="0" fill="hold" grpId="1" nodeType="clickEffect">
                                  <p:stCondLst>
                                    <p:cond delay="0"/>
                                  </p:stCondLst>
                                  <p:childTnLst>
                                    <p:set>
                                      <p:cBhvr>
                                        <p:cTn id="152"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36"/>
                    </p:tgtEl>
                  </p:cond>
                </p:stCondLst>
                <p:endSync evt="end" delay="0">
                  <p:rtn val="all"/>
                </p:endSync>
                <p:childTnLst>
                  <p:par>
                    <p:cTn id="159" fill="hold">
                      <p:stCondLst>
                        <p:cond delay="0"/>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childTnLst>
        </p:cTn>
      </p:par>
    </p:tnLst>
    <p:bldLst>
      <p:bldP spid="8" grpId="0" animBg="1"/>
      <p:bldP spid="9" grpId="0" animBg="1"/>
      <p:bldP spid="10" grpId="0" animBg="1"/>
      <p:bldP spid="11" grpId="0" animBg="1"/>
      <p:bldP spid="12" grpId="0" animBg="1"/>
      <p:bldP spid="14" grpId="0"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2" grpId="0" animBg="1"/>
      <p:bldP spid="22" grpId="1" animBg="1"/>
      <p:bldP spid="22" grpId="2" animBg="1"/>
      <p:bldP spid="3" grpId="0"/>
      <p:bldP spid="23" grpId="0"/>
      <p:bldP spid="26" grpId="0"/>
      <p:bldP spid="7" grpId="0" animBg="1"/>
      <p:bldP spid="30" grpId="0" animBg="1"/>
      <p:bldP spid="31" grpId="0" animBg="1"/>
      <p:bldP spid="32" grpId="0" animBg="1"/>
      <p:bldP spid="33" grpId="0" animBg="1"/>
      <p:bldP spid="34" grpId="0" animBg="1"/>
      <p:bldP spid="34" grpId="1" animBg="1"/>
      <p:bldP spid="34" grpId="2" animBg="1"/>
      <p:bldP spid="35" grpId="0" animBg="1"/>
      <p:bldP spid="36" grpId="0" animBg="1"/>
      <p:bldP spid="37" grpId="0" animBg="1"/>
      <p:bldP spid="37" grpId="1" animBg="1"/>
      <p:bldP spid="37" grpId="2" animBg="1"/>
      <p:bldP spid="40" grpId="0"/>
      <p:bldP spid="44" grpId="0"/>
      <p:bldP spid="6"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9.1.1.4</a:t>
            </a:r>
            <a:br>
              <a:rPr lang="en-GB" sz="5400" b="1" dirty="0"/>
            </a:br>
            <a:br>
              <a:rPr lang="en-GB" sz="5400" b="1" dirty="0"/>
            </a:br>
            <a:r>
              <a:rPr lang="en-GB" sz="5400" b="1" dirty="0"/>
              <a:t>-</a:t>
            </a:r>
            <a:r>
              <a:rPr lang="en-GB" sz="5400" b="1" dirty="0" err="1"/>
              <a:t>ly</a:t>
            </a:r>
            <a:r>
              <a:rPr lang="en-GB" sz="5400" b="1" dirty="0"/>
              <a:t> / -</a:t>
            </a:r>
            <a:r>
              <a:rPr lang="en-GB" sz="5400" b="1" dirty="0" err="1"/>
              <a:t>mente</a:t>
            </a:r>
            <a:endParaRPr lang="en-GB" sz="5400" b="1" dirty="0"/>
          </a:p>
        </p:txBody>
      </p:sp>
      <p:sp>
        <p:nvSpPr>
          <p:cNvPr id="3" name="Google Shape;536;p20">
            <a:extLst>
              <a:ext uri="{FF2B5EF4-FFF2-40B4-BE49-F238E27FC236}">
                <a16:creationId xmlns:a16="http://schemas.microsoft.com/office/drawing/2014/main" id="{F5D908C4-2068-44D5-9644-9AA05E54B7FF}"/>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2558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D22A350D-BA50-6B43-9B67-F259509170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987" y="740644"/>
            <a:ext cx="3499627" cy="2583546"/>
          </a:xfrm>
          <a:prstGeom prst="rect">
            <a:avLst/>
          </a:prstGeom>
        </p:spPr>
      </p:pic>
      <p:pic>
        <p:nvPicPr>
          <p:cNvPr id="27" name="Imagen 26">
            <a:extLst>
              <a:ext uri="{FF2B5EF4-FFF2-40B4-BE49-F238E27FC236}">
                <a16:creationId xmlns:a16="http://schemas.microsoft.com/office/drawing/2014/main" id="{98AB2A3C-6833-9541-8447-8637C434B1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0113" y="747068"/>
            <a:ext cx="3499627" cy="2583546"/>
          </a:xfrm>
          <a:prstGeom prst="rect">
            <a:avLst/>
          </a:prstGeom>
        </p:spPr>
      </p:pic>
      <p:pic>
        <p:nvPicPr>
          <p:cNvPr id="28" name="Imagen 27">
            <a:extLst>
              <a:ext uri="{FF2B5EF4-FFF2-40B4-BE49-F238E27FC236}">
                <a16:creationId xmlns:a16="http://schemas.microsoft.com/office/drawing/2014/main" id="{6A413774-E40B-FE4E-8BF0-6CD5C9CD4A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860" y="3452877"/>
            <a:ext cx="3499627" cy="2583546"/>
          </a:xfrm>
          <a:prstGeom prst="rect">
            <a:avLst/>
          </a:prstGeom>
        </p:spPr>
      </p:pic>
      <p:pic>
        <p:nvPicPr>
          <p:cNvPr id="30" name="Imagen 29">
            <a:extLst>
              <a:ext uri="{FF2B5EF4-FFF2-40B4-BE49-F238E27FC236}">
                <a16:creationId xmlns:a16="http://schemas.microsoft.com/office/drawing/2014/main" id="{903A55F6-4423-B043-B47B-09EA6ABCC2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0112" y="3471198"/>
            <a:ext cx="3499627" cy="2583546"/>
          </a:xfrm>
          <a:prstGeom prst="rect">
            <a:avLst/>
          </a:prstGeom>
        </p:spPr>
      </p:pic>
      <p:pic>
        <p:nvPicPr>
          <p:cNvPr id="29" name="Imagen 28">
            <a:extLst>
              <a:ext uri="{FF2B5EF4-FFF2-40B4-BE49-F238E27FC236}">
                <a16:creationId xmlns:a16="http://schemas.microsoft.com/office/drawing/2014/main" id="{FA1CA1E5-789A-C34D-8000-283BC8BE3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8503" y="3452877"/>
            <a:ext cx="3499627" cy="2583546"/>
          </a:xfrm>
          <a:prstGeom prst="rect">
            <a:avLst/>
          </a:prstGeom>
        </p:spPr>
      </p:pic>
      <p:sp>
        <p:nvSpPr>
          <p:cNvPr id="2" name="Title 1"/>
          <p:cNvSpPr>
            <a:spLocks noGrp="1"/>
          </p:cNvSpPr>
          <p:nvPr>
            <p:ph type="title"/>
          </p:nvPr>
        </p:nvSpPr>
        <p:spPr>
          <a:xfrm>
            <a:off x="113370" y="248484"/>
            <a:ext cx="10402230" cy="482478"/>
          </a:xfrm>
        </p:spPr>
        <p:txBody>
          <a:bodyPr>
            <a:normAutofit fontScale="90000"/>
          </a:bodyPr>
          <a:lstStyle/>
          <a:p>
            <a:r>
              <a:rPr lang="en-GB" sz="2200" b="1" dirty="0"/>
              <a:t>Escribe las seis </a:t>
            </a:r>
            <a:r>
              <a:rPr lang="en-GB" sz="2200" b="1" dirty="0" err="1"/>
              <a:t>frases</a:t>
            </a:r>
            <a:r>
              <a:rPr lang="en-GB" sz="2200" b="1" dirty="0"/>
              <a:t> </a:t>
            </a:r>
            <a:r>
              <a:rPr lang="en-GB" sz="2200" b="1" dirty="0" err="1"/>
              <a:t>sobre</a:t>
            </a:r>
            <a:r>
              <a:rPr lang="en-GB" sz="2200" b="1" dirty="0"/>
              <a:t> México </a:t>
            </a:r>
            <a:r>
              <a:rPr lang="en-GB" sz="2200" b="1" dirty="0" err="1"/>
              <a:t>en</a:t>
            </a:r>
            <a:r>
              <a:rPr lang="en-GB" sz="2200" b="1" dirty="0"/>
              <a:t> </a:t>
            </a:r>
            <a:r>
              <a:rPr lang="en-GB" sz="2200" b="1" dirty="0" err="1"/>
              <a:t>español</a:t>
            </a:r>
            <a:r>
              <a:rPr lang="en-GB" sz="2200" b="1" dirty="0"/>
              <a:t> para una </a:t>
            </a:r>
            <a:r>
              <a:rPr lang="en-GB" sz="2200" b="1" dirty="0" err="1"/>
              <a:t>página</a:t>
            </a:r>
            <a:r>
              <a:rPr lang="en-GB" sz="2200" b="1" dirty="0"/>
              <a:t> web de </a:t>
            </a:r>
            <a:r>
              <a:rPr lang="en-GB" sz="2200" b="1" dirty="0" err="1"/>
              <a:t>viajes</a:t>
            </a:r>
            <a:r>
              <a:rPr lang="en-GB" sz="2200" b="1"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Imagen 18">
            <a:extLst>
              <a:ext uri="{FF2B5EF4-FFF2-40B4-BE49-F238E27FC236}">
                <a16:creationId xmlns:a16="http://schemas.microsoft.com/office/drawing/2014/main" id="{BE415A09-61A2-2343-BB1E-1579C6EA22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861" y="740644"/>
            <a:ext cx="3499627" cy="2583546"/>
          </a:xfrm>
          <a:prstGeom prst="rect">
            <a:avLst/>
          </a:prstGeom>
        </p:spPr>
      </p:pic>
      <p:sp>
        <p:nvSpPr>
          <p:cNvPr id="12" name="CuadroTexto 11">
            <a:extLst>
              <a:ext uri="{FF2B5EF4-FFF2-40B4-BE49-F238E27FC236}">
                <a16:creationId xmlns:a16="http://schemas.microsoft.com/office/drawing/2014/main" id="{4DADC8FF-3671-444F-AF38-0057E5437B33}"/>
              </a:ext>
            </a:extLst>
          </p:cNvPr>
          <p:cNvSpPr txBox="1"/>
          <p:nvPr/>
        </p:nvSpPr>
        <p:spPr>
          <a:xfrm>
            <a:off x="8560367" y="1262485"/>
            <a:ext cx="327151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Its cities </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are interesting </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places.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You can look at the old buildings and enjoy the atmosphere.</a:t>
            </a:r>
          </a:p>
        </p:txBody>
      </p:sp>
      <p:sp>
        <p:nvSpPr>
          <p:cNvPr id="9" name="CuadroTexto 8">
            <a:extLst>
              <a:ext uri="{FF2B5EF4-FFF2-40B4-BE49-F238E27FC236}">
                <a16:creationId xmlns:a16="http://schemas.microsoft.com/office/drawing/2014/main" id="{7C64587A-95D2-B24A-BF18-6BD0130D9A2E}"/>
              </a:ext>
            </a:extLst>
          </p:cNvPr>
          <p:cNvSpPr txBox="1"/>
          <p:nvPr/>
        </p:nvSpPr>
        <p:spPr>
          <a:xfrm>
            <a:off x="4855910" y="3968046"/>
            <a:ext cx="275959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Its customs are unique, </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especially the way of celebrating the dead.</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11" name="CuadroTexto 10">
            <a:extLst>
              <a:ext uri="{FF2B5EF4-FFF2-40B4-BE49-F238E27FC236}">
                <a16:creationId xmlns:a16="http://schemas.microsoft.com/office/drawing/2014/main" id="{2703989E-BBBA-1849-A774-B45FBDE9CC44}"/>
              </a:ext>
            </a:extLst>
          </p:cNvPr>
          <p:cNvSpPr txBox="1"/>
          <p:nvPr/>
        </p:nvSpPr>
        <p:spPr>
          <a:xfrm>
            <a:off x="733980" y="1440620"/>
            <a:ext cx="253826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Its nature is very special and its landscapes are beautiful. </a:t>
            </a:r>
          </a:p>
        </p:txBody>
      </p:sp>
      <p:sp>
        <p:nvSpPr>
          <p:cNvPr id="13" name="CuadroTexto 12">
            <a:extLst>
              <a:ext uri="{FF2B5EF4-FFF2-40B4-BE49-F238E27FC236}">
                <a16:creationId xmlns:a16="http://schemas.microsoft.com/office/drawing/2014/main" id="{59B8921D-0116-D54D-A85F-448322625363}"/>
              </a:ext>
            </a:extLst>
          </p:cNvPr>
          <p:cNvSpPr txBox="1"/>
          <p:nvPr/>
        </p:nvSpPr>
        <p:spPr>
          <a:xfrm>
            <a:off x="662022" y="4162535"/>
            <a:ext cx="286233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Its food is </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very tasty; </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you can eat </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many types </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of dishes.</a:t>
            </a:r>
          </a:p>
        </p:txBody>
      </p:sp>
      <p:sp>
        <p:nvSpPr>
          <p:cNvPr id="15" name="CuadroTexto 14">
            <a:extLst>
              <a:ext uri="{FF2B5EF4-FFF2-40B4-BE49-F238E27FC236}">
                <a16:creationId xmlns:a16="http://schemas.microsoft.com/office/drawing/2014/main" id="{9E383EB9-D131-D949-9DEF-0EA31005A9E8}"/>
              </a:ext>
            </a:extLst>
          </p:cNvPr>
          <p:cNvSpPr txBox="1"/>
          <p:nvPr/>
        </p:nvSpPr>
        <p:spPr>
          <a:xfrm>
            <a:off x="9008216" y="4139901"/>
            <a:ext cx="264808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Its museums are </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great if you like to learn </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about history.</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21" name="CuadroTexto 20">
            <a:extLst>
              <a:ext uri="{FF2B5EF4-FFF2-40B4-BE49-F238E27FC236}">
                <a16:creationId xmlns:a16="http://schemas.microsoft.com/office/drawing/2014/main" id="{831C5B9E-A6C2-E747-ADB4-BE52DA762958}"/>
              </a:ext>
            </a:extLst>
          </p:cNvPr>
          <p:cNvSpPr txBox="1"/>
          <p:nvPr/>
        </p:nvSpPr>
        <p:spPr>
          <a:xfrm>
            <a:off x="4686924" y="1749298"/>
            <a:ext cx="309756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Its people are very kind. It’s easy to make a lot of friends.</a:t>
            </a:r>
          </a:p>
        </p:txBody>
      </p:sp>
      <p:sp>
        <p:nvSpPr>
          <p:cNvPr id="31" name="CuadroTexto 30">
            <a:extLst>
              <a:ext uri="{FF2B5EF4-FFF2-40B4-BE49-F238E27FC236}">
                <a16:creationId xmlns:a16="http://schemas.microsoft.com/office/drawing/2014/main" id="{07F7EC8F-FBDD-F14C-A701-C24EDF33CE76}"/>
              </a:ext>
            </a:extLst>
          </p:cNvPr>
          <p:cNvSpPr txBox="1"/>
          <p:nvPr/>
        </p:nvSpPr>
        <p:spPr>
          <a:xfrm>
            <a:off x="753600" y="1389449"/>
            <a:ext cx="299465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Su</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naturaleza</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muy</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especial y sus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paisajes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son preciosos/hermosos.</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79BCC7D0-E805-D642-AD8F-82127D9807F0}"/>
              </a:ext>
            </a:extLst>
          </p:cNvPr>
          <p:cNvSpPr txBox="1"/>
          <p:nvPr/>
        </p:nvSpPr>
        <p:spPr>
          <a:xfrm>
            <a:off x="4855910" y="3968046"/>
            <a:ext cx="275959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Sus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costumbres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son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únicas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especialmente</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la forma de celebrar a los muertos.</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3D70602F-C42C-C343-9024-440BA0920DB8}"/>
              </a:ext>
            </a:extLst>
          </p:cNvPr>
          <p:cNvSpPr txBox="1"/>
          <p:nvPr/>
        </p:nvSpPr>
        <p:spPr>
          <a:xfrm>
            <a:off x="688504" y="4139901"/>
            <a:ext cx="286233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Su</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comida es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muy</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rica;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puedes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comer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muchos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tipos</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de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platos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t>
            </a:r>
          </a:p>
        </p:txBody>
      </p:sp>
      <p:sp>
        <p:nvSpPr>
          <p:cNvPr id="34" name="CuadroTexto 33">
            <a:extLst>
              <a:ext uri="{FF2B5EF4-FFF2-40B4-BE49-F238E27FC236}">
                <a16:creationId xmlns:a16="http://schemas.microsoft.com/office/drawing/2014/main" id="{77EDBFD1-DF05-BB47-9F17-8F73BF55BD5D}"/>
              </a:ext>
            </a:extLst>
          </p:cNvPr>
          <p:cNvSpPr txBox="1"/>
          <p:nvPr/>
        </p:nvSpPr>
        <p:spPr>
          <a:xfrm>
            <a:off x="8586250" y="1329781"/>
            <a:ext cx="327151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Sus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ciudades</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son lugares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interesantes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Puedes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mirar</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los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edificios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antiguos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y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disfrutar</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del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ambiente</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t>
            </a:r>
          </a:p>
        </p:txBody>
      </p:sp>
      <p:sp>
        <p:nvSpPr>
          <p:cNvPr id="35" name="CuadroTexto 34">
            <a:extLst>
              <a:ext uri="{FF2B5EF4-FFF2-40B4-BE49-F238E27FC236}">
                <a16:creationId xmlns:a16="http://schemas.microsoft.com/office/drawing/2014/main" id="{AD0AC1A4-4412-B74D-B2CC-E29333AD1EE7}"/>
              </a:ext>
            </a:extLst>
          </p:cNvPr>
          <p:cNvSpPr txBox="1"/>
          <p:nvPr/>
        </p:nvSpPr>
        <p:spPr>
          <a:xfrm>
            <a:off x="8872085" y="4139901"/>
            <a:ext cx="264808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Sus museos son geniales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si</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te</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gusta</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aprender</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sobre</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historia</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t>
            </a:r>
          </a:p>
        </p:txBody>
      </p:sp>
      <p:sp>
        <p:nvSpPr>
          <p:cNvPr id="36" name="CuadroTexto 35">
            <a:extLst>
              <a:ext uri="{FF2B5EF4-FFF2-40B4-BE49-F238E27FC236}">
                <a16:creationId xmlns:a16="http://schemas.microsoft.com/office/drawing/2014/main" id="{3AE9D9E4-7D63-594B-A1A3-EC4173DA66C7}"/>
              </a:ext>
            </a:extLst>
          </p:cNvPr>
          <p:cNvSpPr txBox="1"/>
          <p:nvPr/>
        </p:nvSpPr>
        <p:spPr>
          <a:xfrm>
            <a:off x="4713631" y="1621131"/>
            <a:ext cx="286233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Su</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gente</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es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muy</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simpática/amable</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highlight>
                  <a:srgbClr val="FBF0D5"/>
                </a:highlight>
                <a:uLnTx/>
                <a:uFillTx/>
                <a:latin typeface="Century Gothic" panose="020F0302020204030204"/>
                <a:ea typeface="+mn-ea"/>
                <a:cs typeface="+mn-cs"/>
              </a:rPr>
              <a:t>fácil</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en-GB" sz="2200" b="0" i="0" u="none" strike="noStrike" kern="1200" cap="none" spc="0" normalizeH="0" baseline="0" noProof="0" err="1">
                <a:ln>
                  <a:noFill/>
                </a:ln>
                <a:solidFill>
                  <a:srgbClr val="4472C4">
                    <a:lumMod val="50000"/>
                  </a:srgbClr>
                </a:solidFill>
                <a:effectLst/>
                <a:highlight>
                  <a:srgbClr val="FBF0D5"/>
                </a:highlight>
                <a:uLnTx/>
                <a:uFillTx/>
                <a:latin typeface="Century Gothic" panose="020F0302020204030204"/>
                <a:ea typeface="+mn-ea"/>
                <a:cs typeface="+mn-cs"/>
              </a:rPr>
              <a:t>hacer</a:t>
            </a: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muchos amigos</a:t>
            </a: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t>
            </a:r>
          </a:p>
        </p:txBody>
      </p:sp>
      <p:sp>
        <p:nvSpPr>
          <p:cNvPr id="37" name="Llamada rectangular redondeada 36">
            <a:extLst>
              <a:ext uri="{FF2B5EF4-FFF2-40B4-BE49-F238E27FC236}">
                <a16:creationId xmlns:a16="http://schemas.microsoft.com/office/drawing/2014/main" id="{676D4A32-E34E-4147-9F95-89899AE85F63}"/>
              </a:ext>
            </a:extLst>
          </p:cNvPr>
          <p:cNvSpPr/>
          <p:nvPr/>
        </p:nvSpPr>
        <p:spPr>
          <a:xfrm>
            <a:off x="5172530" y="839441"/>
            <a:ext cx="2862338" cy="640010"/>
          </a:xfrm>
          <a:prstGeom prst="wedgeRoundRectCallout">
            <a:avLst>
              <a:gd name="adj1" fmla="val 5269"/>
              <a:gd name="adj2" fmla="val 9037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Remember</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 in Spanish is singular.</a:t>
            </a:r>
          </a:p>
        </p:txBody>
      </p:sp>
      <p:sp>
        <p:nvSpPr>
          <p:cNvPr id="23" name="Rectangle 22"/>
          <p:cNvSpPr/>
          <p:nvPr/>
        </p:nvSpPr>
        <p:spPr>
          <a:xfrm>
            <a:off x="8519200" y="5945135"/>
            <a:ext cx="3672800"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*especially – especialmente</a:t>
            </a:r>
          </a:p>
        </p:txBody>
      </p:sp>
      <p:sp>
        <p:nvSpPr>
          <p:cNvPr id="3" name="TextBox 2"/>
          <p:cNvSpPr txBox="1"/>
          <p:nvPr/>
        </p:nvSpPr>
        <p:spPr>
          <a:xfrm>
            <a:off x="385300" y="730962"/>
            <a:ext cx="368300"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mn-ea"/>
                <a:cs typeface="+mn-cs"/>
              </a:rPr>
              <a:t>1</a:t>
            </a:r>
          </a:p>
        </p:txBody>
      </p:sp>
      <p:sp>
        <p:nvSpPr>
          <p:cNvPr id="25" name="TextBox 24"/>
          <p:cNvSpPr txBox="1"/>
          <p:nvPr/>
        </p:nvSpPr>
        <p:spPr>
          <a:xfrm>
            <a:off x="4396704" y="741869"/>
            <a:ext cx="368300"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mn-ea"/>
                <a:cs typeface="+mn-cs"/>
              </a:rPr>
              <a:t>2</a:t>
            </a:r>
          </a:p>
        </p:txBody>
      </p:sp>
      <p:sp>
        <p:nvSpPr>
          <p:cNvPr id="38" name="TextBox 37"/>
          <p:cNvSpPr txBox="1"/>
          <p:nvPr/>
        </p:nvSpPr>
        <p:spPr>
          <a:xfrm>
            <a:off x="8436992" y="741869"/>
            <a:ext cx="368300"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mn-ea"/>
                <a:cs typeface="+mn-cs"/>
              </a:rPr>
              <a:t>3</a:t>
            </a:r>
          </a:p>
        </p:txBody>
      </p:sp>
      <p:sp>
        <p:nvSpPr>
          <p:cNvPr id="39" name="TextBox 38"/>
          <p:cNvSpPr txBox="1"/>
          <p:nvPr/>
        </p:nvSpPr>
        <p:spPr>
          <a:xfrm>
            <a:off x="385300" y="3448394"/>
            <a:ext cx="368300"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mn-ea"/>
                <a:cs typeface="+mn-cs"/>
              </a:rPr>
              <a:t>4</a:t>
            </a:r>
          </a:p>
        </p:txBody>
      </p:sp>
      <p:sp>
        <p:nvSpPr>
          <p:cNvPr id="40" name="TextBox 39"/>
          <p:cNvSpPr txBox="1"/>
          <p:nvPr/>
        </p:nvSpPr>
        <p:spPr>
          <a:xfrm>
            <a:off x="4396704" y="3459301"/>
            <a:ext cx="368300"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mn-ea"/>
                <a:cs typeface="+mn-cs"/>
              </a:rPr>
              <a:t>5</a:t>
            </a:r>
          </a:p>
        </p:txBody>
      </p:sp>
      <p:sp>
        <p:nvSpPr>
          <p:cNvPr id="41" name="TextBox 40"/>
          <p:cNvSpPr txBox="1"/>
          <p:nvPr/>
        </p:nvSpPr>
        <p:spPr>
          <a:xfrm>
            <a:off x="8436992" y="3459301"/>
            <a:ext cx="368300" cy="40011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mn-ea"/>
                <a:cs typeface="+mn-cs"/>
              </a:rPr>
              <a:t>6</a:t>
            </a:r>
          </a:p>
        </p:txBody>
      </p:sp>
      <p:sp>
        <p:nvSpPr>
          <p:cNvPr id="42" name="Llamada rectangular redondeada 36">
            <a:extLst>
              <a:ext uri="{FF2B5EF4-FFF2-40B4-BE49-F238E27FC236}">
                <a16:creationId xmlns:a16="http://schemas.microsoft.com/office/drawing/2014/main" id="{676D4A32-E34E-4147-9F95-89899AE85F63}"/>
              </a:ext>
            </a:extLst>
          </p:cNvPr>
          <p:cNvSpPr/>
          <p:nvPr/>
        </p:nvSpPr>
        <p:spPr>
          <a:xfrm>
            <a:off x="3092007" y="5775784"/>
            <a:ext cx="5057037" cy="614255"/>
          </a:xfrm>
          <a:prstGeom prst="wedgeRoundRectCallout">
            <a:avLst>
              <a:gd name="adj1" fmla="val 9789"/>
              <a:gd name="adj2" fmla="val -739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Use personal ‘a’ if the direct object is a living thing (or was once alive!).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17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1" grpId="0"/>
      <p:bldP spid="13" grpId="0"/>
      <p:bldP spid="15" grpId="0"/>
      <p:bldP spid="21" grpId="0"/>
      <p:bldP spid="31" grpId="0"/>
      <p:bldP spid="32"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65" y="2586431"/>
            <a:ext cx="10106466" cy="2106827"/>
          </a:xfrm>
        </p:spPr>
        <p:txBody>
          <a:bodyPr>
            <a:normAutofit fontScale="90000"/>
          </a:bodyPr>
          <a:lstStyle/>
          <a:p>
            <a:br>
              <a:rPr lang="en-GB" sz="6700" b="1" dirty="0">
                <a:solidFill>
                  <a:srgbClr val="002060"/>
                </a:solidFill>
              </a:rPr>
            </a:br>
            <a:r>
              <a:rPr lang="en-US" sz="7200" dirty="0">
                <a:solidFill>
                  <a:srgbClr val="002060"/>
                </a:solidFill>
                <a:latin typeface="Century Gothic"/>
                <a:ea typeface="Century Gothic"/>
                <a:cs typeface="Century Gothic"/>
                <a:sym typeface="Century Gothic"/>
              </a:rPr>
              <a:t>-</a:t>
            </a:r>
            <a:r>
              <a:rPr lang="en-US" sz="7200" b="1" dirty="0">
                <a:solidFill>
                  <a:srgbClr val="002060"/>
                </a:solidFill>
                <a:latin typeface="Century Gothic"/>
                <a:ea typeface="Century Gothic"/>
                <a:cs typeface="Century Gothic"/>
                <a:sym typeface="Century Gothic"/>
              </a:rPr>
              <a:t>ty</a:t>
            </a:r>
            <a:r>
              <a:rPr lang="en-US" sz="7200" dirty="0">
                <a:solidFill>
                  <a:srgbClr val="002060"/>
                </a:solidFill>
                <a:latin typeface="Century Gothic"/>
                <a:ea typeface="Century Gothic"/>
                <a:cs typeface="Century Gothic"/>
                <a:sym typeface="Century Gothic"/>
              </a:rPr>
              <a:t> at the end of an English word often changes to –</a:t>
            </a:r>
            <a:r>
              <a:rPr lang="en-US" sz="7200" b="1" dirty="0">
                <a:solidFill>
                  <a:srgbClr val="002060"/>
                </a:solidFill>
                <a:latin typeface="Century Gothic"/>
                <a:ea typeface="Century Gothic"/>
                <a:cs typeface="Century Gothic"/>
                <a:sym typeface="Century Gothic"/>
              </a:rPr>
              <a:t>dad </a:t>
            </a:r>
            <a:r>
              <a:rPr lang="en-US" sz="7200" dirty="0">
                <a:solidFill>
                  <a:srgbClr val="002060"/>
                </a:solidFill>
                <a:latin typeface="Century Gothic"/>
                <a:ea typeface="Century Gothic"/>
                <a:cs typeface="Century Gothic"/>
                <a:sym typeface="Century Gothic"/>
              </a:rPr>
              <a:t>in Spanish.</a:t>
            </a:r>
            <a:br>
              <a:rPr lang="en-US" sz="7200" dirty="0">
                <a:solidFill>
                  <a:srgbClr val="002060"/>
                </a:solidFill>
              </a:rPr>
            </a:br>
            <a:br>
              <a:rPr lang="en-US" sz="4900" b="1" dirty="0">
                <a:solidFill>
                  <a:srgbClr val="002060"/>
                </a:solidFill>
              </a:rPr>
            </a:br>
            <a:endParaRPr lang="en-GB" sz="5400" b="1" dirty="0">
              <a:solidFill>
                <a:srgbClr val="002060"/>
              </a:solidFill>
            </a:endParaRPr>
          </a:p>
        </p:txBody>
      </p:sp>
      <p:sp>
        <p:nvSpPr>
          <p:cNvPr id="3" name="Google Shape;536;p20">
            <a:extLst>
              <a:ext uri="{FF2B5EF4-FFF2-40B4-BE49-F238E27FC236}">
                <a16:creationId xmlns:a16="http://schemas.microsoft.com/office/drawing/2014/main" id="{988FD6C3-F680-4FC9-80F4-4E2627CBCAA6}"/>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8105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1"/>
          <p:cNvSpPr txBox="1">
            <a:spLocks noGrp="1"/>
          </p:cNvSpPr>
          <p:nvPr>
            <p:ph type="title"/>
          </p:nvPr>
        </p:nvSpPr>
        <p:spPr>
          <a:xfrm>
            <a:off x="22159" y="-37105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400"/>
              <a:t>Solución</a:t>
            </a:r>
            <a:endParaRPr sz="4000"/>
          </a:p>
        </p:txBody>
      </p:sp>
      <p:sp>
        <p:nvSpPr>
          <p:cNvPr id="396" name="Google Shape;396;p11"/>
          <p:cNvSpPr/>
          <p:nvPr/>
        </p:nvSpPr>
        <p:spPr>
          <a:xfrm>
            <a:off x="391005" y="471847"/>
            <a:ext cx="5509751" cy="817060"/>
          </a:xfrm>
          <a:prstGeom prst="wedgeRoundRectCallout">
            <a:avLst>
              <a:gd name="adj1" fmla="val -17074"/>
              <a:gd name="adj2" fmla="val 51286"/>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nature is very special and its landscapes are beautiful. </a:t>
            </a:r>
          </a:p>
        </p:txBody>
      </p:sp>
      <p:sp>
        <p:nvSpPr>
          <p:cNvPr id="397" name="Google Shape;397;p11"/>
          <p:cNvSpPr/>
          <p:nvPr/>
        </p:nvSpPr>
        <p:spPr>
          <a:xfrm>
            <a:off x="391005" y="3647334"/>
            <a:ext cx="5528444" cy="696898"/>
          </a:xfrm>
          <a:prstGeom prst="wedgeRoundRectCallout">
            <a:avLst>
              <a:gd name="adj1" fmla="val -24731"/>
              <a:gd name="adj2" fmla="val 48866"/>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food is very tasty; you can eat many types of dishes.</a:t>
            </a:r>
          </a:p>
        </p:txBody>
      </p:sp>
      <p:sp>
        <p:nvSpPr>
          <p:cNvPr id="398" name="Google Shape;398;p11"/>
          <p:cNvSpPr/>
          <p:nvPr/>
        </p:nvSpPr>
        <p:spPr>
          <a:xfrm>
            <a:off x="391005" y="4510906"/>
            <a:ext cx="5528444" cy="843604"/>
          </a:xfrm>
          <a:prstGeom prst="wedgeRoundRectCallout">
            <a:avLst>
              <a:gd name="adj1" fmla="val -19498"/>
              <a:gd name="adj2" fmla="val 48464"/>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customs are unique, especially the way of celebrating the dead.</a:t>
            </a:r>
          </a:p>
        </p:txBody>
      </p:sp>
      <p:sp>
        <p:nvSpPr>
          <p:cNvPr id="399" name="Google Shape;399;p11"/>
          <p:cNvSpPr/>
          <p:nvPr/>
        </p:nvSpPr>
        <p:spPr>
          <a:xfrm>
            <a:off x="372312" y="1494717"/>
            <a:ext cx="5608623" cy="788987"/>
          </a:xfrm>
          <a:prstGeom prst="wedgeRoundRectCallout">
            <a:avLst>
              <a:gd name="adj1" fmla="val -22179"/>
              <a:gd name="adj2" fmla="val 43929"/>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people are very kind. It’s easy to make a lot of friends.</a:t>
            </a:r>
          </a:p>
        </p:txBody>
      </p:sp>
      <p:sp>
        <p:nvSpPr>
          <p:cNvPr id="400" name="Google Shape;400;p11"/>
          <p:cNvSpPr/>
          <p:nvPr/>
        </p:nvSpPr>
        <p:spPr>
          <a:xfrm>
            <a:off x="391005" y="2442986"/>
            <a:ext cx="5528444" cy="989258"/>
          </a:xfrm>
          <a:prstGeom prst="wedgeRoundRectCallout">
            <a:avLst>
              <a:gd name="adj1" fmla="val -49042"/>
              <a:gd name="adj2" fmla="val -21610"/>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cities are interesting places.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 can look at the old buildings and enjoy the atmosphere.</a:t>
            </a:r>
          </a:p>
        </p:txBody>
      </p:sp>
      <p:sp>
        <p:nvSpPr>
          <p:cNvPr id="401" name="Google Shape;401;p11"/>
          <p:cNvSpPr/>
          <p:nvPr/>
        </p:nvSpPr>
        <p:spPr>
          <a:xfrm>
            <a:off x="6260077" y="471847"/>
            <a:ext cx="5721083" cy="817060"/>
          </a:xfrm>
          <a:prstGeom prst="wedgeRoundRectCallout">
            <a:avLst>
              <a:gd name="adj1" fmla="val -18525"/>
              <a:gd name="adj2" fmla="val 50997"/>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Su naturaleza es muy especial y sus paisajes son preciosos/hermosos.</a:t>
            </a:r>
          </a:p>
        </p:txBody>
      </p:sp>
      <p:sp>
        <p:nvSpPr>
          <p:cNvPr id="402" name="Google Shape;402;p11"/>
          <p:cNvSpPr/>
          <p:nvPr/>
        </p:nvSpPr>
        <p:spPr>
          <a:xfrm>
            <a:off x="6278769" y="4510906"/>
            <a:ext cx="5721083" cy="842900"/>
          </a:xfrm>
          <a:prstGeom prst="wedgeRoundRectCallout">
            <a:avLst>
              <a:gd name="adj1" fmla="val 23339"/>
              <a:gd name="adj2" fmla="val 50332"/>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Sus costumbres son únicas, especialmente la forma de celebrar a los muertos.</a:t>
            </a:r>
          </a:p>
        </p:txBody>
      </p:sp>
      <p:sp>
        <p:nvSpPr>
          <p:cNvPr id="403" name="Google Shape;403;p11"/>
          <p:cNvSpPr/>
          <p:nvPr/>
        </p:nvSpPr>
        <p:spPr>
          <a:xfrm>
            <a:off x="6278769" y="3647334"/>
            <a:ext cx="5721083" cy="699046"/>
          </a:xfrm>
          <a:prstGeom prst="wedgeRoundRectCallout">
            <a:avLst>
              <a:gd name="adj1" fmla="val -23749"/>
              <a:gd name="adj2" fmla="val 4887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Su comida es muy rica; puedes comer muchos tipos de platos.</a:t>
            </a:r>
          </a:p>
        </p:txBody>
      </p:sp>
      <p:sp>
        <p:nvSpPr>
          <p:cNvPr id="404" name="Google Shape;404;p11"/>
          <p:cNvSpPr/>
          <p:nvPr/>
        </p:nvSpPr>
        <p:spPr>
          <a:xfrm>
            <a:off x="6278769" y="2472539"/>
            <a:ext cx="5755029" cy="989258"/>
          </a:xfrm>
          <a:prstGeom prst="wedgeRoundRectCallout">
            <a:avLst>
              <a:gd name="adj1" fmla="val -47769"/>
              <a:gd name="adj2" fmla="val -26362"/>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Sus ciudades son lugares interesantes. Puedes mirar los edificios antiguos y disfrutar del ambiente.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11"/>
          <p:cNvSpPr/>
          <p:nvPr/>
        </p:nvSpPr>
        <p:spPr>
          <a:xfrm>
            <a:off x="6260076" y="1494717"/>
            <a:ext cx="5755029" cy="788987"/>
          </a:xfrm>
          <a:prstGeom prst="wedgeRoundRectCallout">
            <a:avLst>
              <a:gd name="adj1" fmla="val -25506"/>
              <a:gd name="adj2" fmla="val 50210"/>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Su gente es muy simpática/amable. Es fácil hacer muchos amigos.</a:t>
            </a:r>
          </a:p>
        </p:txBody>
      </p:sp>
      <p:sp>
        <p:nvSpPr>
          <p:cNvPr id="14" name="Rectangle 13"/>
          <p:cNvSpPr/>
          <p:nvPr/>
        </p:nvSpPr>
        <p:spPr>
          <a:xfrm>
            <a:off x="8519200" y="37821"/>
            <a:ext cx="3672800"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*especially – especialmente</a:t>
            </a:r>
          </a:p>
        </p:txBody>
      </p:sp>
      <p:sp>
        <p:nvSpPr>
          <p:cNvPr id="15" name="Google Shape;398;p11"/>
          <p:cNvSpPr/>
          <p:nvPr/>
        </p:nvSpPr>
        <p:spPr>
          <a:xfrm>
            <a:off x="372312" y="5466852"/>
            <a:ext cx="5528444" cy="843604"/>
          </a:xfrm>
          <a:prstGeom prst="wedgeRoundRectCallout">
            <a:avLst>
              <a:gd name="adj1" fmla="val -19498"/>
              <a:gd name="adj2" fmla="val 48464"/>
              <a:gd name="adj3" fmla="val 16667"/>
            </a:avLst>
          </a:prstGeom>
          <a:solidFill>
            <a:srgbClr val="FFC000"/>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museums are great if you like to learn about history.</a:t>
            </a:r>
          </a:p>
        </p:txBody>
      </p:sp>
      <p:sp>
        <p:nvSpPr>
          <p:cNvPr id="16" name="Google Shape;402;p11"/>
          <p:cNvSpPr/>
          <p:nvPr/>
        </p:nvSpPr>
        <p:spPr>
          <a:xfrm>
            <a:off x="6278769" y="5466852"/>
            <a:ext cx="5721083" cy="842900"/>
          </a:xfrm>
          <a:prstGeom prst="wedgeRoundRectCallout">
            <a:avLst>
              <a:gd name="adj1" fmla="val 23339"/>
              <a:gd name="adj2" fmla="val 50332"/>
              <a:gd name="adj3" fmla="val 16667"/>
            </a:avLst>
          </a:prstGeom>
          <a:solidFill>
            <a:srgbClr val="FFC000"/>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Sus museos son geniales si te gusta aprender sobre historia.</a:t>
            </a:r>
          </a:p>
        </p:txBody>
      </p:sp>
    </p:spTree>
    <p:extLst>
      <p:ext uri="{BB962C8B-B14F-4D97-AF65-F5344CB8AC3E}">
        <p14:creationId xmlns:p14="http://schemas.microsoft.com/office/powerpoint/2010/main" val="30146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9.1.2.6</a:t>
            </a:r>
            <a:br>
              <a:rPr lang="en-GB" sz="5400" b="1" dirty="0"/>
            </a:br>
            <a:br>
              <a:rPr lang="en-GB" sz="5400" b="1" dirty="0"/>
            </a:br>
            <a:r>
              <a:rPr lang="en-GB" sz="5400" b="1" dirty="0"/>
              <a:t>-</a:t>
            </a:r>
            <a:r>
              <a:rPr lang="en-GB" sz="5400" b="1" dirty="0" err="1"/>
              <a:t>ly</a:t>
            </a:r>
            <a:r>
              <a:rPr lang="en-GB" sz="5400" b="1" dirty="0"/>
              <a:t> / -</a:t>
            </a:r>
            <a:r>
              <a:rPr lang="en-GB" sz="5400" b="1" dirty="0" err="1"/>
              <a:t>mente</a:t>
            </a:r>
            <a:endParaRPr lang="en-GB" sz="5400" b="1" dirty="0"/>
          </a:p>
        </p:txBody>
      </p:sp>
      <p:sp>
        <p:nvSpPr>
          <p:cNvPr id="3" name="Google Shape;536;p20">
            <a:extLst>
              <a:ext uri="{FF2B5EF4-FFF2-40B4-BE49-F238E27FC236}">
                <a16:creationId xmlns:a16="http://schemas.microsoft.com/office/drawing/2014/main" id="{B6107A5E-2F4A-4A67-99F8-2F5A892B166B}"/>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7117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19" name="Google Shape;219;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20" name="Google Shape;220;p4"/>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21" name="Google Shape;221;p4"/>
          <p:cNvSpPr txBox="1"/>
          <p:nvPr/>
        </p:nvSpPr>
        <p:spPr>
          <a:xfrm>
            <a:off x="268942" y="5148765"/>
            <a:ext cx="11512202" cy="803714"/>
          </a:xfrm>
          <a:prstGeom prst="rect">
            <a:avLst/>
          </a:prstGeom>
          <a:solidFill>
            <a:srgbClr val="EA5F00"/>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a:solidFill>
                  <a:srgbClr val="FFFFFF"/>
                </a:solidFill>
                <a:latin typeface="Century Gothic"/>
                <a:ea typeface="Century Gothic"/>
                <a:cs typeface="Century Gothic"/>
                <a:sym typeface="Century Gothic"/>
              </a:rPr>
              <a:t>-</a:t>
            </a:r>
            <a:r>
              <a:rPr lang="en-GB" sz="3000" b="1">
                <a:solidFill>
                  <a:srgbClr val="FFFFFF"/>
                </a:solidFill>
                <a:latin typeface="Century Gothic"/>
                <a:ea typeface="Century Gothic"/>
                <a:cs typeface="Century Gothic"/>
                <a:sym typeface="Century Gothic"/>
              </a:rPr>
              <a:t>tion</a:t>
            </a:r>
            <a:r>
              <a:rPr lang="en-GB" sz="3000" b="0" i="0" u="none" strike="noStrike" cap="none">
                <a:solidFill>
                  <a:srgbClr val="FFFFFF"/>
                </a:solidFill>
                <a:latin typeface="Century Gothic"/>
                <a:ea typeface="Century Gothic"/>
                <a:cs typeface="Century Gothic"/>
                <a:sym typeface="Century Gothic"/>
              </a:rPr>
              <a:t> at the end of an English word often changes to –</a:t>
            </a:r>
            <a:r>
              <a:rPr lang="en-GB" sz="3000" b="1">
                <a:solidFill>
                  <a:srgbClr val="FFFFFF"/>
                </a:solidFill>
                <a:latin typeface="Century Gothic"/>
                <a:ea typeface="Century Gothic"/>
                <a:cs typeface="Century Gothic"/>
                <a:sym typeface="Century Gothic"/>
              </a:rPr>
              <a:t>ción </a:t>
            </a:r>
            <a:r>
              <a:rPr lang="en-GB" sz="3000" b="0" i="0" u="none" strike="noStrike" cap="none">
                <a:solidFill>
                  <a:srgbClr val="FFFFFF"/>
                </a:solidFill>
                <a:latin typeface="Century Gothic"/>
                <a:ea typeface="Century Gothic"/>
                <a:cs typeface="Century Gothic"/>
                <a:sym typeface="Century Gothic"/>
              </a:rPr>
              <a:t>in Spanish.</a:t>
            </a:r>
            <a:endParaRPr/>
          </a:p>
        </p:txBody>
      </p:sp>
      <p:sp>
        <p:nvSpPr>
          <p:cNvPr id="222" name="Google Shape;222;p4"/>
          <p:cNvSpPr/>
          <p:nvPr/>
        </p:nvSpPr>
        <p:spPr>
          <a:xfrm>
            <a:off x="2914522" y="2142795"/>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na</a:t>
            </a:r>
            <a:r>
              <a:rPr lang="en-GB" sz="2400" b="1">
                <a:solidFill>
                  <a:srgbClr val="FF6600"/>
                </a:solidFill>
                <a:latin typeface="Century Gothic"/>
                <a:ea typeface="Century Gothic"/>
                <a:cs typeface="Century Gothic"/>
                <a:sym typeface="Century Gothic"/>
              </a:rPr>
              <a:t>tion</a:t>
            </a:r>
            <a:endParaRPr sz="3200" b="1" i="0" u="none" strike="noStrike" cap="none">
              <a:solidFill>
                <a:srgbClr val="FF6600"/>
              </a:solidFill>
              <a:latin typeface="Century Gothic"/>
              <a:ea typeface="Century Gothic"/>
              <a:cs typeface="Century Gothic"/>
              <a:sym typeface="Century Gothic"/>
            </a:endParaRPr>
          </a:p>
        </p:txBody>
      </p:sp>
      <p:sp>
        <p:nvSpPr>
          <p:cNvPr id="223" name="Google Shape;223;p4"/>
          <p:cNvSpPr/>
          <p:nvPr/>
        </p:nvSpPr>
        <p:spPr>
          <a:xfrm>
            <a:off x="2914523" y="3507959"/>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correc</a:t>
            </a:r>
            <a:r>
              <a:rPr lang="en-GB" sz="2400" b="1">
                <a:solidFill>
                  <a:srgbClr val="FF6600"/>
                </a:solidFill>
                <a:latin typeface="Century Gothic"/>
                <a:ea typeface="Century Gothic"/>
                <a:cs typeface="Century Gothic"/>
                <a:sym typeface="Century Gothic"/>
              </a:rPr>
              <a:t>tion</a:t>
            </a:r>
            <a:endParaRPr sz="3200" b="1" i="0" u="none" strike="noStrike" cap="none">
              <a:solidFill>
                <a:srgbClr val="FF6600"/>
              </a:solidFill>
              <a:latin typeface="Century Gothic"/>
              <a:ea typeface="Century Gothic"/>
              <a:cs typeface="Century Gothic"/>
              <a:sym typeface="Century Gothic"/>
            </a:endParaRPr>
          </a:p>
        </p:txBody>
      </p:sp>
      <p:sp>
        <p:nvSpPr>
          <p:cNvPr id="224" name="Google Shape;224;p4"/>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b="1" i="0" u="none" strike="noStrike" cap="none">
                <a:solidFill>
                  <a:srgbClr val="1F3864"/>
                </a:solidFill>
                <a:latin typeface="Century Gothic"/>
                <a:ea typeface="Century Gothic"/>
                <a:cs typeface="Century Gothic"/>
                <a:sym typeface="Century Gothic"/>
              </a:rPr>
              <a:t>¿Cómo se dice en español?</a:t>
            </a:r>
            <a:endParaRPr sz="4800" b="0" i="0" u="none" strike="noStrike" cap="none">
              <a:solidFill>
                <a:srgbClr val="1F3864"/>
              </a:solidFill>
              <a:latin typeface="Century Gothic"/>
              <a:ea typeface="Century Gothic"/>
              <a:cs typeface="Century Gothic"/>
              <a:sym typeface="Century Gothic"/>
            </a:endParaRPr>
          </a:p>
        </p:txBody>
      </p:sp>
      <p:sp>
        <p:nvSpPr>
          <p:cNvPr id="225" name="Google Shape;225;p4"/>
          <p:cNvSpPr/>
          <p:nvPr/>
        </p:nvSpPr>
        <p:spPr>
          <a:xfrm>
            <a:off x="5016913" y="2142795"/>
            <a:ext cx="2248701"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na</a:t>
            </a:r>
            <a:r>
              <a:rPr lang="en-GB" sz="3200" b="1">
                <a:solidFill>
                  <a:srgbClr val="EA5F00"/>
                </a:solidFill>
                <a:latin typeface="Century Gothic"/>
                <a:ea typeface="Century Gothic"/>
                <a:cs typeface="Century Gothic"/>
                <a:sym typeface="Century Gothic"/>
              </a:rPr>
              <a:t>ción</a:t>
            </a:r>
            <a:endParaRPr sz="3200" b="1" i="0" u="none" strike="noStrike" cap="none">
              <a:solidFill>
                <a:srgbClr val="EA5F00"/>
              </a:solidFill>
              <a:latin typeface="Century Gothic"/>
              <a:ea typeface="Century Gothic"/>
              <a:cs typeface="Century Gothic"/>
              <a:sym typeface="Century Gothic"/>
            </a:endParaRPr>
          </a:p>
        </p:txBody>
      </p:sp>
      <p:sp>
        <p:nvSpPr>
          <p:cNvPr id="226" name="Google Shape;226;p4"/>
          <p:cNvSpPr/>
          <p:nvPr/>
        </p:nvSpPr>
        <p:spPr>
          <a:xfrm>
            <a:off x="5016913" y="3526599"/>
            <a:ext cx="2194554"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correc</a:t>
            </a:r>
            <a:r>
              <a:rPr lang="en-GB" sz="3200" b="1">
                <a:solidFill>
                  <a:srgbClr val="EA5F00"/>
                </a:solidFill>
                <a:latin typeface="Century Gothic"/>
                <a:ea typeface="Century Gothic"/>
                <a:cs typeface="Century Gothic"/>
                <a:sym typeface="Century Gothic"/>
              </a:rPr>
              <a:t>ción</a:t>
            </a:r>
            <a:endParaRPr sz="3200" b="1" i="0" u="none" strike="noStrike" cap="none">
              <a:solidFill>
                <a:srgbClr val="EA5F00"/>
              </a:solidFill>
              <a:latin typeface="Century Gothic"/>
              <a:ea typeface="Century Gothic"/>
              <a:cs typeface="Century Gothic"/>
              <a:sym typeface="Century Gothic"/>
            </a:endParaRPr>
          </a:p>
        </p:txBody>
      </p:sp>
      <p:sp>
        <p:nvSpPr>
          <p:cNvPr id="227" name="Google Shape;227;p4"/>
          <p:cNvSpPr txBox="1"/>
          <p:nvPr/>
        </p:nvSpPr>
        <p:spPr>
          <a:xfrm>
            <a:off x="7481927" y="2031119"/>
            <a:ext cx="4439900" cy="2739211"/>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GB" sz="3400" b="0" i="0" u="none" strike="noStrike" cap="none">
                <a:solidFill>
                  <a:srgbClr val="1F3864"/>
                </a:solidFill>
                <a:latin typeface="Century Gothic"/>
                <a:ea typeface="Century Gothic"/>
                <a:cs typeface="Century Gothic"/>
                <a:sym typeface="Century Gothic"/>
              </a:rPr>
              <a:t>NB: All –</a:t>
            </a:r>
            <a:r>
              <a:rPr lang="en-GB" sz="3600" b="1">
                <a:solidFill>
                  <a:srgbClr val="1F3864"/>
                </a:solidFill>
                <a:latin typeface="Century Gothic"/>
                <a:ea typeface="Century Gothic"/>
                <a:cs typeface="Century Gothic"/>
                <a:sym typeface="Century Gothic"/>
              </a:rPr>
              <a:t>ción</a:t>
            </a:r>
            <a:r>
              <a:rPr lang="en-GB" sz="3400" b="0" i="0" u="none" strike="noStrike" cap="none">
                <a:solidFill>
                  <a:srgbClr val="1F3864"/>
                </a:solidFill>
                <a:latin typeface="Century Gothic"/>
                <a:ea typeface="Century Gothic"/>
                <a:cs typeface="Century Gothic"/>
                <a:sym typeface="Century Gothic"/>
              </a:rPr>
              <a:t> words in Spanish are feminine, so use ‘</a:t>
            </a:r>
            <a:r>
              <a:rPr lang="en-GB" sz="3400" b="1" i="0" u="none" strike="noStrike" cap="none">
                <a:solidFill>
                  <a:srgbClr val="1F3864"/>
                </a:solidFill>
                <a:latin typeface="Century Gothic"/>
                <a:ea typeface="Century Gothic"/>
                <a:cs typeface="Century Gothic"/>
                <a:sym typeface="Century Gothic"/>
              </a:rPr>
              <a:t>la</a:t>
            </a:r>
            <a:r>
              <a:rPr lang="en-GB" sz="3400" b="0" i="0" u="none" strike="noStrike" cap="none">
                <a:solidFill>
                  <a:srgbClr val="1F3864"/>
                </a:solidFill>
                <a:latin typeface="Century Gothic"/>
                <a:ea typeface="Century Gothic"/>
                <a:cs typeface="Century Gothic"/>
                <a:sym typeface="Century Gothic"/>
              </a:rPr>
              <a:t>’ for ‘the’ and ‘</a:t>
            </a:r>
            <a:r>
              <a:rPr lang="en-GB" sz="3400" b="1" i="0" u="none" strike="noStrike" cap="none">
                <a:solidFill>
                  <a:srgbClr val="1F3864"/>
                </a:solidFill>
                <a:latin typeface="Century Gothic"/>
                <a:ea typeface="Century Gothic"/>
                <a:cs typeface="Century Gothic"/>
                <a:sym typeface="Century Gothic"/>
              </a:rPr>
              <a:t>una</a:t>
            </a:r>
            <a:r>
              <a:rPr lang="en-GB" sz="3400" b="0" i="0" u="none" strike="noStrike" cap="none">
                <a:solidFill>
                  <a:srgbClr val="1F3864"/>
                </a:solidFill>
                <a:latin typeface="Century Gothic"/>
                <a:ea typeface="Century Gothic"/>
                <a:cs typeface="Century Gothic"/>
                <a:sym typeface="Century Gothic"/>
              </a:rPr>
              <a:t>’ for ‘a, an’.</a:t>
            </a:r>
            <a:endParaRPr/>
          </a:p>
        </p:txBody>
      </p:sp>
      <p:sp>
        <p:nvSpPr>
          <p:cNvPr id="228" name="Google Shape;228;p4"/>
          <p:cNvSpPr/>
          <p:nvPr/>
        </p:nvSpPr>
        <p:spPr>
          <a:xfrm>
            <a:off x="100428" y="3176216"/>
            <a:ext cx="2657000" cy="1493367"/>
          </a:xfrm>
          <a:prstGeom prst="wedgeRoundRectCallout">
            <a:avLst>
              <a:gd name="adj1" fmla="val 66500"/>
              <a:gd name="adj2" fmla="val 69094"/>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All </a:t>
            </a:r>
            <a:r>
              <a:rPr lang="en-GB" sz="2400">
                <a:solidFill>
                  <a:srgbClr val="002060"/>
                </a:solidFill>
                <a:latin typeface="Century Gothic"/>
                <a:ea typeface="Century Gothic"/>
                <a:cs typeface="Century Gothic"/>
                <a:sym typeface="Century Gothic"/>
              </a:rPr>
              <a:t>–ción </a:t>
            </a:r>
            <a:r>
              <a:rPr lang="en-GB" sz="2400" b="0" i="0" u="none" strike="noStrike" cap="none">
                <a:solidFill>
                  <a:srgbClr val="002060"/>
                </a:solidFill>
                <a:latin typeface="Century Gothic"/>
                <a:ea typeface="Century Gothic"/>
                <a:cs typeface="Century Gothic"/>
                <a:sym typeface="Century Gothic"/>
              </a:rPr>
              <a:t>words have </a:t>
            </a:r>
            <a:r>
              <a:rPr lang="en-GB" sz="2400" b="1" i="0" u="none" strike="noStrike" cap="none">
                <a:solidFill>
                  <a:srgbClr val="002060"/>
                </a:solidFill>
                <a:latin typeface="Century Gothic"/>
                <a:ea typeface="Century Gothic"/>
                <a:cs typeface="Century Gothic"/>
                <a:sym typeface="Century Gothic"/>
              </a:rPr>
              <a:t>final syllable stress</a:t>
            </a:r>
            <a:r>
              <a:rPr lang="en-GB" sz="2400" b="0" i="0" u="none" strike="noStrike" cap="none">
                <a:solidFill>
                  <a:srgbClr val="002060"/>
                </a:solidFill>
                <a:latin typeface="Century Gothic"/>
                <a:ea typeface="Century Gothic"/>
                <a:cs typeface="Century Gothic"/>
                <a:sym typeface="Century Gothic"/>
              </a:rPr>
              <a:t>!</a:t>
            </a:r>
            <a:endParaRPr/>
          </a:p>
        </p:txBody>
      </p:sp>
    </p:spTree>
    <p:extLst>
      <p:ext uri="{BB962C8B-B14F-4D97-AF65-F5344CB8AC3E}">
        <p14:creationId xmlns:p14="http://schemas.microsoft.com/office/powerpoint/2010/main" val="29370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500"/>
                                        <p:tgtEl>
                                          <p:spTgt spid="2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500"/>
                                        <p:tgtEl>
                                          <p:spTgt spid="2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35" name="Google Shape;235;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36" name="Google Shape;236;p5"/>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37" name="Google Shape;237;p5"/>
          <p:cNvSpPr/>
          <p:nvPr/>
        </p:nvSpPr>
        <p:spPr>
          <a:xfrm>
            <a:off x="3076398"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solución</a:t>
            </a:r>
            <a:endParaRPr sz="2800" b="1" i="0" u="none" strike="noStrike" cap="none">
              <a:solidFill>
                <a:srgbClr val="1F3864"/>
              </a:solidFill>
              <a:latin typeface="Century Gothic"/>
              <a:ea typeface="Century Gothic"/>
              <a:cs typeface="Century Gothic"/>
              <a:sym typeface="Century Gothic"/>
            </a:endParaRPr>
          </a:p>
        </p:txBody>
      </p:sp>
      <p:sp>
        <p:nvSpPr>
          <p:cNvPr id="238" name="Google Shape;238;p5"/>
          <p:cNvSpPr/>
          <p:nvPr/>
        </p:nvSpPr>
        <p:spPr>
          <a:xfrm>
            <a:off x="6116377"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ficción</a:t>
            </a:r>
            <a:endParaRPr sz="2800" b="1" i="0" u="none" strike="noStrike" cap="none">
              <a:solidFill>
                <a:srgbClr val="1F3864"/>
              </a:solidFill>
              <a:latin typeface="Century Gothic"/>
              <a:ea typeface="Century Gothic"/>
              <a:cs typeface="Century Gothic"/>
              <a:sym typeface="Century Gothic"/>
            </a:endParaRPr>
          </a:p>
        </p:txBody>
      </p:sp>
      <p:sp>
        <p:nvSpPr>
          <p:cNvPr id="239" name="Google Shape;239;p5"/>
          <p:cNvSpPr/>
          <p:nvPr/>
        </p:nvSpPr>
        <p:spPr>
          <a:xfrm>
            <a:off x="9156356"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relación</a:t>
            </a:r>
            <a:endParaRPr sz="2800" b="1" i="0" u="none" strike="noStrike" cap="none">
              <a:solidFill>
                <a:srgbClr val="1F3864"/>
              </a:solidFill>
              <a:latin typeface="Century Gothic"/>
              <a:ea typeface="Century Gothic"/>
              <a:cs typeface="Century Gothic"/>
              <a:sym typeface="Century Gothic"/>
            </a:endParaRPr>
          </a:p>
        </p:txBody>
      </p:sp>
      <p:sp>
        <p:nvSpPr>
          <p:cNvPr id="240" name="Google Shape;240;p5"/>
          <p:cNvSpPr/>
          <p:nvPr/>
        </p:nvSpPr>
        <p:spPr>
          <a:xfrm>
            <a:off x="3138589"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operación</a:t>
            </a:r>
            <a:endParaRPr sz="2800" b="1" i="0" u="none" strike="noStrike" cap="none">
              <a:solidFill>
                <a:srgbClr val="1F3864"/>
              </a:solidFill>
              <a:latin typeface="Century Gothic"/>
              <a:ea typeface="Century Gothic"/>
              <a:cs typeface="Century Gothic"/>
              <a:sym typeface="Century Gothic"/>
            </a:endParaRPr>
          </a:p>
        </p:txBody>
      </p:sp>
      <p:sp>
        <p:nvSpPr>
          <p:cNvPr id="241" name="Google Shape;241;p5"/>
          <p:cNvSpPr/>
          <p:nvPr/>
        </p:nvSpPr>
        <p:spPr>
          <a:xfrm>
            <a:off x="6175547"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introducción</a:t>
            </a:r>
            <a:endParaRPr sz="2800" b="1" i="0" u="none" strike="noStrike" cap="none">
              <a:solidFill>
                <a:srgbClr val="1F3864"/>
              </a:solidFill>
              <a:latin typeface="Century Gothic"/>
              <a:ea typeface="Century Gothic"/>
              <a:cs typeface="Century Gothic"/>
              <a:sym typeface="Century Gothic"/>
            </a:endParaRPr>
          </a:p>
        </p:txBody>
      </p:sp>
      <p:sp>
        <p:nvSpPr>
          <p:cNvPr id="242" name="Google Shape;242;p5"/>
          <p:cNvSpPr/>
          <p:nvPr/>
        </p:nvSpPr>
        <p:spPr>
          <a:xfrm>
            <a:off x="9156356"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imaginación</a:t>
            </a:r>
            <a:endParaRPr/>
          </a:p>
        </p:txBody>
      </p:sp>
      <p:sp>
        <p:nvSpPr>
          <p:cNvPr id="243" name="Google Shape;243;p5"/>
          <p:cNvSpPr/>
          <p:nvPr/>
        </p:nvSpPr>
        <p:spPr>
          <a:xfrm>
            <a:off x="157780"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pronunciación</a:t>
            </a:r>
            <a:endParaRPr sz="2800" b="1" i="0" u="none" strike="noStrike" cap="none">
              <a:solidFill>
                <a:srgbClr val="1F3864"/>
              </a:solidFill>
              <a:latin typeface="Century Gothic"/>
              <a:ea typeface="Century Gothic"/>
              <a:cs typeface="Century Gothic"/>
              <a:sym typeface="Century Gothic"/>
            </a:endParaRPr>
          </a:p>
        </p:txBody>
      </p:sp>
      <p:sp>
        <p:nvSpPr>
          <p:cNvPr id="244" name="Google Shape;244;p5"/>
          <p:cNvSpPr/>
          <p:nvPr/>
        </p:nvSpPr>
        <p:spPr>
          <a:xfrm>
            <a:off x="82286" y="413845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posición</a:t>
            </a:r>
            <a:endParaRPr sz="2800" b="1" i="0" u="none" strike="noStrike" cap="none">
              <a:solidFill>
                <a:srgbClr val="1F3864"/>
              </a:solidFill>
              <a:latin typeface="Century Gothic"/>
              <a:ea typeface="Century Gothic"/>
              <a:cs typeface="Century Gothic"/>
              <a:sym typeface="Century Gothic"/>
            </a:endParaRPr>
          </a:p>
        </p:txBody>
      </p:sp>
      <p:sp>
        <p:nvSpPr>
          <p:cNvPr id="245" name="Google Shape;245;p5"/>
          <p:cNvSpPr/>
          <p:nvPr/>
        </p:nvSpPr>
        <p:spPr>
          <a:xfrm>
            <a:off x="3086103"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solution</a:t>
            </a:r>
            <a:endParaRPr sz="2800" b="1" i="0" u="none" strike="noStrike" cap="none">
              <a:solidFill>
                <a:srgbClr val="1F3864"/>
              </a:solidFill>
              <a:latin typeface="Century Gothic"/>
              <a:ea typeface="Century Gothic"/>
              <a:cs typeface="Century Gothic"/>
              <a:sym typeface="Century Gothic"/>
            </a:endParaRPr>
          </a:p>
        </p:txBody>
      </p:sp>
      <p:sp>
        <p:nvSpPr>
          <p:cNvPr id="246" name="Google Shape;246;p5"/>
          <p:cNvSpPr/>
          <p:nvPr/>
        </p:nvSpPr>
        <p:spPr>
          <a:xfrm>
            <a:off x="6126082"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fiction</a:t>
            </a:r>
            <a:endParaRPr/>
          </a:p>
        </p:txBody>
      </p:sp>
      <p:sp>
        <p:nvSpPr>
          <p:cNvPr id="247" name="Google Shape;247;p5"/>
          <p:cNvSpPr/>
          <p:nvPr/>
        </p:nvSpPr>
        <p:spPr>
          <a:xfrm>
            <a:off x="9156355" y="416161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relation</a:t>
            </a:r>
            <a:endParaRPr sz="2800" b="1" i="0" u="none" strike="noStrike" cap="none">
              <a:solidFill>
                <a:srgbClr val="1F3864"/>
              </a:solidFill>
              <a:latin typeface="Century Gothic"/>
              <a:ea typeface="Century Gothic"/>
              <a:cs typeface="Century Gothic"/>
              <a:sym typeface="Century Gothic"/>
            </a:endParaRPr>
          </a:p>
        </p:txBody>
      </p:sp>
      <p:sp>
        <p:nvSpPr>
          <p:cNvPr id="248" name="Google Shape;248;p5"/>
          <p:cNvSpPr/>
          <p:nvPr/>
        </p:nvSpPr>
        <p:spPr>
          <a:xfrm>
            <a:off x="3130272"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operation</a:t>
            </a:r>
            <a:endParaRPr/>
          </a:p>
        </p:txBody>
      </p:sp>
      <p:sp>
        <p:nvSpPr>
          <p:cNvPr id="249" name="Google Shape;249;p5"/>
          <p:cNvSpPr/>
          <p:nvPr/>
        </p:nvSpPr>
        <p:spPr>
          <a:xfrm>
            <a:off x="6167230"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introduction</a:t>
            </a:r>
            <a:endParaRPr/>
          </a:p>
        </p:txBody>
      </p:sp>
      <p:sp>
        <p:nvSpPr>
          <p:cNvPr id="250" name="Google Shape;250;p5"/>
          <p:cNvSpPr/>
          <p:nvPr/>
        </p:nvSpPr>
        <p:spPr>
          <a:xfrm>
            <a:off x="9156356"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imagination</a:t>
            </a:r>
            <a:endParaRPr/>
          </a:p>
        </p:txBody>
      </p:sp>
      <p:sp>
        <p:nvSpPr>
          <p:cNvPr id="251" name="Google Shape;251;p5"/>
          <p:cNvSpPr/>
          <p:nvPr/>
        </p:nvSpPr>
        <p:spPr>
          <a:xfrm>
            <a:off x="166097"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pronunciation</a:t>
            </a:r>
            <a:endParaRPr/>
          </a:p>
        </p:txBody>
      </p:sp>
      <p:sp>
        <p:nvSpPr>
          <p:cNvPr id="252" name="Google Shape;252;p5"/>
          <p:cNvSpPr/>
          <p:nvPr/>
        </p:nvSpPr>
        <p:spPr>
          <a:xfrm>
            <a:off x="91991" y="4096979"/>
            <a:ext cx="2823411" cy="130880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position</a:t>
            </a:r>
            <a:endParaRPr/>
          </a:p>
        </p:txBody>
      </p:sp>
    </p:spTree>
    <p:extLst>
      <p:ext uri="{BB962C8B-B14F-4D97-AF65-F5344CB8AC3E}">
        <p14:creationId xmlns:p14="http://schemas.microsoft.com/office/powerpoint/2010/main" val="355253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p:nvPr/>
        </p:nvSpPr>
        <p:spPr>
          <a:xfrm>
            <a:off x="237123" y="2332729"/>
            <a:ext cx="1173716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When words with –ción become plural, the extra ‘</a:t>
            </a:r>
            <a:r>
              <a:rPr lang="en-GB" sz="2400" b="1">
                <a:solidFill>
                  <a:srgbClr val="115076"/>
                </a:solidFill>
                <a:latin typeface="Century Gothic"/>
                <a:ea typeface="Century Gothic"/>
                <a:cs typeface="Century Gothic"/>
                <a:sym typeface="Century Gothic"/>
              </a:rPr>
              <a:t>-</a:t>
            </a:r>
            <a:r>
              <a:rPr lang="en-GB" sz="2400">
                <a:solidFill>
                  <a:srgbClr val="1F3864"/>
                </a:solidFill>
                <a:latin typeface="Century Gothic"/>
                <a:ea typeface="Century Gothic"/>
                <a:cs typeface="Century Gothic"/>
                <a:sym typeface="Century Gothic"/>
              </a:rPr>
              <a:t>es’ means that the stress is now on the penultimate syllable. So, no accent is needed. </a:t>
            </a:r>
            <a:endParaRPr sz="2400" b="0" i="0" u="none" strike="noStrike" cap="none">
              <a:solidFill>
                <a:srgbClr val="1F3864"/>
              </a:solidFill>
              <a:latin typeface="Century Gothic"/>
              <a:ea typeface="Century Gothic"/>
              <a:cs typeface="Century Gothic"/>
              <a:sym typeface="Century Gothic"/>
            </a:endParaRPr>
          </a:p>
        </p:txBody>
      </p:sp>
      <p:pic>
        <p:nvPicPr>
          <p:cNvPr id="259" name="Google Shape;259;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60" name="Google Shape;260;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61" name="Google Shape;261;p6"/>
          <p:cNvSpPr txBox="1"/>
          <p:nvPr/>
        </p:nvSpPr>
        <p:spPr>
          <a:xfrm>
            <a:off x="237124" y="1230021"/>
            <a:ext cx="117371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1F3864"/>
                </a:solidFill>
                <a:latin typeface="Century Gothic"/>
                <a:ea typeface="Century Gothic"/>
                <a:cs typeface="Century Gothic"/>
                <a:sym typeface="Century Gothic"/>
              </a:rPr>
              <a:t>Remember, if a word with </a:t>
            </a:r>
            <a:r>
              <a:rPr lang="en-GB" sz="2400" b="1" i="0" u="none" strike="noStrike" cap="none">
                <a:solidFill>
                  <a:srgbClr val="1F3864"/>
                </a:solidFill>
                <a:latin typeface="Century Gothic"/>
                <a:ea typeface="Century Gothic"/>
                <a:cs typeface="Century Gothic"/>
                <a:sym typeface="Century Gothic"/>
              </a:rPr>
              <a:t>fina</a:t>
            </a:r>
            <a:r>
              <a:rPr lang="en-GB" sz="2400" b="1">
                <a:solidFill>
                  <a:srgbClr val="1F3864"/>
                </a:solidFill>
                <a:latin typeface="Century Gothic"/>
                <a:ea typeface="Century Gothic"/>
                <a:cs typeface="Century Gothic"/>
                <a:sym typeface="Century Gothic"/>
              </a:rPr>
              <a:t>l</a:t>
            </a:r>
            <a:r>
              <a:rPr lang="en-GB" sz="2400" b="0" i="0" u="none" strike="noStrike" cap="none">
                <a:solidFill>
                  <a:srgbClr val="1F3864"/>
                </a:solidFill>
                <a:latin typeface="Century Gothic"/>
                <a:ea typeface="Century Gothic"/>
                <a:cs typeface="Century Gothic"/>
                <a:sym typeface="Century Gothic"/>
              </a:rPr>
              <a:t> syllable stress ends in ‘n’ or ‘s’, use an accent.</a:t>
            </a:r>
            <a:endParaRPr sz="2400" b="0" i="0" u="none" strike="noStrike" cap="none">
              <a:solidFill>
                <a:srgbClr val="1F3864"/>
              </a:solidFill>
              <a:latin typeface="Century Gothic"/>
              <a:ea typeface="Century Gothic"/>
              <a:cs typeface="Century Gothic"/>
              <a:sym typeface="Century Gothic"/>
            </a:endParaRPr>
          </a:p>
        </p:txBody>
      </p:sp>
      <p:sp>
        <p:nvSpPr>
          <p:cNvPr id="262" name="Google Shape;262;p6"/>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Escucha </a:t>
            </a:r>
            <a:r>
              <a:rPr lang="en-GB" sz="2400">
                <a:solidFill>
                  <a:srgbClr val="1F3864"/>
                </a:solidFill>
                <a:latin typeface="Century Gothic"/>
                <a:ea typeface="Century Gothic"/>
                <a:cs typeface="Century Gothic"/>
                <a:sym typeface="Century Gothic"/>
              </a:rPr>
              <a:t>y lee </a:t>
            </a:r>
            <a:r>
              <a:rPr lang="en-GB" sz="2400" b="0" i="0" u="none" strike="noStrike" cap="none">
                <a:solidFill>
                  <a:srgbClr val="1F3864"/>
                </a:solidFill>
                <a:latin typeface="Century Gothic"/>
                <a:ea typeface="Century Gothic"/>
                <a:cs typeface="Century Gothic"/>
                <a:sym typeface="Century Gothic"/>
              </a:rPr>
              <a:t>unos ejemplos:</a:t>
            </a:r>
            <a:endParaRPr/>
          </a:p>
        </p:txBody>
      </p:sp>
      <p:sp>
        <p:nvSpPr>
          <p:cNvPr id="263" name="Google Shape;263;p6"/>
          <p:cNvSpPr txBox="1"/>
          <p:nvPr/>
        </p:nvSpPr>
        <p:spPr>
          <a:xfrm>
            <a:off x="237124" y="1781374"/>
            <a:ext cx="122596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a:solidFill>
                  <a:srgbClr val="1F3864"/>
                </a:solidFill>
                <a:latin typeface="Century Gothic"/>
                <a:ea typeface="Century Gothic"/>
                <a:cs typeface="Century Gothic"/>
                <a:sym typeface="Century Gothic"/>
              </a:rPr>
              <a:t>If a word with </a:t>
            </a:r>
            <a:r>
              <a:rPr lang="en-GB" sz="2400" b="1">
                <a:solidFill>
                  <a:srgbClr val="1F3864"/>
                </a:solidFill>
                <a:latin typeface="Century Gothic"/>
                <a:ea typeface="Century Gothic"/>
                <a:cs typeface="Century Gothic"/>
                <a:sym typeface="Century Gothic"/>
              </a:rPr>
              <a:t>penultimate</a:t>
            </a:r>
            <a:r>
              <a:rPr lang="en-GB" sz="2400">
                <a:solidFill>
                  <a:srgbClr val="1F3864"/>
                </a:solidFill>
                <a:latin typeface="Century Gothic"/>
                <a:ea typeface="Century Gothic"/>
                <a:cs typeface="Century Gothic"/>
                <a:sym typeface="Century Gothic"/>
              </a:rPr>
              <a:t> syllable stress ends in ‘n’ or ‘s’, don’t use an accent.</a:t>
            </a:r>
            <a:endParaRPr sz="2400" b="0" i="0" u="none" strike="noStrike" cap="none">
              <a:solidFill>
                <a:srgbClr val="1F3864"/>
              </a:solidFill>
              <a:latin typeface="Century Gothic"/>
              <a:ea typeface="Century Gothic"/>
              <a:cs typeface="Century Gothic"/>
              <a:sym typeface="Century Gothic"/>
            </a:endParaRPr>
          </a:p>
        </p:txBody>
      </p:sp>
      <p:sp>
        <p:nvSpPr>
          <p:cNvPr id="264" name="Google Shape;264;p6">
            <a:hlinkClick r:id="" action="ppaction://noaction">
              <a:snd r:embed="rId4" name="1 construccio%CC%81n - o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265" name="Google Shape;265;p6">
            <a:hlinkClick r:id="" action="ppaction://noaction">
              <a:snd r:embed="rId5" name="2 revolucio%CC%81n - o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266" name="Google Shape;266;p6">
            <a:hlinkClick r:id="" action="ppaction://noaction">
              <a:snd r:embed="rId6" name="3 accio%CC%81n - o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267" name="Google Shape;267;p6"/>
          <p:cNvSpPr txBox="1"/>
          <p:nvPr/>
        </p:nvSpPr>
        <p:spPr>
          <a:xfrm>
            <a:off x="1194962" y="3984237"/>
            <a:ext cx="21994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construcci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sp>
        <p:nvSpPr>
          <p:cNvPr id="268" name="Google Shape;268;p6"/>
          <p:cNvSpPr txBox="1"/>
          <p:nvPr/>
        </p:nvSpPr>
        <p:spPr>
          <a:xfrm>
            <a:off x="1194962" y="4671418"/>
            <a:ext cx="24636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revoluci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sp>
        <p:nvSpPr>
          <p:cNvPr id="269" name="Google Shape;269;p6"/>
          <p:cNvSpPr txBox="1"/>
          <p:nvPr/>
        </p:nvSpPr>
        <p:spPr>
          <a:xfrm>
            <a:off x="1194963" y="5395627"/>
            <a:ext cx="2949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solidFill>
                  <a:srgbClr val="1F3864"/>
                </a:solidFill>
                <a:latin typeface="Century Gothic"/>
                <a:ea typeface="Century Gothic"/>
                <a:cs typeface="Century Gothic"/>
                <a:sym typeface="Century Gothic"/>
              </a:rPr>
              <a:t>ac</a:t>
            </a:r>
            <a:r>
              <a:rPr lang="en-GB" sz="2400">
                <a:solidFill>
                  <a:srgbClr val="1F3864"/>
                </a:solidFill>
                <a:latin typeface="Century Gothic"/>
                <a:ea typeface="Century Gothic"/>
                <a:cs typeface="Century Gothic"/>
                <a:sym typeface="Century Gothic"/>
              </a:rPr>
              <a:t>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i="0" u="none" strike="noStrike" cap="none">
              <a:solidFill>
                <a:srgbClr val="1F3864"/>
              </a:solidFill>
              <a:latin typeface="Century Gothic"/>
              <a:ea typeface="Century Gothic"/>
              <a:cs typeface="Century Gothic"/>
              <a:sym typeface="Century Gothic"/>
            </a:endParaRPr>
          </a:p>
        </p:txBody>
      </p:sp>
      <p:sp>
        <p:nvSpPr>
          <p:cNvPr id="270" name="Google Shape;270;p6"/>
          <p:cNvSpPr txBox="1"/>
          <p:nvPr/>
        </p:nvSpPr>
        <p:spPr>
          <a:xfrm>
            <a:off x="3913912" y="3964583"/>
            <a:ext cx="22971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construcci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a:solidFill>
                <a:srgbClr val="1F3864"/>
              </a:solidFill>
              <a:latin typeface="Century Gothic"/>
              <a:ea typeface="Century Gothic"/>
              <a:cs typeface="Century Gothic"/>
              <a:sym typeface="Century Gothic"/>
            </a:endParaRPr>
          </a:p>
        </p:txBody>
      </p:sp>
      <p:sp>
        <p:nvSpPr>
          <p:cNvPr id="271" name="Google Shape;271;p6"/>
          <p:cNvSpPr txBox="1"/>
          <p:nvPr/>
        </p:nvSpPr>
        <p:spPr>
          <a:xfrm>
            <a:off x="3938338" y="5456418"/>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solidFill>
                  <a:srgbClr val="1F3864"/>
                </a:solidFill>
                <a:latin typeface="Century Gothic"/>
                <a:ea typeface="Century Gothic"/>
                <a:cs typeface="Century Gothic"/>
                <a:sym typeface="Century Gothic"/>
              </a:rPr>
              <a:t>ac</a:t>
            </a:r>
            <a:r>
              <a:rPr lang="en-GB" sz="2400">
                <a:solidFill>
                  <a:srgbClr val="1F3864"/>
                </a:solidFill>
                <a:latin typeface="Century Gothic"/>
                <a:ea typeface="Century Gothic"/>
                <a:cs typeface="Century Gothic"/>
                <a:sym typeface="Century Gothic"/>
              </a:rPr>
              <a:t>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i="0" u="none" strike="noStrike" cap="none">
              <a:solidFill>
                <a:srgbClr val="1F3864"/>
              </a:solidFill>
              <a:latin typeface="Century Gothic"/>
              <a:ea typeface="Century Gothic"/>
              <a:cs typeface="Century Gothic"/>
              <a:sym typeface="Century Gothic"/>
            </a:endParaRPr>
          </a:p>
        </p:txBody>
      </p:sp>
      <p:sp>
        <p:nvSpPr>
          <p:cNvPr id="272" name="Google Shape;272;p6"/>
          <p:cNvSpPr txBox="1"/>
          <p:nvPr/>
        </p:nvSpPr>
        <p:spPr>
          <a:xfrm>
            <a:off x="3938338" y="4767443"/>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revoluci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cxnSp>
        <p:nvCxnSpPr>
          <p:cNvPr id="273" name="Google Shape;273;p6"/>
          <p:cNvCxnSpPr/>
          <p:nvPr/>
        </p:nvCxnSpPr>
        <p:spPr>
          <a:xfrm>
            <a:off x="2440808" y="5695737"/>
            <a:ext cx="1364540"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4" name="Google Shape;274;p6"/>
          <p:cNvCxnSpPr/>
          <p:nvPr/>
        </p:nvCxnSpPr>
        <p:spPr>
          <a:xfrm>
            <a:off x="2939595" y="4991455"/>
            <a:ext cx="865753"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5" name="Google Shape;275;p6"/>
          <p:cNvCxnSpPr/>
          <p:nvPr/>
        </p:nvCxnSpPr>
        <p:spPr>
          <a:xfrm>
            <a:off x="3313193" y="4210652"/>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276" name="Google Shape;276;p6"/>
          <p:cNvSpPr txBox="1"/>
          <p:nvPr/>
        </p:nvSpPr>
        <p:spPr>
          <a:xfrm>
            <a:off x="5828434" y="3966429"/>
            <a:ext cx="5351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es</a:t>
            </a:r>
            <a:endParaRPr/>
          </a:p>
        </p:txBody>
      </p:sp>
      <p:sp>
        <p:nvSpPr>
          <p:cNvPr id="277" name="Google Shape;277;p6"/>
          <p:cNvSpPr txBox="1"/>
          <p:nvPr/>
        </p:nvSpPr>
        <p:spPr>
          <a:xfrm>
            <a:off x="4838700" y="5477310"/>
            <a:ext cx="7755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1F3864"/>
                </a:solidFill>
                <a:latin typeface="Century Gothic"/>
                <a:ea typeface="Century Gothic"/>
                <a:cs typeface="Century Gothic"/>
                <a:sym typeface="Century Gothic"/>
              </a:rPr>
              <a:t>es</a:t>
            </a:r>
            <a:endParaRPr dirty="0"/>
          </a:p>
        </p:txBody>
      </p:sp>
      <p:sp>
        <p:nvSpPr>
          <p:cNvPr id="278" name="Google Shape;278;p6"/>
          <p:cNvSpPr txBox="1"/>
          <p:nvPr/>
        </p:nvSpPr>
        <p:spPr>
          <a:xfrm>
            <a:off x="5411925" y="4776753"/>
            <a:ext cx="6840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es</a:t>
            </a:r>
            <a:endParaRPr/>
          </a:p>
        </p:txBody>
      </p:sp>
      <p:sp>
        <p:nvSpPr>
          <p:cNvPr id="279" name="Google Shape;279;p6"/>
          <p:cNvSpPr/>
          <p:nvPr/>
        </p:nvSpPr>
        <p:spPr>
          <a:xfrm>
            <a:off x="6308191" y="3163726"/>
            <a:ext cx="5528393" cy="1007166"/>
          </a:xfrm>
          <a:prstGeom prst="wedgeRoundRectCallout">
            <a:avLst>
              <a:gd name="adj1" fmla="val -58313"/>
              <a:gd name="adj2" fmla="val 33077"/>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Listen carefully. The stressed syllable doesn’t change – only the spelling does!</a:t>
            </a:r>
            <a:endParaRPr sz="20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4169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320" y="1902940"/>
            <a:ext cx="10106466" cy="2106827"/>
          </a:xfrm>
        </p:spPr>
        <p:txBody>
          <a:bodyPr>
            <a:normAutofit fontScale="90000"/>
          </a:bodyPr>
          <a:lstStyle/>
          <a:p>
            <a:br>
              <a:rPr lang="en-GB" sz="6700" b="1" dirty="0">
                <a:solidFill>
                  <a:srgbClr val="002060"/>
                </a:solidFill>
              </a:rPr>
            </a:br>
            <a:r>
              <a:rPr lang="en-US" sz="6700" b="1" dirty="0">
                <a:solidFill>
                  <a:srgbClr val="002060"/>
                </a:solidFill>
              </a:rPr>
              <a:t>-</a:t>
            </a:r>
            <a:r>
              <a:rPr lang="en-US" sz="6700" b="1" dirty="0" err="1">
                <a:solidFill>
                  <a:srgbClr val="002060"/>
                </a:solidFill>
              </a:rPr>
              <a:t>tion</a:t>
            </a:r>
            <a:r>
              <a:rPr lang="en-US" sz="6700" b="1" dirty="0">
                <a:solidFill>
                  <a:srgbClr val="002060"/>
                </a:solidFill>
              </a:rPr>
              <a:t> </a:t>
            </a:r>
            <a:r>
              <a:rPr lang="en-US" sz="6700" dirty="0">
                <a:solidFill>
                  <a:srgbClr val="002060"/>
                </a:solidFill>
              </a:rPr>
              <a:t>at the end of an English word often changes to </a:t>
            </a:r>
            <a:r>
              <a:rPr lang="en-US" sz="6700" b="1" dirty="0">
                <a:solidFill>
                  <a:srgbClr val="002060"/>
                </a:solidFill>
              </a:rPr>
              <a:t>–</a:t>
            </a:r>
            <a:r>
              <a:rPr lang="en-US" sz="6700" b="1" dirty="0" err="1">
                <a:solidFill>
                  <a:srgbClr val="002060"/>
                </a:solidFill>
              </a:rPr>
              <a:t>ción</a:t>
            </a:r>
            <a:r>
              <a:rPr lang="en-US" sz="6700" b="1" dirty="0">
                <a:solidFill>
                  <a:srgbClr val="002060"/>
                </a:solidFill>
              </a:rPr>
              <a:t> </a:t>
            </a:r>
            <a:r>
              <a:rPr lang="en-US" sz="6700" dirty="0">
                <a:solidFill>
                  <a:srgbClr val="002060"/>
                </a:solidFill>
              </a:rPr>
              <a:t>in Spanish.</a:t>
            </a:r>
            <a:br>
              <a:rPr lang="en-US" sz="4900" b="1" dirty="0">
                <a:solidFill>
                  <a:srgbClr val="002060"/>
                </a:solidFill>
              </a:rPr>
            </a:br>
            <a:endParaRPr lang="en-GB" sz="5400" b="1" dirty="0">
              <a:solidFill>
                <a:srgbClr val="002060"/>
              </a:solidFill>
            </a:endParaRPr>
          </a:p>
        </p:txBody>
      </p:sp>
    </p:spTree>
    <p:extLst>
      <p:ext uri="{BB962C8B-B14F-4D97-AF65-F5344CB8AC3E}">
        <p14:creationId xmlns:p14="http://schemas.microsoft.com/office/powerpoint/2010/main" val="1103955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Introduction 8.1.2.4</a:t>
            </a:r>
            <a:br>
              <a:rPr lang="en-GB" sz="5400" b="1" dirty="0"/>
            </a:br>
            <a:br>
              <a:rPr lang="en-GB" sz="5400" b="1" dirty="0"/>
            </a:br>
            <a:r>
              <a:rPr lang="en-GB" sz="5400" b="1" dirty="0"/>
              <a:t>-</a:t>
            </a:r>
            <a:r>
              <a:rPr lang="en-GB" sz="5400" b="1" dirty="0" err="1"/>
              <a:t>tion</a:t>
            </a:r>
            <a:r>
              <a:rPr lang="en-GB" sz="5400" b="1" dirty="0"/>
              <a:t> / -</a:t>
            </a:r>
            <a:r>
              <a:rPr lang="en-GB" sz="5400" b="1" dirty="0" err="1"/>
              <a:t>ción</a:t>
            </a:r>
            <a:endParaRPr lang="en-GB" sz="5400" b="1" dirty="0"/>
          </a:p>
        </p:txBody>
      </p:sp>
    </p:spTree>
    <p:extLst>
      <p:ext uri="{BB962C8B-B14F-4D97-AF65-F5344CB8AC3E}">
        <p14:creationId xmlns:p14="http://schemas.microsoft.com/office/powerpoint/2010/main" val="1870403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FA2764AC-3AB3-4060-895E-E5611FB4BC05}"/>
              </a:ext>
            </a:extLst>
          </p:cNvPr>
          <p:cNvSpPr txBox="1">
            <a:spLocks/>
          </p:cNvSpPr>
          <p:nvPr/>
        </p:nvSpPr>
        <p:spPr>
          <a:xfrm>
            <a:off x="268942" y="5148765"/>
            <a:ext cx="11512202" cy="803714"/>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lang="en-GB" sz="3000" b="1" dirty="0" err="1">
                <a:solidFill>
                  <a:prstClr val="white"/>
                </a:solidFill>
                <a:latin typeface="Century Gothic" panose="020F0302020204030204"/>
              </a:rPr>
              <a:t>tion</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lang="en-GB" sz="3000" b="1" dirty="0">
                <a:solidFill>
                  <a:prstClr val="white"/>
                </a:solidFill>
              </a:rPr>
              <a:t>ción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2914522" y="2142795"/>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op</a:t>
            </a:r>
            <a:r>
              <a:rPr lang="en-GB" sz="2400" b="1" dirty="0">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914523" y="3507959"/>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sta</a:t>
            </a:r>
            <a:r>
              <a:rPr lang="en-GB" sz="2400" b="1" dirty="0" err="1">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526306" y="1163991"/>
            <a:ext cx="1004475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5178368" y="2142795"/>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op</a:t>
            </a:r>
            <a:r>
              <a:rPr lang="en-GB" sz="3200" b="1" dirty="0" err="1">
                <a:solidFill>
                  <a:srgbClr val="EA5F00"/>
                </a:solidFill>
                <a:latin typeface="Century Gothic" panose="020B0502020202020204" pitchFamily="34" charset="0"/>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5160597" y="3526599"/>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esta</a:t>
            </a:r>
            <a:r>
              <a:rPr lang="en-GB" sz="3200" b="1" dirty="0" err="1">
                <a:solidFill>
                  <a:srgbClr val="EA5F00"/>
                </a:solidFill>
                <a:latin typeface="Century Gothic" panose="020B0502020202020204" pitchFamily="34" charset="0"/>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63FCFC-9870-4195-9F1B-259503A4C2CA}"/>
              </a:ext>
            </a:extLst>
          </p:cNvPr>
          <p:cNvSpPr txBox="1"/>
          <p:nvPr/>
        </p:nvSpPr>
        <p:spPr>
          <a:xfrm>
            <a:off x="7481927" y="2031119"/>
            <a:ext cx="4439900" cy="2739211"/>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lvl="0">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NB: All –</a:t>
            </a:r>
            <a:r>
              <a:rPr lang="en-GB" sz="3600" b="1" dirty="0">
                <a:solidFill>
                  <a:srgbClr val="4472C4">
                    <a:lumMod val="50000"/>
                  </a:srgbClr>
                </a:solidFill>
                <a:latin typeface="Century Gothic" panose="020B0502020202020204" pitchFamily="34" charset="0"/>
              </a:rPr>
              <a:t>ción</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ular Callout 2">
            <a:extLst>
              <a:ext uri="{FF2B5EF4-FFF2-40B4-BE49-F238E27FC236}">
                <a16:creationId xmlns:a16="http://schemas.microsoft.com/office/drawing/2014/main" id="{128C2010-924D-4FD0-9324-8B7EE7681389}"/>
              </a:ext>
            </a:extLst>
          </p:cNvPr>
          <p:cNvSpPr/>
          <p:nvPr/>
        </p:nvSpPr>
        <p:spPr>
          <a:xfrm>
            <a:off x="100428" y="3176216"/>
            <a:ext cx="2657000" cy="1493367"/>
          </a:xfrm>
          <a:prstGeom prst="wedgeRoundRectCallout">
            <a:avLst>
              <a:gd name="adj1" fmla="val 66500"/>
              <a:gd name="adj2" fmla="val 690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All </a:t>
            </a:r>
            <a:r>
              <a:rPr lang="en-GB" sz="2400" dirty="0">
                <a:solidFill>
                  <a:srgbClr val="002060"/>
                </a:solidFill>
              </a:rPr>
              <a:t>–ción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words have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final syllable stress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2845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076398"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información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6377"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tradición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915635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conversación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38589"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educación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75547"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emoción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tra</a:t>
            </a:r>
            <a:r>
              <a:rPr lang="es-ES" sz="2800" b="1" dirty="0">
                <a:solidFill>
                  <a:srgbClr val="FF6600"/>
                </a:solidFill>
              </a:rPr>
              <a:t>duc</a:t>
            </a:r>
            <a:r>
              <a:rPr lang="es-ES" sz="2800" b="1" dirty="0">
                <a:solidFill>
                  <a:srgbClr val="4472C4">
                    <a:lumMod val="50000"/>
                  </a:srgbClr>
                </a:solidFill>
              </a:rPr>
              <a:t>ción</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157780"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intención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situación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20634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information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24632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tradition</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9242977" y="432982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conversation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268536"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education</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305494"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emotion</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9301203" y="275828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translation</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287727"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intention</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212233" y="4329826"/>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situation</a:t>
            </a:r>
          </a:p>
        </p:txBody>
      </p:sp>
      <p:sp>
        <p:nvSpPr>
          <p:cNvPr id="23" name="Rounded Rectangular Callout 2">
            <a:extLst>
              <a:ext uri="{FF2B5EF4-FFF2-40B4-BE49-F238E27FC236}">
                <a16:creationId xmlns:a16="http://schemas.microsoft.com/office/drawing/2014/main" id="{341DCFDF-3A8E-46A9-9949-C463AB814910}"/>
              </a:ext>
            </a:extLst>
          </p:cNvPr>
          <p:cNvSpPr/>
          <p:nvPr/>
        </p:nvSpPr>
        <p:spPr>
          <a:xfrm>
            <a:off x="6396465" y="1732547"/>
            <a:ext cx="5226040" cy="562779"/>
          </a:xfrm>
          <a:prstGeom prst="wedgeRoundRectCallout">
            <a:avLst>
              <a:gd name="adj1" fmla="val 32513"/>
              <a:gd name="adj2" fmla="val 9243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002060"/>
                </a:solidFill>
              </a:rPr>
              <a:t>Notice the spelling change here.</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24" name="Rounded Rectangular Callout 2">
            <a:extLst>
              <a:ext uri="{FF2B5EF4-FFF2-40B4-BE49-F238E27FC236}">
                <a16:creationId xmlns:a16="http://schemas.microsoft.com/office/drawing/2014/main" id="{A1B71AEF-4657-AA4A-B92F-650923F34DE3}"/>
              </a:ext>
            </a:extLst>
          </p:cNvPr>
          <p:cNvSpPr/>
          <p:nvPr/>
        </p:nvSpPr>
        <p:spPr>
          <a:xfrm>
            <a:off x="374573" y="1355360"/>
            <a:ext cx="5655182" cy="939965"/>
          </a:xfrm>
          <a:prstGeom prst="wedgeRoundRectCallout">
            <a:avLst>
              <a:gd name="adj1" fmla="val -26001"/>
              <a:gd name="adj2" fmla="val 10169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rgbClr val="002060"/>
                </a:solidFill>
              </a:rPr>
              <a:t>¡</a:t>
            </a:r>
            <a:r>
              <a:rPr lang="en-GB" sz="2400" b="1" dirty="0" err="1">
                <a:solidFill>
                  <a:srgbClr val="002060"/>
                </a:solidFill>
              </a:rPr>
              <a:t>Atención</a:t>
            </a:r>
            <a:r>
              <a:rPr lang="en-GB" sz="2400" b="1" dirty="0">
                <a:solidFill>
                  <a:srgbClr val="002060"/>
                </a:solidFill>
              </a:rPr>
              <a:t>! </a:t>
            </a:r>
            <a:r>
              <a:rPr lang="en-GB" sz="2400" dirty="0">
                <a:solidFill>
                  <a:srgbClr val="002060"/>
                </a:solidFill>
              </a:rPr>
              <a:t>‘To have the intention </a:t>
            </a:r>
            <a:r>
              <a:rPr lang="en-GB" sz="2400" b="1" dirty="0">
                <a:solidFill>
                  <a:srgbClr val="002060"/>
                </a:solidFill>
              </a:rPr>
              <a:t>to</a:t>
            </a:r>
            <a:r>
              <a:rPr lang="en-GB" sz="2400" dirty="0">
                <a:solidFill>
                  <a:srgbClr val="002060"/>
                </a:solidFill>
              </a:rPr>
              <a:t>’ is ‘</a:t>
            </a:r>
            <a:r>
              <a:rPr lang="en-GB" sz="2400" dirty="0" err="1">
                <a:solidFill>
                  <a:srgbClr val="002060"/>
                </a:solidFill>
              </a:rPr>
              <a:t>tener</a:t>
            </a:r>
            <a:r>
              <a:rPr lang="en-GB" sz="2400" dirty="0">
                <a:solidFill>
                  <a:srgbClr val="002060"/>
                </a:solidFill>
              </a:rPr>
              <a:t> la </a:t>
            </a:r>
            <a:r>
              <a:rPr lang="en-GB" sz="2400" dirty="0" err="1">
                <a:solidFill>
                  <a:srgbClr val="002060"/>
                </a:solidFill>
              </a:rPr>
              <a:t>intención</a:t>
            </a:r>
            <a:r>
              <a:rPr lang="en-GB" sz="2400" dirty="0">
                <a:solidFill>
                  <a:srgbClr val="002060"/>
                </a:solidFill>
              </a:rPr>
              <a:t> </a:t>
            </a:r>
            <a:r>
              <a:rPr lang="en-GB" sz="2400" b="1" dirty="0">
                <a:solidFill>
                  <a:srgbClr val="002060"/>
                </a:solidFill>
              </a:rPr>
              <a:t>de</a:t>
            </a:r>
            <a:r>
              <a:rPr lang="en-GB" sz="2400" dirty="0">
                <a:solidFill>
                  <a:srgbClr val="002060"/>
                </a:solidFill>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736058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xit" presetSubtype="0" fill="hold" grpId="1" nodeType="withEffect">
                                  <p:stCondLst>
                                    <p:cond delay="0"/>
                                  </p:stCondLst>
                                  <p:childTnLst>
                                    <p:set>
                                      <p:cBhvr>
                                        <p:cTn id="9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8.1.2.4</a:t>
            </a:r>
            <a:br>
              <a:rPr lang="en-GB" sz="5400" b="1" dirty="0"/>
            </a:br>
            <a:br>
              <a:rPr lang="en-GB" sz="5400" b="1" dirty="0"/>
            </a:br>
            <a:r>
              <a:rPr lang="en-GB" sz="5400" b="1" dirty="0"/>
              <a:t>-</a:t>
            </a:r>
            <a:r>
              <a:rPr lang="en-GB" sz="5400" b="1" dirty="0" err="1"/>
              <a:t>tion</a:t>
            </a:r>
            <a:r>
              <a:rPr lang="en-GB" sz="5400" b="1" dirty="0"/>
              <a:t> / -</a:t>
            </a:r>
            <a:r>
              <a:rPr lang="en-GB" sz="5400" b="1" dirty="0" err="1"/>
              <a:t>ción</a:t>
            </a:r>
            <a:endParaRPr lang="en-GB" sz="5400" b="1" dirty="0"/>
          </a:p>
        </p:txBody>
      </p:sp>
    </p:spTree>
    <p:extLst>
      <p:ext uri="{BB962C8B-B14F-4D97-AF65-F5344CB8AC3E}">
        <p14:creationId xmlns:p14="http://schemas.microsoft.com/office/powerpoint/2010/main" val="167488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Introduction 8.1.1.4</a:t>
            </a:r>
            <a:br>
              <a:rPr lang="en-GB" sz="5400" b="1" dirty="0"/>
            </a:br>
            <a:br>
              <a:rPr lang="en-GB" sz="5400" b="1" dirty="0"/>
            </a:br>
            <a:r>
              <a:rPr lang="en-GB" sz="5400" b="1" dirty="0"/>
              <a:t>-</a:t>
            </a:r>
            <a:r>
              <a:rPr lang="en-GB" sz="5400" b="1" dirty="0" err="1"/>
              <a:t>ity</a:t>
            </a:r>
            <a:r>
              <a:rPr lang="en-GB" sz="5400" b="1" dirty="0"/>
              <a:t> / -</a:t>
            </a:r>
            <a:r>
              <a:rPr lang="en-GB" sz="5400" b="1" dirty="0" err="1"/>
              <a:t>idad</a:t>
            </a:r>
            <a:endParaRPr lang="en-GB" sz="5400" b="1" dirty="0"/>
          </a:p>
        </p:txBody>
      </p:sp>
      <p:sp>
        <p:nvSpPr>
          <p:cNvPr id="3" name="Google Shape;536;p20">
            <a:extLst>
              <a:ext uri="{FF2B5EF4-FFF2-40B4-BE49-F238E27FC236}">
                <a16:creationId xmlns:a16="http://schemas.microsoft.com/office/drawing/2014/main" id="{BC60CDAF-9C30-4629-832C-909E5C0D650F}"/>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43582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TextBox 6">
            <a:extLst>
              <a:ext uri="{FF2B5EF4-FFF2-40B4-BE49-F238E27FC236}">
                <a16:creationId xmlns:a16="http://schemas.microsoft.com/office/drawing/2014/main" id="{5F4ACFD6-B08E-4B1B-B2F3-10CC793BF3E6}"/>
              </a:ext>
            </a:extLst>
          </p:cNvPr>
          <p:cNvSpPr txBox="1"/>
          <p:nvPr/>
        </p:nvSpPr>
        <p:spPr>
          <a:xfrm>
            <a:off x="237124" y="1230021"/>
            <a:ext cx="11737162"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if</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word with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fina</a:t>
            </a:r>
            <a:r>
              <a:rPr lang="en-US" sz="2400" b="1" dirty="0">
                <a:solidFill>
                  <a:srgbClr val="4472C4">
                    <a:lumMod val="50000"/>
                  </a:srgbClr>
                </a:solidFill>
                <a:latin typeface="Century Gothic" panose="020F0302020204030204"/>
              </a:rPr>
              <a:t>l</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syllable stress ends in ‘n’ or ‘s’, use an accent.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5">
            <a:extLst>
              <a:ext uri="{FF2B5EF4-FFF2-40B4-BE49-F238E27FC236}">
                <a16:creationId xmlns:a16="http://schemas.microsoft.com/office/drawing/2014/main" id="{C105E5F7-26CF-44B4-8C7F-0FFC9E0D0176}"/>
              </a:ext>
            </a:extLst>
          </p:cNvPr>
          <p:cNvSpPr txBox="1"/>
          <p:nvPr/>
        </p:nvSpPr>
        <p:spPr>
          <a:xfrm>
            <a:off x="237124" y="3222462"/>
            <a:ext cx="4840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y lee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ejemplos:</a:t>
            </a:r>
          </a:p>
        </p:txBody>
      </p:sp>
      <p:sp>
        <p:nvSpPr>
          <p:cNvPr id="12" name="TextBox 11">
            <a:extLst>
              <a:ext uri="{FF2B5EF4-FFF2-40B4-BE49-F238E27FC236}">
                <a16:creationId xmlns:a16="http://schemas.microsoft.com/office/drawing/2014/main" id="{1CFC8D46-F923-4815-9B87-0EA1FC059DDE}"/>
              </a:ext>
            </a:extLst>
          </p:cNvPr>
          <p:cNvSpPr txBox="1"/>
          <p:nvPr/>
        </p:nvSpPr>
        <p:spPr>
          <a:xfrm>
            <a:off x="237124" y="1781374"/>
            <a:ext cx="12259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If a word with </a:t>
            </a:r>
            <a:r>
              <a:rPr lang="en-US" sz="2400" b="1" dirty="0">
                <a:solidFill>
                  <a:srgbClr val="4472C4">
                    <a:lumMod val="50000"/>
                  </a:srgbClr>
                </a:solidFill>
                <a:latin typeface="Century Gothic" panose="020F0302020204030204"/>
              </a:rPr>
              <a:t>penultimate</a:t>
            </a:r>
            <a:r>
              <a:rPr lang="en-US" sz="2400" dirty="0">
                <a:solidFill>
                  <a:srgbClr val="4472C4">
                    <a:lumMod val="50000"/>
                  </a:srgbClr>
                </a:solidFill>
                <a:latin typeface="Century Gothic" panose="020F0302020204030204"/>
              </a:rPr>
              <a:t> syllable stress ends in ‘n’ or ‘s’, don’t use an accent.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Action Button: Custom 20">
            <a:hlinkClick r:id="" action="ppaction://noaction" highlightClick="1">
              <a:snd r:embed="rId4" name="opción opciones.wav"/>
            </a:hlinkClick>
            <a:extLst>
              <a:ext uri="{FF2B5EF4-FFF2-40B4-BE49-F238E27FC236}">
                <a16:creationId xmlns:a16="http://schemas.microsoft.com/office/drawing/2014/main" id="{BCC40923-D4DC-4F5D-8321-ABED9F58FEE7}"/>
              </a:ext>
            </a:extLst>
          </p:cNvPr>
          <p:cNvSpPr/>
          <p:nvPr/>
        </p:nvSpPr>
        <p:spPr>
          <a:xfrm>
            <a:off x="355416" y="387917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20">
            <a:hlinkClick r:id="" action="ppaction://noaction" highlightClick="1">
              <a:snd r:embed="rId5" name="situación situaciones.wav"/>
            </a:hlinkClick>
            <a:extLst>
              <a:ext uri="{FF2B5EF4-FFF2-40B4-BE49-F238E27FC236}">
                <a16:creationId xmlns:a16="http://schemas.microsoft.com/office/drawing/2014/main" id="{AF377771-671D-4A9C-B596-B788513F97F3}"/>
              </a:ext>
            </a:extLst>
          </p:cNvPr>
          <p:cNvSpPr/>
          <p:nvPr/>
        </p:nvSpPr>
        <p:spPr>
          <a:xfrm>
            <a:off x="355416" y="462778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20">
            <a:hlinkClick r:id="" action="ppaction://noaction" highlightClick="1">
              <a:snd r:embed="rId6" name="tradición tradiciones.wav"/>
            </a:hlinkClick>
            <a:extLst>
              <a:ext uri="{FF2B5EF4-FFF2-40B4-BE49-F238E27FC236}">
                <a16:creationId xmlns:a16="http://schemas.microsoft.com/office/drawing/2014/main" id="{A92B5314-099D-4BA4-B39E-04193D53DD0A}"/>
              </a:ext>
            </a:extLst>
          </p:cNvPr>
          <p:cNvSpPr/>
          <p:nvPr/>
        </p:nvSpPr>
        <p:spPr>
          <a:xfrm>
            <a:off x="355416" y="541963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TextBox 15">
            <a:extLst>
              <a:ext uri="{FF2B5EF4-FFF2-40B4-BE49-F238E27FC236}">
                <a16:creationId xmlns:a16="http://schemas.microsoft.com/office/drawing/2014/main" id="{316FFB88-7D4C-4047-95AD-579F0FEC58C0}"/>
              </a:ext>
            </a:extLst>
          </p:cNvPr>
          <p:cNvSpPr txBox="1"/>
          <p:nvPr/>
        </p:nvSpPr>
        <p:spPr>
          <a:xfrm>
            <a:off x="1191841" y="3953655"/>
            <a:ext cx="1463436" cy="461665"/>
          </a:xfrm>
          <a:prstGeom prst="rect">
            <a:avLst/>
          </a:prstGeom>
          <a:noFill/>
        </p:spPr>
        <p:txBody>
          <a:bodyPr wrap="square" rtlCol="0">
            <a:spAutoFit/>
          </a:bodyPr>
          <a:lstStyle/>
          <a:p>
            <a:pPr lvl="0">
              <a:defRPr/>
            </a:pPr>
            <a:r>
              <a:rPr lang="en-US" sz="2400" dirty="0" err="1">
                <a:solidFill>
                  <a:srgbClr val="4472C4">
                    <a:lumMod val="50000"/>
                  </a:srgbClr>
                </a:solidFill>
              </a:rPr>
              <a:t>opci</a:t>
            </a:r>
            <a:r>
              <a:rPr lang="en-US" sz="2400" b="1" dirty="0" err="1">
                <a:solidFill>
                  <a:srgbClr val="4472C4">
                    <a:lumMod val="50000"/>
                  </a:srgbClr>
                </a:solidFill>
              </a:rPr>
              <a:t>ó</a:t>
            </a:r>
            <a:r>
              <a:rPr lang="en-US" sz="2400" dirty="0" err="1">
                <a:solidFill>
                  <a:srgbClr val="4472C4">
                    <a:lumMod val="50000"/>
                  </a:srgbClr>
                </a:solidFill>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6678EAA-BDBD-4798-BF23-4617930B4898}"/>
              </a:ext>
            </a:extLst>
          </p:cNvPr>
          <p:cNvSpPr txBox="1"/>
          <p:nvPr/>
        </p:nvSpPr>
        <p:spPr>
          <a:xfrm>
            <a:off x="1191840" y="4735593"/>
            <a:ext cx="1639284" cy="461665"/>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F0302020204030204"/>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itua</a:t>
            </a:r>
            <a:r>
              <a:rPr lang="en-US" sz="2400" dirty="0" err="1">
                <a:solidFill>
                  <a:srgbClr val="4472C4">
                    <a:lumMod val="50000"/>
                  </a:srgbClr>
                </a:solidFill>
              </a:rPr>
              <a:t>ci</a:t>
            </a:r>
            <a:r>
              <a:rPr lang="en-US" sz="2400" b="1" dirty="0" err="1">
                <a:solidFill>
                  <a:srgbClr val="4472C4">
                    <a:lumMod val="50000"/>
                  </a:srgbClr>
                </a:solidFill>
              </a:rPr>
              <a:t>ó</a:t>
            </a:r>
            <a:r>
              <a:rPr lang="en-US" sz="2400" dirty="0" err="1">
                <a:solidFill>
                  <a:srgbClr val="4472C4">
                    <a:lumMod val="50000"/>
                  </a:srgbClr>
                </a:solidFill>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87C990B-A256-46A9-B7D8-53EB9340261E}"/>
              </a:ext>
            </a:extLst>
          </p:cNvPr>
          <p:cNvSpPr txBox="1"/>
          <p:nvPr/>
        </p:nvSpPr>
        <p:spPr>
          <a:xfrm>
            <a:off x="1191840" y="5459802"/>
            <a:ext cx="1962503" cy="461665"/>
          </a:xfrm>
          <a:prstGeom prst="rect">
            <a:avLst/>
          </a:prstGeom>
          <a:noFill/>
        </p:spPr>
        <p:txBody>
          <a:bodyPr wrap="square" rtlCol="0">
            <a:spAutoFit/>
          </a:bodyPr>
          <a:lstStyle/>
          <a:p>
            <a:pPr lvl="0">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a:t>
            </a:r>
            <a:r>
              <a:rPr lang="en-US" sz="2400" dirty="0" err="1">
                <a:solidFill>
                  <a:srgbClr val="4472C4">
                    <a:lumMod val="50000"/>
                  </a:srgbClr>
                </a:solidFill>
              </a:rPr>
              <a:t>ci</a:t>
            </a:r>
            <a:r>
              <a:rPr lang="en-US" sz="2400" b="1" dirty="0" err="1">
                <a:solidFill>
                  <a:srgbClr val="4472C4">
                    <a:lumMod val="50000"/>
                  </a:srgbClr>
                </a:solidFill>
              </a:rPr>
              <a:t>ó</a:t>
            </a:r>
            <a:r>
              <a:rPr lang="en-US" sz="2400" dirty="0" err="1">
                <a:solidFill>
                  <a:srgbClr val="4472C4">
                    <a:lumMod val="50000"/>
                  </a:srgbClr>
                </a:solidFill>
              </a:rPr>
              <a:t>n</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D4540849-80E2-4386-8B5C-D3A2804619A1}"/>
              </a:ext>
            </a:extLst>
          </p:cNvPr>
          <p:cNvSpPr txBox="1"/>
          <p:nvPr/>
        </p:nvSpPr>
        <p:spPr>
          <a:xfrm>
            <a:off x="3176334" y="3953655"/>
            <a:ext cx="1559172" cy="461665"/>
          </a:xfrm>
          <a:prstGeom prst="rect">
            <a:avLst/>
          </a:prstGeom>
          <a:noFill/>
        </p:spPr>
        <p:txBody>
          <a:bodyPr wrap="square" rtlCol="0">
            <a:spAutoFit/>
          </a:bodyPr>
          <a:lstStyle/>
          <a:p>
            <a:pPr algn="l"/>
            <a:r>
              <a:rPr lang="en-US" sz="2400" dirty="0" err="1">
                <a:solidFill>
                  <a:srgbClr val="4472C4">
                    <a:lumMod val="50000"/>
                  </a:srgbClr>
                </a:solidFill>
              </a:rPr>
              <a:t>opci</a:t>
            </a:r>
            <a:r>
              <a:rPr lang="en-US" sz="2400" b="1" dirty="0" err="1">
                <a:solidFill>
                  <a:srgbClr val="4472C4">
                    <a:lumMod val="50000"/>
                  </a:srgbClr>
                </a:solidFill>
              </a:rPr>
              <a:t>o</a:t>
            </a:r>
            <a:r>
              <a:rPr lang="en-US" sz="2400" dirty="0" err="1">
                <a:solidFill>
                  <a:srgbClr val="4472C4">
                    <a:lumMod val="50000"/>
                  </a:srgbClr>
                </a:solidFill>
              </a:rPr>
              <a:t>n</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C61974D6-BE30-42F5-BFFB-5B94CD11112A}"/>
              </a:ext>
            </a:extLst>
          </p:cNvPr>
          <p:cNvSpPr txBox="1"/>
          <p:nvPr/>
        </p:nvSpPr>
        <p:spPr>
          <a:xfrm>
            <a:off x="3176334" y="5459802"/>
            <a:ext cx="2275111" cy="461665"/>
          </a:xfrm>
          <a:prstGeom prst="rect">
            <a:avLst/>
          </a:prstGeom>
          <a:noFill/>
        </p:spPr>
        <p:txBody>
          <a:bodyPr wrap="square" rtlCol="0">
            <a:spAutoFit/>
          </a:bodyPr>
          <a:lstStyle/>
          <a:p>
            <a:pPr lvl="0">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a:t>
            </a:r>
            <a:r>
              <a:rPr lang="en-US" sz="2400" dirty="0" err="1">
                <a:solidFill>
                  <a:srgbClr val="4472C4">
                    <a:lumMod val="50000"/>
                  </a:srgbClr>
                </a:solidFill>
              </a:rPr>
              <a:t>ci</a:t>
            </a:r>
            <a:r>
              <a:rPr lang="en-US" sz="2400" b="1" dirty="0" err="1">
                <a:solidFill>
                  <a:srgbClr val="4472C4">
                    <a:lumMod val="50000"/>
                  </a:srgbClr>
                </a:solidFill>
              </a:rPr>
              <a:t>o</a:t>
            </a:r>
            <a:r>
              <a:rPr lang="en-US" sz="2400" dirty="0" err="1">
                <a:solidFill>
                  <a:srgbClr val="4472C4">
                    <a:lumMod val="50000"/>
                  </a:srgbClr>
                </a:solidFill>
              </a:rPr>
              <a:t>n</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3385210-132C-4D2B-AA6C-A25296760558}"/>
              </a:ext>
            </a:extLst>
          </p:cNvPr>
          <p:cNvSpPr txBox="1"/>
          <p:nvPr/>
        </p:nvSpPr>
        <p:spPr>
          <a:xfrm>
            <a:off x="3176334" y="4738992"/>
            <a:ext cx="2275111" cy="461665"/>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F0302020204030204"/>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itua</a:t>
            </a:r>
            <a:r>
              <a:rPr lang="en-US" sz="2400" dirty="0" err="1">
                <a:solidFill>
                  <a:srgbClr val="4472C4">
                    <a:lumMod val="50000"/>
                  </a:srgbClr>
                </a:solidFill>
              </a:rPr>
              <a:t>ci</a:t>
            </a:r>
            <a:r>
              <a:rPr lang="en-US" sz="2400" b="1" dirty="0" err="1">
                <a:solidFill>
                  <a:srgbClr val="4472C4">
                    <a:lumMod val="50000"/>
                  </a:srgbClr>
                </a:solidFill>
              </a:rPr>
              <a:t>o</a:t>
            </a:r>
            <a:r>
              <a:rPr lang="en-US" sz="2400" dirty="0" err="1">
                <a:solidFill>
                  <a:srgbClr val="4472C4">
                    <a:lumMod val="50000"/>
                  </a:srgbClr>
                </a:solidFill>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24" name="Straight Arrow Connector 23">
            <a:extLst>
              <a:ext uri="{FF2B5EF4-FFF2-40B4-BE49-F238E27FC236}">
                <a16:creationId xmlns:a16="http://schemas.microsoft.com/office/drawing/2014/main" id="{4E5B16EB-592E-4245-83E2-5A61A6064835}"/>
              </a:ext>
            </a:extLst>
          </p:cNvPr>
          <p:cNvCxnSpPr>
            <a:cxnSpLocks/>
          </p:cNvCxnSpPr>
          <p:nvPr/>
        </p:nvCxnSpPr>
        <p:spPr>
          <a:xfrm>
            <a:off x="2468543" y="4210652"/>
            <a:ext cx="6858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B526AD-A3A7-4447-ACB7-A4DB5F02BB68}"/>
              </a:ext>
            </a:extLst>
          </p:cNvPr>
          <p:cNvCxnSpPr>
            <a:cxnSpLocks/>
          </p:cNvCxnSpPr>
          <p:nvPr/>
        </p:nvCxnSpPr>
        <p:spPr>
          <a:xfrm>
            <a:off x="2699562" y="4966425"/>
            <a:ext cx="454781"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9D8712-21A8-47DA-9CF8-2E09C4FECEC2}"/>
              </a:ext>
            </a:extLst>
          </p:cNvPr>
          <p:cNvCxnSpPr>
            <a:cxnSpLocks/>
          </p:cNvCxnSpPr>
          <p:nvPr/>
        </p:nvCxnSpPr>
        <p:spPr>
          <a:xfrm>
            <a:off x="2699562" y="5683861"/>
            <a:ext cx="492155"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B432324-2C1D-4113-BD70-A093EE8F7A90}"/>
              </a:ext>
            </a:extLst>
          </p:cNvPr>
          <p:cNvSpPr txBox="1"/>
          <p:nvPr/>
        </p:nvSpPr>
        <p:spPr>
          <a:xfrm>
            <a:off x="4200372" y="3953137"/>
            <a:ext cx="535132" cy="461665"/>
          </a:xfrm>
          <a:prstGeom prst="rect">
            <a:avLst/>
          </a:prstGeom>
          <a:noFill/>
        </p:spPr>
        <p:txBody>
          <a:bodyPr wrap="square" rtlCol="0">
            <a:spAutoFit/>
          </a:bodyPr>
          <a:lstStyle/>
          <a:p>
            <a:pPr algn="ctr"/>
            <a:r>
              <a:rPr lang="en-GB" sz="2400" dirty="0">
                <a:solidFill>
                  <a:schemeClr val="accent5">
                    <a:lumMod val="50000"/>
                  </a:schemeClr>
                </a:solidFill>
              </a:rPr>
              <a:t>es</a:t>
            </a:r>
          </a:p>
        </p:txBody>
      </p:sp>
      <p:sp>
        <p:nvSpPr>
          <p:cNvPr id="40" name="TextBox 39">
            <a:extLst>
              <a:ext uri="{FF2B5EF4-FFF2-40B4-BE49-F238E27FC236}">
                <a16:creationId xmlns:a16="http://schemas.microsoft.com/office/drawing/2014/main" id="{52E0D1A5-7AC9-4C1C-B291-88AFFE36F984}"/>
              </a:ext>
            </a:extLst>
          </p:cNvPr>
          <p:cNvSpPr txBox="1"/>
          <p:nvPr/>
        </p:nvSpPr>
        <p:spPr>
          <a:xfrm>
            <a:off x="4393467" y="5459802"/>
            <a:ext cx="684075" cy="461665"/>
          </a:xfrm>
          <a:prstGeom prst="rect">
            <a:avLst/>
          </a:prstGeom>
          <a:noFill/>
        </p:spPr>
        <p:txBody>
          <a:bodyPr wrap="square" rtlCol="0">
            <a:spAutoFit/>
          </a:bodyPr>
          <a:lstStyle/>
          <a:p>
            <a:pPr algn="ctr"/>
            <a:r>
              <a:rPr lang="en-GB" sz="2400" dirty="0">
                <a:solidFill>
                  <a:schemeClr val="accent5">
                    <a:lumMod val="50000"/>
                  </a:schemeClr>
                </a:solidFill>
              </a:rPr>
              <a:t>es</a:t>
            </a:r>
          </a:p>
        </p:txBody>
      </p:sp>
      <p:sp>
        <p:nvSpPr>
          <p:cNvPr id="42" name="TextBox 41">
            <a:extLst>
              <a:ext uri="{FF2B5EF4-FFF2-40B4-BE49-F238E27FC236}">
                <a16:creationId xmlns:a16="http://schemas.microsoft.com/office/drawing/2014/main" id="{5ABCF57A-8DD0-41FC-AC97-465270C58B47}"/>
              </a:ext>
            </a:extLst>
          </p:cNvPr>
          <p:cNvSpPr txBox="1"/>
          <p:nvPr/>
        </p:nvSpPr>
        <p:spPr>
          <a:xfrm>
            <a:off x="4393466" y="4746786"/>
            <a:ext cx="684075" cy="461665"/>
          </a:xfrm>
          <a:prstGeom prst="rect">
            <a:avLst/>
          </a:prstGeom>
          <a:noFill/>
        </p:spPr>
        <p:txBody>
          <a:bodyPr wrap="square" rtlCol="0">
            <a:spAutoFit/>
          </a:bodyPr>
          <a:lstStyle/>
          <a:p>
            <a:pPr algn="ctr"/>
            <a:r>
              <a:rPr lang="en-GB" sz="2400" dirty="0">
                <a:solidFill>
                  <a:schemeClr val="accent5">
                    <a:lumMod val="50000"/>
                  </a:schemeClr>
                </a:solidFill>
              </a:rPr>
              <a:t>es</a:t>
            </a:r>
          </a:p>
        </p:txBody>
      </p:sp>
      <p:sp>
        <p:nvSpPr>
          <p:cNvPr id="23" name="TextBox 22">
            <a:extLst>
              <a:ext uri="{FF2B5EF4-FFF2-40B4-BE49-F238E27FC236}">
                <a16:creationId xmlns:a16="http://schemas.microsoft.com/office/drawing/2014/main" id="{1CFC8D46-F923-4815-9B87-0EA1FC059DDE}"/>
              </a:ext>
            </a:extLst>
          </p:cNvPr>
          <p:cNvSpPr txBox="1"/>
          <p:nvPr/>
        </p:nvSpPr>
        <p:spPr>
          <a:xfrm>
            <a:off x="237124" y="2332728"/>
            <a:ext cx="11421476" cy="830997"/>
          </a:xfrm>
          <a:prstGeom prst="rect">
            <a:avLst/>
          </a:prstGeom>
          <a:noFill/>
        </p:spPr>
        <p:txBody>
          <a:bodyPr wrap="square" rtlCol="0">
            <a:spAutoFit/>
          </a:bodyPr>
          <a:lstStyle/>
          <a:p>
            <a:pPr lvl="0">
              <a:defRPr/>
            </a:pPr>
            <a:r>
              <a:rPr lang="en-US" sz="2400" dirty="0">
                <a:solidFill>
                  <a:srgbClr val="4472C4">
                    <a:lumMod val="50000"/>
                  </a:srgbClr>
                </a:solidFill>
              </a:rPr>
              <a:t>When words with –ción </a:t>
            </a:r>
            <a:r>
              <a:rPr lang="en-US" sz="2400" dirty="0">
                <a:solidFill>
                  <a:srgbClr val="4472C4">
                    <a:lumMod val="50000"/>
                  </a:srgbClr>
                </a:solidFill>
                <a:latin typeface="Century Gothic" panose="020F0302020204030204"/>
              </a:rPr>
              <a:t>become plural, the extra ‘</a:t>
            </a:r>
            <a:r>
              <a:rPr lang="en-GB" sz="2400" b="1" dirty="0">
                <a:solidFill>
                  <a:srgbClr val="115076"/>
                </a:solidFill>
              </a:rPr>
              <a:t>-</a:t>
            </a:r>
            <a:r>
              <a:rPr lang="en-US" sz="2400" dirty="0">
                <a:solidFill>
                  <a:srgbClr val="4472C4">
                    <a:lumMod val="50000"/>
                  </a:srgbClr>
                </a:solidFill>
                <a:latin typeface="Century Gothic" panose="020F0302020204030204"/>
              </a:rPr>
              <a:t>es’ means that the stress is now on the penultimate syllable. So, no accent is needed.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ular Callout 27"/>
          <p:cNvSpPr/>
          <p:nvPr/>
        </p:nvSpPr>
        <p:spPr>
          <a:xfrm>
            <a:off x="5473435" y="4210652"/>
            <a:ext cx="5528393" cy="1229648"/>
          </a:xfrm>
          <a:prstGeom prst="wedgeRoundRectCallout">
            <a:avLst>
              <a:gd name="adj1" fmla="val -63039"/>
              <a:gd name="adj2" fmla="val -367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rPr>
              <a:t>Listen carefully. The stressed syllable doesn’t change </a:t>
            </a:r>
            <a:r>
              <a:rPr lang="en-US" sz="2000" dirty="0"/>
              <a:t>–</a:t>
            </a:r>
            <a:r>
              <a:rPr lang="en-GB" sz="2000" dirty="0">
                <a:solidFill>
                  <a:schemeClr val="bg1"/>
                </a:solidFill>
              </a:rPr>
              <a:t> only the spelling does!</a:t>
            </a:r>
            <a:endParaRPr lang="es-GB" sz="2000" dirty="0">
              <a:solidFill>
                <a:schemeClr val="bg1"/>
              </a:solidFill>
            </a:endParaRPr>
          </a:p>
        </p:txBody>
      </p:sp>
    </p:spTree>
    <p:extLst>
      <p:ext uri="{BB962C8B-B14F-4D97-AF65-F5344CB8AC3E}">
        <p14:creationId xmlns:p14="http://schemas.microsoft.com/office/powerpoint/2010/main" val="24847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iterate type="lt">
                                    <p:tmAbs val="0"/>
                                  </p:iterate>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iterate type="lt">
                                    <p:tmAbs val="0"/>
                                  </p:iterate>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iterate type="lt">
                                    <p:tmAbs val="0"/>
                                  </p:iterate>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animBg="1"/>
      <p:bldP spid="14" grpId="0" animBg="1"/>
      <p:bldP spid="15" grpId="0" animBg="1"/>
      <p:bldP spid="16" grpId="0"/>
      <p:bldP spid="17" grpId="0"/>
      <p:bldP spid="18" grpId="0"/>
      <p:bldP spid="3" grpId="0"/>
      <p:bldP spid="20" grpId="0"/>
      <p:bldP spid="22" grpId="0"/>
      <p:bldP spid="38" grpId="0"/>
      <p:bldP spid="40" grpId="0"/>
      <p:bldP spid="42" grpId="0"/>
      <p:bldP spid="23" grpId="0"/>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46">
            <a:extLst>
              <a:ext uri="{FF2B5EF4-FFF2-40B4-BE49-F238E27FC236}">
                <a16:creationId xmlns:a16="http://schemas.microsoft.com/office/drawing/2014/main" id="{2F099435-8A7A-4099-AED8-4F342577E4E3}"/>
              </a:ext>
            </a:extLst>
          </p:cNvPr>
          <p:cNvSpPr txBox="1"/>
          <p:nvPr/>
        </p:nvSpPr>
        <p:spPr>
          <a:xfrm>
            <a:off x="7230321" y="3395293"/>
            <a:ext cx="3139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a:t>
            </a:r>
            <a:r>
              <a:rPr lang="en-GB" sz="3200" dirty="0">
                <a:solidFill>
                  <a:srgbClr val="4472C4">
                    <a:lumMod val="50000"/>
                  </a:srgbClr>
                </a:solidFill>
                <a:latin typeface="Century Gothic" panose="020F0302020204030204"/>
              </a:rPr>
              <a:t>_</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5F0EAE28-F60E-4F07-B5AF-98D73097767B}"/>
              </a:ext>
            </a:extLst>
          </p:cNvPr>
          <p:cNvSpPr txBox="1"/>
          <p:nvPr/>
        </p:nvSpPr>
        <p:spPr>
          <a:xfrm>
            <a:off x="218073" y="1142395"/>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Escucha cada palabra y escribe las letras que no están.</a:t>
            </a:r>
          </a:p>
        </p:txBody>
      </p:sp>
      <p:sp>
        <p:nvSpPr>
          <p:cNvPr id="8" name="CuadroTexto 15">
            <a:extLst>
              <a:ext uri="{FF2B5EF4-FFF2-40B4-BE49-F238E27FC236}">
                <a16:creationId xmlns:a16="http://schemas.microsoft.com/office/drawing/2014/main" id="{ACA51952-1EE9-433F-AA45-764935118709}"/>
              </a:ext>
            </a:extLst>
          </p:cNvPr>
          <p:cNvSpPr txBox="1"/>
          <p:nvPr/>
        </p:nvSpPr>
        <p:spPr>
          <a:xfrm>
            <a:off x="2887593" y="2316417"/>
            <a:ext cx="25410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emo</a:t>
            </a:r>
            <a:r>
              <a:rPr lang="en-US" sz="3200" dirty="0">
                <a:solidFill>
                  <a:srgbClr val="4472C4">
                    <a:lumMod val="50000"/>
                  </a:srgbClr>
                </a:solidFill>
                <a:latin typeface="Century Gothic" panose="020F0302020204030204"/>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22">
            <a:extLst>
              <a:ext uri="{FF2B5EF4-FFF2-40B4-BE49-F238E27FC236}">
                <a16:creationId xmlns:a16="http://schemas.microsoft.com/office/drawing/2014/main" id="{3D02C438-7E6D-4376-BCDA-C975CE44679F}"/>
              </a:ext>
            </a:extLst>
          </p:cNvPr>
          <p:cNvSpPr txBox="1"/>
          <p:nvPr/>
        </p:nvSpPr>
        <p:spPr>
          <a:xfrm>
            <a:off x="8668676" y="3395292"/>
            <a:ext cx="1201697" cy="584775"/>
          </a:xfrm>
          <a:prstGeom prst="rect">
            <a:avLst/>
          </a:prstGeom>
          <a:noFill/>
        </p:spPr>
        <p:txBody>
          <a:bodyPr wrap="square" rtlCol="0">
            <a:spAutoFit/>
          </a:bodyPr>
          <a:lstStyle/>
          <a:p>
            <a:pPr lvl="0" algn="ctr">
              <a:defRPr/>
            </a:pPr>
            <a:r>
              <a:rPr lang="en-GB" sz="3200" dirty="0">
                <a:solidFill>
                  <a:srgbClr val="E25B00"/>
                </a:solidFill>
              </a:rPr>
              <a:t>ción</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0" name="Action Button: Custom 20">
            <a:hlinkClick r:id="" action="ppaction://noaction" highlightClick="1">
              <a:snd r:embed="rId4" name="emoción.wav"/>
            </a:hlinkClick>
            <a:extLst>
              <a:ext uri="{FF2B5EF4-FFF2-40B4-BE49-F238E27FC236}">
                <a16:creationId xmlns:a16="http://schemas.microsoft.com/office/drawing/2014/main" id="{D98A3B62-81EF-4683-9D3A-AD4464D049DA}"/>
              </a:ext>
            </a:extLst>
          </p:cNvPr>
          <p:cNvSpPr/>
          <p:nvPr/>
        </p:nvSpPr>
        <p:spPr>
          <a:xfrm>
            <a:off x="1961400" y="227098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0">
            <a:hlinkClick r:id="" action="ppaction://noaction" highlightClick="1">
              <a:snd r:embed="rId5" name="situaciones.wav"/>
            </a:hlinkClick>
            <a:extLst>
              <a:ext uri="{FF2B5EF4-FFF2-40B4-BE49-F238E27FC236}">
                <a16:creationId xmlns:a16="http://schemas.microsoft.com/office/drawing/2014/main" id="{8913A450-AEE2-4961-B37D-86B2B542F5BE}"/>
              </a:ext>
            </a:extLst>
          </p:cNvPr>
          <p:cNvSpPr/>
          <p:nvPr/>
        </p:nvSpPr>
        <p:spPr>
          <a:xfrm>
            <a:off x="1961400" y="330955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0">
            <a:hlinkClick r:id="" action="ppaction://noaction" highlightClick="1">
              <a:snd r:embed="rId6" name="intenciones.wav"/>
            </a:hlinkClick>
            <a:extLst>
              <a:ext uri="{FF2B5EF4-FFF2-40B4-BE49-F238E27FC236}">
                <a16:creationId xmlns:a16="http://schemas.microsoft.com/office/drawing/2014/main" id="{38017397-EE2C-4E1D-BB41-9C6851AEC4A0}"/>
              </a:ext>
            </a:extLst>
          </p:cNvPr>
          <p:cNvSpPr/>
          <p:nvPr/>
        </p:nvSpPr>
        <p:spPr>
          <a:xfrm>
            <a:off x="1961400" y="431635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0">
            <a:hlinkClick r:id="" action="ppaction://noaction" highlightClick="1">
              <a:snd r:embed="rId7" name="educación.wav"/>
            </a:hlinkClick>
            <a:extLst>
              <a:ext uri="{FF2B5EF4-FFF2-40B4-BE49-F238E27FC236}">
                <a16:creationId xmlns:a16="http://schemas.microsoft.com/office/drawing/2014/main" id="{F9BED39D-36BC-4B08-88A3-3902B8981E6C}"/>
              </a:ext>
            </a:extLst>
          </p:cNvPr>
          <p:cNvSpPr/>
          <p:nvPr/>
        </p:nvSpPr>
        <p:spPr>
          <a:xfrm>
            <a:off x="1961400" y="535034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0">
            <a:hlinkClick r:id="" action="ppaction://noaction" highlightClick="1">
              <a:snd r:embed="rId8" name="tradiciones.wav"/>
            </a:hlinkClick>
            <a:extLst>
              <a:ext uri="{FF2B5EF4-FFF2-40B4-BE49-F238E27FC236}">
                <a16:creationId xmlns:a16="http://schemas.microsoft.com/office/drawing/2014/main" id="{5201EA91-7855-4D78-B54B-632CBD39CDF6}"/>
              </a:ext>
            </a:extLst>
          </p:cNvPr>
          <p:cNvSpPr/>
          <p:nvPr/>
        </p:nvSpPr>
        <p:spPr>
          <a:xfrm>
            <a:off x="6304128" y="225270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20">
            <a:hlinkClick r:id="" action="ppaction://noaction" highlightClick="1">
              <a:snd r:embed="rId9" name="información.wav"/>
            </a:hlinkClick>
            <a:extLst>
              <a:ext uri="{FF2B5EF4-FFF2-40B4-BE49-F238E27FC236}">
                <a16:creationId xmlns:a16="http://schemas.microsoft.com/office/drawing/2014/main" id="{CAC5C3F6-FDC7-4CF0-8E49-72498787DC7F}"/>
              </a:ext>
            </a:extLst>
          </p:cNvPr>
          <p:cNvSpPr/>
          <p:nvPr/>
        </p:nvSpPr>
        <p:spPr>
          <a:xfrm>
            <a:off x="6304125" y="328480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CuadroTexto 40">
            <a:extLst>
              <a:ext uri="{FF2B5EF4-FFF2-40B4-BE49-F238E27FC236}">
                <a16:creationId xmlns:a16="http://schemas.microsoft.com/office/drawing/2014/main" id="{69CF19AE-35A3-4CED-8FF0-03AF3337033F}"/>
              </a:ext>
            </a:extLst>
          </p:cNvPr>
          <p:cNvSpPr txBox="1"/>
          <p:nvPr/>
        </p:nvSpPr>
        <p:spPr>
          <a:xfrm>
            <a:off x="2901995" y="3416900"/>
            <a:ext cx="2531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situa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41">
            <a:extLst>
              <a:ext uri="{FF2B5EF4-FFF2-40B4-BE49-F238E27FC236}">
                <a16:creationId xmlns:a16="http://schemas.microsoft.com/office/drawing/2014/main" id="{0B8F3CC5-B0D6-4710-B5EB-27C50718D5A8}"/>
              </a:ext>
            </a:extLst>
          </p:cNvPr>
          <p:cNvSpPr txBox="1"/>
          <p:nvPr/>
        </p:nvSpPr>
        <p:spPr>
          <a:xfrm>
            <a:off x="2901994" y="4412738"/>
            <a:ext cx="2617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inten</a:t>
            </a:r>
            <a:r>
              <a:rPr lang="en-GB" sz="3200" dirty="0">
                <a:solidFill>
                  <a:srgbClr val="4472C4">
                    <a:lumMod val="50000"/>
                  </a:srgbClr>
                </a:solidFill>
                <a:latin typeface="Century Gothic" panose="020F0302020204030204"/>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42">
            <a:extLst>
              <a:ext uri="{FF2B5EF4-FFF2-40B4-BE49-F238E27FC236}">
                <a16:creationId xmlns:a16="http://schemas.microsoft.com/office/drawing/2014/main" id="{1A237E2A-9B64-4EA4-B80E-746089FDA4F2}"/>
              </a:ext>
            </a:extLst>
          </p:cNvPr>
          <p:cNvSpPr txBox="1"/>
          <p:nvPr/>
        </p:nvSpPr>
        <p:spPr>
          <a:xfrm>
            <a:off x="2887592" y="5392938"/>
            <a:ext cx="30002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educa</a:t>
            </a:r>
            <a:r>
              <a:rPr lang="en-GB" sz="3200" dirty="0">
                <a:solidFill>
                  <a:srgbClr val="4472C4">
                    <a:lumMod val="50000"/>
                  </a:srgbClr>
                </a:solidFill>
                <a:latin typeface="Century Gothic" panose="020F0302020204030204"/>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Action Button: Custom 20">
            <a:hlinkClick r:id="" action="ppaction://noaction" highlightClick="1">
              <a:snd r:embed="rId10" name="traducción.wav"/>
            </a:hlinkClick>
            <a:extLst>
              <a:ext uri="{FF2B5EF4-FFF2-40B4-BE49-F238E27FC236}">
                <a16:creationId xmlns:a16="http://schemas.microsoft.com/office/drawing/2014/main" id="{DD186CE7-1C6B-47E7-B55F-FD78B8F02AB2}"/>
              </a:ext>
            </a:extLst>
          </p:cNvPr>
          <p:cNvSpPr/>
          <p:nvPr/>
        </p:nvSpPr>
        <p:spPr>
          <a:xfrm>
            <a:off x="6304124" y="4306552"/>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20">
            <a:hlinkClick r:id="" action="ppaction://noaction" highlightClick="1">
              <a:snd r:embed="rId11" name="conversaciones.wav"/>
            </a:hlinkClick>
            <a:extLst>
              <a:ext uri="{FF2B5EF4-FFF2-40B4-BE49-F238E27FC236}">
                <a16:creationId xmlns:a16="http://schemas.microsoft.com/office/drawing/2014/main" id="{EC37A7AC-0084-44BB-886B-8F636F7E9F7E}"/>
              </a:ext>
            </a:extLst>
          </p:cNvPr>
          <p:cNvSpPr/>
          <p:nvPr/>
        </p:nvSpPr>
        <p:spPr>
          <a:xfrm>
            <a:off x="6304125" y="5310873"/>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CuadroTexto 45">
            <a:extLst>
              <a:ext uri="{FF2B5EF4-FFF2-40B4-BE49-F238E27FC236}">
                <a16:creationId xmlns:a16="http://schemas.microsoft.com/office/drawing/2014/main" id="{D6F84464-7AEB-4C79-B832-85B1E330844E}"/>
              </a:ext>
            </a:extLst>
          </p:cNvPr>
          <p:cNvSpPr txBox="1"/>
          <p:nvPr/>
        </p:nvSpPr>
        <p:spPr>
          <a:xfrm>
            <a:off x="7261457" y="4395398"/>
            <a:ext cx="29610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CuadroTexto 47">
            <a:extLst>
              <a:ext uri="{FF2B5EF4-FFF2-40B4-BE49-F238E27FC236}">
                <a16:creationId xmlns:a16="http://schemas.microsoft.com/office/drawing/2014/main" id="{2A5795CF-1A5D-4B9B-84A1-6EA632E6C80C}"/>
              </a:ext>
            </a:extLst>
          </p:cNvPr>
          <p:cNvSpPr txBox="1"/>
          <p:nvPr/>
        </p:nvSpPr>
        <p:spPr>
          <a:xfrm>
            <a:off x="7230321" y="2266639"/>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CuadroTexto 48">
            <a:extLst>
              <a:ext uri="{FF2B5EF4-FFF2-40B4-BE49-F238E27FC236}">
                <a16:creationId xmlns:a16="http://schemas.microsoft.com/office/drawing/2014/main" id="{5FC637A6-BB9D-422F-BB7F-8C8053C2C7BD}"/>
              </a:ext>
            </a:extLst>
          </p:cNvPr>
          <p:cNvSpPr txBox="1"/>
          <p:nvPr/>
        </p:nvSpPr>
        <p:spPr>
          <a:xfrm>
            <a:off x="7261457" y="5392938"/>
            <a:ext cx="3462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conversa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E891009-9F16-402A-9C9D-4BCF652C3B92}"/>
              </a:ext>
            </a:extLst>
          </p:cNvPr>
          <p:cNvSpPr txBox="1"/>
          <p:nvPr/>
        </p:nvSpPr>
        <p:spPr>
          <a:xfrm>
            <a:off x="9117474" y="5392938"/>
            <a:ext cx="1476686" cy="584775"/>
          </a:xfrm>
          <a:prstGeom prst="rect">
            <a:avLst/>
          </a:prstGeom>
          <a:noFill/>
        </p:spPr>
        <p:txBody>
          <a:bodyPr wrap="none" rtlCol="0">
            <a:spAutoFit/>
          </a:bodyPr>
          <a:lstStyle/>
          <a:p>
            <a:pPr lvl="0" algn="ctr">
              <a:defRPr/>
            </a:pPr>
            <a:r>
              <a:rPr lang="en-GB" sz="3200" dirty="0" err="1">
                <a:solidFill>
                  <a:srgbClr val="E25B00"/>
                </a:solidFill>
              </a:rPr>
              <a:t>ciones</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1" name="TextBox 5">
            <a:extLst>
              <a:ext uri="{FF2B5EF4-FFF2-40B4-BE49-F238E27FC236}">
                <a16:creationId xmlns:a16="http://schemas.microsoft.com/office/drawing/2014/main" id="{7ADDCC9F-C9D7-4054-9043-593025A3CBE8}"/>
              </a:ext>
            </a:extLst>
          </p:cNvPr>
          <p:cNvSpPr txBox="1"/>
          <p:nvPr/>
        </p:nvSpPr>
        <p:spPr>
          <a:xfrm>
            <a:off x="218074" y="1612012"/>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Ahora pronuncia las palabras con un compañero.</a:t>
            </a:r>
          </a:p>
        </p:txBody>
      </p:sp>
      <p:sp>
        <p:nvSpPr>
          <p:cNvPr id="83" name="CuadroTexto 22">
            <a:extLst>
              <a:ext uri="{FF2B5EF4-FFF2-40B4-BE49-F238E27FC236}">
                <a16:creationId xmlns:a16="http://schemas.microsoft.com/office/drawing/2014/main" id="{BFEEDD26-AD60-466C-940D-DB2732F4B484}"/>
              </a:ext>
            </a:extLst>
          </p:cNvPr>
          <p:cNvSpPr txBox="1"/>
          <p:nvPr/>
        </p:nvSpPr>
        <p:spPr>
          <a:xfrm>
            <a:off x="4218994" y="5392938"/>
            <a:ext cx="1051891" cy="584775"/>
          </a:xfrm>
          <a:prstGeom prst="rect">
            <a:avLst/>
          </a:prstGeom>
          <a:noFill/>
        </p:spPr>
        <p:txBody>
          <a:bodyPr wrap="none" rtlCol="0">
            <a:spAutoFit/>
          </a:bodyPr>
          <a:lstStyle/>
          <a:p>
            <a:pPr lvl="0" algn="ctr">
              <a:defRPr/>
            </a:pPr>
            <a:r>
              <a:rPr lang="en-GB" sz="3200" dirty="0">
                <a:solidFill>
                  <a:srgbClr val="E25B00"/>
                </a:solidFill>
              </a:rPr>
              <a:t>ción</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84" name="CuadroTexto 22">
            <a:extLst>
              <a:ext uri="{FF2B5EF4-FFF2-40B4-BE49-F238E27FC236}">
                <a16:creationId xmlns:a16="http://schemas.microsoft.com/office/drawing/2014/main" id="{84A6B52A-9CE8-4D51-BC74-07E46C0B3AC5}"/>
              </a:ext>
            </a:extLst>
          </p:cNvPr>
          <p:cNvSpPr txBox="1"/>
          <p:nvPr/>
        </p:nvSpPr>
        <p:spPr>
          <a:xfrm>
            <a:off x="8591529" y="4395397"/>
            <a:ext cx="1051891" cy="584775"/>
          </a:xfrm>
          <a:prstGeom prst="rect">
            <a:avLst/>
          </a:prstGeom>
          <a:noFill/>
        </p:spPr>
        <p:txBody>
          <a:bodyPr wrap="none" rtlCol="0">
            <a:spAutoFit/>
          </a:bodyPr>
          <a:lstStyle/>
          <a:p>
            <a:pPr lvl="0" algn="ctr">
              <a:defRPr/>
            </a:pPr>
            <a:r>
              <a:rPr lang="en-GB" sz="3200" dirty="0">
                <a:solidFill>
                  <a:srgbClr val="E25B00"/>
                </a:solidFill>
              </a:rPr>
              <a:t>ción</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85" name="CuadroTexto 22">
            <a:extLst>
              <a:ext uri="{FF2B5EF4-FFF2-40B4-BE49-F238E27FC236}">
                <a16:creationId xmlns:a16="http://schemas.microsoft.com/office/drawing/2014/main" id="{E49F2E7C-26E7-4188-BBA9-1F04C8036DF8}"/>
              </a:ext>
            </a:extLst>
          </p:cNvPr>
          <p:cNvSpPr txBox="1"/>
          <p:nvPr/>
        </p:nvSpPr>
        <p:spPr>
          <a:xfrm>
            <a:off x="3726114" y="2316416"/>
            <a:ext cx="1283933" cy="584775"/>
          </a:xfrm>
          <a:prstGeom prst="rect">
            <a:avLst/>
          </a:prstGeom>
          <a:noFill/>
        </p:spPr>
        <p:txBody>
          <a:bodyPr wrap="square" rtlCol="0">
            <a:spAutoFit/>
          </a:bodyPr>
          <a:lstStyle/>
          <a:p>
            <a:pPr lvl="0" algn="ctr">
              <a:defRPr/>
            </a:pPr>
            <a:r>
              <a:rPr lang="en-GB" sz="3200" dirty="0">
                <a:solidFill>
                  <a:srgbClr val="E25B00"/>
                </a:solidFill>
              </a:rPr>
              <a:t>ción</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86" name="CuadroTexto 29">
            <a:extLst>
              <a:ext uri="{FF2B5EF4-FFF2-40B4-BE49-F238E27FC236}">
                <a16:creationId xmlns:a16="http://schemas.microsoft.com/office/drawing/2014/main" id="{AA8ECA4A-61C8-459C-A7C8-40024C6599A8}"/>
              </a:ext>
            </a:extLst>
          </p:cNvPr>
          <p:cNvSpPr txBox="1"/>
          <p:nvPr/>
        </p:nvSpPr>
        <p:spPr>
          <a:xfrm>
            <a:off x="8033544" y="2266639"/>
            <a:ext cx="1697195" cy="584775"/>
          </a:xfrm>
          <a:prstGeom prst="rect">
            <a:avLst/>
          </a:prstGeom>
          <a:noFill/>
        </p:spPr>
        <p:txBody>
          <a:bodyPr wrap="square" rtlCol="0">
            <a:spAutoFit/>
          </a:bodyPr>
          <a:lstStyle/>
          <a:p>
            <a:pPr lvl="0" algn="ctr">
              <a:defRPr/>
            </a:pPr>
            <a:r>
              <a:rPr lang="en-GB" sz="3200" dirty="0" err="1">
                <a:solidFill>
                  <a:srgbClr val="E25B00"/>
                </a:solidFill>
              </a:rPr>
              <a:t>ciones</a:t>
            </a:r>
            <a:endParaRPr lang="en-GB" sz="3200" dirty="0">
              <a:solidFill>
                <a:srgbClr val="E25B00"/>
              </a:solidFill>
            </a:endParaRPr>
          </a:p>
        </p:txBody>
      </p:sp>
      <p:sp>
        <p:nvSpPr>
          <p:cNvPr id="88" name="CuadroTexto 29">
            <a:extLst>
              <a:ext uri="{FF2B5EF4-FFF2-40B4-BE49-F238E27FC236}">
                <a16:creationId xmlns:a16="http://schemas.microsoft.com/office/drawing/2014/main" id="{5252D8A5-66CD-47E6-9034-4B1AB1FE9DB4}"/>
              </a:ext>
            </a:extLst>
          </p:cNvPr>
          <p:cNvSpPr txBox="1"/>
          <p:nvPr/>
        </p:nvSpPr>
        <p:spPr>
          <a:xfrm>
            <a:off x="3794198" y="3421576"/>
            <a:ext cx="147668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25B00"/>
                </a:solidFill>
                <a:latin typeface="Century Gothic" panose="020F0302020204030204"/>
              </a:rPr>
              <a:t>ciones</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0" name="CuadroTexto 29">
            <a:extLst>
              <a:ext uri="{FF2B5EF4-FFF2-40B4-BE49-F238E27FC236}">
                <a16:creationId xmlns:a16="http://schemas.microsoft.com/office/drawing/2014/main" id="{008328D5-4343-4B6C-BF57-6DEB2B1B9BD8}"/>
              </a:ext>
            </a:extLst>
          </p:cNvPr>
          <p:cNvSpPr txBox="1"/>
          <p:nvPr/>
        </p:nvSpPr>
        <p:spPr>
          <a:xfrm>
            <a:off x="3871975" y="4417414"/>
            <a:ext cx="147668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25B00"/>
                </a:solidFill>
                <a:latin typeface="Century Gothic" panose="020F0302020204030204"/>
              </a:rPr>
              <a:t>ciones</a:t>
            </a:r>
            <a:endParaRPr kumimoji="0" lang="es-GB"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092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F5CBF5F7-A669-472B-965D-73CB0AA5EA43}"/>
              </a:ext>
            </a:extLst>
          </p:cNvPr>
          <p:cNvSpPr txBox="1"/>
          <p:nvPr/>
        </p:nvSpPr>
        <p:spPr>
          <a:xfrm>
            <a:off x="272696" y="215605"/>
            <a:ext cx="10153772"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Estás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una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clase</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de salsa y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escuchas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conversaciones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de la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gente</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a:t>
            </a:r>
            <a:r>
              <a:rPr kumimoji="0" lang="en-GB" sz="2400" b="1" i="0" u="none" strike="noStrike" kern="1200" cap="none" spc="0" normalizeH="0" noProof="0" dirty="0">
                <a:ln>
                  <a:noFill/>
                </a:ln>
                <a:solidFill>
                  <a:srgbClr val="4472C4">
                    <a:lumMod val="50000"/>
                  </a:srgbClr>
                </a:solidFill>
                <a:effectLst/>
                <a:uLnTx/>
                <a:uFillTx/>
                <a:latin typeface="+mj-lt"/>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Quieres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hacer</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una traducción de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Escribe las </a:t>
            </a:r>
            <a:r>
              <a:rPr kumimoji="0" lang="en-GB" sz="2400" b="1" i="0" u="none" strike="noStrike" kern="1200" cap="none" spc="0" normalizeH="0" baseline="0" noProof="0" dirty="0" err="1">
                <a:ln>
                  <a:noFill/>
                </a:ln>
                <a:solidFill>
                  <a:srgbClr val="4472C4">
                    <a:lumMod val="50000"/>
                  </a:srgbClr>
                </a:solidFill>
                <a:effectLst/>
                <a:uLnTx/>
                <a:uFillTx/>
                <a:latin typeface="+mj-lt"/>
                <a:ea typeface="+mn-ea"/>
                <a:cs typeface="+mn-cs"/>
              </a:rPr>
              <a:t>frases</a:t>
            </a:r>
            <a:r>
              <a:rPr kumimoji="0" lang="en-GB" sz="2400" b="1" i="0" u="none" strike="noStrike" kern="1200" cap="none" spc="0" normalizeH="0" baseline="0" noProof="0" dirty="0">
                <a:ln>
                  <a:noFill/>
                </a:ln>
                <a:solidFill>
                  <a:srgbClr val="4472C4">
                    <a:lumMod val="50000"/>
                  </a:srgbClr>
                </a:solidFill>
                <a:effectLst/>
                <a:uLnTx/>
                <a:uFillTx/>
                <a:latin typeface="+mj-lt"/>
                <a:ea typeface="+mn-ea"/>
                <a:cs typeface="+mn-cs"/>
              </a:rPr>
              <a:t> en español.</a:t>
            </a:r>
            <a:endParaRPr kumimoji="0" lang="en-GB" sz="2400" b="0"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7" name="Llamada rectangular redondeada 6">
            <a:extLst>
              <a:ext uri="{FF2B5EF4-FFF2-40B4-BE49-F238E27FC236}">
                <a16:creationId xmlns:a16="http://schemas.microsoft.com/office/drawing/2014/main" id="{A85D026E-4CFA-C442-9FA5-E3D920919251}"/>
              </a:ext>
            </a:extLst>
          </p:cNvPr>
          <p:cNvSpPr/>
          <p:nvPr/>
        </p:nvSpPr>
        <p:spPr>
          <a:xfrm>
            <a:off x="272696" y="1522984"/>
            <a:ext cx="3493791" cy="1906016"/>
          </a:xfrm>
          <a:prstGeom prst="wedgeRoundRectCallout">
            <a:avLst>
              <a:gd name="adj1" fmla="val -51499"/>
              <a:gd name="adj2" fmla="val 853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We want to learn to dance salsa because it’s a tradition in the family.</a:t>
            </a:r>
          </a:p>
        </p:txBody>
      </p:sp>
      <p:sp>
        <p:nvSpPr>
          <p:cNvPr id="17" name="Llamada rectangular redondeada 16">
            <a:extLst>
              <a:ext uri="{FF2B5EF4-FFF2-40B4-BE49-F238E27FC236}">
                <a16:creationId xmlns:a16="http://schemas.microsoft.com/office/drawing/2014/main" id="{F958C47F-4190-1844-82EE-6139C3521A3B}"/>
              </a:ext>
            </a:extLst>
          </p:cNvPr>
          <p:cNvSpPr/>
          <p:nvPr/>
        </p:nvSpPr>
        <p:spPr>
          <a:xfrm>
            <a:off x="4275340" y="4035517"/>
            <a:ext cx="2988540" cy="1945090"/>
          </a:xfrm>
          <a:prstGeom prst="wedgeRoundRectCallout">
            <a:avLst>
              <a:gd name="adj1" fmla="val 31714"/>
              <a:gd name="adj2" fmla="val 6413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The first day is difficult</a:t>
            </a:r>
            <a:r>
              <a:rPr lang="en-GB" sz="2400" dirty="0">
                <a:solidFill>
                  <a:srgbClr val="203864"/>
                </a:solidFill>
              </a:rPr>
              <a:t>*</a:t>
            </a:r>
            <a:r>
              <a:rPr lang="es-GB" sz="2400" dirty="0">
                <a:solidFill>
                  <a:srgbClr val="203864"/>
                </a:solidFill>
              </a:rPr>
              <a:t>, so we give a lot of encouragement.</a:t>
            </a:r>
          </a:p>
        </p:txBody>
      </p:sp>
      <p:sp>
        <p:nvSpPr>
          <p:cNvPr id="19" name="Llamada rectangular redondeada 18">
            <a:extLst>
              <a:ext uri="{FF2B5EF4-FFF2-40B4-BE49-F238E27FC236}">
                <a16:creationId xmlns:a16="http://schemas.microsoft.com/office/drawing/2014/main" id="{DDFD0523-A074-8B4C-BBD0-7B4919523978}"/>
              </a:ext>
            </a:extLst>
          </p:cNvPr>
          <p:cNvSpPr/>
          <p:nvPr/>
        </p:nvSpPr>
        <p:spPr>
          <a:xfrm>
            <a:off x="633931" y="4017379"/>
            <a:ext cx="3132556" cy="1949881"/>
          </a:xfrm>
          <a:prstGeom prst="wedgeRoundRectCallout">
            <a:avLst>
              <a:gd name="adj1" fmla="val 62294"/>
              <a:gd name="adj2" fmla="val 6576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Do you want to choose your own partner and give support?</a:t>
            </a:r>
          </a:p>
        </p:txBody>
      </p:sp>
      <p:pic>
        <p:nvPicPr>
          <p:cNvPr id="13" name="Imagen 12">
            <a:extLst>
              <a:ext uri="{FF2B5EF4-FFF2-40B4-BE49-F238E27FC236}">
                <a16:creationId xmlns:a16="http://schemas.microsoft.com/office/drawing/2014/main" id="{EE50EE7C-3C4D-854F-87E5-B72DF52D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1132" y="1105859"/>
            <a:ext cx="1998582" cy="1890460"/>
          </a:xfrm>
          <a:prstGeom prst="rect">
            <a:avLst/>
          </a:prstGeom>
        </p:spPr>
      </p:pic>
      <p:sp>
        <p:nvSpPr>
          <p:cNvPr id="20" name="Llamada rectangular redondeada 19">
            <a:extLst>
              <a:ext uri="{FF2B5EF4-FFF2-40B4-BE49-F238E27FC236}">
                <a16:creationId xmlns:a16="http://schemas.microsoft.com/office/drawing/2014/main" id="{1705259B-C102-4A4C-81F2-C0DCF625DBEE}"/>
              </a:ext>
            </a:extLst>
          </p:cNvPr>
          <p:cNvSpPr/>
          <p:nvPr/>
        </p:nvSpPr>
        <p:spPr>
          <a:xfrm>
            <a:off x="6665470" y="1601434"/>
            <a:ext cx="3364352" cy="1991622"/>
          </a:xfrm>
          <a:prstGeom prst="wedgeRoundRectCallout">
            <a:avLst>
              <a:gd name="adj1" fmla="val 59717"/>
              <a:gd name="adj2" fmla="val -6400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You take the first step forward, the second step backwards and the third step to the left.</a:t>
            </a:r>
          </a:p>
        </p:txBody>
      </p:sp>
      <p:sp>
        <p:nvSpPr>
          <p:cNvPr id="21" name="Llamada rectangular redondeada 20">
            <a:extLst>
              <a:ext uri="{FF2B5EF4-FFF2-40B4-BE49-F238E27FC236}">
                <a16:creationId xmlns:a16="http://schemas.microsoft.com/office/drawing/2014/main" id="{50C98315-F5A3-ED46-A146-BA9F6C91460A}"/>
              </a:ext>
            </a:extLst>
          </p:cNvPr>
          <p:cNvSpPr/>
          <p:nvPr/>
        </p:nvSpPr>
        <p:spPr>
          <a:xfrm>
            <a:off x="272696" y="1509198"/>
            <a:ext cx="3493791" cy="1940328"/>
          </a:xfrm>
          <a:prstGeom prst="wedgeRoundRectCallout">
            <a:avLst>
              <a:gd name="adj1" fmla="val -52434"/>
              <a:gd name="adj2" fmla="val 853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203864"/>
                </a:solidFill>
              </a:rPr>
              <a:t>Queremos aprender a bailar salsa porque es una tradición en la familia.</a:t>
            </a:r>
          </a:p>
        </p:txBody>
      </p:sp>
      <p:sp>
        <p:nvSpPr>
          <p:cNvPr id="22" name="Llamada rectangular redondeada 21">
            <a:extLst>
              <a:ext uri="{FF2B5EF4-FFF2-40B4-BE49-F238E27FC236}">
                <a16:creationId xmlns:a16="http://schemas.microsoft.com/office/drawing/2014/main" id="{69D6231C-B9F0-364B-A67F-D2A9D1C1CF22}"/>
              </a:ext>
            </a:extLst>
          </p:cNvPr>
          <p:cNvSpPr/>
          <p:nvPr/>
        </p:nvSpPr>
        <p:spPr>
          <a:xfrm>
            <a:off x="6665470" y="1592297"/>
            <a:ext cx="3364351" cy="2009127"/>
          </a:xfrm>
          <a:prstGeom prst="wedgeRoundRectCallout">
            <a:avLst>
              <a:gd name="adj1" fmla="val 63341"/>
              <a:gd name="adj2" fmla="val -6583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203864"/>
                </a:solidFill>
              </a:rPr>
              <a:t>Das el primer paso adelante, el segundo paso atrás y el tercer paso a la izquierda.</a:t>
            </a:r>
          </a:p>
        </p:txBody>
      </p:sp>
      <p:sp>
        <p:nvSpPr>
          <p:cNvPr id="23" name="Llamada rectangular redondeada 22">
            <a:extLst>
              <a:ext uri="{FF2B5EF4-FFF2-40B4-BE49-F238E27FC236}">
                <a16:creationId xmlns:a16="http://schemas.microsoft.com/office/drawing/2014/main" id="{3DA25304-07E2-0A45-976F-41EA5B4E5F25}"/>
              </a:ext>
            </a:extLst>
          </p:cNvPr>
          <p:cNvSpPr/>
          <p:nvPr/>
        </p:nvSpPr>
        <p:spPr>
          <a:xfrm>
            <a:off x="4275340" y="4043885"/>
            <a:ext cx="2988540" cy="1927932"/>
          </a:xfrm>
          <a:prstGeom prst="wedgeRoundRectCallout">
            <a:avLst>
              <a:gd name="adj1" fmla="val 32059"/>
              <a:gd name="adj2" fmla="val 6491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203864"/>
                </a:solidFill>
              </a:rPr>
              <a:t>El primer día es difícil, así que damos mucho ánimo.</a:t>
            </a:r>
          </a:p>
        </p:txBody>
      </p:sp>
      <p:sp>
        <p:nvSpPr>
          <p:cNvPr id="24" name="Llamada rectangular redondeada 23">
            <a:extLst>
              <a:ext uri="{FF2B5EF4-FFF2-40B4-BE49-F238E27FC236}">
                <a16:creationId xmlns:a16="http://schemas.microsoft.com/office/drawing/2014/main" id="{808270ED-AE9B-9447-804F-8FEFECCDC01F}"/>
              </a:ext>
            </a:extLst>
          </p:cNvPr>
          <p:cNvSpPr/>
          <p:nvPr/>
        </p:nvSpPr>
        <p:spPr>
          <a:xfrm>
            <a:off x="633931" y="4032083"/>
            <a:ext cx="3132556" cy="1940327"/>
          </a:xfrm>
          <a:prstGeom prst="wedgeRoundRectCallout">
            <a:avLst>
              <a:gd name="adj1" fmla="val 61861"/>
              <a:gd name="adj2" fmla="val 6451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203864"/>
                </a:solidFill>
              </a:rPr>
              <a:t>¿Quieres elegir tu propia pareja y dar apoyo?</a:t>
            </a:r>
          </a:p>
        </p:txBody>
      </p:sp>
      <p:sp>
        <p:nvSpPr>
          <p:cNvPr id="25" name="Llamada rectangular redondeada 24">
            <a:extLst>
              <a:ext uri="{FF2B5EF4-FFF2-40B4-BE49-F238E27FC236}">
                <a16:creationId xmlns:a16="http://schemas.microsoft.com/office/drawing/2014/main" id="{661050B3-5B6C-2044-B675-6ABD8DE111E8}"/>
              </a:ext>
            </a:extLst>
          </p:cNvPr>
          <p:cNvSpPr/>
          <p:nvPr/>
        </p:nvSpPr>
        <p:spPr>
          <a:xfrm>
            <a:off x="3856845" y="1471725"/>
            <a:ext cx="2710025" cy="2377265"/>
          </a:xfrm>
          <a:prstGeom prst="wedgeRoundRectCallout">
            <a:avLst>
              <a:gd name="adj1" fmla="val 53256"/>
              <a:gd name="adj2" fmla="val 547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I want to </a:t>
            </a:r>
            <a:r>
              <a:rPr lang="en-GB" sz="2400" dirty="0">
                <a:solidFill>
                  <a:srgbClr val="203864"/>
                </a:solidFill>
              </a:rPr>
              <a:t>spend</a:t>
            </a:r>
            <a:r>
              <a:rPr lang="es-GB" sz="2400" dirty="0">
                <a:solidFill>
                  <a:srgbClr val="203864"/>
                </a:solidFill>
              </a:rPr>
              <a:t> time with my friends and to enjoy the music</a:t>
            </a:r>
            <a:r>
              <a:rPr lang="en-GB" sz="2400" dirty="0">
                <a:solidFill>
                  <a:srgbClr val="203864"/>
                </a:solidFill>
              </a:rPr>
              <a:t>.</a:t>
            </a:r>
            <a:endParaRPr lang="es-GB" sz="2400" dirty="0">
              <a:solidFill>
                <a:srgbClr val="203864"/>
              </a:solidFill>
            </a:endParaRPr>
          </a:p>
        </p:txBody>
      </p:sp>
      <p:sp>
        <p:nvSpPr>
          <p:cNvPr id="26" name="Llamada rectangular redondeada 25">
            <a:extLst>
              <a:ext uri="{FF2B5EF4-FFF2-40B4-BE49-F238E27FC236}">
                <a16:creationId xmlns:a16="http://schemas.microsoft.com/office/drawing/2014/main" id="{2C10F7E5-28DE-564D-B8F7-55E657FAC325}"/>
              </a:ext>
            </a:extLst>
          </p:cNvPr>
          <p:cNvSpPr/>
          <p:nvPr/>
        </p:nvSpPr>
        <p:spPr>
          <a:xfrm>
            <a:off x="3856844" y="1466341"/>
            <a:ext cx="2710025" cy="2382775"/>
          </a:xfrm>
          <a:prstGeom prst="wedgeRoundRectCallout">
            <a:avLst>
              <a:gd name="adj1" fmla="val 53035"/>
              <a:gd name="adj2" fmla="val 5444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203864"/>
                </a:solidFill>
              </a:rPr>
              <a:t>Quiero pasar tiempo con mis amigos y disfrutar la música.</a:t>
            </a:r>
          </a:p>
        </p:txBody>
      </p:sp>
      <p:sp>
        <p:nvSpPr>
          <p:cNvPr id="27" name="Llamada rectangular redondeada 26">
            <a:extLst>
              <a:ext uri="{FF2B5EF4-FFF2-40B4-BE49-F238E27FC236}">
                <a16:creationId xmlns:a16="http://schemas.microsoft.com/office/drawing/2014/main" id="{ABC1F2D1-15DB-014A-9518-FA3961178CF3}"/>
              </a:ext>
            </a:extLst>
          </p:cNvPr>
          <p:cNvSpPr/>
          <p:nvPr/>
        </p:nvSpPr>
        <p:spPr>
          <a:xfrm>
            <a:off x="7772733" y="4157630"/>
            <a:ext cx="3930512" cy="1689235"/>
          </a:xfrm>
          <a:prstGeom prst="wedgeRoundRectCallout">
            <a:avLst>
              <a:gd name="adj1" fmla="val -1965"/>
              <a:gd name="adj2" fmla="val 6866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I give information about the classes to people </a:t>
            </a:r>
            <a:r>
              <a:rPr lang="en-GB" sz="2400" dirty="0">
                <a:solidFill>
                  <a:srgbClr val="203864"/>
                </a:solidFill>
              </a:rPr>
              <a:t>with</a:t>
            </a:r>
            <a:r>
              <a:rPr lang="es-GB" sz="2400" dirty="0">
                <a:solidFill>
                  <a:srgbClr val="203864"/>
                </a:solidFill>
              </a:rPr>
              <a:t> the intention to participate.</a:t>
            </a:r>
          </a:p>
        </p:txBody>
      </p:sp>
      <p:sp>
        <p:nvSpPr>
          <p:cNvPr id="28" name="Llamada rectangular redondeada 27">
            <a:extLst>
              <a:ext uri="{FF2B5EF4-FFF2-40B4-BE49-F238E27FC236}">
                <a16:creationId xmlns:a16="http://schemas.microsoft.com/office/drawing/2014/main" id="{80D80364-EB3D-E346-AB37-2B04E1123E7A}"/>
              </a:ext>
            </a:extLst>
          </p:cNvPr>
          <p:cNvSpPr/>
          <p:nvPr/>
        </p:nvSpPr>
        <p:spPr>
          <a:xfrm>
            <a:off x="7772733" y="4165998"/>
            <a:ext cx="3930512" cy="1680958"/>
          </a:xfrm>
          <a:prstGeom prst="wedgeRoundRectCallout">
            <a:avLst>
              <a:gd name="adj1" fmla="val -2241"/>
              <a:gd name="adj2" fmla="val 6858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203864"/>
                </a:solidFill>
              </a:rPr>
              <a:t>Doy información sobre las clases a la gente con la intención de participar. </a:t>
            </a:r>
          </a:p>
        </p:txBody>
      </p:sp>
      <p:sp>
        <p:nvSpPr>
          <p:cNvPr id="29" name="TextBox 28"/>
          <p:cNvSpPr txBox="1"/>
          <p:nvPr/>
        </p:nvSpPr>
        <p:spPr>
          <a:xfrm>
            <a:off x="10029333" y="5967260"/>
            <a:ext cx="2162179" cy="400110"/>
          </a:xfrm>
          <a:prstGeom prst="rect">
            <a:avLst/>
          </a:prstGeom>
          <a:solidFill>
            <a:schemeClr val="accent4">
              <a:lumMod val="20000"/>
              <a:lumOff val="80000"/>
            </a:schemeClr>
          </a:solidFill>
          <a:ln>
            <a:solidFill>
              <a:schemeClr val="accent2"/>
            </a:solidFill>
          </a:ln>
        </p:spPr>
        <p:txBody>
          <a:bodyPr wrap="square" rtlCol="0">
            <a:spAutoFit/>
          </a:bodyPr>
          <a:lstStyle/>
          <a:p>
            <a:pPr algn="l"/>
            <a:endParaRPr lang="en-GB" sz="2000" dirty="0">
              <a:solidFill>
                <a:schemeClr val="accent5">
                  <a:lumMod val="50000"/>
                </a:schemeClr>
              </a:solidFill>
            </a:endParaRPr>
          </a:p>
        </p:txBody>
      </p:sp>
      <p:sp>
        <p:nvSpPr>
          <p:cNvPr id="3" name="TextBox 2"/>
          <p:cNvSpPr txBox="1"/>
          <p:nvPr/>
        </p:nvSpPr>
        <p:spPr>
          <a:xfrm>
            <a:off x="10154309" y="5967169"/>
            <a:ext cx="2401824" cy="400110"/>
          </a:xfrm>
          <a:prstGeom prst="rect">
            <a:avLst/>
          </a:prstGeom>
          <a:noFill/>
        </p:spPr>
        <p:txBody>
          <a:bodyPr wrap="square" rtlCol="0">
            <a:spAutoFit/>
          </a:bodyPr>
          <a:lstStyle/>
          <a:p>
            <a:pPr algn="l"/>
            <a:r>
              <a:rPr lang="en-GB" sz="2000" dirty="0">
                <a:solidFill>
                  <a:schemeClr val="accent5">
                    <a:lumMod val="50000"/>
                  </a:schemeClr>
                </a:solidFill>
              </a:rPr>
              <a:t>difficult = difícil</a:t>
            </a:r>
          </a:p>
        </p:txBody>
      </p:sp>
    </p:spTree>
    <p:extLst>
      <p:ext uri="{BB962C8B-B14F-4D97-AF65-F5344CB8AC3E}">
        <p14:creationId xmlns:p14="http://schemas.microsoft.com/office/powerpoint/2010/main" val="3685294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6"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4" name="Rounded Rectangle 11" descr="background rectangle&#10;">
            <a:extLst>
              <a:ext uri="{FF2B5EF4-FFF2-40B4-BE49-F238E27FC236}">
                <a16:creationId xmlns:a16="http://schemas.microsoft.com/office/drawing/2014/main" id="{04325447-961F-E24F-9BC0-A4A466848918}"/>
              </a:ext>
            </a:extLst>
          </p:cNvPr>
          <p:cNvSpPr/>
          <p:nvPr/>
        </p:nvSpPr>
        <p:spPr>
          <a:xfrm>
            <a:off x="9676245" y="211873"/>
            <a:ext cx="2340972" cy="38723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ítulo 5">
            <a:extLst>
              <a:ext uri="{FF2B5EF4-FFF2-40B4-BE49-F238E27FC236}">
                <a16:creationId xmlns:a16="http://schemas.microsoft.com/office/drawing/2014/main" id="{006F94D8-72CC-B545-96B4-B76D572B585A}"/>
              </a:ext>
            </a:extLst>
          </p:cNvPr>
          <p:cNvSpPr txBox="1">
            <a:spLocks/>
          </p:cNvSpPr>
          <p:nvPr/>
        </p:nvSpPr>
        <p:spPr>
          <a:xfrm>
            <a:off x="9676245" y="14691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CuadroTexto 15">
            <a:extLst>
              <a:ext uri="{FF2B5EF4-FFF2-40B4-BE49-F238E27FC236}">
                <a16:creationId xmlns:a16="http://schemas.microsoft.com/office/drawing/2014/main" id="{E2F554C1-5599-F548-AE7A-C55CF331B27D}"/>
              </a:ext>
            </a:extLst>
          </p:cNvPr>
          <p:cNvSpPr txBox="1"/>
          <p:nvPr/>
        </p:nvSpPr>
        <p:spPr>
          <a:xfrm>
            <a:off x="82284" y="2421893"/>
            <a:ext cx="11721787" cy="461665"/>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lang="es-ES" sz="2400" dirty="0" err="1">
                <a:solidFill>
                  <a:srgbClr val="4472C4">
                    <a:lumMod val="50000"/>
                  </a:srgbClr>
                </a:solidFill>
              </a:rPr>
              <a:t>Read</a:t>
            </a:r>
            <a:r>
              <a:rPr lang="es-ES" sz="2400" dirty="0">
                <a:solidFill>
                  <a:srgbClr val="4472C4">
                    <a:lumMod val="50000"/>
                  </a:srgbClr>
                </a:solidFill>
              </a:rPr>
              <a:t> </a:t>
            </a:r>
            <a:r>
              <a:rPr lang="es-ES" sz="2400" dirty="0" err="1">
                <a:solidFill>
                  <a:srgbClr val="4472C4">
                    <a:lumMod val="50000"/>
                  </a:srgbClr>
                </a:solidFill>
              </a:rPr>
              <a:t>the</a:t>
            </a:r>
            <a:r>
              <a:rPr lang="es-ES" sz="2400" dirty="0">
                <a:solidFill>
                  <a:srgbClr val="4472C4">
                    <a:lumMod val="50000"/>
                  </a:srgbClr>
                </a:solidFill>
              </a:rPr>
              <a:t> </a:t>
            </a:r>
            <a:r>
              <a:rPr lang="es-ES" sz="2400" dirty="0" err="1">
                <a:solidFill>
                  <a:srgbClr val="4472C4">
                    <a:lumMod val="50000"/>
                  </a:srgbClr>
                </a:solidFill>
              </a:rPr>
              <a:t>sentence</a:t>
            </a:r>
            <a:r>
              <a:rPr lang="es-ES" sz="2400" dirty="0">
                <a:solidFill>
                  <a:srgbClr val="4472C4">
                    <a:lumMod val="50000"/>
                  </a:srgbClr>
                </a:solidFill>
              </a:rPr>
              <a:t> </a:t>
            </a:r>
            <a:r>
              <a:rPr lang="es-ES" sz="2400" dirty="0" err="1">
                <a:solidFill>
                  <a:srgbClr val="4472C4">
                    <a:lumMod val="50000"/>
                  </a:srgbClr>
                </a:solidFill>
              </a:rPr>
              <a:t>aloud</a:t>
            </a:r>
            <a:r>
              <a:rPr lang="es-ES" sz="2400" dirty="0">
                <a:solidFill>
                  <a:srgbClr val="4472C4">
                    <a:lumMod val="50000"/>
                  </a:srgbClr>
                </a:solidFill>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257DED7D-E877-2C4F-A06A-A4CB25E5E2DE}"/>
              </a:ext>
            </a:extLst>
          </p:cNvPr>
          <p:cNvSpPr txBox="1"/>
          <p:nvPr/>
        </p:nvSpPr>
        <p:spPr>
          <a:xfrm>
            <a:off x="82284" y="2980125"/>
            <a:ext cx="11934933" cy="830997"/>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lang="es-ES" sz="2400" noProof="0" dirty="0">
                <a:solidFill>
                  <a:srgbClr val="4472C4">
                    <a:lumMod val="50000"/>
                  </a:srgbClr>
                </a:solidFill>
              </a:rPr>
              <a:t>L</a:t>
            </a:r>
            <a:r>
              <a:rPr lang="es-ES" sz="2400" dirty="0" err="1">
                <a:solidFill>
                  <a:srgbClr val="4472C4">
                    <a:lumMod val="50000"/>
                  </a:srgbClr>
                </a:solidFill>
              </a:rPr>
              <a:t>isten</a:t>
            </a:r>
            <a:r>
              <a:rPr lang="es-ES" sz="2400" dirty="0">
                <a:solidFill>
                  <a:srgbClr val="4472C4">
                    <a:lumMod val="50000"/>
                  </a:srgbClr>
                </a:solidFill>
              </a:rPr>
              <a:t> and </a:t>
            </a:r>
            <a:r>
              <a:rPr lang="es-ES" sz="2400" dirty="0" err="1">
                <a:solidFill>
                  <a:srgbClr val="4472C4">
                    <a:lumMod val="50000"/>
                  </a:srgbClr>
                </a:solidFill>
              </a:rPr>
              <a:t>write</a:t>
            </a:r>
            <a:r>
              <a:rPr lang="es-ES" sz="2400" dirty="0">
                <a:solidFill>
                  <a:srgbClr val="4472C4">
                    <a:lumMod val="50000"/>
                  </a:srgbClr>
                </a:solidFill>
              </a:rPr>
              <a:t> </a:t>
            </a:r>
            <a:r>
              <a:rPr lang="es-ES" sz="2400" dirty="0" err="1">
                <a:solidFill>
                  <a:srgbClr val="4472C4">
                    <a:lumMod val="50000"/>
                  </a:srgbClr>
                </a:solidFill>
              </a:rPr>
              <a:t>down</a:t>
            </a:r>
            <a:r>
              <a:rPr lang="es-ES" sz="2400" dirty="0">
                <a:solidFill>
                  <a:srgbClr val="4472C4">
                    <a:lumMod val="50000"/>
                  </a:srgbClr>
                </a:solidFill>
              </a:rPr>
              <a:t> </a:t>
            </a:r>
            <a:r>
              <a:rPr lang="es-ES" sz="2400" dirty="0" err="1">
                <a:solidFill>
                  <a:srgbClr val="4472C4">
                    <a:lumMod val="50000"/>
                  </a:srgbClr>
                </a:solidFill>
              </a:rPr>
              <a:t>each</a:t>
            </a:r>
            <a:r>
              <a:rPr lang="es-ES" sz="2400" dirty="0">
                <a:solidFill>
                  <a:srgbClr val="4472C4">
                    <a:lumMod val="50000"/>
                  </a:srgbClr>
                </a:solidFill>
              </a:rPr>
              <a:t> </a:t>
            </a:r>
            <a:r>
              <a:rPr lang="es-ES" sz="2400" dirty="0" err="1">
                <a:solidFill>
                  <a:srgbClr val="4472C4">
                    <a:lumMod val="50000"/>
                  </a:srgbClr>
                </a:solidFill>
              </a:rPr>
              <a:t>sentence</a:t>
            </a:r>
            <a:r>
              <a:rPr lang="es-ES" sz="2400" dirty="0">
                <a:solidFill>
                  <a:srgbClr val="4472C4">
                    <a:lumMod val="50000"/>
                  </a:srgbClr>
                </a:solidFill>
              </a:rPr>
              <a:t>, </a:t>
            </a:r>
            <a:r>
              <a:rPr lang="es-ES" sz="2400" dirty="0" err="1">
                <a:solidFill>
                  <a:srgbClr val="4472C4">
                    <a:lumMod val="50000"/>
                  </a:srgbClr>
                </a:solidFill>
              </a:rPr>
              <a:t>including</a:t>
            </a:r>
            <a:r>
              <a:rPr lang="es-ES" sz="2400" dirty="0">
                <a:solidFill>
                  <a:srgbClr val="4472C4">
                    <a:lumMod val="50000"/>
                  </a:srgbClr>
                </a:solidFill>
              </a:rPr>
              <a:t> </a:t>
            </a:r>
            <a:r>
              <a:rPr lang="es-ES" sz="2400" dirty="0" err="1">
                <a:solidFill>
                  <a:srgbClr val="4472C4">
                    <a:lumMod val="50000"/>
                  </a:srgbClr>
                </a:solidFill>
              </a:rPr>
              <a:t>the</a:t>
            </a:r>
            <a:r>
              <a:rPr lang="es-ES" sz="2400" dirty="0">
                <a:solidFill>
                  <a:srgbClr val="4472C4">
                    <a:lumMod val="50000"/>
                  </a:srgbClr>
                </a:solidFill>
              </a:rPr>
              <a:t> </a:t>
            </a:r>
            <a:r>
              <a:rPr lang="es-ES" sz="2400" dirty="0" err="1">
                <a:solidFill>
                  <a:srgbClr val="4472C4">
                    <a:lumMod val="50000"/>
                  </a:srgbClr>
                </a:solidFill>
              </a:rPr>
              <a:t>words</a:t>
            </a:r>
            <a:r>
              <a:rPr lang="es-ES" sz="2400" dirty="0">
                <a:solidFill>
                  <a:srgbClr val="4472C4">
                    <a:lumMod val="50000"/>
                  </a:srgbClr>
                </a:solidFill>
              </a:rPr>
              <a:t> </a:t>
            </a:r>
            <a:r>
              <a:rPr lang="es-ES" sz="2400" dirty="0" err="1">
                <a:solidFill>
                  <a:srgbClr val="4472C4">
                    <a:lumMod val="50000"/>
                  </a:srgbClr>
                </a:solidFill>
              </a:rPr>
              <a:t>ending</a:t>
            </a:r>
            <a:r>
              <a:rPr lang="es-ES" sz="2400" dirty="0">
                <a:solidFill>
                  <a:srgbClr val="4472C4">
                    <a:lumMod val="50000"/>
                  </a:srgbClr>
                </a:solidFill>
              </a:rPr>
              <a:t> in -</a:t>
            </a:r>
            <a:r>
              <a:rPr lang="es-ES" sz="2400" dirty="0" err="1">
                <a:solidFill>
                  <a:srgbClr val="4472C4">
                    <a:lumMod val="50000"/>
                  </a:srgbClr>
                </a:solidFill>
              </a:rPr>
              <a:t>ción</a:t>
            </a:r>
            <a:r>
              <a:rPr lang="es-ES" sz="2400" dirty="0">
                <a:solidFill>
                  <a:srgbClr val="4472C4">
                    <a:lumMod val="50000"/>
                  </a:srgbClr>
                </a:solidFill>
              </a:rPr>
              <a:t>, </a:t>
            </a:r>
            <a:r>
              <a:rPr lang="es-ES" sz="2400" dirty="0" err="1">
                <a:solidFill>
                  <a:srgbClr val="4472C4">
                    <a:lumMod val="50000"/>
                  </a:srgbClr>
                </a:solidFill>
              </a:rPr>
              <a:t>focusing</a:t>
            </a:r>
            <a:r>
              <a:rPr lang="es-ES" sz="2400" dirty="0">
                <a:solidFill>
                  <a:srgbClr val="4472C4">
                    <a:lumMod val="50000"/>
                  </a:srgbClr>
                </a:solidFill>
              </a:rPr>
              <a:t> </a:t>
            </a:r>
            <a:r>
              <a:rPr lang="es-ES" sz="2400" dirty="0" err="1">
                <a:solidFill>
                  <a:srgbClr val="4472C4">
                    <a:lumMod val="50000"/>
                  </a:srgbClr>
                </a:solidFill>
              </a:rPr>
              <a:t>on</a:t>
            </a:r>
            <a:r>
              <a:rPr lang="es-ES" sz="2400" dirty="0">
                <a:solidFill>
                  <a:srgbClr val="4472C4">
                    <a:lumMod val="50000"/>
                  </a:srgbClr>
                </a:solidFill>
              </a:rPr>
              <a:t> </a:t>
            </a:r>
            <a:r>
              <a:rPr lang="es-ES" sz="2400" dirty="0" err="1">
                <a:solidFill>
                  <a:srgbClr val="4472C4">
                    <a:lumMod val="50000"/>
                  </a:srgbClr>
                </a:solidFill>
              </a:rPr>
              <a:t>whether</a:t>
            </a:r>
            <a:r>
              <a:rPr lang="es-ES" sz="2400" dirty="0">
                <a:solidFill>
                  <a:srgbClr val="4472C4">
                    <a:lumMod val="50000"/>
                  </a:srgbClr>
                </a:solidFill>
              </a:rPr>
              <a:t> </a:t>
            </a:r>
            <a:r>
              <a:rPr lang="es-ES" sz="2400" dirty="0" err="1">
                <a:solidFill>
                  <a:srgbClr val="4472C4">
                    <a:lumMod val="50000"/>
                  </a:srgbClr>
                </a:solidFill>
              </a:rPr>
              <a:t>they</a:t>
            </a:r>
            <a:r>
              <a:rPr lang="es-ES" sz="2400" dirty="0">
                <a:solidFill>
                  <a:srgbClr val="4472C4">
                    <a:lumMod val="50000"/>
                  </a:srgbClr>
                </a:solidFill>
              </a:rPr>
              <a:t> </a:t>
            </a:r>
            <a:r>
              <a:rPr lang="es-ES" sz="2400" dirty="0" err="1">
                <a:solidFill>
                  <a:srgbClr val="4472C4">
                    <a:lumMod val="50000"/>
                  </a:srgbClr>
                </a:solidFill>
              </a:rPr>
              <a:t>have</a:t>
            </a:r>
            <a:r>
              <a:rPr lang="es-ES" sz="2400" dirty="0">
                <a:solidFill>
                  <a:srgbClr val="4472C4">
                    <a:lumMod val="50000"/>
                  </a:srgbClr>
                </a:solidFill>
              </a:rPr>
              <a:t> </a:t>
            </a:r>
            <a:r>
              <a:rPr lang="es-ES" sz="2400" dirty="0" err="1">
                <a:solidFill>
                  <a:srgbClr val="4472C4">
                    <a:lumMod val="50000"/>
                  </a:srgbClr>
                </a:solidFill>
              </a:rPr>
              <a:t>an</a:t>
            </a:r>
            <a:r>
              <a:rPr lang="es-ES" sz="2400" dirty="0">
                <a:solidFill>
                  <a:srgbClr val="4472C4">
                    <a:lumMod val="50000"/>
                  </a:srgbClr>
                </a:solidFill>
              </a:rPr>
              <a:t> </a:t>
            </a:r>
            <a:r>
              <a:rPr lang="es-ES" sz="2400" dirty="0" err="1">
                <a:solidFill>
                  <a:srgbClr val="4472C4">
                    <a:lumMod val="50000"/>
                  </a:srgbClr>
                </a:solidFill>
              </a:rPr>
              <a:t>accent</a:t>
            </a:r>
            <a:r>
              <a:rPr lang="es-ES" sz="2400" dirty="0">
                <a:solidFill>
                  <a:srgbClr val="4472C4">
                    <a:lumMod val="50000"/>
                  </a:srgbClr>
                </a:solidFill>
              </a:rPr>
              <a:t> </a:t>
            </a:r>
            <a:r>
              <a:rPr lang="es-ES" sz="2400" dirty="0" err="1">
                <a:solidFill>
                  <a:srgbClr val="4472C4">
                    <a:lumMod val="50000"/>
                  </a:srgbClr>
                </a:solidFill>
              </a:rPr>
              <a:t>or</a:t>
            </a:r>
            <a:r>
              <a:rPr lang="es-ES" sz="2400" dirty="0">
                <a:solidFill>
                  <a:srgbClr val="4472C4">
                    <a:lumMod val="50000"/>
                  </a:srgbClr>
                </a:solidFill>
              </a:rPr>
              <a:t> </a:t>
            </a:r>
            <a:r>
              <a:rPr lang="es-ES" sz="2400" dirty="0" err="1">
                <a:solidFill>
                  <a:srgbClr val="4472C4">
                    <a:lumMod val="50000"/>
                  </a:srgbClr>
                </a:solidFill>
              </a:rPr>
              <a:t>not</a:t>
            </a:r>
            <a:r>
              <a:rPr lang="es-ES" sz="2400" dirty="0">
                <a:solidFill>
                  <a:srgbClr val="4472C4">
                    <a:lumMod val="50000"/>
                  </a:srgbClr>
                </a:solidFill>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Llamada ovalada 2">
            <a:extLst>
              <a:ext uri="{FF2B5EF4-FFF2-40B4-BE49-F238E27FC236}">
                <a16:creationId xmlns:a16="http://schemas.microsoft.com/office/drawing/2014/main" id="{0E3C64FB-6357-0E4D-A962-CC4C9903448B}"/>
              </a:ext>
            </a:extLst>
          </p:cNvPr>
          <p:cNvSpPr/>
          <p:nvPr/>
        </p:nvSpPr>
        <p:spPr>
          <a:xfrm>
            <a:off x="1024724" y="4448715"/>
            <a:ext cx="4599708"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Quiero una traducción del libro sobre tradiciones.</a:t>
            </a:r>
          </a:p>
        </p:txBody>
      </p:sp>
      <p:sp>
        <p:nvSpPr>
          <p:cNvPr id="20" name="CuadroTexto 19">
            <a:extLst>
              <a:ext uri="{FF2B5EF4-FFF2-40B4-BE49-F238E27FC236}">
                <a16:creationId xmlns:a16="http://schemas.microsoft.com/office/drawing/2014/main" id="{3F62988F-A4B9-FB4C-9E1D-E50BE04FDD0D}"/>
              </a:ext>
            </a:extLst>
          </p:cNvPr>
          <p:cNvSpPr txBox="1"/>
          <p:nvPr/>
        </p:nvSpPr>
        <p:spPr>
          <a:xfrm>
            <a:off x="2420875" y="3902601"/>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AC49C5A1-3F6B-444D-9CB8-046FD483DAED}"/>
              </a:ext>
            </a:extLst>
          </p:cNvPr>
          <p:cNvSpPr txBox="1"/>
          <p:nvPr/>
        </p:nvSpPr>
        <p:spPr>
          <a:xfrm>
            <a:off x="8304057" y="371993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a 26">
            <a:extLst>
              <a:ext uri="{FF2B5EF4-FFF2-40B4-BE49-F238E27FC236}">
                <a16:creationId xmlns:a16="http://schemas.microsoft.com/office/drawing/2014/main" id="{4021150F-1B24-A442-AC41-B1B6E4362776}"/>
              </a:ext>
            </a:extLst>
          </p:cNvPr>
          <p:cNvGraphicFramePr>
            <a:graphicFrameLocks noGrp="1"/>
          </p:cNvGraphicFramePr>
          <p:nvPr>
            <p:extLst/>
          </p:nvPr>
        </p:nvGraphicFramePr>
        <p:xfrm>
          <a:off x="5943178" y="4159213"/>
          <a:ext cx="5666508" cy="1996658"/>
        </p:xfrm>
        <a:graphic>
          <a:graphicData uri="http://schemas.openxmlformats.org/drawingml/2006/table">
            <a:tbl>
              <a:tblPr firstRow="1" bandRow="1">
                <a:tableStyleId>{5DA37D80-6434-44D0-A028-1B22A696006F}</a:tableStyleId>
              </a:tblPr>
              <a:tblGrid>
                <a:gridCol w="1602303">
                  <a:extLst>
                    <a:ext uri="{9D8B030D-6E8A-4147-A177-3AD203B41FA5}">
                      <a16:colId xmlns:a16="http://schemas.microsoft.com/office/drawing/2014/main" val="1151975631"/>
                    </a:ext>
                  </a:extLst>
                </a:gridCol>
                <a:gridCol w="4064205">
                  <a:extLst>
                    <a:ext uri="{9D8B030D-6E8A-4147-A177-3AD203B41FA5}">
                      <a16:colId xmlns:a16="http://schemas.microsoft.com/office/drawing/2014/main" val="3411200972"/>
                    </a:ext>
                  </a:extLst>
                </a:gridCol>
              </a:tblGrid>
              <a:tr h="1120486">
                <a:tc>
                  <a:txBody>
                    <a:bodyPr/>
                    <a:lstStyle/>
                    <a:p>
                      <a:pPr algn="ctr"/>
                      <a:r>
                        <a:rPr lang="es-GB" sz="2000" b="0" dirty="0">
                          <a:solidFill>
                            <a:srgbClr val="203864"/>
                          </a:solidFill>
                        </a:rPr>
                        <a:t>Frases</a:t>
                      </a:r>
                    </a:p>
                  </a:txBody>
                  <a:tcPr anchor="ctr">
                    <a:lnL w="12700" cap="flat" cmpd="sng" algn="ctr">
                      <a:solidFill>
                        <a:srgbClr val="E66700"/>
                      </a:solidFill>
                      <a:prstDash val="solid"/>
                      <a:round/>
                      <a:headEnd type="none" w="med" len="med"/>
                      <a:tailEnd type="none" w="med" len="med"/>
                    </a:lnL>
                  </a:tcPr>
                </a:tc>
                <a:tc>
                  <a:txBody>
                    <a:bodyPr/>
                    <a:lstStyle/>
                    <a:p>
                      <a:pPr algn="ctr"/>
                      <a:endParaRPr lang="es-GB" sz="2000" b="0" dirty="0">
                        <a:solidFill>
                          <a:srgbClr val="203864"/>
                        </a:solidFill>
                      </a:endParaRPr>
                    </a:p>
                    <a:p>
                      <a:pPr algn="ctr"/>
                      <a:r>
                        <a:rPr lang="es-GB" sz="2000" b="0" dirty="0">
                          <a:solidFill>
                            <a:srgbClr val="203864"/>
                          </a:solidFill>
                        </a:rPr>
                        <a:t>Las frases de mi compañero/a</a:t>
                      </a:r>
                    </a:p>
                    <a:p>
                      <a:pPr algn="ctr"/>
                      <a:endParaRPr lang="es-GB" sz="2000" b="0" dirty="0">
                        <a:solidFill>
                          <a:srgbClr val="203864"/>
                        </a:solidFill>
                      </a:endParaRPr>
                    </a:p>
                  </a:txBody>
                  <a:tcPr anchor="ctr"/>
                </a:tc>
                <a:extLst>
                  <a:ext uri="{0D108BD9-81ED-4DB2-BD59-A6C34878D82A}">
                    <a16:rowId xmlns:a16="http://schemas.microsoft.com/office/drawing/2014/main" val="1592483125"/>
                  </a:ext>
                </a:extLst>
              </a:tr>
              <a:tr h="876172">
                <a:tc>
                  <a:txBody>
                    <a:bodyPr/>
                    <a:lstStyle/>
                    <a:p>
                      <a:r>
                        <a:rPr lang="es-GB" sz="2000" b="1" dirty="0">
                          <a:solidFill>
                            <a:srgbClr val="203864"/>
                          </a:solidFill>
                        </a:rPr>
                        <a:t>1</a:t>
                      </a:r>
                    </a:p>
                  </a:txBody>
                  <a:tcPr anchor="ctr" anchorCtr="1"/>
                </a:tc>
                <a:tc>
                  <a:txBody>
                    <a:bodyPr/>
                    <a:lstStyle/>
                    <a:p>
                      <a:r>
                        <a:rPr lang="es-ES" sz="2000" dirty="0">
                          <a:solidFill>
                            <a:srgbClr val="203864"/>
                          </a:solidFill>
                        </a:rPr>
                        <a:t>Quiero una traducción del libro sobre tradiciones.</a:t>
                      </a:r>
                    </a:p>
                  </a:txBody>
                  <a:tcPr anchor="ctr" anchorCtr="1"/>
                </a:tc>
                <a:extLst>
                  <a:ext uri="{0D108BD9-81ED-4DB2-BD59-A6C34878D82A}">
                    <a16:rowId xmlns:a16="http://schemas.microsoft.com/office/drawing/2014/main" val="103506231"/>
                  </a:ext>
                </a:extLst>
              </a:tr>
            </a:tbl>
          </a:graphicData>
        </a:graphic>
      </p:graphicFrame>
      <p:pic>
        <p:nvPicPr>
          <p:cNvPr id="28" name="Imagen 27">
            <a:extLst>
              <a:ext uri="{FF2B5EF4-FFF2-40B4-BE49-F238E27FC236}">
                <a16:creationId xmlns:a16="http://schemas.microsoft.com/office/drawing/2014/main" id="{EBF4B0B7-5050-9643-A23C-610B5EB18F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778" y="4536024"/>
            <a:ext cx="1233251" cy="982254"/>
          </a:xfrm>
          <a:prstGeom prst="rect">
            <a:avLst/>
          </a:prstGeom>
        </p:spPr>
      </p:pic>
      <p:sp>
        <p:nvSpPr>
          <p:cNvPr id="19" name="TextBox 2">
            <a:extLst>
              <a:ext uri="{FF2B5EF4-FFF2-40B4-BE49-F238E27FC236}">
                <a16:creationId xmlns:a16="http://schemas.microsoft.com/office/drawing/2014/main" id="{FD28914F-018A-EB4C-A3CF-8A8887B4618A}"/>
              </a:ext>
            </a:extLst>
          </p:cNvPr>
          <p:cNvSpPr txBox="1"/>
          <p:nvPr/>
        </p:nvSpPr>
        <p:spPr>
          <a:xfrm>
            <a:off x="93441" y="1153074"/>
            <a:ext cx="11923776" cy="1200329"/>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rPr>
              <a:t>words with final syllable stress that end in ‘n’ or ‘s’ have an accent</a:t>
            </a:r>
            <a:r>
              <a:rPr lang="en-GB" sz="2400" b="1" dirty="0">
                <a:solidFill>
                  <a:srgbClr val="4472C4">
                    <a:lumMod val="50000"/>
                  </a:srgbClr>
                </a:solidFill>
              </a:rPr>
              <a:t> </a:t>
            </a:r>
            <a:r>
              <a:rPr lang="en-GB" sz="2400" dirty="0">
                <a:solidFill>
                  <a:srgbClr val="4472C4">
                    <a:lumMod val="50000"/>
                  </a:srgbClr>
                </a:solidFill>
              </a:rPr>
              <a:t>on the stressed vowel (e.g. </a:t>
            </a:r>
            <a:r>
              <a:rPr lang="en-GB" sz="2400" dirty="0" err="1">
                <a:solidFill>
                  <a:srgbClr val="4472C4">
                    <a:lumMod val="50000"/>
                  </a:srgbClr>
                </a:solidFill>
              </a:rPr>
              <a:t>opción</a:t>
            </a:r>
            <a:r>
              <a:rPr lang="en-GB" sz="2400" dirty="0">
                <a:solidFill>
                  <a:srgbClr val="4472C4">
                    <a:lumMod val="50000"/>
                  </a:srgbClr>
                </a:solidFill>
              </a:rPr>
              <a:t>). If the stress is on the penultimate syllable (e.g. </a:t>
            </a:r>
            <a:r>
              <a:rPr lang="en-GB" sz="2400" dirty="0" err="1">
                <a:solidFill>
                  <a:srgbClr val="4472C4">
                    <a:lumMod val="50000"/>
                  </a:srgbClr>
                </a:solidFill>
              </a:rPr>
              <a:t>opciones</a:t>
            </a:r>
            <a:r>
              <a:rPr lang="en-GB" sz="2400" dirty="0">
                <a:solidFill>
                  <a:srgbClr val="4472C4">
                    <a:lumMod val="50000"/>
                  </a:srgbClr>
                </a:solidFill>
              </a:rPr>
              <a:t>), there is no accent. </a:t>
            </a:r>
          </a:p>
        </p:txBody>
      </p:sp>
    </p:spTree>
    <p:extLst>
      <p:ext uri="{BB962C8B-B14F-4D97-AF65-F5344CB8AC3E}">
        <p14:creationId xmlns:p14="http://schemas.microsoft.com/office/powerpoint/2010/main" val="39700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20" grpId="0"/>
      <p:bldP spid="26"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solidFill>
                  <a:srgbClr val="002060"/>
                </a:solidFill>
              </a:rPr>
              <a:t>Persona A</a:t>
            </a:r>
            <a:endParaRPr lang="es-GB"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extLst/>
          </p:nvPr>
        </p:nvGraphicFramePr>
        <p:xfrm>
          <a:off x="137121" y="640079"/>
          <a:ext cx="5721626" cy="5474900"/>
        </p:xfrm>
        <a:graphic>
          <a:graphicData uri="http://schemas.openxmlformats.org/drawingml/2006/table">
            <a:tbl>
              <a:tblPr firstRow="1" bandRow="1">
                <a:tableStyleId>{5DA37D80-6434-44D0-A028-1B22A696006F}</a:tableStyleId>
              </a:tblPr>
              <a:tblGrid>
                <a:gridCol w="510579">
                  <a:extLst>
                    <a:ext uri="{9D8B030D-6E8A-4147-A177-3AD203B41FA5}">
                      <a16:colId xmlns:a16="http://schemas.microsoft.com/office/drawing/2014/main" val="4036513689"/>
                    </a:ext>
                  </a:extLst>
                </a:gridCol>
                <a:gridCol w="5211047">
                  <a:extLst>
                    <a:ext uri="{9D8B030D-6E8A-4147-A177-3AD203B41FA5}">
                      <a16:colId xmlns:a16="http://schemas.microsoft.com/office/drawing/2014/main" val="194095337"/>
                    </a:ext>
                  </a:extLst>
                </a:gridCol>
              </a:tblGrid>
              <a:tr h="672730">
                <a:tc>
                  <a:txBody>
                    <a:bodyPr/>
                    <a:lstStyle/>
                    <a:p>
                      <a:endParaRPr lang="es-GB" sz="2200" dirty="0"/>
                    </a:p>
                  </a:txBody>
                  <a:tcPr>
                    <a:lnL w="12700" cap="flat" cmpd="sng" algn="ctr">
                      <a:solidFill>
                        <a:srgbClr val="E66700"/>
                      </a:solidFill>
                      <a:prstDash val="solid"/>
                      <a:round/>
                      <a:headEnd type="none" w="med" len="med"/>
                      <a:tailEnd type="none" w="med" len="med"/>
                    </a:lnL>
                  </a:tcPr>
                </a:tc>
                <a:tc>
                  <a:txBody>
                    <a:bodyPr/>
                    <a:lstStyle/>
                    <a:p>
                      <a:pPr algn="ctr"/>
                      <a:r>
                        <a:rPr lang="es-GB" sz="2200" b="0" dirty="0">
                          <a:solidFill>
                            <a:srgbClr val="203864"/>
                          </a:solidFill>
                        </a:rPr>
                        <a:t>Mis frases</a:t>
                      </a:r>
                    </a:p>
                  </a:txBody>
                  <a:tcPr anchor="ctr"/>
                </a:tc>
                <a:extLst>
                  <a:ext uri="{0D108BD9-81ED-4DB2-BD59-A6C34878D82A}">
                    <a16:rowId xmlns:a16="http://schemas.microsoft.com/office/drawing/2014/main" val="2059097406"/>
                  </a:ext>
                </a:extLst>
              </a:tr>
              <a:tr h="882752">
                <a:tc>
                  <a:txBody>
                    <a:bodyPr/>
                    <a:lstStyle/>
                    <a:p>
                      <a:r>
                        <a:rPr lang="es-GB"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82752">
                <a:tc>
                  <a:txBody>
                    <a:bodyPr/>
                    <a:lstStyle/>
                    <a:p>
                      <a:r>
                        <a:rPr lang="es-GB"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882752">
                <a:tc>
                  <a:txBody>
                    <a:bodyPr/>
                    <a:lstStyle/>
                    <a:p>
                      <a:r>
                        <a:rPr lang="es-GB"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1271162">
                <a:tc>
                  <a:txBody>
                    <a:bodyPr/>
                    <a:lstStyle/>
                    <a:p>
                      <a:r>
                        <a:rPr lang="es-GB"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882752">
                <a:tc>
                  <a:txBody>
                    <a:bodyPr/>
                    <a:lstStyle/>
                    <a:p>
                      <a:r>
                        <a:rPr lang="es-GB"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extLst/>
          </p:nvPr>
        </p:nvGraphicFramePr>
        <p:xfrm>
          <a:off x="6290313" y="640077"/>
          <a:ext cx="5783942" cy="5474900"/>
        </p:xfrm>
        <a:graphic>
          <a:graphicData uri="http://schemas.openxmlformats.org/drawingml/2006/table">
            <a:tbl>
              <a:tblPr firstRow="1" bandRow="1">
                <a:tableStyleId>{5DA37D80-6434-44D0-A028-1B22A696006F}</a:tableStyleId>
              </a:tblPr>
              <a:tblGrid>
                <a:gridCol w="548637">
                  <a:extLst>
                    <a:ext uri="{9D8B030D-6E8A-4147-A177-3AD203B41FA5}">
                      <a16:colId xmlns:a16="http://schemas.microsoft.com/office/drawing/2014/main" val="4036513689"/>
                    </a:ext>
                  </a:extLst>
                </a:gridCol>
                <a:gridCol w="5235305">
                  <a:extLst>
                    <a:ext uri="{9D8B030D-6E8A-4147-A177-3AD203B41FA5}">
                      <a16:colId xmlns:a16="http://schemas.microsoft.com/office/drawing/2014/main" val="194095337"/>
                    </a:ext>
                  </a:extLst>
                </a:gridCol>
              </a:tblGrid>
              <a:tr h="733815">
                <a:tc>
                  <a:txBody>
                    <a:bodyPr/>
                    <a:lstStyle/>
                    <a:p>
                      <a:endParaRPr lang="es-GB" sz="2200" dirty="0"/>
                    </a:p>
                  </a:txBody>
                  <a:tcPr>
                    <a:lnL w="12700" cap="flat" cmpd="sng" algn="ctr">
                      <a:solidFill>
                        <a:srgbClr val="E66700"/>
                      </a:solidFill>
                      <a:prstDash val="solid"/>
                      <a:round/>
                      <a:headEnd type="none" w="med" len="med"/>
                      <a:tailEnd type="none" w="med" len="med"/>
                    </a:lnL>
                  </a:tcPr>
                </a:tc>
                <a:tc>
                  <a:txBody>
                    <a:bodyPr/>
                    <a:lstStyle/>
                    <a:p>
                      <a:pPr algn="ctr"/>
                      <a:r>
                        <a:rPr lang="es-GB" sz="2200" b="0" dirty="0">
                          <a:solidFill>
                            <a:srgbClr val="203864"/>
                          </a:solidFill>
                        </a:rPr>
                        <a:t>Mis frases</a:t>
                      </a:r>
                    </a:p>
                  </a:txBody>
                  <a:tcPr anchor="ctr"/>
                </a:tc>
                <a:extLst>
                  <a:ext uri="{0D108BD9-81ED-4DB2-BD59-A6C34878D82A}">
                    <a16:rowId xmlns:a16="http://schemas.microsoft.com/office/drawing/2014/main" val="2059097406"/>
                  </a:ext>
                </a:extLst>
              </a:tr>
              <a:tr h="1154771">
                <a:tc>
                  <a:txBody>
                    <a:bodyPr/>
                    <a:lstStyle/>
                    <a:p>
                      <a:r>
                        <a:rPr lang="es-GB"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65855">
                <a:tc>
                  <a:txBody>
                    <a:bodyPr/>
                    <a:lstStyle/>
                    <a:p>
                      <a:r>
                        <a:rPr lang="es-GB"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720926">
                <a:tc>
                  <a:txBody>
                    <a:bodyPr/>
                    <a:lstStyle/>
                    <a:p>
                      <a:r>
                        <a:rPr lang="es-GB"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933041">
                <a:tc>
                  <a:txBody>
                    <a:bodyPr/>
                    <a:lstStyle/>
                    <a:p>
                      <a:r>
                        <a:rPr lang="es-GB"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1066492">
                <a:tc>
                  <a:txBody>
                    <a:bodyPr/>
                    <a:lstStyle/>
                    <a:p>
                      <a:r>
                        <a:rPr lang="es-GB"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Persona B</a:t>
            </a:r>
            <a:endParaRPr lang="es-GB" sz="2400" dirty="0">
              <a:solidFill>
                <a:srgbClr val="002060"/>
              </a:solidFill>
            </a:endParaRPr>
          </a:p>
        </p:txBody>
      </p:sp>
      <p:sp>
        <p:nvSpPr>
          <p:cNvPr id="4" name="Rectangle 3"/>
          <p:cNvSpPr/>
          <p:nvPr/>
        </p:nvSpPr>
        <p:spPr>
          <a:xfrm>
            <a:off x="691910" y="1343652"/>
            <a:ext cx="4447078" cy="769441"/>
          </a:xfrm>
          <a:prstGeom prst="rect">
            <a:avLst/>
          </a:prstGeom>
        </p:spPr>
        <p:txBody>
          <a:bodyPr wrap="square">
            <a:spAutoFit/>
          </a:bodyPr>
          <a:lstStyle/>
          <a:p>
            <a:r>
              <a:rPr lang="es-ES" sz="2200" dirty="0">
                <a:solidFill>
                  <a:srgbClr val="203864"/>
                </a:solidFill>
              </a:rPr>
              <a:t>Quiero imprimir los billetes en la </a:t>
            </a:r>
            <a:r>
              <a:rPr lang="es-ES" sz="2200" b="1" dirty="0">
                <a:solidFill>
                  <a:srgbClr val="203864"/>
                </a:solidFill>
              </a:rPr>
              <a:t>estación</a:t>
            </a:r>
            <a:r>
              <a:rPr lang="es-ES" sz="2200" dirty="0">
                <a:solidFill>
                  <a:srgbClr val="203864"/>
                </a:solidFill>
              </a:rPr>
              <a:t>.</a:t>
            </a:r>
          </a:p>
        </p:txBody>
      </p:sp>
      <p:sp>
        <p:nvSpPr>
          <p:cNvPr id="6" name="Rectangle 5"/>
          <p:cNvSpPr/>
          <p:nvPr/>
        </p:nvSpPr>
        <p:spPr>
          <a:xfrm>
            <a:off x="674779" y="2264888"/>
            <a:ext cx="5059766" cy="769441"/>
          </a:xfrm>
          <a:prstGeom prst="rect">
            <a:avLst/>
          </a:prstGeom>
        </p:spPr>
        <p:txBody>
          <a:bodyPr wrap="square">
            <a:spAutoFit/>
          </a:bodyPr>
          <a:lstStyle/>
          <a:p>
            <a:r>
              <a:rPr lang="es-ES" sz="2200" dirty="0">
                <a:solidFill>
                  <a:srgbClr val="203864"/>
                </a:solidFill>
              </a:rPr>
              <a:t>Cuando estoy contento siempre quiero empezar una </a:t>
            </a:r>
            <a:r>
              <a:rPr lang="es-ES" sz="2200" b="1" dirty="0">
                <a:solidFill>
                  <a:srgbClr val="203864"/>
                </a:solidFill>
              </a:rPr>
              <a:t>conversación</a:t>
            </a:r>
            <a:r>
              <a:rPr lang="es-ES" sz="2200" dirty="0">
                <a:solidFill>
                  <a:srgbClr val="203864"/>
                </a:solidFill>
              </a:rPr>
              <a:t>.</a:t>
            </a:r>
          </a:p>
        </p:txBody>
      </p:sp>
      <p:sp>
        <p:nvSpPr>
          <p:cNvPr id="7" name="Rectangle 6"/>
          <p:cNvSpPr/>
          <p:nvPr/>
        </p:nvSpPr>
        <p:spPr>
          <a:xfrm>
            <a:off x="684043" y="3100756"/>
            <a:ext cx="5077351" cy="769441"/>
          </a:xfrm>
          <a:prstGeom prst="rect">
            <a:avLst/>
          </a:prstGeom>
        </p:spPr>
        <p:txBody>
          <a:bodyPr wrap="square">
            <a:spAutoFit/>
          </a:bodyPr>
          <a:lstStyle/>
          <a:p>
            <a:r>
              <a:rPr lang="es-ES" sz="2200" dirty="0">
                <a:solidFill>
                  <a:srgbClr val="203864"/>
                </a:solidFill>
              </a:rPr>
              <a:t>Generalmente, en una </a:t>
            </a:r>
            <a:r>
              <a:rPr lang="es-ES" sz="2200" b="1" dirty="0">
                <a:solidFill>
                  <a:srgbClr val="203864"/>
                </a:solidFill>
              </a:rPr>
              <a:t>situación</a:t>
            </a:r>
            <a:r>
              <a:rPr lang="es-ES" sz="2200" dirty="0">
                <a:solidFill>
                  <a:srgbClr val="203864"/>
                </a:solidFill>
              </a:rPr>
              <a:t> así damos muchas </a:t>
            </a:r>
            <a:r>
              <a:rPr lang="es-ES" sz="2200" b="1" dirty="0">
                <a:solidFill>
                  <a:srgbClr val="203864"/>
                </a:solidFill>
              </a:rPr>
              <a:t>opciones</a:t>
            </a:r>
            <a:r>
              <a:rPr lang="es-ES" sz="2200" dirty="0">
                <a:solidFill>
                  <a:srgbClr val="203864"/>
                </a:solidFill>
              </a:rPr>
              <a:t>.</a:t>
            </a:r>
          </a:p>
        </p:txBody>
      </p:sp>
      <p:sp>
        <p:nvSpPr>
          <p:cNvPr id="9" name="Rectangle 8"/>
          <p:cNvSpPr/>
          <p:nvPr/>
        </p:nvSpPr>
        <p:spPr>
          <a:xfrm>
            <a:off x="691910" y="4021992"/>
            <a:ext cx="4919442" cy="1107996"/>
          </a:xfrm>
          <a:prstGeom prst="rect">
            <a:avLst/>
          </a:prstGeom>
        </p:spPr>
        <p:txBody>
          <a:bodyPr wrap="square">
            <a:spAutoFit/>
          </a:bodyPr>
          <a:lstStyle/>
          <a:p>
            <a:r>
              <a:rPr lang="es-ES" sz="2200" dirty="0">
                <a:solidFill>
                  <a:srgbClr val="203864"/>
                </a:solidFill>
              </a:rPr>
              <a:t>Queremos una </a:t>
            </a:r>
            <a:r>
              <a:rPr lang="es-ES" sz="2200" b="1" dirty="0">
                <a:solidFill>
                  <a:srgbClr val="203864"/>
                </a:solidFill>
              </a:rPr>
              <a:t>traducción</a:t>
            </a:r>
            <a:r>
              <a:rPr lang="es-ES" sz="2200" dirty="0">
                <a:solidFill>
                  <a:srgbClr val="203864"/>
                </a:solidFill>
              </a:rPr>
              <a:t> del diálogo corto en la película de </a:t>
            </a:r>
            <a:r>
              <a:rPr lang="es-ES" sz="2200" b="1" dirty="0">
                <a:solidFill>
                  <a:srgbClr val="203864"/>
                </a:solidFill>
              </a:rPr>
              <a:t>acción</a:t>
            </a:r>
            <a:r>
              <a:rPr lang="es-ES" sz="2200" dirty="0">
                <a:solidFill>
                  <a:srgbClr val="203864"/>
                </a:solidFill>
              </a:rPr>
              <a:t>.</a:t>
            </a:r>
          </a:p>
        </p:txBody>
      </p:sp>
      <p:sp>
        <p:nvSpPr>
          <p:cNvPr id="10" name="Rectangle 9"/>
          <p:cNvSpPr/>
          <p:nvPr/>
        </p:nvSpPr>
        <p:spPr>
          <a:xfrm>
            <a:off x="710891" y="5245604"/>
            <a:ext cx="5023654" cy="769441"/>
          </a:xfrm>
          <a:prstGeom prst="rect">
            <a:avLst/>
          </a:prstGeom>
        </p:spPr>
        <p:txBody>
          <a:bodyPr wrap="square">
            <a:spAutoFit/>
          </a:bodyPr>
          <a:lstStyle/>
          <a:p>
            <a:r>
              <a:rPr lang="es-ES" sz="2200" dirty="0">
                <a:solidFill>
                  <a:srgbClr val="203864"/>
                </a:solidFill>
              </a:rPr>
              <a:t>Los dos países comparten las mismas </a:t>
            </a:r>
            <a:r>
              <a:rPr lang="es-ES" sz="2200" b="1" dirty="0">
                <a:solidFill>
                  <a:srgbClr val="203864"/>
                </a:solidFill>
              </a:rPr>
              <a:t>tradiciones</a:t>
            </a:r>
            <a:r>
              <a:rPr lang="es-ES" sz="2200" dirty="0">
                <a:solidFill>
                  <a:srgbClr val="203864"/>
                </a:solidFill>
              </a:rPr>
              <a:t>.</a:t>
            </a:r>
          </a:p>
        </p:txBody>
      </p:sp>
      <p:sp>
        <p:nvSpPr>
          <p:cNvPr id="11" name="Rectangle 10"/>
          <p:cNvSpPr/>
          <p:nvPr/>
        </p:nvSpPr>
        <p:spPr>
          <a:xfrm>
            <a:off x="6849762" y="1383329"/>
            <a:ext cx="5078901" cy="1107996"/>
          </a:xfrm>
          <a:prstGeom prst="rect">
            <a:avLst/>
          </a:prstGeom>
        </p:spPr>
        <p:txBody>
          <a:bodyPr wrap="square">
            <a:spAutoFit/>
          </a:bodyPr>
          <a:lstStyle/>
          <a:p>
            <a:r>
              <a:rPr lang="es-ES" sz="2200" dirty="0">
                <a:solidFill>
                  <a:srgbClr val="203864"/>
                </a:solidFill>
              </a:rPr>
              <a:t>Tenemos la </a:t>
            </a:r>
            <a:r>
              <a:rPr lang="es-ES" sz="2200" b="1" dirty="0">
                <a:solidFill>
                  <a:srgbClr val="203864"/>
                </a:solidFill>
              </a:rPr>
              <a:t>intención</a:t>
            </a:r>
            <a:r>
              <a:rPr lang="es-ES" sz="2200" dirty="0">
                <a:solidFill>
                  <a:srgbClr val="203864"/>
                </a:solidFill>
              </a:rPr>
              <a:t> de elegir una bicicleta según la </a:t>
            </a:r>
            <a:r>
              <a:rPr lang="es-ES" sz="2200" b="1" dirty="0">
                <a:solidFill>
                  <a:srgbClr val="203864"/>
                </a:solidFill>
              </a:rPr>
              <a:t>información</a:t>
            </a:r>
            <a:r>
              <a:rPr lang="es-ES" sz="2200" dirty="0">
                <a:solidFill>
                  <a:srgbClr val="203864"/>
                </a:solidFill>
              </a:rPr>
              <a:t> de la revista.</a:t>
            </a:r>
          </a:p>
        </p:txBody>
      </p:sp>
      <p:sp>
        <p:nvSpPr>
          <p:cNvPr id="12" name="Rectangle 11"/>
          <p:cNvSpPr/>
          <p:nvPr/>
        </p:nvSpPr>
        <p:spPr>
          <a:xfrm>
            <a:off x="6849762" y="2546606"/>
            <a:ext cx="4748959" cy="769441"/>
          </a:xfrm>
          <a:prstGeom prst="rect">
            <a:avLst/>
          </a:prstGeom>
        </p:spPr>
        <p:txBody>
          <a:bodyPr wrap="square">
            <a:spAutoFit/>
          </a:bodyPr>
          <a:lstStyle/>
          <a:p>
            <a:r>
              <a:rPr lang="es-ES" sz="2200" dirty="0">
                <a:solidFill>
                  <a:srgbClr val="203864"/>
                </a:solidFill>
              </a:rPr>
              <a:t>No puedo describir la </a:t>
            </a:r>
            <a:r>
              <a:rPr lang="es-ES" sz="2200" b="1" dirty="0">
                <a:solidFill>
                  <a:srgbClr val="203864"/>
                </a:solidFill>
              </a:rPr>
              <a:t>sensación </a:t>
            </a:r>
            <a:r>
              <a:rPr lang="es-ES" sz="2200" dirty="0">
                <a:solidFill>
                  <a:srgbClr val="203864"/>
                </a:solidFill>
              </a:rPr>
              <a:t>de</a:t>
            </a:r>
            <a:r>
              <a:rPr lang="es-ES" sz="2200" b="1" dirty="0">
                <a:solidFill>
                  <a:srgbClr val="203864"/>
                </a:solidFill>
              </a:rPr>
              <a:t> </a:t>
            </a:r>
            <a:r>
              <a:rPr lang="es-ES" sz="2200" dirty="0">
                <a:solidFill>
                  <a:srgbClr val="203864"/>
                </a:solidFill>
              </a:rPr>
              <a:t>ganar un premio importante.</a:t>
            </a:r>
          </a:p>
        </p:txBody>
      </p:sp>
      <p:sp>
        <p:nvSpPr>
          <p:cNvPr id="13" name="Rectangle 12"/>
          <p:cNvSpPr/>
          <p:nvPr/>
        </p:nvSpPr>
        <p:spPr>
          <a:xfrm>
            <a:off x="6849762" y="3371328"/>
            <a:ext cx="4748959" cy="769441"/>
          </a:xfrm>
          <a:prstGeom prst="rect">
            <a:avLst/>
          </a:prstGeom>
        </p:spPr>
        <p:txBody>
          <a:bodyPr wrap="square">
            <a:spAutoFit/>
          </a:bodyPr>
          <a:lstStyle/>
          <a:p>
            <a:r>
              <a:rPr lang="es-ES" sz="2200" dirty="0">
                <a:solidFill>
                  <a:srgbClr val="203864"/>
                </a:solidFill>
              </a:rPr>
              <a:t>El apoyo del profesor es una parte de la </a:t>
            </a:r>
            <a:r>
              <a:rPr lang="es-ES" sz="2200" b="1" dirty="0">
                <a:solidFill>
                  <a:srgbClr val="203864"/>
                </a:solidFill>
              </a:rPr>
              <a:t>educación</a:t>
            </a:r>
            <a:r>
              <a:rPr lang="es-ES" sz="2200" dirty="0">
                <a:solidFill>
                  <a:srgbClr val="203864"/>
                </a:solidFill>
              </a:rPr>
              <a:t>.</a:t>
            </a:r>
          </a:p>
        </p:txBody>
      </p:sp>
      <p:sp>
        <p:nvSpPr>
          <p:cNvPr id="14" name="Rectangle 13"/>
          <p:cNvSpPr/>
          <p:nvPr/>
        </p:nvSpPr>
        <p:spPr>
          <a:xfrm>
            <a:off x="6849762" y="4191269"/>
            <a:ext cx="5197772" cy="769441"/>
          </a:xfrm>
          <a:prstGeom prst="rect">
            <a:avLst/>
          </a:prstGeom>
        </p:spPr>
        <p:txBody>
          <a:bodyPr wrap="square">
            <a:spAutoFit/>
          </a:bodyPr>
          <a:lstStyle/>
          <a:p>
            <a:r>
              <a:rPr lang="es-ES" sz="2200" dirty="0">
                <a:solidFill>
                  <a:srgbClr val="203864"/>
                </a:solidFill>
              </a:rPr>
              <a:t>El fútbol es un deporte con </a:t>
            </a:r>
            <a:r>
              <a:rPr lang="es-ES" sz="2200" b="1" dirty="0">
                <a:solidFill>
                  <a:srgbClr val="203864"/>
                </a:solidFill>
              </a:rPr>
              <a:t>emociones</a:t>
            </a:r>
            <a:r>
              <a:rPr lang="es-ES" sz="2200" dirty="0">
                <a:solidFill>
                  <a:srgbClr val="203864"/>
                </a:solidFill>
              </a:rPr>
              <a:t> muy fuertes.</a:t>
            </a:r>
          </a:p>
        </p:txBody>
      </p:sp>
      <p:sp>
        <p:nvSpPr>
          <p:cNvPr id="15" name="Rectangle 14"/>
          <p:cNvSpPr/>
          <p:nvPr/>
        </p:nvSpPr>
        <p:spPr>
          <a:xfrm>
            <a:off x="6849762" y="5032231"/>
            <a:ext cx="5432917" cy="1107996"/>
          </a:xfrm>
          <a:prstGeom prst="rect">
            <a:avLst/>
          </a:prstGeom>
        </p:spPr>
        <p:txBody>
          <a:bodyPr wrap="square">
            <a:spAutoFit/>
          </a:bodyPr>
          <a:lstStyle/>
          <a:p>
            <a:r>
              <a:rPr lang="es-ES" sz="2200" dirty="0">
                <a:solidFill>
                  <a:srgbClr val="203864"/>
                </a:solidFill>
              </a:rPr>
              <a:t>Finalmente, elijo hacer una </a:t>
            </a:r>
            <a:r>
              <a:rPr lang="es-ES" sz="2200" b="1" dirty="0">
                <a:solidFill>
                  <a:srgbClr val="203864"/>
                </a:solidFill>
              </a:rPr>
              <a:t>presentación</a:t>
            </a:r>
            <a:r>
              <a:rPr lang="es-ES" sz="2200" dirty="0">
                <a:solidFill>
                  <a:srgbClr val="203864"/>
                </a:solidFill>
              </a:rPr>
              <a:t> sobre las </a:t>
            </a:r>
            <a:r>
              <a:rPr lang="es-ES" sz="2200" b="1" dirty="0">
                <a:solidFill>
                  <a:srgbClr val="203864"/>
                </a:solidFill>
              </a:rPr>
              <a:t>revoluciones</a:t>
            </a:r>
            <a:r>
              <a:rPr lang="es-ES" sz="2200" dirty="0">
                <a:solidFill>
                  <a:srgbClr val="203864"/>
                </a:solidFill>
              </a:rPr>
              <a:t> en el mundo.</a:t>
            </a:r>
          </a:p>
        </p:txBody>
      </p:sp>
    </p:spTree>
    <p:extLst>
      <p:ext uri="{BB962C8B-B14F-4D97-AF65-F5344CB8AC3E}">
        <p14:creationId xmlns:p14="http://schemas.microsoft.com/office/powerpoint/2010/main" val="42739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9.1.2.6</a:t>
            </a:r>
            <a:br>
              <a:rPr lang="en-GB" sz="5400" b="1" dirty="0"/>
            </a:br>
            <a:br>
              <a:rPr lang="en-GB" sz="5400" b="1" dirty="0"/>
            </a:br>
            <a:r>
              <a:rPr lang="en-GB" sz="5400" b="1" dirty="0"/>
              <a:t>-</a:t>
            </a:r>
            <a:r>
              <a:rPr lang="en-GB" sz="5400" b="1" dirty="0" err="1"/>
              <a:t>tion</a:t>
            </a:r>
            <a:r>
              <a:rPr lang="en-GB" sz="5400" b="1" dirty="0"/>
              <a:t> / -</a:t>
            </a:r>
            <a:r>
              <a:rPr lang="en-GB" sz="5400" b="1" dirty="0" err="1"/>
              <a:t>ción</a:t>
            </a:r>
            <a:endParaRPr lang="en-GB" sz="5400" b="1" dirty="0"/>
          </a:p>
        </p:txBody>
      </p:sp>
    </p:spTree>
    <p:extLst>
      <p:ext uri="{BB962C8B-B14F-4D97-AF65-F5344CB8AC3E}">
        <p14:creationId xmlns:p14="http://schemas.microsoft.com/office/powerpoint/2010/main" val="40487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19" name="Google Shape;219;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20" name="Google Shape;220;p4"/>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21" name="Google Shape;221;p4"/>
          <p:cNvSpPr txBox="1"/>
          <p:nvPr/>
        </p:nvSpPr>
        <p:spPr>
          <a:xfrm>
            <a:off x="268942" y="5148765"/>
            <a:ext cx="11512202" cy="803714"/>
          </a:xfrm>
          <a:prstGeom prst="rect">
            <a:avLst/>
          </a:prstGeom>
          <a:solidFill>
            <a:srgbClr val="EA5F00"/>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a:solidFill>
                  <a:srgbClr val="FFFFFF"/>
                </a:solidFill>
                <a:latin typeface="Century Gothic"/>
                <a:ea typeface="Century Gothic"/>
                <a:cs typeface="Century Gothic"/>
                <a:sym typeface="Century Gothic"/>
              </a:rPr>
              <a:t>-</a:t>
            </a:r>
            <a:r>
              <a:rPr lang="en-GB" sz="3000" b="1">
                <a:solidFill>
                  <a:srgbClr val="FFFFFF"/>
                </a:solidFill>
                <a:latin typeface="Century Gothic"/>
                <a:ea typeface="Century Gothic"/>
                <a:cs typeface="Century Gothic"/>
                <a:sym typeface="Century Gothic"/>
              </a:rPr>
              <a:t>tion</a:t>
            </a:r>
            <a:r>
              <a:rPr lang="en-GB" sz="3000" b="0" i="0" u="none" strike="noStrike" cap="none">
                <a:solidFill>
                  <a:srgbClr val="FFFFFF"/>
                </a:solidFill>
                <a:latin typeface="Century Gothic"/>
                <a:ea typeface="Century Gothic"/>
                <a:cs typeface="Century Gothic"/>
                <a:sym typeface="Century Gothic"/>
              </a:rPr>
              <a:t> at the end of an English word often changes to –</a:t>
            </a:r>
            <a:r>
              <a:rPr lang="en-GB" sz="3000" b="1">
                <a:solidFill>
                  <a:srgbClr val="FFFFFF"/>
                </a:solidFill>
                <a:latin typeface="Century Gothic"/>
                <a:ea typeface="Century Gothic"/>
                <a:cs typeface="Century Gothic"/>
                <a:sym typeface="Century Gothic"/>
              </a:rPr>
              <a:t>ción </a:t>
            </a:r>
            <a:r>
              <a:rPr lang="en-GB" sz="3000" b="0" i="0" u="none" strike="noStrike" cap="none">
                <a:solidFill>
                  <a:srgbClr val="FFFFFF"/>
                </a:solidFill>
                <a:latin typeface="Century Gothic"/>
                <a:ea typeface="Century Gothic"/>
                <a:cs typeface="Century Gothic"/>
                <a:sym typeface="Century Gothic"/>
              </a:rPr>
              <a:t>in Spanish.</a:t>
            </a:r>
            <a:endParaRPr/>
          </a:p>
        </p:txBody>
      </p:sp>
      <p:sp>
        <p:nvSpPr>
          <p:cNvPr id="222" name="Google Shape;222;p4"/>
          <p:cNvSpPr/>
          <p:nvPr/>
        </p:nvSpPr>
        <p:spPr>
          <a:xfrm>
            <a:off x="2914522" y="2142795"/>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na</a:t>
            </a:r>
            <a:r>
              <a:rPr lang="en-GB" sz="2400" b="1">
                <a:solidFill>
                  <a:srgbClr val="FF6600"/>
                </a:solidFill>
                <a:latin typeface="Century Gothic"/>
                <a:ea typeface="Century Gothic"/>
                <a:cs typeface="Century Gothic"/>
                <a:sym typeface="Century Gothic"/>
              </a:rPr>
              <a:t>tion</a:t>
            </a:r>
            <a:endParaRPr sz="3200" b="1" i="0" u="none" strike="noStrike" cap="none">
              <a:solidFill>
                <a:srgbClr val="FF6600"/>
              </a:solidFill>
              <a:latin typeface="Century Gothic"/>
              <a:ea typeface="Century Gothic"/>
              <a:cs typeface="Century Gothic"/>
              <a:sym typeface="Century Gothic"/>
            </a:endParaRPr>
          </a:p>
        </p:txBody>
      </p:sp>
      <p:sp>
        <p:nvSpPr>
          <p:cNvPr id="223" name="Google Shape;223;p4"/>
          <p:cNvSpPr/>
          <p:nvPr/>
        </p:nvSpPr>
        <p:spPr>
          <a:xfrm>
            <a:off x="2914523" y="3507959"/>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correc</a:t>
            </a:r>
            <a:r>
              <a:rPr lang="en-GB" sz="2400" b="1">
                <a:solidFill>
                  <a:srgbClr val="FF6600"/>
                </a:solidFill>
                <a:latin typeface="Century Gothic"/>
                <a:ea typeface="Century Gothic"/>
                <a:cs typeface="Century Gothic"/>
                <a:sym typeface="Century Gothic"/>
              </a:rPr>
              <a:t>tion</a:t>
            </a:r>
            <a:endParaRPr sz="3200" b="1" i="0" u="none" strike="noStrike" cap="none">
              <a:solidFill>
                <a:srgbClr val="FF6600"/>
              </a:solidFill>
              <a:latin typeface="Century Gothic"/>
              <a:ea typeface="Century Gothic"/>
              <a:cs typeface="Century Gothic"/>
              <a:sym typeface="Century Gothic"/>
            </a:endParaRPr>
          </a:p>
        </p:txBody>
      </p:sp>
      <p:sp>
        <p:nvSpPr>
          <p:cNvPr id="224" name="Google Shape;224;p4"/>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b="1" i="0" u="none" strike="noStrike" cap="none">
                <a:solidFill>
                  <a:srgbClr val="1F3864"/>
                </a:solidFill>
                <a:latin typeface="Century Gothic"/>
                <a:ea typeface="Century Gothic"/>
                <a:cs typeface="Century Gothic"/>
                <a:sym typeface="Century Gothic"/>
              </a:rPr>
              <a:t>¿Cómo se dice en español?</a:t>
            </a:r>
            <a:endParaRPr sz="4800" b="0" i="0" u="none" strike="noStrike" cap="none">
              <a:solidFill>
                <a:srgbClr val="1F3864"/>
              </a:solidFill>
              <a:latin typeface="Century Gothic"/>
              <a:ea typeface="Century Gothic"/>
              <a:cs typeface="Century Gothic"/>
              <a:sym typeface="Century Gothic"/>
            </a:endParaRPr>
          </a:p>
        </p:txBody>
      </p:sp>
      <p:sp>
        <p:nvSpPr>
          <p:cNvPr id="225" name="Google Shape;225;p4"/>
          <p:cNvSpPr/>
          <p:nvPr/>
        </p:nvSpPr>
        <p:spPr>
          <a:xfrm>
            <a:off x="5016913" y="2142795"/>
            <a:ext cx="2248701"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na</a:t>
            </a:r>
            <a:r>
              <a:rPr lang="en-GB" sz="3200" b="1">
                <a:solidFill>
                  <a:srgbClr val="EA5F00"/>
                </a:solidFill>
                <a:latin typeface="Century Gothic"/>
                <a:ea typeface="Century Gothic"/>
                <a:cs typeface="Century Gothic"/>
                <a:sym typeface="Century Gothic"/>
              </a:rPr>
              <a:t>ción</a:t>
            </a:r>
            <a:endParaRPr sz="3200" b="1" i="0" u="none" strike="noStrike" cap="none">
              <a:solidFill>
                <a:srgbClr val="EA5F00"/>
              </a:solidFill>
              <a:latin typeface="Century Gothic"/>
              <a:ea typeface="Century Gothic"/>
              <a:cs typeface="Century Gothic"/>
              <a:sym typeface="Century Gothic"/>
            </a:endParaRPr>
          </a:p>
        </p:txBody>
      </p:sp>
      <p:sp>
        <p:nvSpPr>
          <p:cNvPr id="226" name="Google Shape;226;p4"/>
          <p:cNvSpPr/>
          <p:nvPr/>
        </p:nvSpPr>
        <p:spPr>
          <a:xfrm>
            <a:off x="5016913" y="3526599"/>
            <a:ext cx="2194554"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correc</a:t>
            </a:r>
            <a:r>
              <a:rPr lang="en-GB" sz="3200" b="1">
                <a:solidFill>
                  <a:srgbClr val="EA5F00"/>
                </a:solidFill>
                <a:latin typeface="Century Gothic"/>
                <a:ea typeface="Century Gothic"/>
                <a:cs typeface="Century Gothic"/>
                <a:sym typeface="Century Gothic"/>
              </a:rPr>
              <a:t>ción</a:t>
            </a:r>
            <a:endParaRPr sz="3200" b="1" i="0" u="none" strike="noStrike" cap="none">
              <a:solidFill>
                <a:srgbClr val="EA5F00"/>
              </a:solidFill>
              <a:latin typeface="Century Gothic"/>
              <a:ea typeface="Century Gothic"/>
              <a:cs typeface="Century Gothic"/>
              <a:sym typeface="Century Gothic"/>
            </a:endParaRPr>
          </a:p>
        </p:txBody>
      </p:sp>
      <p:sp>
        <p:nvSpPr>
          <p:cNvPr id="227" name="Google Shape;227;p4"/>
          <p:cNvSpPr txBox="1"/>
          <p:nvPr/>
        </p:nvSpPr>
        <p:spPr>
          <a:xfrm>
            <a:off x="7481927" y="2031119"/>
            <a:ext cx="4439900" cy="2739211"/>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GB" sz="3400" b="0" i="0" u="none" strike="noStrike" cap="none">
                <a:solidFill>
                  <a:srgbClr val="1F3864"/>
                </a:solidFill>
                <a:latin typeface="Century Gothic"/>
                <a:ea typeface="Century Gothic"/>
                <a:cs typeface="Century Gothic"/>
                <a:sym typeface="Century Gothic"/>
              </a:rPr>
              <a:t>NB: All –</a:t>
            </a:r>
            <a:r>
              <a:rPr lang="en-GB" sz="3600" b="1">
                <a:solidFill>
                  <a:srgbClr val="1F3864"/>
                </a:solidFill>
                <a:latin typeface="Century Gothic"/>
                <a:ea typeface="Century Gothic"/>
                <a:cs typeface="Century Gothic"/>
                <a:sym typeface="Century Gothic"/>
              </a:rPr>
              <a:t>ción</a:t>
            </a:r>
            <a:r>
              <a:rPr lang="en-GB" sz="3400" b="0" i="0" u="none" strike="noStrike" cap="none">
                <a:solidFill>
                  <a:srgbClr val="1F3864"/>
                </a:solidFill>
                <a:latin typeface="Century Gothic"/>
                <a:ea typeface="Century Gothic"/>
                <a:cs typeface="Century Gothic"/>
                <a:sym typeface="Century Gothic"/>
              </a:rPr>
              <a:t> words in Spanish are feminine, so use ‘</a:t>
            </a:r>
            <a:r>
              <a:rPr lang="en-GB" sz="3400" b="1" i="0" u="none" strike="noStrike" cap="none">
                <a:solidFill>
                  <a:srgbClr val="1F3864"/>
                </a:solidFill>
                <a:latin typeface="Century Gothic"/>
                <a:ea typeface="Century Gothic"/>
                <a:cs typeface="Century Gothic"/>
                <a:sym typeface="Century Gothic"/>
              </a:rPr>
              <a:t>la</a:t>
            </a:r>
            <a:r>
              <a:rPr lang="en-GB" sz="3400" b="0" i="0" u="none" strike="noStrike" cap="none">
                <a:solidFill>
                  <a:srgbClr val="1F3864"/>
                </a:solidFill>
                <a:latin typeface="Century Gothic"/>
                <a:ea typeface="Century Gothic"/>
                <a:cs typeface="Century Gothic"/>
                <a:sym typeface="Century Gothic"/>
              </a:rPr>
              <a:t>’ for ‘the’ and ‘</a:t>
            </a:r>
            <a:r>
              <a:rPr lang="en-GB" sz="3400" b="1" i="0" u="none" strike="noStrike" cap="none">
                <a:solidFill>
                  <a:srgbClr val="1F3864"/>
                </a:solidFill>
                <a:latin typeface="Century Gothic"/>
                <a:ea typeface="Century Gothic"/>
                <a:cs typeface="Century Gothic"/>
                <a:sym typeface="Century Gothic"/>
              </a:rPr>
              <a:t>una</a:t>
            </a:r>
            <a:r>
              <a:rPr lang="en-GB" sz="3400" b="0" i="0" u="none" strike="noStrike" cap="none">
                <a:solidFill>
                  <a:srgbClr val="1F3864"/>
                </a:solidFill>
                <a:latin typeface="Century Gothic"/>
                <a:ea typeface="Century Gothic"/>
                <a:cs typeface="Century Gothic"/>
                <a:sym typeface="Century Gothic"/>
              </a:rPr>
              <a:t>’ for ‘a, an’.</a:t>
            </a:r>
            <a:endParaRPr/>
          </a:p>
        </p:txBody>
      </p:sp>
      <p:sp>
        <p:nvSpPr>
          <p:cNvPr id="228" name="Google Shape;228;p4"/>
          <p:cNvSpPr/>
          <p:nvPr/>
        </p:nvSpPr>
        <p:spPr>
          <a:xfrm>
            <a:off x="100428" y="3176216"/>
            <a:ext cx="2657000" cy="1493367"/>
          </a:xfrm>
          <a:prstGeom prst="wedgeRoundRectCallout">
            <a:avLst>
              <a:gd name="adj1" fmla="val 66500"/>
              <a:gd name="adj2" fmla="val 69094"/>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All </a:t>
            </a:r>
            <a:r>
              <a:rPr lang="en-GB" sz="2400">
                <a:solidFill>
                  <a:srgbClr val="002060"/>
                </a:solidFill>
                <a:latin typeface="Century Gothic"/>
                <a:ea typeface="Century Gothic"/>
                <a:cs typeface="Century Gothic"/>
                <a:sym typeface="Century Gothic"/>
              </a:rPr>
              <a:t>–ción </a:t>
            </a:r>
            <a:r>
              <a:rPr lang="en-GB" sz="2400" b="0" i="0" u="none" strike="noStrike" cap="none">
                <a:solidFill>
                  <a:srgbClr val="002060"/>
                </a:solidFill>
                <a:latin typeface="Century Gothic"/>
                <a:ea typeface="Century Gothic"/>
                <a:cs typeface="Century Gothic"/>
                <a:sym typeface="Century Gothic"/>
              </a:rPr>
              <a:t>words have </a:t>
            </a:r>
            <a:r>
              <a:rPr lang="en-GB" sz="2400" b="1" i="0" u="none" strike="noStrike" cap="none">
                <a:solidFill>
                  <a:srgbClr val="002060"/>
                </a:solidFill>
                <a:latin typeface="Century Gothic"/>
                <a:ea typeface="Century Gothic"/>
                <a:cs typeface="Century Gothic"/>
                <a:sym typeface="Century Gothic"/>
              </a:rPr>
              <a:t>final syllable stress</a:t>
            </a:r>
            <a:r>
              <a:rPr lang="en-GB" sz="2400" b="0" i="0" u="none" strike="noStrike" cap="none">
                <a:solidFill>
                  <a:srgbClr val="002060"/>
                </a:solidFill>
                <a:latin typeface="Century Gothic"/>
                <a:ea typeface="Century Gothic"/>
                <a:cs typeface="Century Gothic"/>
                <a:sym typeface="Century Gothic"/>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500"/>
                                        <p:tgtEl>
                                          <p:spTgt spid="2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500"/>
                                        <p:tgtEl>
                                          <p:spTgt spid="2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35" name="Google Shape;235;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36" name="Google Shape;236;p5"/>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37" name="Google Shape;237;p5"/>
          <p:cNvSpPr/>
          <p:nvPr/>
        </p:nvSpPr>
        <p:spPr>
          <a:xfrm>
            <a:off x="3076398"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solución</a:t>
            </a:r>
            <a:endParaRPr sz="2800" b="1" i="0" u="none" strike="noStrike" cap="none">
              <a:solidFill>
                <a:srgbClr val="1F3864"/>
              </a:solidFill>
              <a:latin typeface="Century Gothic"/>
              <a:ea typeface="Century Gothic"/>
              <a:cs typeface="Century Gothic"/>
              <a:sym typeface="Century Gothic"/>
            </a:endParaRPr>
          </a:p>
        </p:txBody>
      </p:sp>
      <p:sp>
        <p:nvSpPr>
          <p:cNvPr id="238" name="Google Shape;238;p5"/>
          <p:cNvSpPr/>
          <p:nvPr/>
        </p:nvSpPr>
        <p:spPr>
          <a:xfrm>
            <a:off x="6116377"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ficción</a:t>
            </a:r>
            <a:endParaRPr sz="2800" b="1" i="0" u="none" strike="noStrike" cap="none">
              <a:solidFill>
                <a:srgbClr val="1F3864"/>
              </a:solidFill>
              <a:latin typeface="Century Gothic"/>
              <a:ea typeface="Century Gothic"/>
              <a:cs typeface="Century Gothic"/>
              <a:sym typeface="Century Gothic"/>
            </a:endParaRPr>
          </a:p>
        </p:txBody>
      </p:sp>
      <p:sp>
        <p:nvSpPr>
          <p:cNvPr id="239" name="Google Shape;239;p5"/>
          <p:cNvSpPr/>
          <p:nvPr/>
        </p:nvSpPr>
        <p:spPr>
          <a:xfrm>
            <a:off x="9156356"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relación</a:t>
            </a:r>
            <a:endParaRPr sz="2800" b="1" i="0" u="none" strike="noStrike" cap="none">
              <a:solidFill>
                <a:srgbClr val="1F3864"/>
              </a:solidFill>
              <a:latin typeface="Century Gothic"/>
              <a:ea typeface="Century Gothic"/>
              <a:cs typeface="Century Gothic"/>
              <a:sym typeface="Century Gothic"/>
            </a:endParaRPr>
          </a:p>
        </p:txBody>
      </p:sp>
      <p:sp>
        <p:nvSpPr>
          <p:cNvPr id="240" name="Google Shape;240;p5"/>
          <p:cNvSpPr/>
          <p:nvPr/>
        </p:nvSpPr>
        <p:spPr>
          <a:xfrm>
            <a:off x="3138589"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operación</a:t>
            </a:r>
            <a:endParaRPr sz="2800" b="1" i="0" u="none" strike="noStrike" cap="none">
              <a:solidFill>
                <a:srgbClr val="1F3864"/>
              </a:solidFill>
              <a:latin typeface="Century Gothic"/>
              <a:ea typeface="Century Gothic"/>
              <a:cs typeface="Century Gothic"/>
              <a:sym typeface="Century Gothic"/>
            </a:endParaRPr>
          </a:p>
        </p:txBody>
      </p:sp>
      <p:sp>
        <p:nvSpPr>
          <p:cNvPr id="241" name="Google Shape;241;p5"/>
          <p:cNvSpPr/>
          <p:nvPr/>
        </p:nvSpPr>
        <p:spPr>
          <a:xfrm>
            <a:off x="6175547"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introducción</a:t>
            </a:r>
            <a:endParaRPr sz="2800" b="1" i="0" u="none" strike="noStrike" cap="none">
              <a:solidFill>
                <a:srgbClr val="1F3864"/>
              </a:solidFill>
              <a:latin typeface="Century Gothic"/>
              <a:ea typeface="Century Gothic"/>
              <a:cs typeface="Century Gothic"/>
              <a:sym typeface="Century Gothic"/>
            </a:endParaRPr>
          </a:p>
        </p:txBody>
      </p:sp>
      <p:sp>
        <p:nvSpPr>
          <p:cNvPr id="242" name="Google Shape;242;p5"/>
          <p:cNvSpPr/>
          <p:nvPr/>
        </p:nvSpPr>
        <p:spPr>
          <a:xfrm>
            <a:off x="9156356"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imaginación</a:t>
            </a:r>
            <a:endParaRPr/>
          </a:p>
        </p:txBody>
      </p:sp>
      <p:sp>
        <p:nvSpPr>
          <p:cNvPr id="243" name="Google Shape;243;p5"/>
          <p:cNvSpPr/>
          <p:nvPr/>
        </p:nvSpPr>
        <p:spPr>
          <a:xfrm>
            <a:off x="157780"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pronunciación</a:t>
            </a:r>
            <a:endParaRPr sz="2800" b="1" i="0" u="none" strike="noStrike" cap="none">
              <a:solidFill>
                <a:srgbClr val="1F3864"/>
              </a:solidFill>
              <a:latin typeface="Century Gothic"/>
              <a:ea typeface="Century Gothic"/>
              <a:cs typeface="Century Gothic"/>
              <a:sym typeface="Century Gothic"/>
            </a:endParaRPr>
          </a:p>
        </p:txBody>
      </p:sp>
      <p:sp>
        <p:nvSpPr>
          <p:cNvPr id="244" name="Google Shape;244;p5"/>
          <p:cNvSpPr/>
          <p:nvPr/>
        </p:nvSpPr>
        <p:spPr>
          <a:xfrm>
            <a:off x="82286" y="413845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posición</a:t>
            </a:r>
            <a:endParaRPr sz="2800" b="1" i="0" u="none" strike="noStrike" cap="none">
              <a:solidFill>
                <a:srgbClr val="1F3864"/>
              </a:solidFill>
              <a:latin typeface="Century Gothic"/>
              <a:ea typeface="Century Gothic"/>
              <a:cs typeface="Century Gothic"/>
              <a:sym typeface="Century Gothic"/>
            </a:endParaRPr>
          </a:p>
        </p:txBody>
      </p:sp>
      <p:sp>
        <p:nvSpPr>
          <p:cNvPr id="245" name="Google Shape;245;p5"/>
          <p:cNvSpPr/>
          <p:nvPr/>
        </p:nvSpPr>
        <p:spPr>
          <a:xfrm>
            <a:off x="3086103"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solution</a:t>
            </a:r>
            <a:endParaRPr sz="2800" b="1" i="0" u="none" strike="noStrike" cap="none">
              <a:solidFill>
                <a:srgbClr val="1F3864"/>
              </a:solidFill>
              <a:latin typeface="Century Gothic"/>
              <a:ea typeface="Century Gothic"/>
              <a:cs typeface="Century Gothic"/>
              <a:sym typeface="Century Gothic"/>
            </a:endParaRPr>
          </a:p>
        </p:txBody>
      </p:sp>
      <p:sp>
        <p:nvSpPr>
          <p:cNvPr id="246" name="Google Shape;246;p5"/>
          <p:cNvSpPr/>
          <p:nvPr/>
        </p:nvSpPr>
        <p:spPr>
          <a:xfrm>
            <a:off x="6126082"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fiction</a:t>
            </a:r>
            <a:endParaRPr/>
          </a:p>
        </p:txBody>
      </p:sp>
      <p:sp>
        <p:nvSpPr>
          <p:cNvPr id="247" name="Google Shape;247;p5"/>
          <p:cNvSpPr/>
          <p:nvPr/>
        </p:nvSpPr>
        <p:spPr>
          <a:xfrm>
            <a:off x="9156355" y="416161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relation</a:t>
            </a:r>
            <a:endParaRPr sz="2800" b="1" i="0" u="none" strike="noStrike" cap="none">
              <a:solidFill>
                <a:srgbClr val="1F3864"/>
              </a:solidFill>
              <a:latin typeface="Century Gothic"/>
              <a:ea typeface="Century Gothic"/>
              <a:cs typeface="Century Gothic"/>
              <a:sym typeface="Century Gothic"/>
            </a:endParaRPr>
          </a:p>
        </p:txBody>
      </p:sp>
      <p:sp>
        <p:nvSpPr>
          <p:cNvPr id="248" name="Google Shape;248;p5"/>
          <p:cNvSpPr/>
          <p:nvPr/>
        </p:nvSpPr>
        <p:spPr>
          <a:xfrm>
            <a:off x="3130272"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operation</a:t>
            </a:r>
            <a:endParaRPr/>
          </a:p>
        </p:txBody>
      </p:sp>
      <p:sp>
        <p:nvSpPr>
          <p:cNvPr id="249" name="Google Shape;249;p5"/>
          <p:cNvSpPr/>
          <p:nvPr/>
        </p:nvSpPr>
        <p:spPr>
          <a:xfrm>
            <a:off x="6167230"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introduction</a:t>
            </a:r>
            <a:endParaRPr/>
          </a:p>
        </p:txBody>
      </p:sp>
      <p:sp>
        <p:nvSpPr>
          <p:cNvPr id="250" name="Google Shape;250;p5"/>
          <p:cNvSpPr/>
          <p:nvPr/>
        </p:nvSpPr>
        <p:spPr>
          <a:xfrm>
            <a:off x="9156356"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imagination</a:t>
            </a:r>
            <a:endParaRPr/>
          </a:p>
        </p:txBody>
      </p:sp>
      <p:sp>
        <p:nvSpPr>
          <p:cNvPr id="251" name="Google Shape;251;p5"/>
          <p:cNvSpPr/>
          <p:nvPr/>
        </p:nvSpPr>
        <p:spPr>
          <a:xfrm>
            <a:off x="166097"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pronunciation</a:t>
            </a:r>
            <a:endParaRPr/>
          </a:p>
        </p:txBody>
      </p:sp>
      <p:sp>
        <p:nvSpPr>
          <p:cNvPr id="252" name="Google Shape;252;p5"/>
          <p:cNvSpPr/>
          <p:nvPr/>
        </p:nvSpPr>
        <p:spPr>
          <a:xfrm>
            <a:off x="91991" y="4096979"/>
            <a:ext cx="2823411" cy="130880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position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p:nvPr/>
        </p:nvSpPr>
        <p:spPr>
          <a:xfrm>
            <a:off x="237123" y="2332729"/>
            <a:ext cx="1173716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When words with –ción become plural, the extra ‘</a:t>
            </a:r>
            <a:r>
              <a:rPr lang="en-GB" sz="2400" b="1">
                <a:solidFill>
                  <a:srgbClr val="115076"/>
                </a:solidFill>
                <a:latin typeface="Century Gothic"/>
                <a:ea typeface="Century Gothic"/>
                <a:cs typeface="Century Gothic"/>
                <a:sym typeface="Century Gothic"/>
              </a:rPr>
              <a:t>-</a:t>
            </a:r>
            <a:r>
              <a:rPr lang="en-GB" sz="2400">
                <a:solidFill>
                  <a:srgbClr val="1F3864"/>
                </a:solidFill>
                <a:latin typeface="Century Gothic"/>
                <a:ea typeface="Century Gothic"/>
                <a:cs typeface="Century Gothic"/>
                <a:sym typeface="Century Gothic"/>
              </a:rPr>
              <a:t>es’ means that the stress is now on the penultimate syllable. So, no accent is needed. </a:t>
            </a:r>
            <a:endParaRPr sz="2400" b="0" i="0" u="none" strike="noStrike" cap="none">
              <a:solidFill>
                <a:srgbClr val="1F3864"/>
              </a:solidFill>
              <a:latin typeface="Century Gothic"/>
              <a:ea typeface="Century Gothic"/>
              <a:cs typeface="Century Gothic"/>
              <a:sym typeface="Century Gothic"/>
            </a:endParaRPr>
          </a:p>
        </p:txBody>
      </p:sp>
      <p:pic>
        <p:nvPicPr>
          <p:cNvPr id="259" name="Google Shape;259;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60" name="Google Shape;260;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61" name="Google Shape;261;p6"/>
          <p:cNvSpPr txBox="1"/>
          <p:nvPr/>
        </p:nvSpPr>
        <p:spPr>
          <a:xfrm>
            <a:off x="237124" y="1230021"/>
            <a:ext cx="117371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1F3864"/>
                </a:solidFill>
                <a:latin typeface="Century Gothic"/>
                <a:ea typeface="Century Gothic"/>
                <a:cs typeface="Century Gothic"/>
                <a:sym typeface="Century Gothic"/>
              </a:rPr>
              <a:t>Remember, if a word with </a:t>
            </a:r>
            <a:r>
              <a:rPr lang="en-GB" sz="2400" b="1" i="0" u="none" strike="noStrike" cap="none">
                <a:solidFill>
                  <a:srgbClr val="1F3864"/>
                </a:solidFill>
                <a:latin typeface="Century Gothic"/>
                <a:ea typeface="Century Gothic"/>
                <a:cs typeface="Century Gothic"/>
                <a:sym typeface="Century Gothic"/>
              </a:rPr>
              <a:t>fina</a:t>
            </a:r>
            <a:r>
              <a:rPr lang="en-GB" sz="2400" b="1">
                <a:solidFill>
                  <a:srgbClr val="1F3864"/>
                </a:solidFill>
                <a:latin typeface="Century Gothic"/>
                <a:ea typeface="Century Gothic"/>
                <a:cs typeface="Century Gothic"/>
                <a:sym typeface="Century Gothic"/>
              </a:rPr>
              <a:t>l</a:t>
            </a:r>
            <a:r>
              <a:rPr lang="en-GB" sz="2400" b="0" i="0" u="none" strike="noStrike" cap="none">
                <a:solidFill>
                  <a:srgbClr val="1F3864"/>
                </a:solidFill>
                <a:latin typeface="Century Gothic"/>
                <a:ea typeface="Century Gothic"/>
                <a:cs typeface="Century Gothic"/>
                <a:sym typeface="Century Gothic"/>
              </a:rPr>
              <a:t> syllable stress ends in ‘n’ or ‘s’, use an accent.</a:t>
            </a:r>
            <a:endParaRPr sz="2400" b="0" i="0" u="none" strike="noStrike" cap="none">
              <a:solidFill>
                <a:srgbClr val="1F3864"/>
              </a:solidFill>
              <a:latin typeface="Century Gothic"/>
              <a:ea typeface="Century Gothic"/>
              <a:cs typeface="Century Gothic"/>
              <a:sym typeface="Century Gothic"/>
            </a:endParaRPr>
          </a:p>
        </p:txBody>
      </p:sp>
      <p:sp>
        <p:nvSpPr>
          <p:cNvPr id="262" name="Google Shape;262;p6"/>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Escucha </a:t>
            </a:r>
            <a:r>
              <a:rPr lang="en-GB" sz="2400">
                <a:solidFill>
                  <a:srgbClr val="1F3864"/>
                </a:solidFill>
                <a:latin typeface="Century Gothic"/>
                <a:ea typeface="Century Gothic"/>
                <a:cs typeface="Century Gothic"/>
                <a:sym typeface="Century Gothic"/>
              </a:rPr>
              <a:t>y lee </a:t>
            </a:r>
            <a:r>
              <a:rPr lang="en-GB" sz="2400" b="0" i="0" u="none" strike="noStrike" cap="none">
                <a:solidFill>
                  <a:srgbClr val="1F3864"/>
                </a:solidFill>
                <a:latin typeface="Century Gothic"/>
                <a:ea typeface="Century Gothic"/>
                <a:cs typeface="Century Gothic"/>
                <a:sym typeface="Century Gothic"/>
              </a:rPr>
              <a:t>unos ejemplos:</a:t>
            </a:r>
            <a:endParaRPr/>
          </a:p>
        </p:txBody>
      </p:sp>
      <p:sp>
        <p:nvSpPr>
          <p:cNvPr id="263" name="Google Shape;263;p6"/>
          <p:cNvSpPr txBox="1"/>
          <p:nvPr/>
        </p:nvSpPr>
        <p:spPr>
          <a:xfrm>
            <a:off x="237124" y="1781374"/>
            <a:ext cx="122596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a:solidFill>
                  <a:srgbClr val="1F3864"/>
                </a:solidFill>
                <a:latin typeface="Century Gothic"/>
                <a:ea typeface="Century Gothic"/>
                <a:cs typeface="Century Gothic"/>
                <a:sym typeface="Century Gothic"/>
              </a:rPr>
              <a:t>If a word with </a:t>
            </a:r>
            <a:r>
              <a:rPr lang="en-GB" sz="2400" b="1">
                <a:solidFill>
                  <a:srgbClr val="1F3864"/>
                </a:solidFill>
                <a:latin typeface="Century Gothic"/>
                <a:ea typeface="Century Gothic"/>
                <a:cs typeface="Century Gothic"/>
                <a:sym typeface="Century Gothic"/>
              </a:rPr>
              <a:t>penultimate</a:t>
            </a:r>
            <a:r>
              <a:rPr lang="en-GB" sz="2400">
                <a:solidFill>
                  <a:srgbClr val="1F3864"/>
                </a:solidFill>
                <a:latin typeface="Century Gothic"/>
                <a:ea typeface="Century Gothic"/>
                <a:cs typeface="Century Gothic"/>
                <a:sym typeface="Century Gothic"/>
              </a:rPr>
              <a:t> syllable stress ends in ‘n’ or ‘s’, don’t use an accent.</a:t>
            </a:r>
            <a:endParaRPr sz="2400" b="0" i="0" u="none" strike="noStrike" cap="none">
              <a:solidFill>
                <a:srgbClr val="1F3864"/>
              </a:solidFill>
              <a:latin typeface="Century Gothic"/>
              <a:ea typeface="Century Gothic"/>
              <a:cs typeface="Century Gothic"/>
              <a:sym typeface="Century Gothic"/>
            </a:endParaRPr>
          </a:p>
        </p:txBody>
      </p:sp>
      <p:sp>
        <p:nvSpPr>
          <p:cNvPr id="264" name="Google Shape;264;p6">
            <a:hlinkClick r:id="" action="ppaction://noaction">
              <a:snd r:embed="rId4" name="1 construccio%CC%81n - o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265" name="Google Shape;265;p6">
            <a:hlinkClick r:id="" action="ppaction://noaction">
              <a:snd r:embed="rId5" name="2 revolucio%CC%81n - o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266" name="Google Shape;266;p6">
            <a:hlinkClick r:id="" action="ppaction://noaction">
              <a:snd r:embed="rId6" name="3 accio%CC%81n - o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267" name="Google Shape;267;p6"/>
          <p:cNvSpPr txBox="1"/>
          <p:nvPr/>
        </p:nvSpPr>
        <p:spPr>
          <a:xfrm>
            <a:off x="1194962" y="3984237"/>
            <a:ext cx="21994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construcci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sp>
        <p:nvSpPr>
          <p:cNvPr id="268" name="Google Shape;268;p6"/>
          <p:cNvSpPr txBox="1"/>
          <p:nvPr/>
        </p:nvSpPr>
        <p:spPr>
          <a:xfrm>
            <a:off x="1194962" y="4671418"/>
            <a:ext cx="24636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revoluci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sp>
        <p:nvSpPr>
          <p:cNvPr id="269" name="Google Shape;269;p6"/>
          <p:cNvSpPr txBox="1"/>
          <p:nvPr/>
        </p:nvSpPr>
        <p:spPr>
          <a:xfrm>
            <a:off x="1194963" y="5395627"/>
            <a:ext cx="2949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solidFill>
                  <a:srgbClr val="1F3864"/>
                </a:solidFill>
                <a:latin typeface="Century Gothic"/>
                <a:ea typeface="Century Gothic"/>
                <a:cs typeface="Century Gothic"/>
                <a:sym typeface="Century Gothic"/>
              </a:rPr>
              <a:t>ac</a:t>
            </a:r>
            <a:r>
              <a:rPr lang="en-GB" sz="2400">
                <a:solidFill>
                  <a:srgbClr val="1F3864"/>
                </a:solidFill>
                <a:latin typeface="Century Gothic"/>
                <a:ea typeface="Century Gothic"/>
                <a:cs typeface="Century Gothic"/>
                <a:sym typeface="Century Gothic"/>
              </a:rPr>
              <a:t>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i="0" u="none" strike="noStrike" cap="none">
              <a:solidFill>
                <a:srgbClr val="1F3864"/>
              </a:solidFill>
              <a:latin typeface="Century Gothic"/>
              <a:ea typeface="Century Gothic"/>
              <a:cs typeface="Century Gothic"/>
              <a:sym typeface="Century Gothic"/>
            </a:endParaRPr>
          </a:p>
        </p:txBody>
      </p:sp>
      <p:sp>
        <p:nvSpPr>
          <p:cNvPr id="270" name="Google Shape;270;p6"/>
          <p:cNvSpPr txBox="1"/>
          <p:nvPr/>
        </p:nvSpPr>
        <p:spPr>
          <a:xfrm>
            <a:off x="3913912" y="3964583"/>
            <a:ext cx="22971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construcci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a:solidFill>
                <a:srgbClr val="1F3864"/>
              </a:solidFill>
              <a:latin typeface="Century Gothic"/>
              <a:ea typeface="Century Gothic"/>
              <a:cs typeface="Century Gothic"/>
              <a:sym typeface="Century Gothic"/>
            </a:endParaRPr>
          </a:p>
        </p:txBody>
      </p:sp>
      <p:sp>
        <p:nvSpPr>
          <p:cNvPr id="271" name="Google Shape;271;p6"/>
          <p:cNvSpPr txBox="1"/>
          <p:nvPr/>
        </p:nvSpPr>
        <p:spPr>
          <a:xfrm>
            <a:off x="3938338" y="5456418"/>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solidFill>
                  <a:srgbClr val="1F3864"/>
                </a:solidFill>
                <a:latin typeface="Century Gothic"/>
                <a:ea typeface="Century Gothic"/>
                <a:cs typeface="Century Gothic"/>
                <a:sym typeface="Century Gothic"/>
              </a:rPr>
              <a:t>ac</a:t>
            </a:r>
            <a:r>
              <a:rPr lang="en-GB" sz="2400">
                <a:solidFill>
                  <a:srgbClr val="1F3864"/>
                </a:solidFill>
                <a:latin typeface="Century Gothic"/>
                <a:ea typeface="Century Gothic"/>
                <a:cs typeface="Century Gothic"/>
                <a:sym typeface="Century Gothic"/>
              </a:rPr>
              <a:t>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i="0" u="none" strike="noStrike" cap="none">
              <a:solidFill>
                <a:srgbClr val="1F3864"/>
              </a:solidFill>
              <a:latin typeface="Century Gothic"/>
              <a:ea typeface="Century Gothic"/>
              <a:cs typeface="Century Gothic"/>
              <a:sym typeface="Century Gothic"/>
            </a:endParaRPr>
          </a:p>
        </p:txBody>
      </p:sp>
      <p:sp>
        <p:nvSpPr>
          <p:cNvPr id="272" name="Google Shape;272;p6"/>
          <p:cNvSpPr txBox="1"/>
          <p:nvPr/>
        </p:nvSpPr>
        <p:spPr>
          <a:xfrm>
            <a:off x="3938338" y="4767443"/>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revoluci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cxnSp>
        <p:nvCxnSpPr>
          <p:cNvPr id="273" name="Google Shape;273;p6"/>
          <p:cNvCxnSpPr/>
          <p:nvPr/>
        </p:nvCxnSpPr>
        <p:spPr>
          <a:xfrm>
            <a:off x="2440808" y="5695737"/>
            <a:ext cx="1364540"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4" name="Google Shape;274;p6"/>
          <p:cNvCxnSpPr/>
          <p:nvPr/>
        </p:nvCxnSpPr>
        <p:spPr>
          <a:xfrm>
            <a:off x="2939595" y="4991455"/>
            <a:ext cx="865753"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5" name="Google Shape;275;p6"/>
          <p:cNvCxnSpPr/>
          <p:nvPr/>
        </p:nvCxnSpPr>
        <p:spPr>
          <a:xfrm>
            <a:off x="3313193" y="4210652"/>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276" name="Google Shape;276;p6"/>
          <p:cNvSpPr txBox="1"/>
          <p:nvPr/>
        </p:nvSpPr>
        <p:spPr>
          <a:xfrm>
            <a:off x="5828434" y="3966429"/>
            <a:ext cx="5351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es</a:t>
            </a:r>
            <a:endParaRPr/>
          </a:p>
        </p:txBody>
      </p:sp>
      <p:sp>
        <p:nvSpPr>
          <p:cNvPr id="277" name="Google Shape;277;p6"/>
          <p:cNvSpPr txBox="1"/>
          <p:nvPr/>
        </p:nvSpPr>
        <p:spPr>
          <a:xfrm>
            <a:off x="4838700" y="5477310"/>
            <a:ext cx="7755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1F3864"/>
                </a:solidFill>
                <a:latin typeface="Century Gothic"/>
                <a:ea typeface="Century Gothic"/>
                <a:cs typeface="Century Gothic"/>
                <a:sym typeface="Century Gothic"/>
              </a:rPr>
              <a:t>es</a:t>
            </a:r>
            <a:endParaRPr dirty="0"/>
          </a:p>
        </p:txBody>
      </p:sp>
      <p:sp>
        <p:nvSpPr>
          <p:cNvPr id="278" name="Google Shape;278;p6"/>
          <p:cNvSpPr txBox="1"/>
          <p:nvPr/>
        </p:nvSpPr>
        <p:spPr>
          <a:xfrm>
            <a:off x="5411925" y="4776753"/>
            <a:ext cx="6840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es</a:t>
            </a:r>
            <a:endParaRPr/>
          </a:p>
        </p:txBody>
      </p:sp>
      <p:sp>
        <p:nvSpPr>
          <p:cNvPr id="279" name="Google Shape;279;p6"/>
          <p:cNvSpPr/>
          <p:nvPr/>
        </p:nvSpPr>
        <p:spPr>
          <a:xfrm>
            <a:off x="6308191" y="3163726"/>
            <a:ext cx="5528393" cy="1007166"/>
          </a:xfrm>
          <a:prstGeom prst="wedgeRoundRectCallout">
            <a:avLst>
              <a:gd name="adj1" fmla="val -58313"/>
              <a:gd name="adj2" fmla="val 33077"/>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Listen carefully. The stressed syllable doesn’t change – only the spelling does!</a:t>
            </a:r>
            <a:endParaRPr sz="20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9.2.2.1</a:t>
            </a:r>
            <a:br>
              <a:rPr lang="en-GB" sz="5400" b="1" dirty="0"/>
            </a:br>
            <a:br>
              <a:rPr lang="en-GB" sz="5400" b="1" dirty="0"/>
            </a:br>
            <a:r>
              <a:rPr lang="en-GB" sz="5400" b="1" dirty="0"/>
              <a:t>-</a:t>
            </a:r>
            <a:r>
              <a:rPr lang="en-GB" sz="5400" b="1" dirty="0" err="1"/>
              <a:t>tion</a:t>
            </a:r>
            <a:r>
              <a:rPr lang="en-GB" sz="5400" b="1" dirty="0"/>
              <a:t> / -</a:t>
            </a:r>
            <a:r>
              <a:rPr lang="en-GB" sz="5400" b="1" dirty="0" err="1"/>
              <a:t>ción</a:t>
            </a:r>
            <a:endParaRPr lang="en-GB" sz="5400" b="1" dirty="0"/>
          </a:p>
        </p:txBody>
      </p:sp>
    </p:spTree>
    <p:extLst>
      <p:ext uri="{BB962C8B-B14F-4D97-AF65-F5344CB8AC3E}">
        <p14:creationId xmlns:p14="http://schemas.microsoft.com/office/powerpoint/2010/main" val="228578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2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35" name="Google Shape;535;p2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536" name="Google Shape;536;p20"/>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537" name="Google Shape;537;p20"/>
          <p:cNvSpPr txBox="1"/>
          <p:nvPr/>
        </p:nvSpPr>
        <p:spPr>
          <a:xfrm>
            <a:off x="268942" y="5148765"/>
            <a:ext cx="11512202" cy="803714"/>
          </a:xfrm>
          <a:prstGeom prst="rect">
            <a:avLst/>
          </a:prstGeom>
          <a:solidFill>
            <a:srgbClr val="EA5F00"/>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dirty="0">
                <a:solidFill>
                  <a:srgbClr val="FFFFFF"/>
                </a:solidFill>
                <a:latin typeface="Century Gothic"/>
                <a:ea typeface="Century Gothic"/>
                <a:cs typeface="Century Gothic"/>
                <a:sym typeface="Century Gothic"/>
              </a:rPr>
              <a:t>-</a:t>
            </a:r>
            <a:r>
              <a:rPr lang="en-GB" sz="3000" b="1" i="0" u="none" strike="noStrike" cap="none" dirty="0">
                <a:solidFill>
                  <a:srgbClr val="FFFFFF"/>
                </a:solidFill>
                <a:latin typeface="Century Gothic"/>
                <a:ea typeface="Century Gothic"/>
                <a:cs typeface="Century Gothic"/>
                <a:sym typeface="Century Gothic"/>
              </a:rPr>
              <a:t>ty</a:t>
            </a:r>
            <a:r>
              <a:rPr lang="en-GB" sz="3000" b="0" i="0" u="none" strike="noStrike" cap="none" dirty="0">
                <a:solidFill>
                  <a:srgbClr val="FFFFFF"/>
                </a:solidFill>
                <a:latin typeface="Century Gothic"/>
                <a:ea typeface="Century Gothic"/>
                <a:cs typeface="Century Gothic"/>
                <a:sym typeface="Century Gothic"/>
              </a:rPr>
              <a:t> at the end of an English word often changes to –</a:t>
            </a:r>
            <a:r>
              <a:rPr lang="en-GB" sz="3000" b="1" i="0" u="none" strike="noStrike" cap="none" dirty="0">
                <a:solidFill>
                  <a:srgbClr val="FFFFFF"/>
                </a:solidFill>
                <a:latin typeface="Century Gothic"/>
                <a:ea typeface="Century Gothic"/>
                <a:cs typeface="Century Gothic"/>
                <a:sym typeface="Century Gothic"/>
              </a:rPr>
              <a:t>dad </a:t>
            </a:r>
            <a:r>
              <a:rPr lang="en-GB" sz="3000" i="0" u="none" strike="noStrike" cap="none" dirty="0">
                <a:solidFill>
                  <a:srgbClr val="FFFFFF"/>
                </a:solidFill>
                <a:latin typeface="Century Gothic"/>
                <a:ea typeface="Century Gothic"/>
                <a:cs typeface="Century Gothic"/>
                <a:sym typeface="Century Gothic"/>
              </a:rPr>
              <a:t>in Spanish.</a:t>
            </a:r>
            <a:endParaRPr dirty="0"/>
          </a:p>
        </p:txBody>
      </p:sp>
      <p:sp>
        <p:nvSpPr>
          <p:cNvPr id="538" name="Google Shape;538;p20"/>
          <p:cNvSpPr/>
          <p:nvPr/>
        </p:nvSpPr>
        <p:spPr>
          <a:xfrm>
            <a:off x="2914522" y="2142795"/>
            <a:ext cx="1596215"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ci</a:t>
            </a:r>
            <a:r>
              <a:rPr lang="en-GB" sz="2400" b="1" i="0" u="none" strike="noStrike" cap="none">
                <a:solidFill>
                  <a:srgbClr val="FF6600"/>
                </a:solidFill>
                <a:latin typeface="Century Gothic"/>
                <a:ea typeface="Century Gothic"/>
                <a:cs typeface="Century Gothic"/>
                <a:sym typeface="Century Gothic"/>
              </a:rPr>
              <a:t>ty</a:t>
            </a:r>
            <a:endParaRPr sz="3200" b="1" i="0" u="none" strike="noStrike" cap="none">
              <a:solidFill>
                <a:srgbClr val="FF6600"/>
              </a:solidFill>
              <a:latin typeface="Century Gothic"/>
              <a:ea typeface="Century Gothic"/>
              <a:cs typeface="Century Gothic"/>
              <a:sym typeface="Century Gothic"/>
            </a:endParaRPr>
          </a:p>
        </p:txBody>
      </p:sp>
      <p:sp>
        <p:nvSpPr>
          <p:cNvPr id="539" name="Google Shape;539;p20"/>
          <p:cNvSpPr/>
          <p:nvPr/>
        </p:nvSpPr>
        <p:spPr>
          <a:xfrm>
            <a:off x="2914523" y="3507959"/>
            <a:ext cx="1596215"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activi</a:t>
            </a:r>
            <a:r>
              <a:rPr lang="en-GB" sz="2400" b="1" i="0" u="none" strike="noStrike" cap="none">
                <a:solidFill>
                  <a:srgbClr val="FF6600"/>
                </a:solidFill>
                <a:latin typeface="Century Gothic"/>
                <a:ea typeface="Century Gothic"/>
                <a:cs typeface="Century Gothic"/>
                <a:sym typeface="Century Gothic"/>
              </a:rPr>
              <a:t>ty</a:t>
            </a:r>
            <a:endParaRPr sz="3200" b="1" i="0" u="none" strike="noStrike" cap="none">
              <a:solidFill>
                <a:srgbClr val="FF6600"/>
              </a:solidFill>
              <a:latin typeface="Century Gothic"/>
              <a:ea typeface="Century Gothic"/>
              <a:cs typeface="Century Gothic"/>
              <a:sym typeface="Century Gothic"/>
            </a:endParaRPr>
          </a:p>
        </p:txBody>
      </p:sp>
      <p:sp>
        <p:nvSpPr>
          <p:cNvPr id="540" name="Google Shape;540;p20"/>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1F3864"/>
                </a:solidFill>
                <a:latin typeface="Century Gothic"/>
                <a:ea typeface="Century Gothic"/>
                <a:cs typeface="Century Gothic"/>
                <a:sym typeface="Century Gothic"/>
              </a:rPr>
              <a:t>¿Cómo se dice en espanol?</a:t>
            </a:r>
            <a:endParaRPr sz="4800">
              <a:solidFill>
                <a:srgbClr val="1F3864"/>
              </a:solidFill>
              <a:latin typeface="Century Gothic"/>
              <a:ea typeface="Century Gothic"/>
              <a:cs typeface="Century Gothic"/>
              <a:sym typeface="Century Gothic"/>
            </a:endParaRPr>
          </a:p>
        </p:txBody>
      </p:sp>
      <p:sp>
        <p:nvSpPr>
          <p:cNvPr id="541" name="Google Shape;541;p20"/>
          <p:cNvSpPr/>
          <p:nvPr/>
        </p:nvSpPr>
        <p:spPr>
          <a:xfrm>
            <a:off x="5178368" y="2142795"/>
            <a:ext cx="2087246"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ciu</a:t>
            </a:r>
            <a:r>
              <a:rPr lang="en-GB" sz="3200" b="1" i="0" u="none" strike="noStrike" cap="none">
                <a:solidFill>
                  <a:srgbClr val="EA5F00"/>
                </a:solidFill>
                <a:latin typeface="Century Gothic"/>
                <a:ea typeface="Century Gothic"/>
                <a:cs typeface="Century Gothic"/>
                <a:sym typeface="Century Gothic"/>
              </a:rPr>
              <a:t>dad</a:t>
            </a:r>
            <a:r>
              <a:rPr lang="en-GB" sz="2400" b="1" i="0" u="none" strike="noStrike" cap="none">
                <a:solidFill>
                  <a:srgbClr val="1F3864"/>
                </a:solidFill>
                <a:latin typeface="Century Gothic"/>
                <a:ea typeface="Century Gothic"/>
                <a:cs typeface="Century Gothic"/>
                <a:sym typeface="Century Gothic"/>
              </a:rPr>
              <a:t>.</a:t>
            </a:r>
            <a:endParaRPr sz="3200" b="1" i="0" u="none" strike="noStrike" cap="none">
              <a:solidFill>
                <a:srgbClr val="EA5F00"/>
              </a:solidFill>
              <a:latin typeface="Century Gothic"/>
              <a:ea typeface="Century Gothic"/>
              <a:cs typeface="Century Gothic"/>
              <a:sym typeface="Century Gothic"/>
            </a:endParaRPr>
          </a:p>
        </p:txBody>
      </p:sp>
      <p:sp>
        <p:nvSpPr>
          <p:cNvPr id="542" name="Google Shape;542;p20"/>
          <p:cNvSpPr/>
          <p:nvPr/>
        </p:nvSpPr>
        <p:spPr>
          <a:xfrm>
            <a:off x="5160597" y="3526599"/>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activi</a:t>
            </a:r>
            <a:r>
              <a:rPr lang="en-GB" sz="3200" b="1" i="0" u="none" strike="noStrike" cap="none">
                <a:solidFill>
                  <a:srgbClr val="EA5F00"/>
                </a:solidFill>
                <a:latin typeface="Century Gothic"/>
                <a:ea typeface="Century Gothic"/>
                <a:cs typeface="Century Gothic"/>
                <a:sym typeface="Century Gothic"/>
              </a:rPr>
              <a:t>dad</a:t>
            </a:r>
            <a:r>
              <a:rPr lang="en-GB" sz="2400" b="1" i="0" u="none" strike="noStrike" cap="none">
                <a:solidFill>
                  <a:srgbClr val="1F3864"/>
                </a:solidFill>
                <a:latin typeface="Century Gothic"/>
                <a:ea typeface="Century Gothic"/>
                <a:cs typeface="Century Gothic"/>
                <a:sym typeface="Century Gothic"/>
              </a:rPr>
              <a:t>.</a:t>
            </a:r>
            <a:endParaRPr sz="3200" b="1" i="0" u="none" strike="noStrike" cap="none">
              <a:solidFill>
                <a:srgbClr val="EA5F00"/>
              </a:solidFill>
              <a:latin typeface="Century Gothic"/>
              <a:ea typeface="Century Gothic"/>
              <a:cs typeface="Century Gothic"/>
              <a:sym typeface="Century Gothic"/>
            </a:endParaRPr>
          </a:p>
        </p:txBody>
      </p:sp>
      <p:sp>
        <p:nvSpPr>
          <p:cNvPr id="543" name="Google Shape;543;p20"/>
          <p:cNvSpPr txBox="1"/>
          <p:nvPr/>
        </p:nvSpPr>
        <p:spPr>
          <a:xfrm>
            <a:off x="7481927" y="2031119"/>
            <a:ext cx="4439900" cy="2708434"/>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400"/>
              <a:buFont typeface="Century Gothic"/>
              <a:buNone/>
            </a:pPr>
            <a:r>
              <a:rPr lang="en-GB" sz="3400" b="0" i="0" u="none" strike="noStrike" cap="none">
                <a:solidFill>
                  <a:srgbClr val="1F3864"/>
                </a:solidFill>
                <a:latin typeface="Century Gothic"/>
                <a:ea typeface="Century Gothic"/>
                <a:cs typeface="Century Gothic"/>
                <a:sym typeface="Century Gothic"/>
              </a:rPr>
              <a:t>NB: All –</a:t>
            </a:r>
            <a:r>
              <a:rPr lang="en-GB" sz="3400" b="1" i="0" u="none" strike="noStrike" cap="none">
                <a:solidFill>
                  <a:srgbClr val="1F3864"/>
                </a:solidFill>
                <a:latin typeface="Century Gothic"/>
                <a:ea typeface="Century Gothic"/>
                <a:cs typeface="Century Gothic"/>
                <a:sym typeface="Century Gothic"/>
              </a:rPr>
              <a:t>dad</a:t>
            </a:r>
            <a:r>
              <a:rPr lang="en-GB" sz="3400" b="0" i="0" u="none" strike="noStrike" cap="none">
                <a:solidFill>
                  <a:srgbClr val="1F3864"/>
                </a:solidFill>
                <a:latin typeface="Century Gothic"/>
                <a:ea typeface="Century Gothic"/>
                <a:cs typeface="Century Gothic"/>
                <a:sym typeface="Century Gothic"/>
              </a:rPr>
              <a:t> words in Spanish are feminine, so use ‘</a:t>
            </a:r>
            <a:r>
              <a:rPr lang="en-GB" sz="3400" b="1" i="0" u="none" strike="noStrike" cap="none">
                <a:solidFill>
                  <a:srgbClr val="1F3864"/>
                </a:solidFill>
                <a:latin typeface="Century Gothic"/>
                <a:ea typeface="Century Gothic"/>
                <a:cs typeface="Century Gothic"/>
                <a:sym typeface="Century Gothic"/>
              </a:rPr>
              <a:t>la</a:t>
            </a:r>
            <a:r>
              <a:rPr lang="en-GB" sz="3400" b="0" i="0" u="none" strike="noStrike" cap="none">
                <a:solidFill>
                  <a:srgbClr val="1F3864"/>
                </a:solidFill>
                <a:latin typeface="Century Gothic"/>
                <a:ea typeface="Century Gothic"/>
                <a:cs typeface="Century Gothic"/>
                <a:sym typeface="Century Gothic"/>
              </a:rPr>
              <a:t>’ for ‘the’ and ‘</a:t>
            </a:r>
            <a:r>
              <a:rPr lang="en-GB" sz="3400" b="1" i="0" u="none" strike="noStrike" cap="none">
                <a:solidFill>
                  <a:srgbClr val="1F3864"/>
                </a:solidFill>
                <a:latin typeface="Century Gothic"/>
                <a:ea typeface="Century Gothic"/>
                <a:cs typeface="Century Gothic"/>
                <a:sym typeface="Century Gothic"/>
              </a:rPr>
              <a:t>una</a:t>
            </a:r>
            <a:r>
              <a:rPr lang="en-GB" sz="3400" b="0" i="0" u="none" strike="noStrike" cap="none">
                <a:solidFill>
                  <a:srgbClr val="1F3864"/>
                </a:solidFill>
                <a:latin typeface="Century Gothic"/>
                <a:ea typeface="Century Gothic"/>
                <a:cs typeface="Century Gothic"/>
                <a:sym typeface="Century Gothic"/>
              </a:rPr>
              <a:t>’ for ‘a, an’.</a:t>
            </a:r>
            <a:endParaRPr/>
          </a:p>
        </p:txBody>
      </p:sp>
      <p:sp>
        <p:nvSpPr>
          <p:cNvPr id="544" name="Google Shape;544;p20"/>
          <p:cNvSpPr/>
          <p:nvPr/>
        </p:nvSpPr>
        <p:spPr>
          <a:xfrm>
            <a:off x="100428" y="3176216"/>
            <a:ext cx="2657000" cy="1493367"/>
          </a:xfrm>
          <a:prstGeom prst="wedgeRoundRectCallout">
            <a:avLst>
              <a:gd name="adj1" fmla="val 66500"/>
              <a:gd name="adj2" fmla="val 69094"/>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All –dad words have </a:t>
            </a:r>
            <a:r>
              <a:rPr lang="en-GB" sz="2400" b="1">
                <a:solidFill>
                  <a:srgbClr val="002060"/>
                </a:solidFill>
                <a:latin typeface="Century Gothic"/>
                <a:ea typeface="Century Gothic"/>
                <a:cs typeface="Century Gothic"/>
                <a:sym typeface="Century Gothic"/>
              </a:rPr>
              <a:t>final syllable stress</a:t>
            </a:r>
            <a:r>
              <a:rPr lang="en-GB" sz="2400">
                <a:solidFill>
                  <a:srgbClr val="002060"/>
                </a:solidFill>
                <a:latin typeface="Century Gothic"/>
                <a:ea typeface="Century Gothic"/>
                <a:cs typeface="Century Gothic"/>
                <a:sym typeface="Century Gothic"/>
              </a:rPr>
              <a:t>!</a:t>
            </a:r>
            <a:endParaRPr sz="240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4924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500"/>
                                        <p:tgtEl>
                                          <p:spTgt spid="538"/>
                                        </p:tgtEl>
                                      </p:cBhvr>
                                    </p:animEffect>
                                  </p:childTnLst>
                                </p:cTn>
                              </p:par>
                              <p:par>
                                <p:cTn id="8" presetID="10" presetClass="entr" presetSubtype="0" fill="hold" nodeType="withEffect">
                                  <p:stCondLst>
                                    <p:cond delay="0"/>
                                  </p:stCondLst>
                                  <p:childTnLst>
                                    <p:set>
                                      <p:cBhvr>
                                        <p:cTn id="9" dur="1" fill="hold">
                                          <p:stCondLst>
                                            <p:cond delay="0"/>
                                          </p:stCondLst>
                                        </p:cTn>
                                        <p:tgtEl>
                                          <p:spTgt spid="539"/>
                                        </p:tgtEl>
                                        <p:attrNameLst>
                                          <p:attrName>style.visibility</p:attrName>
                                        </p:attrNameLst>
                                      </p:cBhvr>
                                      <p:to>
                                        <p:strVal val="visible"/>
                                      </p:to>
                                    </p:set>
                                    <p:animEffect transition="in" filter="fade">
                                      <p:cBhvr>
                                        <p:cTn id="10" dur="500"/>
                                        <p:tgtEl>
                                          <p:spTgt spid="5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1"/>
                                        </p:tgtEl>
                                        <p:attrNameLst>
                                          <p:attrName>style.visibility</p:attrName>
                                        </p:attrNameLst>
                                      </p:cBhvr>
                                      <p:to>
                                        <p:strVal val="visible"/>
                                      </p:to>
                                    </p:set>
                                    <p:animEffect transition="in" filter="fade">
                                      <p:cBhvr>
                                        <p:cTn id="15" dur="500"/>
                                        <p:tgtEl>
                                          <p:spTgt spid="5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2"/>
                                        </p:tgtEl>
                                        <p:attrNameLst>
                                          <p:attrName>style.visibility</p:attrName>
                                        </p:attrNameLst>
                                      </p:cBhvr>
                                      <p:to>
                                        <p:strVal val="visible"/>
                                      </p:to>
                                    </p:set>
                                    <p:animEffect transition="in" filter="fade">
                                      <p:cBhvr>
                                        <p:cTn id="20" dur="500"/>
                                        <p:tgtEl>
                                          <p:spTgt spid="5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7"/>
                                        </p:tgtEl>
                                        <p:attrNameLst>
                                          <p:attrName>style.visibility</p:attrName>
                                        </p:attrNameLst>
                                      </p:cBhvr>
                                      <p:to>
                                        <p:strVal val="visible"/>
                                      </p:to>
                                    </p:set>
                                    <p:animEffect transition="in" filter="fade">
                                      <p:cBhvr>
                                        <p:cTn id="25" dur="500"/>
                                        <p:tgtEl>
                                          <p:spTgt spid="5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3"/>
                                        </p:tgtEl>
                                        <p:attrNameLst>
                                          <p:attrName>style.visibility</p:attrName>
                                        </p:attrNameLst>
                                      </p:cBhvr>
                                      <p:to>
                                        <p:strVal val="visible"/>
                                      </p:to>
                                    </p:set>
                                    <p:animEffect transition="in" filter="fade">
                                      <p:cBhvr>
                                        <p:cTn id="30" dur="500"/>
                                        <p:tgtEl>
                                          <p:spTgt spid="54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4A9AC940-A0DF-4D15-A463-2AB1B8F3EDA8}"/>
              </a:ext>
            </a:extLst>
          </p:cNvPr>
          <p:cNvSpPr/>
          <p:nvPr/>
        </p:nvSpPr>
        <p:spPr>
          <a:xfrm>
            <a:off x="2337813" y="2354670"/>
            <a:ext cx="159621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ac</a:t>
            </a:r>
            <a:r>
              <a:rPr lang="en-GB" sz="2400" b="1" dirty="0">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337813" y="3328504"/>
            <a:ext cx="159621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direc</a:t>
            </a:r>
            <a:r>
              <a:rPr lang="en-GB" sz="2400" b="1" dirty="0">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073624" y="1172359"/>
            <a:ext cx="1004475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5052377" y="2363990"/>
            <a:ext cx="2087246"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ac</a:t>
            </a:r>
            <a:r>
              <a:rPr lang="en-GB" sz="3200" b="1" dirty="0" err="1">
                <a:solidFill>
                  <a:srgbClr val="EA5F00"/>
                </a:solidFill>
                <a:latin typeface="Century Gothic" panose="020B0502020202020204" pitchFamily="34" charset="0"/>
              </a:rPr>
              <a:t>ción</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5070564" y="3335977"/>
            <a:ext cx="2050870"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direc</a:t>
            </a:r>
            <a:r>
              <a:rPr lang="en-GB" sz="3200" b="1" dirty="0" err="1">
                <a:solidFill>
                  <a:srgbClr val="EA5F00"/>
                </a:solidFill>
                <a:latin typeface="Century Gothic" panose="020B0502020202020204" pitchFamily="34" charset="0"/>
              </a:rPr>
              <a:t>ción</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D8B3825B-5550-4943-9E71-E8C01ACA5B3C}"/>
              </a:ext>
            </a:extLst>
          </p:cNvPr>
          <p:cNvSpPr txBox="1"/>
          <p:nvPr/>
        </p:nvSpPr>
        <p:spPr>
          <a:xfrm>
            <a:off x="132398" y="1789940"/>
            <a:ext cx="11553389" cy="830997"/>
          </a:xfrm>
          <a:prstGeom prst="rect">
            <a:avLst/>
          </a:prstGeom>
          <a:noFill/>
        </p:spPr>
        <p:txBody>
          <a:bodyPr wrap="square" rtlCol="0">
            <a:spAutoFit/>
          </a:bodyPr>
          <a:lstStyle/>
          <a:p>
            <a:r>
              <a:rPr lang="es-GB" sz="2400" dirty="0">
                <a:solidFill>
                  <a:schemeClr val="accent5">
                    <a:lumMod val="50000"/>
                  </a:schemeClr>
                </a:solidFill>
              </a:rPr>
              <a:t>Remember: </a:t>
            </a:r>
            <a:r>
              <a:rPr lang="en-GB" sz="2400" dirty="0">
                <a:solidFill>
                  <a:schemeClr val="accent5">
                    <a:lumMod val="50000"/>
                  </a:schemeClr>
                </a:solidFill>
              </a:rPr>
              <a:t>-</a:t>
            </a:r>
            <a:r>
              <a:rPr lang="en-GB" sz="2400" b="1" dirty="0" err="1">
                <a:solidFill>
                  <a:schemeClr val="accent5">
                    <a:lumMod val="50000"/>
                  </a:schemeClr>
                </a:solidFill>
              </a:rPr>
              <a:t>tion</a:t>
            </a:r>
            <a:r>
              <a:rPr lang="en-GB" sz="2400" dirty="0">
                <a:solidFill>
                  <a:schemeClr val="accent5">
                    <a:lumMod val="50000"/>
                  </a:schemeClr>
                </a:solidFill>
              </a:rPr>
              <a:t> at the end of an English word often changes to –</a:t>
            </a:r>
            <a:r>
              <a:rPr lang="en-GB" sz="2400" b="1" dirty="0" err="1">
                <a:solidFill>
                  <a:schemeClr val="accent5">
                    <a:lumMod val="50000"/>
                  </a:schemeClr>
                </a:solidFill>
              </a:rPr>
              <a:t>ción</a:t>
            </a:r>
            <a:r>
              <a:rPr lang="en-GB" sz="2400" b="1" dirty="0">
                <a:solidFill>
                  <a:schemeClr val="accent5">
                    <a:lumMod val="50000"/>
                  </a:schemeClr>
                </a:solidFill>
              </a:rPr>
              <a:t> </a:t>
            </a:r>
            <a:r>
              <a:rPr lang="en-GB" sz="2400" dirty="0">
                <a:solidFill>
                  <a:schemeClr val="accent5">
                    <a:lumMod val="50000"/>
                  </a:schemeClr>
                </a:solidFill>
              </a:rPr>
              <a:t>in Spanish.</a:t>
            </a:r>
          </a:p>
        </p:txBody>
      </p:sp>
      <p:sp>
        <p:nvSpPr>
          <p:cNvPr id="7" name="Llamada rectangular redondeada 6">
            <a:extLst>
              <a:ext uri="{FF2B5EF4-FFF2-40B4-BE49-F238E27FC236}">
                <a16:creationId xmlns:a16="http://schemas.microsoft.com/office/drawing/2014/main" id="{6E3F8007-EEB6-9644-AB59-328E8E79C333}"/>
              </a:ext>
            </a:extLst>
          </p:cNvPr>
          <p:cNvSpPr/>
          <p:nvPr/>
        </p:nvSpPr>
        <p:spPr>
          <a:xfrm>
            <a:off x="8015710" y="2331499"/>
            <a:ext cx="3912433" cy="1658757"/>
          </a:xfrm>
          <a:prstGeom prst="wedgeRoundRectCallout">
            <a:avLst>
              <a:gd name="adj1" fmla="val -68726"/>
              <a:gd name="adj2" fmla="val 206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All –</a:t>
            </a:r>
            <a:r>
              <a:rPr lang="en-GB" sz="2400" b="1" dirty="0" err="1">
                <a:solidFill>
                  <a:schemeClr val="accent5">
                    <a:lumMod val="50000"/>
                  </a:schemeClr>
                </a:solidFill>
                <a:latin typeface="Century Gothic" panose="020B0502020202020204" pitchFamily="34" charset="0"/>
              </a:rPr>
              <a:t>ción</a:t>
            </a:r>
            <a:r>
              <a:rPr lang="en-GB" sz="2400" dirty="0">
                <a:solidFill>
                  <a:schemeClr val="accent5">
                    <a:lumMod val="50000"/>
                  </a:schemeClr>
                </a:solidFill>
                <a:latin typeface="Century Gothic" panose="020B0502020202020204" pitchFamily="34" charset="0"/>
              </a:rPr>
              <a:t> words in Spanish are feminine, so use ‘</a:t>
            </a:r>
            <a:r>
              <a:rPr lang="en-GB" sz="2400" b="1" dirty="0">
                <a:solidFill>
                  <a:schemeClr val="accent5">
                    <a:lumMod val="50000"/>
                  </a:schemeClr>
                </a:solidFill>
                <a:latin typeface="Century Gothic" panose="020B0502020202020204" pitchFamily="34" charset="0"/>
              </a:rPr>
              <a:t>la</a:t>
            </a:r>
            <a:r>
              <a:rPr lang="en-GB" sz="2400" dirty="0">
                <a:solidFill>
                  <a:schemeClr val="accent5">
                    <a:lumMod val="50000"/>
                  </a:schemeClr>
                </a:solidFill>
                <a:latin typeface="Century Gothic" panose="020B0502020202020204" pitchFamily="34" charset="0"/>
              </a:rPr>
              <a:t>’ for ‘the’ and ‘</a:t>
            </a:r>
            <a:r>
              <a:rPr lang="en-GB" sz="2400" b="1" dirty="0">
                <a:solidFill>
                  <a:schemeClr val="accent5">
                    <a:lumMod val="50000"/>
                  </a:schemeClr>
                </a:solidFill>
                <a:latin typeface="Century Gothic" panose="020B0502020202020204" pitchFamily="34" charset="0"/>
              </a:rPr>
              <a:t>una</a:t>
            </a:r>
            <a:r>
              <a:rPr lang="en-GB" sz="2400" dirty="0">
                <a:solidFill>
                  <a:schemeClr val="accent5">
                    <a:lumMod val="50000"/>
                  </a:schemeClr>
                </a:solidFill>
                <a:latin typeface="Century Gothic" panose="020B0502020202020204" pitchFamily="34" charset="0"/>
              </a:rPr>
              <a:t>’ for ‘a, an’.</a:t>
            </a:r>
            <a:endParaRPr lang="es-GB" sz="2400" dirty="0">
              <a:solidFill>
                <a:schemeClr val="accent5">
                  <a:lumMod val="50000"/>
                </a:schemeClr>
              </a:solidFill>
            </a:endParaRPr>
          </a:p>
        </p:txBody>
      </p:sp>
      <p:sp>
        <p:nvSpPr>
          <p:cNvPr id="15" name="CuadroTexto 14">
            <a:extLst>
              <a:ext uri="{FF2B5EF4-FFF2-40B4-BE49-F238E27FC236}">
                <a16:creationId xmlns:a16="http://schemas.microsoft.com/office/drawing/2014/main" id="{2B634C8B-10B5-ED42-86BE-521A217739B2}"/>
              </a:ext>
            </a:extLst>
          </p:cNvPr>
          <p:cNvSpPr txBox="1"/>
          <p:nvPr/>
        </p:nvSpPr>
        <p:spPr>
          <a:xfrm>
            <a:off x="187815" y="4875740"/>
            <a:ext cx="11497972" cy="830997"/>
          </a:xfrm>
          <a:prstGeom prst="rect">
            <a:avLst/>
          </a:prstGeom>
          <a:noFill/>
        </p:spPr>
        <p:txBody>
          <a:bodyPr wrap="square" rtlCol="0">
            <a:spAutoFit/>
          </a:bodyPr>
          <a:lstStyle/>
          <a:p>
            <a:r>
              <a:rPr lang="en-US" sz="2400" dirty="0">
                <a:solidFill>
                  <a:srgbClr val="4472C4">
                    <a:lumMod val="50000"/>
                  </a:srgbClr>
                </a:solidFill>
              </a:rPr>
              <a:t>However, when words with –</a:t>
            </a:r>
            <a:r>
              <a:rPr lang="en-US" sz="2400" dirty="0" err="1">
                <a:solidFill>
                  <a:srgbClr val="4472C4">
                    <a:lumMod val="50000"/>
                  </a:srgbClr>
                </a:solidFill>
              </a:rPr>
              <a:t>ción</a:t>
            </a:r>
            <a:r>
              <a:rPr lang="en-US" sz="2400" dirty="0">
                <a:solidFill>
                  <a:srgbClr val="4472C4">
                    <a:lumMod val="50000"/>
                  </a:srgbClr>
                </a:solidFill>
              </a:rPr>
              <a:t> become plural, the extra ‘</a:t>
            </a:r>
            <a:r>
              <a:rPr lang="en-GB" sz="2400" b="1" dirty="0">
                <a:solidFill>
                  <a:srgbClr val="115076"/>
                </a:solidFill>
              </a:rPr>
              <a:t>-</a:t>
            </a:r>
            <a:r>
              <a:rPr lang="en-US" sz="2400" dirty="0" err="1">
                <a:solidFill>
                  <a:srgbClr val="4472C4">
                    <a:lumMod val="50000"/>
                  </a:srgbClr>
                </a:solidFill>
              </a:rPr>
              <a:t>es’</a:t>
            </a:r>
            <a:r>
              <a:rPr lang="en-US" sz="2400" dirty="0">
                <a:solidFill>
                  <a:srgbClr val="4472C4">
                    <a:lumMod val="50000"/>
                  </a:srgbClr>
                </a:solidFill>
              </a:rPr>
              <a:t> means that the stress is now on the penultimate syllable. So, no accent is needed. </a:t>
            </a:r>
          </a:p>
        </p:txBody>
      </p:sp>
      <p:sp>
        <p:nvSpPr>
          <p:cNvPr id="19" name="CuadroTexto 18">
            <a:extLst>
              <a:ext uri="{FF2B5EF4-FFF2-40B4-BE49-F238E27FC236}">
                <a16:creationId xmlns:a16="http://schemas.microsoft.com/office/drawing/2014/main" id="{8DDFF4DF-0911-6E47-BA7F-C12527A88EFF}"/>
              </a:ext>
            </a:extLst>
          </p:cNvPr>
          <p:cNvSpPr txBox="1"/>
          <p:nvPr/>
        </p:nvSpPr>
        <p:spPr>
          <a:xfrm>
            <a:off x="187815" y="4284740"/>
            <a:ext cx="11497972" cy="461665"/>
          </a:xfrm>
          <a:prstGeom prst="rect">
            <a:avLst/>
          </a:prstGeom>
          <a:noFill/>
        </p:spPr>
        <p:txBody>
          <a:bodyPr wrap="square" rtlCol="0">
            <a:spAutoFit/>
          </a:bodyPr>
          <a:lstStyle/>
          <a:p>
            <a:r>
              <a:rPr lang="en-US" sz="2400" dirty="0">
                <a:solidFill>
                  <a:srgbClr val="4472C4">
                    <a:lumMod val="50000"/>
                  </a:srgbClr>
                </a:solidFill>
              </a:rPr>
              <a:t>All –</a:t>
            </a:r>
            <a:r>
              <a:rPr lang="en-US" sz="2400" b="1" dirty="0" err="1">
                <a:solidFill>
                  <a:srgbClr val="4472C4">
                    <a:lumMod val="50000"/>
                  </a:srgbClr>
                </a:solidFill>
              </a:rPr>
              <a:t>ción</a:t>
            </a:r>
            <a:r>
              <a:rPr lang="en-US" sz="2400" dirty="0">
                <a:solidFill>
                  <a:srgbClr val="4472C4">
                    <a:lumMod val="50000"/>
                  </a:srgbClr>
                </a:solidFill>
              </a:rPr>
              <a:t> words have final syllable stress and need a written accent.</a:t>
            </a:r>
          </a:p>
        </p:txBody>
      </p:sp>
      <p:sp>
        <p:nvSpPr>
          <p:cNvPr id="20" name="CuadroTexto 19">
            <a:extLst>
              <a:ext uri="{FF2B5EF4-FFF2-40B4-BE49-F238E27FC236}">
                <a16:creationId xmlns:a16="http://schemas.microsoft.com/office/drawing/2014/main" id="{6647E1C4-1CD4-CB4C-BE3F-7FC333877812}"/>
              </a:ext>
            </a:extLst>
          </p:cNvPr>
          <p:cNvSpPr txBox="1"/>
          <p:nvPr/>
        </p:nvSpPr>
        <p:spPr>
          <a:xfrm>
            <a:off x="1581397" y="5735151"/>
            <a:ext cx="1242648" cy="461665"/>
          </a:xfrm>
          <a:prstGeom prst="rect">
            <a:avLst/>
          </a:prstGeom>
          <a:noFill/>
        </p:spPr>
        <p:txBody>
          <a:bodyPr wrap="none" rtlCol="0">
            <a:spAutoFit/>
          </a:bodyPr>
          <a:lstStyle/>
          <a:p>
            <a:pPr algn="l"/>
            <a:r>
              <a:rPr lang="es-GB" sz="2400" dirty="0">
                <a:solidFill>
                  <a:schemeClr val="accent5">
                    <a:lumMod val="50000"/>
                  </a:schemeClr>
                </a:solidFill>
              </a:rPr>
              <a:t>ac</a:t>
            </a:r>
            <a:r>
              <a:rPr lang="es-GB" sz="2400" b="1" dirty="0">
                <a:solidFill>
                  <a:schemeClr val="accent5">
                    <a:lumMod val="50000"/>
                  </a:schemeClr>
                </a:solidFill>
              </a:rPr>
              <a:t>ción</a:t>
            </a:r>
          </a:p>
        </p:txBody>
      </p:sp>
      <p:sp>
        <p:nvSpPr>
          <p:cNvPr id="22" name="CuadroTexto 21">
            <a:extLst>
              <a:ext uri="{FF2B5EF4-FFF2-40B4-BE49-F238E27FC236}">
                <a16:creationId xmlns:a16="http://schemas.microsoft.com/office/drawing/2014/main" id="{0A911E46-B0EA-7048-819D-0EDADE5BEE00}"/>
              </a:ext>
            </a:extLst>
          </p:cNvPr>
          <p:cNvSpPr txBox="1"/>
          <p:nvPr/>
        </p:nvSpPr>
        <p:spPr>
          <a:xfrm>
            <a:off x="3533602" y="5722110"/>
            <a:ext cx="1563248" cy="461665"/>
          </a:xfrm>
          <a:prstGeom prst="rect">
            <a:avLst/>
          </a:prstGeom>
          <a:noFill/>
        </p:spPr>
        <p:txBody>
          <a:bodyPr wrap="none" rtlCol="0">
            <a:spAutoFit/>
          </a:bodyPr>
          <a:lstStyle/>
          <a:p>
            <a:pPr algn="l"/>
            <a:r>
              <a:rPr lang="es-GB" sz="2400" dirty="0">
                <a:solidFill>
                  <a:schemeClr val="accent5">
                    <a:lumMod val="50000"/>
                  </a:schemeClr>
                </a:solidFill>
              </a:rPr>
              <a:t>ac</a:t>
            </a:r>
            <a:r>
              <a:rPr lang="es-GB" sz="2400" b="1" dirty="0">
                <a:solidFill>
                  <a:schemeClr val="accent5">
                    <a:lumMod val="50000"/>
                  </a:schemeClr>
                </a:solidFill>
              </a:rPr>
              <a:t>cion</a:t>
            </a:r>
            <a:r>
              <a:rPr lang="es-GB" sz="2400" dirty="0">
                <a:solidFill>
                  <a:schemeClr val="accent5">
                    <a:lumMod val="50000"/>
                  </a:schemeClr>
                </a:solidFill>
              </a:rPr>
              <a:t>es</a:t>
            </a:r>
          </a:p>
        </p:txBody>
      </p:sp>
      <p:sp>
        <p:nvSpPr>
          <p:cNvPr id="23" name="CuadroTexto 22">
            <a:extLst>
              <a:ext uri="{FF2B5EF4-FFF2-40B4-BE49-F238E27FC236}">
                <a16:creationId xmlns:a16="http://schemas.microsoft.com/office/drawing/2014/main" id="{B383B9F4-36A5-9B4A-80D0-3952A09774C1}"/>
              </a:ext>
            </a:extLst>
          </p:cNvPr>
          <p:cNvSpPr txBox="1"/>
          <p:nvPr/>
        </p:nvSpPr>
        <p:spPr>
          <a:xfrm>
            <a:off x="6003913" y="5717212"/>
            <a:ext cx="1598515" cy="461665"/>
          </a:xfrm>
          <a:prstGeom prst="rect">
            <a:avLst/>
          </a:prstGeom>
          <a:noFill/>
        </p:spPr>
        <p:txBody>
          <a:bodyPr wrap="none" rtlCol="0">
            <a:spAutoFit/>
          </a:bodyPr>
          <a:lstStyle/>
          <a:p>
            <a:pPr algn="l"/>
            <a:r>
              <a:rPr lang="es-GB" sz="2400" dirty="0">
                <a:solidFill>
                  <a:schemeClr val="accent5">
                    <a:lumMod val="50000"/>
                  </a:schemeClr>
                </a:solidFill>
              </a:rPr>
              <a:t>direc</a:t>
            </a:r>
            <a:r>
              <a:rPr lang="es-GB" sz="2400" b="1" dirty="0">
                <a:solidFill>
                  <a:schemeClr val="accent5">
                    <a:lumMod val="50000"/>
                  </a:schemeClr>
                </a:solidFill>
              </a:rPr>
              <a:t>ción</a:t>
            </a:r>
          </a:p>
        </p:txBody>
      </p:sp>
      <p:sp>
        <p:nvSpPr>
          <p:cNvPr id="24" name="CuadroTexto 23">
            <a:extLst>
              <a:ext uri="{FF2B5EF4-FFF2-40B4-BE49-F238E27FC236}">
                <a16:creationId xmlns:a16="http://schemas.microsoft.com/office/drawing/2014/main" id="{E4B093DB-6106-A444-8A0C-4FF6584DE9E4}"/>
              </a:ext>
            </a:extLst>
          </p:cNvPr>
          <p:cNvSpPr txBox="1"/>
          <p:nvPr/>
        </p:nvSpPr>
        <p:spPr>
          <a:xfrm>
            <a:off x="8321965" y="5735150"/>
            <a:ext cx="1919115" cy="461665"/>
          </a:xfrm>
          <a:prstGeom prst="rect">
            <a:avLst/>
          </a:prstGeom>
          <a:noFill/>
        </p:spPr>
        <p:txBody>
          <a:bodyPr wrap="none" rtlCol="0">
            <a:spAutoFit/>
          </a:bodyPr>
          <a:lstStyle/>
          <a:p>
            <a:pPr algn="l"/>
            <a:r>
              <a:rPr lang="es-GB" sz="2400" dirty="0">
                <a:solidFill>
                  <a:schemeClr val="accent5">
                    <a:lumMod val="50000"/>
                  </a:schemeClr>
                </a:solidFill>
              </a:rPr>
              <a:t>direc</a:t>
            </a:r>
            <a:r>
              <a:rPr lang="es-GB" sz="2400" b="1" dirty="0">
                <a:solidFill>
                  <a:schemeClr val="accent5">
                    <a:lumMod val="50000"/>
                  </a:schemeClr>
                </a:solidFill>
              </a:rPr>
              <a:t>cio</a:t>
            </a:r>
            <a:r>
              <a:rPr lang="es-GB" sz="2400" dirty="0">
                <a:solidFill>
                  <a:schemeClr val="accent5">
                    <a:lumMod val="50000"/>
                  </a:schemeClr>
                </a:solidFill>
              </a:rPr>
              <a:t>nes</a:t>
            </a:r>
          </a:p>
        </p:txBody>
      </p:sp>
      <p:cxnSp>
        <p:nvCxnSpPr>
          <p:cNvPr id="26" name="Conector recto de flecha 25">
            <a:extLst>
              <a:ext uri="{FF2B5EF4-FFF2-40B4-BE49-F238E27FC236}">
                <a16:creationId xmlns:a16="http://schemas.microsoft.com/office/drawing/2014/main" id="{D547B2AC-7EC9-4740-9059-DA9DA8A90203}"/>
              </a:ext>
            </a:extLst>
          </p:cNvPr>
          <p:cNvCxnSpPr>
            <a:stCxn id="20" idx="3"/>
            <a:endCxn id="22" idx="1"/>
          </p:cNvCxnSpPr>
          <p:nvPr/>
        </p:nvCxnSpPr>
        <p:spPr>
          <a:xfrm flipV="1">
            <a:off x="2824045" y="5952943"/>
            <a:ext cx="709557" cy="1304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Conector recto de flecha 26">
            <a:extLst>
              <a:ext uri="{FF2B5EF4-FFF2-40B4-BE49-F238E27FC236}">
                <a16:creationId xmlns:a16="http://schemas.microsoft.com/office/drawing/2014/main" id="{E635DC34-A7DB-2743-9417-9ED63AC5DCAA}"/>
              </a:ext>
            </a:extLst>
          </p:cNvPr>
          <p:cNvCxnSpPr/>
          <p:nvPr/>
        </p:nvCxnSpPr>
        <p:spPr>
          <a:xfrm flipV="1">
            <a:off x="7585602" y="5941523"/>
            <a:ext cx="709557" cy="1304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81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3" grpId="0"/>
      <p:bldP spid="7" grpId="0" animBg="1"/>
      <p:bldP spid="15" grpId="0"/>
      <p:bldP spid="19" grpId="0"/>
      <p:bldP spid="20"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076398"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generación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6377"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creación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915635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operación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38589"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posición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75547"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elección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construcción</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157780"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condición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solución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20634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generation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24632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creation</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9242977" y="432982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operation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268536"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position</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305494"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election</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9301203" y="275828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construction</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287727"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condition</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212233" y="4329826"/>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solution</a:t>
            </a:r>
          </a:p>
        </p:txBody>
      </p:sp>
    </p:spTree>
    <p:extLst>
      <p:ext uri="{BB962C8B-B14F-4D97-AF65-F5344CB8AC3E}">
        <p14:creationId xmlns:p14="http://schemas.microsoft.com/office/powerpoint/2010/main" val="3727570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
            <a:extLst>
              <a:ext uri="{FF2B5EF4-FFF2-40B4-BE49-F238E27FC236}">
                <a16:creationId xmlns:a16="http://schemas.microsoft.com/office/drawing/2014/main" id="{C105E5F7-26CF-44B4-8C7F-0FFC9E0D0176}"/>
              </a:ext>
            </a:extLst>
          </p:cNvPr>
          <p:cNvSpPr txBox="1"/>
          <p:nvPr/>
        </p:nvSpPr>
        <p:spPr>
          <a:xfrm>
            <a:off x="237124" y="2244046"/>
            <a:ext cx="91925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latin typeface="Century Gothic" panose="020F0302020204030204"/>
              </a:rPr>
              <a:t>Daniel </a:t>
            </a:r>
            <a:r>
              <a:rPr lang="en-US" sz="2200" dirty="0" err="1">
                <a:solidFill>
                  <a:schemeClr val="accent5">
                    <a:lumMod val="50000"/>
                  </a:schemeClr>
                </a:solidFill>
                <a:latin typeface="Century Gothic" panose="020F0302020204030204"/>
              </a:rPr>
              <a:t>está</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viendo</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películas</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en</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español</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Escucha</a:t>
            </a:r>
            <a:r>
              <a:rPr lang="en-US" sz="2200" dirty="0">
                <a:solidFill>
                  <a:schemeClr val="accent5">
                    <a:lumMod val="50000"/>
                  </a:schemeClr>
                </a:solidFill>
                <a:latin typeface="Century Gothic" panose="020F0302020204030204"/>
              </a:rPr>
              <a:t>, ¿de </a:t>
            </a:r>
            <a:r>
              <a:rPr lang="en-US" sz="2200" dirty="0" err="1">
                <a:solidFill>
                  <a:schemeClr val="accent5">
                    <a:lumMod val="50000"/>
                  </a:schemeClr>
                </a:solidFill>
                <a:latin typeface="Century Gothic" panose="020F0302020204030204"/>
              </a:rPr>
              <a:t>dónde</a:t>
            </a:r>
            <a:r>
              <a:rPr lang="en-US" sz="2200" dirty="0">
                <a:solidFill>
                  <a:schemeClr val="accent5">
                    <a:lumMod val="50000"/>
                  </a:schemeClr>
                </a:solidFill>
                <a:latin typeface="Century Gothic" panose="020F0302020204030204"/>
              </a:rPr>
              <a:t> es </a:t>
            </a:r>
            <a:r>
              <a:rPr lang="en-US" sz="2200" dirty="0" err="1">
                <a:solidFill>
                  <a:schemeClr val="accent5">
                    <a:lumMod val="50000"/>
                  </a:schemeClr>
                </a:solidFill>
                <a:latin typeface="Century Gothic" panose="020F0302020204030204"/>
              </a:rPr>
              <a:t>cada</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película</a:t>
            </a:r>
            <a:r>
              <a:rPr lang="en-US" sz="2200" dirty="0">
                <a:solidFill>
                  <a:schemeClr val="accent5">
                    <a:lumMod val="50000"/>
                  </a:schemeClr>
                </a:solidFill>
                <a:latin typeface="Century Gothic" panose="020F0302020204030204"/>
              </a:rPr>
              <a:t>?</a:t>
            </a:r>
            <a:endPar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3" name="Action Button: Custom 20">
            <a:hlinkClick r:id="" action="ppaction://noaction" highlightClick="1">
              <a:snd r:embed="rId3" name="A realizar cincuenta entonces pronounced as s.wav"/>
            </a:hlinkClick>
            <a:extLst>
              <a:ext uri="{FF2B5EF4-FFF2-40B4-BE49-F238E27FC236}">
                <a16:creationId xmlns:a16="http://schemas.microsoft.com/office/drawing/2014/main" id="{BCC40923-D4DC-4F5D-8321-ABED9F58FEE7}"/>
              </a:ext>
            </a:extLst>
          </p:cNvPr>
          <p:cNvSpPr/>
          <p:nvPr/>
        </p:nvSpPr>
        <p:spPr>
          <a:xfrm>
            <a:off x="322456" y="1100285"/>
            <a:ext cx="491247" cy="436955"/>
          </a:xfrm>
          <a:prstGeom prst="actionButtonBlank">
            <a:avLst/>
          </a:prstGeom>
          <a:solidFill>
            <a:schemeClr val="accent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6">
            <a:extLst>
              <a:ext uri="{FF2B5EF4-FFF2-40B4-BE49-F238E27FC236}">
                <a16:creationId xmlns:a16="http://schemas.microsoft.com/office/drawing/2014/main" id="{A6425CF8-B227-8241-B533-BBF3E2A06180}"/>
              </a:ext>
            </a:extLst>
          </p:cNvPr>
          <p:cNvSpPr txBox="1"/>
          <p:nvPr/>
        </p:nvSpPr>
        <p:spPr>
          <a:xfrm>
            <a:off x="1016246" y="1149617"/>
            <a:ext cx="6349156" cy="430887"/>
          </a:xfrm>
          <a:prstGeom prst="rect">
            <a:avLst/>
          </a:prstGeom>
          <a:noFill/>
        </p:spPr>
        <p:txBody>
          <a:bodyPr wrap="square" rtlCol="0">
            <a:spAutoFit/>
          </a:bodyPr>
          <a:lstStyle/>
          <a:p>
            <a:pPr lvl="0">
              <a:defRPr/>
            </a:pP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Latinoamérica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las Islas Canarias.</a:t>
            </a:r>
          </a:p>
        </p:txBody>
      </p:sp>
      <p:sp>
        <p:nvSpPr>
          <p:cNvPr id="29" name="TextBox 6">
            <a:extLst>
              <a:ext uri="{FF2B5EF4-FFF2-40B4-BE49-F238E27FC236}">
                <a16:creationId xmlns:a16="http://schemas.microsoft.com/office/drawing/2014/main" id="{290EF871-4754-8543-AE82-66D6677F1A84}"/>
              </a:ext>
            </a:extLst>
          </p:cNvPr>
          <p:cNvSpPr txBox="1"/>
          <p:nvPr/>
        </p:nvSpPr>
        <p:spPr>
          <a:xfrm>
            <a:off x="1016246" y="1679166"/>
            <a:ext cx="11737162" cy="430887"/>
          </a:xfrm>
          <a:prstGeom prst="rect">
            <a:avLst/>
          </a:prstGeom>
          <a:noFill/>
        </p:spPr>
        <p:txBody>
          <a:bodyPr wrap="square" rtlCol="0">
            <a:spAutoFit/>
          </a:bodyPr>
          <a:lstStyle/>
          <a:p>
            <a:pPr lvl="0">
              <a:defRPr/>
            </a:pPr>
            <a:r>
              <a:rPr lang="en-US" sz="2200" dirty="0" err="1">
                <a:solidFill>
                  <a:schemeClr val="accent5">
                    <a:lumMod val="50000"/>
                  </a:schemeClr>
                </a:solidFill>
                <a:latin typeface="Century Gothic" panose="020F0302020204030204"/>
              </a:rPr>
              <a:t>España</a:t>
            </a:r>
            <a:r>
              <a:rPr lang="en-US" sz="2200" dirty="0">
                <a:solidFill>
                  <a:schemeClr val="accent5">
                    <a:lumMod val="50000"/>
                  </a:schemeClr>
                </a:solidFill>
                <a:latin typeface="Century Gothic" panose="020F0302020204030204"/>
              </a:rPr>
              <a:t> peninsular*, las Islas Baleares y Guinea </a:t>
            </a:r>
            <a:r>
              <a:rPr lang="en-US" sz="2200" dirty="0" err="1">
                <a:solidFill>
                  <a:schemeClr val="accent5">
                    <a:lumMod val="50000"/>
                  </a:schemeClr>
                </a:solidFill>
                <a:latin typeface="Century Gothic" panose="020F0302020204030204"/>
              </a:rPr>
              <a:t>Ecuatorial</a:t>
            </a:r>
            <a:r>
              <a:rPr lang="en-US" sz="2200" dirty="0">
                <a:solidFill>
                  <a:schemeClr val="accent5">
                    <a:lumMod val="50000"/>
                  </a:schemeClr>
                </a:solidFill>
                <a:latin typeface="Century Gothic" panose="020F0302020204030204"/>
              </a:rPr>
              <a:t>.</a:t>
            </a:r>
            <a:endPar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2" name="Action Button: Custom 20">
            <a:hlinkClick r:id="" action="ppaction://noaction" highlightClick="1">
              <a:snd r:embed="rId4" name="B realizar ciencuenta entonces pronounced as th.wav"/>
            </a:hlinkClick>
            <a:extLst>
              <a:ext uri="{FF2B5EF4-FFF2-40B4-BE49-F238E27FC236}">
                <a16:creationId xmlns:a16="http://schemas.microsoft.com/office/drawing/2014/main" id="{CCC82524-403E-5947-9F82-BFB9B829D5B7}"/>
              </a:ext>
            </a:extLst>
          </p:cNvPr>
          <p:cNvSpPr/>
          <p:nvPr/>
        </p:nvSpPr>
        <p:spPr>
          <a:xfrm>
            <a:off x="322456" y="1667695"/>
            <a:ext cx="491247" cy="436955"/>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1">
            <a:extLst>
              <a:ext uri="{FF2B5EF4-FFF2-40B4-BE49-F238E27FC236}">
                <a16:creationId xmlns:a16="http://schemas.microsoft.com/office/drawing/2014/main" id="{3B99DC00-1751-3E48-95D3-119A8763D216}"/>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 name="Título 7">
            <a:extLst>
              <a:ext uri="{FF2B5EF4-FFF2-40B4-BE49-F238E27FC236}">
                <a16:creationId xmlns:a16="http://schemas.microsoft.com/office/drawing/2014/main" id="{3AEEC08A-B9BC-7442-9AAB-FB84453FE85C}"/>
              </a:ext>
            </a:extLst>
          </p:cNvPr>
          <p:cNvSpPr>
            <a:spLocks noGrp="1"/>
          </p:cNvSpPr>
          <p:nvPr>
            <p:ph type="title"/>
          </p:nvPr>
        </p:nvSpPr>
        <p:spPr>
          <a:xfrm>
            <a:off x="217714" y="191271"/>
            <a:ext cx="10158186" cy="837721"/>
          </a:xfrm>
        </p:spPr>
        <p:txBody>
          <a:bodyPr>
            <a:noAutofit/>
          </a:bodyPr>
          <a:lstStyle/>
          <a:p>
            <a:r>
              <a:rPr lang="es-ES" sz="2200" b="1" dirty="0"/>
              <a:t>Recuerda que la pronunciación de CE, CI y Z en español es diferente según la zona. Escucha y compara:</a:t>
            </a:r>
            <a:endParaRPr lang="es-GB" sz="2200" b="1" dirty="0"/>
          </a:p>
        </p:txBody>
      </p:sp>
      <p:graphicFrame>
        <p:nvGraphicFramePr>
          <p:cNvPr id="10" name="Tabla 18">
            <a:extLst>
              <a:ext uri="{FF2B5EF4-FFF2-40B4-BE49-F238E27FC236}">
                <a16:creationId xmlns:a16="http://schemas.microsoft.com/office/drawing/2014/main" id="{A5670B46-B622-4346-A69B-DD10166182E7}"/>
              </a:ext>
            </a:extLst>
          </p:cNvPr>
          <p:cNvGraphicFramePr>
            <a:graphicFrameLocks noGrp="1"/>
          </p:cNvGraphicFramePr>
          <p:nvPr>
            <p:extLst/>
          </p:nvPr>
        </p:nvGraphicFramePr>
        <p:xfrm>
          <a:off x="3864243" y="2901935"/>
          <a:ext cx="8063900" cy="3403820"/>
        </p:xfrm>
        <a:graphic>
          <a:graphicData uri="http://schemas.openxmlformats.org/drawingml/2006/table">
            <a:tbl>
              <a:tblPr firstRow="1" bandRow="1">
                <a:tableStyleId>{5DA37D80-6434-44D0-A028-1B22A696006F}</a:tableStyleId>
              </a:tblPr>
              <a:tblGrid>
                <a:gridCol w="703768">
                  <a:extLst>
                    <a:ext uri="{9D8B030D-6E8A-4147-A177-3AD203B41FA5}">
                      <a16:colId xmlns:a16="http://schemas.microsoft.com/office/drawing/2014/main" val="3456991648"/>
                    </a:ext>
                  </a:extLst>
                </a:gridCol>
                <a:gridCol w="3389913">
                  <a:extLst>
                    <a:ext uri="{9D8B030D-6E8A-4147-A177-3AD203B41FA5}">
                      <a16:colId xmlns:a16="http://schemas.microsoft.com/office/drawing/2014/main" val="4078040946"/>
                    </a:ext>
                  </a:extLst>
                </a:gridCol>
                <a:gridCol w="3970219">
                  <a:extLst>
                    <a:ext uri="{9D8B030D-6E8A-4147-A177-3AD203B41FA5}">
                      <a16:colId xmlns:a16="http://schemas.microsoft.com/office/drawing/2014/main" val="3873466328"/>
                    </a:ext>
                  </a:extLst>
                </a:gridCol>
              </a:tblGrid>
              <a:tr h="678413">
                <a:tc>
                  <a:txBody>
                    <a:bodyPr/>
                    <a:lstStyle/>
                    <a:p>
                      <a:endParaRPr lang="es-GB" dirty="0"/>
                    </a:p>
                  </a:txBody>
                  <a:tcPr>
                    <a:noFill/>
                  </a:tcPr>
                </a:tc>
                <a:tc>
                  <a:txBody>
                    <a:bodyPr/>
                    <a:lstStyle/>
                    <a:p>
                      <a:r>
                        <a:rPr lang="es-GB" sz="2000" dirty="0">
                          <a:solidFill>
                            <a:schemeClr val="accent5">
                              <a:lumMod val="50000"/>
                            </a:schemeClr>
                          </a:solidFill>
                        </a:rPr>
                        <a:t>Latinoamérica / Canarias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err="1">
                          <a:solidFill>
                            <a:schemeClr val="accent5">
                              <a:lumMod val="50000"/>
                            </a:schemeClr>
                          </a:solidFill>
                          <a:latin typeface="Century Gothic" panose="020B0502020202020204" pitchFamily="34" charset="0"/>
                        </a:rPr>
                        <a:t>España</a:t>
                      </a:r>
                      <a:r>
                        <a:rPr lang="en-GB" sz="2000" b="1" baseline="0" dirty="0">
                          <a:solidFill>
                            <a:schemeClr val="accent5">
                              <a:lumMod val="50000"/>
                            </a:schemeClr>
                          </a:solidFill>
                          <a:latin typeface="Century Gothic" panose="020B0502020202020204" pitchFamily="34" charset="0"/>
                        </a:rPr>
                        <a:t> peninsular, Baleares y Guinea</a:t>
                      </a:r>
                      <a:endParaRPr lang="en-GB" sz="2000" b="1"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349118972"/>
                  </a:ext>
                </a:extLst>
              </a:tr>
              <a:tr h="540556">
                <a:tc>
                  <a:txBody>
                    <a:bodyPr/>
                    <a:lstStyle/>
                    <a:p>
                      <a:endParaRPr lang="es-GB"/>
                    </a:p>
                  </a:txBody>
                  <a:tcPr>
                    <a:noFill/>
                  </a:tcPr>
                </a:tc>
                <a:tc>
                  <a:txBody>
                    <a:bodyPr/>
                    <a:lstStyle/>
                    <a:p>
                      <a:endParaRPr lang="es-GB" dirty="0"/>
                    </a:p>
                  </a:txBody>
                  <a:tcPr>
                    <a:noFill/>
                  </a:tcPr>
                </a:tc>
                <a:tc>
                  <a:txBody>
                    <a:bodyPr/>
                    <a:lstStyle/>
                    <a:p>
                      <a:endParaRPr lang="es-GB"/>
                    </a:p>
                  </a:txBody>
                  <a:tcPr>
                    <a:noFill/>
                  </a:tcPr>
                </a:tc>
                <a:extLst>
                  <a:ext uri="{0D108BD9-81ED-4DB2-BD59-A6C34878D82A}">
                    <a16:rowId xmlns:a16="http://schemas.microsoft.com/office/drawing/2014/main" val="2863393821"/>
                  </a:ext>
                </a:extLst>
              </a:tr>
              <a:tr h="540556">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3179132163"/>
                  </a:ext>
                </a:extLst>
              </a:tr>
              <a:tr h="540556">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186492013"/>
                  </a:ext>
                </a:extLst>
              </a:tr>
              <a:tr h="540556">
                <a:tc>
                  <a:txBody>
                    <a:bodyPr/>
                    <a:lstStyle/>
                    <a:p>
                      <a:endParaRPr lang="es-GB"/>
                    </a:p>
                  </a:txBody>
                  <a:tcPr>
                    <a:noFill/>
                  </a:tcPr>
                </a:tc>
                <a:tc>
                  <a:txBody>
                    <a:bodyPr/>
                    <a:lstStyle/>
                    <a:p>
                      <a:endParaRPr lang="es-GB"/>
                    </a:p>
                  </a:txBody>
                  <a:tcPr>
                    <a:noFill/>
                  </a:tcPr>
                </a:tc>
                <a:tc>
                  <a:txBody>
                    <a:bodyPr/>
                    <a:lstStyle/>
                    <a:p>
                      <a:endParaRPr lang="es-GB" dirty="0"/>
                    </a:p>
                  </a:txBody>
                  <a:tcPr>
                    <a:noFill/>
                  </a:tcPr>
                </a:tc>
                <a:extLst>
                  <a:ext uri="{0D108BD9-81ED-4DB2-BD59-A6C34878D82A}">
                    <a16:rowId xmlns:a16="http://schemas.microsoft.com/office/drawing/2014/main" val="778815790"/>
                  </a:ext>
                </a:extLst>
              </a:tr>
              <a:tr h="540556">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3837132352"/>
                  </a:ext>
                </a:extLst>
              </a:tr>
            </a:tbl>
          </a:graphicData>
        </a:graphic>
      </p:graphicFrame>
      <p:sp>
        <p:nvSpPr>
          <p:cNvPr id="43" name="Action Button: Custom 20">
            <a:hlinkClick r:id="" action="ppaction://noaction" highlightClick="1">
              <a:snd r:embed="rId5" name="1 entonces me rompio%CC%81 el corazo%CC%81n.wav"/>
            </a:hlinkClick>
            <a:extLst>
              <a:ext uri="{FF2B5EF4-FFF2-40B4-BE49-F238E27FC236}">
                <a16:creationId xmlns:a16="http://schemas.microsoft.com/office/drawing/2014/main" id="{2075E05F-896B-B044-929E-FB61AE13AC30}"/>
              </a:ext>
            </a:extLst>
          </p:cNvPr>
          <p:cNvSpPr/>
          <p:nvPr/>
        </p:nvSpPr>
        <p:spPr>
          <a:xfrm>
            <a:off x="3978170" y="3642194"/>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4" name="Action Button: Custom 20">
            <a:hlinkClick r:id="" action="ppaction://noaction" highlightClick="1">
              <a:snd r:embed="rId6" name="2 Hay 50 polici%CC%81as.wav"/>
            </a:hlinkClick>
            <a:extLst>
              <a:ext uri="{FF2B5EF4-FFF2-40B4-BE49-F238E27FC236}">
                <a16:creationId xmlns:a16="http://schemas.microsoft.com/office/drawing/2014/main" id="{CD69AD8A-D64C-4049-A448-E6560BA46B5C}"/>
              </a:ext>
            </a:extLst>
          </p:cNvPr>
          <p:cNvSpPr/>
          <p:nvPr/>
        </p:nvSpPr>
        <p:spPr>
          <a:xfrm>
            <a:off x="3978170" y="4201763"/>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Action Button: Custom 20">
            <a:hlinkClick r:id="" action="ppaction://noaction" highlightClick="1">
              <a:snd r:embed="rId7" name="3 Estar en la.wav"/>
            </a:hlinkClick>
            <a:extLst>
              <a:ext uri="{FF2B5EF4-FFF2-40B4-BE49-F238E27FC236}">
                <a16:creationId xmlns:a16="http://schemas.microsoft.com/office/drawing/2014/main" id="{C8620357-4D6B-B848-A459-58E7D10FAA14}"/>
              </a:ext>
            </a:extLst>
          </p:cNvPr>
          <p:cNvSpPr/>
          <p:nvPr/>
        </p:nvSpPr>
        <p:spPr>
          <a:xfrm>
            <a:off x="3980851" y="4729382"/>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20">
            <a:hlinkClick r:id="" action="ppaction://noaction" highlightClick="1">
              <a:snd r:embed="rId8" name="4 Va a amenazar al rey.wav"/>
            </a:hlinkClick>
            <a:extLst>
              <a:ext uri="{FF2B5EF4-FFF2-40B4-BE49-F238E27FC236}">
                <a16:creationId xmlns:a16="http://schemas.microsoft.com/office/drawing/2014/main" id="{03EBB26E-DA73-F84A-ACD9-A7E50776FDCF}"/>
              </a:ext>
            </a:extLst>
          </p:cNvPr>
          <p:cNvSpPr/>
          <p:nvPr/>
        </p:nvSpPr>
        <p:spPr>
          <a:xfrm>
            <a:off x="3978170" y="5260086"/>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20">
            <a:hlinkClick r:id="" action="ppaction://noaction" highlightClick="1">
              <a:snd r:embed="rId9" name="5 Quiere realizar una accio%CC%81n.wav"/>
            </a:hlinkClick>
            <a:extLst>
              <a:ext uri="{FF2B5EF4-FFF2-40B4-BE49-F238E27FC236}">
                <a16:creationId xmlns:a16="http://schemas.microsoft.com/office/drawing/2014/main" id="{E2E2B465-AD66-AF4A-838C-F03E22183A95}"/>
              </a:ext>
            </a:extLst>
          </p:cNvPr>
          <p:cNvSpPr/>
          <p:nvPr/>
        </p:nvSpPr>
        <p:spPr>
          <a:xfrm>
            <a:off x="3982621" y="5816570"/>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itle 1">
            <a:extLst>
              <a:ext uri="{FF2B5EF4-FFF2-40B4-BE49-F238E27FC236}">
                <a16:creationId xmlns:a16="http://schemas.microsoft.com/office/drawing/2014/main" id="{05F2AA87-C53A-ED4B-B8A9-35488F823184}"/>
              </a:ext>
            </a:extLst>
          </p:cNvPr>
          <p:cNvSpPr txBox="1">
            <a:spLocks/>
          </p:cNvSpPr>
          <p:nvPr/>
        </p:nvSpPr>
        <p:spPr>
          <a:xfrm>
            <a:off x="202058" y="2960653"/>
            <a:ext cx="3712454" cy="2031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err="1"/>
              <a:t>Escribre</a:t>
            </a:r>
            <a:r>
              <a:rPr lang="en-GB" sz="2200" b="1" dirty="0"/>
              <a:t> la palabra con [</a:t>
            </a:r>
            <a:r>
              <a:rPr lang="en-GB" sz="2200" b="1" dirty="0" err="1"/>
              <a:t>ce</a:t>
            </a:r>
            <a:r>
              <a:rPr lang="en-GB" sz="2200" b="1" dirty="0"/>
              <a:t>], [ci] o [z] </a:t>
            </a:r>
            <a:r>
              <a:rPr lang="en-GB" sz="2200" b="1" dirty="0" err="1"/>
              <a:t>en</a:t>
            </a:r>
            <a:r>
              <a:rPr lang="en-GB" sz="2200" b="1" dirty="0"/>
              <a:t> la </a:t>
            </a:r>
            <a:r>
              <a:rPr lang="en-GB" sz="2200" b="1" dirty="0" err="1"/>
              <a:t>columna</a:t>
            </a:r>
            <a:r>
              <a:rPr lang="en-GB" sz="2200" b="1" dirty="0"/>
              <a:t> </a:t>
            </a:r>
            <a:r>
              <a:rPr lang="en-GB" sz="2200" b="1" dirty="0" err="1"/>
              <a:t>correcta</a:t>
            </a:r>
            <a:r>
              <a:rPr lang="en-GB" sz="2200" dirty="0"/>
              <a:t>. ¡</a:t>
            </a:r>
            <a:r>
              <a:rPr lang="en-GB" sz="2200" dirty="0" err="1"/>
              <a:t>Atención</a:t>
            </a:r>
            <a:r>
              <a:rPr lang="en-GB" sz="2200" dirty="0"/>
              <a:t>! </a:t>
            </a:r>
            <a:r>
              <a:rPr lang="en-GB" sz="2200" dirty="0" err="1"/>
              <a:t>En</a:t>
            </a:r>
            <a:r>
              <a:rPr lang="en-GB" sz="2200" dirty="0"/>
              <a:t> </a:t>
            </a:r>
            <a:r>
              <a:rPr lang="en-GB" sz="2200" dirty="0" err="1"/>
              <a:t>ocasiones</a:t>
            </a:r>
            <a:r>
              <a:rPr lang="en-GB" sz="2200" dirty="0"/>
              <a:t> hay dos o </a:t>
            </a:r>
            <a:r>
              <a:rPr lang="en-GB" sz="2200" dirty="0" err="1"/>
              <a:t>tres</a:t>
            </a:r>
            <a:r>
              <a:rPr lang="en-GB" sz="2200" dirty="0"/>
              <a:t> palabras </a:t>
            </a:r>
            <a:r>
              <a:rPr lang="en-GB" sz="2200" dirty="0" err="1"/>
              <a:t>en</a:t>
            </a:r>
            <a:r>
              <a:rPr lang="en-GB" sz="2200" dirty="0"/>
              <a:t> una </a:t>
            </a:r>
            <a:r>
              <a:rPr lang="en-GB" sz="2200" dirty="0" err="1"/>
              <a:t>frase</a:t>
            </a:r>
            <a:r>
              <a:rPr lang="en-GB" sz="2200" dirty="0"/>
              <a:t>.</a:t>
            </a:r>
          </a:p>
        </p:txBody>
      </p:sp>
      <p:pic>
        <p:nvPicPr>
          <p:cNvPr id="53" name="Imagen 52" descr="Dibujo animado de un personaje animado&#10;&#10;Descripción generada automáticamente con confianza baja">
            <a:extLst>
              <a:ext uri="{FF2B5EF4-FFF2-40B4-BE49-F238E27FC236}">
                <a16:creationId xmlns:a16="http://schemas.microsoft.com/office/drawing/2014/main" id="{0635166B-32AF-9C41-8885-9145B9352D2C}"/>
              </a:ext>
            </a:extLst>
          </p:cNvPr>
          <p:cNvPicPr>
            <a:picLocks noChangeAspect="1"/>
          </p:cNvPicPr>
          <p:nvPr/>
        </p:nvPicPr>
        <p:blipFill rotWithShape="1">
          <a:blip r:embed="rId10"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130147" y="4577689"/>
            <a:ext cx="3510386" cy="1675755"/>
          </a:xfrm>
          <a:prstGeom prst="rect">
            <a:avLst/>
          </a:prstGeom>
        </p:spPr>
      </p:pic>
      <p:pic>
        <p:nvPicPr>
          <p:cNvPr id="55" name="Picture 2" descr="http://www.clker.com/cliparts/j/p/l/D/8/K/green-tick-md.png">
            <a:extLst>
              <a:ext uri="{FF2B5EF4-FFF2-40B4-BE49-F238E27FC236}">
                <a16:creationId xmlns:a16="http://schemas.microsoft.com/office/drawing/2014/main" id="{8CEB1838-65A1-9C40-BFA3-F8FD9A06A41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4508" y="363920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35">
            <a:extLst>
              <a:ext uri="{FF2B5EF4-FFF2-40B4-BE49-F238E27FC236}">
                <a16:creationId xmlns:a16="http://schemas.microsoft.com/office/drawing/2014/main" id="{DB7D5769-0D24-9849-9BED-04E41659DD4B}"/>
              </a:ext>
            </a:extLst>
          </p:cNvPr>
          <p:cNvSpPr txBox="1"/>
          <p:nvPr/>
        </p:nvSpPr>
        <p:spPr>
          <a:xfrm>
            <a:off x="5166776" y="3662814"/>
            <a:ext cx="2776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entonces</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corazón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7" name="Picture 2" descr="http://www.clker.com/cliparts/j/p/l/D/8/K/green-tick-md.png">
            <a:extLst>
              <a:ext uri="{FF2B5EF4-FFF2-40B4-BE49-F238E27FC236}">
                <a16:creationId xmlns:a16="http://schemas.microsoft.com/office/drawing/2014/main" id="{87D33A40-1581-714A-808F-31D678A804D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9536" y="4170746"/>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35">
            <a:extLst>
              <a:ext uri="{FF2B5EF4-FFF2-40B4-BE49-F238E27FC236}">
                <a16:creationId xmlns:a16="http://schemas.microsoft.com/office/drawing/2014/main" id="{2D0AD861-EFA8-B347-9799-7A2AF8073BE2}"/>
              </a:ext>
            </a:extLst>
          </p:cNvPr>
          <p:cNvSpPr txBox="1"/>
          <p:nvPr/>
        </p:nvSpPr>
        <p:spPr>
          <a:xfrm>
            <a:off x="8378491" y="4184399"/>
            <a:ext cx="38300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cincuenta</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policías</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edificio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9" name="Picture 2" descr="http://www.clker.com/cliparts/j/p/l/D/8/K/green-tick-md.png">
            <a:extLst>
              <a:ext uri="{FF2B5EF4-FFF2-40B4-BE49-F238E27FC236}">
                <a16:creationId xmlns:a16="http://schemas.microsoft.com/office/drawing/2014/main" id="{C1E212D7-5C0C-664B-AA47-B84F8AE711A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3013" y="473878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35">
            <a:extLst>
              <a:ext uri="{FF2B5EF4-FFF2-40B4-BE49-F238E27FC236}">
                <a16:creationId xmlns:a16="http://schemas.microsoft.com/office/drawing/2014/main" id="{ABFD3973-E2AC-304C-8802-8EEFC6A1031E}"/>
              </a:ext>
            </a:extLst>
          </p:cNvPr>
          <p:cNvSpPr txBox="1"/>
          <p:nvPr/>
        </p:nvSpPr>
        <p:spPr>
          <a:xfrm>
            <a:off x="5247838" y="4597111"/>
            <a:ext cx="2962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organización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beneficios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1" name="Picture 2" descr="http://www.clker.com/cliparts/j/p/l/D/8/K/green-tick-md.png">
            <a:extLst>
              <a:ext uri="{FF2B5EF4-FFF2-40B4-BE49-F238E27FC236}">
                <a16:creationId xmlns:a16="http://schemas.microsoft.com/office/drawing/2014/main" id="{57A41035-01A6-0C45-BC98-2A5A95F056E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32083" y="527033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35">
            <a:extLst>
              <a:ext uri="{FF2B5EF4-FFF2-40B4-BE49-F238E27FC236}">
                <a16:creationId xmlns:a16="http://schemas.microsoft.com/office/drawing/2014/main" id="{EEAC403D-D748-D34B-B511-007994C9C78C}"/>
              </a:ext>
            </a:extLst>
          </p:cNvPr>
          <p:cNvSpPr txBox="1"/>
          <p:nvPr/>
        </p:nvSpPr>
        <p:spPr>
          <a:xfrm>
            <a:off x="8554351" y="5287888"/>
            <a:ext cx="2776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amenazar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3" name="Picture 2" descr="http://www.clker.com/cliparts/j/p/l/D/8/K/green-tick-md.png">
            <a:extLst>
              <a:ext uri="{FF2B5EF4-FFF2-40B4-BE49-F238E27FC236}">
                <a16:creationId xmlns:a16="http://schemas.microsoft.com/office/drawing/2014/main" id="{296A8755-D9A2-9043-AEC6-701BC72FA68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2870" y="578822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35">
            <a:extLst>
              <a:ext uri="{FF2B5EF4-FFF2-40B4-BE49-F238E27FC236}">
                <a16:creationId xmlns:a16="http://schemas.microsoft.com/office/drawing/2014/main" id="{325651BA-72BD-614F-A8E2-4EA72A52F9AE}"/>
              </a:ext>
            </a:extLst>
          </p:cNvPr>
          <p:cNvSpPr txBox="1"/>
          <p:nvPr/>
        </p:nvSpPr>
        <p:spPr>
          <a:xfrm>
            <a:off x="5296807" y="5834992"/>
            <a:ext cx="2776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realizar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acción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5" name="Imagen 64" descr="Mapa&#10;&#10;Descripción generada automáticamente">
            <a:extLst>
              <a:ext uri="{FF2B5EF4-FFF2-40B4-BE49-F238E27FC236}">
                <a16:creationId xmlns:a16="http://schemas.microsoft.com/office/drawing/2014/main" id="{7430F036-9183-C34E-962C-7D06045F3DE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t="34705"/>
          <a:stretch/>
        </p:blipFill>
        <p:spPr>
          <a:xfrm>
            <a:off x="9231233" y="725980"/>
            <a:ext cx="2124541" cy="2106256"/>
          </a:xfrm>
          <a:prstGeom prst="rect">
            <a:avLst/>
          </a:prstGeom>
        </p:spPr>
      </p:pic>
      <p:sp>
        <p:nvSpPr>
          <p:cNvPr id="67" name="CuadroTexto 66">
            <a:extLst>
              <a:ext uri="{FF2B5EF4-FFF2-40B4-BE49-F238E27FC236}">
                <a16:creationId xmlns:a16="http://schemas.microsoft.com/office/drawing/2014/main" id="{A6A54352-C7FA-9643-9CE3-B9A3EC59C409}"/>
              </a:ext>
            </a:extLst>
          </p:cNvPr>
          <p:cNvSpPr txBox="1"/>
          <p:nvPr/>
        </p:nvSpPr>
        <p:spPr>
          <a:xfrm>
            <a:off x="10827272" y="1968258"/>
            <a:ext cx="1462090" cy="769441"/>
          </a:xfrm>
          <a:prstGeom prst="rect">
            <a:avLst/>
          </a:prstGeom>
          <a:noFill/>
        </p:spPr>
        <p:txBody>
          <a:bodyPr wrap="square" rtlCol="0">
            <a:spAutoFit/>
          </a:bodyPr>
          <a:lstStyle/>
          <a:p>
            <a:pPr algn="l"/>
            <a:r>
              <a:rPr lang="es-GB" sz="2200" dirty="0">
                <a:solidFill>
                  <a:schemeClr val="accent5">
                    <a:lumMod val="50000"/>
                  </a:schemeClr>
                </a:solidFill>
              </a:rPr>
              <a:t>‘</a:t>
            </a:r>
            <a:r>
              <a:rPr lang="es-GB" sz="2200" b="1" dirty="0">
                <a:solidFill>
                  <a:schemeClr val="accent5">
                    <a:lumMod val="50000"/>
                  </a:schemeClr>
                </a:solidFill>
              </a:rPr>
              <a:t>s</a:t>
            </a:r>
            <a:r>
              <a:rPr lang="es-GB" sz="2200" dirty="0">
                <a:solidFill>
                  <a:schemeClr val="accent5">
                    <a:lumMod val="50000"/>
                  </a:schemeClr>
                </a:solidFill>
              </a:rPr>
              <a:t>’ </a:t>
            </a:r>
          </a:p>
          <a:p>
            <a:pPr algn="l"/>
            <a:r>
              <a:rPr lang="es-GB" sz="2200" dirty="0">
                <a:solidFill>
                  <a:schemeClr val="accent5">
                    <a:lumMod val="50000"/>
                  </a:schemeClr>
                </a:solidFill>
              </a:rPr>
              <a:t>‘</a:t>
            </a:r>
            <a:r>
              <a:rPr lang="es-GB" sz="2200" b="1" dirty="0">
                <a:solidFill>
                  <a:schemeClr val="accent5">
                    <a:lumMod val="50000"/>
                  </a:schemeClr>
                </a:solidFill>
              </a:rPr>
              <a:t>th</a:t>
            </a:r>
            <a:r>
              <a:rPr lang="es-GB" sz="2200" dirty="0">
                <a:solidFill>
                  <a:schemeClr val="accent5">
                    <a:lumMod val="50000"/>
                  </a:schemeClr>
                </a:solidFill>
              </a:rPr>
              <a:t>’</a:t>
            </a:r>
          </a:p>
        </p:txBody>
      </p:sp>
      <p:sp>
        <p:nvSpPr>
          <p:cNvPr id="68" name="Rectángulo 67">
            <a:extLst>
              <a:ext uri="{FF2B5EF4-FFF2-40B4-BE49-F238E27FC236}">
                <a16:creationId xmlns:a16="http://schemas.microsoft.com/office/drawing/2014/main" id="{885397DB-11F9-4E4F-94EF-0F3294F1F48B}"/>
              </a:ext>
            </a:extLst>
          </p:cNvPr>
          <p:cNvSpPr/>
          <p:nvPr/>
        </p:nvSpPr>
        <p:spPr>
          <a:xfrm>
            <a:off x="11431768" y="1997163"/>
            <a:ext cx="286523" cy="297667"/>
          </a:xfrm>
          <a:prstGeom prst="rect">
            <a:avLst/>
          </a:prstGeom>
          <a:solidFill>
            <a:srgbClr val="6AA8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9" name="Rectángulo 68">
            <a:extLst>
              <a:ext uri="{FF2B5EF4-FFF2-40B4-BE49-F238E27FC236}">
                <a16:creationId xmlns:a16="http://schemas.microsoft.com/office/drawing/2014/main" id="{54E758A1-9B11-6647-8B5C-06AD9F769889}"/>
              </a:ext>
            </a:extLst>
          </p:cNvPr>
          <p:cNvSpPr/>
          <p:nvPr/>
        </p:nvSpPr>
        <p:spPr>
          <a:xfrm>
            <a:off x="11431768" y="2355654"/>
            <a:ext cx="286523" cy="297667"/>
          </a:xfrm>
          <a:prstGeom prst="rect">
            <a:avLst/>
          </a:prstGeom>
          <a:solidFill>
            <a:srgbClr val="406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 name="CuadroTexto 1">
            <a:extLst>
              <a:ext uri="{FF2B5EF4-FFF2-40B4-BE49-F238E27FC236}">
                <a16:creationId xmlns:a16="http://schemas.microsoft.com/office/drawing/2014/main" id="{BB509FC8-0BF2-FC42-A427-E0E514534B63}"/>
              </a:ext>
            </a:extLst>
          </p:cNvPr>
          <p:cNvSpPr txBox="1"/>
          <p:nvPr/>
        </p:nvSpPr>
        <p:spPr>
          <a:xfrm flipH="1">
            <a:off x="3686252" y="6464379"/>
            <a:ext cx="10463701" cy="400110"/>
          </a:xfrm>
          <a:prstGeom prst="rect">
            <a:avLst/>
          </a:prstGeom>
          <a:noFill/>
        </p:spPr>
        <p:txBody>
          <a:bodyPr wrap="square" rtlCol="0">
            <a:spAutoFit/>
          </a:bodyPr>
          <a:lstStyle/>
          <a:p>
            <a:pPr algn="l"/>
            <a:r>
              <a:rPr lang="es-GB" sz="2000" dirty="0">
                <a:solidFill>
                  <a:schemeClr val="bg1"/>
                </a:solidFill>
              </a:rPr>
              <a:t>*España peninsular = mainland Spain</a:t>
            </a:r>
          </a:p>
        </p:txBody>
      </p:sp>
    </p:spTree>
    <p:extLst>
      <p:ext uri="{BB962C8B-B14F-4D97-AF65-F5344CB8AC3E}">
        <p14:creationId xmlns:p14="http://schemas.microsoft.com/office/powerpoint/2010/main" val="41464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25" grpId="0"/>
      <p:bldP spid="29" grpId="0"/>
      <p:bldP spid="32" grpId="0" animBg="1"/>
      <p:bldP spid="8" grpId="0"/>
      <p:bldP spid="43" grpId="0" animBg="1"/>
      <p:bldP spid="44" grpId="0" animBg="1"/>
      <p:bldP spid="45" grpId="0" animBg="1"/>
      <p:bldP spid="46" grpId="0" animBg="1"/>
      <p:bldP spid="47" grpId="0" animBg="1"/>
      <p:bldP spid="48" grpId="0"/>
      <p:bldP spid="56" grpId="0"/>
      <p:bldP spid="58" grpId="0"/>
      <p:bldP spid="60" grpId="0"/>
      <p:bldP spid="62" grpId="0"/>
      <p:bldP spid="64" grpId="0"/>
      <p:bldP spid="67" grpId="0"/>
      <p:bldP spid="68" grpId="0" animBg="1"/>
      <p:bldP spid="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320" y="1902940"/>
            <a:ext cx="10106466" cy="2106827"/>
          </a:xfrm>
        </p:spPr>
        <p:txBody>
          <a:bodyPr>
            <a:normAutofit fontScale="90000"/>
          </a:bodyPr>
          <a:lstStyle/>
          <a:p>
            <a:br>
              <a:rPr lang="en-GB" sz="4900" b="1" dirty="0">
                <a:solidFill>
                  <a:srgbClr val="002060"/>
                </a:solidFill>
              </a:rPr>
            </a:br>
            <a:br>
              <a:rPr lang="en-GB" sz="4900" b="1" dirty="0">
                <a:solidFill>
                  <a:srgbClr val="002060"/>
                </a:solidFill>
              </a:rPr>
            </a:br>
            <a:r>
              <a:rPr lang="en-GB" sz="8000" dirty="0">
                <a:solidFill>
                  <a:srgbClr val="002060"/>
                </a:solidFill>
                <a:latin typeface="Century Gothic" panose="020F0302020204030204"/>
              </a:rPr>
              <a:t>-</a:t>
            </a:r>
            <a:r>
              <a:rPr lang="en-GB" sz="8000" b="1" dirty="0">
                <a:solidFill>
                  <a:srgbClr val="002060"/>
                </a:solidFill>
                <a:latin typeface="Century Gothic" panose="020F0302020204030204"/>
              </a:rPr>
              <a:t>y</a:t>
            </a:r>
            <a:r>
              <a:rPr lang="en-GB" sz="8000" dirty="0">
                <a:solidFill>
                  <a:srgbClr val="002060"/>
                </a:solidFill>
                <a:latin typeface="Century Gothic" panose="020F0302020204030204"/>
              </a:rPr>
              <a:t> at the end of an English word often changes to –</a:t>
            </a:r>
            <a:r>
              <a:rPr lang="en-GB" sz="8000" b="1" dirty="0" err="1">
                <a:solidFill>
                  <a:srgbClr val="002060"/>
                </a:solidFill>
                <a:latin typeface="Century Gothic" panose="020F0302020204030204"/>
              </a:rPr>
              <a:t>ía</a:t>
            </a:r>
            <a:r>
              <a:rPr lang="en-GB" sz="8000" b="1" dirty="0">
                <a:solidFill>
                  <a:srgbClr val="002060"/>
                </a:solidFill>
                <a:latin typeface="Century Gothic" panose="020F0302020204030204"/>
              </a:rPr>
              <a:t> or </a:t>
            </a:r>
            <a:r>
              <a:rPr lang="en-GB" sz="8000" dirty="0">
                <a:solidFill>
                  <a:srgbClr val="002060"/>
                </a:solidFill>
              </a:rPr>
              <a:t>–</a:t>
            </a:r>
            <a:r>
              <a:rPr lang="en-GB" sz="8000" b="1" dirty="0" err="1">
                <a:solidFill>
                  <a:srgbClr val="002060"/>
                </a:solidFill>
                <a:latin typeface="Century Gothic" panose="020F0302020204030204"/>
              </a:rPr>
              <a:t>ia</a:t>
            </a:r>
            <a:r>
              <a:rPr lang="en-GB" sz="8000" b="1" dirty="0">
                <a:solidFill>
                  <a:srgbClr val="002060"/>
                </a:solidFill>
                <a:latin typeface="Century Gothic" panose="020F0302020204030204"/>
              </a:rPr>
              <a:t> </a:t>
            </a:r>
            <a:r>
              <a:rPr lang="en-GB" sz="8000" dirty="0">
                <a:solidFill>
                  <a:srgbClr val="002060"/>
                </a:solidFill>
                <a:latin typeface="Century Gothic" panose="020F0302020204030204"/>
              </a:rPr>
              <a:t>in Spanish.</a:t>
            </a:r>
            <a:br>
              <a:rPr lang="en-GB" sz="9600" dirty="0">
                <a:solidFill>
                  <a:srgbClr val="002060"/>
                </a:solidFill>
                <a:latin typeface="Century Gothic" panose="020F0302020204030204"/>
              </a:rPr>
            </a:br>
            <a:endParaRPr lang="en-GB" sz="5400" b="1" dirty="0">
              <a:solidFill>
                <a:srgbClr val="002060"/>
              </a:solidFill>
            </a:endParaRPr>
          </a:p>
        </p:txBody>
      </p:sp>
    </p:spTree>
    <p:extLst>
      <p:ext uri="{BB962C8B-B14F-4D97-AF65-F5344CB8AC3E}">
        <p14:creationId xmlns:p14="http://schemas.microsoft.com/office/powerpoint/2010/main" val="221078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Introduction 8.1.2.6</a:t>
            </a:r>
            <a:br>
              <a:rPr lang="en-GB" sz="5400" b="1" dirty="0"/>
            </a:br>
            <a:br>
              <a:rPr lang="en-GB" sz="5400" b="1" dirty="0"/>
            </a:br>
            <a:r>
              <a:rPr lang="en-GB" sz="5400" b="1" dirty="0"/>
              <a:t>-y / -</a:t>
            </a:r>
            <a:r>
              <a:rPr lang="en-GB" sz="5400" b="1" dirty="0" err="1"/>
              <a:t>ía,ia</a:t>
            </a:r>
            <a:endParaRPr lang="en-GB" sz="5400" b="1" dirty="0"/>
          </a:p>
        </p:txBody>
      </p:sp>
    </p:spTree>
    <p:extLst>
      <p:ext uri="{BB962C8B-B14F-4D97-AF65-F5344CB8AC3E}">
        <p14:creationId xmlns:p14="http://schemas.microsoft.com/office/powerpoint/2010/main" val="134731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6" name="Title 1"/>
          <p:cNvSpPr txBox="1">
            <a:spLocks/>
          </p:cNvSpPr>
          <p:nvPr/>
        </p:nvSpPr>
        <p:spPr>
          <a:xfrm>
            <a:off x="268942" y="5148764"/>
            <a:ext cx="11512202" cy="917529"/>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y</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ía or </a:t>
            </a:r>
            <a:r>
              <a:rPr lang="en-GB" sz="3000" dirty="0">
                <a:solidFill>
                  <a:prstClr val="white"/>
                </a:solidFill>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ia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p:cNvSpPr/>
          <p:nvPr/>
        </p:nvSpPr>
        <p:spPr>
          <a:xfrm>
            <a:off x="1248417" y="1860526"/>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4472C4">
                    <a:lumMod val="50000"/>
                  </a:srgbClr>
                </a:solidFill>
                <a:latin typeface="Century Gothic" panose="020B0502020202020204" pitchFamily="34" charset="0"/>
              </a:rPr>
              <a:t>econom</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p:cNvSpPr/>
          <p:nvPr/>
        </p:nvSpPr>
        <p:spPr>
          <a:xfrm>
            <a:off x="1248418" y="3225690"/>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geograp</a:t>
            </a:r>
            <a:r>
              <a:rPr lang="en-GB" sz="2400" b="1" dirty="0">
                <a:solidFill>
                  <a:srgbClr val="115076"/>
                </a:solidFill>
                <a:latin typeface="Century Gothic" panose="020B0502020202020204" pitchFamily="34" charset="0"/>
              </a:rPr>
              <a:t>h</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Rounded Rectangle 10"/>
          <p:cNvSpPr/>
          <p:nvPr/>
        </p:nvSpPr>
        <p:spPr>
          <a:xfrm>
            <a:off x="3512263" y="1860526"/>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econom</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ía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p:cNvSpPr/>
          <p:nvPr/>
        </p:nvSpPr>
        <p:spPr>
          <a:xfrm>
            <a:off x="3494492" y="3244330"/>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geograf</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ía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p:cNvSpPr txBox="1"/>
          <p:nvPr/>
        </p:nvSpPr>
        <p:spPr>
          <a:xfrm>
            <a:off x="6107736" y="1965277"/>
            <a:ext cx="4951697" cy="2185214"/>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ía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 </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5" name="Title 14"/>
          <p:cNvSpPr>
            <a:spLocks noGrp="1"/>
          </p:cNvSpPr>
          <p:nvPr>
            <p:ph type="title"/>
          </p:nvPr>
        </p:nvSpPr>
        <p:spPr>
          <a:xfrm>
            <a:off x="91226" y="210453"/>
            <a:ext cx="6016510" cy="838315"/>
          </a:xfrm>
        </p:spPr>
        <p:txBody>
          <a:bodyPr>
            <a:normAutofit/>
          </a:bodyPr>
          <a:lstStyle/>
          <a:p>
            <a:r>
              <a:rPr lang="en-GB" sz="3200" b="1" dirty="0">
                <a:solidFill>
                  <a:schemeClr val="bg1"/>
                </a:solidFill>
                <a:latin typeface="Century Gothic" panose="020F0302020204030204"/>
              </a:rPr>
              <a:t>Las palabras con –ía y –ia</a:t>
            </a:r>
            <a:endParaRPr lang="en-GB" sz="3200" dirty="0">
              <a:solidFill>
                <a:schemeClr val="bg1"/>
              </a:solidFill>
            </a:endParaRPr>
          </a:p>
        </p:txBody>
      </p:sp>
    </p:spTree>
    <p:extLst>
      <p:ext uri="{BB962C8B-B14F-4D97-AF65-F5344CB8AC3E}">
        <p14:creationId xmlns:p14="http://schemas.microsoft.com/office/powerpoint/2010/main" val="39318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68" y="381362"/>
            <a:ext cx="11140228" cy="771528"/>
          </a:xfrm>
        </p:spPr>
        <p:txBody>
          <a:bodyPr>
            <a:noAutofit/>
          </a:bodyPr>
          <a:lstStyle/>
          <a:p>
            <a:r>
              <a:rPr lang="en-GB" sz="2800" b="1" dirty="0"/>
              <a:t>Comparamos la pronunciación de las palabras con </a:t>
            </a:r>
            <a:r>
              <a:rPr lang="en-GB" sz="2800" b="1" dirty="0">
                <a:solidFill>
                  <a:srgbClr val="002060"/>
                </a:solidFill>
              </a:rPr>
              <a:t>–</a:t>
            </a:r>
            <a:r>
              <a:rPr lang="en-GB" sz="2800" b="1" dirty="0"/>
              <a:t>ía y </a:t>
            </a:r>
            <a:r>
              <a:rPr lang="en-GB" sz="2800" b="1" dirty="0">
                <a:solidFill>
                  <a:srgbClr val="002060"/>
                </a:solidFill>
              </a:rPr>
              <a:t>–ia.</a:t>
            </a:r>
            <a:r>
              <a:rPr lang="en-GB" sz="2800" b="1" dirty="0"/>
              <a:t> </a:t>
            </a:r>
          </a:p>
        </p:txBody>
      </p:sp>
      <p:sp>
        <p:nvSpPr>
          <p:cNvPr id="5" name="TextBox 4"/>
          <p:cNvSpPr txBox="1"/>
          <p:nvPr/>
        </p:nvSpPr>
        <p:spPr>
          <a:xfrm>
            <a:off x="566668" y="1353479"/>
            <a:ext cx="8268239" cy="830997"/>
          </a:xfrm>
          <a:prstGeom prst="rect">
            <a:avLst/>
          </a:prstGeom>
          <a:noFill/>
        </p:spPr>
        <p:txBody>
          <a:bodyPr wrap="square" rtlCol="0">
            <a:spAutoFit/>
          </a:bodyPr>
          <a:lstStyle/>
          <a:p>
            <a:pPr lvl="0">
              <a:defRPr/>
            </a:pPr>
            <a:r>
              <a:rPr lang="en-GB" sz="2400" dirty="0">
                <a:solidFill>
                  <a:srgbClr val="002060"/>
                </a:solidFill>
              </a:rPr>
              <a:t>Words ending in –</a:t>
            </a:r>
            <a:r>
              <a:rPr lang="en-GB" sz="2400" b="1" dirty="0">
                <a:solidFill>
                  <a:srgbClr val="002060"/>
                </a:solidFill>
              </a:rPr>
              <a:t>ía</a:t>
            </a:r>
            <a:r>
              <a:rPr lang="en-GB" sz="2400" dirty="0">
                <a:solidFill>
                  <a:srgbClr val="002060"/>
                </a:solidFill>
              </a:rPr>
              <a:t> have stress on the </a:t>
            </a:r>
            <a:r>
              <a:rPr lang="en-GB" sz="2400" b="1" dirty="0">
                <a:solidFill>
                  <a:srgbClr val="002060"/>
                </a:solidFill>
              </a:rPr>
              <a:t>final syllable</a:t>
            </a:r>
            <a:r>
              <a:rPr lang="en-GB" sz="2400" dirty="0">
                <a:solidFill>
                  <a:srgbClr val="002060"/>
                </a:solidFill>
              </a:rPr>
              <a:t>. </a:t>
            </a:r>
          </a:p>
          <a:p>
            <a:pPr lvl="0">
              <a:defRPr/>
            </a:pPr>
            <a:r>
              <a:rPr lang="en-GB" sz="2400" dirty="0">
                <a:solidFill>
                  <a:srgbClr val="002060"/>
                </a:solidFill>
              </a:rPr>
              <a:t>An accent is needed on the final vowel.</a:t>
            </a:r>
          </a:p>
        </p:txBody>
      </p:sp>
      <p:sp>
        <p:nvSpPr>
          <p:cNvPr id="6" name="TextBox 5"/>
          <p:cNvSpPr txBox="1"/>
          <p:nvPr/>
        </p:nvSpPr>
        <p:spPr>
          <a:xfrm>
            <a:off x="566668" y="3739202"/>
            <a:ext cx="9182637" cy="830997"/>
          </a:xfrm>
          <a:prstGeom prst="rect">
            <a:avLst/>
          </a:prstGeom>
          <a:noFill/>
        </p:spPr>
        <p:txBody>
          <a:bodyPr wrap="square" rtlCol="0">
            <a:spAutoFit/>
          </a:bodyPr>
          <a:lstStyle/>
          <a:p>
            <a:pPr lvl="0">
              <a:defRPr/>
            </a:pPr>
            <a:r>
              <a:rPr lang="en-GB" sz="2400" dirty="0">
                <a:solidFill>
                  <a:srgbClr val="002060"/>
                </a:solidFill>
              </a:rPr>
              <a:t>Words ending in –</a:t>
            </a:r>
            <a:r>
              <a:rPr lang="en-GB" sz="2400" b="1" dirty="0">
                <a:solidFill>
                  <a:srgbClr val="002060"/>
                </a:solidFill>
              </a:rPr>
              <a:t>ia</a:t>
            </a:r>
            <a:r>
              <a:rPr lang="en-GB" sz="2400" dirty="0">
                <a:solidFill>
                  <a:srgbClr val="002060"/>
                </a:solidFill>
              </a:rPr>
              <a:t> have stress on the </a:t>
            </a:r>
            <a:r>
              <a:rPr lang="en-GB" sz="2400" b="1" dirty="0">
                <a:solidFill>
                  <a:srgbClr val="002060"/>
                </a:solidFill>
              </a:rPr>
              <a:t>penultimate syllable</a:t>
            </a:r>
            <a:r>
              <a:rPr lang="en-GB" sz="2400" dirty="0">
                <a:solidFill>
                  <a:srgbClr val="002060"/>
                </a:solidFill>
              </a:rPr>
              <a:t>.</a:t>
            </a:r>
          </a:p>
          <a:p>
            <a:pPr lvl="0">
              <a:defRPr/>
            </a:pPr>
            <a:r>
              <a:rPr lang="en-GB" sz="2400" dirty="0">
                <a:solidFill>
                  <a:srgbClr val="002060"/>
                </a:solidFill>
              </a:rPr>
              <a:t>No accent is needed. </a:t>
            </a:r>
          </a:p>
        </p:txBody>
      </p:sp>
      <p:sp>
        <p:nvSpPr>
          <p:cNvPr id="7" name="Action Button: Custom 20">
            <a:hlinkClick r:id="" action="ppaction://noaction" highlightClick="1">
              <a:snd r:embed="rId3" name="economía.wav"/>
            </a:hlinkClick>
            <a:extLst>
              <a:ext uri="{FF2B5EF4-FFF2-40B4-BE49-F238E27FC236}">
                <a16:creationId xmlns:a16="http://schemas.microsoft.com/office/drawing/2014/main" id="{EEC96304-0547-4EE1-8F3F-E74C85620AEC}"/>
              </a:ext>
            </a:extLst>
          </p:cNvPr>
          <p:cNvSpPr/>
          <p:nvPr/>
        </p:nvSpPr>
        <p:spPr>
          <a:xfrm>
            <a:off x="838877" y="2345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Action Button: Custom 20">
            <a:hlinkClick r:id="" action="ppaction://noaction" highlightClick="1">
              <a:snd r:embed="rId4" name="geografía.wav"/>
            </a:hlinkClick>
            <a:extLst>
              <a:ext uri="{FF2B5EF4-FFF2-40B4-BE49-F238E27FC236}">
                <a16:creationId xmlns:a16="http://schemas.microsoft.com/office/drawing/2014/main" id="{1CEFA9C5-4A63-4759-BFDA-BD38CDDE2DF9}"/>
              </a:ext>
            </a:extLst>
          </p:cNvPr>
          <p:cNvSpPr/>
          <p:nvPr/>
        </p:nvSpPr>
        <p:spPr>
          <a:xfrm>
            <a:off x="838199" y="312814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 name="Action Button: Custom 20">
            <a:hlinkClick r:id="" action="ppaction://noaction" highlightClick="1">
              <a:snd r:embed="rId5" name="familia.wav"/>
            </a:hlinkClick>
            <a:extLst>
              <a:ext uri="{FF2B5EF4-FFF2-40B4-BE49-F238E27FC236}">
                <a16:creationId xmlns:a16="http://schemas.microsoft.com/office/drawing/2014/main" id="{64EEB402-64C6-4CAB-B1DE-1F22CCB10B75}"/>
              </a:ext>
            </a:extLst>
          </p:cNvPr>
          <p:cNvSpPr/>
          <p:nvPr/>
        </p:nvSpPr>
        <p:spPr>
          <a:xfrm>
            <a:off x="838200" y="479889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 name="Action Button: Custom 20">
            <a:hlinkClick r:id="" action="ppaction://noaction" highlightClick="1">
              <a:snd r:embed="rId6" name="frecuencia.wav"/>
            </a:hlinkClick>
            <a:extLst>
              <a:ext uri="{FF2B5EF4-FFF2-40B4-BE49-F238E27FC236}">
                <a16:creationId xmlns:a16="http://schemas.microsoft.com/office/drawing/2014/main" id="{42EB55D5-92BF-4336-856A-BBA0B06989EB}"/>
              </a:ext>
            </a:extLst>
          </p:cNvPr>
          <p:cNvSpPr/>
          <p:nvPr/>
        </p:nvSpPr>
        <p:spPr>
          <a:xfrm>
            <a:off x="838200" y="555933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1" name="TextBox 10"/>
          <p:cNvSpPr txBox="1"/>
          <p:nvPr/>
        </p:nvSpPr>
        <p:spPr>
          <a:xfrm>
            <a:off x="1506824" y="2290764"/>
            <a:ext cx="2369713" cy="461665"/>
          </a:xfrm>
          <a:prstGeom prst="rect">
            <a:avLst/>
          </a:prstGeom>
          <a:noFill/>
        </p:spPr>
        <p:txBody>
          <a:bodyPr wrap="square" rtlCol="0">
            <a:spAutoFit/>
          </a:bodyPr>
          <a:lstStyle/>
          <a:p>
            <a:pPr algn="l"/>
            <a:r>
              <a:rPr lang="en-GB" sz="2400" dirty="0">
                <a:solidFill>
                  <a:schemeClr val="accent5">
                    <a:lumMod val="50000"/>
                  </a:schemeClr>
                </a:solidFill>
              </a:rPr>
              <a:t>econom</a:t>
            </a:r>
            <a:r>
              <a:rPr lang="en-GB" sz="2400" b="1" dirty="0">
                <a:solidFill>
                  <a:schemeClr val="accent5">
                    <a:lumMod val="50000"/>
                  </a:schemeClr>
                </a:solidFill>
              </a:rPr>
              <a:t>ía</a:t>
            </a:r>
          </a:p>
        </p:txBody>
      </p:sp>
      <p:sp>
        <p:nvSpPr>
          <p:cNvPr id="12" name="TextBox 11"/>
          <p:cNvSpPr txBox="1"/>
          <p:nvPr/>
        </p:nvSpPr>
        <p:spPr>
          <a:xfrm>
            <a:off x="1506823" y="3088496"/>
            <a:ext cx="2369713" cy="461665"/>
          </a:xfrm>
          <a:prstGeom prst="rect">
            <a:avLst/>
          </a:prstGeom>
          <a:noFill/>
        </p:spPr>
        <p:txBody>
          <a:bodyPr wrap="square" rtlCol="0">
            <a:spAutoFit/>
          </a:bodyPr>
          <a:lstStyle/>
          <a:p>
            <a:pPr algn="l"/>
            <a:r>
              <a:rPr lang="en-GB" sz="2400" dirty="0">
                <a:solidFill>
                  <a:schemeClr val="accent5">
                    <a:lumMod val="50000"/>
                  </a:schemeClr>
                </a:solidFill>
              </a:rPr>
              <a:t>geograf</a:t>
            </a:r>
            <a:r>
              <a:rPr lang="en-GB" sz="2400" b="1" dirty="0">
                <a:solidFill>
                  <a:schemeClr val="accent5">
                    <a:lumMod val="50000"/>
                  </a:schemeClr>
                </a:solidFill>
              </a:rPr>
              <a:t>ía</a:t>
            </a:r>
          </a:p>
        </p:txBody>
      </p:sp>
      <p:sp>
        <p:nvSpPr>
          <p:cNvPr id="13" name="TextBox 12"/>
          <p:cNvSpPr txBox="1"/>
          <p:nvPr/>
        </p:nvSpPr>
        <p:spPr>
          <a:xfrm>
            <a:off x="1506825" y="4759240"/>
            <a:ext cx="2369713" cy="461665"/>
          </a:xfrm>
          <a:prstGeom prst="rect">
            <a:avLst/>
          </a:prstGeom>
          <a:noFill/>
        </p:spPr>
        <p:txBody>
          <a:bodyPr wrap="square" rtlCol="0">
            <a:spAutoFit/>
          </a:bodyPr>
          <a:lstStyle/>
          <a:p>
            <a:pPr algn="l"/>
            <a:r>
              <a:rPr lang="en-GB" sz="2400" dirty="0">
                <a:solidFill>
                  <a:schemeClr val="accent5">
                    <a:lumMod val="50000"/>
                  </a:schemeClr>
                </a:solidFill>
              </a:rPr>
              <a:t>famil</a:t>
            </a:r>
            <a:r>
              <a:rPr lang="en-GB" sz="2400" b="1" dirty="0">
                <a:solidFill>
                  <a:schemeClr val="accent5">
                    <a:lumMod val="50000"/>
                  </a:schemeClr>
                </a:solidFill>
              </a:rPr>
              <a:t>ia</a:t>
            </a:r>
          </a:p>
        </p:txBody>
      </p:sp>
      <p:sp>
        <p:nvSpPr>
          <p:cNvPr id="14" name="TextBox 13"/>
          <p:cNvSpPr txBox="1"/>
          <p:nvPr/>
        </p:nvSpPr>
        <p:spPr>
          <a:xfrm>
            <a:off x="1506824" y="5534260"/>
            <a:ext cx="2369713" cy="461665"/>
          </a:xfrm>
          <a:prstGeom prst="rect">
            <a:avLst/>
          </a:prstGeom>
          <a:noFill/>
        </p:spPr>
        <p:txBody>
          <a:bodyPr wrap="square" rtlCol="0">
            <a:spAutoFit/>
          </a:bodyPr>
          <a:lstStyle/>
          <a:p>
            <a:pPr algn="l"/>
            <a:r>
              <a:rPr lang="en-GB" sz="2400" dirty="0">
                <a:solidFill>
                  <a:schemeClr val="accent5">
                    <a:lumMod val="50000"/>
                  </a:schemeClr>
                </a:solidFill>
              </a:rPr>
              <a:t>frecuenc</a:t>
            </a:r>
            <a:r>
              <a:rPr lang="en-GB" sz="2400" b="1" dirty="0">
                <a:solidFill>
                  <a:schemeClr val="accent5">
                    <a:lumMod val="50000"/>
                  </a:schemeClr>
                </a:solidFill>
              </a:rPr>
              <a:t>ia</a:t>
            </a:r>
          </a:p>
        </p:txBody>
      </p:sp>
      <p:pic>
        <p:nvPicPr>
          <p:cNvPr id="2050" name="Picture 2" descr="http://www.clker.com/cliparts/3/0/3/8/1194986541442028018ear_-_body_part_nicu_buc_01.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4912" y="1223738"/>
            <a:ext cx="1071964" cy="178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085548"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tecnología</a:t>
            </a:r>
          </a:p>
        </p:txBody>
      </p:sp>
      <p:sp>
        <p:nvSpPr>
          <p:cNvPr id="30" name="Rounded Rectangle 29"/>
          <p:cNvSpPr/>
          <p:nvPr/>
        </p:nvSpPr>
        <p:spPr>
          <a:xfrm>
            <a:off x="6125527"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fotografía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30"/>
          <p:cNvSpPr/>
          <p:nvPr/>
        </p:nvSpPr>
        <p:spPr>
          <a:xfrm>
            <a:off x="9165506"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memoria</a:t>
            </a:r>
          </a:p>
        </p:txBody>
      </p:sp>
      <p:sp>
        <p:nvSpPr>
          <p:cNvPr id="32" name="Rounded Rectangle 31"/>
          <p:cNvSpPr/>
          <p:nvPr/>
        </p:nvSpPr>
        <p:spPr>
          <a:xfrm>
            <a:off x="3147739"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compañía</a:t>
            </a:r>
          </a:p>
        </p:txBody>
      </p:sp>
      <p:sp>
        <p:nvSpPr>
          <p:cNvPr id="33" name="Rounded Rectangle 32"/>
          <p:cNvSpPr/>
          <p:nvPr/>
        </p:nvSpPr>
        <p:spPr>
          <a:xfrm>
            <a:off x="6184697"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industria</a:t>
            </a:r>
          </a:p>
        </p:txBody>
      </p:sp>
      <p:sp>
        <p:nvSpPr>
          <p:cNvPr id="34" name="Rounded Rectangle 33"/>
          <p:cNvSpPr/>
          <p:nvPr/>
        </p:nvSpPr>
        <p:spPr>
          <a:xfrm>
            <a:off x="9165506"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filosofía</a:t>
            </a:r>
          </a:p>
        </p:txBody>
      </p:sp>
      <p:sp>
        <p:nvSpPr>
          <p:cNvPr id="35" name="Rounded Rectangle 34"/>
          <p:cNvSpPr/>
          <p:nvPr/>
        </p:nvSpPr>
        <p:spPr>
          <a:xfrm>
            <a:off x="166930"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familia</a:t>
            </a:r>
          </a:p>
        </p:txBody>
      </p:sp>
      <p:sp>
        <p:nvSpPr>
          <p:cNvPr id="36" name="Rounded Rectangle 35"/>
          <p:cNvSpPr/>
          <p:nvPr/>
        </p:nvSpPr>
        <p:spPr>
          <a:xfrm>
            <a:off x="82286"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victoria</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t>
            </a:r>
            <a:r>
              <a:rPr lang="en-GB" sz="3200" b="1" dirty="0" err="1">
                <a:solidFill>
                  <a:schemeClr val="bg1"/>
                </a:solidFill>
              </a:rPr>
              <a:t>Pronunciamos</a:t>
            </a:r>
            <a:r>
              <a:rPr lang="en-GB" sz="3200" b="1" dirty="0">
                <a:solidFill>
                  <a:schemeClr val="bg1"/>
                </a:solidFill>
              </a:rPr>
              <a:t> las palabras!</a:t>
            </a:r>
            <a:endParaRPr lang="en-GB" sz="3200" dirty="0">
              <a:solidFill>
                <a:schemeClr val="bg1"/>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cxnSp>
        <p:nvCxnSpPr>
          <p:cNvPr id="6" name="Straight Arrow Connector 5"/>
          <p:cNvCxnSpPr/>
          <p:nvPr/>
        </p:nvCxnSpPr>
        <p:spPr>
          <a:xfrm>
            <a:off x="9104539" y="1667810"/>
            <a:ext cx="508663" cy="1337999"/>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112794" y="787690"/>
            <a:ext cx="3464417" cy="88012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‘ph’ in English becomes ‘f’ in Spanish!</a:t>
            </a:r>
          </a:p>
        </p:txBody>
      </p:sp>
    </p:spTree>
    <p:extLst>
      <p:ext uri="{BB962C8B-B14F-4D97-AF65-F5344CB8AC3E}">
        <p14:creationId xmlns:p14="http://schemas.microsoft.com/office/powerpoint/2010/main" val="1923734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21" y="1773373"/>
            <a:ext cx="12227121" cy="3453253"/>
          </a:xfrm>
          <a:prstGeom prst="rect">
            <a:avLst/>
          </a:prstGeom>
          <a:noFill/>
        </p:spPr>
        <p:txBody>
          <a:bodyPr wrap="square" rtlCol="0">
            <a:spAutoFit/>
          </a:bodyPr>
          <a:lstStyle/>
          <a:p>
            <a:pPr marL="514350" marR="0" lvl="0" indent="-514350" algn="l" defTabSz="914400" rtl="0" eaLnBrk="1" fontAlgn="auto" latinLnBrk="0" hangingPunct="1">
              <a:lnSpc>
                <a:spcPct val="13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trip with the family is great.</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She is very successful in the company.</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He makes an effort to study philosophy.</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We work in the technology industry, whereas they work in the energy industry.</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escribir!</a:t>
            </a:r>
          </a:p>
        </p:txBody>
      </p:sp>
      <p:sp>
        <p:nvSpPr>
          <p:cNvPr id="6" name="Rounded Rectangle 5"/>
          <p:cNvSpPr/>
          <p:nvPr/>
        </p:nvSpPr>
        <p:spPr>
          <a:xfrm>
            <a:off x="514589" y="2266465"/>
            <a:ext cx="1135176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Un viaje con la</a:t>
            </a:r>
            <a:r>
              <a:rPr kumimoji="0" lang="es-ES" sz="2400" b="1" i="0" u="none" strike="noStrike" kern="0" cap="none" spc="0" normalizeH="0" noProof="0" dirty="0">
                <a:ln>
                  <a:noFill/>
                </a:ln>
                <a:solidFill>
                  <a:srgbClr val="4472C4">
                    <a:lumMod val="50000"/>
                  </a:srgbClr>
                </a:solidFill>
                <a:effectLst/>
                <a:uLnTx/>
                <a:uFillTx/>
                <a:latin typeface="Century Gothic" panose="020F0302020204030204"/>
                <a:ea typeface="+mn-ea"/>
                <a:cs typeface="+mn-cs"/>
              </a:rPr>
              <a:t> familia es genial.</a:t>
            </a:r>
            <a:endParaRPr kumimoji="0" lang="es-ES" sz="2400" b="1" i="0"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7" name="TextBox 6"/>
          <p:cNvSpPr txBox="1"/>
          <p:nvPr/>
        </p:nvSpPr>
        <p:spPr>
          <a:xfrm>
            <a:off x="514589" y="1250153"/>
            <a:ext cx="851456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en español: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8"/>
          <p:cNvSpPr/>
          <p:nvPr/>
        </p:nvSpPr>
        <p:spPr>
          <a:xfrm>
            <a:off x="540749" y="3225905"/>
            <a:ext cx="1133868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Tiene mucho</a:t>
            </a:r>
            <a:r>
              <a:rPr kumimoji="0" lang="es-ES" sz="2400" b="1" i="0" u="none" strike="noStrike" kern="0" cap="none" spc="0" normalizeH="0" noProof="0" dirty="0">
                <a:ln>
                  <a:noFill/>
                </a:ln>
                <a:solidFill>
                  <a:srgbClr val="4472C4">
                    <a:lumMod val="50000"/>
                  </a:srgbClr>
                </a:solidFill>
                <a:effectLst/>
                <a:uLnTx/>
                <a:uFillTx/>
                <a:latin typeface="Century Gothic" panose="020F0302020204030204"/>
                <a:ea typeface="+mn-ea"/>
                <a:cs typeface="+mn-cs"/>
              </a:rPr>
              <a:t> éxito en la compañía.</a:t>
            </a:r>
            <a:endPar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9"/>
          <p:cNvSpPr/>
          <p:nvPr/>
        </p:nvSpPr>
        <p:spPr>
          <a:xfrm>
            <a:off x="540749" y="4190856"/>
            <a:ext cx="1133868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Hace un esfuerzo para estudiar filosofía.</a:t>
            </a:r>
          </a:p>
        </p:txBody>
      </p:sp>
      <p:sp>
        <p:nvSpPr>
          <p:cNvPr id="11" name="Rounded Rectangle 10"/>
          <p:cNvSpPr/>
          <p:nvPr/>
        </p:nvSpPr>
        <p:spPr>
          <a:xfrm>
            <a:off x="514589" y="5174882"/>
            <a:ext cx="11351767" cy="78752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lvl="0">
              <a:defRPr/>
            </a:pPr>
            <a:r>
              <a:rPr lang="es-ES" sz="2400" b="1" kern="0" dirty="0">
                <a:solidFill>
                  <a:srgbClr val="4472C4">
                    <a:lumMod val="50000"/>
                  </a:srgbClr>
                </a:solidFill>
              </a:rPr>
              <a:t>Nosotros trabajamos en la industria de tecnología, mientras que ellos trabajan en la industria de energía.</a:t>
            </a:r>
          </a:p>
        </p:txBody>
      </p:sp>
      <p:sp>
        <p:nvSpPr>
          <p:cNvPr id="8" name="Llamada rectangular redondeada 7">
            <a:extLst>
              <a:ext uri="{FF2B5EF4-FFF2-40B4-BE49-F238E27FC236}">
                <a16:creationId xmlns:a16="http://schemas.microsoft.com/office/drawing/2014/main" id="{175F542B-68B9-2E47-8C00-610085F7295B}"/>
              </a:ext>
            </a:extLst>
          </p:cNvPr>
          <p:cNvSpPr/>
          <p:nvPr/>
        </p:nvSpPr>
        <p:spPr>
          <a:xfrm>
            <a:off x="7122017" y="1571223"/>
            <a:ext cx="4932607" cy="1576306"/>
          </a:xfrm>
          <a:prstGeom prst="wedgeRoundRectCallout">
            <a:avLst>
              <a:gd name="adj1" fmla="val -76924"/>
              <a:gd name="adj2" fmla="val 15239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Remember</a:t>
            </a:r>
            <a:r>
              <a:rPr lang="en-GB" sz="2000" dirty="0">
                <a:solidFill>
                  <a:srgbClr val="203864"/>
                </a:solidFill>
              </a:rPr>
              <a:t>, Spanish uses ‘</a:t>
            </a:r>
            <a:r>
              <a:rPr lang="en-GB" sz="2000" b="1" dirty="0">
                <a:solidFill>
                  <a:srgbClr val="203864"/>
                </a:solidFill>
              </a:rPr>
              <a:t>de</a:t>
            </a:r>
            <a:r>
              <a:rPr lang="en-GB" sz="2000" dirty="0">
                <a:solidFill>
                  <a:srgbClr val="203864"/>
                </a:solidFill>
              </a:rPr>
              <a:t>’ and changes the order of the two nouns. </a:t>
            </a:r>
          </a:p>
          <a:p>
            <a:pPr algn="ctr"/>
            <a:r>
              <a:rPr lang="en-GB" sz="2000" dirty="0">
                <a:solidFill>
                  <a:srgbClr val="203864"/>
                </a:solidFill>
              </a:rPr>
              <a:t>e.g. Spanish class =</a:t>
            </a:r>
            <a:r>
              <a:rPr lang="en-GB" sz="2000" b="1" dirty="0">
                <a:solidFill>
                  <a:srgbClr val="203864"/>
                </a:solidFill>
              </a:rPr>
              <a:t> </a:t>
            </a:r>
            <a:r>
              <a:rPr lang="en-GB" sz="2000" dirty="0">
                <a:solidFill>
                  <a:srgbClr val="203864"/>
                </a:solidFill>
              </a:rPr>
              <a:t>clase de español </a:t>
            </a:r>
            <a:endParaRPr lang="x-none" sz="2000" dirty="0">
              <a:solidFill>
                <a:srgbClr val="203864"/>
              </a:solidFill>
            </a:endParaRPr>
          </a:p>
        </p:txBody>
      </p:sp>
      <p:sp>
        <p:nvSpPr>
          <p:cNvPr id="12"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a:t>
            </a:r>
          </a:p>
        </p:txBody>
      </p:sp>
    </p:spTree>
    <p:extLst>
      <p:ext uri="{BB962C8B-B14F-4D97-AF65-F5344CB8AC3E}">
        <p14:creationId xmlns:p14="http://schemas.microsoft.com/office/powerpoint/2010/main" val="73606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Consolidation 9.3.1.2</a:t>
            </a:r>
            <a:br>
              <a:rPr lang="en-GB" sz="5400" b="1" dirty="0"/>
            </a:br>
            <a:br>
              <a:rPr lang="en-GB" sz="5400" b="1" dirty="0"/>
            </a:br>
            <a:r>
              <a:rPr lang="en-GB" sz="5400" b="1" dirty="0"/>
              <a:t>-y / -</a:t>
            </a:r>
            <a:r>
              <a:rPr lang="en-GB" sz="5400" b="1" dirty="0" err="1"/>
              <a:t>ía,ia</a:t>
            </a:r>
            <a:endParaRPr lang="en-GB" sz="5400" b="1" dirty="0"/>
          </a:p>
        </p:txBody>
      </p:sp>
    </p:spTree>
    <p:extLst>
      <p:ext uri="{BB962C8B-B14F-4D97-AF65-F5344CB8AC3E}">
        <p14:creationId xmlns:p14="http://schemas.microsoft.com/office/powerpoint/2010/main" val="82069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1"/>
          <p:cNvSpPr/>
          <p:nvPr/>
        </p:nvSpPr>
        <p:spPr>
          <a:xfrm>
            <a:off x="3076398"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000"/>
              <a:buFont typeface="Century Gothic"/>
              <a:buNone/>
            </a:pPr>
            <a:r>
              <a:rPr lang="en-GB" sz="3000" b="1" i="0" u="none" strike="noStrike" cap="none">
                <a:solidFill>
                  <a:srgbClr val="1F3864"/>
                </a:solidFill>
                <a:latin typeface="Century Gothic"/>
                <a:ea typeface="Century Gothic"/>
                <a:cs typeface="Century Gothic"/>
                <a:sym typeface="Century Gothic"/>
              </a:rPr>
              <a:t>personalidad</a:t>
            </a:r>
            <a:endParaRPr sz="3000" b="1" i="0" u="none" strike="noStrike" cap="none">
              <a:solidFill>
                <a:srgbClr val="1F3864"/>
              </a:solidFill>
              <a:latin typeface="Century Gothic"/>
              <a:ea typeface="Century Gothic"/>
              <a:cs typeface="Century Gothic"/>
              <a:sym typeface="Century Gothic"/>
            </a:endParaRPr>
          </a:p>
        </p:txBody>
      </p:sp>
      <p:sp>
        <p:nvSpPr>
          <p:cNvPr id="551" name="Google Shape;551;p21"/>
          <p:cNvSpPr/>
          <p:nvPr/>
        </p:nvSpPr>
        <p:spPr>
          <a:xfrm>
            <a:off x="6116377"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solidFill>
                  <a:srgbClr val="1F3864"/>
                </a:solidFill>
                <a:latin typeface="Century Gothic"/>
                <a:ea typeface="Century Gothic"/>
                <a:cs typeface="Century Gothic"/>
                <a:sym typeface="Century Gothic"/>
              </a:rPr>
              <a:t>sociedad</a:t>
            </a:r>
            <a:endParaRPr sz="3200" b="1" i="0" u="none" strike="noStrike" cap="none">
              <a:solidFill>
                <a:srgbClr val="1F3864"/>
              </a:solidFill>
              <a:latin typeface="Century Gothic"/>
              <a:ea typeface="Century Gothic"/>
              <a:cs typeface="Century Gothic"/>
              <a:sym typeface="Century Gothic"/>
            </a:endParaRPr>
          </a:p>
        </p:txBody>
      </p:sp>
      <p:sp>
        <p:nvSpPr>
          <p:cNvPr id="552" name="Google Shape;552;p21"/>
          <p:cNvSpPr/>
          <p:nvPr/>
        </p:nvSpPr>
        <p:spPr>
          <a:xfrm>
            <a:off x="9156356"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solidFill>
                  <a:srgbClr val="1F3864"/>
                </a:solidFill>
                <a:latin typeface="Century Gothic"/>
                <a:ea typeface="Century Gothic"/>
                <a:cs typeface="Century Gothic"/>
                <a:sym typeface="Century Gothic"/>
              </a:rPr>
              <a:t>realidad</a:t>
            </a:r>
            <a:endParaRPr/>
          </a:p>
        </p:txBody>
      </p:sp>
      <p:sp>
        <p:nvSpPr>
          <p:cNvPr id="553" name="Google Shape;553;p21"/>
          <p:cNvSpPr/>
          <p:nvPr/>
        </p:nvSpPr>
        <p:spPr>
          <a:xfrm>
            <a:off x="3138589"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universidad</a:t>
            </a:r>
            <a:endParaRPr sz="3200" b="1" i="0" u="none" strike="noStrike" cap="none">
              <a:solidFill>
                <a:srgbClr val="1F3864"/>
              </a:solidFill>
              <a:latin typeface="Century Gothic"/>
              <a:ea typeface="Century Gothic"/>
              <a:cs typeface="Century Gothic"/>
              <a:sym typeface="Century Gothic"/>
            </a:endParaRPr>
          </a:p>
        </p:txBody>
      </p:sp>
      <p:sp>
        <p:nvSpPr>
          <p:cNvPr id="554" name="Google Shape;554;p21"/>
          <p:cNvSpPr/>
          <p:nvPr/>
        </p:nvSpPr>
        <p:spPr>
          <a:xfrm>
            <a:off x="6175547"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variedad</a:t>
            </a:r>
            <a:endParaRPr sz="3200" b="1" i="0" u="none" strike="noStrike" cap="none">
              <a:solidFill>
                <a:srgbClr val="1F3864"/>
              </a:solidFill>
              <a:latin typeface="Century Gothic"/>
              <a:ea typeface="Century Gothic"/>
              <a:cs typeface="Century Gothic"/>
              <a:sym typeface="Century Gothic"/>
            </a:endParaRPr>
          </a:p>
        </p:txBody>
      </p:sp>
      <p:sp>
        <p:nvSpPr>
          <p:cNvPr id="555" name="Google Shape;555;p21"/>
          <p:cNvSpPr/>
          <p:nvPr/>
        </p:nvSpPr>
        <p:spPr>
          <a:xfrm>
            <a:off x="9156356"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curisosidad</a:t>
            </a:r>
            <a:endParaRPr sz="3200" b="1" i="0" u="none" strike="noStrike" cap="none">
              <a:solidFill>
                <a:srgbClr val="1F3864"/>
              </a:solidFill>
              <a:latin typeface="Century Gothic"/>
              <a:ea typeface="Century Gothic"/>
              <a:cs typeface="Century Gothic"/>
              <a:sym typeface="Century Gothic"/>
            </a:endParaRPr>
          </a:p>
        </p:txBody>
      </p:sp>
      <p:sp>
        <p:nvSpPr>
          <p:cNvPr id="556" name="Google Shape;556;p21"/>
          <p:cNvSpPr/>
          <p:nvPr/>
        </p:nvSpPr>
        <p:spPr>
          <a:xfrm>
            <a:off x="157780"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oportunidad</a:t>
            </a:r>
            <a:endParaRPr sz="3200" b="1" i="0" u="none" strike="noStrike" cap="none">
              <a:solidFill>
                <a:srgbClr val="1F3864"/>
              </a:solidFill>
              <a:latin typeface="Century Gothic"/>
              <a:ea typeface="Century Gothic"/>
              <a:cs typeface="Century Gothic"/>
              <a:sym typeface="Century Gothic"/>
            </a:endParaRPr>
          </a:p>
        </p:txBody>
      </p:sp>
      <p:sp>
        <p:nvSpPr>
          <p:cNvPr id="557" name="Google Shape;557;p21"/>
          <p:cNvSpPr/>
          <p:nvPr/>
        </p:nvSpPr>
        <p:spPr>
          <a:xfrm>
            <a:off x="82286" y="413845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500"/>
              <a:buFont typeface="Century Gothic"/>
              <a:buNone/>
            </a:pPr>
            <a:r>
              <a:rPr lang="en-GB" sz="2500" b="1">
                <a:solidFill>
                  <a:srgbClr val="1F3864"/>
                </a:solidFill>
                <a:latin typeface="Century Gothic"/>
                <a:ea typeface="Century Gothic"/>
                <a:cs typeface="Century Gothic"/>
                <a:sym typeface="Century Gothic"/>
              </a:rPr>
              <a:t>responsabilidad</a:t>
            </a:r>
            <a:endParaRPr sz="2500" b="1" i="0" u="none" strike="noStrike" cap="none">
              <a:solidFill>
                <a:srgbClr val="1F3864"/>
              </a:solidFill>
              <a:latin typeface="Century Gothic"/>
              <a:ea typeface="Century Gothic"/>
              <a:cs typeface="Century Gothic"/>
              <a:sym typeface="Century Gothic"/>
            </a:endParaRPr>
          </a:p>
        </p:txBody>
      </p:sp>
      <p:pic>
        <p:nvPicPr>
          <p:cNvPr id="558" name="Google Shape;558;p2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59" name="Google Shape;559;p2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¿Cómo se dice en español?</a:t>
            </a:r>
            <a:endParaRPr sz="3200">
              <a:solidFill>
                <a:schemeClr val="lt1"/>
              </a:solidFill>
            </a:endParaRPr>
          </a:p>
        </p:txBody>
      </p:sp>
      <p:sp>
        <p:nvSpPr>
          <p:cNvPr id="560" name="Google Shape;560;p21"/>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61" name="Google Shape;561;p21"/>
          <p:cNvSpPr/>
          <p:nvPr/>
        </p:nvSpPr>
        <p:spPr>
          <a:xfrm>
            <a:off x="3225100" y="4382982"/>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personality</a:t>
            </a:r>
            <a:endParaRPr/>
          </a:p>
        </p:txBody>
      </p:sp>
      <p:sp>
        <p:nvSpPr>
          <p:cNvPr id="562" name="Google Shape;562;p21"/>
          <p:cNvSpPr/>
          <p:nvPr/>
        </p:nvSpPr>
        <p:spPr>
          <a:xfrm>
            <a:off x="6265080" y="4382982"/>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society</a:t>
            </a:r>
            <a:endParaRPr/>
          </a:p>
        </p:txBody>
      </p:sp>
      <p:sp>
        <p:nvSpPr>
          <p:cNvPr id="563" name="Google Shape;563;p21"/>
          <p:cNvSpPr/>
          <p:nvPr/>
        </p:nvSpPr>
        <p:spPr>
          <a:xfrm>
            <a:off x="9305059" y="4382982"/>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reality</a:t>
            </a:r>
            <a:endParaRPr/>
          </a:p>
        </p:txBody>
      </p:sp>
      <p:sp>
        <p:nvSpPr>
          <p:cNvPr id="564" name="Google Shape;564;p21"/>
          <p:cNvSpPr/>
          <p:nvPr/>
        </p:nvSpPr>
        <p:spPr>
          <a:xfrm>
            <a:off x="3287292"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university</a:t>
            </a:r>
            <a:endParaRPr/>
          </a:p>
        </p:txBody>
      </p:sp>
      <p:sp>
        <p:nvSpPr>
          <p:cNvPr id="565" name="Google Shape;565;p21"/>
          <p:cNvSpPr/>
          <p:nvPr/>
        </p:nvSpPr>
        <p:spPr>
          <a:xfrm>
            <a:off x="6324250"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variety</a:t>
            </a:r>
            <a:endParaRPr/>
          </a:p>
        </p:txBody>
      </p:sp>
      <p:sp>
        <p:nvSpPr>
          <p:cNvPr id="566" name="Google Shape;566;p21"/>
          <p:cNvSpPr/>
          <p:nvPr/>
        </p:nvSpPr>
        <p:spPr>
          <a:xfrm>
            <a:off x="9305059"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curiosity</a:t>
            </a:r>
            <a:endParaRPr/>
          </a:p>
        </p:txBody>
      </p:sp>
      <p:sp>
        <p:nvSpPr>
          <p:cNvPr id="567" name="Google Shape;567;p21"/>
          <p:cNvSpPr/>
          <p:nvPr/>
        </p:nvSpPr>
        <p:spPr>
          <a:xfrm>
            <a:off x="306483"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opportunity</a:t>
            </a:r>
            <a:endParaRPr/>
          </a:p>
        </p:txBody>
      </p:sp>
      <p:sp>
        <p:nvSpPr>
          <p:cNvPr id="568" name="Google Shape;568;p21"/>
          <p:cNvSpPr/>
          <p:nvPr/>
        </p:nvSpPr>
        <p:spPr>
          <a:xfrm>
            <a:off x="258556" y="434150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responsibility</a:t>
            </a:r>
            <a:endParaRPr/>
          </a:p>
        </p:txBody>
      </p:sp>
    </p:spTree>
    <p:extLst>
      <p:ext uri="{BB962C8B-B14F-4D97-AF65-F5344CB8AC3E}">
        <p14:creationId xmlns:p14="http://schemas.microsoft.com/office/powerpoint/2010/main" val="406409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6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5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6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6" name="Title 1"/>
          <p:cNvSpPr txBox="1">
            <a:spLocks/>
          </p:cNvSpPr>
          <p:nvPr/>
        </p:nvSpPr>
        <p:spPr>
          <a:xfrm>
            <a:off x="339899" y="1586431"/>
            <a:ext cx="11512202" cy="917529"/>
          </a:xfrm>
          <a:prstGeom prst="rect">
            <a:avLst/>
          </a:prstGeom>
          <a:solidFill>
            <a:srgbClr val="E567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y</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p>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ía or </a:t>
            </a:r>
            <a:r>
              <a:rPr lang="en-GB" sz="3000" dirty="0">
                <a:solidFill>
                  <a:prstClr val="white"/>
                </a:solidFill>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ia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p:cNvSpPr/>
          <p:nvPr/>
        </p:nvSpPr>
        <p:spPr>
          <a:xfrm>
            <a:off x="1305568" y="3139864"/>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4472C4">
                    <a:lumMod val="50000"/>
                  </a:srgbClr>
                </a:solidFill>
                <a:latin typeface="Century Gothic" panose="020B0502020202020204" pitchFamily="34" charset="0"/>
              </a:rPr>
              <a:t>histor</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rPr>
              <a:t>y</a:t>
            </a:r>
            <a:endPar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p:cNvSpPr/>
          <p:nvPr/>
        </p:nvSpPr>
        <p:spPr>
          <a:xfrm>
            <a:off x="1305568" y="4607718"/>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4472C4">
                    <a:lumMod val="50000"/>
                  </a:srgbClr>
                </a:solidFill>
                <a:latin typeface="Century Gothic" panose="020B0502020202020204" pitchFamily="34" charset="0"/>
              </a:rPr>
              <a:t>energ</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rPr>
              <a:t>y</a:t>
            </a:r>
            <a:endPar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Rounded Rectangle 10"/>
          <p:cNvSpPr/>
          <p:nvPr/>
        </p:nvSpPr>
        <p:spPr>
          <a:xfrm>
            <a:off x="3679411" y="3139864"/>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histor</a:t>
            </a:r>
            <a:r>
              <a:rPr lang="en-GB" sz="4000" b="1" dirty="0" err="1">
                <a:solidFill>
                  <a:srgbClr val="EA5F00"/>
                </a:solidFill>
                <a:latin typeface="Century Gothic" panose="020B0502020202020204" pitchFamily="34" charset="0"/>
              </a:rPr>
              <a:t>i</a:t>
            </a:r>
            <a:r>
              <a:rPr kumimoji="0" lang="en-GB" sz="4000" b="1" i="0" u="none" strike="noStrike" kern="1200" cap="none" spc="0" normalizeH="0" baseline="0" noProof="0" dirty="0">
                <a:ln>
                  <a:noFill/>
                </a:ln>
                <a:solidFill>
                  <a:srgbClr val="EA5F00"/>
                </a:solidFill>
                <a:effectLst/>
                <a:uLnTx/>
                <a:uFillTx/>
                <a:latin typeface="Century Gothic" panose="020B0502020202020204" pitchFamily="34" charset="0"/>
              </a:rPr>
              <a:t>a</a:t>
            </a:r>
          </a:p>
        </p:txBody>
      </p:sp>
      <p:sp>
        <p:nvSpPr>
          <p:cNvPr id="12" name="Rounded Rectangle 11"/>
          <p:cNvSpPr/>
          <p:nvPr/>
        </p:nvSpPr>
        <p:spPr>
          <a:xfrm>
            <a:off x="3697599" y="4607718"/>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energ</a:t>
            </a:r>
            <a:r>
              <a:rPr kumimoji="0" lang="en-GB" sz="4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ía</a:t>
            </a:r>
            <a:endParaRPr kumimoji="0" lang="en-GB" sz="4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p:cNvSpPr txBox="1"/>
          <p:nvPr/>
        </p:nvSpPr>
        <p:spPr>
          <a:xfrm>
            <a:off x="6487303" y="3261434"/>
            <a:ext cx="4951697" cy="2185214"/>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ía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 </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5" name="Title 14"/>
          <p:cNvSpPr>
            <a:spLocks noGrp="1"/>
          </p:cNvSpPr>
          <p:nvPr>
            <p:ph type="title"/>
          </p:nvPr>
        </p:nvSpPr>
        <p:spPr>
          <a:xfrm>
            <a:off x="91226" y="210453"/>
            <a:ext cx="6016510" cy="838315"/>
          </a:xfrm>
        </p:spPr>
        <p:txBody>
          <a:bodyPr>
            <a:normAutofit/>
          </a:bodyPr>
          <a:lstStyle/>
          <a:p>
            <a:r>
              <a:rPr lang="en-GB" sz="3200" b="1" dirty="0">
                <a:solidFill>
                  <a:schemeClr val="bg1"/>
                </a:solidFill>
                <a:latin typeface="Century Gothic" panose="020F0302020204030204"/>
              </a:rPr>
              <a:t>Las palabras con –ía y –ia</a:t>
            </a:r>
            <a:endParaRPr lang="en-GB" sz="3200" dirty="0">
              <a:solidFill>
                <a:schemeClr val="bg1"/>
              </a:solidFill>
            </a:endParaRPr>
          </a:p>
        </p:txBody>
      </p:sp>
    </p:spTree>
    <p:extLst>
      <p:ext uri="{BB962C8B-B14F-4D97-AF65-F5344CB8AC3E}">
        <p14:creationId xmlns:p14="http://schemas.microsoft.com/office/powerpoint/2010/main" val="185857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886" y="392910"/>
            <a:ext cx="11140228" cy="771528"/>
          </a:xfrm>
        </p:spPr>
        <p:txBody>
          <a:bodyPr>
            <a:noAutofit/>
          </a:bodyPr>
          <a:lstStyle/>
          <a:p>
            <a:r>
              <a:rPr lang="en-GB" sz="2800" b="1" dirty="0"/>
              <a:t>Comparamos la pronunciación de las palabras con –ía y –ia. </a:t>
            </a:r>
          </a:p>
        </p:txBody>
      </p:sp>
      <p:sp>
        <p:nvSpPr>
          <p:cNvPr id="5" name="TextBox 4"/>
          <p:cNvSpPr txBox="1"/>
          <p:nvPr/>
        </p:nvSpPr>
        <p:spPr>
          <a:xfrm>
            <a:off x="566668" y="1284113"/>
            <a:ext cx="8268239" cy="830997"/>
          </a:xfrm>
          <a:prstGeom prst="rect">
            <a:avLst/>
          </a:prstGeom>
          <a:noFill/>
        </p:spPr>
        <p:txBody>
          <a:bodyPr wrap="square" rtlCol="0">
            <a:spAutoFit/>
          </a:bodyPr>
          <a:lstStyle/>
          <a:p>
            <a:pPr lvl="0">
              <a:defRPr/>
            </a:pPr>
            <a:r>
              <a:rPr lang="en-GB" sz="2400" dirty="0">
                <a:solidFill>
                  <a:schemeClr val="accent5">
                    <a:lumMod val="50000"/>
                  </a:schemeClr>
                </a:solidFill>
              </a:rPr>
              <a:t>Words ending in –</a:t>
            </a:r>
            <a:r>
              <a:rPr lang="en-GB" sz="2400" b="1" dirty="0">
                <a:solidFill>
                  <a:schemeClr val="accent5">
                    <a:lumMod val="50000"/>
                  </a:schemeClr>
                </a:solidFill>
              </a:rPr>
              <a:t>ía</a:t>
            </a:r>
            <a:r>
              <a:rPr lang="en-GB" sz="2400" dirty="0">
                <a:solidFill>
                  <a:schemeClr val="accent5">
                    <a:lumMod val="50000"/>
                  </a:schemeClr>
                </a:solidFill>
              </a:rPr>
              <a:t> have stress on the </a:t>
            </a:r>
            <a:r>
              <a:rPr lang="en-GB" sz="2400" b="1" dirty="0">
                <a:solidFill>
                  <a:schemeClr val="accent5">
                    <a:lumMod val="50000"/>
                  </a:schemeClr>
                </a:solidFill>
              </a:rPr>
              <a:t>final syllable</a:t>
            </a:r>
            <a:r>
              <a:rPr lang="en-GB" sz="2400" dirty="0">
                <a:solidFill>
                  <a:schemeClr val="accent5">
                    <a:lumMod val="50000"/>
                  </a:schemeClr>
                </a:solidFill>
              </a:rPr>
              <a:t>. </a:t>
            </a:r>
          </a:p>
          <a:p>
            <a:pPr lvl="0">
              <a:defRPr/>
            </a:pPr>
            <a:r>
              <a:rPr lang="en-GB" sz="2400" dirty="0">
                <a:solidFill>
                  <a:schemeClr val="accent5">
                    <a:lumMod val="50000"/>
                  </a:schemeClr>
                </a:solidFill>
              </a:rPr>
              <a:t>An accent is needed on the final vowel.</a:t>
            </a:r>
          </a:p>
        </p:txBody>
      </p:sp>
      <p:sp>
        <p:nvSpPr>
          <p:cNvPr id="6" name="TextBox 5"/>
          <p:cNvSpPr txBox="1"/>
          <p:nvPr/>
        </p:nvSpPr>
        <p:spPr>
          <a:xfrm>
            <a:off x="566668" y="3739202"/>
            <a:ext cx="9182637" cy="830997"/>
          </a:xfrm>
          <a:prstGeom prst="rect">
            <a:avLst/>
          </a:prstGeom>
          <a:noFill/>
        </p:spPr>
        <p:txBody>
          <a:bodyPr wrap="square" rtlCol="0">
            <a:spAutoFit/>
          </a:bodyPr>
          <a:lstStyle/>
          <a:p>
            <a:pPr lvl="0">
              <a:defRPr/>
            </a:pPr>
            <a:r>
              <a:rPr lang="en-GB" sz="2400" dirty="0">
                <a:solidFill>
                  <a:schemeClr val="accent5">
                    <a:lumMod val="50000"/>
                  </a:schemeClr>
                </a:solidFill>
              </a:rPr>
              <a:t>Words ending in –</a:t>
            </a:r>
            <a:r>
              <a:rPr lang="en-GB" sz="2400" b="1" dirty="0">
                <a:solidFill>
                  <a:schemeClr val="accent5">
                    <a:lumMod val="50000"/>
                  </a:schemeClr>
                </a:solidFill>
              </a:rPr>
              <a:t>ia</a:t>
            </a:r>
            <a:r>
              <a:rPr lang="en-GB" sz="2400" dirty="0">
                <a:solidFill>
                  <a:schemeClr val="accent5">
                    <a:lumMod val="50000"/>
                  </a:schemeClr>
                </a:solidFill>
              </a:rPr>
              <a:t> have stress on the </a:t>
            </a:r>
            <a:r>
              <a:rPr lang="en-GB" sz="2400" b="1" dirty="0">
                <a:solidFill>
                  <a:schemeClr val="accent5">
                    <a:lumMod val="50000"/>
                  </a:schemeClr>
                </a:solidFill>
              </a:rPr>
              <a:t>penultimate syllable</a:t>
            </a:r>
            <a:r>
              <a:rPr lang="en-GB" sz="2400" dirty="0">
                <a:solidFill>
                  <a:schemeClr val="accent5">
                    <a:lumMod val="50000"/>
                  </a:schemeClr>
                </a:solidFill>
              </a:rPr>
              <a:t>.</a:t>
            </a:r>
          </a:p>
          <a:p>
            <a:pPr lvl="0">
              <a:defRPr/>
            </a:pPr>
            <a:r>
              <a:rPr lang="en-GB" sz="2400" dirty="0">
                <a:solidFill>
                  <a:schemeClr val="accent5">
                    <a:lumMod val="50000"/>
                  </a:schemeClr>
                </a:solidFill>
              </a:rPr>
              <a:t>No accent is needed. </a:t>
            </a:r>
          </a:p>
        </p:txBody>
      </p:sp>
      <p:sp>
        <p:nvSpPr>
          <p:cNvPr id="7" name="Action Button: Custom 20">
            <a:hlinkClick r:id="" action="ppaction://noaction" highlightClick="1">
              <a:snd r:embed="rId3" name="categori%CC%81a.wav"/>
            </a:hlinkClick>
            <a:extLst>
              <a:ext uri="{FF2B5EF4-FFF2-40B4-BE49-F238E27FC236}">
                <a16:creationId xmlns:a16="http://schemas.microsoft.com/office/drawing/2014/main" id="{EEC96304-0547-4EE1-8F3F-E74C85620AEC}"/>
              </a:ext>
            </a:extLst>
          </p:cNvPr>
          <p:cNvSpPr/>
          <p:nvPr/>
        </p:nvSpPr>
        <p:spPr>
          <a:xfrm>
            <a:off x="838877" y="2345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Action Button: Custom 20">
            <a:hlinkClick r:id="" action="ppaction://noaction" highlightClick="1">
              <a:snd r:embed="rId4" name="compan%CC%83i%CC%81a.wav"/>
            </a:hlinkClick>
            <a:extLst>
              <a:ext uri="{FF2B5EF4-FFF2-40B4-BE49-F238E27FC236}">
                <a16:creationId xmlns:a16="http://schemas.microsoft.com/office/drawing/2014/main" id="{1CEFA9C5-4A63-4759-BFDA-BD38CDDE2DF9}"/>
              </a:ext>
            </a:extLst>
          </p:cNvPr>
          <p:cNvSpPr/>
          <p:nvPr/>
        </p:nvSpPr>
        <p:spPr>
          <a:xfrm>
            <a:off x="838199" y="312814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 name="Action Button: Custom 20">
            <a:hlinkClick r:id="" action="ppaction://noaction" highlightClick="1">
              <a:snd r:embed="rId5" name="estrategia.wav"/>
            </a:hlinkClick>
            <a:extLst>
              <a:ext uri="{FF2B5EF4-FFF2-40B4-BE49-F238E27FC236}">
                <a16:creationId xmlns:a16="http://schemas.microsoft.com/office/drawing/2014/main" id="{64EEB402-64C6-4CAB-B1DE-1F22CCB10B75}"/>
              </a:ext>
            </a:extLst>
          </p:cNvPr>
          <p:cNvSpPr/>
          <p:nvPr/>
        </p:nvSpPr>
        <p:spPr>
          <a:xfrm>
            <a:off x="838200" y="479889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 name="Action Button: Custom 20">
            <a:hlinkClick r:id="" action="ppaction://noaction" highlightClick="1">
              <a:snd r:embed="rId6" name="ciencia.wav"/>
            </a:hlinkClick>
            <a:extLst>
              <a:ext uri="{FF2B5EF4-FFF2-40B4-BE49-F238E27FC236}">
                <a16:creationId xmlns:a16="http://schemas.microsoft.com/office/drawing/2014/main" id="{42EB55D5-92BF-4336-856A-BBA0B06989EB}"/>
              </a:ext>
            </a:extLst>
          </p:cNvPr>
          <p:cNvSpPr/>
          <p:nvPr/>
        </p:nvSpPr>
        <p:spPr>
          <a:xfrm>
            <a:off x="838200" y="555933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1" name="TextBox 10"/>
          <p:cNvSpPr txBox="1"/>
          <p:nvPr/>
        </p:nvSpPr>
        <p:spPr>
          <a:xfrm>
            <a:off x="1506824" y="2290764"/>
            <a:ext cx="2369713" cy="461665"/>
          </a:xfrm>
          <a:prstGeom prst="rect">
            <a:avLst/>
          </a:prstGeom>
          <a:noFill/>
        </p:spPr>
        <p:txBody>
          <a:bodyPr wrap="square" rtlCol="0">
            <a:spAutoFit/>
          </a:bodyPr>
          <a:lstStyle/>
          <a:p>
            <a:pPr algn="l"/>
            <a:r>
              <a:rPr lang="en-GB" sz="2400" dirty="0" err="1">
                <a:solidFill>
                  <a:schemeClr val="accent5">
                    <a:lumMod val="50000"/>
                  </a:schemeClr>
                </a:solidFill>
              </a:rPr>
              <a:t>categor</a:t>
            </a:r>
            <a:r>
              <a:rPr lang="en-GB" sz="2400" b="1" dirty="0" err="1">
                <a:solidFill>
                  <a:schemeClr val="accent5">
                    <a:lumMod val="50000"/>
                  </a:schemeClr>
                </a:solidFill>
              </a:rPr>
              <a:t>ía</a:t>
            </a:r>
            <a:endParaRPr lang="en-GB" sz="2400" b="1" dirty="0">
              <a:solidFill>
                <a:schemeClr val="accent5">
                  <a:lumMod val="50000"/>
                </a:schemeClr>
              </a:solidFill>
            </a:endParaRPr>
          </a:p>
        </p:txBody>
      </p:sp>
      <p:sp>
        <p:nvSpPr>
          <p:cNvPr id="12" name="TextBox 11"/>
          <p:cNvSpPr txBox="1"/>
          <p:nvPr/>
        </p:nvSpPr>
        <p:spPr>
          <a:xfrm>
            <a:off x="1506823" y="3088496"/>
            <a:ext cx="2369713" cy="461665"/>
          </a:xfrm>
          <a:prstGeom prst="rect">
            <a:avLst/>
          </a:prstGeom>
          <a:noFill/>
        </p:spPr>
        <p:txBody>
          <a:bodyPr wrap="square" rtlCol="0">
            <a:spAutoFit/>
          </a:bodyPr>
          <a:lstStyle/>
          <a:p>
            <a:pPr algn="l"/>
            <a:r>
              <a:rPr lang="en-GB" sz="2400" dirty="0" err="1">
                <a:solidFill>
                  <a:schemeClr val="accent5">
                    <a:lumMod val="50000"/>
                  </a:schemeClr>
                </a:solidFill>
              </a:rPr>
              <a:t>compañ</a:t>
            </a:r>
            <a:r>
              <a:rPr lang="en-GB" sz="2400" b="1" dirty="0" err="1">
                <a:solidFill>
                  <a:schemeClr val="accent5">
                    <a:lumMod val="50000"/>
                  </a:schemeClr>
                </a:solidFill>
              </a:rPr>
              <a:t>ía</a:t>
            </a:r>
            <a:endParaRPr lang="en-GB" sz="2400" b="1" dirty="0">
              <a:solidFill>
                <a:schemeClr val="accent5">
                  <a:lumMod val="50000"/>
                </a:schemeClr>
              </a:solidFill>
            </a:endParaRPr>
          </a:p>
        </p:txBody>
      </p:sp>
      <p:sp>
        <p:nvSpPr>
          <p:cNvPr id="13" name="TextBox 12"/>
          <p:cNvSpPr txBox="1"/>
          <p:nvPr/>
        </p:nvSpPr>
        <p:spPr>
          <a:xfrm>
            <a:off x="1506825" y="4759240"/>
            <a:ext cx="2369713" cy="461665"/>
          </a:xfrm>
          <a:prstGeom prst="rect">
            <a:avLst/>
          </a:prstGeom>
          <a:noFill/>
        </p:spPr>
        <p:txBody>
          <a:bodyPr wrap="square" rtlCol="0">
            <a:spAutoFit/>
          </a:bodyPr>
          <a:lstStyle/>
          <a:p>
            <a:pPr algn="l"/>
            <a:r>
              <a:rPr lang="en-GB" sz="2400" dirty="0" err="1">
                <a:solidFill>
                  <a:schemeClr val="accent5">
                    <a:lumMod val="50000"/>
                  </a:schemeClr>
                </a:solidFill>
              </a:rPr>
              <a:t>estrateg</a:t>
            </a:r>
            <a:r>
              <a:rPr lang="en-GB" sz="2400" b="1" dirty="0" err="1">
                <a:solidFill>
                  <a:schemeClr val="accent5">
                    <a:lumMod val="50000"/>
                  </a:schemeClr>
                </a:solidFill>
              </a:rPr>
              <a:t>ia</a:t>
            </a:r>
            <a:endParaRPr lang="en-GB" sz="2400" b="1" dirty="0">
              <a:solidFill>
                <a:schemeClr val="accent5">
                  <a:lumMod val="50000"/>
                </a:schemeClr>
              </a:solidFill>
            </a:endParaRPr>
          </a:p>
        </p:txBody>
      </p:sp>
      <p:sp>
        <p:nvSpPr>
          <p:cNvPr id="14" name="TextBox 13"/>
          <p:cNvSpPr txBox="1"/>
          <p:nvPr/>
        </p:nvSpPr>
        <p:spPr>
          <a:xfrm>
            <a:off x="1506824" y="5534260"/>
            <a:ext cx="2369713" cy="461665"/>
          </a:xfrm>
          <a:prstGeom prst="rect">
            <a:avLst/>
          </a:prstGeom>
          <a:noFill/>
        </p:spPr>
        <p:txBody>
          <a:bodyPr wrap="square" rtlCol="0">
            <a:spAutoFit/>
          </a:bodyPr>
          <a:lstStyle/>
          <a:p>
            <a:pPr algn="l"/>
            <a:r>
              <a:rPr lang="en-GB" sz="2400" dirty="0" err="1">
                <a:solidFill>
                  <a:schemeClr val="accent5">
                    <a:lumMod val="50000"/>
                  </a:schemeClr>
                </a:solidFill>
              </a:rPr>
              <a:t>cienc</a:t>
            </a:r>
            <a:r>
              <a:rPr lang="en-GB" sz="2400" b="1" dirty="0" err="1">
                <a:solidFill>
                  <a:schemeClr val="accent5">
                    <a:lumMod val="50000"/>
                  </a:schemeClr>
                </a:solidFill>
              </a:rPr>
              <a:t>ia</a:t>
            </a:r>
            <a:endParaRPr lang="en-GB" sz="2400" b="1" dirty="0">
              <a:solidFill>
                <a:schemeClr val="accent5">
                  <a:lumMod val="50000"/>
                </a:schemeClr>
              </a:solidFill>
            </a:endParaRPr>
          </a:p>
        </p:txBody>
      </p:sp>
      <p:pic>
        <p:nvPicPr>
          <p:cNvPr id="6146" name="Picture 2" descr="listening clipart - Clip Art Library">
            <a:extLst>
              <a:ext uri="{FF2B5EF4-FFF2-40B4-BE49-F238E27FC236}">
                <a16:creationId xmlns:a16="http://schemas.microsoft.com/office/drawing/2014/main" id="{4375528E-E1D6-2542-AD46-C01CFE4D612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0333" y="1475827"/>
            <a:ext cx="2121687" cy="212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9" grpId="0" animBg="1"/>
      <p:bldP spid="10" grpId="0" animBg="1"/>
      <p:bldP spid="11"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11002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economía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29"/>
          <p:cNvSpPr/>
          <p:nvPr/>
        </p:nvSpPr>
        <p:spPr>
          <a:xfrm>
            <a:off x="613776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4472C4">
                    <a:lumMod val="50000"/>
                  </a:srgbClr>
                </a:solidFill>
                <a:latin typeface="Century Gothic" panose="020F0302020204030204"/>
              </a:rPr>
              <a:t>teoría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30"/>
          <p:cNvSpPr/>
          <p:nvPr/>
        </p:nvSpPr>
        <p:spPr>
          <a:xfrm>
            <a:off x="916550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gloria</a:t>
            </a:r>
          </a:p>
        </p:txBody>
      </p:sp>
      <p:sp>
        <p:nvSpPr>
          <p:cNvPr id="32" name="Rounded Rectangle 31"/>
          <p:cNvSpPr/>
          <p:nvPr/>
        </p:nvSpPr>
        <p:spPr>
          <a:xfrm>
            <a:off x="3166455"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geografía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32"/>
          <p:cNvSpPr/>
          <p:nvPr/>
        </p:nvSpPr>
        <p:spPr>
          <a:xfrm>
            <a:off x="6165980"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industria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ounded Rectangle 33"/>
          <p:cNvSpPr/>
          <p:nvPr/>
        </p:nvSpPr>
        <p:spPr>
          <a:xfrm>
            <a:off x="9165506"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galería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le 34"/>
          <p:cNvSpPr/>
          <p:nvPr/>
        </p:nvSpPr>
        <p:spPr>
          <a:xfrm>
            <a:off x="166930"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tendencia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le 35"/>
          <p:cNvSpPr/>
          <p:nvPr/>
        </p:nvSpPr>
        <p:spPr>
          <a:xfrm>
            <a:off x="8228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colonia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t>
            </a:r>
            <a:r>
              <a:rPr lang="en-GB" sz="3200" b="1" dirty="0" err="1">
                <a:solidFill>
                  <a:schemeClr val="bg1"/>
                </a:solidFill>
              </a:rPr>
              <a:t>Pronunciamos</a:t>
            </a:r>
            <a:r>
              <a:rPr lang="en-GB" sz="3200" b="1" dirty="0">
                <a:solidFill>
                  <a:schemeClr val="bg1"/>
                </a:solidFill>
              </a:rPr>
              <a:t> las palabras!</a:t>
            </a:r>
            <a:endParaRPr lang="en-GB" sz="3200" dirty="0">
              <a:solidFill>
                <a:schemeClr val="bg1"/>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6" name="Rounded Rectangle 15"/>
          <p:cNvSpPr/>
          <p:nvPr/>
        </p:nvSpPr>
        <p:spPr>
          <a:xfrm>
            <a:off x="6329356" y="828734"/>
            <a:ext cx="2362200" cy="993659"/>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‘ph’ in English becomes ‘f’ in Spanish!</a:t>
            </a:r>
          </a:p>
        </p:txBody>
      </p:sp>
      <p:cxnSp>
        <p:nvCxnSpPr>
          <p:cNvPr id="15" name="Straight Arrow Connector 5">
            <a:extLst>
              <a:ext uri="{FF2B5EF4-FFF2-40B4-BE49-F238E27FC236}">
                <a16:creationId xmlns:a16="http://schemas.microsoft.com/office/drawing/2014/main" id="{5AB05E95-5E98-8C4A-AD05-824529DF2772}"/>
              </a:ext>
            </a:extLst>
          </p:cNvPr>
          <p:cNvCxnSpPr>
            <a:cxnSpLocks/>
          </p:cNvCxnSpPr>
          <p:nvPr/>
        </p:nvCxnSpPr>
        <p:spPr>
          <a:xfrm flipH="1">
            <a:off x="5414963" y="1840029"/>
            <a:ext cx="1554473" cy="716961"/>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5">
            <a:extLst>
              <a:ext uri="{FF2B5EF4-FFF2-40B4-BE49-F238E27FC236}">
                <a16:creationId xmlns:a16="http://schemas.microsoft.com/office/drawing/2014/main" id="{70158A04-7C74-3A4B-B307-CF251E7F8E3A}"/>
              </a:ext>
            </a:extLst>
          </p:cNvPr>
          <p:cNvSpPr/>
          <p:nvPr/>
        </p:nvSpPr>
        <p:spPr>
          <a:xfrm>
            <a:off x="9337216" y="828734"/>
            <a:ext cx="2362200" cy="993658"/>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‘ll’ in English becomes ‘l’ in Spanish!</a:t>
            </a:r>
          </a:p>
        </p:txBody>
      </p:sp>
      <p:cxnSp>
        <p:nvCxnSpPr>
          <p:cNvPr id="19" name="Straight Arrow Connector 5">
            <a:extLst>
              <a:ext uri="{FF2B5EF4-FFF2-40B4-BE49-F238E27FC236}">
                <a16:creationId xmlns:a16="http://schemas.microsoft.com/office/drawing/2014/main" id="{19667F3A-7318-D144-B82E-73CBF9C5991F}"/>
              </a:ext>
            </a:extLst>
          </p:cNvPr>
          <p:cNvCxnSpPr>
            <a:cxnSpLocks/>
          </p:cNvCxnSpPr>
          <p:nvPr/>
        </p:nvCxnSpPr>
        <p:spPr>
          <a:xfrm>
            <a:off x="10690213" y="1840028"/>
            <a:ext cx="0" cy="716962"/>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5">
            <a:extLst>
              <a:ext uri="{FF2B5EF4-FFF2-40B4-BE49-F238E27FC236}">
                <a16:creationId xmlns:a16="http://schemas.microsoft.com/office/drawing/2014/main" id="{B95CB793-2533-FF4A-BCA9-D74CEE88655B}"/>
              </a:ext>
            </a:extLst>
          </p:cNvPr>
          <p:cNvSpPr/>
          <p:nvPr/>
        </p:nvSpPr>
        <p:spPr>
          <a:xfrm>
            <a:off x="4467294" y="5282464"/>
            <a:ext cx="2362200" cy="993658"/>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a:t>
            </a:r>
            <a:r>
              <a:rPr lang="en-GB" sz="2000" dirty="0" err="1">
                <a:solidFill>
                  <a:schemeClr val="accent5">
                    <a:lumMod val="50000"/>
                  </a:schemeClr>
                </a:solidFill>
              </a:rPr>
              <a:t>th</a:t>
            </a:r>
            <a:r>
              <a:rPr lang="en-GB" sz="2000" dirty="0">
                <a:solidFill>
                  <a:schemeClr val="accent5">
                    <a:lumMod val="50000"/>
                  </a:schemeClr>
                </a:solidFill>
              </a:rPr>
              <a:t>’ in English becomes ‘t’ in Spanish!</a:t>
            </a:r>
          </a:p>
        </p:txBody>
      </p:sp>
      <p:cxnSp>
        <p:nvCxnSpPr>
          <p:cNvPr id="24" name="Straight Arrow Connector 5">
            <a:extLst>
              <a:ext uri="{FF2B5EF4-FFF2-40B4-BE49-F238E27FC236}">
                <a16:creationId xmlns:a16="http://schemas.microsoft.com/office/drawing/2014/main" id="{90FF81B8-7989-D549-AACF-F16E00D1CFCE}"/>
              </a:ext>
            </a:extLst>
          </p:cNvPr>
          <p:cNvCxnSpPr>
            <a:cxnSpLocks/>
          </p:cNvCxnSpPr>
          <p:nvPr/>
        </p:nvCxnSpPr>
        <p:spPr>
          <a:xfrm flipV="1">
            <a:off x="6829494" y="4930075"/>
            <a:ext cx="571431" cy="499186"/>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3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16" grpId="0" animBg="1"/>
      <p:bldP spid="18"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84" name="Google Shape;584;p22"/>
          <p:cNvSpPr/>
          <p:nvPr/>
        </p:nvSpPr>
        <p:spPr>
          <a:xfrm>
            <a:off x="8897653" y="705626"/>
            <a:ext cx="3170780" cy="1477059"/>
          </a:xfrm>
          <a:prstGeom prst="rect">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i="1">
                <a:solidFill>
                  <a:schemeClr val="lt1"/>
                </a:solidFill>
                <a:latin typeface="Century Gothic"/>
                <a:ea typeface="Century Gothic"/>
                <a:cs typeface="Century Gothic"/>
                <a:sym typeface="Century Gothic"/>
              </a:rPr>
              <a:t>La Universidad de Salamanca </a:t>
            </a:r>
            <a:r>
              <a:rPr lang="en-GB" sz="2000">
                <a:solidFill>
                  <a:schemeClr val="lt1"/>
                </a:solidFill>
                <a:latin typeface="Century Gothic"/>
                <a:ea typeface="Century Gothic"/>
                <a:cs typeface="Century Gothic"/>
                <a:sym typeface="Century Gothic"/>
              </a:rPr>
              <a:t>is the oldest university in Spain. It was founded in 1134!</a:t>
            </a:r>
            <a:endParaRPr sz="2000">
              <a:solidFill>
                <a:schemeClr val="lt1"/>
              </a:solidFill>
              <a:latin typeface="Century Gothic"/>
              <a:ea typeface="Century Gothic"/>
              <a:cs typeface="Century Gothic"/>
              <a:sym typeface="Century Gothic"/>
            </a:endParaRPr>
          </a:p>
        </p:txBody>
      </p:sp>
      <p:sp>
        <p:nvSpPr>
          <p:cNvPr id="574" name="Google Shape;574;p22"/>
          <p:cNvSpPr txBox="1"/>
          <p:nvPr/>
        </p:nvSpPr>
        <p:spPr>
          <a:xfrm>
            <a:off x="-35121" y="1773373"/>
            <a:ext cx="12227121" cy="3933384"/>
          </a:xfrm>
          <a:prstGeom prst="rect">
            <a:avLst/>
          </a:prstGeom>
          <a:noFill/>
          <a:ln>
            <a:noFill/>
          </a:ln>
        </p:spPr>
        <p:txBody>
          <a:bodyPr spcFirstLastPara="1" wrap="square" lIns="91425" tIns="45700" rIns="91425" bIns="45700" anchor="t" anchorCtr="0">
            <a:spAutoFit/>
          </a:bodyPr>
          <a:lstStyle/>
          <a:p>
            <a:pPr marL="514350" marR="0" lvl="0" indent="-514350" algn="l" rtl="0">
              <a:lnSpc>
                <a:spcPct val="130000"/>
              </a:lnSpc>
              <a:spcBef>
                <a:spcPts val="0"/>
              </a:spcBef>
              <a:spcAft>
                <a:spcPts val="0"/>
              </a:spcAft>
              <a:buClr>
                <a:srgbClr val="1F3864"/>
              </a:buClr>
              <a:buSzPts val="2400"/>
              <a:buFont typeface="Century Gothic"/>
              <a:buAutoNum type="arabicParenR"/>
            </a:pPr>
            <a:r>
              <a:rPr lang="en-GB" sz="2400">
                <a:solidFill>
                  <a:srgbClr val="1F3864"/>
                </a:solidFill>
                <a:latin typeface="Century Gothic"/>
                <a:ea typeface="Century Gothic"/>
                <a:cs typeface="Century Gothic"/>
                <a:sym typeface="Century Gothic"/>
              </a:rPr>
              <a:t>Salamanca has a famous university.</a:t>
            </a:r>
            <a:endParaRPr/>
          </a:p>
          <a:p>
            <a:pPr marL="0" marR="0" lvl="0" indent="0" algn="l" rtl="0">
              <a:lnSpc>
                <a:spcPct val="130000"/>
              </a:lnSpc>
              <a:spcBef>
                <a:spcPts val="0"/>
              </a:spcBef>
              <a:spcAft>
                <a:spcPts val="0"/>
              </a:spcAft>
              <a:buNone/>
            </a:pPr>
            <a:endParaRPr sz="2400">
              <a:solidFill>
                <a:srgbClr val="1F3864"/>
              </a:solidFill>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solidFill>
                  <a:srgbClr val="1F3864"/>
                </a:solidFill>
                <a:latin typeface="Century Gothic"/>
                <a:ea typeface="Century Gothic"/>
                <a:cs typeface="Century Gothic"/>
                <a:sym typeface="Century Gothic"/>
              </a:rPr>
              <a:t>2) I make the most of the opportunity to use a computer.</a:t>
            </a:r>
            <a:endParaRPr/>
          </a:p>
          <a:p>
            <a:pPr marL="0" marR="0" lvl="0" indent="0" algn="l" rtl="0">
              <a:lnSpc>
                <a:spcPct val="130000"/>
              </a:lnSpc>
              <a:spcBef>
                <a:spcPts val="0"/>
              </a:spcBef>
              <a:spcAft>
                <a:spcPts val="0"/>
              </a:spcAft>
              <a:buNone/>
            </a:pPr>
            <a:endParaRPr sz="2400">
              <a:solidFill>
                <a:srgbClr val="1F3864"/>
              </a:solidFill>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solidFill>
                  <a:srgbClr val="1F3864"/>
                </a:solidFill>
                <a:latin typeface="Century Gothic"/>
                <a:ea typeface="Century Gothic"/>
                <a:cs typeface="Century Gothic"/>
                <a:sym typeface="Century Gothic"/>
              </a:rPr>
              <a:t>3) In reality, receiving messages every day is normal.</a:t>
            </a:r>
            <a:endParaRPr/>
          </a:p>
          <a:p>
            <a:pPr marL="0" marR="0" lvl="0" indent="0" algn="l" rtl="0">
              <a:lnSpc>
                <a:spcPct val="130000"/>
              </a:lnSpc>
              <a:spcBef>
                <a:spcPts val="0"/>
              </a:spcBef>
              <a:spcAft>
                <a:spcPts val="0"/>
              </a:spcAft>
              <a:buNone/>
            </a:pPr>
            <a:endParaRPr sz="2400">
              <a:solidFill>
                <a:srgbClr val="1F3864"/>
              </a:solidFill>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solidFill>
                  <a:srgbClr val="1F3864"/>
                </a:solidFill>
                <a:latin typeface="Century Gothic"/>
                <a:ea typeface="Century Gothic"/>
                <a:cs typeface="Century Gothic"/>
                <a:sym typeface="Century Gothic"/>
              </a:rPr>
              <a:t>4) In my free time I do not have a lot of responsibility. However, I have to/must help at home a little.</a:t>
            </a:r>
            <a:endParaRPr/>
          </a:p>
        </p:txBody>
      </p:sp>
      <p:pic>
        <p:nvPicPr>
          <p:cNvPr id="575" name="Google Shape;575;p2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76" name="Google Shape;576;p2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577" name="Google Shape;577;p22"/>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sp>
        <p:nvSpPr>
          <p:cNvPr id="578" name="Google Shape;578;p22"/>
          <p:cNvSpPr/>
          <p:nvPr/>
        </p:nvSpPr>
        <p:spPr>
          <a:xfrm>
            <a:off x="514589" y="2266465"/>
            <a:ext cx="1135176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Salamanca tiene una universidad famosa</a:t>
            </a:r>
            <a:r>
              <a:rPr lang="en-GB" sz="2400" b="1" i="0" u="none" strike="noStrike" cap="none">
                <a:solidFill>
                  <a:srgbClr val="1F3864"/>
                </a:solidFill>
                <a:latin typeface="Twentieth Century"/>
                <a:ea typeface="Twentieth Century"/>
                <a:cs typeface="Twentieth Century"/>
                <a:sym typeface="Twentieth Century"/>
              </a:rPr>
              <a:t>.</a:t>
            </a:r>
            <a:endParaRPr/>
          </a:p>
        </p:txBody>
      </p:sp>
      <p:sp>
        <p:nvSpPr>
          <p:cNvPr id="579" name="Google Shape;579;p22"/>
          <p:cNvSpPr txBox="1"/>
          <p:nvPr/>
        </p:nvSpPr>
        <p:spPr>
          <a:xfrm>
            <a:off x="514589" y="1250153"/>
            <a:ext cx="85145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Escribe en español:</a:t>
            </a:r>
            <a:endParaRPr sz="2800">
              <a:solidFill>
                <a:srgbClr val="1F3864"/>
              </a:solidFill>
              <a:latin typeface="Century Gothic"/>
              <a:ea typeface="Century Gothic"/>
              <a:cs typeface="Century Gothic"/>
              <a:sym typeface="Century Gothic"/>
            </a:endParaRPr>
          </a:p>
        </p:txBody>
      </p:sp>
      <p:sp>
        <p:nvSpPr>
          <p:cNvPr id="580" name="Google Shape;580;p22"/>
          <p:cNvSpPr/>
          <p:nvPr/>
        </p:nvSpPr>
        <p:spPr>
          <a:xfrm>
            <a:off x="540749" y="3225905"/>
            <a:ext cx="1133868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Aprovecho la oportunidad de usar un ordenador.</a:t>
            </a:r>
            <a:endParaRPr/>
          </a:p>
        </p:txBody>
      </p:sp>
      <p:sp>
        <p:nvSpPr>
          <p:cNvPr id="581" name="Google Shape;581;p22"/>
          <p:cNvSpPr/>
          <p:nvPr/>
        </p:nvSpPr>
        <p:spPr>
          <a:xfrm>
            <a:off x="540749" y="4190856"/>
            <a:ext cx="1133868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En realidad, recibir mensajes todos los días es normal.</a:t>
            </a:r>
            <a:endParaRPr/>
          </a:p>
        </p:txBody>
      </p:sp>
      <p:sp>
        <p:nvSpPr>
          <p:cNvPr id="582" name="Google Shape;582;p22"/>
          <p:cNvSpPr/>
          <p:nvPr/>
        </p:nvSpPr>
        <p:spPr>
          <a:xfrm>
            <a:off x="3277771" y="5248570"/>
            <a:ext cx="8588585" cy="78752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En mi tiempo libre no tengo mucha responsabilidad. Sin embargo, debo ayudar en casa un poco.</a:t>
            </a:r>
            <a:endParaRPr/>
          </a:p>
        </p:txBody>
      </p:sp>
      <p:pic>
        <p:nvPicPr>
          <p:cNvPr id="583" name="Google Shape;583;p22" descr="salamanca-2307180_1280.jpg"/>
          <p:cNvPicPr preferRelativeResize="0"/>
          <p:nvPr/>
        </p:nvPicPr>
        <p:blipFill rotWithShape="1">
          <a:blip r:embed="rId4">
            <a:alphaModFix/>
          </a:blip>
          <a:srcRect/>
          <a:stretch/>
        </p:blipFill>
        <p:spPr>
          <a:xfrm>
            <a:off x="6607921" y="133780"/>
            <a:ext cx="2148950" cy="2038976"/>
          </a:xfrm>
          <a:prstGeom prst="rect">
            <a:avLst/>
          </a:prstGeom>
          <a:noFill/>
          <a:ln>
            <a:noFill/>
          </a:ln>
        </p:spPr>
      </p:pic>
      <p:sp>
        <p:nvSpPr>
          <p:cNvPr id="585" name="Google Shape;585;p22"/>
          <p:cNvSpPr/>
          <p:nvPr/>
        </p:nvSpPr>
        <p:spPr>
          <a:xfrm>
            <a:off x="5659395" y="955947"/>
            <a:ext cx="6409037" cy="1155669"/>
          </a:xfrm>
          <a:prstGeom prst="wedgeRoundRectCallout">
            <a:avLst>
              <a:gd name="adj1" fmla="val 4205"/>
              <a:gd name="adj2" fmla="val 106962"/>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Want to say ‘the opportunity </a:t>
            </a:r>
            <a:r>
              <a:rPr lang="en-GB" sz="2000" b="1">
                <a:solidFill>
                  <a:srgbClr val="002060"/>
                </a:solidFill>
                <a:latin typeface="Century Gothic"/>
                <a:ea typeface="Century Gothic"/>
                <a:cs typeface="Century Gothic"/>
                <a:sym typeface="Century Gothic"/>
              </a:rPr>
              <a:t>to </a:t>
            </a:r>
            <a:r>
              <a:rPr lang="en-GB" sz="2000">
                <a:solidFill>
                  <a:srgbClr val="002060"/>
                </a:solidFill>
                <a:latin typeface="Century Gothic"/>
                <a:ea typeface="Century Gothic"/>
                <a:cs typeface="Century Gothic"/>
                <a:sym typeface="Century Gothic"/>
              </a:rPr>
              <a:t>(do something)?</a:t>
            </a:r>
            <a:endParaRPr/>
          </a:p>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Use ‘la oportunidad </a:t>
            </a:r>
            <a:r>
              <a:rPr lang="en-GB" sz="2000" b="1">
                <a:solidFill>
                  <a:srgbClr val="002060"/>
                </a:solidFill>
                <a:latin typeface="Century Gothic"/>
                <a:ea typeface="Century Gothic"/>
                <a:cs typeface="Century Gothic"/>
                <a:sym typeface="Century Gothic"/>
              </a:rPr>
              <a:t>de</a:t>
            </a:r>
            <a:r>
              <a:rPr lang="en-GB" sz="2000">
                <a:solidFill>
                  <a:srgbClr val="002060"/>
                </a:solidFill>
                <a:latin typeface="Century Gothic"/>
                <a:ea typeface="Century Gothic"/>
                <a:cs typeface="Century Gothic"/>
                <a:sym typeface="Century Gothic"/>
              </a:rPr>
              <a:t> (hacer algo).</a:t>
            </a:r>
            <a:endParaRPr/>
          </a:p>
        </p:txBody>
      </p:sp>
    </p:spTree>
    <p:extLst>
      <p:ext uri="{BB962C8B-B14F-4D97-AF65-F5344CB8AC3E}">
        <p14:creationId xmlns:p14="http://schemas.microsoft.com/office/powerpoint/2010/main" val="16300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5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0"/>
                                        </p:tgtEl>
                                        <p:attrNameLst>
                                          <p:attrName>style.visibility</p:attrName>
                                        </p:attrNameLst>
                                      </p:cBhvr>
                                      <p:to>
                                        <p:strVal val="visible"/>
                                      </p:to>
                                    </p:set>
                                    <p:animEffect transition="in" filter="fade">
                                      <p:cBhvr>
                                        <p:cTn id="16" dur="500"/>
                                        <p:tgtEl>
                                          <p:spTgt spid="5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1"/>
                                        </p:tgtEl>
                                        <p:attrNameLst>
                                          <p:attrName>style.visibility</p:attrName>
                                        </p:attrNameLst>
                                      </p:cBhvr>
                                      <p:to>
                                        <p:strVal val="visible"/>
                                      </p:to>
                                    </p:set>
                                    <p:animEffect transition="in" filter="fade">
                                      <p:cBhvr>
                                        <p:cTn id="25" dur="500"/>
                                        <p:tgtEl>
                                          <p:spTgt spid="5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82"/>
                                        </p:tgtEl>
                                        <p:attrNameLst>
                                          <p:attrName>style.visibility</p:attrName>
                                        </p:attrNameLst>
                                      </p:cBhvr>
                                      <p:to>
                                        <p:strVal val="visible"/>
                                      </p:to>
                                    </p:set>
                                    <p:animEffect transition="in" filter="fade">
                                      <p:cBhvr>
                                        <p:cTn id="30" dur="500"/>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330" y="2659952"/>
            <a:ext cx="10106466" cy="2106827"/>
          </a:xfrm>
        </p:spPr>
        <p:txBody>
          <a:bodyPr>
            <a:normAutofit fontScale="90000"/>
          </a:bodyPr>
          <a:lstStyle/>
          <a:p>
            <a:br>
              <a:rPr lang="en-GB" sz="6700" b="1" dirty="0">
                <a:solidFill>
                  <a:srgbClr val="002060"/>
                </a:solidFill>
              </a:rPr>
            </a:br>
            <a:r>
              <a:rPr lang="en-GB" sz="6000" dirty="0"/>
              <a:t>Create a </a:t>
            </a:r>
            <a:r>
              <a:rPr lang="es-GB" sz="6000" dirty="0"/>
              <a:t>noun Spanish by adding –</a:t>
            </a:r>
            <a:r>
              <a:rPr lang="es-GB" sz="6000" b="1" dirty="0"/>
              <a:t>idad</a:t>
            </a:r>
            <a:r>
              <a:rPr lang="es-GB" sz="6000" dirty="0"/>
              <a:t> to singular adjectives </a:t>
            </a:r>
            <a:r>
              <a:rPr lang="en-GB" sz="6000" dirty="0"/>
              <a:t>(remove the vowel from the end of the word if necessary)</a:t>
            </a:r>
            <a:br>
              <a:rPr lang="en-US" sz="7200" dirty="0">
                <a:solidFill>
                  <a:srgbClr val="002060"/>
                </a:solidFill>
              </a:rPr>
            </a:br>
            <a:br>
              <a:rPr lang="en-US" sz="4900" b="1" dirty="0">
                <a:solidFill>
                  <a:srgbClr val="002060"/>
                </a:solidFill>
              </a:rPr>
            </a:br>
            <a:endParaRPr lang="en-GB" sz="5400" b="1" dirty="0">
              <a:solidFill>
                <a:srgbClr val="002060"/>
              </a:solidFill>
            </a:endParaRPr>
          </a:p>
        </p:txBody>
      </p:sp>
      <p:sp>
        <p:nvSpPr>
          <p:cNvPr id="3" name="Google Shape;536;p20">
            <a:extLst>
              <a:ext uri="{FF2B5EF4-FFF2-40B4-BE49-F238E27FC236}">
                <a16:creationId xmlns:a16="http://schemas.microsoft.com/office/drawing/2014/main" id="{B05622A6-AF16-43E9-8DB3-DCD671BEA314}"/>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73783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69" y="248484"/>
            <a:ext cx="10783929" cy="3180516"/>
          </a:xfrm>
        </p:spPr>
        <p:txBody>
          <a:bodyPr>
            <a:normAutofit/>
          </a:bodyPr>
          <a:lstStyle/>
          <a:p>
            <a:r>
              <a:rPr lang="en-GB" sz="5400" b="1" dirty="0"/>
              <a:t>Introduction 9.2.2.3</a:t>
            </a:r>
            <a:br>
              <a:rPr lang="en-GB" sz="5400" b="1" dirty="0"/>
            </a:br>
            <a:br>
              <a:rPr lang="en-GB" sz="5400" b="1" dirty="0"/>
            </a:br>
            <a:r>
              <a:rPr lang="en-GB" sz="5400" b="1" dirty="0"/>
              <a:t>-</a:t>
            </a:r>
            <a:r>
              <a:rPr lang="en-GB" sz="5400" b="1" dirty="0" err="1"/>
              <a:t>ity</a:t>
            </a:r>
            <a:r>
              <a:rPr lang="en-GB" sz="5400" b="1" dirty="0"/>
              <a:t> / -</a:t>
            </a:r>
            <a:r>
              <a:rPr lang="en-GB" sz="5400" b="1" dirty="0" err="1"/>
              <a:t>idad</a:t>
            </a:r>
            <a:endParaRPr lang="en-GB" sz="5400" b="1" dirty="0"/>
          </a:p>
        </p:txBody>
      </p:sp>
      <p:sp>
        <p:nvSpPr>
          <p:cNvPr id="4" name="Google Shape;536;p20">
            <a:extLst>
              <a:ext uri="{FF2B5EF4-FFF2-40B4-BE49-F238E27FC236}">
                <a16:creationId xmlns:a16="http://schemas.microsoft.com/office/drawing/2014/main" id="{43213C37-51EA-4962-B08E-C1CB43B2DF2F}"/>
              </a:ext>
            </a:extLst>
          </p:cNvPr>
          <p:cNvSpPr/>
          <p:nvPr/>
        </p:nvSpPr>
        <p:spPr>
          <a:xfrm>
            <a:off x="9208654" y="258166"/>
            <a:ext cx="27194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GCSE word pattern</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6600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6727626" y="2135428"/>
            <a:ext cx="2463451" cy="6285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real</a:t>
            </a:r>
            <a:r>
              <a:rPr lang="en-GB" sz="3200" b="1" dirty="0" err="1">
                <a:solidFill>
                  <a:srgbClr val="EA5E01"/>
                </a:solidFill>
                <a:latin typeface="Century Gothic" panose="020B0502020202020204" pitchFamily="34" charset="0"/>
              </a:rPr>
              <a:t>idad</a:t>
            </a:r>
            <a:endParaRPr kumimoji="0" lang="en-GB" sz="3200" b="1" i="0" u="none" strike="noStrike" kern="1200" cap="none" spc="0" normalizeH="0" baseline="0" noProof="0" dirty="0">
              <a:ln>
                <a:noFill/>
              </a:ln>
              <a:solidFill>
                <a:srgbClr val="EA5E01"/>
              </a:solidFill>
              <a:effectLst/>
              <a:uLnTx/>
              <a:uFillTx/>
              <a:latin typeface="Century Gothic" panose="020B0502020202020204" pitchFamily="34" charset="0"/>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6745815" y="2981684"/>
            <a:ext cx="2445262" cy="629201"/>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personal</a:t>
            </a:r>
            <a:r>
              <a:rPr lang="en-GB" sz="3200" b="1" dirty="0" err="1">
                <a:solidFill>
                  <a:srgbClr val="EA5E01"/>
                </a:solidFill>
                <a:latin typeface="Century Gothic" panose="020B0502020202020204" pitchFamily="34" charset="0"/>
              </a:rPr>
              <a:t>idad</a:t>
            </a:r>
            <a:endParaRPr kumimoji="0" lang="en-GB" sz="3200" b="1" i="0" u="none" strike="noStrike" kern="1200" cap="none" spc="0" normalizeH="0" baseline="0" noProof="0" dirty="0">
              <a:ln>
                <a:noFill/>
              </a:ln>
              <a:solidFill>
                <a:srgbClr val="EA5E01"/>
              </a:solidFill>
              <a:effectLst/>
              <a:uLnTx/>
              <a:uFillTx/>
              <a:latin typeface="Century Gothic" panose="020B0502020202020204" pitchFamily="34" charset="0"/>
            </a:endParaRPr>
          </a:p>
        </p:txBody>
      </p:sp>
      <p:sp>
        <p:nvSpPr>
          <p:cNvPr id="3" name="CuadroTexto 2">
            <a:extLst>
              <a:ext uri="{FF2B5EF4-FFF2-40B4-BE49-F238E27FC236}">
                <a16:creationId xmlns:a16="http://schemas.microsoft.com/office/drawing/2014/main" id="{D8B3825B-5550-4943-9E71-E8C01ACA5B3C}"/>
              </a:ext>
            </a:extLst>
          </p:cNvPr>
          <p:cNvSpPr txBox="1"/>
          <p:nvPr/>
        </p:nvSpPr>
        <p:spPr>
          <a:xfrm>
            <a:off x="297259" y="1200130"/>
            <a:ext cx="11597481" cy="830997"/>
          </a:xfrm>
          <a:prstGeom prst="rect">
            <a:avLst/>
          </a:prstGeom>
          <a:noFill/>
        </p:spPr>
        <p:txBody>
          <a:bodyPr wrap="square" rtlCol="0">
            <a:spAutoFit/>
          </a:bodyPr>
          <a:lstStyle/>
          <a:p>
            <a:r>
              <a:rPr lang="es-GB" sz="2400" dirty="0">
                <a:solidFill>
                  <a:schemeClr val="accent5">
                    <a:lumMod val="50000"/>
                  </a:schemeClr>
                </a:solidFill>
              </a:rPr>
              <a:t>We can create nouns in Spanish by adding –</a:t>
            </a:r>
            <a:r>
              <a:rPr lang="es-GB" sz="2400" b="1" dirty="0">
                <a:solidFill>
                  <a:schemeClr val="accent5">
                    <a:lumMod val="50000"/>
                  </a:schemeClr>
                </a:solidFill>
              </a:rPr>
              <a:t>idad</a:t>
            </a:r>
            <a:r>
              <a:rPr lang="es-GB" sz="2400" dirty="0">
                <a:solidFill>
                  <a:schemeClr val="accent5">
                    <a:lumMod val="50000"/>
                  </a:schemeClr>
                </a:solidFill>
              </a:rPr>
              <a:t> to singular adjectives ending in a consonant:</a:t>
            </a:r>
            <a:endParaRPr lang="en-GB" sz="2400" dirty="0">
              <a:solidFill>
                <a:schemeClr val="accent5">
                  <a:lumMod val="50000"/>
                </a:schemeClr>
              </a:solidFill>
            </a:endParaRPr>
          </a:p>
        </p:txBody>
      </p:sp>
      <p:sp>
        <p:nvSpPr>
          <p:cNvPr id="7" name="Llamada rectangular redondeada 6">
            <a:extLst>
              <a:ext uri="{FF2B5EF4-FFF2-40B4-BE49-F238E27FC236}">
                <a16:creationId xmlns:a16="http://schemas.microsoft.com/office/drawing/2014/main" id="{6E3F8007-EEB6-9644-AB59-328E8E79C333}"/>
              </a:ext>
            </a:extLst>
          </p:cNvPr>
          <p:cNvSpPr/>
          <p:nvPr/>
        </p:nvSpPr>
        <p:spPr>
          <a:xfrm>
            <a:off x="9410701" y="1866900"/>
            <a:ext cx="2580148" cy="2029069"/>
          </a:xfrm>
          <a:prstGeom prst="wedgeRoundRectCallout">
            <a:avLst>
              <a:gd name="adj1" fmla="val -54466"/>
              <a:gd name="adj2" fmla="val 1804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All –</a:t>
            </a:r>
            <a:r>
              <a:rPr lang="en-GB" sz="2200" b="1" dirty="0" err="1">
                <a:solidFill>
                  <a:schemeClr val="accent5">
                    <a:lumMod val="50000"/>
                  </a:schemeClr>
                </a:solidFill>
                <a:latin typeface="Century Gothic" panose="020B0502020202020204" pitchFamily="34" charset="0"/>
              </a:rPr>
              <a:t>idad</a:t>
            </a:r>
            <a:r>
              <a:rPr lang="en-GB" sz="2200" dirty="0">
                <a:solidFill>
                  <a:schemeClr val="accent5">
                    <a:lumMod val="50000"/>
                  </a:schemeClr>
                </a:solidFill>
                <a:latin typeface="Century Gothic" panose="020B0502020202020204" pitchFamily="34" charset="0"/>
              </a:rPr>
              <a:t> words in Spanish are feminine, so use ‘</a:t>
            </a:r>
            <a:r>
              <a:rPr lang="en-GB" sz="2200" b="1" dirty="0">
                <a:solidFill>
                  <a:schemeClr val="accent5">
                    <a:lumMod val="50000"/>
                  </a:schemeClr>
                </a:solidFill>
                <a:latin typeface="Century Gothic" panose="020B0502020202020204" pitchFamily="34" charset="0"/>
              </a:rPr>
              <a:t>la</a:t>
            </a:r>
            <a:r>
              <a:rPr lang="en-GB" sz="2200" dirty="0">
                <a:solidFill>
                  <a:schemeClr val="accent5">
                    <a:lumMod val="50000"/>
                  </a:schemeClr>
                </a:solidFill>
                <a:latin typeface="Century Gothic" panose="020B0502020202020204" pitchFamily="34" charset="0"/>
              </a:rPr>
              <a:t>’ for ‘the’ and ‘</a:t>
            </a:r>
            <a:r>
              <a:rPr lang="en-GB" sz="2200" b="1" dirty="0">
                <a:solidFill>
                  <a:schemeClr val="accent5">
                    <a:lumMod val="50000"/>
                  </a:schemeClr>
                </a:solidFill>
                <a:latin typeface="Century Gothic" panose="020B0502020202020204" pitchFamily="34" charset="0"/>
              </a:rPr>
              <a:t>una</a:t>
            </a:r>
            <a:r>
              <a:rPr lang="en-GB" sz="2200" dirty="0">
                <a:solidFill>
                  <a:schemeClr val="accent5">
                    <a:lumMod val="50000"/>
                  </a:schemeClr>
                </a:solidFill>
                <a:latin typeface="Century Gothic" panose="020B0502020202020204" pitchFamily="34" charset="0"/>
              </a:rPr>
              <a:t>’ for ‘a, an’.</a:t>
            </a:r>
            <a:endParaRPr lang="es-GB" sz="2200" dirty="0">
              <a:solidFill>
                <a:schemeClr val="accent5">
                  <a:lumMod val="50000"/>
                </a:schemeClr>
              </a:solidFill>
            </a:endParaRPr>
          </a:p>
        </p:txBody>
      </p:sp>
      <p:sp>
        <p:nvSpPr>
          <p:cNvPr id="21" name="CuadroTexto 20">
            <a:extLst>
              <a:ext uri="{FF2B5EF4-FFF2-40B4-BE49-F238E27FC236}">
                <a16:creationId xmlns:a16="http://schemas.microsoft.com/office/drawing/2014/main" id="{0C9821E9-EECC-7043-B1F3-EA20E18F208C}"/>
              </a:ext>
            </a:extLst>
          </p:cNvPr>
          <p:cNvSpPr txBox="1"/>
          <p:nvPr/>
        </p:nvSpPr>
        <p:spPr>
          <a:xfrm>
            <a:off x="347013" y="3966162"/>
            <a:ext cx="11497972" cy="461665"/>
          </a:xfrm>
          <a:prstGeom prst="rect">
            <a:avLst/>
          </a:prstGeom>
          <a:noFill/>
        </p:spPr>
        <p:txBody>
          <a:bodyPr wrap="square" rtlCol="0">
            <a:spAutoFit/>
          </a:bodyPr>
          <a:lstStyle/>
          <a:p>
            <a:r>
              <a:rPr lang="en-US" sz="2400" dirty="0">
                <a:solidFill>
                  <a:srgbClr val="4472C4">
                    <a:lumMod val="50000"/>
                  </a:srgbClr>
                </a:solidFill>
              </a:rPr>
              <a:t>We can also create nouns ending in –</a:t>
            </a:r>
            <a:r>
              <a:rPr lang="en-US" sz="2400" b="1" dirty="0" err="1">
                <a:solidFill>
                  <a:srgbClr val="4472C4">
                    <a:lumMod val="50000"/>
                  </a:srgbClr>
                </a:solidFill>
              </a:rPr>
              <a:t>idad</a:t>
            </a:r>
            <a:r>
              <a:rPr lang="en-US" sz="2400" dirty="0">
                <a:solidFill>
                  <a:srgbClr val="4472C4">
                    <a:lumMod val="50000"/>
                  </a:srgbClr>
                </a:solidFill>
              </a:rPr>
              <a:t> by removing the final vowel.</a:t>
            </a:r>
          </a:p>
        </p:txBody>
      </p:sp>
      <p:sp>
        <p:nvSpPr>
          <p:cNvPr id="31" name="Llamada rectangular redondeada 30">
            <a:extLst>
              <a:ext uri="{FF2B5EF4-FFF2-40B4-BE49-F238E27FC236}">
                <a16:creationId xmlns:a16="http://schemas.microsoft.com/office/drawing/2014/main" id="{CD097C42-B1B1-1048-94A0-52075B37603A}"/>
              </a:ext>
            </a:extLst>
          </p:cNvPr>
          <p:cNvSpPr/>
          <p:nvPr/>
        </p:nvSpPr>
        <p:spPr>
          <a:xfrm>
            <a:off x="243503" y="2235630"/>
            <a:ext cx="1993321" cy="1432258"/>
          </a:xfrm>
          <a:prstGeom prst="wedgeRoundRectCallout">
            <a:avLst>
              <a:gd name="adj1" fmla="val 60372"/>
              <a:gd name="adj2" fmla="val -1917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4472C4">
                    <a:lumMod val="50000"/>
                  </a:srgbClr>
                </a:solidFill>
              </a:rPr>
              <a:t>All –</a:t>
            </a:r>
            <a:r>
              <a:rPr lang="en-US" sz="2200" b="1" dirty="0" err="1">
                <a:solidFill>
                  <a:srgbClr val="4472C4">
                    <a:lumMod val="50000"/>
                  </a:srgbClr>
                </a:solidFill>
              </a:rPr>
              <a:t>idad</a:t>
            </a:r>
            <a:r>
              <a:rPr lang="en-US" sz="2200" dirty="0">
                <a:solidFill>
                  <a:srgbClr val="4472C4">
                    <a:lumMod val="50000"/>
                  </a:srgbClr>
                </a:solidFill>
              </a:rPr>
              <a:t> words have final syllable stress.</a:t>
            </a:r>
          </a:p>
        </p:txBody>
      </p:sp>
      <p:sp>
        <p:nvSpPr>
          <p:cNvPr id="6" name="Cruz 5">
            <a:extLst>
              <a:ext uri="{FF2B5EF4-FFF2-40B4-BE49-F238E27FC236}">
                <a16:creationId xmlns:a16="http://schemas.microsoft.com/office/drawing/2014/main" id="{66228517-83A4-D541-B579-D6BBFB843278}"/>
              </a:ext>
            </a:extLst>
          </p:cNvPr>
          <p:cNvSpPr/>
          <p:nvPr/>
        </p:nvSpPr>
        <p:spPr>
          <a:xfrm>
            <a:off x="4070336" y="2261641"/>
            <a:ext cx="438794" cy="382809"/>
          </a:xfrm>
          <a:prstGeom prst="plus">
            <a:avLst>
              <a:gd name="adj" fmla="val 36931"/>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13" name="CuadroTexto 12">
            <a:extLst>
              <a:ext uri="{FF2B5EF4-FFF2-40B4-BE49-F238E27FC236}">
                <a16:creationId xmlns:a16="http://schemas.microsoft.com/office/drawing/2014/main" id="{164FC460-506A-2840-94DE-3DCA79BA3ACB}"/>
              </a:ext>
            </a:extLst>
          </p:cNvPr>
          <p:cNvSpPr txBox="1"/>
          <p:nvPr/>
        </p:nvSpPr>
        <p:spPr>
          <a:xfrm>
            <a:off x="4570949" y="2159875"/>
            <a:ext cx="982961" cy="523220"/>
          </a:xfrm>
          <a:prstGeom prst="rect">
            <a:avLst/>
          </a:prstGeom>
          <a:noFill/>
        </p:spPr>
        <p:txBody>
          <a:bodyPr wrap="none" rtlCol="0">
            <a:spAutoFit/>
          </a:bodyPr>
          <a:lstStyle/>
          <a:p>
            <a:pPr algn="l"/>
            <a:r>
              <a:rPr lang="es-GB" sz="2800" b="1" dirty="0">
                <a:solidFill>
                  <a:srgbClr val="EA5E01"/>
                </a:solidFill>
              </a:rPr>
              <a:t>idad</a:t>
            </a:r>
          </a:p>
        </p:txBody>
      </p:sp>
      <p:sp>
        <p:nvSpPr>
          <p:cNvPr id="20" name="CuadroTexto 19">
            <a:extLst>
              <a:ext uri="{FF2B5EF4-FFF2-40B4-BE49-F238E27FC236}">
                <a16:creationId xmlns:a16="http://schemas.microsoft.com/office/drawing/2014/main" id="{16CE65BA-A1ED-314D-8CD4-2BCAEB968C0E}"/>
              </a:ext>
            </a:extLst>
          </p:cNvPr>
          <p:cNvSpPr txBox="1"/>
          <p:nvPr/>
        </p:nvSpPr>
        <p:spPr>
          <a:xfrm>
            <a:off x="3128798" y="2177146"/>
            <a:ext cx="843501" cy="523220"/>
          </a:xfrm>
          <a:prstGeom prst="rect">
            <a:avLst/>
          </a:prstGeom>
          <a:noFill/>
        </p:spPr>
        <p:txBody>
          <a:bodyPr wrap="none" rtlCol="0">
            <a:spAutoFit/>
          </a:bodyPr>
          <a:lstStyle/>
          <a:p>
            <a:pPr algn="l"/>
            <a:r>
              <a:rPr lang="es-GB" sz="2800" dirty="0">
                <a:solidFill>
                  <a:schemeClr val="accent5">
                    <a:lumMod val="50000"/>
                  </a:schemeClr>
                </a:solidFill>
              </a:rPr>
              <a:t>real</a:t>
            </a:r>
          </a:p>
        </p:txBody>
      </p:sp>
      <p:sp>
        <p:nvSpPr>
          <p:cNvPr id="14" name="Igual 13">
            <a:extLst>
              <a:ext uri="{FF2B5EF4-FFF2-40B4-BE49-F238E27FC236}">
                <a16:creationId xmlns:a16="http://schemas.microsoft.com/office/drawing/2014/main" id="{CE15D71B-FD70-A449-A576-1790DFF2CF58}"/>
              </a:ext>
            </a:extLst>
          </p:cNvPr>
          <p:cNvSpPr/>
          <p:nvPr/>
        </p:nvSpPr>
        <p:spPr>
          <a:xfrm>
            <a:off x="5619883" y="2316535"/>
            <a:ext cx="547613" cy="307564"/>
          </a:xfrm>
          <a:prstGeom prst="mathEqual">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22" name="Cruz 21">
            <a:extLst>
              <a:ext uri="{FF2B5EF4-FFF2-40B4-BE49-F238E27FC236}">
                <a16:creationId xmlns:a16="http://schemas.microsoft.com/office/drawing/2014/main" id="{A9A7055E-EDCD-F741-BC4C-061824DF796A}"/>
              </a:ext>
            </a:extLst>
          </p:cNvPr>
          <p:cNvSpPr/>
          <p:nvPr/>
        </p:nvSpPr>
        <p:spPr>
          <a:xfrm>
            <a:off x="4072093" y="3090966"/>
            <a:ext cx="438794" cy="382809"/>
          </a:xfrm>
          <a:prstGeom prst="plus">
            <a:avLst>
              <a:gd name="adj" fmla="val 36931"/>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23" name="CuadroTexto 22">
            <a:extLst>
              <a:ext uri="{FF2B5EF4-FFF2-40B4-BE49-F238E27FC236}">
                <a16:creationId xmlns:a16="http://schemas.microsoft.com/office/drawing/2014/main" id="{464D53B9-72AF-E94C-8498-6FC95ED19B92}"/>
              </a:ext>
            </a:extLst>
          </p:cNvPr>
          <p:cNvSpPr txBox="1"/>
          <p:nvPr/>
        </p:nvSpPr>
        <p:spPr>
          <a:xfrm>
            <a:off x="4572706" y="2989678"/>
            <a:ext cx="982961" cy="523220"/>
          </a:xfrm>
          <a:prstGeom prst="rect">
            <a:avLst/>
          </a:prstGeom>
          <a:noFill/>
        </p:spPr>
        <p:txBody>
          <a:bodyPr wrap="none" rtlCol="0">
            <a:spAutoFit/>
          </a:bodyPr>
          <a:lstStyle/>
          <a:p>
            <a:pPr algn="l"/>
            <a:r>
              <a:rPr lang="es-GB" sz="2800" b="1" dirty="0">
                <a:solidFill>
                  <a:srgbClr val="EA5E01"/>
                </a:solidFill>
              </a:rPr>
              <a:t>idad</a:t>
            </a:r>
          </a:p>
        </p:txBody>
      </p:sp>
      <p:sp>
        <p:nvSpPr>
          <p:cNvPr id="24" name="CuadroTexto 23">
            <a:extLst>
              <a:ext uri="{FF2B5EF4-FFF2-40B4-BE49-F238E27FC236}">
                <a16:creationId xmlns:a16="http://schemas.microsoft.com/office/drawing/2014/main" id="{B9174CC1-408A-A144-A858-A85B214A84E4}"/>
              </a:ext>
            </a:extLst>
          </p:cNvPr>
          <p:cNvSpPr txBox="1"/>
          <p:nvPr/>
        </p:nvSpPr>
        <p:spPr>
          <a:xfrm>
            <a:off x="2292510" y="3013070"/>
            <a:ext cx="1683474" cy="523220"/>
          </a:xfrm>
          <a:prstGeom prst="rect">
            <a:avLst/>
          </a:prstGeom>
          <a:noFill/>
        </p:spPr>
        <p:txBody>
          <a:bodyPr wrap="none" rtlCol="0">
            <a:spAutoFit/>
          </a:bodyPr>
          <a:lstStyle/>
          <a:p>
            <a:pPr algn="l"/>
            <a:r>
              <a:rPr lang="es-GB" sz="2800" dirty="0">
                <a:solidFill>
                  <a:schemeClr val="accent5">
                    <a:lumMod val="50000"/>
                  </a:schemeClr>
                </a:solidFill>
              </a:rPr>
              <a:t>personal</a:t>
            </a:r>
          </a:p>
        </p:txBody>
      </p:sp>
      <p:sp>
        <p:nvSpPr>
          <p:cNvPr id="26" name="Igual 25">
            <a:extLst>
              <a:ext uri="{FF2B5EF4-FFF2-40B4-BE49-F238E27FC236}">
                <a16:creationId xmlns:a16="http://schemas.microsoft.com/office/drawing/2014/main" id="{15FCE273-4D74-6046-9AC7-1A053277F68A}"/>
              </a:ext>
            </a:extLst>
          </p:cNvPr>
          <p:cNvSpPr/>
          <p:nvPr/>
        </p:nvSpPr>
        <p:spPr>
          <a:xfrm>
            <a:off x="5621640" y="3146338"/>
            <a:ext cx="547613" cy="307564"/>
          </a:xfrm>
          <a:prstGeom prst="mathEqual">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27" name="Rounded Rectangle 10">
            <a:extLst>
              <a:ext uri="{FF2B5EF4-FFF2-40B4-BE49-F238E27FC236}">
                <a16:creationId xmlns:a16="http://schemas.microsoft.com/office/drawing/2014/main" id="{293ADE52-4D20-8849-9FD8-F6452A3AF4A9}"/>
              </a:ext>
            </a:extLst>
          </p:cNvPr>
          <p:cNvSpPr/>
          <p:nvPr/>
        </p:nvSpPr>
        <p:spPr>
          <a:xfrm>
            <a:off x="6745815" y="4599646"/>
            <a:ext cx="2463451" cy="58444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curios</a:t>
            </a:r>
            <a:r>
              <a:rPr lang="en-GB" sz="3200" b="1" dirty="0" err="1">
                <a:solidFill>
                  <a:srgbClr val="EA5E01"/>
                </a:solidFill>
                <a:latin typeface="Century Gothic" panose="020B0502020202020204" pitchFamily="34" charset="0"/>
              </a:rPr>
              <a:t>idad</a:t>
            </a:r>
            <a:endParaRPr kumimoji="0" lang="en-GB" sz="3200" b="1" i="0" u="none" strike="noStrike" kern="1200" cap="none" spc="0" normalizeH="0" baseline="0" noProof="0" dirty="0">
              <a:ln>
                <a:noFill/>
              </a:ln>
              <a:solidFill>
                <a:srgbClr val="EA5E01"/>
              </a:solidFill>
              <a:effectLst/>
              <a:uLnTx/>
              <a:uFillTx/>
              <a:latin typeface="Century Gothic" panose="020B0502020202020204" pitchFamily="34" charset="0"/>
            </a:endParaRPr>
          </a:p>
        </p:txBody>
      </p:sp>
      <p:sp>
        <p:nvSpPr>
          <p:cNvPr id="32" name="Cruz 31">
            <a:extLst>
              <a:ext uri="{FF2B5EF4-FFF2-40B4-BE49-F238E27FC236}">
                <a16:creationId xmlns:a16="http://schemas.microsoft.com/office/drawing/2014/main" id="{3911C986-76EC-0E41-BFA3-EF6C2FECBBF6}"/>
              </a:ext>
            </a:extLst>
          </p:cNvPr>
          <p:cNvSpPr/>
          <p:nvPr/>
        </p:nvSpPr>
        <p:spPr>
          <a:xfrm>
            <a:off x="4070336" y="4732024"/>
            <a:ext cx="438794" cy="382809"/>
          </a:xfrm>
          <a:prstGeom prst="plus">
            <a:avLst>
              <a:gd name="adj" fmla="val 36931"/>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33" name="CuadroTexto 32">
            <a:extLst>
              <a:ext uri="{FF2B5EF4-FFF2-40B4-BE49-F238E27FC236}">
                <a16:creationId xmlns:a16="http://schemas.microsoft.com/office/drawing/2014/main" id="{FE4FEAFA-B57B-9B4D-B54C-BD59084C5D10}"/>
              </a:ext>
            </a:extLst>
          </p:cNvPr>
          <p:cNvSpPr txBox="1"/>
          <p:nvPr/>
        </p:nvSpPr>
        <p:spPr>
          <a:xfrm>
            <a:off x="4570949" y="4630258"/>
            <a:ext cx="982961" cy="523220"/>
          </a:xfrm>
          <a:prstGeom prst="rect">
            <a:avLst/>
          </a:prstGeom>
          <a:noFill/>
        </p:spPr>
        <p:txBody>
          <a:bodyPr wrap="none" rtlCol="0">
            <a:spAutoFit/>
          </a:bodyPr>
          <a:lstStyle/>
          <a:p>
            <a:pPr algn="l"/>
            <a:r>
              <a:rPr lang="es-GB" sz="2800" b="1" dirty="0">
                <a:solidFill>
                  <a:srgbClr val="EA5E01"/>
                </a:solidFill>
              </a:rPr>
              <a:t>idad</a:t>
            </a:r>
          </a:p>
        </p:txBody>
      </p:sp>
      <p:sp>
        <p:nvSpPr>
          <p:cNvPr id="34" name="CuadroTexto 33">
            <a:extLst>
              <a:ext uri="{FF2B5EF4-FFF2-40B4-BE49-F238E27FC236}">
                <a16:creationId xmlns:a16="http://schemas.microsoft.com/office/drawing/2014/main" id="{374F356C-6F00-444F-AB7B-0D3F16E052FA}"/>
              </a:ext>
            </a:extLst>
          </p:cNvPr>
          <p:cNvSpPr txBox="1"/>
          <p:nvPr/>
        </p:nvSpPr>
        <p:spPr>
          <a:xfrm>
            <a:off x="2364881" y="4630258"/>
            <a:ext cx="1425390" cy="523220"/>
          </a:xfrm>
          <a:prstGeom prst="rect">
            <a:avLst/>
          </a:prstGeom>
          <a:noFill/>
        </p:spPr>
        <p:txBody>
          <a:bodyPr wrap="none" rtlCol="0">
            <a:spAutoFit/>
          </a:bodyPr>
          <a:lstStyle/>
          <a:p>
            <a:pPr algn="l"/>
            <a:r>
              <a:rPr lang="es-GB" sz="2800" dirty="0">
                <a:solidFill>
                  <a:schemeClr val="accent5">
                    <a:lumMod val="50000"/>
                  </a:schemeClr>
                </a:solidFill>
              </a:rPr>
              <a:t>curios</a:t>
            </a:r>
            <a:r>
              <a:rPr lang="es-GB" sz="2800" strike="sngStrike" dirty="0">
                <a:solidFill>
                  <a:schemeClr val="accent5">
                    <a:lumMod val="50000"/>
                  </a:schemeClr>
                </a:solidFill>
              </a:rPr>
              <a:t>o</a:t>
            </a:r>
          </a:p>
        </p:txBody>
      </p:sp>
      <p:sp>
        <p:nvSpPr>
          <p:cNvPr id="35" name="Igual 34">
            <a:extLst>
              <a:ext uri="{FF2B5EF4-FFF2-40B4-BE49-F238E27FC236}">
                <a16:creationId xmlns:a16="http://schemas.microsoft.com/office/drawing/2014/main" id="{DCAFAA1A-21B3-034B-AF29-36A29D33575F}"/>
              </a:ext>
            </a:extLst>
          </p:cNvPr>
          <p:cNvSpPr/>
          <p:nvPr/>
        </p:nvSpPr>
        <p:spPr>
          <a:xfrm>
            <a:off x="5619883" y="4786918"/>
            <a:ext cx="547613" cy="307564"/>
          </a:xfrm>
          <a:prstGeom prst="mathEqual">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36" name="CuadroTexto 35">
            <a:extLst>
              <a:ext uri="{FF2B5EF4-FFF2-40B4-BE49-F238E27FC236}">
                <a16:creationId xmlns:a16="http://schemas.microsoft.com/office/drawing/2014/main" id="{CCBDC014-F74E-4A4A-9769-AD2D05116DC2}"/>
              </a:ext>
            </a:extLst>
          </p:cNvPr>
          <p:cNvSpPr txBox="1"/>
          <p:nvPr/>
        </p:nvSpPr>
        <p:spPr>
          <a:xfrm>
            <a:off x="2363928" y="5442230"/>
            <a:ext cx="1361270" cy="523220"/>
          </a:xfrm>
          <a:prstGeom prst="rect">
            <a:avLst/>
          </a:prstGeom>
          <a:noFill/>
        </p:spPr>
        <p:txBody>
          <a:bodyPr wrap="none" rtlCol="0">
            <a:spAutoFit/>
          </a:bodyPr>
          <a:lstStyle/>
          <a:p>
            <a:pPr algn="l"/>
            <a:r>
              <a:rPr lang="es-GB" sz="2800" dirty="0">
                <a:solidFill>
                  <a:schemeClr val="accent5">
                    <a:lumMod val="50000"/>
                  </a:schemeClr>
                </a:solidFill>
              </a:rPr>
              <a:t>segur</a:t>
            </a:r>
            <a:r>
              <a:rPr lang="es-GB" sz="2800" strike="sngStrike" dirty="0">
                <a:solidFill>
                  <a:schemeClr val="accent5">
                    <a:lumMod val="50000"/>
                  </a:schemeClr>
                </a:solidFill>
              </a:rPr>
              <a:t>o</a:t>
            </a:r>
          </a:p>
        </p:txBody>
      </p:sp>
      <p:sp>
        <p:nvSpPr>
          <p:cNvPr id="37" name="Rounded Rectangle 10">
            <a:extLst>
              <a:ext uri="{FF2B5EF4-FFF2-40B4-BE49-F238E27FC236}">
                <a16:creationId xmlns:a16="http://schemas.microsoft.com/office/drawing/2014/main" id="{5FA2EFC2-EEDE-7044-9201-CB00D21DA266}"/>
              </a:ext>
            </a:extLst>
          </p:cNvPr>
          <p:cNvSpPr/>
          <p:nvPr/>
        </p:nvSpPr>
        <p:spPr>
          <a:xfrm>
            <a:off x="6736720" y="5381007"/>
            <a:ext cx="2463451" cy="58444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segur</a:t>
            </a:r>
            <a:r>
              <a:rPr lang="en-GB" sz="3200" b="1" dirty="0" err="1">
                <a:solidFill>
                  <a:srgbClr val="EA5E01"/>
                </a:solidFill>
                <a:latin typeface="Century Gothic" panose="020B0502020202020204" pitchFamily="34" charset="0"/>
              </a:rPr>
              <a:t>idad</a:t>
            </a:r>
            <a:endParaRPr kumimoji="0" lang="en-GB" sz="3200" b="1" i="0" u="none" strike="noStrike" kern="1200" cap="none" spc="0" normalizeH="0" baseline="0" noProof="0" dirty="0">
              <a:ln>
                <a:noFill/>
              </a:ln>
              <a:solidFill>
                <a:srgbClr val="EA5E01"/>
              </a:solidFill>
              <a:effectLst/>
              <a:uLnTx/>
              <a:uFillTx/>
              <a:latin typeface="Century Gothic" panose="020B0502020202020204" pitchFamily="34" charset="0"/>
            </a:endParaRPr>
          </a:p>
        </p:txBody>
      </p:sp>
      <p:sp>
        <p:nvSpPr>
          <p:cNvPr id="38" name="Cruz 37">
            <a:extLst>
              <a:ext uri="{FF2B5EF4-FFF2-40B4-BE49-F238E27FC236}">
                <a16:creationId xmlns:a16="http://schemas.microsoft.com/office/drawing/2014/main" id="{C4368EB6-385D-8B49-B902-D2243C3ED4FB}"/>
              </a:ext>
            </a:extLst>
          </p:cNvPr>
          <p:cNvSpPr/>
          <p:nvPr/>
        </p:nvSpPr>
        <p:spPr>
          <a:xfrm>
            <a:off x="4065931" y="5569324"/>
            <a:ext cx="438794" cy="382809"/>
          </a:xfrm>
          <a:prstGeom prst="plus">
            <a:avLst>
              <a:gd name="adj" fmla="val 36931"/>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39" name="CuadroTexto 38">
            <a:extLst>
              <a:ext uri="{FF2B5EF4-FFF2-40B4-BE49-F238E27FC236}">
                <a16:creationId xmlns:a16="http://schemas.microsoft.com/office/drawing/2014/main" id="{F3710047-F6F7-5B4A-B17B-8CD1D3F27B6A}"/>
              </a:ext>
            </a:extLst>
          </p:cNvPr>
          <p:cNvSpPr txBox="1"/>
          <p:nvPr/>
        </p:nvSpPr>
        <p:spPr>
          <a:xfrm>
            <a:off x="4576377" y="5452753"/>
            <a:ext cx="982961" cy="523220"/>
          </a:xfrm>
          <a:prstGeom prst="rect">
            <a:avLst/>
          </a:prstGeom>
          <a:noFill/>
        </p:spPr>
        <p:txBody>
          <a:bodyPr wrap="none" rtlCol="0">
            <a:spAutoFit/>
          </a:bodyPr>
          <a:lstStyle/>
          <a:p>
            <a:pPr algn="l"/>
            <a:r>
              <a:rPr lang="es-GB" sz="2800" b="1" dirty="0">
                <a:solidFill>
                  <a:srgbClr val="EA5E01"/>
                </a:solidFill>
              </a:rPr>
              <a:t>idad</a:t>
            </a:r>
          </a:p>
        </p:txBody>
      </p:sp>
      <p:sp>
        <p:nvSpPr>
          <p:cNvPr id="40" name="Igual 39">
            <a:extLst>
              <a:ext uri="{FF2B5EF4-FFF2-40B4-BE49-F238E27FC236}">
                <a16:creationId xmlns:a16="http://schemas.microsoft.com/office/drawing/2014/main" id="{216D65AC-83D3-F14E-ABF9-B2C8856F0C6B}"/>
              </a:ext>
            </a:extLst>
          </p:cNvPr>
          <p:cNvSpPr/>
          <p:nvPr/>
        </p:nvSpPr>
        <p:spPr>
          <a:xfrm>
            <a:off x="5626166" y="5561105"/>
            <a:ext cx="547613" cy="307564"/>
          </a:xfrm>
          <a:prstGeom prst="mathEqual">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accent5">
                  <a:lumMod val="50000"/>
                </a:schemeClr>
              </a:solidFill>
            </a:endParaRPr>
          </a:p>
        </p:txBody>
      </p:sp>
      <p:sp>
        <p:nvSpPr>
          <p:cNvPr id="41" name="Llamada rectangular redondeada 40">
            <a:extLst>
              <a:ext uri="{FF2B5EF4-FFF2-40B4-BE49-F238E27FC236}">
                <a16:creationId xmlns:a16="http://schemas.microsoft.com/office/drawing/2014/main" id="{6B72F79E-8750-4344-B97A-F10A8676FF23}"/>
              </a:ext>
            </a:extLst>
          </p:cNvPr>
          <p:cNvSpPr/>
          <p:nvPr/>
        </p:nvSpPr>
        <p:spPr>
          <a:xfrm>
            <a:off x="9393983" y="4562739"/>
            <a:ext cx="2500757" cy="1685661"/>
          </a:xfrm>
          <a:prstGeom prst="wedgeRoundRectCallout">
            <a:avLst>
              <a:gd name="adj1" fmla="val -55815"/>
              <a:gd name="adj2" fmla="val -1056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4472C4">
                    <a:lumMod val="50000"/>
                  </a:srgbClr>
                </a:solidFill>
              </a:rPr>
              <a:t>Note that these words end in    –</a:t>
            </a:r>
            <a:r>
              <a:rPr lang="en-US" sz="2200" b="1" dirty="0" err="1">
                <a:solidFill>
                  <a:srgbClr val="4472C4">
                    <a:lumMod val="50000"/>
                  </a:srgbClr>
                </a:solidFill>
              </a:rPr>
              <a:t>ity</a:t>
            </a:r>
            <a:r>
              <a:rPr lang="en-US" sz="2200" dirty="0">
                <a:solidFill>
                  <a:srgbClr val="4472C4">
                    <a:lumMod val="50000"/>
                  </a:srgbClr>
                </a:solidFill>
              </a:rPr>
              <a:t> in English: curios</a:t>
            </a:r>
            <a:r>
              <a:rPr lang="en-US" sz="2200" b="1" dirty="0">
                <a:solidFill>
                  <a:srgbClr val="4472C4">
                    <a:lumMod val="50000"/>
                  </a:srgbClr>
                </a:solidFill>
              </a:rPr>
              <a:t>ity</a:t>
            </a:r>
            <a:r>
              <a:rPr lang="en-US" sz="2200" dirty="0">
                <a:solidFill>
                  <a:srgbClr val="4472C4">
                    <a:lumMod val="50000"/>
                  </a:srgbClr>
                </a:solidFill>
              </a:rPr>
              <a:t>, secur</a:t>
            </a:r>
            <a:r>
              <a:rPr lang="en-US" sz="2200" b="1" dirty="0">
                <a:solidFill>
                  <a:srgbClr val="4472C4">
                    <a:lumMod val="50000"/>
                  </a:srgbClr>
                </a:solidFill>
              </a:rPr>
              <a:t>ity</a:t>
            </a:r>
            <a:r>
              <a:rPr lang="en-US" sz="2200" dirty="0">
                <a:solidFill>
                  <a:srgbClr val="4472C4">
                    <a:lumMod val="50000"/>
                  </a:srgbClr>
                </a:solidFill>
              </a:rPr>
              <a:t>.</a:t>
            </a:r>
          </a:p>
        </p:txBody>
      </p:sp>
      <p:pic>
        <p:nvPicPr>
          <p:cNvPr id="15" name="Imagen 14">
            <a:extLst>
              <a:ext uri="{FF2B5EF4-FFF2-40B4-BE49-F238E27FC236}">
                <a16:creationId xmlns:a16="http://schemas.microsoft.com/office/drawing/2014/main" id="{B715F10D-D4F3-0945-8883-04E36B2EFE91}"/>
              </a:ext>
            </a:extLst>
          </p:cNvPr>
          <p:cNvPicPr>
            <a:picLocks noChangeAspect="1"/>
          </p:cNvPicPr>
          <p:nvPr/>
        </p:nvPicPr>
        <p:blipFill>
          <a:blip r:embed="rId4"/>
          <a:stretch>
            <a:fillRect/>
          </a:stretch>
        </p:blipFill>
        <p:spPr>
          <a:xfrm>
            <a:off x="595643" y="4839558"/>
            <a:ext cx="1205344" cy="1205344"/>
          </a:xfrm>
          <a:prstGeom prst="rect">
            <a:avLst/>
          </a:prstGeom>
        </p:spPr>
      </p:pic>
    </p:spTree>
    <p:extLst>
      <p:ext uri="{BB962C8B-B14F-4D97-AF65-F5344CB8AC3E}">
        <p14:creationId xmlns:p14="http://schemas.microsoft.com/office/powerpoint/2010/main" val="10980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7" grpId="0" animBg="1"/>
      <p:bldP spid="21" grpId="0"/>
      <p:bldP spid="31" grpId="0" animBg="1"/>
      <p:bldP spid="6" grpId="0" animBg="1"/>
      <p:bldP spid="13" grpId="0"/>
      <p:bldP spid="20" grpId="0"/>
      <p:bldP spid="14" grpId="0" animBg="1"/>
      <p:bldP spid="22" grpId="0" animBg="1"/>
      <p:bldP spid="23" grpId="0"/>
      <p:bldP spid="24" grpId="0"/>
      <p:bldP spid="26" grpId="0" animBg="1"/>
      <p:bldP spid="27" grpId="0" animBg="1"/>
      <p:bldP spid="32" grpId="0" animBg="1"/>
      <p:bldP spid="33" grpId="0"/>
      <p:bldP spid="34" grpId="0"/>
      <p:bldP spid="35" grpId="0" animBg="1"/>
      <p:bldP spid="36" grpId="0"/>
      <p:bldP spid="37" grpId="0" animBg="1"/>
      <p:bldP spid="38" grpId="0" animBg="1"/>
      <p:bldP spid="39" grpId="0"/>
      <p:bldP spid="40" grpId="0" animBg="1"/>
      <p:bldP spid="4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11450</Words>
  <Application>Microsoft Office PowerPoint</Application>
  <PresentationFormat>Widescreen</PresentationFormat>
  <Paragraphs>1237</Paragraphs>
  <Slides>52</Slides>
  <Notes>52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Arial</vt:lpstr>
      <vt:lpstr>Calibri</vt:lpstr>
      <vt:lpstr>Century Gothic</vt:lpstr>
      <vt:lpstr>Tw Cen MT</vt:lpstr>
      <vt:lpstr>Twentieth Century</vt:lpstr>
      <vt:lpstr>Wingdings</vt:lpstr>
      <vt:lpstr>1_Office Theme</vt:lpstr>
      <vt:lpstr>2_Office Theme</vt:lpstr>
      <vt:lpstr>Spanish word patterns collection</vt:lpstr>
      <vt:lpstr> -ty at the end of an English word often changes to –dad in Spanish.  </vt:lpstr>
      <vt:lpstr>Introduction 8.1.1.4  -ity / -idad</vt:lpstr>
      <vt:lpstr>Vocabulario</vt:lpstr>
      <vt:lpstr>¿Cómo se dice en español?</vt:lpstr>
      <vt:lpstr>Vocabulario</vt:lpstr>
      <vt:lpstr> Create a noun Spanish by adding –idad to singular adjectives (remove the vowel from the end of the word if necessary)  </vt:lpstr>
      <vt:lpstr>Introduction 9.2.2.3  -ity / -idad</vt:lpstr>
      <vt:lpstr>Vocabulario</vt:lpstr>
      <vt:lpstr>Vocabulario</vt:lpstr>
      <vt:lpstr>Consolidation 9.3.1.5  -ity / -idad</vt:lpstr>
      <vt:lpstr>Vocabulario</vt:lpstr>
      <vt:lpstr>Vocabulario</vt:lpstr>
      <vt:lpstr> -ly at the end of an English word often changes to –mente in Spanish.  </vt:lpstr>
      <vt:lpstr>Introduction 8.3.1.6  -ly / -mente</vt:lpstr>
      <vt:lpstr>Vocabulario</vt:lpstr>
      <vt:lpstr>Vocabulario</vt:lpstr>
      <vt:lpstr>Consolidation 9.1.1.4  -ly / -mente</vt:lpstr>
      <vt:lpstr>Escribe las seis frases sobre México en español para una página web de viajes:</vt:lpstr>
      <vt:lpstr>Solución</vt:lpstr>
      <vt:lpstr>Consolidation 9.1.2.6  -ly / -mente</vt:lpstr>
      <vt:lpstr>Vocabulario</vt:lpstr>
      <vt:lpstr>Vocabulario</vt:lpstr>
      <vt:lpstr>Fonética</vt:lpstr>
      <vt:lpstr> -tion at the end of an English word often changes to –ción in Spanish. </vt:lpstr>
      <vt:lpstr>Introduction 8.1.2.4  -tion / -ción</vt:lpstr>
      <vt:lpstr>Vocabulario</vt:lpstr>
      <vt:lpstr>Vocabulario</vt:lpstr>
      <vt:lpstr>Consolidation 8.1.2.4  -tion / -ción</vt:lpstr>
      <vt:lpstr>Fonética</vt:lpstr>
      <vt:lpstr>Fonética</vt:lpstr>
      <vt:lpstr>Vocabulario</vt:lpstr>
      <vt:lpstr>Fonética</vt:lpstr>
      <vt:lpstr>Persona A</vt:lpstr>
      <vt:lpstr>Consolidation 9.1.2.6  -tion / -ción</vt:lpstr>
      <vt:lpstr>Vocabulario</vt:lpstr>
      <vt:lpstr>Vocabulario</vt:lpstr>
      <vt:lpstr>Fonética</vt:lpstr>
      <vt:lpstr>Consolidation 9.2.2.1  -tion / -ción</vt:lpstr>
      <vt:lpstr>Vocabulario</vt:lpstr>
      <vt:lpstr>Vocabulario</vt:lpstr>
      <vt:lpstr>Recuerda que la pronunciación de CE, CI y Z en español es diferente según la zona. Escucha y compara:</vt:lpstr>
      <vt:lpstr>  -y at the end of an English word often changes to –ía or –ia in Spanish. </vt:lpstr>
      <vt:lpstr>Introduction 8.1.2.6  -y / -ía,ia</vt:lpstr>
      <vt:lpstr>Las palabras con –ía y –ia</vt:lpstr>
      <vt:lpstr>Comparamos la pronunciación de las palabras con –ía y –ia. </vt:lpstr>
      <vt:lpstr>¡Pronunciamos las palabras!</vt:lpstr>
      <vt:lpstr>¡A escribir!</vt:lpstr>
      <vt:lpstr>Consolidation 9.3.1.2  -y / -ía,ia</vt:lpstr>
      <vt:lpstr>Las palabras con –ía y –ia</vt:lpstr>
      <vt:lpstr>Comparamos la pronunciación de las palabras con –ía y –ia. </vt:lpstr>
      <vt:lpstr>¡Pronunciamos las palabras!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Consolidation 9.1.1.4  -ly / -mente</dc:title>
  <dc:creator>Louise Caruso</dc:creator>
  <cp:lastModifiedBy>Louise Caruso</cp:lastModifiedBy>
  <cp:revision>13</cp:revision>
  <dcterms:created xsi:type="dcterms:W3CDTF">2022-06-14T10:47:56Z</dcterms:created>
  <dcterms:modified xsi:type="dcterms:W3CDTF">2022-06-14T14:19:19Z</dcterms:modified>
</cp:coreProperties>
</file>