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662" r:id="rId2"/>
    <p:sldId id="685" r:id="rId3"/>
    <p:sldId id="686" r:id="rId4"/>
    <p:sldId id="691" r:id="rId5"/>
    <p:sldId id="692" r:id="rId6"/>
    <p:sldId id="676" r:id="rId7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5"/>
    <a:srgbClr val="FFF6D4"/>
    <a:srgbClr val="FF9933"/>
    <a:srgbClr val="BADEFF"/>
    <a:srgbClr val="E6E6E6"/>
    <a:srgbClr val="115076"/>
    <a:srgbClr val="EBF5FF"/>
    <a:srgbClr val="EFF7FF"/>
    <a:srgbClr val="FFCC00"/>
    <a:srgbClr val="FFEE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183" autoAdjust="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17"/>
    </p:cViewPr>
  </p:sorterViewPr>
  <p:notesViewPr>
    <p:cSldViewPr snapToGrid="0">
      <p:cViewPr varScale="1">
        <p:scale>
          <a:sx n="51" d="100"/>
          <a:sy n="51" d="100"/>
        </p:scale>
        <p:origin x="3370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F79BAE9C-ACF2-4362-814B-1AB50972AD2E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051212F4-EB5A-464B-92EC-DACFCB1C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/>
              <a:t>Timing: 2 minutes</a:t>
            </a:r>
          </a:p>
          <a:p>
            <a:endParaRPr lang="en-US" b="1" dirty="0"/>
          </a:p>
          <a:p>
            <a:r>
              <a:rPr lang="en-US" b="1" dirty="0"/>
              <a:t>Aim: </a:t>
            </a:r>
            <a:r>
              <a:rPr lang="en-US" b="0" dirty="0"/>
              <a:t>To introduce the first and second person singular forms of –IR verbs like </a:t>
            </a:r>
            <a:r>
              <a:rPr lang="fr-FR" b="0" i="1" noProof="0" dirty="0"/>
              <a:t>ouvrir</a:t>
            </a:r>
            <a:r>
              <a:rPr lang="fr-FR" b="0" noProof="0" dirty="0"/>
              <a:t> </a:t>
            </a:r>
            <a:r>
              <a:rPr lang="en-US" b="0" dirty="0"/>
              <a:t>in the present tense.</a:t>
            </a:r>
            <a:endParaRPr lang="fr-FR" b="1" noProof="0" dirty="0"/>
          </a:p>
          <a:p>
            <a:endParaRPr lang="fr-FR" b="1" noProof="0" dirty="0"/>
          </a:p>
          <a:p>
            <a:r>
              <a:rPr lang="en-US" b="1" dirty="0"/>
              <a:t>Procedure:</a:t>
            </a:r>
          </a:p>
          <a:p>
            <a:pPr marL="255162" indent="-255162">
              <a:buAutoNum type="arabicPeriod"/>
            </a:pPr>
            <a:r>
              <a:rPr lang="en-US" b="0" dirty="0"/>
              <a:t>Click to reveal the information.</a:t>
            </a:r>
          </a:p>
          <a:p>
            <a:pPr marL="255162" indent="-255162">
              <a:buAutoNum type="arabicPeriod"/>
            </a:pPr>
            <a:r>
              <a:rPr lang="en-US" b="0" dirty="0"/>
              <a:t>Say</a:t>
            </a:r>
            <a:r>
              <a:rPr lang="en-US" b="0" baseline="0" dirty="0"/>
              <a:t> each word form aloud. Students repeat.</a:t>
            </a:r>
            <a:endParaRPr lang="en-US" b="0" dirty="0"/>
          </a:p>
          <a:p>
            <a:pPr marL="255162" indent="-255162">
              <a:buAutoNum type="arabicPeriod"/>
            </a:pPr>
            <a:r>
              <a:rPr lang="en-US" b="0" dirty="0"/>
              <a:t>Click on the audio button to hear the two short forms conjugated by a native speaker.</a:t>
            </a:r>
          </a:p>
          <a:p>
            <a:pPr marL="255162" indent="-255162">
              <a:buAutoNum type="arabicPeriod"/>
            </a:pPr>
            <a:r>
              <a:rPr lang="en-US" b="0" dirty="0"/>
              <a:t>Click to reveal the quick verb revision quiz, eliciting verbal translations into English of the four verbs. </a:t>
            </a:r>
          </a:p>
          <a:p>
            <a:pPr marL="255162" indent="-255162">
              <a:buAutoNum type="arabicPeriod"/>
            </a:pPr>
            <a:r>
              <a:rPr lang="en-US" b="0" dirty="0"/>
              <a:t>Draw students’ attention to how easy it can be to translate previously unknown verbs such as these – if students know </a:t>
            </a:r>
            <a:r>
              <a:rPr lang="fr-FR" b="0" i="1" noProof="0" dirty="0"/>
              <a:t>ouvrir</a:t>
            </a:r>
            <a:r>
              <a:rPr lang="en-US" b="0" dirty="0"/>
              <a:t> and </a:t>
            </a:r>
            <a:r>
              <a:rPr lang="fr-FR" b="0" i="1" noProof="0" dirty="0"/>
              <a:t>découvrir</a:t>
            </a:r>
            <a:r>
              <a:rPr lang="en-US" b="0" i="1" dirty="0"/>
              <a:t>,</a:t>
            </a:r>
            <a:r>
              <a:rPr lang="en-US" b="0" dirty="0"/>
              <a:t> then the others can easily be worked out.</a:t>
            </a:r>
          </a:p>
          <a:p>
            <a:pPr marL="255162" indent="-255162">
              <a:buAutoNum type="arabicPeriod"/>
            </a:pPr>
            <a:r>
              <a:rPr lang="en-US" b="0" dirty="0"/>
              <a:t>Click to reveal the answers.</a:t>
            </a:r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r>
              <a:rPr lang="fr-FR" b="0" noProof="0" dirty="0"/>
              <a:t>j’ouvre</a:t>
            </a:r>
          </a:p>
          <a:p>
            <a:r>
              <a:rPr lang="fr-FR" b="0" noProof="0" dirty="0"/>
              <a:t>tu ouvres</a:t>
            </a:r>
          </a:p>
          <a:p>
            <a:endParaRPr lang="fr-FR" b="0" noProof="0" dirty="0"/>
          </a:p>
          <a:p>
            <a:pPr defTabSz="1020647">
              <a:defRPr/>
            </a:pPr>
            <a:r>
              <a:rPr lang="en-GB" b="1" u="none" baseline="0" dirty="0"/>
              <a:t>Word frequency of unknown words used (1 is the most frequent word in French): </a:t>
            </a:r>
            <a:br>
              <a:rPr lang="en-GB" u="none" baseline="0" dirty="0"/>
            </a:br>
            <a:r>
              <a:rPr lang="fr-FR" u="none" baseline="0" noProof="0" dirty="0"/>
              <a:t>rouvrir </a:t>
            </a:r>
            <a:r>
              <a:rPr lang="fr-FR" u="none" baseline="0" dirty="0"/>
              <a:t>[4648], redécouvrir [&gt;5000]</a:t>
            </a:r>
            <a:endParaRPr lang="fr-FR" b="0" u="none" baseline="0" dirty="0"/>
          </a:p>
          <a:p>
            <a:pPr defTabSz="1020647">
              <a:defRPr/>
            </a:pPr>
            <a:r>
              <a:rPr lang="de-DE" sz="1200" dirty="0">
                <a:latin typeface="Century Gothic" panose="020B0502020202020204" pitchFamily="34" charset="0"/>
              </a:rPr>
              <a:t>Source: </a:t>
            </a:r>
            <a:r>
              <a:rPr lang="en-GB" sz="1200" dirty="0">
                <a:latin typeface="Century Gothic" panose="020B0502020202020204" pitchFamily="34" charset="0"/>
              </a:rPr>
              <a:t>Lonsdale, D., &amp; Le Bras, Y.  (2009). </a:t>
            </a:r>
            <a:r>
              <a:rPr lang="en-GB" sz="1200" i="1" dirty="0">
                <a:latin typeface="Century Gothic" panose="020B0502020202020204" pitchFamily="34" charset="0"/>
              </a:rPr>
              <a:t>A Frequency Dictionary of French: Core vocabulary for learners </a:t>
            </a:r>
            <a:r>
              <a:rPr lang="en-GB" sz="1200" dirty="0">
                <a:latin typeface="Century Gothic" panose="020B0502020202020204" pitchFamily="34" charset="0"/>
              </a:rPr>
              <a:t>London: Routledge.</a:t>
            </a:r>
          </a:p>
          <a:p>
            <a:endParaRPr lang="fr-FR" b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051212F4-EB5A-464B-92EC-DACFCB1CC2CD}" type="slidenum">
              <a:rPr lang="en-GB" sz="1400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1</a:t>
            </a:fld>
            <a:endParaRPr lang="en-GB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26104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/>
              <a:t>Foundation version</a:t>
            </a:r>
          </a:p>
          <a:p>
            <a:endParaRPr lang="en-GB" sz="1300" dirty="0"/>
          </a:p>
          <a:p>
            <a:r>
              <a:rPr lang="en-GB" sz="1300" b="1" dirty="0"/>
              <a:t>Slide 1 of 4</a:t>
            </a:r>
          </a:p>
          <a:p>
            <a:r>
              <a:rPr lang="en-GB" sz="1300" b="1" dirty="0"/>
              <a:t>Timing: 8 minutes (2 slides)</a:t>
            </a:r>
          </a:p>
          <a:p>
            <a:endParaRPr lang="en-GB" sz="1300" dirty="0"/>
          </a:p>
          <a:p>
            <a:r>
              <a:rPr lang="en-GB" sz="1300" b="1" dirty="0"/>
              <a:t>Aim: </a:t>
            </a:r>
            <a:r>
              <a:rPr lang="en-GB" sz="1300" b="0" dirty="0"/>
              <a:t>To practise associating the spelling of the </a:t>
            </a:r>
            <a:r>
              <a:rPr lang="fr-FR" sz="1300" b="0" i="1" noProof="0" dirty="0"/>
              <a:t>je</a:t>
            </a:r>
            <a:r>
              <a:rPr lang="en-GB" sz="1300" b="0" dirty="0"/>
              <a:t> and </a:t>
            </a:r>
            <a:r>
              <a:rPr lang="fr-FR" sz="1300" b="0" i="1" noProof="0" dirty="0"/>
              <a:t>tu</a:t>
            </a:r>
            <a:r>
              <a:rPr lang="en-GB" sz="1300" b="0" dirty="0"/>
              <a:t> forms of verbs like </a:t>
            </a:r>
            <a:r>
              <a:rPr lang="fr-FR" sz="1300" b="0" i="1" noProof="0" dirty="0"/>
              <a:t>ouvrir</a:t>
            </a:r>
            <a:r>
              <a:rPr lang="en-GB" sz="1300" b="0" i="1" noProof="0" dirty="0"/>
              <a:t> </a:t>
            </a:r>
            <a:r>
              <a:rPr lang="en-GB" sz="1300" b="0" i="0" noProof="0" dirty="0"/>
              <a:t>with the correct pronoun.</a:t>
            </a:r>
            <a:endParaRPr lang="en-GB" sz="1300" b="0" i="0" dirty="0"/>
          </a:p>
          <a:p>
            <a:endParaRPr lang="en-GB" sz="1300" dirty="0"/>
          </a:p>
          <a:p>
            <a:r>
              <a:rPr lang="en-GB" sz="1300" b="1" dirty="0"/>
              <a:t>Procedure:</a:t>
            </a:r>
          </a:p>
          <a:p>
            <a:pPr marL="241516" indent="-241516" defTabSz="966064">
              <a:buFontTx/>
              <a:buAutoNum type="arabicPeriod"/>
              <a:defRPr/>
            </a:pPr>
            <a:r>
              <a:rPr lang="en-GB" sz="1300" dirty="0"/>
              <a:t>The first step is for students to identify the correct pronoun (</a:t>
            </a:r>
            <a:r>
              <a:rPr lang="fr-FR" sz="1300" i="1" noProof="0" dirty="0"/>
              <a:t>je</a:t>
            </a:r>
            <a:r>
              <a:rPr lang="en-GB" sz="1300" dirty="0"/>
              <a:t> or </a:t>
            </a:r>
            <a:r>
              <a:rPr lang="fr-FR" sz="1300" i="1" noProof="0" dirty="0"/>
              <a:t>tu</a:t>
            </a:r>
            <a:r>
              <a:rPr lang="en-GB" sz="1300" dirty="0"/>
              <a:t>) behind the white boxes by looking at the associated spelling of the verbs like </a:t>
            </a:r>
            <a:r>
              <a:rPr lang="fr-FR" sz="1300" i="1" noProof="0" dirty="0"/>
              <a:t>ouvrir, </a:t>
            </a:r>
            <a:r>
              <a:rPr lang="en-GB" sz="1300" i="0" noProof="0" dirty="0"/>
              <a:t>orally or using mini-whiteboards.</a:t>
            </a:r>
            <a:endParaRPr lang="en-GB" sz="1300" i="0" dirty="0"/>
          </a:p>
          <a:p>
            <a:pPr marL="241516" indent="-241516" defTabSz="966064">
              <a:buFontTx/>
              <a:buAutoNum type="arabicPeriod"/>
              <a:defRPr/>
            </a:pPr>
            <a:r>
              <a:rPr lang="en-GB" sz="1300" dirty="0"/>
              <a:t>Click to reveal the answers.</a:t>
            </a:r>
          </a:p>
          <a:p>
            <a:pPr marL="241516" indent="-241516">
              <a:buAutoNum type="arabicPeriod"/>
            </a:pPr>
            <a:r>
              <a:rPr lang="en-GB" sz="1300" dirty="0"/>
              <a:t>The second step is for students to read the speech bubbles and put the conversation between </a:t>
            </a:r>
            <a:r>
              <a:rPr lang="en-GB" sz="1300" dirty="0">
                <a:solidFill>
                  <a:schemeClr val="bg1"/>
                </a:solidFill>
              </a:rPr>
              <a:t>Hélène</a:t>
            </a:r>
            <a:r>
              <a:rPr lang="en-GB" sz="1300" dirty="0"/>
              <a:t> and Léa into the correct order.</a:t>
            </a:r>
          </a:p>
          <a:p>
            <a:pPr marL="241516" indent="-241516">
              <a:buAutoNum type="arabicPeriod"/>
            </a:pPr>
            <a:r>
              <a:rPr lang="en-GB" sz="1300" dirty="0"/>
              <a:t>The correct sequence is on the following slide.</a:t>
            </a:r>
          </a:p>
          <a:p>
            <a:pPr defTabSz="1020647">
              <a:defRPr/>
            </a:pPr>
            <a:endParaRPr lang="en-GB" sz="1200" b="1" dirty="0"/>
          </a:p>
          <a:p>
            <a:pPr marL="0" marR="0" lvl="0" indent="0" algn="l" defTabSz="1020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Word frequency of unknown words used (1 is the most frequent word in French): </a:t>
            </a:r>
            <a:br>
              <a:rPr lang="en-GB" sz="1200" dirty="0"/>
            </a:br>
            <a:r>
              <a:rPr lang="fr-FR" sz="1200" noProof="0" dirty="0"/>
              <a:t>bienvenue [3714], reine [2809], surtout [235]</a:t>
            </a:r>
          </a:p>
          <a:p>
            <a:pPr marL="0" marR="0" lvl="0" indent="0" algn="l" defTabSz="1020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Century Gothic" panose="020B0502020202020204" pitchFamily="34" charset="0"/>
              </a:rPr>
              <a:t>Source: </a:t>
            </a:r>
            <a:r>
              <a:rPr lang="en-GB" sz="1200" dirty="0">
                <a:latin typeface="Century Gothic" panose="020B0502020202020204" pitchFamily="34" charset="0"/>
              </a:rPr>
              <a:t>Lonsdale, D., &amp; Le Bras, Y.  (2009). </a:t>
            </a:r>
            <a:r>
              <a:rPr lang="en-GB" sz="1200" i="1" dirty="0">
                <a:latin typeface="Century Gothic" panose="020B0502020202020204" pitchFamily="34" charset="0"/>
              </a:rPr>
              <a:t>A Frequency Dictionary of French: Core vocabulary for learners </a:t>
            </a:r>
            <a:r>
              <a:rPr lang="en-GB" sz="1200" dirty="0">
                <a:latin typeface="Century Gothic" panose="020B0502020202020204" pitchFamily="34" charset="0"/>
              </a:rPr>
              <a:t>London: Routledge.</a:t>
            </a:r>
          </a:p>
          <a:p>
            <a:pPr defTabSz="1020647">
              <a:defRPr/>
            </a:pPr>
            <a:endParaRPr lang="en-GB" sz="1200" b="1" dirty="0"/>
          </a:p>
          <a:p>
            <a:r>
              <a:rPr lang="en-GB" sz="1200" b="1" dirty="0"/>
              <a:t>Word frequency of cognates used (1 is the most frequent word in French): </a:t>
            </a:r>
            <a:br>
              <a:rPr lang="en-GB" sz="1200" dirty="0"/>
            </a:br>
            <a:r>
              <a:rPr lang="fr-FR" sz="1200" dirty="0"/>
              <a:t>galerie [3850], </a:t>
            </a:r>
            <a:r>
              <a:rPr lang="fr-FR" sz="1200" noProof="0" dirty="0"/>
              <a:t>attraction [&gt;5000], populaire [1349], offrir [224], guider [2008], intérieur [433], article [604], blog [&gt;5000]</a:t>
            </a:r>
          </a:p>
          <a:p>
            <a:pPr defTabSz="1020647">
              <a:defRPr/>
            </a:pPr>
            <a:r>
              <a:rPr lang="de-DE" sz="1100" dirty="0">
                <a:latin typeface="Century Gothic" panose="020B0502020202020204" pitchFamily="34" charset="0"/>
              </a:rPr>
              <a:t>Source: </a:t>
            </a:r>
            <a:r>
              <a:rPr lang="en-GB" sz="1100" dirty="0">
                <a:latin typeface="Century Gothic" panose="020B0502020202020204" pitchFamily="34" charset="0"/>
              </a:rPr>
              <a:t>Lonsdale, D., &amp; Le Bras, Y.  (2009). </a:t>
            </a:r>
            <a:r>
              <a:rPr lang="en-GB" sz="1100" i="1" dirty="0">
                <a:latin typeface="Century Gothic" panose="020B0502020202020204" pitchFamily="34" charset="0"/>
              </a:rPr>
              <a:t>A Frequency Dictionary of French: Core vocabulary for learners </a:t>
            </a:r>
            <a:r>
              <a:rPr lang="en-GB" sz="1100" dirty="0">
                <a:latin typeface="Century Gothic" panose="020B0502020202020204" pitchFamily="34" charset="0"/>
              </a:rPr>
              <a:t>London: Routledge.</a:t>
            </a:r>
          </a:p>
          <a:p>
            <a:endParaRPr lang="en-GB" sz="1300" dirty="0"/>
          </a:p>
          <a:p>
            <a:endParaRPr lang="en-GB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064">
              <a:defRPr/>
            </a:pPr>
            <a:fld id="{051212F4-EB5A-464B-92EC-DACFCB1CC2CD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2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60431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300" b="1" dirty="0"/>
              <a:t>Foundation version: correct order of conversation</a:t>
            </a:r>
          </a:p>
          <a:p>
            <a:r>
              <a:rPr lang="en-GB" sz="1300" b="1" dirty="0"/>
              <a:t>Slide 2 of 4</a:t>
            </a:r>
          </a:p>
          <a:p>
            <a:endParaRPr lang="en-GB" sz="1300" dirty="0"/>
          </a:p>
          <a:p>
            <a:r>
              <a:rPr lang="en-GB" sz="1300" b="1" dirty="0"/>
              <a:t>Procedure:</a:t>
            </a:r>
          </a:p>
          <a:p>
            <a:pPr marL="241516" indent="-241516" defTabSz="966064">
              <a:buFontTx/>
              <a:buAutoNum type="arabicPeriod"/>
              <a:defRPr/>
            </a:pPr>
            <a:r>
              <a:rPr lang="en-GB" sz="1300" dirty="0"/>
              <a:t>Click to reveal conversation in the correct order.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064">
              <a:defRPr/>
            </a:pPr>
            <a:fld id="{051212F4-EB5A-464B-92EC-DACFCB1CC2CD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89808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/>
              <a:t>Higher version: slightly longer texts with additional Higher vocabulary</a:t>
            </a:r>
          </a:p>
          <a:p>
            <a:r>
              <a:rPr lang="en-GB" sz="1300" b="1" dirty="0"/>
              <a:t>Slide 3 of 4</a:t>
            </a:r>
          </a:p>
          <a:p>
            <a:endParaRPr lang="en-GB" sz="1300" dirty="0"/>
          </a:p>
          <a:p>
            <a:pPr marL="0" marR="0" lvl="0" indent="0" algn="l" defTabSz="1020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Word frequency of unknown words used (1 is the most frequent word in French): </a:t>
            </a:r>
            <a:br>
              <a:rPr lang="en-GB" sz="1200" dirty="0"/>
            </a:br>
            <a:r>
              <a:rPr lang="fr-FR" sz="1200" noProof="0" dirty="0"/>
              <a:t>portail [&gt;5000]</a:t>
            </a:r>
          </a:p>
          <a:p>
            <a:pPr marL="0" marR="0" lvl="0" indent="0" algn="l" defTabSz="1020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Century Gothic" panose="020B0502020202020204" pitchFamily="34" charset="0"/>
              </a:rPr>
              <a:t>Source: </a:t>
            </a:r>
            <a:r>
              <a:rPr lang="en-GB" sz="1200" dirty="0">
                <a:latin typeface="Century Gothic" panose="020B0502020202020204" pitchFamily="34" charset="0"/>
              </a:rPr>
              <a:t>Lonsdale, D., &amp; Le Bras, Y.  (2009). </a:t>
            </a:r>
            <a:r>
              <a:rPr lang="en-GB" sz="1200" i="1" dirty="0">
                <a:latin typeface="Century Gothic" panose="020B0502020202020204" pitchFamily="34" charset="0"/>
              </a:rPr>
              <a:t>A Frequency Dictionary of French: Core vocabulary for learners </a:t>
            </a:r>
            <a:r>
              <a:rPr lang="en-GB" sz="1200" dirty="0">
                <a:latin typeface="Century Gothic" panose="020B0502020202020204" pitchFamily="34" charset="0"/>
              </a:rPr>
              <a:t>London: Routledge.</a:t>
            </a:r>
          </a:p>
          <a:p>
            <a:pPr defTabSz="1020647">
              <a:defRPr/>
            </a:pPr>
            <a:endParaRPr lang="en-GB" sz="1200" b="1" dirty="0"/>
          </a:p>
          <a:p>
            <a:r>
              <a:rPr lang="en-GB" sz="1200" b="1" dirty="0"/>
              <a:t>Word frequency of cognates used (1 is the most frequent word in French): </a:t>
            </a:r>
            <a:br>
              <a:rPr lang="en-GB" sz="1200" dirty="0"/>
            </a:br>
            <a:r>
              <a:rPr lang="fr-FR" sz="1200" noProof="0" dirty="0"/>
              <a:t>révolution [1617]</a:t>
            </a:r>
          </a:p>
          <a:p>
            <a:r>
              <a:rPr lang="de-DE" sz="1100" dirty="0">
                <a:latin typeface="Century Gothic" panose="020B0502020202020204" pitchFamily="34" charset="0"/>
              </a:rPr>
              <a:t>Source: </a:t>
            </a:r>
            <a:r>
              <a:rPr lang="en-GB" sz="1100" dirty="0">
                <a:latin typeface="Century Gothic" panose="020B0502020202020204" pitchFamily="34" charset="0"/>
              </a:rPr>
              <a:t>Lonsdale, D., &amp; Le Bras, Y.  (2009). </a:t>
            </a:r>
            <a:r>
              <a:rPr lang="en-GB" sz="1100" i="1" dirty="0">
                <a:latin typeface="Century Gothic" panose="020B0502020202020204" pitchFamily="34" charset="0"/>
              </a:rPr>
              <a:t>A Frequency Dictionary of French: Core vocabulary for learners </a:t>
            </a:r>
            <a:r>
              <a:rPr lang="en-GB" sz="1100" dirty="0">
                <a:latin typeface="Century Gothic" panose="020B0502020202020204" pitchFamily="34" charset="0"/>
              </a:rPr>
              <a:t>London: Routledge.</a:t>
            </a:r>
          </a:p>
          <a:p>
            <a:endParaRPr lang="en-GB" sz="1300" dirty="0"/>
          </a:p>
          <a:p>
            <a:endParaRPr lang="en-GB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064">
              <a:defRPr/>
            </a:pPr>
            <a:fld id="{051212F4-EB5A-464B-92EC-DACFCB1CC2CD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07301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300" b="1" dirty="0"/>
              <a:t>Higher version: correct order of conversation</a:t>
            </a:r>
          </a:p>
          <a:p>
            <a:r>
              <a:rPr lang="en-GB" sz="1300" b="1" dirty="0"/>
              <a:t>Slide 4 of 4</a:t>
            </a:r>
          </a:p>
          <a:p>
            <a:endParaRPr lang="en-GB" sz="1300" dirty="0"/>
          </a:p>
          <a:p>
            <a:r>
              <a:rPr lang="en-GB" sz="1300" b="1" dirty="0"/>
              <a:t>Procedure:</a:t>
            </a:r>
          </a:p>
          <a:p>
            <a:pPr marL="241516" indent="-241516" defTabSz="966064">
              <a:buFontTx/>
              <a:buAutoNum type="arabicPeriod"/>
              <a:defRPr/>
            </a:pPr>
            <a:r>
              <a:rPr lang="en-GB" sz="1300" dirty="0"/>
              <a:t>Click to reveal conversation in the correct order.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064">
              <a:defRPr/>
            </a:pPr>
            <a:fld id="{051212F4-EB5A-464B-92EC-DACFCB1CC2CD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5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0812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/>
              <a:t>Timing: 2 minute</a:t>
            </a:r>
          </a:p>
          <a:p>
            <a:endParaRPr lang="en-US" b="1" dirty="0"/>
          </a:p>
          <a:p>
            <a:r>
              <a:rPr lang="en-US" b="1" dirty="0"/>
              <a:t>Aim: </a:t>
            </a:r>
            <a:r>
              <a:rPr lang="en-US" b="0" dirty="0"/>
              <a:t>To introduce the third person singular forms of -IR verbs like </a:t>
            </a:r>
            <a:r>
              <a:rPr lang="fr-FR" b="0" i="1" noProof="0" dirty="0"/>
              <a:t>ouvrir</a:t>
            </a:r>
            <a:r>
              <a:rPr lang="fr-FR" b="0" noProof="0" dirty="0"/>
              <a:t> </a:t>
            </a:r>
            <a:r>
              <a:rPr lang="en-US" b="0" dirty="0"/>
              <a:t>in the present tense.</a:t>
            </a:r>
            <a:endParaRPr lang="fr-FR" b="1" noProof="0" dirty="0"/>
          </a:p>
          <a:p>
            <a:endParaRPr lang="fr-FR" b="1" noProof="0" dirty="0"/>
          </a:p>
          <a:p>
            <a:r>
              <a:rPr lang="en-US" b="1" dirty="0"/>
              <a:t>Procedure:</a:t>
            </a:r>
          </a:p>
          <a:p>
            <a:pPr marL="255162" indent="-255162">
              <a:buAutoNum type="arabicPeriod"/>
            </a:pPr>
            <a:r>
              <a:rPr lang="en-US" b="0" dirty="0"/>
              <a:t>Click to reveal the information.</a:t>
            </a:r>
          </a:p>
          <a:p>
            <a:pPr marL="255162" indent="-255162">
              <a:buAutoNum type="arabicPeriod"/>
            </a:pPr>
            <a:r>
              <a:rPr lang="en-US" b="0" dirty="0"/>
              <a:t>Say</a:t>
            </a:r>
            <a:r>
              <a:rPr lang="en-US" b="0" baseline="0" dirty="0"/>
              <a:t> each word form aloud. Students repeat.</a:t>
            </a:r>
            <a:endParaRPr lang="en-US" b="0" dirty="0"/>
          </a:p>
          <a:p>
            <a:pPr marL="255162" indent="-255162">
              <a:buAutoNum type="arabicPeriod"/>
            </a:pPr>
            <a:r>
              <a:rPr lang="en-US" b="0" dirty="0"/>
              <a:t>Click on the audio button to hear the short forms conjugated by a native speaker.</a:t>
            </a:r>
          </a:p>
          <a:p>
            <a:pPr marL="255162" indent="-255162">
              <a:buAutoNum type="arabicPeriod"/>
            </a:pPr>
            <a:r>
              <a:rPr lang="en-US" b="0" dirty="0"/>
              <a:t>Click to reveal the quick verb revision quiz, eliciting verbal translations into English of the two verbs.</a:t>
            </a:r>
          </a:p>
          <a:p>
            <a:pPr marL="255162" indent="-255162">
              <a:buAutoNum type="arabicPeriod"/>
            </a:pPr>
            <a:r>
              <a:rPr lang="en-US" b="0" dirty="0"/>
              <a:t>Click to reveal the answers.</a:t>
            </a:r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r>
              <a:rPr lang="fr-FR" b="0" noProof="0" dirty="0"/>
              <a:t>j’ouvre</a:t>
            </a:r>
          </a:p>
          <a:p>
            <a:r>
              <a:rPr lang="fr-FR" b="0" noProof="0" dirty="0"/>
              <a:t>tu ouvres</a:t>
            </a:r>
          </a:p>
          <a:p>
            <a:r>
              <a:rPr lang="fr-FR" b="0" noProof="0" dirty="0"/>
              <a:t>il ouvre</a:t>
            </a:r>
          </a:p>
          <a:p>
            <a:r>
              <a:rPr lang="fr-FR" b="0" noProof="0" dirty="0"/>
              <a:t>elle ouvre</a:t>
            </a:r>
          </a:p>
          <a:p>
            <a:r>
              <a:rPr lang="fr-FR" b="0" noProof="0" dirty="0"/>
              <a:t>on ouvre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051212F4-EB5A-464B-92EC-DACFCB1CC2CD}" type="slidenum">
              <a:rPr lang="en-GB" sz="1400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6</a:t>
            </a:fld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1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571446-7954-414E-9DB8-BF1D36218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67F76C-DA5B-49DF-A177-918DB6A6C2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478" y="6483598"/>
            <a:ext cx="2274092" cy="212871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FFCC4F5-9CCC-4717-BE70-2F72AABF9B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3538" y="5329486"/>
            <a:ext cx="2974975" cy="115411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2FBAE8-A440-4E2A-AF34-22068D446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538" y="2796466"/>
            <a:ext cx="4864546" cy="4793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555EDF1-BA5E-4B1D-BBC1-D461B67A84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1952625"/>
            <a:ext cx="6640512" cy="844550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7941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_Box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66587BCE-A7F1-4179-89F8-2398719317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4261" y="1951024"/>
            <a:ext cx="4826664" cy="2645545"/>
          </a:xfrm>
          <a:prstGeom prst="round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04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126FFC4-E941-4B9B-8000-255A16B39787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34193" y="1260306"/>
            <a:ext cx="11123613" cy="46878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icon to edit chart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486051-81AD-43B6-AD4C-7A61DE5F9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81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126FFC4-E941-4B9B-8000-255A16B39787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58800" y="461639"/>
            <a:ext cx="11123613" cy="543313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icon to edit chart</a:t>
            </a:r>
          </a:p>
        </p:txBody>
      </p:sp>
    </p:spTree>
    <p:extLst>
      <p:ext uri="{BB962C8B-B14F-4D97-AF65-F5344CB8AC3E}">
        <p14:creationId xmlns:p14="http://schemas.microsoft.com/office/powerpoint/2010/main" val="2707286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36ABA6E-0756-48F7-A625-8EA2220E62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9128" y="1707156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F06B0192-1A5A-4B80-AF1C-5C776E39E9D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82563" y="2754077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E0221A15-F26C-497D-8296-4787B600AC2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5937" y="3860634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9D6B932B-8B45-4FFA-BDD8-9AB30FB5BCB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89189" y="5076521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C27C6324-C464-44F5-B791-ACE63B3AC4C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8720" y="1720408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0A13D7AE-E34F-4CDB-AAF4-C132357CC51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592155" y="2767329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964E7422-ADB1-4670-A633-1C8F2D04D7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85529" y="3873886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7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C3ECA795-2EFA-4A36-949F-E8B4DE4C841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598781" y="5089773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8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9994A4A-D944-41F2-8DEA-F17F60432A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823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BE1EE79E-FB38-4A37-BA9B-631DCFF801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401" y="1327778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3CECB09-ECFC-4213-8BBB-5E3A94F6E4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72836" y="2374699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599634D-BD6D-4834-A7C9-980C8B48934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66210" y="3481256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46DC617B-6FDE-4A8F-B7D5-282D64FD78F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79462" y="4697143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1A456C8A-BE46-4D0F-8213-46E52C20CD6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98993" y="1341030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5766683-7AC3-4E4F-A9A7-9EDC76C39CE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582428" y="2387951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465416C-6A60-4818-972A-2F8D549106C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75802" y="3494508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7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B48A780-5959-4411-94B3-5C6A479C2B6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589054" y="4710395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0200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03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2799C8-81C0-4519-88E3-F9A241FAF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063" y="1065213"/>
            <a:ext cx="11514137" cy="5105400"/>
          </a:xfrm>
        </p:spPr>
        <p:txBody>
          <a:bodyPr/>
          <a:lstStyle>
            <a:lvl1pPr marL="0" indent="0">
              <a:buNone/>
              <a:defRPr sz="2400">
                <a:solidFill>
                  <a:srgbClr val="525050"/>
                </a:solidFill>
              </a:defRPr>
            </a:lvl1pPr>
            <a:lvl2pPr marL="457200" indent="0">
              <a:buNone/>
              <a:defRPr sz="2200">
                <a:solidFill>
                  <a:srgbClr val="525050"/>
                </a:solidFill>
              </a:defRPr>
            </a:lvl2pPr>
            <a:lvl3pPr marL="914400" indent="0">
              <a:buNone/>
              <a:defRPr>
                <a:solidFill>
                  <a:srgbClr val="525050"/>
                </a:solidFill>
              </a:defRPr>
            </a:lvl3pPr>
            <a:lvl4pPr marL="1371600" indent="0">
              <a:buNone/>
              <a:defRPr>
                <a:solidFill>
                  <a:srgbClr val="525050"/>
                </a:solidFill>
              </a:defRPr>
            </a:lvl4pPr>
            <a:lvl5pPr marL="1828800" indent="0">
              <a:buNone/>
              <a:defRPr sz="1600">
                <a:solidFill>
                  <a:srgbClr val="525050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5626083-07F5-422B-BAF9-8C03F4F10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90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ox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C91D381-37F9-4BE8-A2AB-C70829F37D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531" y="212956"/>
            <a:ext cx="11691690" cy="601916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04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29D7E454-4825-4E11-9D97-AC88417DE892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28663" y="1198563"/>
            <a:ext cx="10733087" cy="464343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icon to edit table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2BAD87-395B-431E-B3EE-E8110C1FE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8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29D7E454-4825-4E11-9D97-AC88417DE892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28663" y="479394"/>
            <a:ext cx="10733087" cy="5362606"/>
          </a:xfrm>
        </p:spPr>
        <p:txBody>
          <a:bodyPr/>
          <a:lstStyle>
            <a:lvl1pPr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icon to edit table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40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7445599D-3087-4CD8-84AE-3226DD4183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9850" y="1757778"/>
            <a:ext cx="3681444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A4D76083-378C-4F18-A41A-DF691C5BBE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991927" y="1790106"/>
            <a:ext cx="3694546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C96604B-D187-48EB-B216-EF8EB1032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52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BCBF304C-CE99-40D8-AB7A-30072AC4CF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9850" y="1757778"/>
            <a:ext cx="3681444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1024D67-5226-41E5-A06A-E4C244D07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991927" y="1790106"/>
            <a:ext cx="3694546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09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Gloss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5535C424-5B8D-4C9E-A5A7-5D9ABAD23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4261" y="1951024"/>
            <a:ext cx="4826664" cy="2645545"/>
          </a:xfrm>
          <a:prstGeom prst="round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75DCF8-1088-417D-A2D4-5DAC15A25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16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3" r:id="rId2"/>
    <p:sldLayoutId id="2147483662" r:id="rId3"/>
    <p:sldLayoutId id="2147483669" r:id="rId4"/>
    <p:sldLayoutId id="2147483668" r:id="rId5"/>
    <p:sldLayoutId id="2147483670" r:id="rId6"/>
    <p:sldLayoutId id="2147483671" r:id="rId7"/>
    <p:sldLayoutId id="2147483672" r:id="rId8"/>
    <p:sldLayoutId id="2147483676" r:id="rId9"/>
    <p:sldLayoutId id="2147483677" r:id="rId10"/>
    <p:sldLayoutId id="2147483674" r:id="rId11"/>
    <p:sldLayoutId id="2147483675" r:id="rId12"/>
    <p:sldLayoutId id="2147483678" r:id="rId13"/>
    <p:sldLayoutId id="214748367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52505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107B6B-D261-3292-DB81-6481AC7F1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250" y="864773"/>
            <a:ext cx="7616044" cy="87725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55A5"/>
                </a:solidFill>
              </a:rPr>
              <a:t>To form the</a:t>
            </a:r>
            <a:r>
              <a:rPr lang="en-GB" b="1" dirty="0">
                <a:solidFill>
                  <a:srgbClr val="0055A5"/>
                </a:solidFill>
              </a:rPr>
              <a:t> </a:t>
            </a:r>
            <a:r>
              <a:rPr lang="fr-FR" b="1" dirty="0">
                <a:solidFill>
                  <a:srgbClr val="0055A5"/>
                </a:solidFill>
              </a:rPr>
              <a:t>je</a:t>
            </a:r>
            <a:r>
              <a:rPr lang="en-GB" b="1" dirty="0">
                <a:solidFill>
                  <a:srgbClr val="0055A5"/>
                </a:solidFill>
              </a:rPr>
              <a:t> </a:t>
            </a:r>
            <a:r>
              <a:rPr lang="en-GB" dirty="0">
                <a:solidFill>
                  <a:srgbClr val="0055A5"/>
                </a:solidFill>
              </a:rPr>
              <a:t>and </a:t>
            </a:r>
            <a:r>
              <a:rPr lang="fr-FR" b="1" dirty="0">
                <a:solidFill>
                  <a:srgbClr val="0055A5"/>
                </a:solidFill>
              </a:rPr>
              <a:t>tu </a:t>
            </a:r>
            <a:r>
              <a:rPr lang="en-GB" dirty="0">
                <a:solidFill>
                  <a:srgbClr val="0055A5"/>
                </a:solidFill>
              </a:rPr>
              <a:t>forms of verbs like </a:t>
            </a:r>
            <a:r>
              <a:rPr lang="fr-FR" b="1" dirty="0">
                <a:solidFill>
                  <a:schemeClr val="accent2"/>
                </a:solidFill>
              </a:rPr>
              <a:t>ouvrir</a:t>
            </a:r>
            <a:r>
              <a:rPr lang="en-GB" dirty="0">
                <a:solidFill>
                  <a:srgbClr val="0055A5"/>
                </a:solidFill>
              </a:rPr>
              <a:t> in the present tense, we take the following steps:</a:t>
            </a:r>
            <a:endParaRPr lang="en-GB" sz="1600" dirty="0">
              <a:solidFill>
                <a:srgbClr val="0055A5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EBE5D8-FC22-BCA1-4642-FFA840620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7"/>
            <a:ext cx="7083972" cy="647577"/>
          </a:xfrm>
        </p:spPr>
        <p:txBody>
          <a:bodyPr>
            <a:normAutofit/>
          </a:bodyPr>
          <a:lstStyle/>
          <a:p>
            <a:r>
              <a:rPr lang="fr-FR" dirty="0"/>
              <a:t>Les verbes comme ouvrir</a:t>
            </a:r>
          </a:p>
        </p:txBody>
      </p:sp>
      <p:sp>
        <p:nvSpPr>
          <p:cNvPr id="9" name="Rounded Rectangle 46">
            <a:extLst>
              <a:ext uri="{FF2B5EF4-FFF2-40B4-BE49-F238E27FC236}">
                <a16:creationId xmlns:a16="http://schemas.microsoft.com/office/drawing/2014/main" id="{388C1FAD-2209-FC88-010D-4F5A21E1F4D2}"/>
              </a:ext>
            </a:extLst>
          </p:cNvPr>
          <p:cNvSpPr/>
          <p:nvPr/>
        </p:nvSpPr>
        <p:spPr>
          <a:xfrm>
            <a:off x="9839712" y="251481"/>
            <a:ext cx="2055600" cy="399600"/>
          </a:xfrm>
          <a:prstGeom prst="roundRect">
            <a:avLst/>
          </a:prstGeom>
          <a:solidFill>
            <a:srgbClr val="0055A5"/>
          </a:solidFill>
          <a:ln>
            <a:solidFill>
              <a:srgbClr val="0055A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grammaire</a:t>
            </a:r>
          </a:p>
        </p:txBody>
      </p:sp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8BDDD348-C311-1650-BBCC-851AA560D0F0}"/>
              </a:ext>
            </a:extLst>
          </p:cNvPr>
          <p:cNvSpPr/>
          <p:nvPr/>
        </p:nvSpPr>
        <p:spPr>
          <a:xfrm>
            <a:off x="1574099" y="2707250"/>
            <a:ext cx="2487815" cy="2060693"/>
          </a:xfrm>
          <a:prstGeom prst="rightArrow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dirty="0">
                <a:solidFill>
                  <a:srgbClr val="FFFFFF"/>
                </a:solidFill>
                <a:latin typeface="Century Gothic"/>
              </a:rPr>
              <a:t>ouvr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</a:rPr>
              <a:t>ir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55A4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" name="Callout: Right Arrow 13">
            <a:extLst>
              <a:ext uri="{FF2B5EF4-FFF2-40B4-BE49-F238E27FC236}">
                <a16:creationId xmlns:a16="http://schemas.microsoft.com/office/drawing/2014/main" id="{63DABFB4-121F-61A3-B0DA-96D2C78A07FA}"/>
              </a:ext>
            </a:extLst>
          </p:cNvPr>
          <p:cNvSpPr/>
          <p:nvPr/>
        </p:nvSpPr>
        <p:spPr>
          <a:xfrm>
            <a:off x="4061917" y="2707250"/>
            <a:ext cx="1921425" cy="2060693"/>
          </a:xfrm>
          <a:prstGeom prst="rightArrow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ouvr-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A593DC-5315-3B71-6B83-91615761409C}"/>
              </a:ext>
            </a:extLst>
          </p:cNvPr>
          <p:cNvSpPr/>
          <p:nvPr/>
        </p:nvSpPr>
        <p:spPr>
          <a:xfrm>
            <a:off x="9078764" y="2707250"/>
            <a:ext cx="2733812" cy="20606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j’ouvr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tu ouvr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es</a:t>
            </a:r>
          </a:p>
        </p:txBody>
      </p:sp>
      <p:sp>
        <p:nvSpPr>
          <p:cNvPr id="33" name="Callout: Right Arrow 32">
            <a:extLst>
              <a:ext uri="{FF2B5EF4-FFF2-40B4-BE49-F238E27FC236}">
                <a16:creationId xmlns:a16="http://schemas.microsoft.com/office/drawing/2014/main" id="{D73B9880-3F83-0B25-16BF-BE92B1661836}"/>
              </a:ext>
            </a:extLst>
          </p:cNvPr>
          <p:cNvSpPr/>
          <p:nvPr/>
        </p:nvSpPr>
        <p:spPr>
          <a:xfrm>
            <a:off x="5983344" y="2707250"/>
            <a:ext cx="3095419" cy="2060692"/>
          </a:xfrm>
          <a:prstGeom prst="rightArrowCallout">
            <a:avLst>
              <a:gd name="adj1" fmla="val 25000"/>
              <a:gd name="adj2" fmla="val 25000"/>
              <a:gd name="adj3" fmla="val 24495"/>
              <a:gd name="adj4" fmla="val 747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je: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-e</a:t>
            </a:r>
          </a:p>
          <a:p>
            <a:pPr algn="ctr">
              <a:defRPr/>
            </a:pPr>
            <a:r>
              <a:rPr lang="fr-FR" sz="3200" dirty="0">
                <a:solidFill>
                  <a:srgbClr val="FFFFFF"/>
                </a:solidFill>
              </a:rPr>
              <a:t>tu: </a:t>
            </a:r>
            <a:r>
              <a:rPr lang="fr-FR" sz="3200" b="1" dirty="0">
                <a:solidFill>
                  <a:srgbClr val="0055A4"/>
                </a:solidFill>
              </a:rPr>
              <a:t>-es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F9687A-47D6-C5DA-E2BE-F2DDA61B955C}"/>
              </a:ext>
            </a:extLst>
          </p:cNvPr>
          <p:cNvSpPr txBox="1"/>
          <p:nvPr/>
        </p:nvSpPr>
        <p:spPr>
          <a:xfrm>
            <a:off x="1430857" y="1877774"/>
            <a:ext cx="1823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Verb infinitive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62F43B5-164D-DFB7-6615-43D44FF10A52}"/>
              </a:ext>
            </a:extLst>
          </p:cNvPr>
          <p:cNvSpPr txBox="1"/>
          <p:nvPr/>
        </p:nvSpPr>
        <p:spPr>
          <a:xfrm>
            <a:off x="3151986" y="1903658"/>
            <a:ext cx="2847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Remove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-ir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leave the stem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447061-3E82-D8A1-50C0-3EA784E5E2A4}"/>
              </a:ext>
            </a:extLst>
          </p:cNvPr>
          <p:cNvSpPr txBox="1"/>
          <p:nvPr/>
        </p:nvSpPr>
        <p:spPr>
          <a:xfrm>
            <a:off x="5825196" y="1903658"/>
            <a:ext cx="2713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Add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endings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the stem…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671683-A7DF-0D4B-69D5-6CA3F027F6F9}"/>
              </a:ext>
            </a:extLst>
          </p:cNvPr>
          <p:cNvSpPr txBox="1"/>
          <p:nvPr/>
        </p:nvSpPr>
        <p:spPr>
          <a:xfrm>
            <a:off x="9085560" y="2245585"/>
            <a:ext cx="1824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…et voilà !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D076A47-FFFC-408A-0664-9777B402FD00}"/>
              </a:ext>
            </a:extLst>
          </p:cNvPr>
          <p:cNvSpPr/>
          <p:nvPr/>
        </p:nvSpPr>
        <p:spPr>
          <a:xfrm>
            <a:off x="241122" y="5345001"/>
            <a:ext cx="2665955" cy="793779"/>
          </a:xfrm>
          <a:prstGeom prst="roundRect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discover,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discovering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0674F04-8ED6-0DED-FD26-39A109BF5FE0}"/>
              </a:ext>
            </a:extLst>
          </p:cNvPr>
          <p:cNvSpPr/>
          <p:nvPr/>
        </p:nvSpPr>
        <p:spPr>
          <a:xfrm>
            <a:off x="241124" y="5350916"/>
            <a:ext cx="2665953" cy="787864"/>
          </a:xfrm>
          <a:prstGeom prst="roundRect">
            <a:avLst/>
          </a:prstGeom>
          <a:solidFill>
            <a:srgbClr val="0055A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découvrir</a:t>
            </a:r>
          </a:p>
        </p:txBody>
      </p:sp>
      <p:pic>
        <p:nvPicPr>
          <p:cNvPr id="6" name="Picture 5" descr="Logo, icon&#10;&#10;Description automatically generated">
            <a:hlinkClick r:id="" action="ppaction://noaction">
              <a:snd r:embed="rId3" name="jouvre tu ouvres.wav"/>
            </a:hlinkClick>
            <a:extLst>
              <a:ext uri="{FF2B5EF4-FFF2-40B4-BE49-F238E27FC236}">
                <a16:creationId xmlns:a16="http://schemas.microsoft.com/office/drawing/2014/main" id="{B6D0B22B-0614-9265-78C1-B0CA007F05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517" y="2017761"/>
            <a:ext cx="638111" cy="638111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F5FED9F9-8DB8-CEBE-D4BA-BF2F344481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6" r="12179"/>
          <a:stretch/>
        </p:blipFill>
        <p:spPr>
          <a:xfrm>
            <a:off x="196005" y="2641458"/>
            <a:ext cx="1421689" cy="2267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594C8E-D90F-5F7C-0E85-9991D7528DFC}"/>
              </a:ext>
            </a:extLst>
          </p:cNvPr>
          <p:cNvSpPr txBox="1"/>
          <p:nvPr/>
        </p:nvSpPr>
        <p:spPr>
          <a:xfrm>
            <a:off x="136048" y="4872835"/>
            <a:ext cx="11381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Quiz rapide!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Voici </a:t>
            </a:r>
            <a:r>
              <a:rPr lang="fr-FR" sz="2000" dirty="0">
                <a:solidFill>
                  <a:srgbClr val="0055A5"/>
                </a:solidFill>
                <a:latin typeface="Century Gothic"/>
              </a:rPr>
              <a:t>quatre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autres verbe comme</a:t>
            </a:r>
            <a:r>
              <a:rPr kumimoji="0" lang="fr-FR" sz="2000" b="0" i="0" u="none" strike="noStrike" kern="1200" cap="none" spc="0" normalizeH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ouvrir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traduis en anglais - c’est facile! 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A024F17-E628-86B3-AE45-8FB6892919AA}"/>
              </a:ext>
            </a:extLst>
          </p:cNvPr>
          <p:cNvSpPr/>
          <p:nvPr/>
        </p:nvSpPr>
        <p:spPr>
          <a:xfrm>
            <a:off x="7350682" y="765763"/>
            <a:ext cx="4607664" cy="1200619"/>
          </a:xfrm>
          <a:prstGeom prst="wedgeRoundRectCallout">
            <a:avLst>
              <a:gd name="adj1" fmla="val -20052"/>
              <a:gd name="adj2" fmla="val 64128"/>
              <a:gd name="adj3" fmla="val 16667"/>
            </a:avLst>
          </a:prstGeom>
          <a:solidFill>
            <a:srgbClr val="0055A5"/>
          </a:solidFill>
          <a:ln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Notice that the endings for verbs like </a:t>
            </a:r>
            <a:r>
              <a:rPr lang="fr-FR" sz="2400" b="1" dirty="0">
                <a:solidFill>
                  <a:schemeClr val="bg1"/>
                </a:solidFill>
              </a:rPr>
              <a:t>ouvrir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are the same as for </a:t>
            </a:r>
            <a:r>
              <a:rPr lang="en-GB" sz="2400" b="1" dirty="0">
                <a:solidFill>
                  <a:schemeClr val="bg1"/>
                </a:solidFill>
              </a:rPr>
              <a:t>-ER </a:t>
            </a:r>
            <a:r>
              <a:rPr lang="en-GB" sz="2400" dirty="0">
                <a:solidFill>
                  <a:schemeClr val="bg1"/>
                </a:solidFill>
              </a:rPr>
              <a:t>verbs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E2B1356-08F7-2EFF-69B3-9B41E6ACBE0B}"/>
              </a:ext>
            </a:extLst>
          </p:cNvPr>
          <p:cNvSpPr/>
          <p:nvPr/>
        </p:nvSpPr>
        <p:spPr>
          <a:xfrm>
            <a:off x="3202598" y="5345001"/>
            <a:ext cx="2665955" cy="793779"/>
          </a:xfrm>
          <a:prstGeom prst="roundRect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cover,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covering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430C2C6-681C-ED32-85E0-1C765DE535A6}"/>
              </a:ext>
            </a:extLst>
          </p:cNvPr>
          <p:cNvSpPr/>
          <p:nvPr/>
        </p:nvSpPr>
        <p:spPr>
          <a:xfrm>
            <a:off x="3202600" y="5350916"/>
            <a:ext cx="2665953" cy="787864"/>
          </a:xfrm>
          <a:prstGeom prst="roundRect">
            <a:avLst/>
          </a:prstGeom>
          <a:solidFill>
            <a:srgbClr val="0055A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couvrir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6C8B7C8-1EBA-A993-9FF2-2889B6DAB78C}"/>
              </a:ext>
            </a:extLst>
          </p:cNvPr>
          <p:cNvSpPr/>
          <p:nvPr/>
        </p:nvSpPr>
        <p:spPr>
          <a:xfrm>
            <a:off x="6164075" y="5345001"/>
            <a:ext cx="2665955" cy="793779"/>
          </a:xfrm>
          <a:prstGeom prst="roundRect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reopen,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reopening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55320C7-1E63-EF86-670A-CAD384FEECB0}"/>
              </a:ext>
            </a:extLst>
          </p:cNvPr>
          <p:cNvSpPr/>
          <p:nvPr/>
        </p:nvSpPr>
        <p:spPr>
          <a:xfrm>
            <a:off x="6164077" y="5350916"/>
            <a:ext cx="2665953" cy="787864"/>
          </a:xfrm>
          <a:prstGeom prst="roundRect">
            <a:avLst/>
          </a:prstGeom>
          <a:solidFill>
            <a:srgbClr val="0055A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rouvrir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778918B-E26E-300A-5466-616502BBE51F}"/>
              </a:ext>
            </a:extLst>
          </p:cNvPr>
          <p:cNvSpPr/>
          <p:nvPr/>
        </p:nvSpPr>
        <p:spPr>
          <a:xfrm>
            <a:off x="9111035" y="5345001"/>
            <a:ext cx="2665955" cy="793779"/>
          </a:xfrm>
          <a:prstGeom prst="roundRect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rediscover,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rediscovering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9FF5FCF-CCD5-CF71-EDF8-69649452C642}"/>
              </a:ext>
            </a:extLst>
          </p:cNvPr>
          <p:cNvSpPr/>
          <p:nvPr/>
        </p:nvSpPr>
        <p:spPr>
          <a:xfrm>
            <a:off x="9111037" y="5350916"/>
            <a:ext cx="2665953" cy="787864"/>
          </a:xfrm>
          <a:prstGeom prst="roundRect">
            <a:avLst/>
          </a:prstGeom>
          <a:solidFill>
            <a:srgbClr val="0055A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redécouvrir</a:t>
            </a:r>
          </a:p>
        </p:txBody>
      </p:sp>
    </p:spTree>
    <p:extLst>
      <p:ext uri="{BB962C8B-B14F-4D97-AF65-F5344CB8AC3E}">
        <p14:creationId xmlns:p14="http://schemas.microsoft.com/office/powerpoint/2010/main" val="351631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14" grpId="0" animBg="1"/>
      <p:bldP spid="30" grpId="0" animBg="1"/>
      <p:bldP spid="33" grpId="0" animBg="1"/>
      <p:bldP spid="36" grpId="0"/>
      <p:bldP spid="38" grpId="0"/>
      <p:bldP spid="40" grpId="0"/>
      <p:bldP spid="42" grpId="0"/>
      <p:bldP spid="17" grpId="0" animBg="1"/>
      <p:bldP spid="27" grpId="0" animBg="1"/>
      <p:bldP spid="27" grpId="1" animBg="1"/>
      <p:bldP spid="12" grpId="0"/>
      <p:bldP spid="13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0" grpId="1" animBg="1"/>
      <p:bldP spid="22" grpId="0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E1FAE2-3D3C-EC76-5042-25F22621D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2137" y="1091821"/>
            <a:ext cx="11505063" cy="511791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rgbClr val="0055A5"/>
                </a:solidFill>
              </a:rPr>
              <a:t>Complète les phrases avec </a:t>
            </a:r>
            <a:r>
              <a:rPr lang="fr-FR" i="1" dirty="0">
                <a:solidFill>
                  <a:srgbClr val="0055A5"/>
                </a:solidFill>
              </a:rPr>
              <a:t>je</a:t>
            </a:r>
            <a:r>
              <a:rPr lang="fr-FR" dirty="0">
                <a:solidFill>
                  <a:srgbClr val="0055A5"/>
                </a:solidFill>
              </a:rPr>
              <a:t> ou </a:t>
            </a:r>
            <a:r>
              <a:rPr lang="fr-FR" i="1" dirty="0">
                <a:solidFill>
                  <a:srgbClr val="0055A5"/>
                </a:solidFill>
              </a:rPr>
              <a:t>tu</a:t>
            </a:r>
            <a:r>
              <a:rPr lang="fr-FR" dirty="0">
                <a:solidFill>
                  <a:srgbClr val="0055A5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rgbClr val="0055A5"/>
                </a:solidFill>
              </a:rPr>
              <a:t>Mets la conversation dans l'ordre correct.</a:t>
            </a:r>
            <a:endParaRPr lang="en-GB" dirty="0">
              <a:solidFill>
                <a:srgbClr val="0055A5"/>
              </a:solidFill>
            </a:endParaRPr>
          </a:p>
        </p:txBody>
      </p:sp>
      <p:pic>
        <p:nvPicPr>
          <p:cNvPr id="19" name="Picture 2" descr="Free photos of Versailles">
            <a:extLst>
              <a:ext uri="{FF2B5EF4-FFF2-40B4-BE49-F238E27FC236}">
                <a16:creationId xmlns:a16="http://schemas.microsoft.com/office/drawing/2014/main" id="{64D0C17F-F609-9B66-22D7-6CCAAE07F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314"/>
          <a:stretch/>
        </p:blipFill>
        <p:spPr bwMode="auto">
          <a:xfrm>
            <a:off x="-1" y="-43887"/>
            <a:ext cx="12192001" cy="647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E4D2B9B-EE6E-FFFD-5E61-CEFFF5AC0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44970"/>
            <a:ext cx="5063319" cy="647577"/>
          </a:xfrm>
        </p:spPr>
        <p:txBody>
          <a:bodyPr>
            <a:noAutofit/>
          </a:bodyPr>
          <a:lstStyle/>
          <a:p>
            <a:r>
              <a:rPr lang="en-GB" sz="2800" dirty="0"/>
              <a:t>Le Château de Versailles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150D153-C442-8746-A062-EDA09A9809FF}"/>
              </a:ext>
            </a:extLst>
          </p:cNvPr>
          <p:cNvSpPr/>
          <p:nvPr/>
        </p:nvSpPr>
        <p:spPr>
          <a:xfrm>
            <a:off x="676238" y="1041259"/>
            <a:ext cx="6441927" cy="423405"/>
          </a:xfrm>
          <a:prstGeom prst="wedgeRoundRectCallout">
            <a:avLst>
              <a:gd name="adj1" fmla="val -42905"/>
              <a:gd name="adj2" fmla="val 82821"/>
              <a:gd name="adj3" fmla="val 16667"/>
            </a:avLst>
          </a:prstGeom>
          <a:solidFill>
            <a:srgbClr val="0055A5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Vraiment unique !   </a:t>
            </a:r>
            <a:r>
              <a:rPr kumimoji="0" lang="fr-FR" sz="20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’ouvre mon article avec ça.</a:t>
            </a:r>
          </a:p>
        </p:txBody>
      </p:sp>
      <p:sp>
        <p:nvSpPr>
          <p:cNvPr id="4" name="Rounded Rectangle 46">
            <a:extLst>
              <a:ext uri="{FF2B5EF4-FFF2-40B4-BE49-F238E27FC236}">
                <a16:creationId xmlns:a16="http://schemas.microsoft.com/office/drawing/2014/main" id="{654A7BD3-0B05-FB27-A105-0F448C3EDF81}"/>
              </a:ext>
            </a:extLst>
          </p:cNvPr>
          <p:cNvSpPr/>
          <p:nvPr/>
        </p:nvSpPr>
        <p:spPr>
          <a:xfrm>
            <a:off x="9839712" y="251481"/>
            <a:ext cx="2055600" cy="399600"/>
          </a:xfrm>
          <a:prstGeom prst="roundRect">
            <a:avLst/>
          </a:prstGeom>
          <a:solidFill>
            <a:srgbClr val="0055A5"/>
          </a:solidFill>
          <a:ln>
            <a:solidFill>
              <a:srgbClr val="0055A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lire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13CB18E-D9F1-1E83-3607-6C0937EB0425}"/>
              </a:ext>
            </a:extLst>
          </p:cNvPr>
          <p:cNvSpPr/>
          <p:nvPr/>
        </p:nvSpPr>
        <p:spPr>
          <a:xfrm>
            <a:off x="699671" y="1559203"/>
            <a:ext cx="10960856" cy="620659"/>
          </a:xfrm>
          <a:prstGeom prst="wedgeRoundRectCallout">
            <a:avLst>
              <a:gd name="adj1" fmla="val -42905"/>
              <a:gd name="adj2" fmla="val 82821"/>
              <a:gd name="adj3" fmla="val 16667"/>
            </a:avLst>
          </a:prstGeom>
          <a:solidFill>
            <a:srgbClr val="0055A5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Non, mais dans le jardin, au centre,  </a:t>
            </a:r>
            <a:r>
              <a:rPr kumimoji="0" lang="fr-FR" sz="20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redécouvres le Théâtre de la Reine* qui ouvre à midi</a:t>
            </a:r>
            <a:r>
              <a:rPr lang="fr-FR" sz="2000" dirty="0">
                <a:solidFill>
                  <a:schemeClr val="bg1"/>
                </a:solidFill>
              </a:rPr>
              <a:t>. Marie-Antoinette découvre son amour du théâtre ici. 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7BE106-A893-E2F3-6ECC-EFA6C738F6D6}"/>
              </a:ext>
            </a:extLst>
          </p:cNvPr>
          <p:cNvSpPr txBox="1"/>
          <p:nvPr/>
        </p:nvSpPr>
        <p:spPr>
          <a:xfrm>
            <a:off x="141058" y="5655768"/>
            <a:ext cx="2630392" cy="707886"/>
          </a:xfrm>
          <a:prstGeom prst="rect">
            <a:avLst/>
          </a:prstGeom>
          <a:solidFill>
            <a:srgbClr val="0055A5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Hélène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 guide touristique</a:t>
            </a:r>
            <a:endParaRPr kumimoji="0" lang="fr-FR" sz="22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D3C049C8-EC64-A415-3E9A-2BDC575C3932}"/>
              </a:ext>
            </a:extLst>
          </p:cNvPr>
          <p:cNvSpPr/>
          <p:nvPr/>
        </p:nvSpPr>
        <p:spPr>
          <a:xfrm>
            <a:off x="4982877" y="55314"/>
            <a:ext cx="4622493" cy="952066"/>
          </a:xfrm>
          <a:prstGeom prst="wedgeRoundRectCallout">
            <a:avLst>
              <a:gd name="adj1" fmla="val -19357"/>
              <a:gd name="adj2" fmla="val -37442"/>
              <a:gd name="adj3" fmla="val 16667"/>
            </a:avLst>
          </a:prstGeom>
          <a:solidFill>
            <a:srgbClr val="0055A5"/>
          </a:solidFill>
          <a:ln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*</a:t>
            </a:r>
            <a:r>
              <a:rPr kumimoji="0" lang="fr-FR" sz="20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bienvenue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=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welcome,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surtout =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mostly, </a:t>
            </a:r>
            <a:r>
              <a:rPr kumimoji="0" lang="fr-FR" sz="20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reine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=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queen</a:t>
            </a:r>
            <a:r>
              <a:rPr lang="en-GB" sz="2000" dirty="0">
                <a:solidFill>
                  <a:srgbClr val="FFFFFF"/>
                </a:solidFill>
                <a:latin typeface="Century Gothic"/>
              </a:rPr>
              <a:t>,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Galerie des Glaces</a:t>
            </a:r>
            <a:r>
              <a:rPr kumimoji="0" lang="fr-FR" sz="2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= Hall of Mirrors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54446BF-8E34-B7DA-B154-9E8F56655066}"/>
              </a:ext>
            </a:extLst>
          </p:cNvPr>
          <p:cNvSpPr/>
          <p:nvPr/>
        </p:nvSpPr>
        <p:spPr>
          <a:xfrm>
            <a:off x="3050449" y="1060147"/>
            <a:ext cx="429913" cy="358173"/>
          </a:xfrm>
          <a:prstGeom prst="roundRect">
            <a:avLst/>
          </a:prstGeom>
          <a:solidFill>
            <a:schemeClr val="bg1"/>
          </a:solidFill>
          <a:ln>
            <a:solidFill>
              <a:srgbClr val="005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01CCCC2-4AED-8CD4-0E6E-6FB7081A5223}"/>
              </a:ext>
            </a:extLst>
          </p:cNvPr>
          <p:cNvSpPr/>
          <p:nvPr/>
        </p:nvSpPr>
        <p:spPr>
          <a:xfrm>
            <a:off x="5266120" y="1573332"/>
            <a:ext cx="484925" cy="358173"/>
          </a:xfrm>
          <a:prstGeom prst="roundRect">
            <a:avLst/>
          </a:prstGeom>
          <a:solidFill>
            <a:schemeClr val="bg1"/>
          </a:solidFill>
          <a:ln>
            <a:solidFill>
              <a:srgbClr val="005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0055A5"/>
                </a:solidFill>
              </a:rPr>
              <a:t>?</a:t>
            </a:r>
          </a:p>
        </p:txBody>
      </p:sp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46BA612-6288-D308-64B7-81D2C032F9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20901" r="16378"/>
          <a:stretch/>
        </p:blipFill>
        <p:spPr>
          <a:xfrm>
            <a:off x="10541361" y="4461376"/>
            <a:ext cx="1638695" cy="1969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1566DE-C98D-D564-6B72-AA660B7E006E}"/>
              </a:ext>
            </a:extLst>
          </p:cNvPr>
          <p:cNvSpPr txBox="1"/>
          <p:nvPr/>
        </p:nvSpPr>
        <p:spPr>
          <a:xfrm>
            <a:off x="69732" y="997839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8A22F8-97ED-56D3-A393-AA9A2ED76AB1}"/>
              </a:ext>
            </a:extLst>
          </p:cNvPr>
          <p:cNvSpPr txBox="1"/>
          <p:nvPr/>
        </p:nvSpPr>
        <p:spPr>
          <a:xfrm>
            <a:off x="60932" y="1618539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8B9E67-9727-EEA7-2096-E0E9492FD94F}"/>
              </a:ext>
            </a:extLst>
          </p:cNvPr>
          <p:cNvSpPr txBox="1"/>
          <p:nvPr/>
        </p:nvSpPr>
        <p:spPr>
          <a:xfrm>
            <a:off x="1678319" y="2249623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C0101F-ACA3-D099-A038-20C3D7E30AB5}"/>
              </a:ext>
            </a:extLst>
          </p:cNvPr>
          <p:cNvSpPr txBox="1"/>
          <p:nvPr/>
        </p:nvSpPr>
        <p:spPr>
          <a:xfrm>
            <a:off x="335099" y="2956460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E2BD63-4848-2F7F-05D6-B62005ADF94A}"/>
              </a:ext>
            </a:extLst>
          </p:cNvPr>
          <p:cNvSpPr txBox="1"/>
          <p:nvPr/>
        </p:nvSpPr>
        <p:spPr>
          <a:xfrm>
            <a:off x="2266290" y="3848165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347349F-64BA-BEBD-D805-199D7EE0F84C}"/>
              </a:ext>
            </a:extLst>
          </p:cNvPr>
          <p:cNvSpPr/>
          <p:nvPr/>
        </p:nvSpPr>
        <p:spPr>
          <a:xfrm>
            <a:off x="2286227" y="2238278"/>
            <a:ext cx="9663875" cy="545910"/>
          </a:xfrm>
          <a:prstGeom prst="wedgeRoundRectCallout">
            <a:avLst>
              <a:gd name="adj1" fmla="val -46223"/>
              <a:gd name="adj2" fmla="val 81348"/>
              <a:gd name="adj3" fmla="val 16667"/>
            </a:avLst>
          </a:prstGeom>
          <a:solidFill>
            <a:srgbClr val="0055A5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La galerie des Glaces* est trop jolie.  </a:t>
            </a:r>
            <a:r>
              <a:rPr kumimoji="0" lang="fr-FR" sz="20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Je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  rouvre la </a:t>
            </a:r>
            <a:r>
              <a:rPr lang="fr-FR" sz="2000" dirty="0">
                <a:solidFill>
                  <a:schemeClr val="bg1"/>
                </a:solidFill>
                <a:latin typeface="Century Gothic"/>
              </a:rPr>
              <a:t>salle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 seulement pour toi.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33FB606-4E3B-B639-5FBB-ABCD6EA8679B}"/>
              </a:ext>
            </a:extLst>
          </p:cNvPr>
          <p:cNvSpPr/>
          <p:nvPr/>
        </p:nvSpPr>
        <p:spPr>
          <a:xfrm>
            <a:off x="2871866" y="3672046"/>
            <a:ext cx="8801477" cy="723379"/>
          </a:xfrm>
          <a:prstGeom prst="wedgeRoundRectCallout">
            <a:avLst>
              <a:gd name="adj1" fmla="val -42905"/>
              <a:gd name="adj2" fmla="val 82821"/>
              <a:gd name="adj3" fmla="val 16667"/>
            </a:avLst>
          </a:prstGeom>
          <a:solidFill>
            <a:srgbClr val="0055A5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 jardins sont beaux, mais  </a:t>
            </a:r>
            <a:r>
              <a:rPr kumimoji="0" lang="fr-FR" sz="20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 couvre l’intérieur</a:t>
            </a:r>
            <a:r>
              <a:rPr lang="fr-FR" sz="2000" dirty="0">
                <a:solidFill>
                  <a:schemeClr val="bg1"/>
                </a:solidFill>
                <a:latin typeface="Century Gothic"/>
              </a:rPr>
              <a:t>, comme la grande salle à manger et les petites pièces.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Ouvres-  </a:t>
            </a:r>
            <a:r>
              <a:rPr kumimoji="0" lang="fr-FR" sz="20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tu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 la porte 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C63FC09-A13E-0D27-4D72-2AF1267DE99E}"/>
              </a:ext>
            </a:extLst>
          </p:cNvPr>
          <p:cNvSpPr/>
          <p:nvPr/>
        </p:nvSpPr>
        <p:spPr>
          <a:xfrm>
            <a:off x="7016177" y="2337276"/>
            <a:ext cx="484925" cy="358173"/>
          </a:xfrm>
          <a:prstGeom prst="roundRect">
            <a:avLst/>
          </a:prstGeom>
          <a:solidFill>
            <a:schemeClr val="bg1"/>
          </a:solidFill>
          <a:ln>
            <a:solidFill>
              <a:srgbClr val="005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4F545D4-14E5-3037-0E53-25BF44D66F59}"/>
              </a:ext>
            </a:extLst>
          </p:cNvPr>
          <p:cNvSpPr/>
          <p:nvPr/>
        </p:nvSpPr>
        <p:spPr>
          <a:xfrm>
            <a:off x="6497782" y="3712291"/>
            <a:ext cx="518395" cy="358173"/>
          </a:xfrm>
          <a:prstGeom prst="roundRect">
            <a:avLst/>
          </a:prstGeom>
          <a:solidFill>
            <a:schemeClr val="bg1"/>
          </a:solidFill>
          <a:ln>
            <a:solidFill>
              <a:srgbClr val="005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34336CC-719F-788B-D39B-D50F402A94F1}"/>
              </a:ext>
            </a:extLst>
          </p:cNvPr>
          <p:cNvSpPr/>
          <p:nvPr/>
        </p:nvSpPr>
        <p:spPr>
          <a:xfrm>
            <a:off x="2277903" y="4474597"/>
            <a:ext cx="8801478" cy="938948"/>
          </a:xfrm>
          <a:prstGeom prst="wedgeRoundRectCallout">
            <a:avLst>
              <a:gd name="adj1" fmla="val -41714"/>
              <a:gd name="adj2" fmla="val 62970"/>
              <a:gd name="adj3" fmla="val 16667"/>
            </a:avLst>
          </a:prstGeom>
          <a:solidFill>
            <a:srgbClr val="0055A5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Normalement oui, mais aujourd’hui le château est fermé.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Je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peux</a:t>
            </a:r>
            <a:r>
              <a:rPr kumimoji="0" lang="fr-FR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 offrir une visite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du jardin célèbre. Il</a:t>
            </a:r>
            <a:r>
              <a:rPr lang="fr-FR" sz="2000" dirty="0">
                <a:solidFill>
                  <a:srgbClr val="FFFFFF"/>
                </a:solidFill>
              </a:rPr>
              <a:t> couvre 8,15km</a:t>
            </a:r>
            <a:r>
              <a:rPr lang="fr-FR" sz="2000" dirty="0">
                <a:solidFill>
                  <a:schemeClr val="bg1"/>
                </a:solidFill>
              </a:rPr>
              <a:t>²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. Couvres- 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tu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  les jardins dans ton blog ? </a:t>
            </a:r>
          </a:p>
        </p:txBody>
      </p:sp>
      <p:pic>
        <p:nvPicPr>
          <p:cNvPr id="18" name="Picture 2" descr="Free illustrations of Girl">
            <a:extLst>
              <a:ext uri="{FF2B5EF4-FFF2-40B4-BE49-F238E27FC236}">
                <a16:creationId xmlns:a16="http://schemas.microsoft.com/office/drawing/2014/main" id="{C7914E97-C299-E5F4-0843-5636ABE5F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28" b="41944" l="34306" r="66806">
                        <a14:foregroundMark x1="49306" y1="20000" x2="52361" y2="21667"/>
                        <a14:foregroundMark x1="36667" y1="36944" x2="48472" y2="40972"/>
                        <a14:foregroundMark x1="48472" y1="40972" x2="60278" y2="41250"/>
                        <a14:foregroundMark x1="60278" y1="41250" x2="57083" y2="33333"/>
                        <a14:foregroundMark x1="57083" y1="33333" x2="55972" y2="33194"/>
                        <a14:foregroundMark x1="58750" y1="34444" x2="61806" y2="41944"/>
                        <a14:foregroundMark x1="61806" y1="35278" x2="64583" y2="38194"/>
                        <a14:foregroundMark x1="53611" y1="38611" x2="53611" y2="38611"/>
                        <a14:foregroundMark x1="53611" y1="38611" x2="42639" y2="39306"/>
                        <a14:foregroundMark x1="42639" y1="39306" x2="55417" y2="40556"/>
                        <a14:foregroundMark x1="55417" y1="40556" x2="55417" y2="40556"/>
                        <a14:foregroundMark x1="55417" y1="40556" x2="41389" y2="41250"/>
                        <a14:foregroundMark x1="41389" y1="41250" x2="52222" y2="39861"/>
                        <a14:foregroundMark x1="52222" y1="39861" x2="56111" y2="41667"/>
                        <a14:foregroundMark x1="53056" y1="39306" x2="54583" y2="38333"/>
                        <a14:foregroundMark x1="51667" y1="40000" x2="51667" y2="40000"/>
                        <a14:foregroundMark x1="53750" y1="40000" x2="46111" y2="40000"/>
                        <a14:foregroundMark x1="38611" y1="40556" x2="37639" y2="40000"/>
                        <a14:foregroundMark x1="55000" y1="39306" x2="45833" y2="40139"/>
                        <a14:foregroundMark x1="45833" y1="40139" x2="53611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29" r="35853" b="59217"/>
          <a:stretch/>
        </p:blipFill>
        <p:spPr bwMode="auto">
          <a:xfrm>
            <a:off x="69732" y="3297700"/>
            <a:ext cx="1638695" cy="23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C6BECF6-EF47-7F6E-4689-A31825F80E6E}"/>
              </a:ext>
            </a:extLst>
          </p:cNvPr>
          <p:cNvSpPr/>
          <p:nvPr/>
        </p:nvSpPr>
        <p:spPr>
          <a:xfrm>
            <a:off x="3776989" y="5444535"/>
            <a:ext cx="6963303" cy="938949"/>
          </a:xfrm>
          <a:prstGeom prst="wedgeRoundRectCallout">
            <a:avLst>
              <a:gd name="adj1" fmla="val -63921"/>
              <a:gd name="adj2" fmla="val 45127"/>
              <a:gd name="adj3" fmla="val 16667"/>
            </a:avLst>
          </a:prstGeom>
          <a:solidFill>
            <a:srgbClr val="0055A5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Salut Hélène ! 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couvre</a:t>
            </a:r>
            <a:r>
              <a:rPr kumimoji="0" lang="fr-FR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le château dans mon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blog sur l’histoire</a:t>
            </a:r>
            <a:r>
              <a:rPr kumimoji="0" lang="fr-FR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 la France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Le bâtiment est énorme. Offres-tu des visites guidées 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0C7CDC9-C386-DA45-37F0-9EFE9E6E51EE}"/>
              </a:ext>
            </a:extLst>
          </p:cNvPr>
          <p:cNvSpPr/>
          <p:nvPr/>
        </p:nvSpPr>
        <p:spPr>
          <a:xfrm>
            <a:off x="967187" y="2852864"/>
            <a:ext cx="8929858" cy="759343"/>
          </a:xfrm>
          <a:prstGeom prst="wedgeRoundRectCallout">
            <a:avLst>
              <a:gd name="adj1" fmla="val -42905"/>
              <a:gd name="adj2" fmla="val 82821"/>
              <a:gd name="adj3" fmla="val 16667"/>
            </a:avLst>
          </a:prstGeom>
          <a:solidFill>
            <a:srgbClr val="0055A5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Salut Léa ! Bienvenue* au Château de Versailles – une des attractions les plus populaires du monde !  </a:t>
            </a:r>
            <a:r>
              <a:rPr kumimoji="0" lang="fr-FR" sz="20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Tu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découvres l’histoire de Louis XIV.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E568862-E47A-81D3-E4D0-1EF047F4AF18}"/>
              </a:ext>
            </a:extLst>
          </p:cNvPr>
          <p:cNvSpPr/>
          <p:nvPr/>
        </p:nvSpPr>
        <p:spPr>
          <a:xfrm>
            <a:off x="5075348" y="3206101"/>
            <a:ext cx="484925" cy="358173"/>
          </a:xfrm>
          <a:prstGeom prst="roundRect">
            <a:avLst/>
          </a:prstGeom>
          <a:solidFill>
            <a:schemeClr val="bg1"/>
          </a:solidFill>
          <a:ln>
            <a:solidFill>
              <a:srgbClr val="005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04A1251-4716-C80B-B6E2-AF6A03D76220}"/>
              </a:ext>
            </a:extLst>
          </p:cNvPr>
          <p:cNvSpPr/>
          <p:nvPr/>
        </p:nvSpPr>
        <p:spPr>
          <a:xfrm>
            <a:off x="9135753" y="4013212"/>
            <a:ext cx="484925" cy="358173"/>
          </a:xfrm>
          <a:prstGeom prst="roundRect">
            <a:avLst/>
          </a:prstGeom>
          <a:solidFill>
            <a:schemeClr val="bg1"/>
          </a:solidFill>
          <a:ln>
            <a:solidFill>
              <a:srgbClr val="005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E07D7D2-80E5-4B33-8D4C-2A1B8F3852A5}"/>
              </a:ext>
            </a:extLst>
          </p:cNvPr>
          <p:cNvSpPr/>
          <p:nvPr/>
        </p:nvSpPr>
        <p:spPr>
          <a:xfrm>
            <a:off x="9947921" y="4794479"/>
            <a:ext cx="484925" cy="358173"/>
          </a:xfrm>
          <a:prstGeom prst="roundRect">
            <a:avLst/>
          </a:prstGeom>
          <a:solidFill>
            <a:schemeClr val="bg1"/>
          </a:solidFill>
          <a:ln>
            <a:solidFill>
              <a:srgbClr val="005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0429CC2-C593-0DA1-0078-02391B9540B0}"/>
              </a:ext>
            </a:extLst>
          </p:cNvPr>
          <p:cNvSpPr/>
          <p:nvPr/>
        </p:nvSpPr>
        <p:spPr>
          <a:xfrm>
            <a:off x="5751045" y="5453392"/>
            <a:ext cx="484925" cy="358173"/>
          </a:xfrm>
          <a:prstGeom prst="roundRect">
            <a:avLst/>
          </a:prstGeom>
          <a:solidFill>
            <a:schemeClr val="bg1"/>
          </a:solidFill>
          <a:ln>
            <a:solidFill>
              <a:srgbClr val="005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FDC18A-4506-6A5E-44AF-40CA8232DC22}"/>
              </a:ext>
            </a:extLst>
          </p:cNvPr>
          <p:cNvSpPr txBox="1"/>
          <p:nvPr/>
        </p:nvSpPr>
        <p:spPr>
          <a:xfrm>
            <a:off x="3174728" y="5675851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633E50-A698-58EB-C45C-20A7B08CB370}"/>
              </a:ext>
            </a:extLst>
          </p:cNvPr>
          <p:cNvSpPr txBox="1"/>
          <p:nvPr/>
        </p:nvSpPr>
        <p:spPr>
          <a:xfrm>
            <a:off x="1658181" y="4629432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80876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 animBg="1"/>
      <p:bldP spid="3" grpId="0" animBg="1"/>
      <p:bldP spid="6" grpId="0" animBg="1"/>
      <p:bldP spid="14" grpId="0" animBg="1"/>
      <p:bldP spid="21" grpId="0" animBg="1"/>
      <p:bldP spid="22" grpId="0" animBg="1"/>
      <p:bldP spid="30" grpId="0" animBg="1"/>
      <p:bldP spid="34" grpId="0" animBg="1"/>
      <p:bldP spid="15" grpId="0" animBg="1"/>
      <p:bldP spid="31" grpId="0" animBg="1"/>
      <p:bldP spid="35" grpId="0" animBg="1"/>
      <p:bldP spid="33" grpId="0" animBg="1"/>
      <p:bldP spid="24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 photos of Versailles">
            <a:extLst>
              <a:ext uri="{FF2B5EF4-FFF2-40B4-BE49-F238E27FC236}">
                <a16:creationId xmlns:a16="http://schemas.microsoft.com/office/drawing/2014/main" id="{80CC661D-8A4E-A017-567E-0E6BB967F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314"/>
          <a:stretch/>
        </p:blipFill>
        <p:spPr bwMode="auto">
          <a:xfrm>
            <a:off x="-1" y="-43887"/>
            <a:ext cx="12192001" cy="647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E4D2B9B-EE6E-FFFD-5E61-CEFFF5AC0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492"/>
            <a:ext cx="5156792" cy="647577"/>
          </a:xfrm>
        </p:spPr>
        <p:txBody>
          <a:bodyPr>
            <a:noAutofit/>
          </a:bodyPr>
          <a:lstStyle/>
          <a:p>
            <a:r>
              <a:rPr lang="en-GB" sz="2800" dirty="0"/>
              <a:t>Le Château de Versailles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0C7CDC9-C386-DA45-37F0-9EFE9E6E51EE}"/>
              </a:ext>
            </a:extLst>
          </p:cNvPr>
          <p:cNvSpPr/>
          <p:nvPr/>
        </p:nvSpPr>
        <p:spPr>
          <a:xfrm>
            <a:off x="165865" y="772299"/>
            <a:ext cx="9645827" cy="734959"/>
          </a:xfrm>
          <a:prstGeom prst="wedgeRoundRectCallout">
            <a:avLst>
              <a:gd name="adj1" fmla="val -42905"/>
              <a:gd name="adj2" fmla="val 82821"/>
              <a:gd name="adj3" fmla="val 16667"/>
            </a:avLst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Salut Léa ! Bienvenue* au Château de Versailles – une des attractions les plus populaires du monde ! Tu découvres l’histoire de Louis XIV.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C6BECF6-EF47-7F6E-4689-A31825F80E6E}"/>
              </a:ext>
            </a:extLst>
          </p:cNvPr>
          <p:cNvSpPr/>
          <p:nvPr/>
        </p:nvSpPr>
        <p:spPr>
          <a:xfrm>
            <a:off x="3352800" y="1604949"/>
            <a:ext cx="8542512" cy="691628"/>
          </a:xfrm>
          <a:prstGeom prst="wedgeRoundRectCallout">
            <a:avLst>
              <a:gd name="adj1" fmla="val 40464"/>
              <a:gd name="adj2" fmla="val 75549"/>
              <a:gd name="adj3" fmla="val 16667"/>
            </a:avLst>
          </a:prstGeom>
          <a:solidFill>
            <a:srgbClr val="EF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Salut Hélène ! Je couvre</a:t>
            </a:r>
            <a:r>
              <a:rPr kumimoji="0" lang="fr-FR" sz="20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le château dans mon blog sur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l’histoire de la France. Le bâtiment est énorme. Offres-tu des visites guidées 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34336CC-719F-788B-D39B-D50F402A94F1}"/>
              </a:ext>
            </a:extLst>
          </p:cNvPr>
          <p:cNvSpPr/>
          <p:nvPr/>
        </p:nvSpPr>
        <p:spPr>
          <a:xfrm>
            <a:off x="833005" y="2406108"/>
            <a:ext cx="10313484" cy="734959"/>
          </a:xfrm>
          <a:prstGeom prst="wedgeRoundRectCallout">
            <a:avLst>
              <a:gd name="adj1" fmla="val -43226"/>
              <a:gd name="adj2" fmla="val 80200"/>
              <a:gd name="adj3" fmla="val 16667"/>
            </a:avLst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rPr>
              <a:t>Normalement oui, mais aujourd’hui le château est fermé. </a:t>
            </a:r>
            <a:r>
              <a:rPr lang="fr-FR" sz="2000" dirty="0">
                <a:solidFill>
                  <a:srgbClr val="FFFFFF"/>
                </a:solidFill>
                <a:latin typeface="Century Gothic"/>
              </a:rPr>
              <a:t>Je peux offrir une 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rPr>
              <a:t>visite </a:t>
            </a:r>
            <a:r>
              <a:rPr lang="fr-FR" sz="2000" dirty="0">
                <a:solidFill>
                  <a:srgbClr val="FFFFFF"/>
                </a:solidFill>
              </a:rPr>
              <a:t>du jardin célèbre. Il couvre 8,15km</a:t>
            </a:r>
            <a:r>
              <a:rPr lang="fr-FR" sz="2000" dirty="0">
                <a:solidFill>
                  <a:schemeClr val="bg1"/>
                </a:solidFill>
              </a:rPr>
              <a:t>² </a:t>
            </a:r>
            <a:r>
              <a:rPr lang="fr-FR" sz="2000" dirty="0">
                <a:solidFill>
                  <a:srgbClr val="FFFFFF"/>
                </a:solidFill>
              </a:rPr>
              <a:t>. 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rPr>
              <a:t>Couvres-tu les jardins dans ton blog ? 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33FB606-4E3B-B639-5FBB-ABCD6EA8679B}"/>
              </a:ext>
            </a:extLst>
          </p:cNvPr>
          <p:cNvSpPr/>
          <p:nvPr/>
        </p:nvSpPr>
        <p:spPr>
          <a:xfrm>
            <a:off x="3004644" y="3226918"/>
            <a:ext cx="8969456" cy="691628"/>
          </a:xfrm>
          <a:prstGeom prst="wedgeRoundRectCallout">
            <a:avLst>
              <a:gd name="adj1" fmla="val 38502"/>
              <a:gd name="adj2" fmla="val 89560"/>
              <a:gd name="adj3" fmla="val 16667"/>
            </a:avLst>
          </a:prstGeom>
          <a:solidFill>
            <a:srgbClr val="EF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rPr>
              <a:t>Les jardins sont beaux, mais je couvre l’intérieur,</a:t>
            </a:r>
            <a:r>
              <a:rPr lang="fr-FR" sz="2000" dirty="0">
                <a:solidFill>
                  <a:srgbClr val="FFFFFF"/>
                </a:solidFill>
              </a:rPr>
              <a:t> comme la grande salle à manger et les petites pièces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rPr>
              <a:t>. Ouvres-tu la porte ?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13CB18E-D9F1-1E83-3607-6C0937EB0425}"/>
              </a:ext>
            </a:extLst>
          </p:cNvPr>
          <p:cNvSpPr/>
          <p:nvPr/>
        </p:nvSpPr>
        <p:spPr>
          <a:xfrm>
            <a:off x="2032196" y="4059114"/>
            <a:ext cx="9400045" cy="691627"/>
          </a:xfrm>
          <a:prstGeom prst="wedgeRoundRectCallout">
            <a:avLst>
              <a:gd name="adj1" fmla="val -44745"/>
              <a:gd name="adj2" fmla="val 81931"/>
              <a:gd name="adj3" fmla="val 16667"/>
            </a:avLst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Non, mais dans le jardin, au centre,</a:t>
            </a:r>
            <a:r>
              <a:rPr kumimoji="0" lang="fr-FR" sz="20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tu redécouvres le Théâtre de la Reine* qui ouvre à midi. </a:t>
            </a:r>
            <a:r>
              <a:rPr lang="fr-FR" sz="2000" dirty="0">
                <a:solidFill>
                  <a:schemeClr val="bg1"/>
                </a:solidFill>
              </a:rPr>
              <a:t>Marie-Antoinette découvre son amour du théâtre ici. 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150D153-C442-8746-A062-EDA09A9809FF}"/>
              </a:ext>
            </a:extLst>
          </p:cNvPr>
          <p:cNvSpPr/>
          <p:nvPr/>
        </p:nvSpPr>
        <p:spPr>
          <a:xfrm>
            <a:off x="4125686" y="4805555"/>
            <a:ext cx="6741826" cy="691626"/>
          </a:xfrm>
          <a:prstGeom prst="wedgeRoundRectCallout">
            <a:avLst>
              <a:gd name="adj1" fmla="val 37910"/>
              <a:gd name="adj2" fmla="val 95017"/>
              <a:gd name="adj3" fmla="val 16667"/>
            </a:avLst>
          </a:prstGeom>
          <a:solidFill>
            <a:srgbClr val="EF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Vraiment unique ! J’ouvre mon article avec ça.</a:t>
            </a:r>
          </a:p>
        </p:txBody>
      </p:sp>
      <p:pic>
        <p:nvPicPr>
          <p:cNvPr id="14" name="Picture 2" descr="Free illustrations of Girl">
            <a:extLst>
              <a:ext uri="{FF2B5EF4-FFF2-40B4-BE49-F238E27FC236}">
                <a16:creationId xmlns:a16="http://schemas.microsoft.com/office/drawing/2014/main" id="{D63BC361-E341-B68F-ABF0-8B89721D2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28" b="41944" l="34306" r="66806">
                        <a14:foregroundMark x1="49306" y1="20000" x2="52361" y2="21667"/>
                        <a14:foregroundMark x1="36667" y1="36944" x2="48472" y2="40972"/>
                        <a14:foregroundMark x1="48472" y1="40972" x2="60278" y2="41250"/>
                        <a14:foregroundMark x1="60278" y1="41250" x2="57083" y2="33333"/>
                        <a14:foregroundMark x1="57083" y1="33333" x2="55972" y2="33194"/>
                        <a14:foregroundMark x1="58750" y1="34444" x2="61806" y2="41944"/>
                        <a14:foregroundMark x1="61806" y1="35278" x2="64583" y2="38194"/>
                        <a14:foregroundMark x1="53611" y1="38611" x2="53611" y2="38611"/>
                        <a14:foregroundMark x1="53611" y1="38611" x2="42639" y2="39306"/>
                        <a14:foregroundMark x1="42639" y1="39306" x2="55417" y2="40556"/>
                        <a14:foregroundMark x1="55417" y1="40556" x2="55417" y2="40556"/>
                        <a14:foregroundMark x1="55417" y1="40556" x2="41389" y2="41250"/>
                        <a14:foregroundMark x1="41389" y1="41250" x2="52222" y2="39861"/>
                        <a14:foregroundMark x1="52222" y1="39861" x2="56111" y2="41667"/>
                        <a14:foregroundMark x1="53056" y1="39306" x2="54583" y2="38333"/>
                        <a14:foregroundMark x1="51667" y1="40000" x2="51667" y2="40000"/>
                        <a14:foregroundMark x1="53750" y1="40000" x2="46111" y2="40000"/>
                        <a14:foregroundMark x1="38611" y1="40556" x2="37639" y2="40000"/>
                        <a14:foregroundMark x1="55000" y1="39306" x2="45833" y2="40139"/>
                        <a14:foregroundMark x1="45833" y1="40139" x2="53611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27" r="34884" b="59217"/>
          <a:stretch/>
        </p:blipFill>
        <p:spPr bwMode="auto">
          <a:xfrm>
            <a:off x="0" y="4062426"/>
            <a:ext cx="1666010" cy="23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347349F-64BA-BEBD-D805-199D7EE0F84C}"/>
              </a:ext>
            </a:extLst>
          </p:cNvPr>
          <p:cNvSpPr/>
          <p:nvPr/>
        </p:nvSpPr>
        <p:spPr>
          <a:xfrm>
            <a:off x="2000569" y="5594870"/>
            <a:ext cx="6403201" cy="732984"/>
          </a:xfrm>
          <a:prstGeom prst="wedgeRoundRectCallout">
            <a:avLst>
              <a:gd name="adj1" fmla="val -56690"/>
              <a:gd name="adj2" fmla="val -1604"/>
              <a:gd name="adj3" fmla="val 16667"/>
            </a:avLst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rPr>
              <a:t>La galerie des Glaces* est trop jolie. Je rouvre la </a:t>
            </a:r>
            <a:r>
              <a:rPr lang="fr-FR" sz="2000" dirty="0">
                <a:solidFill>
                  <a:srgbClr val="FFFFFF"/>
                </a:solidFill>
                <a:latin typeface="Century Gothic"/>
              </a:rPr>
              <a:t>salle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rPr>
              <a:t> seulement pour toi.</a:t>
            </a:r>
          </a:p>
        </p:txBody>
      </p:sp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46BA612-6288-D308-64B7-81D2C032F95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2" t="22718" r="14645"/>
          <a:stretch/>
        </p:blipFill>
        <p:spPr>
          <a:xfrm>
            <a:off x="10525991" y="4531476"/>
            <a:ext cx="1666010" cy="1924177"/>
          </a:xfrm>
          <a:prstGeom prst="rect">
            <a:avLst/>
          </a:prstGeom>
        </p:spPr>
      </p:pic>
      <p:sp>
        <p:nvSpPr>
          <p:cNvPr id="2" name="Rounded Rectangle 46">
            <a:extLst>
              <a:ext uri="{FF2B5EF4-FFF2-40B4-BE49-F238E27FC236}">
                <a16:creationId xmlns:a16="http://schemas.microsoft.com/office/drawing/2014/main" id="{C3D37D95-43AE-6BEC-3577-0736932664DC}"/>
              </a:ext>
            </a:extLst>
          </p:cNvPr>
          <p:cNvSpPr/>
          <p:nvPr/>
        </p:nvSpPr>
        <p:spPr>
          <a:xfrm>
            <a:off x="9839712" y="251481"/>
            <a:ext cx="2055600" cy="399600"/>
          </a:xfrm>
          <a:prstGeom prst="roundRect">
            <a:avLst/>
          </a:prstGeom>
          <a:solidFill>
            <a:srgbClr val="0055A5"/>
          </a:solidFill>
          <a:ln>
            <a:solidFill>
              <a:srgbClr val="0055A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écouter/écrire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9910B0-4D5D-7E4A-2513-1882DD5BFC56}"/>
              </a:ext>
            </a:extLst>
          </p:cNvPr>
          <p:cNvSpPr txBox="1"/>
          <p:nvPr/>
        </p:nvSpPr>
        <p:spPr>
          <a:xfrm>
            <a:off x="3522863" y="4889949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E2636-9DFB-EBBF-22F1-E2159C7AF0BC}"/>
              </a:ext>
            </a:extLst>
          </p:cNvPr>
          <p:cNvSpPr txBox="1"/>
          <p:nvPr/>
        </p:nvSpPr>
        <p:spPr>
          <a:xfrm>
            <a:off x="1458380" y="4115438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B373A9-8A90-26E8-C26B-02B194BB3981}"/>
              </a:ext>
            </a:extLst>
          </p:cNvPr>
          <p:cNvSpPr txBox="1"/>
          <p:nvPr/>
        </p:nvSpPr>
        <p:spPr>
          <a:xfrm>
            <a:off x="8472961" y="5735818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2738E7-C254-8786-83FB-7392A854FBB8}"/>
              </a:ext>
            </a:extLst>
          </p:cNvPr>
          <p:cNvSpPr txBox="1"/>
          <p:nvPr/>
        </p:nvSpPr>
        <p:spPr>
          <a:xfrm>
            <a:off x="9871801" y="899834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0EC3D6-4B60-354A-0B53-AA6FB4616F48}"/>
              </a:ext>
            </a:extLst>
          </p:cNvPr>
          <p:cNvSpPr txBox="1"/>
          <p:nvPr/>
        </p:nvSpPr>
        <p:spPr>
          <a:xfrm>
            <a:off x="2391648" y="3332560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9CCC48-CA24-BCFB-845B-73523D4B230C}"/>
              </a:ext>
            </a:extLst>
          </p:cNvPr>
          <p:cNvSpPr txBox="1"/>
          <p:nvPr/>
        </p:nvSpPr>
        <p:spPr>
          <a:xfrm>
            <a:off x="2739276" y="1677390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6D3D9F-A2A6-66C0-49AA-FF3B4548CEBE}"/>
              </a:ext>
            </a:extLst>
          </p:cNvPr>
          <p:cNvSpPr txBox="1"/>
          <p:nvPr/>
        </p:nvSpPr>
        <p:spPr>
          <a:xfrm>
            <a:off x="238495" y="2511977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30561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9" grpId="0" animBg="1"/>
      <p:bldP spid="12" grpId="0" animBg="1"/>
      <p:bldP spid="10" grpId="0" animBg="1"/>
      <p:bldP spid="11" grpId="0" animBg="1"/>
      <p:bldP spid="4" grpId="0" animBg="1"/>
      <p:bldP spid="6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E1FAE2-3D3C-EC76-5042-25F22621D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2137" y="1091821"/>
            <a:ext cx="11505063" cy="511791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rgbClr val="0055A5"/>
                </a:solidFill>
              </a:rPr>
              <a:t>Complète les phrases avec </a:t>
            </a:r>
            <a:r>
              <a:rPr lang="fr-FR" i="1" dirty="0">
                <a:solidFill>
                  <a:srgbClr val="0055A5"/>
                </a:solidFill>
              </a:rPr>
              <a:t>je</a:t>
            </a:r>
            <a:r>
              <a:rPr lang="fr-FR" dirty="0">
                <a:solidFill>
                  <a:srgbClr val="0055A5"/>
                </a:solidFill>
              </a:rPr>
              <a:t> ou </a:t>
            </a:r>
            <a:r>
              <a:rPr lang="fr-FR" i="1" dirty="0">
                <a:solidFill>
                  <a:srgbClr val="0055A5"/>
                </a:solidFill>
              </a:rPr>
              <a:t>tu</a:t>
            </a:r>
            <a:r>
              <a:rPr lang="fr-FR" dirty="0">
                <a:solidFill>
                  <a:srgbClr val="0055A5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rgbClr val="0055A5"/>
                </a:solidFill>
              </a:rPr>
              <a:t>Mets la conversation dans l'ordre correct.</a:t>
            </a:r>
            <a:endParaRPr lang="en-GB" dirty="0">
              <a:solidFill>
                <a:srgbClr val="0055A5"/>
              </a:solidFill>
            </a:endParaRPr>
          </a:p>
        </p:txBody>
      </p:sp>
      <p:pic>
        <p:nvPicPr>
          <p:cNvPr id="19" name="Picture 2" descr="Free photos of Versailles">
            <a:extLst>
              <a:ext uri="{FF2B5EF4-FFF2-40B4-BE49-F238E27FC236}">
                <a16:creationId xmlns:a16="http://schemas.microsoft.com/office/drawing/2014/main" id="{64D0C17F-F609-9B66-22D7-6CCAAE07F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314"/>
          <a:stretch/>
        </p:blipFill>
        <p:spPr bwMode="auto">
          <a:xfrm>
            <a:off x="-1" y="-43887"/>
            <a:ext cx="12192001" cy="647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347349F-64BA-BEBD-D805-199D7EE0F84C}"/>
              </a:ext>
            </a:extLst>
          </p:cNvPr>
          <p:cNvSpPr/>
          <p:nvPr/>
        </p:nvSpPr>
        <p:spPr>
          <a:xfrm>
            <a:off x="7080513" y="929917"/>
            <a:ext cx="4945562" cy="1027260"/>
          </a:xfrm>
          <a:prstGeom prst="wedgeRoundRectCallout">
            <a:avLst>
              <a:gd name="adj1" fmla="val -46223"/>
              <a:gd name="adj2" fmla="val 81348"/>
              <a:gd name="adj3" fmla="val 16667"/>
            </a:avLst>
          </a:prstGeom>
          <a:solidFill>
            <a:srgbClr val="0055A5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La galerie des Glaces* est trop jolie.  </a:t>
            </a:r>
            <a:r>
              <a:rPr kumimoji="0" lang="fr-FR" sz="20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Je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  rouvre la </a:t>
            </a:r>
            <a:r>
              <a:rPr lang="fr-FR" sz="2000" dirty="0">
                <a:solidFill>
                  <a:schemeClr val="bg1"/>
                </a:solidFill>
                <a:latin typeface="Century Gothic"/>
              </a:rPr>
              <a:t>salle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 seulement pour toi.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4D2B9B-EE6E-FFFD-5E61-CEFFF5AC0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44970"/>
            <a:ext cx="5063319" cy="647577"/>
          </a:xfrm>
        </p:spPr>
        <p:txBody>
          <a:bodyPr>
            <a:noAutofit/>
          </a:bodyPr>
          <a:lstStyle/>
          <a:p>
            <a:r>
              <a:rPr lang="en-GB" sz="2800" dirty="0"/>
              <a:t>Le Château de Versailles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150D153-C442-8746-A062-EDA09A9809FF}"/>
              </a:ext>
            </a:extLst>
          </p:cNvPr>
          <p:cNvSpPr/>
          <p:nvPr/>
        </p:nvSpPr>
        <p:spPr>
          <a:xfrm>
            <a:off x="5508171" y="163528"/>
            <a:ext cx="4074936" cy="687116"/>
          </a:xfrm>
          <a:prstGeom prst="wedgeRoundRectCallout">
            <a:avLst>
              <a:gd name="adj1" fmla="val -42905"/>
              <a:gd name="adj2" fmla="val 82821"/>
              <a:gd name="adj3" fmla="val 16667"/>
            </a:avLst>
          </a:prstGeom>
          <a:solidFill>
            <a:srgbClr val="0055A5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Vraiment unique !   </a:t>
            </a:r>
            <a:r>
              <a:rPr kumimoji="0" lang="fr-FR" sz="20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’ouvre mon article avec ça.</a:t>
            </a:r>
          </a:p>
        </p:txBody>
      </p:sp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46BA612-6288-D308-64B7-81D2C032F9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20901" r="16378"/>
          <a:stretch/>
        </p:blipFill>
        <p:spPr>
          <a:xfrm>
            <a:off x="10541361" y="4461376"/>
            <a:ext cx="1638695" cy="1969385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33FB606-4E3B-B639-5FBB-ABCD6EA8679B}"/>
              </a:ext>
            </a:extLst>
          </p:cNvPr>
          <p:cNvSpPr/>
          <p:nvPr/>
        </p:nvSpPr>
        <p:spPr>
          <a:xfrm>
            <a:off x="6467269" y="2087937"/>
            <a:ext cx="5558806" cy="1232936"/>
          </a:xfrm>
          <a:prstGeom prst="wedgeRoundRectCallout">
            <a:avLst>
              <a:gd name="adj1" fmla="val -42905"/>
              <a:gd name="adj2" fmla="val 82821"/>
              <a:gd name="adj3" fmla="val 16667"/>
            </a:avLst>
          </a:prstGeom>
          <a:solidFill>
            <a:srgbClr val="0055A5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 jardins sont beaux, mais  </a:t>
            </a:r>
            <a:r>
              <a:rPr kumimoji="0" lang="fr-FR" sz="20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 couvre surtout* l’intérieur</a:t>
            </a:r>
            <a:r>
              <a:rPr lang="fr-FR" sz="2000" dirty="0">
                <a:solidFill>
                  <a:schemeClr val="bg1"/>
                </a:solidFill>
                <a:latin typeface="Century Gothic"/>
              </a:rPr>
              <a:t>, comme les escaliers, la grande salle à manger et les petites pièces.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Ouvres-  </a:t>
            </a:r>
            <a:r>
              <a:rPr kumimoji="0" lang="fr-FR" sz="20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tu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 la porte ?</a:t>
            </a:r>
          </a:p>
        </p:txBody>
      </p:sp>
      <p:sp>
        <p:nvSpPr>
          <p:cNvPr id="4" name="Rounded Rectangle 46">
            <a:extLst>
              <a:ext uri="{FF2B5EF4-FFF2-40B4-BE49-F238E27FC236}">
                <a16:creationId xmlns:a16="http://schemas.microsoft.com/office/drawing/2014/main" id="{654A7BD3-0B05-FB27-A105-0F448C3EDF81}"/>
              </a:ext>
            </a:extLst>
          </p:cNvPr>
          <p:cNvSpPr/>
          <p:nvPr/>
        </p:nvSpPr>
        <p:spPr>
          <a:xfrm>
            <a:off x="9839712" y="251481"/>
            <a:ext cx="2055600" cy="399600"/>
          </a:xfrm>
          <a:prstGeom prst="roundRect">
            <a:avLst/>
          </a:prstGeom>
          <a:solidFill>
            <a:srgbClr val="0055A5"/>
          </a:solidFill>
          <a:ln>
            <a:solidFill>
              <a:srgbClr val="0055A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lire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01CCCC2-4AED-8CD4-0E6E-6FB7081A5223}"/>
              </a:ext>
            </a:extLst>
          </p:cNvPr>
          <p:cNvSpPr/>
          <p:nvPr/>
        </p:nvSpPr>
        <p:spPr>
          <a:xfrm>
            <a:off x="8098420" y="189503"/>
            <a:ext cx="345224" cy="358173"/>
          </a:xfrm>
          <a:prstGeom prst="roundRect">
            <a:avLst/>
          </a:prstGeom>
          <a:solidFill>
            <a:schemeClr val="bg1"/>
          </a:solidFill>
          <a:ln>
            <a:solidFill>
              <a:srgbClr val="005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C63FC09-A13E-0D27-4D72-2AF1267DE99E}"/>
              </a:ext>
            </a:extLst>
          </p:cNvPr>
          <p:cNvSpPr/>
          <p:nvPr/>
        </p:nvSpPr>
        <p:spPr>
          <a:xfrm>
            <a:off x="7137014" y="1439966"/>
            <a:ext cx="484925" cy="358173"/>
          </a:xfrm>
          <a:prstGeom prst="roundRect">
            <a:avLst/>
          </a:prstGeom>
          <a:solidFill>
            <a:schemeClr val="bg1"/>
          </a:solidFill>
          <a:ln>
            <a:solidFill>
              <a:srgbClr val="005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0429CC2-C593-0DA1-0078-02391B9540B0}"/>
              </a:ext>
            </a:extLst>
          </p:cNvPr>
          <p:cNvSpPr/>
          <p:nvPr/>
        </p:nvSpPr>
        <p:spPr>
          <a:xfrm>
            <a:off x="10240904" y="2105441"/>
            <a:ext cx="484925" cy="358173"/>
          </a:xfrm>
          <a:prstGeom prst="roundRect">
            <a:avLst/>
          </a:prstGeom>
          <a:solidFill>
            <a:schemeClr val="bg1"/>
          </a:solidFill>
          <a:ln>
            <a:solidFill>
              <a:srgbClr val="005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FCC07B9-E185-3F01-8276-F09C008A0633}"/>
              </a:ext>
            </a:extLst>
          </p:cNvPr>
          <p:cNvSpPr/>
          <p:nvPr/>
        </p:nvSpPr>
        <p:spPr>
          <a:xfrm>
            <a:off x="9354787" y="3009334"/>
            <a:ext cx="484925" cy="310810"/>
          </a:xfrm>
          <a:prstGeom prst="roundRect">
            <a:avLst/>
          </a:prstGeom>
          <a:solidFill>
            <a:schemeClr val="bg1"/>
          </a:solidFill>
          <a:ln>
            <a:solidFill>
              <a:srgbClr val="005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13CB18E-D9F1-1E83-3607-6C0937EB0425}"/>
              </a:ext>
            </a:extLst>
          </p:cNvPr>
          <p:cNvSpPr/>
          <p:nvPr/>
        </p:nvSpPr>
        <p:spPr>
          <a:xfrm>
            <a:off x="89281" y="921351"/>
            <a:ext cx="6913894" cy="1042166"/>
          </a:xfrm>
          <a:prstGeom prst="wedgeRoundRectCallout">
            <a:avLst>
              <a:gd name="adj1" fmla="val -42905"/>
              <a:gd name="adj2" fmla="val 82821"/>
              <a:gd name="adj3" fmla="val 16667"/>
            </a:avLst>
          </a:prstGeom>
          <a:solidFill>
            <a:srgbClr val="0055A5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Non, mais dans le jardin, au centre,  </a:t>
            </a:r>
            <a:r>
              <a:rPr kumimoji="0" lang="fr-FR" sz="20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redécouvres le Théâtre de la Reine* qui ouvre à midi. Marie-Antoinette découvre son amour du théâtre ici.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0C7CDC9-C386-DA45-37F0-9EFE9E6E51EE}"/>
              </a:ext>
            </a:extLst>
          </p:cNvPr>
          <p:cNvSpPr/>
          <p:nvPr/>
        </p:nvSpPr>
        <p:spPr>
          <a:xfrm>
            <a:off x="89281" y="2087937"/>
            <a:ext cx="6288706" cy="1232936"/>
          </a:xfrm>
          <a:prstGeom prst="wedgeRoundRectCallout">
            <a:avLst>
              <a:gd name="adj1" fmla="val -42905"/>
              <a:gd name="adj2" fmla="val 82821"/>
              <a:gd name="adj3" fmla="val 16667"/>
            </a:avLst>
          </a:prstGeom>
          <a:solidFill>
            <a:srgbClr val="0055A5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Salut Léa ! Bienvenue* au Château de Versailles – une des attractions les plus populaires du monde !  </a:t>
            </a:r>
            <a:r>
              <a:rPr kumimoji="0" lang="fr-FR" sz="20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Tu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découvres l’histoire de Louis XIV.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C6BECF6-EF47-7F6E-4689-A31825F80E6E}"/>
              </a:ext>
            </a:extLst>
          </p:cNvPr>
          <p:cNvSpPr/>
          <p:nvPr/>
        </p:nvSpPr>
        <p:spPr>
          <a:xfrm>
            <a:off x="2006211" y="4734145"/>
            <a:ext cx="8730593" cy="856599"/>
          </a:xfrm>
          <a:prstGeom prst="wedgeRoundRectCallout">
            <a:avLst>
              <a:gd name="adj1" fmla="val -55673"/>
              <a:gd name="adj2" fmla="val 67572"/>
              <a:gd name="adj3" fmla="val 16667"/>
            </a:avLst>
          </a:prstGeom>
          <a:solidFill>
            <a:srgbClr val="0055A5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Salut Hélène ! 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couvre le château dans mon blog sur l’histoire de la France. Le bâtiment est énorme. Offres-tu des visites guidées ?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D3C049C8-EC64-A415-3E9A-2BDC575C3932}"/>
              </a:ext>
            </a:extLst>
          </p:cNvPr>
          <p:cNvSpPr/>
          <p:nvPr/>
        </p:nvSpPr>
        <p:spPr>
          <a:xfrm>
            <a:off x="2947674" y="5725031"/>
            <a:ext cx="7535693" cy="664582"/>
          </a:xfrm>
          <a:prstGeom prst="wedgeRoundRectCallout">
            <a:avLst>
              <a:gd name="adj1" fmla="val -19357"/>
              <a:gd name="adj2" fmla="val -37442"/>
              <a:gd name="adj3" fmla="val 16667"/>
            </a:avLst>
          </a:prstGeom>
          <a:solidFill>
            <a:srgbClr val="0055A5"/>
          </a:solidFill>
          <a:ln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*</a:t>
            </a:r>
            <a:r>
              <a:rPr kumimoji="0" lang="fr-FR" sz="20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bienvenue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=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welcome, </a:t>
            </a:r>
            <a:r>
              <a:rPr kumimoji="0" lang="fr-FR" sz="20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 portail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=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gate,</a:t>
            </a:r>
            <a:r>
              <a:rPr kumimoji="0" lang="en-GB" sz="20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reine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=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queen</a:t>
            </a:r>
            <a:r>
              <a:rPr lang="en-GB" sz="2000" dirty="0">
                <a:solidFill>
                  <a:srgbClr val="FFFFFF"/>
                </a:solidFill>
                <a:latin typeface="Century Gothic"/>
              </a:rPr>
              <a:t>,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Galerie des Glaces</a:t>
            </a:r>
            <a:r>
              <a:rPr kumimoji="0" lang="fr-FR" sz="2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= Hall of Mirrors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54446BF-8E34-B7DA-B154-9E8F56655066}"/>
              </a:ext>
            </a:extLst>
          </p:cNvPr>
          <p:cNvSpPr/>
          <p:nvPr/>
        </p:nvSpPr>
        <p:spPr>
          <a:xfrm>
            <a:off x="4715249" y="975064"/>
            <a:ext cx="484925" cy="358173"/>
          </a:xfrm>
          <a:prstGeom prst="roundRect">
            <a:avLst/>
          </a:prstGeom>
          <a:solidFill>
            <a:schemeClr val="bg1"/>
          </a:solidFill>
          <a:ln>
            <a:solidFill>
              <a:srgbClr val="005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E568862-E47A-81D3-E4D0-1EF047F4AF18}"/>
              </a:ext>
            </a:extLst>
          </p:cNvPr>
          <p:cNvSpPr/>
          <p:nvPr/>
        </p:nvSpPr>
        <p:spPr>
          <a:xfrm>
            <a:off x="1522669" y="2830247"/>
            <a:ext cx="484925" cy="358173"/>
          </a:xfrm>
          <a:prstGeom prst="roundRect">
            <a:avLst/>
          </a:prstGeom>
          <a:solidFill>
            <a:schemeClr val="bg1"/>
          </a:solidFill>
          <a:ln>
            <a:solidFill>
              <a:srgbClr val="005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E07D7D2-80E5-4B33-8D4C-2A1B8F3852A5}"/>
              </a:ext>
            </a:extLst>
          </p:cNvPr>
          <p:cNvSpPr/>
          <p:nvPr/>
        </p:nvSpPr>
        <p:spPr>
          <a:xfrm>
            <a:off x="3916534" y="4822922"/>
            <a:ext cx="484925" cy="358173"/>
          </a:xfrm>
          <a:prstGeom prst="roundRect">
            <a:avLst/>
          </a:prstGeom>
          <a:solidFill>
            <a:schemeClr val="bg1"/>
          </a:solidFill>
          <a:ln>
            <a:solidFill>
              <a:srgbClr val="005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34336CC-719F-788B-D39B-D50F402A94F1}"/>
              </a:ext>
            </a:extLst>
          </p:cNvPr>
          <p:cNvSpPr/>
          <p:nvPr/>
        </p:nvSpPr>
        <p:spPr>
          <a:xfrm>
            <a:off x="1201353" y="3417587"/>
            <a:ext cx="10832275" cy="1177435"/>
          </a:xfrm>
          <a:prstGeom prst="wedgeRoundRectCallout">
            <a:avLst>
              <a:gd name="adj1" fmla="val -41714"/>
              <a:gd name="adj2" fmla="val 62970"/>
              <a:gd name="adj3" fmla="val 16667"/>
            </a:avLst>
          </a:prstGeom>
          <a:solidFill>
            <a:srgbClr val="0055A5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Normalement oui, mais aujourd’hui le château est fermé.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Je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peux</a:t>
            </a:r>
            <a:r>
              <a:rPr kumimoji="0" lang="fr-FR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 offrir une visite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du jardin célèbre. Il</a:t>
            </a:r>
            <a:r>
              <a:rPr lang="fr-FR" sz="2000" dirty="0">
                <a:solidFill>
                  <a:srgbClr val="FFFFFF"/>
                </a:solidFill>
              </a:rPr>
              <a:t> couvre 8,15km</a:t>
            </a:r>
            <a:r>
              <a:rPr lang="fr-FR" sz="2000" dirty="0">
                <a:solidFill>
                  <a:schemeClr val="bg1"/>
                </a:solidFill>
              </a:rPr>
              <a:t>²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. La révolution française a fait beaucoup de destruction, donc les portails* sont nouveaux. Couvres- 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tu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  les jardins dans ton blog ? </a:t>
            </a:r>
          </a:p>
        </p:txBody>
      </p:sp>
      <p:pic>
        <p:nvPicPr>
          <p:cNvPr id="18" name="Picture 2" descr="Free illustrations of Girl">
            <a:extLst>
              <a:ext uri="{FF2B5EF4-FFF2-40B4-BE49-F238E27FC236}">
                <a16:creationId xmlns:a16="http://schemas.microsoft.com/office/drawing/2014/main" id="{C7914E97-C299-E5F4-0843-5636ABE5F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28" b="41944" l="34306" r="66806">
                        <a14:foregroundMark x1="49306" y1="20000" x2="52361" y2="21667"/>
                        <a14:foregroundMark x1="36667" y1="36944" x2="48472" y2="40972"/>
                        <a14:foregroundMark x1="48472" y1="40972" x2="60278" y2="41250"/>
                        <a14:foregroundMark x1="60278" y1="41250" x2="57083" y2="33333"/>
                        <a14:foregroundMark x1="57083" y1="33333" x2="55972" y2="33194"/>
                        <a14:foregroundMark x1="58750" y1="34444" x2="61806" y2="41944"/>
                        <a14:foregroundMark x1="61806" y1="35278" x2="64583" y2="38194"/>
                        <a14:foregroundMark x1="53611" y1="38611" x2="53611" y2="38611"/>
                        <a14:foregroundMark x1="53611" y1="38611" x2="42639" y2="39306"/>
                        <a14:foregroundMark x1="42639" y1="39306" x2="55417" y2="40556"/>
                        <a14:foregroundMark x1="55417" y1="40556" x2="55417" y2="40556"/>
                        <a14:foregroundMark x1="55417" y1="40556" x2="41389" y2="41250"/>
                        <a14:foregroundMark x1="41389" y1="41250" x2="52222" y2="39861"/>
                        <a14:foregroundMark x1="52222" y1="39861" x2="56111" y2="41667"/>
                        <a14:foregroundMark x1="53056" y1="39306" x2="54583" y2="38333"/>
                        <a14:foregroundMark x1="51667" y1="40000" x2="51667" y2="40000"/>
                        <a14:foregroundMark x1="53750" y1="40000" x2="46111" y2="40000"/>
                        <a14:foregroundMark x1="38611" y1="40556" x2="37639" y2="40000"/>
                        <a14:foregroundMark x1="55000" y1="39306" x2="45833" y2="40139"/>
                        <a14:foregroundMark x1="45833" y1="40139" x2="53611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29" r="35853" b="59217"/>
          <a:stretch/>
        </p:blipFill>
        <p:spPr bwMode="auto">
          <a:xfrm>
            <a:off x="-24867" y="3385897"/>
            <a:ext cx="1638695" cy="23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4F545D4-14E5-3037-0E53-25BF44D66F59}"/>
              </a:ext>
            </a:extLst>
          </p:cNvPr>
          <p:cNvSpPr/>
          <p:nvPr/>
        </p:nvSpPr>
        <p:spPr>
          <a:xfrm>
            <a:off x="8117967" y="4147704"/>
            <a:ext cx="530734" cy="358173"/>
          </a:xfrm>
          <a:prstGeom prst="roundRect">
            <a:avLst/>
          </a:prstGeom>
          <a:solidFill>
            <a:schemeClr val="bg1"/>
          </a:solidFill>
          <a:ln>
            <a:solidFill>
              <a:srgbClr val="005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7BE106-A893-E2F3-6ECC-EFA6C738F6D6}"/>
              </a:ext>
            </a:extLst>
          </p:cNvPr>
          <p:cNvSpPr txBox="1"/>
          <p:nvPr/>
        </p:nvSpPr>
        <p:spPr>
          <a:xfrm>
            <a:off x="77337" y="5658067"/>
            <a:ext cx="2630392" cy="707886"/>
          </a:xfrm>
          <a:prstGeom prst="rect">
            <a:avLst/>
          </a:prstGeom>
          <a:solidFill>
            <a:srgbClr val="0055A5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Hélène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 guide touristique</a:t>
            </a:r>
            <a:endParaRPr kumimoji="0" lang="fr-FR" sz="22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BBDB8E-4F92-80FB-EB8E-2E7C5DCF5BC2}"/>
              </a:ext>
            </a:extLst>
          </p:cNvPr>
          <p:cNvSpPr txBox="1"/>
          <p:nvPr/>
        </p:nvSpPr>
        <p:spPr>
          <a:xfrm>
            <a:off x="5155808" y="245476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E06748-0E7A-2072-D37E-0D2D8141AB60}"/>
              </a:ext>
            </a:extLst>
          </p:cNvPr>
          <p:cNvSpPr txBox="1"/>
          <p:nvPr/>
        </p:nvSpPr>
        <p:spPr>
          <a:xfrm>
            <a:off x="69732" y="1385182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B2515C-B929-41A7-A775-53776B826B49}"/>
              </a:ext>
            </a:extLst>
          </p:cNvPr>
          <p:cNvSpPr txBox="1"/>
          <p:nvPr/>
        </p:nvSpPr>
        <p:spPr>
          <a:xfrm>
            <a:off x="11542326" y="673605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E36389-8C4E-9D10-FB5D-95C1D85A9E8E}"/>
              </a:ext>
            </a:extLst>
          </p:cNvPr>
          <p:cNvSpPr txBox="1"/>
          <p:nvPr/>
        </p:nvSpPr>
        <p:spPr>
          <a:xfrm>
            <a:off x="11542325" y="2805775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pic>
        <p:nvPicPr>
          <p:cNvPr id="29" name="Picture 2" descr="Free illustrations of Girl">
            <a:extLst>
              <a:ext uri="{FF2B5EF4-FFF2-40B4-BE49-F238E27FC236}">
                <a16:creationId xmlns:a16="http://schemas.microsoft.com/office/drawing/2014/main" id="{03E5211C-2859-0E2B-6CD0-068352E3F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28" b="41944" l="34306" r="66806">
                        <a14:foregroundMark x1="49306" y1="20000" x2="52361" y2="21667"/>
                        <a14:foregroundMark x1="36667" y1="36944" x2="48472" y2="40972"/>
                        <a14:foregroundMark x1="48472" y1="40972" x2="60278" y2="41250"/>
                        <a14:foregroundMark x1="60278" y1="41250" x2="57083" y2="33333"/>
                        <a14:foregroundMark x1="57083" y1="33333" x2="55972" y2="33194"/>
                        <a14:foregroundMark x1="58750" y1="34444" x2="61806" y2="41944"/>
                        <a14:foregroundMark x1="61806" y1="35278" x2="64583" y2="38194"/>
                        <a14:foregroundMark x1="53611" y1="38611" x2="53611" y2="38611"/>
                        <a14:foregroundMark x1="53611" y1="38611" x2="42639" y2="39306"/>
                        <a14:foregroundMark x1="42639" y1="39306" x2="55417" y2="40556"/>
                        <a14:foregroundMark x1="55417" y1="40556" x2="55417" y2="40556"/>
                        <a14:foregroundMark x1="55417" y1="40556" x2="41389" y2="41250"/>
                        <a14:foregroundMark x1="41389" y1="41250" x2="52222" y2="39861"/>
                        <a14:foregroundMark x1="52222" y1="39861" x2="56111" y2="41667"/>
                        <a14:foregroundMark x1="53056" y1="39306" x2="54583" y2="38333"/>
                        <a14:foregroundMark x1="51667" y1="40000" x2="51667" y2="40000"/>
                        <a14:foregroundMark x1="53750" y1="40000" x2="46111" y2="40000"/>
                        <a14:foregroundMark x1="38611" y1="40556" x2="37639" y2="40000"/>
                        <a14:foregroundMark x1="55000" y1="39306" x2="45833" y2="40139"/>
                        <a14:foregroundMark x1="45833" y1="40139" x2="53611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29" r="35853" b="59217"/>
          <a:stretch/>
        </p:blipFill>
        <p:spPr bwMode="auto">
          <a:xfrm>
            <a:off x="69732" y="3445293"/>
            <a:ext cx="1536573" cy="222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0C52CC2-32FC-855F-4D77-4E6099A1E2EE}"/>
              </a:ext>
            </a:extLst>
          </p:cNvPr>
          <p:cNvSpPr txBox="1"/>
          <p:nvPr/>
        </p:nvSpPr>
        <p:spPr>
          <a:xfrm>
            <a:off x="1728411" y="5134668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E6A762-053D-E183-FFBA-E9406FCCE250}"/>
              </a:ext>
            </a:extLst>
          </p:cNvPr>
          <p:cNvSpPr txBox="1"/>
          <p:nvPr/>
        </p:nvSpPr>
        <p:spPr>
          <a:xfrm>
            <a:off x="11576107" y="4461376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0ACCEE-B10B-209B-58D4-FD0004288790}"/>
              </a:ext>
            </a:extLst>
          </p:cNvPr>
          <p:cNvSpPr txBox="1"/>
          <p:nvPr/>
        </p:nvSpPr>
        <p:spPr>
          <a:xfrm>
            <a:off x="72677" y="3164739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06135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 animBg="1"/>
      <p:bldP spid="33" grpId="0" animBg="1"/>
      <p:bldP spid="36" grpId="0" animBg="1"/>
      <p:bldP spid="32" grpId="0" animBg="1"/>
      <p:bldP spid="15" grpId="0" animBg="1"/>
      <p:bldP spid="35" grpId="0" animBg="1"/>
      <p:bldP spid="3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 photos of Versailles">
            <a:extLst>
              <a:ext uri="{FF2B5EF4-FFF2-40B4-BE49-F238E27FC236}">
                <a16:creationId xmlns:a16="http://schemas.microsoft.com/office/drawing/2014/main" id="{80CC661D-8A4E-A017-567E-0E6BB967F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314"/>
          <a:stretch/>
        </p:blipFill>
        <p:spPr bwMode="auto">
          <a:xfrm>
            <a:off x="-1" y="-43887"/>
            <a:ext cx="12192001" cy="647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E4D2B9B-EE6E-FFFD-5E61-CEFFF5AC0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492"/>
            <a:ext cx="5156792" cy="647577"/>
          </a:xfrm>
        </p:spPr>
        <p:txBody>
          <a:bodyPr>
            <a:noAutofit/>
          </a:bodyPr>
          <a:lstStyle/>
          <a:p>
            <a:r>
              <a:rPr lang="en-GB" sz="2800" dirty="0"/>
              <a:t>Le Château de Versailles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0C7CDC9-C386-DA45-37F0-9EFE9E6E51EE}"/>
              </a:ext>
            </a:extLst>
          </p:cNvPr>
          <p:cNvSpPr/>
          <p:nvPr/>
        </p:nvSpPr>
        <p:spPr>
          <a:xfrm>
            <a:off x="165865" y="772299"/>
            <a:ext cx="9065221" cy="734959"/>
          </a:xfrm>
          <a:prstGeom prst="wedgeRoundRectCallout">
            <a:avLst>
              <a:gd name="adj1" fmla="val -42905"/>
              <a:gd name="adj2" fmla="val 82821"/>
              <a:gd name="adj3" fmla="val 16667"/>
            </a:avLst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Salut Léa ! Bienvenue* au Château de Versailles – une des attractions les plus populaires du monde ! Tu découvres l’histoire de Louis XIV.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C6BECF6-EF47-7F6E-4689-A31825F80E6E}"/>
              </a:ext>
            </a:extLst>
          </p:cNvPr>
          <p:cNvSpPr/>
          <p:nvPr/>
        </p:nvSpPr>
        <p:spPr>
          <a:xfrm>
            <a:off x="3345181" y="1543251"/>
            <a:ext cx="8550132" cy="750690"/>
          </a:xfrm>
          <a:prstGeom prst="wedgeRoundRectCallout">
            <a:avLst>
              <a:gd name="adj1" fmla="val 40464"/>
              <a:gd name="adj2" fmla="val 75549"/>
              <a:gd name="adj3" fmla="val 16667"/>
            </a:avLst>
          </a:prstGeom>
          <a:solidFill>
            <a:srgbClr val="EF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Salut Hélène ! Je couvre le </a:t>
            </a:r>
            <a:r>
              <a:rPr lang="fr-FR" sz="2000" dirty="0">
                <a:solidFill>
                  <a:srgbClr val="FFFFFF"/>
                </a:solidFill>
                <a:latin typeface="Century Gothic"/>
              </a:rPr>
              <a:t>château dans mon blog sur l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’histoire</a:t>
            </a:r>
            <a:r>
              <a:rPr kumimoji="0" lang="fr-FR" sz="20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 la France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Le bâtiment est énorme. Offres-tu des visites guidées 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34336CC-719F-788B-D39B-D50F402A94F1}"/>
              </a:ext>
            </a:extLst>
          </p:cNvPr>
          <p:cNvSpPr/>
          <p:nvPr/>
        </p:nvSpPr>
        <p:spPr>
          <a:xfrm>
            <a:off x="165865" y="2329934"/>
            <a:ext cx="10523906" cy="1060206"/>
          </a:xfrm>
          <a:prstGeom prst="wedgeRoundRectCallout">
            <a:avLst>
              <a:gd name="adj1" fmla="val -43226"/>
              <a:gd name="adj2" fmla="val 80200"/>
              <a:gd name="adj3" fmla="val 16667"/>
            </a:avLst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rPr>
              <a:t>Normalement oui, mais aujourd’hui le château est fermé. </a:t>
            </a:r>
            <a:r>
              <a:rPr lang="fr-FR" sz="2000" dirty="0">
                <a:solidFill>
                  <a:srgbClr val="FFFFFF"/>
                </a:solidFill>
                <a:latin typeface="Century Gothic"/>
              </a:rPr>
              <a:t>Je peux offrir une 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rPr>
              <a:t>visite </a:t>
            </a:r>
            <a:r>
              <a:rPr lang="fr-FR" sz="2000" dirty="0">
                <a:solidFill>
                  <a:srgbClr val="FFFFFF"/>
                </a:solidFill>
              </a:rPr>
              <a:t>du jardin célèbre. Il couvre 8,15km</a:t>
            </a:r>
            <a:r>
              <a:rPr lang="fr-FR" sz="2000" dirty="0">
                <a:solidFill>
                  <a:schemeClr val="bg1"/>
                </a:solidFill>
              </a:rPr>
              <a:t>²</a:t>
            </a:r>
            <a:r>
              <a:rPr lang="fr-FR" sz="2000" dirty="0">
                <a:solidFill>
                  <a:srgbClr val="FFFFFF"/>
                </a:solidFill>
              </a:rPr>
              <a:t>. 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rPr>
              <a:t>La révolution française a fait beaucoup de destruction, donc les portails* sont nouveaux. Couvres-tu les jardins dans ton blog ? 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33FB606-4E3B-B639-5FBB-ABCD6EA8679B}"/>
              </a:ext>
            </a:extLst>
          </p:cNvPr>
          <p:cNvSpPr/>
          <p:nvPr/>
        </p:nvSpPr>
        <p:spPr>
          <a:xfrm>
            <a:off x="2362200" y="3426133"/>
            <a:ext cx="9666142" cy="732984"/>
          </a:xfrm>
          <a:prstGeom prst="wedgeRoundRectCallout">
            <a:avLst>
              <a:gd name="adj1" fmla="val 37511"/>
              <a:gd name="adj2" fmla="val 85888"/>
              <a:gd name="adj3" fmla="val 16667"/>
            </a:avLst>
          </a:prstGeom>
          <a:solidFill>
            <a:srgbClr val="EF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rPr>
              <a:t>Les jardins sont beaux, mais je couvre surtout l’intérieur,</a:t>
            </a:r>
            <a:r>
              <a:rPr lang="fr-FR" sz="2000" dirty="0">
                <a:solidFill>
                  <a:srgbClr val="FFFFFF"/>
                </a:solidFill>
              </a:rPr>
              <a:t> comme les escaliers, la grande salle à manger et les petites pièces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rPr>
              <a:t>. Ouvres-tu la porte ?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13CB18E-D9F1-1E83-3607-6C0937EB0425}"/>
              </a:ext>
            </a:extLst>
          </p:cNvPr>
          <p:cNvSpPr/>
          <p:nvPr/>
        </p:nvSpPr>
        <p:spPr>
          <a:xfrm>
            <a:off x="1229003" y="4195109"/>
            <a:ext cx="9460768" cy="839528"/>
          </a:xfrm>
          <a:prstGeom prst="wedgeRoundRectCallout">
            <a:avLst>
              <a:gd name="adj1" fmla="val -36917"/>
              <a:gd name="adj2" fmla="val 74061"/>
              <a:gd name="adj3" fmla="val 16667"/>
            </a:avLst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Non, mais dans le jardin, au centre, tu redécouvres le Théâtre de la Reine* qui ouvre à midi. </a:t>
            </a:r>
            <a:r>
              <a:rPr lang="fr-FR" sz="2000" dirty="0">
                <a:solidFill>
                  <a:schemeClr val="bg1"/>
                </a:solidFill>
              </a:rPr>
              <a:t>Marie-Antoinette découvre son amour du théâtre ici.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150D153-C442-8746-A062-EDA09A9809FF}"/>
              </a:ext>
            </a:extLst>
          </p:cNvPr>
          <p:cNvSpPr/>
          <p:nvPr/>
        </p:nvSpPr>
        <p:spPr>
          <a:xfrm>
            <a:off x="4542911" y="5070631"/>
            <a:ext cx="6324601" cy="447595"/>
          </a:xfrm>
          <a:prstGeom prst="wedgeRoundRectCallout">
            <a:avLst>
              <a:gd name="adj1" fmla="val 37910"/>
              <a:gd name="adj2" fmla="val 95017"/>
              <a:gd name="adj3" fmla="val 16667"/>
            </a:avLst>
          </a:prstGeom>
          <a:solidFill>
            <a:srgbClr val="EF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Vraiment unique ! J’ouvre mon article avec ça.</a:t>
            </a:r>
          </a:p>
        </p:txBody>
      </p:sp>
      <p:pic>
        <p:nvPicPr>
          <p:cNvPr id="14" name="Picture 2" descr="Free illustrations of Girl">
            <a:extLst>
              <a:ext uri="{FF2B5EF4-FFF2-40B4-BE49-F238E27FC236}">
                <a16:creationId xmlns:a16="http://schemas.microsoft.com/office/drawing/2014/main" id="{D63BC361-E341-B68F-ABF0-8B89721D2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28" b="41944" l="34306" r="66806">
                        <a14:foregroundMark x1="49306" y1="20000" x2="52361" y2="21667"/>
                        <a14:foregroundMark x1="36667" y1="36944" x2="48472" y2="40972"/>
                        <a14:foregroundMark x1="48472" y1="40972" x2="60278" y2="41250"/>
                        <a14:foregroundMark x1="60278" y1="41250" x2="57083" y2="33333"/>
                        <a14:foregroundMark x1="57083" y1="33333" x2="55972" y2="33194"/>
                        <a14:foregroundMark x1="58750" y1="34444" x2="61806" y2="41944"/>
                        <a14:foregroundMark x1="61806" y1="35278" x2="64583" y2="38194"/>
                        <a14:foregroundMark x1="53611" y1="38611" x2="53611" y2="38611"/>
                        <a14:foregroundMark x1="53611" y1="38611" x2="42639" y2="39306"/>
                        <a14:foregroundMark x1="42639" y1="39306" x2="55417" y2="40556"/>
                        <a14:foregroundMark x1="55417" y1="40556" x2="55417" y2="40556"/>
                        <a14:foregroundMark x1="55417" y1="40556" x2="41389" y2="41250"/>
                        <a14:foregroundMark x1="41389" y1="41250" x2="52222" y2="39861"/>
                        <a14:foregroundMark x1="52222" y1="39861" x2="56111" y2="41667"/>
                        <a14:foregroundMark x1="53056" y1="39306" x2="54583" y2="38333"/>
                        <a14:foregroundMark x1="51667" y1="40000" x2="51667" y2="40000"/>
                        <a14:foregroundMark x1="53750" y1="40000" x2="46111" y2="40000"/>
                        <a14:foregroundMark x1="38611" y1="40556" x2="37639" y2="40000"/>
                        <a14:foregroundMark x1="55000" y1="39306" x2="45833" y2="40139"/>
                        <a14:foregroundMark x1="45833" y1="40139" x2="53611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27" r="34884" b="59217"/>
          <a:stretch/>
        </p:blipFill>
        <p:spPr bwMode="auto">
          <a:xfrm>
            <a:off x="0" y="4062426"/>
            <a:ext cx="1666010" cy="23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347349F-64BA-BEBD-D805-199D7EE0F84C}"/>
              </a:ext>
            </a:extLst>
          </p:cNvPr>
          <p:cNvSpPr/>
          <p:nvPr/>
        </p:nvSpPr>
        <p:spPr>
          <a:xfrm>
            <a:off x="2000570" y="5554218"/>
            <a:ext cx="5488802" cy="773636"/>
          </a:xfrm>
          <a:prstGeom prst="wedgeRoundRectCallout">
            <a:avLst>
              <a:gd name="adj1" fmla="val -56690"/>
              <a:gd name="adj2" fmla="val -1604"/>
              <a:gd name="adj3" fmla="val 16667"/>
            </a:avLst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rPr>
              <a:t>La galerie des Glaces* est trop jolie. Je rouvre la </a:t>
            </a:r>
            <a:r>
              <a:rPr lang="fr-FR" sz="2000" dirty="0">
                <a:solidFill>
                  <a:srgbClr val="FFFFFF"/>
                </a:solidFill>
                <a:latin typeface="Century Gothic"/>
              </a:rPr>
              <a:t>salle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rPr>
              <a:t> seulement pour toi.</a:t>
            </a:r>
          </a:p>
        </p:txBody>
      </p:sp>
      <p:sp>
        <p:nvSpPr>
          <p:cNvPr id="2" name="Rounded Rectangle 46">
            <a:extLst>
              <a:ext uri="{FF2B5EF4-FFF2-40B4-BE49-F238E27FC236}">
                <a16:creationId xmlns:a16="http://schemas.microsoft.com/office/drawing/2014/main" id="{C3D37D95-43AE-6BEC-3577-0736932664DC}"/>
              </a:ext>
            </a:extLst>
          </p:cNvPr>
          <p:cNvSpPr/>
          <p:nvPr/>
        </p:nvSpPr>
        <p:spPr>
          <a:xfrm>
            <a:off x="9839712" y="251481"/>
            <a:ext cx="2055600" cy="399600"/>
          </a:xfrm>
          <a:prstGeom prst="roundRect">
            <a:avLst/>
          </a:prstGeom>
          <a:solidFill>
            <a:srgbClr val="0055A5"/>
          </a:solidFill>
          <a:ln>
            <a:solidFill>
              <a:srgbClr val="0055A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écouter/écrire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CA5173-2136-E8AF-0044-96CAD9C09112}"/>
              </a:ext>
            </a:extLst>
          </p:cNvPr>
          <p:cNvSpPr txBox="1"/>
          <p:nvPr/>
        </p:nvSpPr>
        <p:spPr>
          <a:xfrm>
            <a:off x="3921029" y="5013002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47AC5A-24BB-4AB5-F4D2-6E6829008DE5}"/>
              </a:ext>
            </a:extLst>
          </p:cNvPr>
          <p:cNvSpPr txBox="1"/>
          <p:nvPr/>
        </p:nvSpPr>
        <p:spPr>
          <a:xfrm>
            <a:off x="10761862" y="4291800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8E4D17-1638-5671-5FE4-E0811AA3AB83}"/>
              </a:ext>
            </a:extLst>
          </p:cNvPr>
          <p:cNvSpPr txBox="1"/>
          <p:nvPr/>
        </p:nvSpPr>
        <p:spPr>
          <a:xfrm>
            <a:off x="7558564" y="5712273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2C0092-D603-C340-4129-50ABA6A52197}"/>
              </a:ext>
            </a:extLst>
          </p:cNvPr>
          <p:cNvSpPr txBox="1"/>
          <p:nvPr/>
        </p:nvSpPr>
        <p:spPr>
          <a:xfrm>
            <a:off x="9308977" y="906293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907DA9-85B5-EA53-CD37-268ABB6FD840}"/>
              </a:ext>
            </a:extLst>
          </p:cNvPr>
          <p:cNvSpPr txBox="1"/>
          <p:nvPr/>
        </p:nvSpPr>
        <p:spPr>
          <a:xfrm>
            <a:off x="1748737" y="3539206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A876D0-F247-7936-0C24-3FD3EE7EF979}"/>
              </a:ext>
            </a:extLst>
          </p:cNvPr>
          <p:cNvSpPr txBox="1"/>
          <p:nvPr/>
        </p:nvSpPr>
        <p:spPr>
          <a:xfrm>
            <a:off x="2729786" y="1657648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6CA521-FAF7-56FF-9EFD-F9C362EB9C4D}"/>
              </a:ext>
            </a:extLst>
          </p:cNvPr>
          <p:cNvSpPr txBox="1"/>
          <p:nvPr/>
        </p:nvSpPr>
        <p:spPr>
          <a:xfrm>
            <a:off x="10761862" y="2633336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46BA612-6288-D308-64B7-81D2C032F95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2" t="22718" r="14645"/>
          <a:stretch/>
        </p:blipFill>
        <p:spPr>
          <a:xfrm>
            <a:off x="10525991" y="4531476"/>
            <a:ext cx="1666010" cy="192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9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9" grpId="0" animBg="1"/>
      <p:bldP spid="12" grpId="0" animBg="1"/>
      <p:bldP spid="10" grpId="0" animBg="1"/>
      <p:bldP spid="11" grpId="0" animBg="1"/>
      <p:bldP spid="4" grpId="0" animBg="1"/>
      <p:bldP spid="6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107B6B-D261-3292-DB81-6481AC7F1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198" y="988988"/>
            <a:ext cx="7083972" cy="847809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55A5"/>
                </a:solidFill>
              </a:rPr>
              <a:t>Now we add the </a:t>
            </a:r>
            <a:r>
              <a:rPr lang="fr-FR" b="1" dirty="0">
                <a:solidFill>
                  <a:srgbClr val="0055A5"/>
                </a:solidFill>
              </a:rPr>
              <a:t>il/elle/on </a:t>
            </a:r>
            <a:r>
              <a:rPr lang="en-GB" dirty="0">
                <a:solidFill>
                  <a:srgbClr val="0055A5"/>
                </a:solidFill>
              </a:rPr>
              <a:t>forms of verbs like </a:t>
            </a:r>
            <a:r>
              <a:rPr lang="fr-FR" b="1" dirty="0">
                <a:solidFill>
                  <a:schemeClr val="accent2"/>
                </a:solidFill>
              </a:rPr>
              <a:t>ouvrir</a:t>
            </a:r>
            <a:r>
              <a:rPr lang="en-GB" dirty="0">
                <a:solidFill>
                  <a:srgbClr val="0055A5"/>
                </a:solidFill>
              </a:rPr>
              <a:t> in the present tense:</a:t>
            </a:r>
            <a:endParaRPr lang="en-GB" sz="1600" dirty="0">
              <a:solidFill>
                <a:srgbClr val="0055A5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EBE5D8-FC22-BCA1-4642-FFA840620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7"/>
            <a:ext cx="7083972" cy="647577"/>
          </a:xfrm>
        </p:spPr>
        <p:txBody>
          <a:bodyPr>
            <a:normAutofit/>
          </a:bodyPr>
          <a:lstStyle/>
          <a:p>
            <a:r>
              <a:rPr lang="fr-FR" dirty="0"/>
              <a:t>Les verbes comme ouvrir</a:t>
            </a:r>
          </a:p>
        </p:txBody>
      </p:sp>
      <p:sp>
        <p:nvSpPr>
          <p:cNvPr id="9" name="Rounded Rectangle 46">
            <a:extLst>
              <a:ext uri="{FF2B5EF4-FFF2-40B4-BE49-F238E27FC236}">
                <a16:creationId xmlns:a16="http://schemas.microsoft.com/office/drawing/2014/main" id="{388C1FAD-2209-FC88-010D-4F5A21E1F4D2}"/>
              </a:ext>
            </a:extLst>
          </p:cNvPr>
          <p:cNvSpPr/>
          <p:nvPr/>
        </p:nvSpPr>
        <p:spPr>
          <a:xfrm>
            <a:off x="9839712" y="251481"/>
            <a:ext cx="2055600" cy="399600"/>
          </a:xfrm>
          <a:prstGeom prst="roundRect">
            <a:avLst/>
          </a:prstGeom>
          <a:solidFill>
            <a:srgbClr val="0055A5"/>
          </a:solidFill>
          <a:ln>
            <a:solidFill>
              <a:srgbClr val="0055A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grammaire</a:t>
            </a:r>
          </a:p>
        </p:txBody>
      </p:sp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8BDDD348-C311-1650-BBCC-851AA560D0F0}"/>
              </a:ext>
            </a:extLst>
          </p:cNvPr>
          <p:cNvSpPr/>
          <p:nvPr/>
        </p:nvSpPr>
        <p:spPr>
          <a:xfrm>
            <a:off x="1611749" y="2770553"/>
            <a:ext cx="2096027" cy="2400528"/>
          </a:xfrm>
          <a:prstGeom prst="rightArrow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dirty="0">
                <a:solidFill>
                  <a:srgbClr val="FFFFFF"/>
                </a:solidFill>
                <a:latin typeface="Century Gothic"/>
              </a:rPr>
              <a:t>ouvr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</a:rPr>
              <a:t>ir</a:t>
            </a:r>
          </a:p>
        </p:txBody>
      </p:sp>
      <p:sp>
        <p:nvSpPr>
          <p:cNvPr id="14" name="Callout: Right Arrow 13">
            <a:extLst>
              <a:ext uri="{FF2B5EF4-FFF2-40B4-BE49-F238E27FC236}">
                <a16:creationId xmlns:a16="http://schemas.microsoft.com/office/drawing/2014/main" id="{63DABFB4-121F-61A3-B0DA-96D2C78A07FA}"/>
              </a:ext>
            </a:extLst>
          </p:cNvPr>
          <p:cNvSpPr/>
          <p:nvPr/>
        </p:nvSpPr>
        <p:spPr>
          <a:xfrm>
            <a:off x="3707776" y="2770553"/>
            <a:ext cx="1921425" cy="2400528"/>
          </a:xfrm>
          <a:prstGeom prst="rightArrow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ouvr-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A593DC-5315-3B71-6B83-91615761409C}"/>
              </a:ext>
            </a:extLst>
          </p:cNvPr>
          <p:cNvSpPr/>
          <p:nvPr/>
        </p:nvSpPr>
        <p:spPr>
          <a:xfrm>
            <a:off x="8809116" y="2770553"/>
            <a:ext cx="3041109" cy="24005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rPr>
              <a:t>j’ouvr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rPr>
              <a:t>tu ouvr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</a:rPr>
              <a:t>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>
                <a:solidFill>
                  <a:schemeClr val="bg1"/>
                </a:solidFill>
                <a:latin typeface="Century Gothic"/>
              </a:rPr>
              <a:t>il/elle/on ouvr</a:t>
            </a:r>
            <a:r>
              <a:rPr lang="fr-FR" sz="2800" b="1" dirty="0">
                <a:solidFill>
                  <a:srgbClr val="0055A4"/>
                </a:solidFill>
                <a:latin typeface="Century Gothic"/>
              </a:rPr>
              <a:t>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55A4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3" name="Callout: Right Arrow 32">
            <a:extLst>
              <a:ext uri="{FF2B5EF4-FFF2-40B4-BE49-F238E27FC236}">
                <a16:creationId xmlns:a16="http://schemas.microsoft.com/office/drawing/2014/main" id="{D73B9880-3F83-0B25-16BF-BE92B1661836}"/>
              </a:ext>
            </a:extLst>
          </p:cNvPr>
          <p:cNvSpPr/>
          <p:nvPr/>
        </p:nvSpPr>
        <p:spPr>
          <a:xfrm>
            <a:off x="5629201" y="2770553"/>
            <a:ext cx="3179915" cy="2400528"/>
          </a:xfrm>
          <a:prstGeom prst="rightArrowCallout">
            <a:avLst>
              <a:gd name="adj1" fmla="val 25000"/>
              <a:gd name="adj2" fmla="val 25000"/>
              <a:gd name="adj3" fmla="val 24495"/>
              <a:gd name="adj4" fmla="val 747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rPr>
              <a:t>je: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</a:rPr>
              <a:t>-e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>
                <a:solidFill>
                  <a:schemeClr val="bg1"/>
                </a:solidFill>
                <a:latin typeface="Century Gothic"/>
              </a:rPr>
              <a:t>tu: </a:t>
            </a:r>
            <a:r>
              <a:rPr lang="fr-FR" sz="2800" b="1" dirty="0">
                <a:solidFill>
                  <a:srgbClr val="0055A4"/>
                </a:solidFill>
                <a:latin typeface="Century Gothic"/>
              </a:rPr>
              <a:t>-es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il/elle/on: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</a:rPr>
              <a:t>-e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F9687A-47D6-C5DA-E2BE-F2DDA61B955C}"/>
              </a:ext>
            </a:extLst>
          </p:cNvPr>
          <p:cNvSpPr txBox="1"/>
          <p:nvPr/>
        </p:nvSpPr>
        <p:spPr>
          <a:xfrm>
            <a:off x="1468506" y="1906660"/>
            <a:ext cx="1823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Verb infinitive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62F43B5-164D-DFB7-6615-43D44FF10A52}"/>
              </a:ext>
            </a:extLst>
          </p:cNvPr>
          <p:cNvSpPr txBox="1"/>
          <p:nvPr/>
        </p:nvSpPr>
        <p:spPr>
          <a:xfrm>
            <a:off x="2987927" y="1888177"/>
            <a:ext cx="2847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Remove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-ir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leave the stem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447061-3E82-D8A1-50C0-3EA784E5E2A4}"/>
              </a:ext>
            </a:extLst>
          </p:cNvPr>
          <p:cNvSpPr txBox="1"/>
          <p:nvPr/>
        </p:nvSpPr>
        <p:spPr>
          <a:xfrm>
            <a:off x="5530801" y="1888177"/>
            <a:ext cx="2713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Add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endings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the stem…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671683-A7DF-0D4B-69D5-6CA3F027F6F9}"/>
              </a:ext>
            </a:extLst>
          </p:cNvPr>
          <p:cNvSpPr txBox="1"/>
          <p:nvPr/>
        </p:nvSpPr>
        <p:spPr>
          <a:xfrm>
            <a:off x="9245703" y="2243096"/>
            <a:ext cx="1824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…et voilà !</a:t>
            </a:r>
          </a:p>
        </p:txBody>
      </p:sp>
      <p:pic>
        <p:nvPicPr>
          <p:cNvPr id="6" name="Picture 5" descr="Logo, icon&#10;&#10;Description automatically generated">
            <a:hlinkClick r:id="" action="ppaction://noaction">
              <a:snd r:embed="rId3" name="conjugation ouvrir je tu il elle on.wav"/>
            </a:hlinkClick>
            <a:extLst>
              <a:ext uri="{FF2B5EF4-FFF2-40B4-BE49-F238E27FC236}">
                <a16:creationId xmlns:a16="http://schemas.microsoft.com/office/drawing/2014/main" id="{B6D0B22B-0614-9265-78C1-B0CA007F05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166" y="2081064"/>
            <a:ext cx="638111" cy="638111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F5FED9F9-8DB8-CEBE-D4BA-BF2F344481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6" r="12179"/>
          <a:stretch/>
        </p:blipFill>
        <p:spPr>
          <a:xfrm>
            <a:off x="233654" y="2704761"/>
            <a:ext cx="1421689" cy="25621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2CAFAD-D59D-1B90-EC4F-4CEAB04574B2}"/>
              </a:ext>
            </a:extLst>
          </p:cNvPr>
          <p:cNvSpPr/>
          <p:nvPr/>
        </p:nvSpPr>
        <p:spPr>
          <a:xfrm>
            <a:off x="5629201" y="4172459"/>
            <a:ext cx="2333248" cy="513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A908F6-8811-0A1A-C44B-A49AA494B314}"/>
              </a:ext>
            </a:extLst>
          </p:cNvPr>
          <p:cNvSpPr/>
          <p:nvPr/>
        </p:nvSpPr>
        <p:spPr>
          <a:xfrm>
            <a:off x="8991411" y="4172459"/>
            <a:ext cx="2793866" cy="513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A024F17-E628-86B3-AE45-8FB6892919AA}"/>
              </a:ext>
            </a:extLst>
          </p:cNvPr>
          <p:cNvSpPr/>
          <p:nvPr/>
        </p:nvSpPr>
        <p:spPr>
          <a:xfrm>
            <a:off x="2537571" y="5439159"/>
            <a:ext cx="9092802" cy="732994"/>
          </a:xfrm>
          <a:prstGeom prst="wedgeRoundRectCallout">
            <a:avLst>
              <a:gd name="adj1" fmla="val -20913"/>
              <a:gd name="adj2" fmla="val 42415"/>
              <a:gd name="adj3" fmla="val 16667"/>
            </a:avLst>
          </a:prstGeom>
          <a:solidFill>
            <a:srgbClr val="0055A5"/>
          </a:solidFill>
          <a:ln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For gender neutral pronouns in French (</a:t>
            </a:r>
            <a:r>
              <a:rPr lang="fr-FR" sz="2400" dirty="0">
                <a:solidFill>
                  <a:schemeClr val="bg1"/>
                </a:solidFill>
              </a:rPr>
              <a:t>iel, iels, ielle, ielles)</a:t>
            </a:r>
            <a:r>
              <a:rPr lang="en-US" sz="2400" dirty="0">
                <a:solidFill>
                  <a:schemeClr val="bg1"/>
                </a:solidFill>
              </a:rPr>
              <a:t>, the </a:t>
            </a:r>
            <a:r>
              <a:rPr lang="en-US" sz="2400" b="1" dirty="0">
                <a:solidFill>
                  <a:schemeClr val="accent2"/>
                </a:solidFill>
              </a:rPr>
              <a:t>on</a:t>
            </a:r>
            <a:r>
              <a:rPr lang="en-US" sz="2400" dirty="0">
                <a:solidFill>
                  <a:schemeClr val="bg1"/>
                </a:solidFill>
              </a:rPr>
              <a:t> endings are used.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9" name="Picture 18" descr="group of children">
            <a:extLst>
              <a:ext uri="{FF2B5EF4-FFF2-40B4-BE49-F238E27FC236}">
                <a16:creationId xmlns:a16="http://schemas.microsoft.com/office/drawing/2014/main" id="{C57E3E00-6E08-5739-BDE2-DF4283DB7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1" y="5318263"/>
            <a:ext cx="1421689" cy="9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5046EAD-43EC-97C5-E814-BE68A3E19D79}"/>
              </a:ext>
            </a:extLst>
          </p:cNvPr>
          <p:cNvSpPr/>
          <p:nvPr/>
        </p:nvSpPr>
        <p:spPr>
          <a:xfrm>
            <a:off x="7819292" y="765763"/>
            <a:ext cx="4139054" cy="1200619"/>
          </a:xfrm>
          <a:prstGeom prst="wedgeRoundRectCallout">
            <a:avLst>
              <a:gd name="adj1" fmla="val -20052"/>
              <a:gd name="adj2" fmla="val 64128"/>
              <a:gd name="adj3" fmla="val 16667"/>
            </a:avLst>
          </a:prstGeom>
          <a:solidFill>
            <a:srgbClr val="0055A5"/>
          </a:solidFill>
          <a:ln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Notice that the endings for verbs like </a:t>
            </a:r>
            <a:r>
              <a:rPr lang="fr-FR" sz="2400" b="1" dirty="0">
                <a:solidFill>
                  <a:schemeClr val="bg1"/>
                </a:solidFill>
              </a:rPr>
              <a:t>ouvrir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are the same as for </a:t>
            </a:r>
            <a:r>
              <a:rPr lang="en-GB" sz="2400" b="1" dirty="0">
                <a:solidFill>
                  <a:schemeClr val="bg1"/>
                </a:solidFill>
              </a:rPr>
              <a:t>-ER </a:t>
            </a:r>
            <a:r>
              <a:rPr lang="en-GB" sz="2400" dirty="0">
                <a:solidFill>
                  <a:schemeClr val="bg1"/>
                </a:solidFill>
              </a:rPr>
              <a:t>verbs</a:t>
            </a:r>
          </a:p>
        </p:txBody>
      </p:sp>
    </p:spTree>
    <p:extLst>
      <p:ext uri="{BB962C8B-B14F-4D97-AF65-F5344CB8AC3E}">
        <p14:creationId xmlns:p14="http://schemas.microsoft.com/office/powerpoint/2010/main" val="133687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14" grpId="0" animBg="1"/>
      <p:bldP spid="30" grpId="0" animBg="1"/>
      <p:bldP spid="33" grpId="0" animBg="1"/>
      <p:bldP spid="36" grpId="0"/>
      <p:bldP spid="38" grpId="0"/>
      <p:bldP spid="40" grpId="0"/>
      <p:bldP spid="42" grpId="0"/>
      <p:bldP spid="5" grpId="0" animBg="1"/>
      <p:bldP spid="5" grpId="1" animBg="1"/>
      <p:bldP spid="8" grpId="0" animBg="1"/>
      <p:bldP spid="8" grpId="1" animBg="1"/>
      <p:bldP spid="13" grpId="0" animBg="1"/>
      <p:bldP spid="7" grpId="0" animBg="1"/>
    </p:bldLst>
  </p:timing>
</p:sld>
</file>

<file path=ppt/theme/theme1.xml><?xml version="1.0" encoding="utf-8"?>
<a:theme xmlns:a="http://schemas.openxmlformats.org/drawingml/2006/main" name="NCELP_German_2022">
  <a:themeElements>
    <a:clrScheme name="NCELP_French">
      <a:dk1>
        <a:srgbClr val="525050"/>
      </a:dk1>
      <a:lt1>
        <a:srgbClr val="FFFFFF"/>
      </a:lt1>
      <a:dk2>
        <a:srgbClr val="0055A4"/>
      </a:dk2>
      <a:lt2>
        <a:srgbClr val="FFFFFF"/>
      </a:lt2>
      <a:accent1>
        <a:srgbClr val="0060B8"/>
      </a:accent1>
      <a:accent2>
        <a:srgbClr val="EF4135"/>
      </a:accent2>
      <a:accent3>
        <a:srgbClr val="979595"/>
      </a:accent3>
      <a:accent4>
        <a:srgbClr val="2F9AFF"/>
      </a:accent4>
      <a:accent5>
        <a:srgbClr val="F7A59F"/>
      </a:accent5>
      <a:accent6>
        <a:srgbClr val="CCE7FE"/>
      </a:accent6>
      <a:hlink>
        <a:srgbClr val="00B0F0"/>
      </a:hlink>
      <a:folHlink>
        <a:srgbClr val="B87999"/>
      </a:folHlink>
    </a:clrScheme>
    <a:fontScheme name="NCELP_Default_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CELP_French_Powerpoint_Template (1).potx [Repaired]" id="{9D2EB38F-8002-48BD-8B60-40343EA6914B}" vid="{6223AEF6-A421-4372-8E34-946FFA7440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French_SOW_Y10_T1.1_W1_lesson</Template>
  <TotalTime>1</TotalTime>
  <Words>1758</Words>
  <Application>Microsoft Office PowerPoint</Application>
  <PresentationFormat>Widescreen</PresentationFormat>
  <Paragraphs>207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NCELP_German_2022</vt:lpstr>
      <vt:lpstr>Les verbes comme ouvrir</vt:lpstr>
      <vt:lpstr>Le Château de Versailles</vt:lpstr>
      <vt:lpstr>Le Château de Versailles</vt:lpstr>
      <vt:lpstr>Le Château de Versailles</vt:lpstr>
      <vt:lpstr>Le Château de Versailles</vt:lpstr>
      <vt:lpstr>Les verbes comme ouvrir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Finlayson</dc:creator>
  <cp:lastModifiedBy>Catherine Salkeld</cp:lastModifiedBy>
  <cp:revision>1147</cp:revision>
  <cp:lastPrinted>2022-10-28T16:15:19Z</cp:lastPrinted>
  <dcterms:created xsi:type="dcterms:W3CDTF">2022-08-10T09:59:40Z</dcterms:created>
  <dcterms:modified xsi:type="dcterms:W3CDTF">2022-12-20T17:02:12Z</dcterms:modified>
</cp:coreProperties>
</file>