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86" r:id="rId2"/>
  </p:sldMasterIdLst>
  <p:notesMasterIdLst>
    <p:notesMasterId r:id="rId15"/>
  </p:notesMasterIdLst>
  <p:sldIdLst>
    <p:sldId id="268" r:id="rId3"/>
    <p:sldId id="350" r:id="rId4"/>
    <p:sldId id="354" r:id="rId5"/>
    <p:sldId id="352" r:id="rId6"/>
    <p:sldId id="353" r:id="rId7"/>
    <p:sldId id="321" r:id="rId8"/>
    <p:sldId id="322" r:id="rId9"/>
    <p:sldId id="355" r:id="rId10"/>
    <p:sldId id="356" r:id="rId11"/>
    <p:sldId id="357" r:id="rId12"/>
    <p:sldId id="340" r:id="rId13"/>
    <p:sldId id="32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AFD"/>
    <a:srgbClr val="115076"/>
    <a:srgbClr val="EE6000"/>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62" autoAdjust="0"/>
    <p:restoredTop sz="68324" autoAdjust="0"/>
  </p:normalViewPr>
  <p:slideViewPr>
    <p:cSldViewPr snapToGrid="0">
      <p:cViewPr>
        <p:scale>
          <a:sx n="50" d="100"/>
          <a:sy n="50" d="100"/>
        </p:scale>
        <p:origin x="756" y="3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29/05/2020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Revising a range of grammar points from terms 1, 2 and 3.1.</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378637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Applied listening: comprehension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this listening activity, students apply their knowledge of a range of vocabulary and grammar points from terms 1, 2 and 3.1 to identify who is doing various activities in a short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Students write 1-10 and copy the table into their books, ticking the person for each activity. Click the play button to start the audio (two plays are recommended). Answers appear on clicks.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All vocabulary has been taught previously.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Estimated timings: approx 10 minutes</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TRANSCRIPT:</a:t>
            </a:r>
          </a:p>
          <a:p>
            <a:r>
              <a:rPr lang="fr-FR" sz="1200" kern="1200" dirty="0">
                <a:solidFill>
                  <a:schemeClr val="tx1"/>
                </a:solidFill>
                <a:effectLst/>
                <a:latin typeface="+mn-lt"/>
                <a:ea typeface="+mn-ea"/>
                <a:cs typeface="+mn-cs"/>
              </a:rPr>
              <a:t>Léa et Amir font un tour de Paris aujourd’hui [1]. Ils font une promenade dehors [2]. </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Normalement, Amir n’aime pas marcher [3], mais il fait un effort pour Léa [4]. Elle trouve la ville intéressante [5]. Elle comprend l’histoire [6] et elle aime apprendre des choses [7]. Amir prépare le déjeuner [8] et Léa fait les courses [9], mais les enfants n’ont pas de liste [10]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6858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Applied reading: French-English translation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this reading activity, students apply their knowledge of a range of vocabulary and grammar points from terms 1, 2 and 3.1 to translate a short text into English.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dirty="0"/>
              <a:t>Students work from the board to write their translations. A suggested translation appears line by line on clicks.</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dirty="0"/>
              <a:t>All vocabulary has been taught previously. The task instructions contain the following cognates: </a:t>
            </a:r>
            <a:r>
              <a:rPr lang="en-GB" sz="1200" i="1" dirty="0"/>
              <a:t>carte </a:t>
            </a:r>
            <a:r>
              <a:rPr lang="en-GB" sz="1200" i="0" dirty="0"/>
              <a:t>[955], </a:t>
            </a:r>
            <a:r>
              <a:rPr lang="en-GB" sz="1200" i="1" dirty="0"/>
              <a:t>postal</a:t>
            </a:r>
            <a:r>
              <a:rPr lang="en-GB" sz="1200" i="0" dirty="0"/>
              <a:t> [3625], </a:t>
            </a:r>
            <a:r>
              <a:rPr lang="en-GB" sz="1200" i="1" dirty="0"/>
              <a:t>message</a:t>
            </a:r>
            <a:r>
              <a:rPr lang="en-GB" sz="1200" i="0" dirty="0"/>
              <a:t> [792].</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i="0" dirty="0"/>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i="0" dirty="0"/>
              <a:t>Estimated timings: approx. 10 minutes</a:t>
            </a:r>
            <a:endParaRPr lang="en-GB"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6803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1" dirty="0"/>
              <a:t>Applied writing: English-French translation</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dirty="0"/>
              <a:t>In this writing activity, students apply their knowledge of a range of vocabulary and grammar points from terms 1 and 2 to translate a short text into French.</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dirty="0"/>
              <a:t>Students work from the board to write their translations. A suggested translation appears line by line on clicks.</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dirty="0"/>
              <a:t>All vocabulary has been taught previously. The task instructions contain the following cognates: </a:t>
            </a:r>
            <a:r>
              <a:rPr lang="en-GB" sz="1200" i="1" dirty="0" err="1"/>
              <a:t>métro</a:t>
            </a:r>
            <a:r>
              <a:rPr lang="en-GB" sz="1200" i="0" dirty="0"/>
              <a:t> [3227], </a:t>
            </a:r>
            <a:r>
              <a:rPr lang="en-GB" sz="1200" i="1" dirty="0" err="1"/>
              <a:t>touriste</a:t>
            </a:r>
            <a:r>
              <a:rPr lang="en-GB" sz="1200" i="0" dirty="0"/>
              <a:t> [2653], </a:t>
            </a:r>
            <a:r>
              <a:rPr lang="en-GB" sz="1200" i="1" dirty="0"/>
              <a:t>station</a:t>
            </a:r>
            <a:r>
              <a:rPr lang="en-GB" sz="1200" i="0" dirty="0"/>
              <a:t> [1399], </a:t>
            </a:r>
            <a:r>
              <a:rPr lang="en-GB" sz="1200" i="1" dirty="0" err="1"/>
              <a:t>traduire</a:t>
            </a:r>
            <a:r>
              <a:rPr lang="en-GB" sz="1200" i="0" dirty="0"/>
              <a:t> [1125].</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i="0" dirty="0"/>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i="0" dirty="0"/>
              <a:t>Estimated timings: approx. 15 minutes</a:t>
            </a:r>
            <a:endParaRPr lang="en-GB"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385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Grammar: subject-verb agreement</a:t>
            </a:r>
          </a:p>
          <a:p>
            <a:endParaRPr lang="en-GB" b="1" dirty="0"/>
          </a:p>
          <a:p>
            <a:r>
              <a:rPr lang="en-GB" b="0" dirty="0"/>
              <a:t>This reading activity practises subject-verb agreement with a range of verb patterns.</a:t>
            </a:r>
          </a:p>
          <a:p>
            <a:endParaRPr lang="en-GB" b="0" dirty="0"/>
          </a:p>
          <a:p>
            <a:r>
              <a:rPr lang="en-GB" b="0" dirty="0"/>
              <a:t>Students write 1-6 and the name / pronoun for each number. Answers are revealed on clicks. English translations can also be elicited. Teachers may wish to highlight the use of </a:t>
            </a:r>
            <a:r>
              <a:rPr lang="en-GB" b="0" i="1" dirty="0"/>
              <a:t>dans</a:t>
            </a:r>
            <a:r>
              <a:rPr lang="en-GB" b="0" i="0" dirty="0"/>
              <a:t> to mean ‘on’ the train, explaining that </a:t>
            </a:r>
            <a:r>
              <a:rPr lang="en-GB" b="0" i="1" dirty="0"/>
              <a:t>sur</a:t>
            </a:r>
            <a:r>
              <a:rPr lang="en-GB" b="0" i="0" dirty="0"/>
              <a:t> would give quite a different meaning!</a:t>
            </a:r>
            <a:endParaRPr lang="en-GB" b="0" dirty="0"/>
          </a:p>
          <a:p>
            <a:endParaRPr lang="en-GB" b="0" dirty="0"/>
          </a:p>
          <a:p>
            <a:r>
              <a:rPr lang="en-GB" b="0" dirty="0"/>
              <a:t>All vocabulary has been taught previously. The task instructions contain the cognate </a:t>
            </a:r>
            <a:r>
              <a:rPr lang="en-GB" b="0" i="1" dirty="0"/>
              <a:t>correct </a:t>
            </a:r>
            <a:r>
              <a:rPr lang="en-GB" b="0" i="0" dirty="0"/>
              <a:t>[2617].</a:t>
            </a:r>
          </a:p>
          <a:p>
            <a:endParaRPr lang="en-GB" b="0" i="0" dirty="0"/>
          </a:p>
          <a:p>
            <a:r>
              <a:rPr lang="en-GB" b="0" i="0" dirty="0"/>
              <a:t>Estimated timings: approx. 5 minutes</a:t>
            </a:r>
            <a:endParaRPr lang="en-GB" b="0" dirty="0"/>
          </a:p>
          <a:p>
            <a:endParaRPr lang="en-GB" b="0" dirty="0"/>
          </a:p>
          <a:p>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5667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1" dirty="0"/>
              <a:t>Grammar: inversion questions 1</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dirty="0"/>
              <a:t>This slide revises subject-verb inversion receptively. The messages are recorded with flat intonation to focus attention on the word order.</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dirty="0"/>
              <a:t>Students write 1-8 and Q (question) or P (phrase) as appropriate. Answers appear on clicks. English translations can also be elicited.</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dirty="0"/>
              <a:t>All vocabulary has been taught previously, except for the cognate </a:t>
            </a:r>
            <a:r>
              <a:rPr lang="en-GB" sz="1200" i="1" dirty="0"/>
              <a:t>taxi</a:t>
            </a:r>
            <a:r>
              <a:rPr lang="en-GB" sz="1200" i="0" dirty="0"/>
              <a:t> [4235]. The task instructions contain the cognates </a:t>
            </a:r>
            <a:r>
              <a:rPr lang="en-GB" sz="1200" i="1" dirty="0" err="1"/>
              <a:t>téléphone</a:t>
            </a:r>
            <a:r>
              <a:rPr lang="en-GB" sz="1200" i="0" dirty="0"/>
              <a:t> [1366] and </a:t>
            </a:r>
            <a:r>
              <a:rPr lang="en-GB" sz="1200" i="1" dirty="0" err="1"/>
              <a:t>décider</a:t>
            </a:r>
            <a:r>
              <a:rPr lang="en-GB" sz="1200" i="0" dirty="0"/>
              <a:t> [165].</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i="0" dirty="0"/>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i="0" dirty="0"/>
              <a:t>Estimated timings: approx. 10 minutes</a:t>
            </a:r>
            <a:endParaRPr lang="en-GB" sz="1200" dirty="0"/>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dirty="0"/>
              <a:t>TRANSCRIPT:</a:t>
            </a:r>
          </a:p>
          <a:p>
            <a:pPr marL="228600" marR="0" lvl="0" indent="-228600" algn="l" defTabSz="914400" rtl="0" eaLnBrk="1" fontAlgn="auto" latinLnBrk="0" hangingPunct="1">
              <a:lnSpc>
                <a:spcPct val="100000"/>
              </a:lnSpc>
              <a:spcBef>
                <a:spcPts val="720"/>
              </a:spcBef>
              <a:spcAft>
                <a:spcPts val="0"/>
              </a:spcAft>
              <a:buClrTx/>
              <a:buSzTx/>
              <a:buFontTx/>
              <a:buAutoNum type="arabicPeriod"/>
              <a:tabLst/>
              <a:defRPr/>
            </a:pPr>
            <a:r>
              <a:rPr lang="en-GB" sz="1200" dirty="0" err="1"/>
              <a:t>Êtes-vous</a:t>
            </a:r>
            <a:r>
              <a:rPr lang="en-GB" sz="1200" dirty="0"/>
              <a:t> à Paris ?</a:t>
            </a:r>
          </a:p>
          <a:p>
            <a:pPr marL="228600" marR="0" lvl="0" indent="-228600" algn="l" defTabSz="914400" rtl="0" eaLnBrk="1" fontAlgn="auto" latinLnBrk="0" hangingPunct="1">
              <a:lnSpc>
                <a:spcPct val="100000"/>
              </a:lnSpc>
              <a:spcBef>
                <a:spcPts val="720"/>
              </a:spcBef>
              <a:spcAft>
                <a:spcPts val="0"/>
              </a:spcAft>
              <a:buClrTx/>
              <a:buSzTx/>
              <a:buFontTx/>
              <a:buAutoNum type="arabicPeriod"/>
              <a:tabLst/>
              <a:defRPr/>
            </a:pPr>
            <a:r>
              <a:rPr lang="en-GB" sz="1200" dirty="0" err="1"/>
              <a:t>Viens-tu</a:t>
            </a:r>
            <a:r>
              <a:rPr lang="en-GB" sz="1200" dirty="0"/>
              <a:t> </a:t>
            </a:r>
            <a:r>
              <a:rPr lang="en-GB" sz="1200" dirty="0" err="1"/>
              <a:t>en</a:t>
            </a:r>
            <a:r>
              <a:rPr lang="en-GB" sz="1200" dirty="0"/>
              <a:t> taxi ?</a:t>
            </a:r>
          </a:p>
          <a:p>
            <a:pPr marL="228600" marR="0" lvl="0" indent="-228600" algn="l" defTabSz="914400" rtl="0" eaLnBrk="1" fontAlgn="auto" latinLnBrk="0" hangingPunct="1">
              <a:lnSpc>
                <a:spcPct val="100000"/>
              </a:lnSpc>
              <a:spcBef>
                <a:spcPts val="720"/>
              </a:spcBef>
              <a:spcAft>
                <a:spcPts val="0"/>
              </a:spcAft>
              <a:buClrTx/>
              <a:buSzTx/>
              <a:buFontTx/>
              <a:buAutoNum type="arabicPeriod"/>
              <a:tabLst/>
              <a:defRPr/>
            </a:pPr>
            <a:r>
              <a:rPr lang="en-GB" sz="1200" dirty="0"/>
              <a:t>Nous </a:t>
            </a:r>
            <a:r>
              <a:rPr lang="en-GB" sz="1200" dirty="0" err="1"/>
              <a:t>faisons</a:t>
            </a:r>
            <a:r>
              <a:rPr lang="en-GB" sz="1200" dirty="0"/>
              <a:t> le ménage.</a:t>
            </a:r>
          </a:p>
          <a:p>
            <a:pPr marL="228600" marR="0" lvl="0" indent="-228600" algn="l" defTabSz="914400" rtl="0" eaLnBrk="1" fontAlgn="auto" latinLnBrk="0" hangingPunct="1">
              <a:lnSpc>
                <a:spcPct val="100000"/>
              </a:lnSpc>
              <a:spcBef>
                <a:spcPts val="720"/>
              </a:spcBef>
              <a:spcAft>
                <a:spcPts val="0"/>
              </a:spcAft>
              <a:buClrTx/>
              <a:buSzTx/>
              <a:buFontTx/>
              <a:buAutoNum type="arabicPeriod"/>
              <a:tabLst/>
              <a:defRPr/>
            </a:pPr>
            <a:r>
              <a:rPr lang="en-GB" sz="1200" dirty="0"/>
              <a:t>Tu </a:t>
            </a:r>
            <a:r>
              <a:rPr lang="en-GB" sz="1200" dirty="0" err="1"/>
              <a:t>sais</a:t>
            </a:r>
            <a:r>
              <a:rPr lang="en-GB" sz="1200" dirty="0"/>
              <a:t> </a:t>
            </a:r>
            <a:r>
              <a:rPr lang="en-GB" sz="1200" dirty="0" err="1"/>
              <a:t>ouvrir</a:t>
            </a:r>
            <a:r>
              <a:rPr lang="en-GB" sz="1200" dirty="0"/>
              <a:t> la </a:t>
            </a:r>
            <a:r>
              <a:rPr lang="en-GB" sz="1200" dirty="0" err="1"/>
              <a:t>porte</a:t>
            </a:r>
            <a:r>
              <a:rPr lang="en-GB" sz="1200" dirty="0"/>
              <a:t>.</a:t>
            </a:r>
          </a:p>
          <a:p>
            <a:pPr marL="228600" marR="0" lvl="0" indent="-228600" algn="l" defTabSz="914400" rtl="0" eaLnBrk="1" fontAlgn="auto" latinLnBrk="0" hangingPunct="1">
              <a:lnSpc>
                <a:spcPct val="100000"/>
              </a:lnSpc>
              <a:spcBef>
                <a:spcPts val="720"/>
              </a:spcBef>
              <a:spcAft>
                <a:spcPts val="0"/>
              </a:spcAft>
              <a:buClrTx/>
              <a:buSzTx/>
              <a:buFont typeface="+mj-lt"/>
              <a:buAutoNum type="arabicPeriod"/>
              <a:tabLst/>
              <a:defRPr/>
            </a:pPr>
            <a:r>
              <a:rPr lang="en-GB" sz="1200" dirty="0"/>
              <a:t>Nous </a:t>
            </a:r>
            <a:r>
              <a:rPr lang="en-GB" sz="1200" dirty="0" err="1"/>
              <a:t>marchons</a:t>
            </a:r>
            <a:r>
              <a:rPr lang="en-GB" sz="1200" dirty="0"/>
              <a:t> à la </a:t>
            </a:r>
            <a:r>
              <a:rPr lang="en-GB" sz="1200" dirty="0" err="1"/>
              <a:t>maison</a:t>
            </a:r>
            <a:r>
              <a:rPr lang="en-GB" sz="1200" dirty="0"/>
              <a:t>.</a:t>
            </a:r>
          </a:p>
          <a:p>
            <a:pPr marL="228600" marR="0" lvl="0" indent="-228600" algn="l" defTabSz="914400" rtl="0" eaLnBrk="1" fontAlgn="auto" latinLnBrk="0" hangingPunct="1">
              <a:lnSpc>
                <a:spcPct val="100000"/>
              </a:lnSpc>
              <a:spcBef>
                <a:spcPts val="720"/>
              </a:spcBef>
              <a:spcAft>
                <a:spcPts val="0"/>
              </a:spcAft>
              <a:buClrTx/>
              <a:buSzTx/>
              <a:buFont typeface="+mj-lt"/>
              <a:buAutoNum type="arabicPeriod"/>
              <a:tabLst/>
              <a:defRPr/>
            </a:pPr>
            <a:r>
              <a:rPr lang="en-GB" sz="1200" dirty="0"/>
              <a:t>Tu es derrière le </a:t>
            </a:r>
            <a:r>
              <a:rPr lang="en-GB" sz="1200" dirty="0" err="1"/>
              <a:t>cinéma</a:t>
            </a:r>
            <a:r>
              <a:rPr lang="en-GB" sz="1200" dirty="0"/>
              <a:t>.</a:t>
            </a:r>
          </a:p>
          <a:p>
            <a:pPr marL="228600" marR="0" lvl="0" indent="-228600" algn="l" defTabSz="914400" rtl="0" eaLnBrk="1" fontAlgn="auto" latinLnBrk="0" hangingPunct="1">
              <a:lnSpc>
                <a:spcPct val="100000"/>
              </a:lnSpc>
              <a:spcBef>
                <a:spcPts val="720"/>
              </a:spcBef>
              <a:spcAft>
                <a:spcPts val="0"/>
              </a:spcAft>
              <a:buClrTx/>
              <a:buSzTx/>
              <a:buFont typeface="+mj-lt"/>
              <a:buAutoNum type="arabicPeriod"/>
              <a:tabLst/>
              <a:defRPr/>
            </a:pPr>
            <a:r>
              <a:rPr lang="en-GB" sz="1200" dirty="0" err="1"/>
              <a:t>Avez-vous</a:t>
            </a:r>
            <a:r>
              <a:rPr lang="en-GB" sz="1200" dirty="0"/>
              <a:t> des </a:t>
            </a:r>
            <a:r>
              <a:rPr lang="en-GB" sz="1200" dirty="0" err="1"/>
              <a:t>lits</a:t>
            </a:r>
            <a:r>
              <a:rPr lang="en-GB" sz="1200" dirty="0"/>
              <a:t> pour les enfants ?</a:t>
            </a:r>
          </a:p>
          <a:p>
            <a:pPr marL="228600" marR="0" lvl="0" indent="-228600" algn="l" defTabSz="914400" rtl="0" eaLnBrk="1" fontAlgn="auto" latinLnBrk="0" hangingPunct="1">
              <a:lnSpc>
                <a:spcPct val="100000"/>
              </a:lnSpc>
              <a:spcBef>
                <a:spcPts val="720"/>
              </a:spcBef>
              <a:spcAft>
                <a:spcPts val="0"/>
              </a:spcAft>
              <a:buClrTx/>
              <a:buSzTx/>
              <a:buFont typeface="+mj-lt"/>
              <a:buAutoNum type="arabicPeriod"/>
              <a:tabLst/>
              <a:defRPr/>
            </a:pPr>
            <a:r>
              <a:rPr lang="en-GB" sz="1200" dirty="0" err="1"/>
              <a:t>Frappons</a:t>
            </a:r>
            <a:r>
              <a:rPr lang="en-GB" sz="1200" dirty="0"/>
              <a:t>-nous à la </a:t>
            </a:r>
            <a:r>
              <a:rPr lang="en-GB" sz="1200" dirty="0" err="1"/>
              <a:t>porte</a:t>
            </a:r>
            <a:r>
              <a:rPr lang="en-GB" sz="1200"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1409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1" dirty="0"/>
              <a:t>Grammar: inversion questions 2</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dirty="0"/>
              <a:t>This slide revises subject-verb inversion productively, using question words.</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dirty="0"/>
              <a:t>Students write 1-8 and write questions that correspond to the answers using one of the question words provided. Answers other than those provided may be possible in some cases, but students must use each question word once. Answers appear on clicks.</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dirty="0"/>
              <a:t>All vocabulary has been taught previously. The task instructions contain the cognate </a:t>
            </a:r>
            <a:r>
              <a:rPr lang="en-GB" sz="1200" i="1" dirty="0"/>
              <a:t>orange</a:t>
            </a:r>
            <a:r>
              <a:rPr lang="en-GB" sz="1200" i="0" dirty="0"/>
              <a:t> [3912].</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i="0" dirty="0"/>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i="0" dirty="0"/>
              <a:t>Estimated timings: approx. 10 minutes</a:t>
            </a:r>
            <a:endParaRPr lang="en-GB" sz="1200" dirty="0"/>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997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1" dirty="0"/>
              <a:t>Grammar: negatives</a:t>
            </a:r>
            <a:endParaRPr lang="en-GB" sz="1200" b="0" dirty="0"/>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0" dirty="0"/>
              <a:t>This reading activity practises negation in a range of sentence structures.</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0" dirty="0"/>
              <a:t>Students write 1-8 and the first half of each sentence. Answers appear on successive clicks. English translations can also be elicited.</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0" dirty="0"/>
              <a:t>All vocabulary has been taught previously. The task instructions contain the cognate </a:t>
            </a:r>
            <a:r>
              <a:rPr lang="en-GB" sz="1200" b="0" i="1" dirty="0" err="1"/>
              <a:t>compléter</a:t>
            </a:r>
            <a:r>
              <a:rPr lang="en-GB" sz="1200" b="0" i="1" dirty="0"/>
              <a:t> </a:t>
            </a:r>
            <a:r>
              <a:rPr lang="en-GB" sz="1200" b="0" i="0" dirty="0"/>
              <a:t>[2034].</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b="0" i="0" dirty="0"/>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0" i="0" dirty="0"/>
              <a:t>Estimated timings: approx. 5 minutes</a:t>
            </a:r>
            <a:endParaRPr lang="en-GB" sz="1200" b="0" dirty="0"/>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0689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Applied speaking: picture description</a:t>
            </a:r>
          </a:p>
          <a:p>
            <a:endParaRPr lang="en-GB" dirty="0"/>
          </a:p>
          <a:p>
            <a:r>
              <a:rPr lang="en-GB" dirty="0"/>
              <a:t>In this speaking activity, students apply their knowledge of a range of vocabulary and grammar points to describe an image.</a:t>
            </a:r>
          </a:p>
          <a:p>
            <a:endParaRPr lang="en-GB" dirty="0"/>
          </a:p>
          <a:p>
            <a:r>
              <a:rPr lang="en-GB" dirty="0"/>
              <a:t>Students work in pairs. Partner A says the sentences to describe the image on this slide, with Partner B giving corrections and feedback. Partner B’s image and sentences are on the following slide. Answers are displayed on clicks.</a:t>
            </a:r>
          </a:p>
          <a:p>
            <a:endParaRPr lang="en-GB" i="0" u="none" dirty="0"/>
          </a:p>
          <a:p>
            <a:r>
              <a:rPr lang="en-GB" i="0" u="none" dirty="0"/>
              <a:t>Estimated timings: approx. 10 minutes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2543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4120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err="1">
                <a:solidFill>
                  <a:schemeClr val="tx1"/>
                </a:solidFill>
                <a:effectLst/>
                <a:latin typeface="+mn-lt"/>
                <a:ea typeface="+mn-ea"/>
                <a:cs typeface="+mn-cs"/>
              </a:rPr>
              <a:t>Grammar</a:t>
            </a:r>
            <a:r>
              <a:rPr lang="fr-FR" sz="1200" b="1" kern="1200" dirty="0">
                <a:solidFill>
                  <a:schemeClr val="tx1"/>
                </a:solidFill>
                <a:effectLst/>
                <a:latin typeface="+mn-lt"/>
                <a:ea typeface="+mn-ea"/>
                <a:cs typeface="+mn-cs"/>
              </a:rPr>
              <a:t>: adjective placement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This </a:t>
            </a:r>
            <a:r>
              <a:rPr lang="fr-FR" sz="1200" kern="1200" dirty="0" err="1">
                <a:solidFill>
                  <a:schemeClr val="tx1"/>
                </a:solidFill>
                <a:effectLst/>
                <a:latin typeface="+mn-lt"/>
                <a:ea typeface="+mn-ea"/>
                <a:cs typeface="+mn-cs"/>
              </a:rPr>
              <a:t>listening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activity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revises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pre</a:t>
            </a:r>
            <a:r>
              <a:rPr lang="fr-FR" sz="1200" kern="1200" dirty="0">
                <a:solidFill>
                  <a:schemeClr val="tx1"/>
                </a:solidFill>
                <a:effectLst/>
                <a:latin typeface="+mn-lt"/>
                <a:ea typeface="+mn-ea"/>
                <a:cs typeface="+mn-cs"/>
              </a:rPr>
              <a:t>- and post-nominal adjectives.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err="1">
                <a:solidFill>
                  <a:schemeClr val="tx1"/>
                </a:solidFill>
                <a:effectLst/>
                <a:latin typeface="+mn-lt"/>
                <a:ea typeface="+mn-ea"/>
                <a:cs typeface="+mn-cs"/>
              </a:rPr>
              <a:t>Students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write</a:t>
            </a:r>
            <a:r>
              <a:rPr lang="fr-FR" sz="1200" kern="1200" dirty="0">
                <a:solidFill>
                  <a:schemeClr val="tx1"/>
                </a:solidFill>
                <a:effectLst/>
                <a:latin typeface="+mn-lt"/>
                <a:ea typeface="+mn-ea"/>
                <a:cs typeface="+mn-cs"/>
              </a:rPr>
              <a:t> 1-8 and </a:t>
            </a:r>
            <a:r>
              <a:rPr lang="fr-FR" sz="1200" kern="1200" dirty="0" err="1">
                <a:solidFill>
                  <a:schemeClr val="tx1"/>
                </a:solidFill>
                <a:effectLst/>
                <a:latin typeface="+mn-lt"/>
                <a:ea typeface="+mn-ea"/>
                <a:cs typeface="+mn-cs"/>
              </a:rPr>
              <a:t>choose</a:t>
            </a:r>
            <a:r>
              <a:rPr lang="fr-FR" sz="1200" kern="1200" dirty="0">
                <a:solidFill>
                  <a:schemeClr val="tx1"/>
                </a:solidFill>
                <a:effectLst/>
                <a:latin typeface="+mn-lt"/>
                <a:ea typeface="+mn-ea"/>
                <a:cs typeface="+mn-cs"/>
              </a:rPr>
              <a:t> the adjective </a:t>
            </a:r>
            <a:r>
              <a:rPr lang="fr-FR" sz="1200" kern="1200" dirty="0" err="1">
                <a:solidFill>
                  <a:schemeClr val="tx1"/>
                </a:solidFill>
                <a:effectLst/>
                <a:latin typeface="+mn-lt"/>
                <a:ea typeface="+mn-ea"/>
                <a:cs typeface="+mn-cs"/>
              </a:rPr>
              <a:t>which</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missing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based</a:t>
            </a:r>
            <a:r>
              <a:rPr lang="fr-FR" sz="1200" kern="1200" dirty="0">
                <a:solidFill>
                  <a:schemeClr val="tx1"/>
                </a:solidFill>
                <a:effectLst/>
                <a:latin typeface="+mn-lt"/>
                <a:ea typeface="+mn-ea"/>
                <a:cs typeface="+mn-cs"/>
              </a:rPr>
              <a:t> on the </a:t>
            </a:r>
            <a:r>
              <a:rPr lang="fr-FR" sz="1200" kern="1200" dirty="0" err="1">
                <a:solidFill>
                  <a:schemeClr val="tx1"/>
                </a:solidFill>
                <a:effectLst/>
                <a:latin typeface="+mn-lt"/>
                <a:ea typeface="+mn-ea"/>
                <a:cs typeface="+mn-cs"/>
              </a:rPr>
              <a:t>word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order</a:t>
            </a:r>
            <a:r>
              <a:rPr lang="fr-FR" sz="1200" kern="1200" dirty="0">
                <a:solidFill>
                  <a:schemeClr val="tx1"/>
                </a:solidFill>
                <a:effectLst/>
                <a:latin typeface="+mn-lt"/>
                <a:ea typeface="+mn-ea"/>
                <a:cs typeface="+mn-cs"/>
              </a:rPr>
              <a:t>. The full audio (</a:t>
            </a:r>
            <a:r>
              <a:rPr lang="fr-FR" sz="1200" kern="1200" dirty="0" err="1">
                <a:solidFill>
                  <a:schemeClr val="tx1"/>
                </a:solidFill>
                <a:effectLst/>
                <a:latin typeface="+mn-lt"/>
                <a:ea typeface="+mn-ea"/>
                <a:cs typeface="+mn-cs"/>
              </a:rPr>
              <a:t>without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beeps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provided</a:t>
            </a:r>
            <a:r>
              <a:rPr lang="fr-FR" sz="1200" kern="1200" dirty="0">
                <a:solidFill>
                  <a:schemeClr val="tx1"/>
                </a:solidFill>
                <a:effectLst/>
                <a:latin typeface="+mn-lt"/>
                <a:ea typeface="+mn-ea"/>
                <a:cs typeface="+mn-cs"/>
              </a:rPr>
              <a:t> on the </a:t>
            </a:r>
            <a:r>
              <a:rPr lang="fr-FR" sz="1200" kern="1200" dirty="0" err="1">
                <a:solidFill>
                  <a:schemeClr val="tx1"/>
                </a:solidFill>
                <a:effectLst/>
                <a:latin typeface="+mn-lt"/>
                <a:ea typeface="+mn-ea"/>
                <a:cs typeface="+mn-cs"/>
              </a:rPr>
              <a:t>next</a:t>
            </a:r>
            <a:r>
              <a:rPr lang="fr-FR" sz="1200" kern="1200" dirty="0">
                <a:solidFill>
                  <a:schemeClr val="tx1"/>
                </a:solidFill>
                <a:effectLst/>
                <a:latin typeface="+mn-lt"/>
                <a:ea typeface="+mn-ea"/>
                <a:cs typeface="+mn-cs"/>
              </a:rPr>
              <a:t> slide </a:t>
            </a:r>
            <a:r>
              <a:rPr lang="fr-FR" sz="1200" kern="1200" dirty="0" err="1">
                <a:solidFill>
                  <a:schemeClr val="tx1"/>
                </a:solidFill>
                <a:effectLst/>
                <a:latin typeface="+mn-lt"/>
                <a:ea typeface="+mn-ea"/>
                <a:cs typeface="+mn-cs"/>
              </a:rPr>
              <a:t>along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answers</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meaning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will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be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practised</a:t>
            </a:r>
            <a:r>
              <a:rPr lang="fr-FR" sz="1200" kern="1200" dirty="0">
                <a:solidFill>
                  <a:schemeClr val="tx1"/>
                </a:solidFill>
                <a:effectLst/>
                <a:latin typeface="+mn-lt"/>
                <a:ea typeface="+mn-ea"/>
                <a:cs typeface="+mn-cs"/>
              </a:rPr>
              <a:t> in the slides </a:t>
            </a:r>
            <a:r>
              <a:rPr lang="fr-FR" sz="1200" kern="1200" dirty="0" err="1">
                <a:solidFill>
                  <a:schemeClr val="tx1"/>
                </a:solidFill>
                <a:effectLst/>
                <a:latin typeface="+mn-lt"/>
                <a:ea typeface="+mn-ea"/>
                <a:cs typeface="+mn-cs"/>
              </a:rPr>
              <a:t>that</a:t>
            </a:r>
            <a:r>
              <a:rPr lang="fr-FR" sz="1200" kern="1200" dirty="0">
                <a:solidFill>
                  <a:schemeClr val="tx1"/>
                </a:solidFill>
                <a:effectLst/>
                <a:latin typeface="+mn-lt"/>
                <a:ea typeface="+mn-ea"/>
                <a:cs typeface="+mn-cs"/>
              </a:rPr>
              <a:t> follow.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All </a:t>
            </a:r>
            <a:r>
              <a:rPr lang="fr-FR" sz="1200" kern="1200" dirty="0" err="1">
                <a:solidFill>
                  <a:schemeClr val="tx1"/>
                </a:solidFill>
                <a:effectLst/>
                <a:latin typeface="+mn-lt"/>
                <a:ea typeface="+mn-ea"/>
                <a:cs typeface="+mn-cs"/>
              </a:rPr>
              <a:t>vocabulary</a:t>
            </a:r>
            <a:r>
              <a:rPr lang="fr-FR" sz="1200" kern="1200" dirty="0">
                <a:solidFill>
                  <a:schemeClr val="tx1"/>
                </a:solidFill>
                <a:effectLst/>
                <a:latin typeface="+mn-lt"/>
                <a:ea typeface="+mn-ea"/>
                <a:cs typeface="+mn-cs"/>
              </a:rPr>
              <a:t> has been </a:t>
            </a:r>
            <a:r>
              <a:rPr lang="fr-FR" sz="1200" kern="1200" dirty="0" err="1">
                <a:solidFill>
                  <a:schemeClr val="tx1"/>
                </a:solidFill>
                <a:effectLst/>
                <a:latin typeface="+mn-lt"/>
                <a:ea typeface="+mn-ea"/>
                <a:cs typeface="+mn-cs"/>
              </a:rPr>
              <a:t>taught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previously</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task</a:t>
            </a:r>
            <a:r>
              <a:rPr lang="fr-FR" sz="1200" kern="1200" dirty="0">
                <a:solidFill>
                  <a:schemeClr val="tx1"/>
                </a:solidFill>
                <a:effectLst/>
                <a:latin typeface="+mn-lt"/>
                <a:ea typeface="+mn-ea"/>
                <a:cs typeface="+mn-cs"/>
              </a:rPr>
              <a:t> instructions </a:t>
            </a:r>
            <a:r>
              <a:rPr lang="fr-FR" sz="1200" kern="1200" dirty="0" err="1">
                <a:solidFill>
                  <a:schemeClr val="tx1"/>
                </a:solidFill>
                <a:effectLst/>
                <a:latin typeface="+mn-lt"/>
                <a:ea typeface="+mn-ea"/>
                <a:cs typeface="+mn-cs"/>
              </a:rPr>
              <a:t>contain</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cognates</a:t>
            </a:r>
            <a:r>
              <a:rPr lang="fr-FR" sz="1200" kern="1200" dirty="0">
                <a:solidFill>
                  <a:schemeClr val="tx1"/>
                </a:solidFill>
                <a:effectLst/>
                <a:latin typeface="+mn-lt"/>
                <a:ea typeface="+mn-ea"/>
                <a:cs typeface="+mn-cs"/>
              </a:rPr>
              <a:t> </a:t>
            </a:r>
            <a:r>
              <a:rPr lang="fr-FR" sz="1200" b="0" i="1" kern="1200" dirty="0">
                <a:solidFill>
                  <a:schemeClr val="tx1"/>
                </a:solidFill>
                <a:effectLst/>
                <a:latin typeface="+mn-lt"/>
                <a:ea typeface="+mn-ea"/>
                <a:cs typeface="+mn-cs"/>
              </a:rPr>
              <a:t>correct</a:t>
            </a:r>
            <a:r>
              <a:rPr lang="fr-FR" sz="1200" b="0" i="0" kern="1200" dirty="0">
                <a:solidFill>
                  <a:schemeClr val="tx1"/>
                </a:solidFill>
                <a:effectLst/>
                <a:latin typeface="+mn-lt"/>
                <a:ea typeface="+mn-ea"/>
                <a:cs typeface="+mn-cs"/>
              </a:rPr>
              <a:t> [2617] and </a:t>
            </a:r>
            <a:r>
              <a:rPr lang="fr-FR" sz="1200" b="0" i="1" kern="1200" dirty="0">
                <a:solidFill>
                  <a:schemeClr val="tx1"/>
                </a:solidFill>
                <a:effectLst/>
                <a:latin typeface="+mn-lt"/>
                <a:ea typeface="+mn-ea"/>
                <a:cs typeface="+mn-cs"/>
              </a:rPr>
              <a:t>bip</a:t>
            </a:r>
            <a:r>
              <a:rPr lang="fr-FR" sz="1200" b="1" i="1" kern="1200" dirty="0">
                <a:solidFill>
                  <a:schemeClr val="tx1"/>
                </a:solidFill>
                <a:effectLst/>
                <a:latin typeface="+mn-lt"/>
                <a:ea typeface="+mn-ea"/>
                <a:cs typeface="+mn-cs"/>
              </a:rPr>
              <a:t> </a:t>
            </a:r>
            <a:r>
              <a:rPr lang="fr-FR" sz="1200" b="0" i="0" kern="1200" dirty="0">
                <a:solidFill>
                  <a:schemeClr val="tx1"/>
                </a:solidFill>
                <a:effectLst/>
                <a:latin typeface="+mn-lt"/>
                <a:ea typeface="+mn-ea"/>
                <a:cs typeface="+mn-cs"/>
              </a:rPr>
              <a:t>[&gt;5000].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dirty="0" err="1">
                <a:solidFill>
                  <a:schemeClr val="tx1"/>
                </a:solidFill>
                <a:effectLst/>
                <a:latin typeface="+mn-lt"/>
                <a:ea typeface="+mn-ea"/>
                <a:cs typeface="+mn-cs"/>
              </a:rPr>
              <a:t>Estimated</a:t>
            </a:r>
            <a:r>
              <a:rPr lang="fr-FR" sz="1200" b="0" i="0" kern="1200" dirty="0">
                <a:solidFill>
                  <a:schemeClr val="tx1"/>
                </a:solidFill>
                <a:effectLst/>
                <a:latin typeface="+mn-lt"/>
                <a:ea typeface="+mn-ea"/>
                <a:cs typeface="+mn-cs"/>
              </a:rPr>
              <a:t> timings: approx. 10 minutes</a:t>
            </a: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TRANSCRIPT: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kern="1200" dirty="0">
                <a:solidFill>
                  <a:schemeClr val="tx1"/>
                </a:solidFill>
                <a:effectLst/>
                <a:latin typeface="+mn-lt"/>
                <a:ea typeface="+mn-ea"/>
                <a:cs typeface="+mn-cs"/>
              </a:rPr>
              <a:t>une [grande] rue</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un bâtiment [moderne]</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un [beau] parc</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un pont [important]</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une église [intéressante]</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une [vieille] université</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un café [sympa]</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un [bon] cinéma</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665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err="1">
                <a:solidFill>
                  <a:schemeClr val="tx1"/>
                </a:solidFill>
                <a:effectLst/>
                <a:latin typeface="+mn-lt"/>
                <a:ea typeface="+mn-ea"/>
                <a:cs typeface="+mn-cs"/>
              </a:rPr>
              <a:t>Answers</a:t>
            </a:r>
            <a:r>
              <a:rPr lang="fr-FR" sz="1200" kern="1200" dirty="0">
                <a:solidFill>
                  <a:schemeClr val="tx1"/>
                </a:solidFill>
                <a:effectLst/>
                <a:latin typeface="+mn-lt"/>
                <a:ea typeface="+mn-ea"/>
                <a:cs typeface="+mn-cs"/>
              </a:rPr>
              <a: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TRANSCRIPT: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kern="1200" dirty="0">
                <a:solidFill>
                  <a:schemeClr val="tx1"/>
                </a:solidFill>
                <a:effectLst/>
                <a:latin typeface="+mn-lt"/>
                <a:ea typeface="+mn-ea"/>
                <a:cs typeface="+mn-cs"/>
              </a:rPr>
              <a:t>une grande rue</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un bâtiment moderne</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un beau parc</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un pont important</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une église intéressante</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une vieille université</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un café sympa</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un bon cinéma</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3262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29/05/2020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430553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29/05/2020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424071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29/05/2020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19533036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8635813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955202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9260485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870470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31280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262087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10540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494600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29/05/2020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4719218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9450889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10609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8870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A070A8-75FF-4F63-93B6-8413D3C9B57A}" type="datetimeFigureOut">
              <a:rPr lang="en-GB" smtClean="0"/>
              <a:t>29/05/2020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94554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FA070A8-75FF-4F63-93B6-8413D3C9B57A}" type="datetimeFigureOut">
              <a:rPr lang="en-GB" smtClean="0"/>
              <a:t>29/05/2020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1604234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FA070A8-75FF-4F63-93B6-8413D3C9B57A}" type="datetimeFigureOut">
              <a:rPr lang="en-GB" smtClean="0"/>
              <a:t>29/05/2020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1872319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FA070A8-75FF-4F63-93B6-8413D3C9B57A}" type="datetimeFigureOut">
              <a:rPr lang="en-GB" smtClean="0"/>
              <a:t>29/05/2020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856068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A070A8-75FF-4F63-93B6-8413D3C9B57A}" type="datetimeFigureOut">
              <a:rPr lang="en-GB" smtClean="0"/>
              <a:t>29/05/2020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126075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A070A8-75FF-4F63-93B6-8413D3C9B57A}" type="datetimeFigureOut">
              <a:rPr lang="en-GB" smtClean="0"/>
              <a:t>29/05/2020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4226936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A070A8-75FF-4F63-93B6-8413D3C9B57A}" type="datetimeFigureOut">
              <a:rPr lang="en-GB" smtClean="0"/>
              <a:t>29/05/2020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773427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A070A8-75FF-4F63-93B6-8413D3C9B57A}" type="datetimeFigureOut">
              <a:rPr lang="en-GB" smtClean="0"/>
              <a:t>29/05/2020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5E9109-AB8D-4945-A2DA-93F8155F9609}" type="slidenum">
              <a:rPr lang="en-GB" smtClean="0"/>
              <a:t>‹#›</a:t>
            </a:fld>
            <a:endParaRPr lang="en-GB"/>
          </a:p>
        </p:txBody>
      </p:sp>
    </p:spTree>
    <p:extLst>
      <p:ext uri="{BB962C8B-B14F-4D97-AF65-F5344CB8AC3E}">
        <p14:creationId xmlns:p14="http://schemas.microsoft.com/office/powerpoint/2010/main" val="57062536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762281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audio" Target="../media/audio4.wav"/><Relationship Id="rId12" Type="http://schemas.openxmlformats.org/officeDocument/2006/relationships/audio" Target="../media/audio8.wav"/><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audio" Target="../media/audio3.wav"/><Relationship Id="rId11" Type="http://schemas.openxmlformats.org/officeDocument/2006/relationships/audio" Target="../media/audio7.wav"/><Relationship Id="rId5" Type="http://schemas.openxmlformats.org/officeDocument/2006/relationships/audio" Target="../media/audio2.wav"/><Relationship Id="rId10" Type="http://schemas.openxmlformats.org/officeDocument/2006/relationships/audio" Target="../media/audio6.wav"/><Relationship Id="rId4" Type="http://schemas.openxmlformats.org/officeDocument/2006/relationships/audio" Target="../media/audio1.wav"/><Relationship Id="rId9" Type="http://schemas.openxmlformats.org/officeDocument/2006/relationships/audio" Target="../media/audio5.wav"/></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image" Target="../media/image3.png"/><Relationship Id="rId7" Type="http://schemas.openxmlformats.org/officeDocument/2006/relationships/audio" Target="../media/audio12.wav"/><Relationship Id="rId12"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audio" Target="../media/audio11.wav"/><Relationship Id="rId11" Type="http://schemas.openxmlformats.org/officeDocument/2006/relationships/audio" Target="../media/audio16.wav"/><Relationship Id="rId5" Type="http://schemas.openxmlformats.org/officeDocument/2006/relationships/audio" Target="../media/audio10.wav"/><Relationship Id="rId10" Type="http://schemas.openxmlformats.org/officeDocument/2006/relationships/audio" Target="../media/audio15.wav"/><Relationship Id="rId4" Type="http://schemas.openxmlformats.org/officeDocument/2006/relationships/audio" Target="../media/audio9.wav"/><Relationship Id="rId9" Type="http://schemas.openxmlformats.org/officeDocument/2006/relationships/audio" Target="../media/audio14.wav"/></Relationships>
</file>

<file path=ppt/slides/_rels/slide9.xml.rels><?xml version="1.0" encoding="UTF-8" standalone="yes"?>
<Relationships xmlns="http://schemas.openxmlformats.org/package/2006/relationships"><Relationship Id="rId8" Type="http://schemas.openxmlformats.org/officeDocument/2006/relationships/audio" Target="../media/audio21.wav"/><Relationship Id="rId3" Type="http://schemas.openxmlformats.org/officeDocument/2006/relationships/image" Target="../media/image3.png"/><Relationship Id="rId7" Type="http://schemas.openxmlformats.org/officeDocument/2006/relationships/audio" Target="../media/audio20.wav"/><Relationship Id="rId12"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audio" Target="../media/audio19.wav"/><Relationship Id="rId11" Type="http://schemas.openxmlformats.org/officeDocument/2006/relationships/audio" Target="../media/audio24.wav"/><Relationship Id="rId5" Type="http://schemas.openxmlformats.org/officeDocument/2006/relationships/audio" Target="../media/audio18.wav"/><Relationship Id="rId10" Type="http://schemas.openxmlformats.org/officeDocument/2006/relationships/audio" Target="../media/audio23.wav"/><Relationship Id="rId4" Type="http://schemas.openxmlformats.org/officeDocument/2006/relationships/audio" Target="../media/audio17.wav"/><Relationship Id="rId9" Type="http://schemas.openxmlformats.org/officeDocument/2006/relationships/audio" Target="../media/audio22.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143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solidFill>
                <a:srgbClr val="E3E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solidFill>
                <a:srgbClr val="E3E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2" name="Title 1">
            <a:extLst>
              <a:ext uri="{FF2B5EF4-FFF2-40B4-BE49-F238E27FC236}">
                <a16:creationId xmlns:a16="http://schemas.microsoft.com/office/drawing/2014/main" id="{5044CCBB-4163-804F-A894-CFAA691F0EAD}"/>
              </a:ext>
            </a:extLst>
          </p:cNvPr>
          <p:cNvSpPr>
            <a:spLocks noGrp="1"/>
          </p:cNvSpPr>
          <p:nvPr>
            <p:ph type="ctrTitle"/>
          </p:nvPr>
        </p:nvSpPr>
        <p:spPr>
          <a:xfrm>
            <a:off x="182548" y="2033492"/>
            <a:ext cx="5545979" cy="1671669"/>
          </a:xfrm>
        </p:spPr>
        <p:txBody>
          <a:bodyPr>
            <a:normAutofit/>
          </a:bodyPr>
          <a:lstStyle/>
          <a:p>
            <a:pPr lvl="0" algn="l">
              <a:lnSpc>
                <a:spcPct val="100000"/>
              </a:lnSpc>
              <a:spcBef>
                <a:spcPts val="0"/>
              </a:spcBef>
            </a:pPr>
            <a:r>
              <a:rPr lang="en-GB" sz="4000" b="1" dirty="0">
                <a:solidFill>
                  <a:prstClr val="white"/>
                </a:solidFill>
                <a:latin typeface="Century Gothic" panose="020B0502020202020204" pitchFamily="34" charset="0"/>
                <a:ea typeface="+mn-ea"/>
                <a:cs typeface="+mn-cs"/>
              </a:rPr>
              <a:t>Grammar</a:t>
            </a:r>
            <a:br>
              <a:rPr lang="en-GB" sz="4000" b="1" dirty="0">
                <a:solidFill>
                  <a:prstClr val="white"/>
                </a:solidFill>
                <a:latin typeface="Century Gothic" panose="020B0502020202020204" pitchFamily="34" charset="0"/>
                <a:ea typeface="+mn-ea"/>
                <a:cs typeface="+mn-cs"/>
              </a:rPr>
            </a:br>
            <a:endParaRPr lang="en-US" dirty="0"/>
          </a:p>
        </p:txBody>
      </p:sp>
      <p:sp>
        <p:nvSpPr>
          <p:cNvPr id="6" name="Subtitle 5">
            <a:extLst>
              <a:ext uri="{FF2B5EF4-FFF2-40B4-BE49-F238E27FC236}">
                <a16:creationId xmlns:a16="http://schemas.microsoft.com/office/drawing/2014/main" id="{04EEAAF6-8224-B84C-9791-2E52851ED7E8}"/>
              </a:ext>
            </a:extLst>
          </p:cNvPr>
          <p:cNvSpPr>
            <a:spLocks noGrp="1"/>
          </p:cNvSpPr>
          <p:nvPr>
            <p:ph type="subTitle" idx="1"/>
          </p:nvPr>
        </p:nvSpPr>
        <p:spPr>
          <a:xfrm>
            <a:off x="227215" y="2877280"/>
            <a:ext cx="9144000" cy="1655762"/>
          </a:xfrm>
        </p:spPr>
        <p:txBody>
          <a:bodyPr/>
          <a:lstStyle/>
          <a:p>
            <a:pPr lvl="0" algn="l">
              <a:lnSpc>
                <a:spcPct val="100000"/>
              </a:lnSpc>
              <a:spcBef>
                <a:spcPts val="0"/>
              </a:spcBef>
            </a:pPr>
            <a:r>
              <a:rPr lang="en-GB" sz="3200" dirty="0">
                <a:solidFill>
                  <a:prstClr val="white"/>
                </a:solidFill>
                <a:latin typeface="Century Gothic" panose="020B0502020202020204" pitchFamily="34" charset="0"/>
              </a:rPr>
              <a:t>Revision</a:t>
            </a:r>
            <a:endParaRPr lang="en-GB" dirty="0">
              <a:solidFill>
                <a:prstClr val="white"/>
              </a:solidFill>
              <a:latin typeface="Century Gothic" panose="020B0502020202020204" pitchFamily="34" charset="0"/>
            </a:endParaRPr>
          </a:p>
          <a:p>
            <a:endParaRPr lang="en-US" dirty="0"/>
          </a:p>
        </p:txBody>
      </p:sp>
      <p:sp>
        <p:nvSpPr>
          <p:cNvPr id="14" name="Title 3">
            <a:extLst>
              <a:ext uri="{FF2B5EF4-FFF2-40B4-BE49-F238E27FC236}">
                <a16:creationId xmlns:a16="http://schemas.microsoft.com/office/drawing/2014/main" id="{7B424077-B2D5-46AA-BDA8-6FF15DA500E8}"/>
              </a:ext>
            </a:extLst>
          </p:cNvPr>
          <p:cNvSpPr txBox="1">
            <a:spLocks/>
          </p:cNvSpPr>
          <p:nvPr/>
        </p:nvSpPr>
        <p:spPr>
          <a:xfrm>
            <a:off x="266807" y="5153439"/>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3.2 - Week 1</a:t>
            </a:r>
          </a:p>
        </p:txBody>
      </p:sp>
      <p:sp>
        <p:nvSpPr>
          <p:cNvPr id="16" name="Title 3">
            <a:extLst>
              <a:ext uri="{FF2B5EF4-FFF2-40B4-BE49-F238E27FC236}">
                <a16:creationId xmlns:a16="http://schemas.microsoft.com/office/drawing/2014/main" id="{C0508B9B-5891-4D3C-9F6E-ECDA43B43AC2}"/>
              </a:ext>
            </a:extLst>
          </p:cNvPr>
          <p:cNvSpPr txBox="1">
            <a:spLocks/>
          </p:cNvSpPr>
          <p:nvPr/>
        </p:nvSpPr>
        <p:spPr>
          <a:xfrm>
            <a:off x="294412" y="6008293"/>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lvl="0">
              <a:defRPr/>
            </a:pPr>
            <a:r>
              <a:rPr lang="en-GB" sz="1400" dirty="0">
                <a:solidFill>
                  <a:prstClr val="white"/>
                </a:solidFill>
                <a:latin typeface="Century Gothic" panose="020B0502020202020204" pitchFamily="34" charset="0"/>
              </a:rPr>
              <a:t>Kirsten Somerville / Natalie Finlayson / Rachel Hawkes</a:t>
            </a:r>
          </a:p>
          <a:p>
            <a:pPr lvl="0">
              <a:defRPr/>
            </a:pPr>
            <a:endParaRPr lang="en-GB" sz="1600" dirty="0">
              <a:solidFill>
                <a:prstClr val="white"/>
              </a:solidFill>
              <a:latin typeface="Century Gothic" panose="020B0502020202020204" pitchFamily="34" charset="0"/>
            </a:endParaRPr>
          </a:p>
          <a:p>
            <a:pPr lvl="0">
              <a:defRPr/>
            </a:pPr>
            <a:r>
              <a:rPr lang="en-GB" sz="1400" dirty="0">
                <a:solidFill>
                  <a:prstClr val="white"/>
                </a:solidFill>
                <a:latin typeface="Century Gothic" panose="020B0502020202020204" pitchFamily="34" charset="0"/>
              </a:rPr>
              <a:t>Date updated: 29/05/20</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358062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Qui fait quoi ?</a:t>
            </a:r>
          </a:p>
        </p:txBody>
      </p:sp>
      <p:sp>
        <p:nvSpPr>
          <p:cNvPr id="9" name="Rounded Rectangle 46">
            <a:extLst>
              <a:ext uri="{FF2B5EF4-FFF2-40B4-BE49-F238E27FC236}">
                <a16:creationId xmlns:a16="http://schemas.microsoft.com/office/drawing/2014/main" id="{8DAD7931-38FA-4D31-A8AC-114C0469E27E}"/>
              </a:ext>
            </a:extLst>
          </p:cNvPr>
          <p:cNvSpPr/>
          <p:nvPr/>
        </p:nvSpPr>
        <p:spPr>
          <a:xfrm>
            <a:off x="10248900" y="249870"/>
            <a:ext cx="1661020" cy="39783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094A21BA-D538-495D-9558-E5D3AD6D2BB2}"/>
              </a:ext>
            </a:extLst>
          </p:cNvPr>
          <p:cNvSpPr txBox="1"/>
          <p:nvPr/>
        </p:nvSpPr>
        <p:spPr>
          <a:xfrm>
            <a:off x="572853" y="1383763"/>
            <a:ext cx="967604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Écoute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l’histoire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Coche la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personne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 les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personnes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correcte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(s).</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graphicFrame>
        <p:nvGraphicFramePr>
          <p:cNvPr id="7" name="Table 6">
            <a:extLst>
              <a:ext uri="{FF2B5EF4-FFF2-40B4-BE49-F238E27FC236}">
                <a16:creationId xmlns:a16="http://schemas.microsoft.com/office/drawing/2014/main" id="{65EBD201-7074-4331-BA9C-A87B640ED0A3}"/>
              </a:ext>
            </a:extLst>
          </p:cNvPr>
          <p:cNvGraphicFramePr>
            <a:graphicFrameLocks noGrp="1"/>
          </p:cNvGraphicFramePr>
          <p:nvPr>
            <p:extLst/>
          </p:nvPr>
        </p:nvGraphicFramePr>
        <p:xfrm>
          <a:off x="696000" y="2204376"/>
          <a:ext cx="10800000" cy="4053204"/>
        </p:xfrm>
        <a:graphic>
          <a:graphicData uri="http://schemas.openxmlformats.org/drawingml/2006/table">
            <a:tbl>
              <a:tblPr firstRow="1" firstCol="1" bandRow="1">
                <a:tableStyleId>{BC89EF96-8CEA-46FF-86C4-4CE0E7609802}</a:tableStyleId>
              </a:tblPr>
              <a:tblGrid>
                <a:gridCol w="5040000">
                  <a:extLst>
                    <a:ext uri="{9D8B030D-6E8A-4147-A177-3AD203B41FA5}">
                      <a16:colId xmlns:a16="http://schemas.microsoft.com/office/drawing/2014/main" val="445577282"/>
                    </a:ext>
                  </a:extLst>
                </a:gridCol>
                <a:gridCol w="1440000">
                  <a:extLst>
                    <a:ext uri="{9D8B030D-6E8A-4147-A177-3AD203B41FA5}">
                      <a16:colId xmlns:a16="http://schemas.microsoft.com/office/drawing/2014/main" val="584887740"/>
                    </a:ext>
                  </a:extLst>
                </a:gridCol>
                <a:gridCol w="1440000">
                  <a:extLst>
                    <a:ext uri="{9D8B030D-6E8A-4147-A177-3AD203B41FA5}">
                      <a16:colId xmlns:a16="http://schemas.microsoft.com/office/drawing/2014/main" val="2246395936"/>
                    </a:ext>
                  </a:extLst>
                </a:gridCol>
                <a:gridCol w="1440000">
                  <a:extLst>
                    <a:ext uri="{9D8B030D-6E8A-4147-A177-3AD203B41FA5}">
                      <a16:colId xmlns:a16="http://schemas.microsoft.com/office/drawing/2014/main" val="3594817692"/>
                    </a:ext>
                  </a:extLst>
                </a:gridCol>
                <a:gridCol w="1440000">
                  <a:extLst>
                    <a:ext uri="{9D8B030D-6E8A-4147-A177-3AD203B41FA5}">
                      <a16:colId xmlns:a16="http://schemas.microsoft.com/office/drawing/2014/main" val="2078580943"/>
                    </a:ext>
                  </a:extLst>
                </a:gridCol>
              </a:tblGrid>
              <a:tr h="675534">
                <a:tc>
                  <a:txBody>
                    <a:bodyPr/>
                    <a:lstStyle/>
                    <a:p>
                      <a:pPr algn="l">
                        <a:lnSpc>
                          <a:spcPct val="107000"/>
                        </a:lnSpc>
                        <a:spcAft>
                          <a:spcPts val="0"/>
                        </a:spcAft>
                      </a:pPr>
                      <a:r>
                        <a:rPr lang="en-GB" sz="2000" dirty="0">
                          <a:solidFill>
                            <a:srgbClr val="115076"/>
                          </a:solidFill>
                          <a:effectLst/>
                        </a:rPr>
                        <a:t> Who…</a:t>
                      </a:r>
                      <a:endParaRPr lang="en-GB" sz="200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err="1">
                          <a:solidFill>
                            <a:srgbClr val="115076"/>
                          </a:solidFill>
                          <a:effectLst/>
                        </a:rPr>
                        <a:t>Léa</a:t>
                      </a:r>
                      <a:endParaRPr lang="en-GB" sz="200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rPr>
                        <a:t>Amir</a:t>
                      </a:r>
                      <a:endParaRPr lang="en-GB" sz="200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err="1">
                          <a:solidFill>
                            <a:srgbClr val="115076"/>
                          </a:solidFill>
                          <a:effectLst/>
                        </a:rPr>
                        <a:t>Léa</a:t>
                      </a:r>
                      <a:r>
                        <a:rPr lang="en-GB" sz="2000" dirty="0">
                          <a:solidFill>
                            <a:srgbClr val="115076"/>
                          </a:solidFill>
                          <a:effectLst/>
                        </a:rPr>
                        <a:t> and Amir</a:t>
                      </a:r>
                      <a:endParaRPr lang="en-GB" sz="200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rPr>
                        <a:t>It doesn’t say</a:t>
                      </a:r>
                      <a:endParaRPr lang="en-GB" sz="200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98353076"/>
                  </a:ext>
                </a:extLst>
              </a:tr>
              <a:tr h="337767">
                <a:tc>
                  <a:txBody>
                    <a:bodyPr/>
                    <a:lstStyle/>
                    <a:p>
                      <a:pPr>
                        <a:lnSpc>
                          <a:spcPct val="107000"/>
                        </a:lnSpc>
                        <a:spcAft>
                          <a:spcPts val="0"/>
                        </a:spcAft>
                      </a:pPr>
                      <a:r>
                        <a:rPr lang="en-GB" sz="2000" dirty="0">
                          <a:solidFill>
                            <a:srgbClr val="115076"/>
                          </a:solidFill>
                          <a:effectLst/>
                        </a:rPr>
                        <a:t>        is going on a tour?</a:t>
                      </a:r>
                      <a:endParaRPr lang="en-GB" sz="200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endParaRPr lang="en-GB" sz="200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endParaRPr lang="en-GB" sz="200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endParaRPr lang="en-GB" sz="200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endParaRPr lang="en-GB" sz="200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141142947"/>
                  </a:ext>
                </a:extLst>
              </a:tr>
              <a:tr h="337767">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mn-lt"/>
                          <a:ea typeface="+mn-ea"/>
                          <a:cs typeface="+mn-cs"/>
                        </a:rPr>
                        <a:t>        is going for a walk outside?</a:t>
                      </a:r>
                      <a:endPar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endParaRPr lang="en-GB" sz="200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endParaRPr lang="en-GB" sz="200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endParaRPr lang="en-GB" sz="200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endParaRPr lang="en-GB" sz="200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54823959"/>
                  </a:ext>
                </a:extLst>
              </a:tr>
              <a:tr h="337767">
                <a:tc>
                  <a:txBody>
                    <a:bodyPr/>
                    <a:lstStyle/>
                    <a:p>
                      <a:pPr>
                        <a:lnSpc>
                          <a:spcPct val="107000"/>
                        </a:lnSpc>
                        <a:spcAft>
                          <a:spcPts val="0"/>
                        </a:spcAft>
                      </a:pPr>
                      <a:r>
                        <a:rPr lang="en-GB" sz="2000" dirty="0">
                          <a:solidFill>
                            <a:srgbClr val="115076"/>
                          </a:solidFill>
                          <a:effectLst/>
                        </a:rPr>
                        <a:t>        doesn’t like walking?</a:t>
                      </a:r>
                      <a:endParaRPr lang="en-GB" sz="200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endParaRPr lang="en-GB" sz="200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endParaRPr lang="en-GB" sz="200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endParaRPr lang="en-GB" sz="200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endParaRPr lang="en-GB" sz="200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469332169"/>
                  </a:ext>
                </a:extLst>
              </a:tr>
              <a:tr h="337767">
                <a:tc>
                  <a:txBody>
                    <a:bodyPr/>
                    <a:lstStyle/>
                    <a:p>
                      <a:pPr>
                        <a:lnSpc>
                          <a:spcPct val="107000"/>
                        </a:lnSpc>
                        <a:spcAft>
                          <a:spcPts val="0"/>
                        </a:spcAft>
                      </a:pPr>
                      <a:r>
                        <a:rPr lang="en-GB" sz="2000" dirty="0">
                          <a:solidFill>
                            <a:srgbClr val="115076"/>
                          </a:solidFill>
                          <a:effectLst/>
                        </a:rPr>
                        <a:t>        is making an effort?</a:t>
                      </a:r>
                      <a:endParaRPr lang="en-GB" sz="200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endParaRPr lang="en-GB" sz="200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endParaRPr lang="en-GB" sz="200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endParaRPr lang="en-GB" sz="200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endParaRPr lang="en-GB" sz="200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63090704"/>
                  </a:ext>
                </a:extLst>
              </a:tr>
              <a:tr h="337767">
                <a:tc>
                  <a:txBody>
                    <a:bodyPr/>
                    <a:lstStyle/>
                    <a:p>
                      <a:pPr>
                        <a:lnSpc>
                          <a:spcPct val="107000"/>
                        </a:lnSpc>
                        <a:spcAft>
                          <a:spcPts val="0"/>
                        </a:spcAft>
                      </a:pPr>
                      <a:r>
                        <a:rPr lang="en-GB" sz="2000" dirty="0">
                          <a:solidFill>
                            <a:srgbClr val="115076"/>
                          </a:solidFill>
                          <a:effectLst/>
                        </a:rPr>
                        <a:t>        finds the town interesting?</a:t>
                      </a:r>
                      <a:endParaRPr lang="en-GB" sz="200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endParaRPr lang="en-GB" sz="200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endParaRPr lang="en-GB" sz="200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endParaRPr lang="en-GB" sz="200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endParaRPr lang="en-GB" sz="200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423576131"/>
                  </a:ext>
                </a:extLst>
              </a:tr>
              <a:tr h="337767">
                <a:tc>
                  <a:txBody>
                    <a:bodyPr/>
                    <a:lstStyle/>
                    <a:p>
                      <a:pPr>
                        <a:lnSpc>
                          <a:spcPct val="107000"/>
                        </a:lnSpc>
                        <a:spcAft>
                          <a:spcPts val="0"/>
                        </a:spcAft>
                      </a:pPr>
                      <a:r>
                        <a:rPr lang="en-GB" sz="2000" dirty="0">
                          <a:solidFill>
                            <a:srgbClr val="115076"/>
                          </a:solidFill>
                          <a:effectLst/>
                        </a:rPr>
                        <a:t>        understands politics?</a:t>
                      </a:r>
                      <a:endParaRPr lang="en-GB" sz="200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endParaRPr lang="en-GB" sz="200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endParaRPr lang="en-GB" sz="200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endParaRPr lang="en-GB" sz="200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endParaRPr lang="en-GB" sz="200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800978703"/>
                  </a:ext>
                </a:extLst>
              </a:tr>
              <a:tr h="337767">
                <a:tc>
                  <a:txBody>
                    <a:bodyPr/>
                    <a:lstStyle/>
                    <a:p>
                      <a:pPr>
                        <a:lnSpc>
                          <a:spcPct val="107000"/>
                        </a:lnSpc>
                        <a:spcAft>
                          <a:spcPts val="0"/>
                        </a:spcAft>
                      </a:pPr>
                      <a:r>
                        <a:rPr lang="en-GB" sz="2000" dirty="0">
                          <a:solidFill>
                            <a:srgbClr val="115076"/>
                          </a:solidFill>
                          <a:effectLst/>
                        </a:rPr>
                        <a:t>        likes learning things?</a:t>
                      </a:r>
                      <a:endParaRPr lang="en-GB" sz="200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endParaRPr lang="en-GB" sz="200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endParaRPr lang="en-GB" sz="200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endParaRPr lang="en-GB" sz="200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endParaRPr lang="en-GB" sz="200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6689617"/>
                  </a:ext>
                </a:extLst>
              </a:tr>
              <a:tr h="337767">
                <a:tc>
                  <a:txBody>
                    <a:bodyPr/>
                    <a:lstStyle/>
                    <a:p>
                      <a:pPr>
                        <a:lnSpc>
                          <a:spcPct val="107000"/>
                        </a:lnSpc>
                        <a:spcAft>
                          <a:spcPts val="0"/>
                        </a:spcAft>
                      </a:pPr>
                      <a:r>
                        <a:rPr lang="en-GB" sz="2000" dirty="0">
                          <a:solidFill>
                            <a:srgbClr val="115076"/>
                          </a:solidFill>
                          <a:effectLst/>
                        </a:rPr>
                        <a:t>        is preparing lunch?</a:t>
                      </a:r>
                      <a:endParaRPr lang="en-GB" sz="200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endParaRPr lang="en-GB" sz="200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endParaRPr lang="en-GB" sz="200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endParaRPr lang="en-GB" sz="200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endParaRPr lang="en-GB" sz="200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47536467"/>
                  </a:ext>
                </a:extLst>
              </a:tr>
              <a:tr h="337767">
                <a:tc>
                  <a:txBody>
                    <a:bodyPr/>
                    <a:lstStyle/>
                    <a:p>
                      <a:pPr>
                        <a:lnSpc>
                          <a:spcPct val="107000"/>
                        </a:lnSpc>
                        <a:spcAft>
                          <a:spcPts val="0"/>
                        </a:spcAft>
                      </a:pPr>
                      <a:r>
                        <a:rPr lang="en-GB" sz="2000" dirty="0">
                          <a:solidFill>
                            <a:srgbClr val="115076"/>
                          </a:solidFill>
                          <a:effectLst/>
                        </a:rPr>
                        <a:t>        is doing the grocery shopping?</a:t>
                      </a:r>
                      <a:endParaRPr lang="en-GB" sz="200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endParaRPr lang="en-GB" sz="200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endParaRPr lang="en-GB" sz="200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endParaRPr lang="en-GB" sz="200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endParaRPr lang="en-GB" sz="200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704217343"/>
                  </a:ext>
                </a:extLst>
              </a:tr>
              <a:tr h="337767">
                <a:tc>
                  <a:txBody>
                    <a:bodyPr/>
                    <a:lstStyle/>
                    <a:p>
                      <a:pPr>
                        <a:lnSpc>
                          <a:spcPct val="107000"/>
                        </a:lnSpc>
                        <a:spcAft>
                          <a:spcPts val="0"/>
                        </a:spcAft>
                      </a:pPr>
                      <a:r>
                        <a:rPr lang="en-GB" sz="2000" dirty="0">
                          <a:solidFill>
                            <a:srgbClr val="115076"/>
                          </a:solidFill>
                          <a:effectLst/>
                        </a:rPr>
                        <a:t>        has a list?</a:t>
                      </a:r>
                      <a:endParaRPr lang="en-GB" sz="200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endParaRPr lang="en-GB" sz="200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endParaRPr lang="en-GB" sz="200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endParaRPr lang="en-GB" sz="200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endParaRPr lang="en-GB" sz="200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231946830"/>
                  </a:ext>
                </a:extLst>
              </a:tr>
            </a:tbl>
          </a:graphicData>
        </a:graphic>
      </p:graphicFrame>
      <p:sp>
        <p:nvSpPr>
          <p:cNvPr id="14" name="TextBox 13">
            <a:extLst>
              <a:ext uri="{FF2B5EF4-FFF2-40B4-BE49-F238E27FC236}">
                <a16:creationId xmlns:a16="http://schemas.microsoft.com/office/drawing/2014/main" id="{81FF11E4-C8C3-48CC-AC4A-7D5A2606931B}"/>
              </a:ext>
            </a:extLst>
          </p:cNvPr>
          <p:cNvSpPr txBox="1"/>
          <p:nvPr/>
        </p:nvSpPr>
        <p:spPr>
          <a:xfrm>
            <a:off x="933058" y="2917527"/>
            <a:ext cx="270000" cy="27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a:t>
            </a:r>
          </a:p>
        </p:txBody>
      </p:sp>
      <p:sp>
        <p:nvSpPr>
          <p:cNvPr id="15" name="TextBox 14">
            <a:extLst>
              <a:ext uri="{FF2B5EF4-FFF2-40B4-BE49-F238E27FC236}">
                <a16:creationId xmlns:a16="http://schemas.microsoft.com/office/drawing/2014/main" id="{6DB4184C-F886-437E-B0F1-5CB6D0F84EB0}"/>
              </a:ext>
            </a:extLst>
          </p:cNvPr>
          <p:cNvSpPr txBox="1"/>
          <p:nvPr/>
        </p:nvSpPr>
        <p:spPr>
          <a:xfrm>
            <a:off x="933058" y="3238628"/>
            <a:ext cx="270000" cy="27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a:t>
            </a:r>
          </a:p>
        </p:txBody>
      </p:sp>
      <p:sp>
        <p:nvSpPr>
          <p:cNvPr id="16" name="TextBox 15">
            <a:extLst>
              <a:ext uri="{FF2B5EF4-FFF2-40B4-BE49-F238E27FC236}">
                <a16:creationId xmlns:a16="http://schemas.microsoft.com/office/drawing/2014/main" id="{C757FCBC-346F-48F3-9FB1-C57F52B9CF87}"/>
              </a:ext>
            </a:extLst>
          </p:cNvPr>
          <p:cNvSpPr txBox="1"/>
          <p:nvPr/>
        </p:nvSpPr>
        <p:spPr>
          <a:xfrm>
            <a:off x="933058" y="3569654"/>
            <a:ext cx="270000" cy="27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3</a:t>
            </a:r>
          </a:p>
        </p:txBody>
      </p:sp>
      <p:sp>
        <p:nvSpPr>
          <p:cNvPr id="17" name="TextBox 16">
            <a:extLst>
              <a:ext uri="{FF2B5EF4-FFF2-40B4-BE49-F238E27FC236}">
                <a16:creationId xmlns:a16="http://schemas.microsoft.com/office/drawing/2014/main" id="{1FEE60DC-F5D4-4F1B-8E7F-E3CE088124AC}"/>
              </a:ext>
            </a:extLst>
          </p:cNvPr>
          <p:cNvSpPr txBox="1"/>
          <p:nvPr/>
        </p:nvSpPr>
        <p:spPr>
          <a:xfrm>
            <a:off x="946294" y="3910028"/>
            <a:ext cx="270000" cy="27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4</a:t>
            </a:r>
          </a:p>
        </p:txBody>
      </p:sp>
      <p:sp>
        <p:nvSpPr>
          <p:cNvPr id="18" name="TextBox 17">
            <a:extLst>
              <a:ext uri="{FF2B5EF4-FFF2-40B4-BE49-F238E27FC236}">
                <a16:creationId xmlns:a16="http://schemas.microsoft.com/office/drawing/2014/main" id="{23BA670B-51DB-41EA-8376-DD8301AD65A7}"/>
              </a:ext>
            </a:extLst>
          </p:cNvPr>
          <p:cNvSpPr txBox="1"/>
          <p:nvPr/>
        </p:nvSpPr>
        <p:spPr>
          <a:xfrm>
            <a:off x="946294" y="4257178"/>
            <a:ext cx="270000" cy="27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5</a:t>
            </a:r>
          </a:p>
        </p:txBody>
      </p:sp>
      <p:sp>
        <p:nvSpPr>
          <p:cNvPr id="19" name="TextBox 18">
            <a:extLst>
              <a:ext uri="{FF2B5EF4-FFF2-40B4-BE49-F238E27FC236}">
                <a16:creationId xmlns:a16="http://schemas.microsoft.com/office/drawing/2014/main" id="{036BC335-02AD-46F4-B7C2-7693B83BD0C0}"/>
              </a:ext>
            </a:extLst>
          </p:cNvPr>
          <p:cNvSpPr txBox="1"/>
          <p:nvPr/>
        </p:nvSpPr>
        <p:spPr>
          <a:xfrm>
            <a:off x="933058" y="4590776"/>
            <a:ext cx="270000" cy="27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6</a:t>
            </a:r>
          </a:p>
        </p:txBody>
      </p:sp>
      <p:sp>
        <p:nvSpPr>
          <p:cNvPr id="20" name="TextBox 19">
            <a:extLst>
              <a:ext uri="{FF2B5EF4-FFF2-40B4-BE49-F238E27FC236}">
                <a16:creationId xmlns:a16="http://schemas.microsoft.com/office/drawing/2014/main" id="{9C7421FA-C96D-4198-B28B-A02E5FF4502F}"/>
              </a:ext>
            </a:extLst>
          </p:cNvPr>
          <p:cNvSpPr txBox="1"/>
          <p:nvPr/>
        </p:nvSpPr>
        <p:spPr>
          <a:xfrm>
            <a:off x="933058" y="4946408"/>
            <a:ext cx="270000" cy="27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7</a:t>
            </a:r>
          </a:p>
        </p:txBody>
      </p:sp>
      <p:sp>
        <p:nvSpPr>
          <p:cNvPr id="21" name="TextBox 20">
            <a:extLst>
              <a:ext uri="{FF2B5EF4-FFF2-40B4-BE49-F238E27FC236}">
                <a16:creationId xmlns:a16="http://schemas.microsoft.com/office/drawing/2014/main" id="{1B5B3DB3-945B-4AB5-AF6C-A1E9D68FC0E0}"/>
              </a:ext>
            </a:extLst>
          </p:cNvPr>
          <p:cNvSpPr txBox="1"/>
          <p:nvPr/>
        </p:nvSpPr>
        <p:spPr>
          <a:xfrm>
            <a:off x="933058" y="5259224"/>
            <a:ext cx="270000" cy="27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8</a:t>
            </a:r>
          </a:p>
        </p:txBody>
      </p:sp>
      <p:sp>
        <p:nvSpPr>
          <p:cNvPr id="22" name="TextBox 21">
            <a:extLst>
              <a:ext uri="{FF2B5EF4-FFF2-40B4-BE49-F238E27FC236}">
                <a16:creationId xmlns:a16="http://schemas.microsoft.com/office/drawing/2014/main" id="{F48E7219-DD58-4820-8819-2A75CA73AF4A}"/>
              </a:ext>
            </a:extLst>
          </p:cNvPr>
          <p:cNvSpPr txBox="1"/>
          <p:nvPr/>
        </p:nvSpPr>
        <p:spPr>
          <a:xfrm>
            <a:off x="933058" y="5614856"/>
            <a:ext cx="270000" cy="27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9</a:t>
            </a:r>
          </a:p>
        </p:txBody>
      </p:sp>
      <p:pic>
        <p:nvPicPr>
          <p:cNvPr id="11" name="Picture 10">
            <a:extLst>
              <a:ext uri="{FF2B5EF4-FFF2-40B4-BE49-F238E27FC236}">
                <a16:creationId xmlns:a16="http://schemas.microsoft.com/office/drawing/2014/main" id="{2488BAF7-E282-48CA-8AE4-E6FA481B02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19981" y="2931650"/>
            <a:ext cx="259200" cy="270000"/>
          </a:xfrm>
          <a:prstGeom prst="rect">
            <a:avLst/>
          </a:prstGeom>
        </p:spPr>
      </p:pic>
      <p:pic>
        <p:nvPicPr>
          <p:cNvPr id="26" name="Picture 25">
            <a:extLst>
              <a:ext uri="{FF2B5EF4-FFF2-40B4-BE49-F238E27FC236}">
                <a16:creationId xmlns:a16="http://schemas.microsoft.com/office/drawing/2014/main" id="{B1DD95D5-2F89-40B3-8D4B-F92A3F4266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43261" y="3274502"/>
            <a:ext cx="259200" cy="270000"/>
          </a:xfrm>
          <a:prstGeom prst="rect">
            <a:avLst/>
          </a:prstGeom>
        </p:spPr>
      </p:pic>
      <p:pic>
        <p:nvPicPr>
          <p:cNvPr id="27" name="Picture 26">
            <a:extLst>
              <a:ext uri="{FF2B5EF4-FFF2-40B4-BE49-F238E27FC236}">
                <a16:creationId xmlns:a16="http://schemas.microsoft.com/office/drawing/2014/main" id="{AE3A897B-E387-4961-9F65-3B4561D0BB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6574" y="3602001"/>
            <a:ext cx="259200" cy="270000"/>
          </a:xfrm>
          <a:prstGeom prst="rect">
            <a:avLst/>
          </a:prstGeom>
        </p:spPr>
      </p:pic>
      <p:pic>
        <p:nvPicPr>
          <p:cNvPr id="28" name="Picture 27">
            <a:extLst>
              <a:ext uri="{FF2B5EF4-FFF2-40B4-BE49-F238E27FC236}">
                <a16:creationId xmlns:a16="http://schemas.microsoft.com/office/drawing/2014/main" id="{5804EFBF-0327-424B-92B6-8E6D48C433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7721" y="3927380"/>
            <a:ext cx="259200" cy="270000"/>
          </a:xfrm>
          <a:prstGeom prst="rect">
            <a:avLst/>
          </a:prstGeom>
        </p:spPr>
      </p:pic>
      <p:pic>
        <p:nvPicPr>
          <p:cNvPr id="29" name="Picture 28">
            <a:extLst>
              <a:ext uri="{FF2B5EF4-FFF2-40B4-BE49-F238E27FC236}">
                <a16:creationId xmlns:a16="http://schemas.microsoft.com/office/drawing/2014/main" id="{66CA511C-C9ED-4B72-8C52-C263F9C255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7645" y="4280396"/>
            <a:ext cx="259200" cy="270000"/>
          </a:xfrm>
          <a:prstGeom prst="rect">
            <a:avLst/>
          </a:prstGeom>
        </p:spPr>
      </p:pic>
      <p:pic>
        <p:nvPicPr>
          <p:cNvPr id="30" name="Picture 29">
            <a:extLst>
              <a:ext uri="{FF2B5EF4-FFF2-40B4-BE49-F238E27FC236}">
                <a16:creationId xmlns:a16="http://schemas.microsoft.com/office/drawing/2014/main" id="{058C556E-C26E-4817-91B3-DB2E9B8F37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70234" y="4627941"/>
            <a:ext cx="259200" cy="270000"/>
          </a:xfrm>
          <a:prstGeom prst="rect">
            <a:avLst/>
          </a:prstGeom>
        </p:spPr>
      </p:pic>
      <p:pic>
        <p:nvPicPr>
          <p:cNvPr id="31" name="Picture 30">
            <a:extLst>
              <a:ext uri="{FF2B5EF4-FFF2-40B4-BE49-F238E27FC236}">
                <a16:creationId xmlns:a16="http://schemas.microsoft.com/office/drawing/2014/main" id="{1DF7A5CD-E990-4D82-9E79-722BB7BF46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7645" y="4917583"/>
            <a:ext cx="259200" cy="270000"/>
          </a:xfrm>
          <a:prstGeom prst="rect">
            <a:avLst/>
          </a:prstGeom>
        </p:spPr>
      </p:pic>
      <p:pic>
        <p:nvPicPr>
          <p:cNvPr id="32" name="Picture 31">
            <a:extLst>
              <a:ext uri="{FF2B5EF4-FFF2-40B4-BE49-F238E27FC236}">
                <a16:creationId xmlns:a16="http://schemas.microsoft.com/office/drawing/2014/main" id="{C8064983-8254-41E7-BB27-C2ABE37467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6574" y="5254508"/>
            <a:ext cx="259200" cy="270000"/>
          </a:xfrm>
          <a:prstGeom prst="rect">
            <a:avLst/>
          </a:prstGeom>
        </p:spPr>
      </p:pic>
      <p:pic>
        <p:nvPicPr>
          <p:cNvPr id="33" name="Picture 32">
            <a:extLst>
              <a:ext uri="{FF2B5EF4-FFF2-40B4-BE49-F238E27FC236}">
                <a16:creationId xmlns:a16="http://schemas.microsoft.com/office/drawing/2014/main" id="{6ADD5E14-47BC-4DEB-8038-77065F19CA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7645" y="5623387"/>
            <a:ext cx="259200" cy="270000"/>
          </a:xfrm>
          <a:prstGeom prst="rect">
            <a:avLst/>
          </a:prstGeom>
        </p:spPr>
      </p:pic>
      <p:pic>
        <p:nvPicPr>
          <p:cNvPr id="34" name="Picture 33">
            <a:extLst>
              <a:ext uri="{FF2B5EF4-FFF2-40B4-BE49-F238E27FC236}">
                <a16:creationId xmlns:a16="http://schemas.microsoft.com/office/drawing/2014/main" id="{B326AA79-9504-43BB-B5CB-359C124459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70234" y="5985334"/>
            <a:ext cx="259200" cy="270000"/>
          </a:xfrm>
          <a:prstGeom prst="rect">
            <a:avLst/>
          </a:prstGeom>
        </p:spPr>
      </p:pic>
      <p:sp>
        <p:nvSpPr>
          <p:cNvPr id="36" name="TextBox 35">
            <a:extLst>
              <a:ext uri="{FF2B5EF4-FFF2-40B4-BE49-F238E27FC236}">
                <a16:creationId xmlns:a16="http://schemas.microsoft.com/office/drawing/2014/main" id="{F48E7219-DD58-4820-8819-2A75CA73AF4A}"/>
              </a:ext>
            </a:extLst>
          </p:cNvPr>
          <p:cNvSpPr txBox="1"/>
          <p:nvPr/>
        </p:nvSpPr>
        <p:spPr>
          <a:xfrm>
            <a:off x="696602" y="5954754"/>
            <a:ext cx="540000" cy="27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10</a:t>
            </a:r>
          </a:p>
        </p:txBody>
      </p:sp>
      <p:pic>
        <p:nvPicPr>
          <p:cNvPr id="2" name="Listening 3">
            <a:hlinkClick r:id="" action="ppaction://media"/>
            <a:extLst>
              <a:ext uri="{FF2B5EF4-FFF2-40B4-BE49-F238E27FC236}">
                <a16:creationId xmlns:a16="http://schemas.microsoft.com/office/drawing/2014/main" id="{14F06ED8-A72F-4B53-A889-6338234E1FE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24634" y="1309795"/>
            <a:ext cx="609600" cy="609600"/>
          </a:xfrm>
          <a:prstGeom prst="rect">
            <a:avLst/>
          </a:prstGeom>
        </p:spPr>
      </p:pic>
    </p:spTree>
    <p:extLst>
      <p:ext uri="{BB962C8B-B14F-4D97-AF65-F5344CB8AC3E}">
        <p14:creationId xmlns:p14="http://schemas.microsoft.com/office/powerpoint/2010/main" val="368372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Une carte </a:t>
            </a:r>
            <a:r>
              <a:rPr lang="en-GB" sz="3600" b="1" dirty="0" err="1">
                <a:solidFill>
                  <a:schemeClr val="bg1"/>
                </a:solidFill>
              </a:rPr>
              <a:t>postale</a:t>
            </a:r>
            <a:endParaRPr lang="en-GB" sz="3600" b="1" dirty="0">
              <a:solidFill>
                <a:schemeClr val="bg1"/>
              </a:solidFill>
            </a:endParaRPr>
          </a:p>
        </p:txBody>
      </p:sp>
      <p:sp>
        <p:nvSpPr>
          <p:cNvPr id="9" name="Rounded Rectangle 46">
            <a:extLst>
              <a:ext uri="{FF2B5EF4-FFF2-40B4-BE49-F238E27FC236}">
                <a16:creationId xmlns:a16="http://schemas.microsoft.com/office/drawing/2014/main" id="{8DAD7931-38FA-4D31-A8AC-114C0469E27E}"/>
              </a:ext>
            </a:extLst>
          </p:cNvPr>
          <p:cNvSpPr/>
          <p:nvPr/>
        </p:nvSpPr>
        <p:spPr>
          <a:xfrm>
            <a:off x="10248900" y="249870"/>
            <a:ext cx="1661020" cy="39783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 name="TextBox 1">
            <a:extLst>
              <a:ext uri="{FF2B5EF4-FFF2-40B4-BE49-F238E27FC236}">
                <a16:creationId xmlns:a16="http://schemas.microsoft.com/office/drawing/2014/main" id="{E90C8D1C-E285-4E0D-B838-AD2ED1AF97EF}"/>
              </a:ext>
            </a:extLst>
          </p:cNvPr>
          <p:cNvSpPr txBox="1"/>
          <p:nvPr/>
        </p:nvSpPr>
        <p:spPr>
          <a:xfrm>
            <a:off x="-1" y="1163992"/>
            <a:ext cx="718818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Amir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écris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à Abdel.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Écris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le message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anglais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grpSp>
        <p:nvGrpSpPr>
          <p:cNvPr id="6" name="Group 5">
            <a:extLst>
              <a:ext uri="{FF2B5EF4-FFF2-40B4-BE49-F238E27FC236}">
                <a16:creationId xmlns:a16="http://schemas.microsoft.com/office/drawing/2014/main" id="{AED5BDB6-9A99-4C7A-97A8-FA5FA6EDA11E}"/>
              </a:ext>
            </a:extLst>
          </p:cNvPr>
          <p:cNvGrpSpPr/>
          <p:nvPr/>
        </p:nvGrpSpPr>
        <p:grpSpPr>
          <a:xfrm>
            <a:off x="188942" y="1784936"/>
            <a:ext cx="5400000" cy="4176000"/>
            <a:chOff x="188942" y="1784936"/>
            <a:chExt cx="5400000" cy="4176000"/>
          </a:xfrm>
        </p:grpSpPr>
        <p:pic>
          <p:nvPicPr>
            <p:cNvPr id="18434" name="Picture 2" descr="15 Best Photos of Post Card Clip Art">
              <a:extLst>
                <a:ext uri="{FF2B5EF4-FFF2-40B4-BE49-F238E27FC236}">
                  <a16:creationId xmlns:a16="http://schemas.microsoft.com/office/drawing/2014/main" id="{54D5426D-0156-488D-AB6A-47650A517E5B}"/>
                </a:ext>
              </a:extLst>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88942" y="1784936"/>
              <a:ext cx="5400000" cy="4176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244B467-F9B3-465A-B88D-1AD211FDCDBD}"/>
                </a:ext>
              </a:extLst>
            </p:cNvPr>
            <p:cNvSpPr txBox="1"/>
            <p:nvPr/>
          </p:nvSpPr>
          <p:spPr>
            <a:xfrm>
              <a:off x="236214" y="1829408"/>
              <a:ext cx="3040386" cy="40934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rPr>
                <a:t>Je suis à Paris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rPr>
                <a:t>Il ne fait pas très beau,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rPr>
                <a:t>mais nous ne restons pas à la maison aujourd’hui.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rPr>
                <a:t>Léa montre Paris à la famille cette semaine.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rPr>
                <a:t>J’aime parler à Léa. Elle est drôle.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rPr>
                <a:t>Aimes-tu venir ici ?</a:t>
              </a:r>
              <a:endParaRPr kumimoji="0" lang="en-GB" sz="20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endParaRPr>
            </a:p>
          </p:txBody>
        </p:sp>
      </p:grpSp>
      <p:pic>
        <p:nvPicPr>
          <p:cNvPr id="23" name="Picture 2" descr="15 Best Photos of Post Card Clip Art">
            <a:extLst>
              <a:ext uri="{FF2B5EF4-FFF2-40B4-BE49-F238E27FC236}">
                <a16:creationId xmlns:a16="http://schemas.microsoft.com/office/drawing/2014/main" id="{5DA197D7-06BF-4B56-B4B5-5CB1EF4BC3DE}"/>
              </a:ext>
            </a:extLst>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096000" y="1784936"/>
            <a:ext cx="5400000" cy="41760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483ADF9B-1F31-493F-9984-FAF740D59A7F}"/>
              </a:ext>
            </a:extLst>
          </p:cNvPr>
          <p:cNvSpPr txBox="1"/>
          <p:nvPr/>
        </p:nvSpPr>
        <p:spPr>
          <a:xfrm>
            <a:off x="6143272" y="1829408"/>
            <a:ext cx="3040386" cy="40934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E6000"/>
                </a:solidFill>
                <a:effectLst/>
                <a:uLnTx/>
                <a:uFillTx/>
                <a:latin typeface="Ink Free" panose="03080402000500000000" pitchFamily="66" charset="0"/>
                <a:ea typeface="+mn-ea"/>
                <a:cs typeface="+mn-cs"/>
              </a:rPr>
              <a:t>I’m in Paris!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EE6000"/>
              </a:solidFill>
              <a:effectLst/>
              <a:uLnTx/>
              <a:uFillTx/>
              <a:latin typeface="Ink Free" panose="03080402000500000000"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E6000"/>
                </a:solidFill>
                <a:effectLst/>
                <a:uLnTx/>
                <a:uFillTx/>
                <a:latin typeface="Ink Free" panose="03080402000500000000" pitchFamily="66" charset="0"/>
                <a:ea typeface="+mn-ea"/>
                <a:cs typeface="+mn-cs"/>
              </a:rPr>
              <a:t>The weather isn’t very nice, but we aren’t staying at home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EE6000"/>
              </a:solidFill>
              <a:effectLst/>
              <a:uLnTx/>
              <a:uFillTx/>
              <a:latin typeface="Ink Free" panose="03080402000500000000"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EE6000"/>
                </a:solidFill>
                <a:effectLst/>
                <a:uLnTx/>
                <a:uFillTx/>
                <a:latin typeface="Ink Free" panose="03080402000500000000" pitchFamily="66" charset="0"/>
                <a:ea typeface="+mn-ea"/>
                <a:cs typeface="+mn-cs"/>
              </a:rPr>
              <a:t>Léa</a:t>
            </a:r>
            <a:r>
              <a:rPr kumimoji="0" lang="en-GB" sz="2000" b="0" i="0" u="none" strike="noStrike" kern="1200" cap="none" spc="0" normalizeH="0" baseline="0" noProof="0" dirty="0">
                <a:ln>
                  <a:noFill/>
                </a:ln>
                <a:solidFill>
                  <a:srgbClr val="EE6000"/>
                </a:solidFill>
                <a:effectLst/>
                <a:uLnTx/>
                <a:uFillTx/>
                <a:latin typeface="Ink Free" panose="03080402000500000000" pitchFamily="66" charset="0"/>
                <a:ea typeface="+mn-ea"/>
                <a:cs typeface="+mn-cs"/>
              </a:rPr>
              <a:t> is showing Paris to the family this week.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EE6000"/>
              </a:solidFill>
              <a:effectLst/>
              <a:uLnTx/>
              <a:uFillTx/>
              <a:latin typeface="Ink Free" panose="03080402000500000000"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E6000"/>
                </a:solidFill>
                <a:effectLst/>
                <a:uLnTx/>
                <a:uFillTx/>
                <a:latin typeface="Ink Free" panose="03080402000500000000" pitchFamily="66" charset="0"/>
                <a:ea typeface="+mn-ea"/>
                <a:cs typeface="+mn-cs"/>
              </a:rPr>
              <a:t>I like talking to </a:t>
            </a:r>
            <a:r>
              <a:rPr kumimoji="0" lang="en-GB" sz="2000" b="0" i="0" u="none" strike="noStrike" kern="1200" cap="none" spc="0" normalizeH="0" baseline="0" noProof="0" dirty="0" err="1">
                <a:ln>
                  <a:noFill/>
                </a:ln>
                <a:solidFill>
                  <a:srgbClr val="EE6000"/>
                </a:solidFill>
                <a:effectLst/>
                <a:uLnTx/>
                <a:uFillTx/>
                <a:latin typeface="Ink Free" panose="03080402000500000000" pitchFamily="66" charset="0"/>
                <a:ea typeface="+mn-ea"/>
                <a:cs typeface="+mn-cs"/>
              </a:rPr>
              <a:t>Léa</a:t>
            </a:r>
            <a:r>
              <a:rPr kumimoji="0" lang="en-GB" sz="2000" b="0" i="0" u="none" strike="noStrike" kern="1200" cap="none" spc="0" normalizeH="0" baseline="0" noProof="0" dirty="0">
                <a:ln>
                  <a:noFill/>
                </a:ln>
                <a:solidFill>
                  <a:srgbClr val="EE6000"/>
                </a:solidFill>
                <a:effectLst/>
                <a:uLnTx/>
                <a:uFillTx/>
                <a:latin typeface="Ink Free" panose="03080402000500000000" pitchFamily="66" charset="0"/>
                <a:ea typeface="+mn-ea"/>
                <a:cs typeface="+mn-cs"/>
              </a:rPr>
              <a:t>. She’s funny.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EE6000"/>
              </a:solidFill>
              <a:effectLst/>
              <a:uLnTx/>
              <a:uFillTx/>
              <a:latin typeface="Ink Free" panose="03080402000500000000"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E6000"/>
                </a:solidFill>
                <a:effectLst/>
                <a:uLnTx/>
                <a:uFillTx/>
                <a:latin typeface="Ink Free" panose="03080402000500000000" pitchFamily="66" charset="0"/>
                <a:ea typeface="+mn-ea"/>
                <a:cs typeface="+mn-cs"/>
              </a:rPr>
              <a:t>Do you like coming here?</a:t>
            </a:r>
          </a:p>
        </p:txBody>
      </p:sp>
      <p:pic>
        <p:nvPicPr>
          <p:cNvPr id="18440" name="Picture 8" descr="Paris eiffel tower wall art sticker need to adjust the clip art ">
            <a:extLst>
              <a:ext uri="{FF2B5EF4-FFF2-40B4-BE49-F238E27FC236}">
                <a16:creationId xmlns:a16="http://schemas.microsoft.com/office/drawing/2014/main" id="{29146723-BED5-4120-9324-9E9E16193B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4222" y="1785178"/>
            <a:ext cx="5328000" cy="415670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2369A5A-318B-4250-9CE6-FDF915BCE2BA}"/>
              </a:ext>
            </a:extLst>
          </p:cNvPr>
          <p:cNvSpPr txBox="1"/>
          <p:nvPr/>
        </p:nvSpPr>
        <p:spPr>
          <a:xfrm>
            <a:off x="3275673" y="2651771"/>
            <a:ext cx="2124781" cy="2442329"/>
          </a:xfrm>
          <a:prstGeom prst="wedgeRoundRectCallout">
            <a:avLst>
              <a:gd name="adj1" fmla="val -64951"/>
              <a:gd name="adj2" fmla="val -20464"/>
              <a:gd name="adj3" fmla="val 16667"/>
            </a:avLst>
          </a:prstGeom>
          <a:solidFill>
            <a:srgbClr val="115076"/>
          </a:solidFill>
          <a:ln>
            <a:solidFill>
              <a:srgbClr val="EE6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Remember! The French present tense can be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simple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or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continuous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in English.</a:t>
            </a:r>
          </a:p>
        </p:txBody>
      </p:sp>
    </p:spTree>
    <p:extLst>
      <p:ext uri="{BB962C8B-B14F-4D97-AF65-F5344CB8AC3E}">
        <p14:creationId xmlns:p14="http://schemas.microsoft.com/office/powerpoint/2010/main" val="519769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844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La station de </a:t>
            </a:r>
            <a:r>
              <a:rPr lang="en-GB" sz="3600" b="1" dirty="0" err="1">
                <a:solidFill>
                  <a:schemeClr val="bg1"/>
                </a:solidFill>
              </a:rPr>
              <a:t>métro</a:t>
            </a:r>
            <a:endParaRPr lang="en-GB" sz="3600" b="1" dirty="0">
              <a:solidFill>
                <a:schemeClr val="bg1"/>
              </a:solidFill>
            </a:endParaRPr>
          </a:p>
        </p:txBody>
      </p:sp>
      <p:sp>
        <p:nvSpPr>
          <p:cNvPr id="9" name="Rounded Rectangle 46">
            <a:extLst>
              <a:ext uri="{FF2B5EF4-FFF2-40B4-BE49-F238E27FC236}">
                <a16:creationId xmlns:a16="http://schemas.microsoft.com/office/drawing/2014/main" id="{8DAD7931-38FA-4D31-A8AC-114C0469E27E}"/>
              </a:ext>
            </a:extLst>
          </p:cNvPr>
          <p:cNvSpPr/>
          <p:nvPr/>
        </p:nvSpPr>
        <p:spPr>
          <a:xfrm>
            <a:off x="10248900" y="249870"/>
            <a:ext cx="1661020" cy="39783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9DE9E1A7-6525-45A8-8E91-E52E7320E3EB}"/>
              </a:ext>
            </a:extLst>
          </p:cNvPr>
          <p:cNvSpPr txBox="1"/>
          <p:nvPr/>
        </p:nvSpPr>
        <p:spPr>
          <a:xfrm>
            <a:off x="-1" y="1163992"/>
            <a:ext cx="10459915"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La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famille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retourne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chez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Léa</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métro</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Il y a des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touristes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anglais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dans la station.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Écris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les phrases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français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5" name="TextBox 4">
            <a:extLst>
              <a:ext uri="{FF2B5EF4-FFF2-40B4-BE49-F238E27FC236}">
                <a16:creationId xmlns:a16="http://schemas.microsoft.com/office/drawing/2014/main" id="{99F440A4-BDF5-4369-8EBE-BE25134626CC}"/>
              </a:ext>
            </a:extLst>
          </p:cNvPr>
          <p:cNvSpPr txBox="1"/>
          <p:nvPr/>
        </p:nvSpPr>
        <p:spPr>
          <a:xfrm>
            <a:off x="167774" y="2031120"/>
            <a:ext cx="5928226" cy="1938992"/>
          </a:xfrm>
          <a:prstGeom prst="rect">
            <a:avLst/>
          </a:prstGeom>
          <a:no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I don’t know how to speak French.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Do you understand English?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Are you listening?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We like going out and we like going shopping.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How do we go to the shop?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We don’t have a car.</a:t>
            </a:r>
          </a:p>
        </p:txBody>
      </p:sp>
      <p:sp>
        <p:nvSpPr>
          <p:cNvPr id="27" name="TextBox 26">
            <a:extLst>
              <a:ext uri="{FF2B5EF4-FFF2-40B4-BE49-F238E27FC236}">
                <a16:creationId xmlns:a16="http://schemas.microsoft.com/office/drawing/2014/main" id="{830FB289-0049-4446-B6D7-B624B75C5F11}"/>
              </a:ext>
            </a:extLst>
          </p:cNvPr>
          <p:cNvSpPr txBox="1"/>
          <p:nvPr/>
        </p:nvSpPr>
        <p:spPr>
          <a:xfrm>
            <a:off x="167774" y="4129391"/>
            <a:ext cx="6644768" cy="1938992"/>
          </a:xfrm>
          <a:prstGeom prst="rect">
            <a:avLst/>
          </a:prstGeom>
          <a:noFill/>
          <a:ln>
            <a:solidFill>
              <a:srgbClr val="EE6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Je ne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sais</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pas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parler</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français</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Comprends-tu</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l’anglais</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Écoutes-tu</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Nous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aimons</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sortir</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et nous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aimons</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faire les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magasins</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Comment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allons</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-nous au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magasin</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Nous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n’avons</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pas de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voiture</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a:t>
            </a:r>
          </a:p>
        </p:txBody>
      </p:sp>
      <p:pic>
        <p:nvPicPr>
          <p:cNvPr id="6146" name="Picture 2" descr="Marmaris Travel Kinnaur district Hotel Clip art - tourist png download - 700*930 - Free Transparent Marmaris png Download.">
            <a:extLst>
              <a:ext uri="{FF2B5EF4-FFF2-40B4-BE49-F238E27FC236}">
                <a16:creationId xmlns:a16="http://schemas.microsoft.com/office/drawing/2014/main" id="{C965F687-BA09-4387-9A2E-3C8863CE709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69410" y="2143006"/>
            <a:ext cx="2710000" cy="3600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087988C-6932-4DD4-A618-0F3FE9A56D22}"/>
              </a:ext>
            </a:extLst>
          </p:cNvPr>
          <p:cNvSpPr txBox="1"/>
          <p:nvPr/>
        </p:nvSpPr>
        <p:spPr>
          <a:xfrm>
            <a:off x="6096002" y="1947860"/>
            <a:ext cx="2113720" cy="2145268"/>
          </a:xfrm>
          <a:prstGeom prst="wedgeRoundRectCallout">
            <a:avLst>
              <a:gd name="adj1" fmla="val -65513"/>
              <a:gd name="adj2" fmla="val -20291"/>
              <a:gd name="adj3" fmla="val 16667"/>
            </a:avLst>
          </a:prstGeom>
          <a:solidFill>
            <a:srgbClr val="115076"/>
          </a:solidFill>
          <a:ln>
            <a:solidFill>
              <a:srgbClr val="EE6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Remember! In French, the structure is the same for questions with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do</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and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are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341444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Qui fait quoi ?</a:t>
            </a:r>
          </a:p>
        </p:txBody>
      </p:sp>
      <p:sp>
        <p:nvSpPr>
          <p:cNvPr id="43" name="Rounded Rectangle 46">
            <a:extLst>
              <a:ext uri="{FF2B5EF4-FFF2-40B4-BE49-F238E27FC236}">
                <a16:creationId xmlns:a16="http://schemas.microsoft.com/office/drawing/2014/main" id="{A0F41D0D-5247-445B-B5A8-E4E6221F58B5}"/>
              </a:ext>
            </a:extLst>
          </p:cNvPr>
          <p:cNvSpPr/>
          <p:nvPr/>
        </p:nvSpPr>
        <p:spPr>
          <a:xfrm>
            <a:off x="11049000" y="249870"/>
            <a:ext cx="860920" cy="43593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graphicFrame>
        <p:nvGraphicFramePr>
          <p:cNvPr id="5" name="Table 4">
            <a:extLst>
              <a:ext uri="{FF2B5EF4-FFF2-40B4-BE49-F238E27FC236}">
                <a16:creationId xmlns:a16="http://schemas.microsoft.com/office/drawing/2014/main" id="{274F6DD0-013F-4605-A1D2-AEEE71E2A66C}"/>
              </a:ext>
            </a:extLst>
          </p:cNvPr>
          <p:cNvGraphicFramePr>
            <a:graphicFrameLocks noGrp="1"/>
          </p:cNvGraphicFramePr>
          <p:nvPr>
            <p:extLst/>
          </p:nvPr>
        </p:nvGraphicFramePr>
        <p:xfrm>
          <a:off x="66000" y="1163992"/>
          <a:ext cx="12060000" cy="521208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3018190196"/>
                    </a:ext>
                  </a:extLst>
                </a:gridCol>
                <a:gridCol w="1800000">
                  <a:extLst>
                    <a:ext uri="{9D8B030D-6E8A-4147-A177-3AD203B41FA5}">
                      <a16:colId xmlns:a16="http://schemas.microsoft.com/office/drawing/2014/main" val="4178928066"/>
                    </a:ext>
                  </a:extLst>
                </a:gridCol>
                <a:gridCol w="1620000">
                  <a:extLst>
                    <a:ext uri="{9D8B030D-6E8A-4147-A177-3AD203B41FA5}">
                      <a16:colId xmlns:a16="http://schemas.microsoft.com/office/drawing/2014/main" val="1950850687"/>
                    </a:ext>
                  </a:extLst>
                </a:gridCol>
                <a:gridCol w="1620000">
                  <a:extLst>
                    <a:ext uri="{9D8B030D-6E8A-4147-A177-3AD203B41FA5}">
                      <a16:colId xmlns:a16="http://schemas.microsoft.com/office/drawing/2014/main" val="686858274"/>
                    </a:ext>
                  </a:extLst>
                </a:gridCol>
                <a:gridCol w="1620000">
                  <a:extLst>
                    <a:ext uri="{9D8B030D-6E8A-4147-A177-3AD203B41FA5}">
                      <a16:colId xmlns:a16="http://schemas.microsoft.com/office/drawing/2014/main" val="1973392463"/>
                    </a:ext>
                  </a:extLst>
                </a:gridCol>
                <a:gridCol w="1620000">
                  <a:extLst>
                    <a:ext uri="{9D8B030D-6E8A-4147-A177-3AD203B41FA5}">
                      <a16:colId xmlns:a16="http://schemas.microsoft.com/office/drawing/2014/main" val="1206518715"/>
                    </a:ext>
                  </a:extLst>
                </a:gridCol>
                <a:gridCol w="1620000">
                  <a:extLst>
                    <a:ext uri="{9D8B030D-6E8A-4147-A177-3AD203B41FA5}">
                      <a16:colId xmlns:a16="http://schemas.microsoft.com/office/drawing/2014/main" val="1679287128"/>
                    </a:ext>
                  </a:extLst>
                </a:gridCol>
                <a:gridCol w="1620000">
                  <a:extLst>
                    <a:ext uri="{9D8B030D-6E8A-4147-A177-3AD203B41FA5}">
                      <a16:colId xmlns:a16="http://schemas.microsoft.com/office/drawing/2014/main" val="1088642687"/>
                    </a:ext>
                  </a:extLst>
                </a:gridCol>
              </a:tblGrid>
              <a:tr h="370840">
                <a:tc>
                  <a:txBody>
                    <a:bodyPr/>
                    <a:lstStyle/>
                    <a:p>
                      <a:pPr algn="ct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0" dirty="0">
                          <a:solidFill>
                            <a:srgbClr val="115076"/>
                          </a:solidFill>
                        </a:rPr>
                        <a:t>Amir </a:t>
                      </a:r>
                      <a:br>
                        <a:rPr lang="en-GB" sz="2000" b="0" dirty="0">
                          <a:solidFill>
                            <a:srgbClr val="115076"/>
                          </a:solidFill>
                        </a:rPr>
                      </a:br>
                      <a:r>
                        <a:rPr lang="en-GB" sz="2000" b="1" dirty="0">
                          <a:solidFill>
                            <a:srgbClr val="115076"/>
                          </a:solidFill>
                        </a:rPr>
                        <a:t>(je)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0" dirty="0" err="1">
                          <a:solidFill>
                            <a:srgbClr val="115076"/>
                          </a:solidFill>
                        </a:rPr>
                        <a:t>Léa</a:t>
                      </a:r>
                      <a:endParaRPr lang="en-GB" sz="2000" b="0" dirty="0">
                        <a:solidFill>
                          <a:srgbClr val="115076"/>
                        </a:solidFill>
                      </a:endParaRPr>
                    </a:p>
                    <a:p>
                      <a:pPr algn="ctr"/>
                      <a:r>
                        <a:rPr lang="en-GB" sz="2000" b="1" dirty="0">
                          <a:solidFill>
                            <a:srgbClr val="115076"/>
                          </a:solidFill>
                        </a:rPr>
                        <a:t>(</a:t>
                      </a:r>
                      <a:r>
                        <a:rPr lang="en-GB" sz="2000" b="1" dirty="0" err="1">
                          <a:solidFill>
                            <a:srgbClr val="115076"/>
                          </a:solidFill>
                        </a:rPr>
                        <a:t>tu</a:t>
                      </a:r>
                      <a:r>
                        <a:rPr lang="en-GB" sz="2000" b="1"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0" dirty="0" err="1">
                          <a:solidFill>
                            <a:srgbClr val="115076"/>
                          </a:solidFill>
                        </a:rPr>
                        <a:t>Noura</a:t>
                      </a:r>
                      <a:r>
                        <a:rPr lang="en-GB" sz="2000" b="0" dirty="0">
                          <a:solidFill>
                            <a:srgbClr val="115076"/>
                          </a:solidFill>
                        </a:rPr>
                        <a:t> </a:t>
                      </a:r>
                      <a:r>
                        <a:rPr lang="en-GB" sz="2000" b="1" dirty="0">
                          <a:solidFill>
                            <a:srgbClr val="115076"/>
                          </a:solidFill>
                        </a:rPr>
                        <a:t>(</a:t>
                      </a:r>
                      <a:r>
                        <a:rPr lang="en-GB" sz="2000" b="1" dirty="0" err="1">
                          <a:solidFill>
                            <a:srgbClr val="115076"/>
                          </a:solidFill>
                        </a:rPr>
                        <a:t>elle</a:t>
                      </a:r>
                      <a:r>
                        <a:rPr lang="en-GB" sz="2000" b="1"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0" dirty="0">
                          <a:solidFill>
                            <a:srgbClr val="115076"/>
                          </a:solidFill>
                        </a:rPr>
                        <a:t>La </a:t>
                      </a:r>
                      <a:r>
                        <a:rPr lang="en-GB" sz="2000" b="0" dirty="0" err="1">
                          <a:solidFill>
                            <a:srgbClr val="115076"/>
                          </a:solidFill>
                        </a:rPr>
                        <a:t>famille</a:t>
                      </a:r>
                      <a:r>
                        <a:rPr lang="en-GB" sz="2000" b="0" dirty="0">
                          <a:solidFill>
                            <a:srgbClr val="115076"/>
                          </a:solidFill>
                        </a:rPr>
                        <a:t> </a:t>
                      </a:r>
                      <a:r>
                        <a:rPr lang="en-GB" sz="2000" b="0" dirty="0" err="1">
                          <a:solidFill>
                            <a:srgbClr val="115076"/>
                          </a:solidFill>
                        </a:rPr>
                        <a:t>d’Amir</a:t>
                      </a:r>
                      <a:r>
                        <a:rPr lang="en-GB" sz="2000" b="0" dirty="0">
                          <a:solidFill>
                            <a:srgbClr val="115076"/>
                          </a:solidFill>
                        </a:rPr>
                        <a:t> </a:t>
                      </a:r>
                      <a:r>
                        <a:rPr lang="en-GB" sz="2000" b="1" dirty="0">
                          <a:solidFill>
                            <a:srgbClr val="115076"/>
                          </a:solidFill>
                        </a:rPr>
                        <a:t>(nous)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0" dirty="0">
                          <a:solidFill>
                            <a:srgbClr val="115076"/>
                          </a:solidFill>
                        </a:rPr>
                        <a:t>La </a:t>
                      </a:r>
                      <a:r>
                        <a:rPr lang="en-GB" sz="2000" b="0" dirty="0" err="1">
                          <a:solidFill>
                            <a:srgbClr val="115076"/>
                          </a:solidFill>
                        </a:rPr>
                        <a:t>famille</a:t>
                      </a:r>
                      <a:r>
                        <a:rPr lang="en-GB" sz="2000" b="0" dirty="0">
                          <a:solidFill>
                            <a:srgbClr val="115076"/>
                          </a:solidFill>
                        </a:rPr>
                        <a:t> de </a:t>
                      </a:r>
                      <a:r>
                        <a:rPr lang="en-GB" sz="2000" b="0" dirty="0" err="1">
                          <a:solidFill>
                            <a:srgbClr val="115076"/>
                          </a:solidFill>
                        </a:rPr>
                        <a:t>Léa</a:t>
                      </a:r>
                      <a:r>
                        <a:rPr lang="en-GB" sz="2000" b="0" dirty="0">
                          <a:solidFill>
                            <a:srgbClr val="115076"/>
                          </a:solidFill>
                        </a:rPr>
                        <a:t> </a:t>
                      </a:r>
                      <a:r>
                        <a:rPr lang="en-GB" sz="2000" b="1" dirty="0">
                          <a:solidFill>
                            <a:srgbClr val="115076"/>
                          </a:solidFill>
                        </a:rPr>
                        <a:t>(</a:t>
                      </a:r>
                      <a:r>
                        <a:rPr lang="en-GB" sz="2000" b="1" dirty="0" err="1">
                          <a:solidFill>
                            <a:srgbClr val="115076"/>
                          </a:solidFill>
                        </a:rPr>
                        <a:t>vous</a:t>
                      </a:r>
                      <a:r>
                        <a:rPr lang="en-GB" sz="2000" b="1"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0" dirty="0">
                          <a:solidFill>
                            <a:srgbClr val="115076"/>
                          </a:solidFill>
                        </a:rPr>
                        <a:t>Les parents </a:t>
                      </a:r>
                      <a:r>
                        <a:rPr lang="en-GB" sz="2000" b="1" dirty="0">
                          <a:solidFill>
                            <a:srgbClr val="115076"/>
                          </a:solidFill>
                        </a:rPr>
                        <a:t>(</a:t>
                      </a:r>
                      <a:r>
                        <a:rPr lang="en-GB" sz="2000" b="1" dirty="0" err="1">
                          <a:solidFill>
                            <a:srgbClr val="115076"/>
                          </a:solidFill>
                        </a:rPr>
                        <a:t>ils</a:t>
                      </a:r>
                      <a:r>
                        <a:rPr lang="en-GB" sz="2000" b="1"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51594453"/>
                  </a:ext>
                </a:extLst>
              </a:tr>
              <a:tr h="370840">
                <a:tc>
                  <a:txBody>
                    <a:bodyPr/>
                    <a:lstStyle/>
                    <a:p>
                      <a:pPr algn="l"/>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2000" dirty="0">
                          <a:solidFill>
                            <a:srgbClr val="115076"/>
                          </a:solidFill>
                        </a:rPr>
                        <a:t>… </a:t>
                      </a:r>
                      <a:r>
                        <a:rPr lang="en-GB" sz="2000" dirty="0" err="1">
                          <a:solidFill>
                            <a:srgbClr val="115076"/>
                          </a:solidFill>
                        </a:rPr>
                        <a:t>sommes</a:t>
                      </a:r>
                      <a:r>
                        <a:rPr lang="en-GB" sz="2000" dirty="0">
                          <a:solidFill>
                            <a:srgbClr val="115076"/>
                          </a:solidFill>
                        </a:rPr>
                        <a:t> dans le train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45157651"/>
                  </a:ext>
                </a:extLst>
              </a:tr>
              <a:tr h="370840">
                <a:tc>
                  <a:txBody>
                    <a:bodyPr/>
                    <a:lstStyle/>
                    <a:p>
                      <a:pPr algn="l"/>
                      <a:endParaRPr lang="fr-FR" sz="2000" noProof="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fr-FR" sz="2000" noProof="0" dirty="0">
                          <a:solidFill>
                            <a:srgbClr val="115076"/>
                          </a:solidFill>
                        </a:rPr>
                        <a:t>… dit « bonjour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87838408"/>
                  </a:ext>
                </a:extLst>
              </a:tr>
              <a:tr h="370840">
                <a:tc>
                  <a:txBody>
                    <a:bodyPr/>
                    <a:lstStyle/>
                    <a:p>
                      <a:pPr algn="l"/>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2000" dirty="0">
                          <a:solidFill>
                            <a:srgbClr val="115076"/>
                          </a:solidFill>
                        </a:rPr>
                        <a:t>… </a:t>
                      </a:r>
                      <a:r>
                        <a:rPr lang="en-GB" sz="2000" dirty="0" err="1">
                          <a:solidFill>
                            <a:srgbClr val="115076"/>
                          </a:solidFill>
                        </a:rPr>
                        <a:t>prépares</a:t>
                      </a:r>
                      <a:r>
                        <a:rPr lang="en-GB" sz="2000" dirty="0">
                          <a:solidFill>
                            <a:srgbClr val="115076"/>
                          </a:solidFill>
                        </a:rPr>
                        <a:t> le tour</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3251031"/>
                  </a:ext>
                </a:extLst>
              </a:tr>
              <a:tr h="370840">
                <a:tc>
                  <a:txBody>
                    <a:bodyPr/>
                    <a:lstStyle/>
                    <a:p>
                      <a:pPr algn="l"/>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2000" dirty="0">
                          <a:solidFill>
                            <a:srgbClr val="115076"/>
                          </a:solidFill>
                        </a:rPr>
                        <a:t>… ai des </a:t>
                      </a:r>
                      <a:r>
                        <a:rPr lang="en-GB" sz="2000" dirty="0" err="1">
                          <a:solidFill>
                            <a:srgbClr val="115076"/>
                          </a:solidFill>
                        </a:rPr>
                        <a:t>idées</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0695854"/>
                  </a:ext>
                </a:extLst>
              </a:tr>
              <a:tr h="370840">
                <a:tc>
                  <a:txBody>
                    <a:bodyPr/>
                    <a:lstStyle/>
                    <a:p>
                      <a:pPr algn="l"/>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2000" dirty="0">
                          <a:solidFill>
                            <a:srgbClr val="115076"/>
                          </a:solidFill>
                        </a:rPr>
                        <a:t>… </a:t>
                      </a:r>
                      <a:r>
                        <a:rPr lang="en-GB" sz="2000" dirty="0" err="1">
                          <a:solidFill>
                            <a:srgbClr val="115076"/>
                          </a:solidFill>
                        </a:rPr>
                        <a:t>vont</a:t>
                      </a:r>
                      <a:r>
                        <a:rPr lang="en-GB" sz="2000" dirty="0">
                          <a:solidFill>
                            <a:srgbClr val="115076"/>
                          </a:solidFill>
                        </a:rPr>
                        <a:t> au </a:t>
                      </a:r>
                      <a:r>
                        <a:rPr lang="en-GB" sz="2000" dirty="0" err="1">
                          <a:solidFill>
                            <a:srgbClr val="115076"/>
                          </a:solidFill>
                        </a:rPr>
                        <a:t>cinéma</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9241422"/>
                  </a:ext>
                </a:extLst>
              </a:tr>
              <a:tr h="370840">
                <a:tc>
                  <a:txBody>
                    <a:bodyPr/>
                    <a:lstStyle/>
                    <a:p>
                      <a:pPr algn="l"/>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2000" dirty="0">
                          <a:solidFill>
                            <a:srgbClr val="115076"/>
                          </a:solidFill>
                        </a:rPr>
                        <a:t>… </a:t>
                      </a:r>
                      <a:r>
                        <a:rPr lang="en-GB" sz="2000" dirty="0" err="1">
                          <a:solidFill>
                            <a:srgbClr val="115076"/>
                          </a:solidFill>
                        </a:rPr>
                        <a:t>faites</a:t>
                      </a:r>
                      <a:r>
                        <a:rPr lang="en-GB" sz="2000" dirty="0">
                          <a:solidFill>
                            <a:srgbClr val="115076"/>
                          </a:solidFill>
                        </a:rPr>
                        <a:t> les courses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18457949"/>
                  </a:ext>
                </a:extLst>
              </a:tr>
            </a:tbl>
          </a:graphicData>
        </a:graphic>
      </p:graphicFrame>
      <p:grpSp>
        <p:nvGrpSpPr>
          <p:cNvPr id="7" name="Group 6">
            <a:extLst>
              <a:ext uri="{FF2B5EF4-FFF2-40B4-BE49-F238E27FC236}">
                <a16:creationId xmlns:a16="http://schemas.microsoft.com/office/drawing/2014/main" id="{566F36B0-3DC7-4AF8-BE3F-4F7CAA7DC6E6}"/>
              </a:ext>
            </a:extLst>
          </p:cNvPr>
          <p:cNvGrpSpPr/>
          <p:nvPr/>
        </p:nvGrpSpPr>
        <p:grpSpPr>
          <a:xfrm>
            <a:off x="150842" y="2329141"/>
            <a:ext cx="360000" cy="3874480"/>
            <a:chOff x="188942" y="2329141"/>
            <a:chExt cx="360000" cy="3874480"/>
          </a:xfrm>
        </p:grpSpPr>
        <p:sp>
          <p:nvSpPr>
            <p:cNvPr id="23" name="TextBox 22">
              <a:extLst>
                <a:ext uri="{FF2B5EF4-FFF2-40B4-BE49-F238E27FC236}">
                  <a16:creationId xmlns:a16="http://schemas.microsoft.com/office/drawing/2014/main" id="{BC1C1973-F214-45E2-9DCE-BEF86039D6D9}"/>
                </a:ext>
              </a:extLst>
            </p:cNvPr>
            <p:cNvSpPr txBox="1"/>
            <p:nvPr/>
          </p:nvSpPr>
          <p:spPr>
            <a:xfrm>
              <a:off x="188942" y="2329141"/>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a:t>
              </a:r>
            </a:p>
          </p:txBody>
        </p:sp>
        <p:sp>
          <p:nvSpPr>
            <p:cNvPr id="24" name="TextBox 23">
              <a:extLst>
                <a:ext uri="{FF2B5EF4-FFF2-40B4-BE49-F238E27FC236}">
                  <a16:creationId xmlns:a16="http://schemas.microsoft.com/office/drawing/2014/main" id="{B23C1385-14EF-4986-A4C9-1F028EE1FED6}"/>
                </a:ext>
              </a:extLst>
            </p:cNvPr>
            <p:cNvSpPr txBox="1"/>
            <p:nvPr/>
          </p:nvSpPr>
          <p:spPr>
            <a:xfrm>
              <a:off x="188942" y="3032037"/>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a:t>
              </a:r>
            </a:p>
          </p:txBody>
        </p:sp>
        <p:sp>
          <p:nvSpPr>
            <p:cNvPr id="25" name="TextBox 24">
              <a:extLst>
                <a:ext uri="{FF2B5EF4-FFF2-40B4-BE49-F238E27FC236}">
                  <a16:creationId xmlns:a16="http://schemas.microsoft.com/office/drawing/2014/main" id="{929BDF02-8B97-424E-9925-DE96DC2C777B}"/>
                </a:ext>
              </a:extLst>
            </p:cNvPr>
            <p:cNvSpPr txBox="1"/>
            <p:nvPr/>
          </p:nvSpPr>
          <p:spPr>
            <a:xfrm>
              <a:off x="188942" y="3734933"/>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3</a:t>
              </a:r>
            </a:p>
          </p:txBody>
        </p:sp>
        <p:sp>
          <p:nvSpPr>
            <p:cNvPr id="26" name="TextBox 25">
              <a:extLst>
                <a:ext uri="{FF2B5EF4-FFF2-40B4-BE49-F238E27FC236}">
                  <a16:creationId xmlns:a16="http://schemas.microsoft.com/office/drawing/2014/main" id="{BF0F2E25-BA32-4E83-8142-DEDCCD9A48AC}"/>
                </a:ext>
              </a:extLst>
            </p:cNvPr>
            <p:cNvSpPr txBox="1"/>
            <p:nvPr/>
          </p:nvSpPr>
          <p:spPr>
            <a:xfrm>
              <a:off x="188942" y="4437829"/>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4</a:t>
              </a:r>
            </a:p>
          </p:txBody>
        </p:sp>
        <p:sp>
          <p:nvSpPr>
            <p:cNvPr id="27" name="TextBox 26">
              <a:extLst>
                <a:ext uri="{FF2B5EF4-FFF2-40B4-BE49-F238E27FC236}">
                  <a16:creationId xmlns:a16="http://schemas.microsoft.com/office/drawing/2014/main" id="{EAFEBFA8-8E09-49C1-B7D8-7EFC935F19CE}"/>
                </a:ext>
              </a:extLst>
            </p:cNvPr>
            <p:cNvSpPr txBox="1"/>
            <p:nvPr/>
          </p:nvSpPr>
          <p:spPr>
            <a:xfrm>
              <a:off x="188942" y="5140725"/>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5</a:t>
              </a:r>
            </a:p>
          </p:txBody>
        </p:sp>
        <p:sp>
          <p:nvSpPr>
            <p:cNvPr id="29" name="TextBox 28">
              <a:extLst>
                <a:ext uri="{FF2B5EF4-FFF2-40B4-BE49-F238E27FC236}">
                  <a16:creationId xmlns:a16="http://schemas.microsoft.com/office/drawing/2014/main" id="{61C8AB88-9327-4FC3-AD23-D91057CD4138}"/>
                </a:ext>
              </a:extLst>
            </p:cNvPr>
            <p:cNvSpPr txBox="1"/>
            <p:nvPr/>
          </p:nvSpPr>
          <p:spPr>
            <a:xfrm>
              <a:off x="188942" y="5843621"/>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6</a:t>
              </a:r>
            </a:p>
          </p:txBody>
        </p:sp>
      </p:grpSp>
      <p:sp>
        <p:nvSpPr>
          <p:cNvPr id="6" name="TextBox 5">
            <a:extLst>
              <a:ext uri="{FF2B5EF4-FFF2-40B4-BE49-F238E27FC236}">
                <a16:creationId xmlns:a16="http://schemas.microsoft.com/office/drawing/2014/main" id="{7FA9A0E8-466E-4482-AAEB-F6C60B1A0DF9}"/>
              </a:ext>
            </a:extLst>
          </p:cNvPr>
          <p:cNvSpPr txBox="1"/>
          <p:nvPr/>
        </p:nvSpPr>
        <p:spPr>
          <a:xfrm>
            <a:off x="6678860" y="235289"/>
            <a:ext cx="414154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Coche la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personne</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 les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personnes</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correcte</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(s).</a:t>
            </a:r>
          </a:p>
        </p:txBody>
      </p:sp>
      <p:pic>
        <p:nvPicPr>
          <p:cNvPr id="11" name="Picture 10">
            <a:extLst>
              <a:ext uri="{FF2B5EF4-FFF2-40B4-BE49-F238E27FC236}">
                <a16:creationId xmlns:a16="http://schemas.microsoft.com/office/drawing/2014/main" id="{AA540976-408D-43DE-BF66-E9ABD90BB8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2774" y="2239141"/>
            <a:ext cx="518400" cy="540000"/>
          </a:xfrm>
          <a:prstGeom prst="rect">
            <a:avLst/>
          </a:prstGeom>
        </p:spPr>
      </p:pic>
      <p:pic>
        <p:nvPicPr>
          <p:cNvPr id="32" name="Picture 31">
            <a:extLst>
              <a:ext uri="{FF2B5EF4-FFF2-40B4-BE49-F238E27FC236}">
                <a16:creationId xmlns:a16="http://schemas.microsoft.com/office/drawing/2014/main" id="{4C6774AD-3621-4BC3-AE62-5E1EF2DD8C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8045" y="2963806"/>
            <a:ext cx="518400" cy="540000"/>
          </a:xfrm>
          <a:prstGeom prst="rect">
            <a:avLst/>
          </a:prstGeom>
        </p:spPr>
      </p:pic>
      <p:pic>
        <p:nvPicPr>
          <p:cNvPr id="36" name="Picture 35">
            <a:extLst>
              <a:ext uri="{FF2B5EF4-FFF2-40B4-BE49-F238E27FC236}">
                <a16:creationId xmlns:a16="http://schemas.microsoft.com/office/drawing/2014/main" id="{85FB02FB-E6C2-486D-B0B4-BDE511CAC9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3324" y="3644933"/>
            <a:ext cx="518400" cy="540000"/>
          </a:xfrm>
          <a:prstGeom prst="rect">
            <a:avLst/>
          </a:prstGeom>
        </p:spPr>
      </p:pic>
      <p:pic>
        <p:nvPicPr>
          <p:cNvPr id="37" name="Picture 36">
            <a:extLst>
              <a:ext uri="{FF2B5EF4-FFF2-40B4-BE49-F238E27FC236}">
                <a16:creationId xmlns:a16="http://schemas.microsoft.com/office/drawing/2014/main" id="{28C2B601-1D16-46A5-8403-0FBD90DABB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69422" y="4347829"/>
            <a:ext cx="518400" cy="540000"/>
          </a:xfrm>
          <a:prstGeom prst="rect">
            <a:avLst/>
          </a:prstGeom>
        </p:spPr>
      </p:pic>
      <p:pic>
        <p:nvPicPr>
          <p:cNvPr id="38" name="Picture 37">
            <a:extLst>
              <a:ext uri="{FF2B5EF4-FFF2-40B4-BE49-F238E27FC236}">
                <a16:creationId xmlns:a16="http://schemas.microsoft.com/office/drawing/2014/main" id="{1B22493C-1E05-48F5-9EE3-F98339020D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77016" y="5050725"/>
            <a:ext cx="518400" cy="540000"/>
          </a:xfrm>
          <a:prstGeom prst="rect">
            <a:avLst/>
          </a:prstGeom>
        </p:spPr>
      </p:pic>
      <p:pic>
        <p:nvPicPr>
          <p:cNvPr id="39" name="Picture 38">
            <a:extLst>
              <a:ext uri="{FF2B5EF4-FFF2-40B4-BE49-F238E27FC236}">
                <a16:creationId xmlns:a16="http://schemas.microsoft.com/office/drawing/2014/main" id="{F5188298-D2CC-4493-90FC-1B08288335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0124" y="5753621"/>
            <a:ext cx="518400" cy="540000"/>
          </a:xfrm>
          <a:prstGeom prst="rect">
            <a:avLst/>
          </a:prstGeom>
        </p:spPr>
      </p:pic>
    </p:spTree>
    <p:extLst>
      <p:ext uri="{BB962C8B-B14F-4D97-AF65-F5344CB8AC3E}">
        <p14:creationId xmlns:p14="http://schemas.microsoft.com/office/powerpoint/2010/main" val="152759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88942" y="296864"/>
            <a:ext cx="5265384" cy="707849"/>
          </a:xfrm>
        </p:spPr>
        <p:txBody>
          <a:bodyPr>
            <a:normAutofit/>
          </a:bodyPr>
          <a:lstStyle/>
          <a:p>
            <a:r>
              <a:rPr lang="en-GB" sz="3600" b="1" dirty="0" err="1">
                <a:solidFill>
                  <a:schemeClr val="bg1"/>
                </a:solidFill>
              </a:rPr>
              <a:t>Ils</a:t>
            </a:r>
            <a:r>
              <a:rPr lang="en-GB" sz="3600" b="1" dirty="0">
                <a:solidFill>
                  <a:schemeClr val="bg1"/>
                </a:solidFill>
              </a:rPr>
              <a:t> </a:t>
            </a:r>
            <a:r>
              <a:rPr lang="en-GB" sz="3600" b="1" dirty="0" err="1">
                <a:solidFill>
                  <a:schemeClr val="bg1"/>
                </a:solidFill>
              </a:rPr>
              <a:t>arrivent</a:t>
            </a:r>
            <a:r>
              <a:rPr lang="en-GB" sz="3600" b="1" dirty="0">
                <a:solidFill>
                  <a:schemeClr val="bg1"/>
                </a:solidFill>
              </a:rPr>
              <a:t> !</a:t>
            </a:r>
          </a:p>
        </p:txBody>
      </p:sp>
      <p:sp>
        <p:nvSpPr>
          <p:cNvPr id="9" name="Rounded Rectangle 46">
            <a:extLst>
              <a:ext uri="{FF2B5EF4-FFF2-40B4-BE49-F238E27FC236}">
                <a16:creationId xmlns:a16="http://schemas.microsoft.com/office/drawing/2014/main" id="{8DAD7931-38FA-4D31-A8AC-114C0469E27E}"/>
              </a:ext>
            </a:extLst>
          </p:cNvPr>
          <p:cNvSpPr/>
          <p:nvPr/>
        </p:nvSpPr>
        <p:spPr>
          <a:xfrm>
            <a:off x="10248900" y="249870"/>
            <a:ext cx="1661020" cy="39783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54C35B91-B8F8-4D8F-9191-F56965C46789}"/>
              </a:ext>
            </a:extLst>
          </p:cNvPr>
          <p:cNvSpPr txBox="1"/>
          <p:nvPr/>
        </p:nvSpPr>
        <p:spPr>
          <a:xfrm>
            <a:off x="-1" y="1163992"/>
            <a:ext cx="670888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Les parents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parlent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au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téléphone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Décide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si</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c’est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une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question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ou</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une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phrase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graphicFrame>
        <p:nvGraphicFramePr>
          <p:cNvPr id="3" name="Table 2">
            <a:extLst>
              <a:ext uri="{FF2B5EF4-FFF2-40B4-BE49-F238E27FC236}">
                <a16:creationId xmlns:a16="http://schemas.microsoft.com/office/drawing/2014/main" id="{FC8F249C-9023-42AB-9D84-D51C48C2FD08}"/>
              </a:ext>
            </a:extLst>
          </p:cNvPr>
          <p:cNvGraphicFramePr>
            <a:graphicFrameLocks noGrp="1"/>
          </p:cNvGraphicFramePr>
          <p:nvPr>
            <p:extLst/>
          </p:nvPr>
        </p:nvGraphicFramePr>
        <p:xfrm>
          <a:off x="188942" y="2135294"/>
          <a:ext cx="5760000" cy="3960000"/>
        </p:xfrm>
        <a:graphic>
          <a:graphicData uri="http://schemas.openxmlformats.org/drawingml/2006/table">
            <a:tbl>
              <a:tblPr firstRow="1" bandRow="1">
                <a:tableStyleId>{2D5ABB26-0587-4C30-8999-92F81FD0307C}</a:tableStyleId>
              </a:tblPr>
              <a:tblGrid>
                <a:gridCol w="1440000">
                  <a:extLst>
                    <a:ext uri="{9D8B030D-6E8A-4147-A177-3AD203B41FA5}">
                      <a16:colId xmlns:a16="http://schemas.microsoft.com/office/drawing/2014/main" val="3875869993"/>
                    </a:ext>
                  </a:extLst>
                </a:gridCol>
                <a:gridCol w="2160000">
                  <a:extLst>
                    <a:ext uri="{9D8B030D-6E8A-4147-A177-3AD203B41FA5}">
                      <a16:colId xmlns:a16="http://schemas.microsoft.com/office/drawing/2014/main" val="1053616562"/>
                    </a:ext>
                  </a:extLst>
                </a:gridCol>
                <a:gridCol w="2160000">
                  <a:extLst>
                    <a:ext uri="{9D8B030D-6E8A-4147-A177-3AD203B41FA5}">
                      <a16:colId xmlns:a16="http://schemas.microsoft.com/office/drawing/2014/main" val="2507312919"/>
                    </a:ext>
                  </a:extLst>
                </a:gridCol>
              </a:tblGrid>
              <a:tr h="1080000">
                <a:tc>
                  <a:txBody>
                    <a:bodyPr/>
                    <a:lstStyle/>
                    <a:p>
                      <a:pPr algn="ctr"/>
                      <a:r>
                        <a:rPr lang="en-GB" sz="2000" b="1" dirty="0">
                          <a:solidFill>
                            <a:srgbClr val="EE6000"/>
                          </a:solidFill>
                        </a:rPr>
                        <a:t>les parents de </a:t>
                      </a:r>
                      <a:r>
                        <a:rPr lang="en-GB" sz="2000" b="1" dirty="0" err="1">
                          <a:solidFill>
                            <a:srgbClr val="EE6000"/>
                          </a:solidFill>
                        </a:rPr>
                        <a:t>Léa</a:t>
                      </a:r>
                      <a:r>
                        <a:rPr lang="en-GB" sz="2000" b="1" dirty="0">
                          <a:solidFill>
                            <a:srgbClr val="EE6000"/>
                          </a:solidFill>
                        </a:rPr>
                        <a:t>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b="1" dirty="0">
                          <a:solidFill>
                            <a:srgbClr val="115076"/>
                          </a:solidFill>
                        </a:rPr>
                        <a:t>question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b="1" dirty="0">
                          <a:solidFill>
                            <a:srgbClr val="115076"/>
                          </a:solidFill>
                        </a:rPr>
                        <a:t>phrase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127840879"/>
                  </a:ext>
                </a:extLst>
              </a:tr>
              <a:tr h="720000">
                <a:tc>
                  <a:txBody>
                    <a:bodyPr/>
                    <a:lstStyle/>
                    <a:p>
                      <a:pPr algn="ct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391479647"/>
                  </a:ext>
                </a:extLst>
              </a:tr>
              <a:tr h="720000">
                <a:tc>
                  <a:txBody>
                    <a:bodyPr/>
                    <a:lstStyle/>
                    <a:p>
                      <a:pPr algn="ct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43892448"/>
                  </a:ext>
                </a:extLst>
              </a:tr>
              <a:tr h="720000">
                <a:tc>
                  <a:txBody>
                    <a:bodyPr/>
                    <a:lstStyle/>
                    <a:p>
                      <a:pPr algn="ct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663939525"/>
                  </a:ext>
                </a:extLst>
              </a:tr>
              <a:tr h="720000">
                <a:tc>
                  <a:txBody>
                    <a:bodyPr/>
                    <a:lstStyle/>
                    <a:p>
                      <a:pPr algn="ct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425382311"/>
                  </a:ext>
                </a:extLst>
              </a:tr>
            </a:tbl>
          </a:graphicData>
        </a:graphic>
      </p:graphicFrame>
      <p:sp>
        <p:nvSpPr>
          <p:cNvPr id="12" name="Action Button: Custom 66" descr="number 1">
            <a:hlinkClick r:id="" action="ppaction://noaction" highlightClick="1">
              <a:snd r:embed="rId4" name="Listening 1.1.wav"/>
            </a:hlinkClick>
            <a:extLst>
              <a:ext uri="{FF2B5EF4-FFF2-40B4-BE49-F238E27FC236}">
                <a16:creationId xmlns:a16="http://schemas.microsoft.com/office/drawing/2014/main" id="{06304DF2-63BD-48F7-9DEA-BD97A7CCAB23}"/>
              </a:ext>
            </a:extLst>
          </p:cNvPr>
          <p:cNvSpPr/>
          <p:nvPr/>
        </p:nvSpPr>
        <p:spPr>
          <a:xfrm>
            <a:off x="602357" y="3294302"/>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3" name="Action Button: Custom 69" descr="number 2">
            <a:hlinkClick r:id="" action="ppaction://noaction" highlightClick="1">
              <a:snd r:embed="rId5" name="Listening 1.2.wav"/>
            </a:hlinkClick>
            <a:extLst>
              <a:ext uri="{FF2B5EF4-FFF2-40B4-BE49-F238E27FC236}">
                <a16:creationId xmlns:a16="http://schemas.microsoft.com/office/drawing/2014/main" id="{CD9EE848-9513-480A-AF9F-3485DCDAB0B9}"/>
              </a:ext>
            </a:extLst>
          </p:cNvPr>
          <p:cNvSpPr/>
          <p:nvPr/>
        </p:nvSpPr>
        <p:spPr>
          <a:xfrm>
            <a:off x="602357" y="4007406"/>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4" name="Action Button: Custom 72" descr="number 3">
            <a:hlinkClick r:id="" action="ppaction://noaction" highlightClick="1">
              <a:snd r:embed="rId6" name="Listening 1.3.wav"/>
            </a:hlinkClick>
            <a:extLst>
              <a:ext uri="{FF2B5EF4-FFF2-40B4-BE49-F238E27FC236}">
                <a16:creationId xmlns:a16="http://schemas.microsoft.com/office/drawing/2014/main" id="{41D327C0-753D-4E08-87FC-F94D8B95C3A0}"/>
              </a:ext>
            </a:extLst>
          </p:cNvPr>
          <p:cNvSpPr/>
          <p:nvPr/>
        </p:nvSpPr>
        <p:spPr>
          <a:xfrm>
            <a:off x="602357" y="4726140"/>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5" name="Action Button: Custom 75" descr="number 4">
            <a:hlinkClick r:id="" action="ppaction://noaction" highlightClick="1">
              <a:snd r:embed="rId7" name="Listening 1.4.wav"/>
            </a:hlinkClick>
            <a:extLst>
              <a:ext uri="{FF2B5EF4-FFF2-40B4-BE49-F238E27FC236}">
                <a16:creationId xmlns:a16="http://schemas.microsoft.com/office/drawing/2014/main" id="{ECABF1E8-ACAB-4AA9-AF8F-5393B8E93819}"/>
              </a:ext>
            </a:extLst>
          </p:cNvPr>
          <p:cNvSpPr/>
          <p:nvPr/>
        </p:nvSpPr>
        <p:spPr>
          <a:xfrm>
            <a:off x="602357" y="5437999"/>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pic>
        <p:nvPicPr>
          <p:cNvPr id="7" name="Picture 6">
            <a:extLst>
              <a:ext uri="{FF2B5EF4-FFF2-40B4-BE49-F238E27FC236}">
                <a16:creationId xmlns:a16="http://schemas.microsoft.com/office/drawing/2014/main" id="{F1C12199-1E8C-4FD8-8BF9-F6F095E3B1A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47948" y="3244059"/>
            <a:ext cx="691200" cy="720000"/>
          </a:xfrm>
          <a:prstGeom prst="rect">
            <a:avLst/>
          </a:prstGeom>
        </p:spPr>
      </p:pic>
      <p:pic>
        <p:nvPicPr>
          <p:cNvPr id="18" name="Picture 17">
            <a:extLst>
              <a:ext uri="{FF2B5EF4-FFF2-40B4-BE49-F238E27FC236}">
                <a16:creationId xmlns:a16="http://schemas.microsoft.com/office/drawing/2014/main" id="{7ACCC467-ABF3-4856-8100-624C642CDD2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47948" y="3964059"/>
            <a:ext cx="691200" cy="720000"/>
          </a:xfrm>
          <a:prstGeom prst="rect">
            <a:avLst/>
          </a:prstGeom>
        </p:spPr>
      </p:pic>
      <p:pic>
        <p:nvPicPr>
          <p:cNvPr id="19" name="Picture 18">
            <a:extLst>
              <a:ext uri="{FF2B5EF4-FFF2-40B4-BE49-F238E27FC236}">
                <a16:creationId xmlns:a16="http://schemas.microsoft.com/office/drawing/2014/main" id="{065ECBCD-CB89-4321-9608-3C468D668BB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30332" y="4675897"/>
            <a:ext cx="691200" cy="720000"/>
          </a:xfrm>
          <a:prstGeom prst="rect">
            <a:avLst/>
          </a:prstGeom>
        </p:spPr>
      </p:pic>
      <p:pic>
        <p:nvPicPr>
          <p:cNvPr id="20" name="Picture 19">
            <a:extLst>
              <a:ext uri="{FF2B5EF4-FFF2-40B4-BE49-F238E27FC236}">
                <a16:creationId xmlns:a16="http://schemas.microsoft.com/office/drawing/2014/main" id="{74D6945A-19C3-499C-A0DB-4C4E2CF8DAA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30332" y="5419201"/>
            <a:ext cx="691200" cy="720000"/>
          </a:xfrm>
          <a:prstGeom prst="rect">
            <a:avLst/>
          </a:prstGeom>
        </p:spPr>
      </p:pic>
      <p:graphicFrame>
        <p:nvGraphicFramePr>
          <p:cNvPr id="16" name="Table 15">
            <a:extLst>
              <a:ext uri="{FF2B5EF4-FFF2-40B4-BE49-F238E27FC236}">
                <a16:creationId xmlns:a16="http://schemas.microsoft.com/office/drawing/2014/main" id="{1B039C55-9750-40EB-8AB8-858E0CD2F038}"/>
              </a:ext>
            </a:extLst>
          </p:cNvPr>
          <p:cNvGraphicFramePr>
            <a:graphicFrameLocks noGrp="1"/>
          </p:cNvGraphicFramePr>
          <p:nvPr>
            <p:extLst/>
          </p:nvPr>
        </p:nvGraphicFramePr>
        <p:xfrm>
          <a:off x="6237124" y="2135294"/>
          <a:ext cx="5760000" cy="3960000"/>
        </p:xfrm>
        <a:graphic>
          <a:graphicData uri="http://schemas.openxmlformats.org/drawingml/2006/table">
            <a:tbl>
              <a:tblPr firstRow="1" bandRow="1">
                <a:tableStyleId>{2D5ABB26-0587-4C30-8999-92F81FD0307C}</a:tableStyleId>
              </a:tblPr>
              <a:tblGrid>
                <a:gridCol w="1440000">
                  <a:extLst>
                    <a:ext uri="{9D8B030D-6E8A-4147-A177-3AD203B41FA5}">
                      <a16:colId xmlns:a16="http://schemas.microsoft.com/office/drawing/2014/main" val="3875869993"/>
                    </a:ext>
                  </a:extLst>
                </a:gridCol>
                <a:gridCol w="2160000">
                  <a:extLst>
                    <a:ext uri="{9D8B030D-6E8A-4147-A177-3AD203B41FA5}">
                      <a16:colId xmlns:a16="http://schemas.microsoft.com/office/drawing/2014/main" val="1053616562"/>
                    </a:ext>
                  </a:extLst>
                </a:gridCol>
                <a:gridCol w="2160000">
                  <a:extLst>
                    <a:ext uri="{9D8B030D-6E8A-4147-A177-3AD203B41FA5}">
                      <a16:colId xmlns:a16="http://schemas.microsoft.com/office/drawing/2014/main" val="2507312919"/>
                    </a:ext>
                  </a:extLst>
                </a:gridCol>
              </a:tblGrid>
              <a:tr h="1080000">
                <a:tc>
                  <a:txBody>
                    <a:bodyPr/>
                    <a:lstStyle/>
                    <a:p>
                      <a:pPr algn="ctr"/>
                      <a:r>
                        <a:rPr lang="en-GB" sz="2000" b="1" dirty="0">
                          <a:solidFill>
                            <a:srgbClr val="EE6000"/>
                          </a:solidFill>
                        </a:rPr>
                        <a:t>les parents </a:t>
                      </a:r>
                      <a:r>
                        <a:rPr lang="en-GB" sz="2000" b="1" dirty="0" err="1">
                          <a:solidFill>
                            <a:srgbClr val="EE6000"/>
                          </a:solidFill>
                        </a:rPr>
                        <a:t>d’Amir</a:t>
                      </a:r>
                      <a:r>
                        <a:rPr lang="en-GB" sz="2000" b="1" dirty="0">
                          <a:solidFill>
                            <a:srgbClr val="EE6000"/>
                          </a:solidFill>
                        </a:rPr>
                        <a:t>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b="1" dirty="0">
                          <a:solidFill>
                            <a:srgbClr val="115076"/>
                          </a:solidFill>
                        </a:rPr>
                        <a:t>question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b="1" dirty="0">
                          <a:solidFill>
                            <a:srgbClr val="115076"/>
                          </a:solidFill>
                        </a:rPr>
                        <a:t>phrase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127840879"/>
                  </a:ext>
                </a:extLst>
              </a:tr>
              <a:tr h="720000">
                <a:tc>
                  <a:txBody>
                    <a:bodyPr/>
                    <a:lstStyle/>
                    <a:p>
                      <a:pPr algn="ct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391479647"/>
                  </a:ext>
                </a:extLst>
              </a:tr>
              <a:tr h="720000">
                <a:tc>
                  <a:txBody>
                    <a:bodyPr/>
                    <a:lstStyle/>
                    <a:p>
                      <a:pPr algn="ct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43892448"/>
                  </a:ext>
                </a:extLst>
              </a:tr>
              <a:tr h="720000">
                <a:tc>
                  <a:txBody>
                    <a:bodyPr/>
                    <a:lstStyle/>
                    <a:p>
                      <a:pPr algn="ct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663939525"/>
                  </a:ext>
                </a:extLst>
              </a:tr>
              <a:tr h="720000">
                <a:tc>
                  <a:txBody>
                    <a:bodyPr/>
                    <a:lstStyle/>
                    <a:p>
                      <a:pPr algn="ct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425382311"/>
                  </a:ext>
                </a:extLst>
              </a:tr>
            </a:tbl>
          </a:graphicData>
        </a:graphic>
      </p:graphicFrame>
      <p:sp>
        <p:nvSpPr>
          <p:cNvPr id="17" name="Action Button: Custom 66" descr="number 1">
            <a:hlinkClick r:id="" action="ppaction://noaction" highlightClick="1">
              <a:snd r:embed="rId9" name="Listening 1.5.wav"/>
            </a:hlinkClick>
            <a:extLst>
              <a:ext uri="{FF2B5EF4-FFF2-40B4-BE49-F238E27FC236}">
                <a16:creationId xmlns:a16="http://schemas.microsoft.com/office/drawing/2014/main" id="{1EA34E81-9C97-4762-BF45-BAC6A0B60EC8}"/>
              </a:ext>
            </a:extLst>
          </p:cNvPr>
          <p:cNvSpPr/>
          <p:nvPr/>
        </p:nvSpPr>
        <p:spPr>
          <a:xfrm>
            <a:off x="6653797" y="3294302"/>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21" name="Action Button: Custom 69" descr="number 2">
            <a:hlinkClick r:id="" action="ppaction://noaction" highlightClick="1">
              <a:snd r:embed="rId10" name="Listening 1.6.wav"/>
            </a:hlinkClick>
            <a:extLst>
              <a:ext uri="{FF2B5EF4-FFF2-40B4-BE49-F238E27FC236}">
                <a16:creationId xmlns:a16="http://schemas.microsoft.com/office/drawing/2014/main" id="{5DB972ED-57DF-4440-BC20-99052D70FB44}"/>
              </a:ext>
            </a:extLst>
          </p:cNvPr>
          <p:cNvSpPr/>
          <p:nvPr/>
        </p:nvSpPr>
        <p:spPr>
          <a:xfrm>
            <a:off x="6653797" y="4007406"/>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22" name="Action Button: Custom 72" descr="number 3">
            <a:hlinkClick r:id="" action="ppaction://noaction" highlightClick="1">
              <a:snd r:embed="rId11" name="Listening 1.7.wav"/>
            </a:hlinkClick>
            <a:extLst>
              <a:ext uri="{FF2B5EF4-FFF2-40B4-BE49-F238E27FC236}">
                <a16:creationId xmlns:a16="http://schemas.microsoft.com/office/drawing/2014/main" id="{FC051DF0-8396-46B0-9353-4F624E0D3FDB}"/>
              </a:ext>
            </a:extLst>
          </p:cNvPr>
          <p:cNvSpPr/>
          <p:nvPr/>
        </p:nvSpPr>
        <p:spPr>
          <a:xfrm>
            <a:off x="6653797" y="4726140"/>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23" name="Action Button: Custom 75" descr="number 4">
            <a:hlinkClick r:id="" action="ppaction://noaction" highlightClick="1">
              <a:snd r:embed="rId12" name="Listening 1.8.wav"/>
            </a:hlinkClick>
            <a:extLst>
              <a:ext uri="{FF2B5EF4-FFF2-40B4-BE49-F238E27FC236}">
                <a16:creationId xmlns:a16="http://schemas.microsoft.com/office/drawing/2014/main" id="{3FD7C139-5FEF-478F-BEE7-7ABC9B12B615}"/>
              </a:ext>
            </a:extLst>
          </p:cNvPr>
          <p:cNvSpPr/>
          <p:nvPr/>
        </p:nvSpPr>
        <p:spPr>
          <a:xfrm>
            <a:off x="6653797" y="5437999"/>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pic>
        <p:nvPicPr>
          <p:cNvPr id="24" name="Picture 23">
            <a:extLst>
              <a:ext uri="{FF2B5EF4-FFF2-40B4-BE49-F238E27FC236}">
                <a16:creationId xmlns:a16="http://schemas.microsoft.com/office/drawing/2014/main" id="{9484C854-6776-43B2-950B-E919BCE9AAF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05442" y="3244059"/>
            <a:ext cx="691200" cy="720000"/>
          </a:xfrm>
          <a:prstGeom prst="rect">
            <a:avLst/>
          </a:prstGeom>
        </p:spPr>
      </p:pic>
      <p:pic>
        <p:nvPicPr>
          <p:cNvPr id="25" name="Picture 24">
            <a:extLst>
              <a:ext uri="{FF2B5EF4-FFF2-40B4-BE49-F238E27FC236}">
                <a16:creationId xmlns:a16="http://schemas.microsoft.com/office/drawing/2014/main" id="{57DE8E8C-4F18-4CFC-A207-CF880BC24FE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05442" y="3957163"/>
            <a:ext cx="691200" cy="720000"/>
          </a:xfrm>
          <a:prstGeom prst="rect">
            <a:avLst/>
          </a:prstGeom>
        </p:spPr>
      </p:pic>
      <p:pic>
        <p:nvPicPr>
          <p:cNvPr id="26" name="Picture 25">
            <a:extLst>
              <a:ext uri="{FF2B5EF4-FFF2-40B4-BE49-F238E27FC236}">
                <a16:creationId xmlns:a16="http://schemas.microsoft.com/office/drawing/2014/main" id="{189A24A0-FF7A-4499-B99C-49F14BCF6D4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38651" y="4677163"/>
            <a:ext cx="691200" cy="720000"/>
          </a:xfrm>
          <a:prstGeom prst="rect">
            <a:avLst/>
          </a:prstGeom>
        </p:spPr>
      </p:pic>
      <p:pic>
        <p:nvPicPr>
          <p:cNvPr id="27" name="Picture 26">
            <a:extLst>
              <a:ext uri="{FF2B5EF4-FFF2-40B4-BE49-F238E27FC236}">
                <a16:creationId xmlns:a16="http://schemas.microsoft.com/office/drawing/2014/main" id="{04DB7DC7-94F9-4F8A-A57F-00786B3E603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38651" y="5387756"/>
            <a:ext cx="691200" cy="720000"/>
          </a:xfrm>
          <a:prstGeom prst="rect">
            <a:avLst/>
          </a:prstGeom>
        </p:spPr>
      </p:pic>
    </p:spTree>
    <p:extLst>
      <p:ext uri="{BB962C8B-B14F-4D97-AF65-F5344CB8AC3E}">
        <p14:creationId xmlns:p14="http://schemas.microsoft.com/office/powerpoint/2010/main" val="179270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3B333911-8AFC-4F60-B3ED-2AD61E6D82AE}"/>
              </a:ext>
            </a:extLst>
          </p:cNvPr>
          <p:cNvSpPr txBox="1"/>
          <p:nvPr/>
        </p:nvSpPr>
        <p:spPr>
          <a:xfrm>
            <a:off x="2579393" y="2216629"/>
            <a:ext cx="4769254" cy="442674"/>
          </a:xfrm>
          <a:prstGeom prst="wedgeRoundRectCallout">
            <a:avLst>
              <a:gd name="adj1" fmla="val -54485"/>
              <a:gd name="adj2" fmla="val 53893"/>
              <a:gd name="adj3" fmla="val 16667"/>
            </a:avLst>
          </a:prstGeom>
          <a:noFill/>
          <a:ln>
            <a:solidFill>
              <a:srgbClr val="115076"/>
            </a:solid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Je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fais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des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exercices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au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collège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24" name="TextBox 23">
            <a:extLst>
              <a:ext uri="{FF2B5EF4-FFF2-40B4-BE49-F238E27FC236}">
                <a16:creationId xmlns:a16="http://schemas.microsoft.com/office/drawing/2014/main" id="{64833474-9021-4EDC-A411-8438A101D614}"/>
              </a:ext>
            </a:extLst>
          </p:cNvPr>
          <p:cNvSpPr txBox="1"/>
          <p:nvPr/>
        </p:nvSpPr>
        <p:spPr>
          <a:xfrm>
            <a:off x="2579393" y="2659303"/>
            <a:ext cx="4276417" cy="442674"/>
          </a:xfrm>
          <a:prstGeom prst="wedgeRoundRectCallout">
            <a:avLst>
              <a:gd name="adj1" fmla="val -54485"/>
              <a:gd name="adj2" fmla="val 49590"/>
              <a:gd name="adj3" fmla="val 16667"/>
            </a:avLst>
          </a:prstGeom>
          <a:noFill/>
          <a:ln>
            <a:solidFill>
              <a:srgbClr val="115076"/>
            </a:solid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Je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vais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au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collège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en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voiture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25" name="TextBox 24">
            <a:extLst>
              <a:ext uri="{FF2B5EF4-FFF2-40B4-BE49-F238E27FC236}">
                <a16:creationId xmlns:a16="http://schemas.microsoft.com/office/drawing/2014/main" id="{B1DBF26C-F4DE-41A3-ABB0-32689CE5B1BA}"/>
              </a:ext>
            </a:extLst>
          </p:cNvPr>
          <p:cNvSpPr txBox="1"/>
          <p:nvPr/>
        </p:nvSpPr>
        <p:spPr>
          <a:xfrm>
            <a:off x="2579393" y="3094601"/>
            <a:ext cx="3316642" cy="442674"/>
          </a:xfrm>
          <a:prstGeom prst="wedgeRoundRectCallout">
            <a:avLst>
              <a:gd name="adj1" fmla="val -56782"/>
              <a:gd name="adj2" fmla="val 49589"/>
              <a:gd name="adj3" fmla="val 16667"/>
            </a:avLst>
          </a:prstGeom>
          <a:noFill/>
          <a:ln>
            <a:solidFill>
              <a:srgbClr val="115076"/>
            </a:solid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Je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parle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trois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langues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26" name="TextBox 25">
            <a:extLst>
              <a:ext uri="{FF2B5EF4-FFF2-40B4-BE49-F238E27FC236}">
                <a16:creationId xmlns:a16="http://schemas.microsoft.com/office/drawing/2014/main" id="{C25BEBAF-1809-4610-AEA4-5B3923CB6F78}"/>
              </a:ext>
            </a:extLst>
          </p:cNvPr>
          <p:cNvSpPr txBox="1"/>
          <p:nvPr/>
        </p:nvSpPr>
        <p:spPr>
          <a:xfrm>
            <a:off x="2579393" y="3548269"/>
            <a:ext cx="3216295" cy="442674"/>
          </a:xfrm>
          <a:prstGeom prst="wedgeRoundRectCallout">
            <a:avLst>
              <a:gd name="adj1" fmla="val -55670"/>
              <a:gd name="adj2" fmla="val 49591"/>
              <a:gd name="adj3" fmla="val 16667"/>
            </a:avLst>
          </a:prstGeom>
          <a:noFill/>
          <a:ln>
            <a:solidFill>
              <a:srgbClr val="115076"/>
            </a:solid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J’apprends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l’anglais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88942" y="296864"/>
            <a:ext cx="5265384" cy="707849"/>
          </a:xfrm>
        </p:spPr>
        <p:txBody>
          <a:bodyPr>
            <a:normAutofit/>
          </a:bodyPr>
          <a:lstStyle/>
          <a:p>
            <a:r>
              <a:rPr lang="en-GB" sz="3600" b="1" dirty="0" err="1">
                <a:solidFill>
                  <a:schemeClr val="bg1"/>
                </a:solidFill>
              </a:rPr>
              <a:t>Ils</a:t>
            </a:r>
            <a:r>
              <a:rPr lang="en-GB" sz="3600" b="1" dirty="0">
                <a:solidFill>
                  <a:schemeClr val="bg1"/>
                </a:solidFill>
              </a:rPr>
              <a:t> </a:t>
            </a:r>
            <a:r>
              <a:rPr lang="en-GB" sz="3600" b="1" dirty="0" err="1">
                <a:solidFill>
                  <a:schemeClr val="bg1"/>
                </a:solidFill>
              </a:rPr>
              <a:t>arrivent</a:t>
            </a:r>
            <a:r>
              <a:rPr lang="en-GB" sz="3600" b="1" dirty="0">
                <a:solidFill>
                  <a:schemeClr val="bg1"/>
                </a:solidFill>
              </a:rPr>
              <a:t> !</a:t>
            </a:r>
          </a:p>
        </p:txBody>
      </p:sp>
      <p:sp>
        <p:nvSpPr>
          <p:cNvPr id="9" name="Rounded Rectangle 46">
            <a:extLst>
              <a:ext uri="{FF2B5EF4-FFF2-40B4-BE49-F238E27FC236}">
                <a16:creationId xmlns:a16="http://schemas.microsoft.com/office/drawing/2014/main" id="{8DAD7931-38FA-4D31-A8AC-114C0469E27E}"/>
              </a:ext>
            </a:extLst>
          </p:cNvPr>
          <p:cNvSpPr/>
          <p:nvPr/>
        </p:nvSpPr>
        <p:spPr>
          <a:xfrm>
            <a:off x="10248900" y="249870"/>
            <a:ext cx="1661020" cy="39783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13AAB38D-2EC2-468D-91B2-D87AB6430F1A}"/>
              </a:ext>
            </a:extLst>
          </p:cNvPr>
          <p:cNvSpPr txBox="1"/>
          <p:nvPr/>
        </p:nvSpPr>
        <p:spPr>
          <a:xfrm>
            <a:off x="-1" y="1163992"/>
            <a:ext cx="9510937"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Les parents de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Léa</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ont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des questions pour Amir.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Écris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une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question pour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chaque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réponse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avec les mots orange.</a:t>
            </a:r>
          </a:p>
        </p:txBody>
      </p:sp>
      <p:pic>
        <p:nvPicPr>
          <p:cNvPr id="10" name="Picture 9">
            <a:extLst>
              <a:ext uri="{FF2B5EF4-FFF2-40B4-BE49-F238E27FC236}">
                <a16:creationId xmlns:a16="http://schemas.microsoft.com/office/drawing/2014/main" id="{67B96133-BE68-4AE0-B0A0-3F0AD9689E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716" y="1629000"/>
            <a:ext cx="3600000" cy="3600000"/>
          </a:xfrm>
          <a:prstGeom prst="rect">
            <a:avLst/>
          </a:prstGeom>
        </p:spPr>
      </p:pic>
      <p:sp>
        <p:nvSpPr>
          <p:cNvPr id="20" name="TextBox 19">
            <a:extLst>
              <a:ext uri="{FF2B5EF4-FFF2-40B4-BE49-F238E27FC236}">
                <a16:creationId xmlns:a16="http://schemas.microsoft.com/office/drawing/2014/main" id="{912A219F-7173-41FA-83E8-F4E000B9D1E0}"/>
              </a:ext>
            </a:extLst>
          </p:cNvPr>
          <p:cNvSpPr txBox="1"/>
          <p:nvPr/>
        </p:nvSpPr>
        <p:spPr>
          <a:xfrm>
            <a:off x="2649277" y="2260947"/>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a:t>
            </a:r>
          </a:p>
        </p:txBody>
      </p:sp>
      <p:sp>
        <p:nvSpPr>
          <p:cNvPr id="21" name="TextBox 20">
            <a:extLst>
              <a:ext uri="{FF2B5EF4-FFF2-40B4-BE49-F238E27FC236}">
                <a16:creationId xmlns:a16="http://schemas.microsoft.com/office/drawing/2014/main" id="{98078CBC-686B-4F5D-8CC3-E41F04FB87D1}"/>
              </a:ext>
            </a:extLst>
          </p:cNvPr>
          <p:cNvSpPr txBox="1"/>
          <p:nvPr/>
        </p:nvSpPr>
        <p:spPr>
          <a:xfrm>
            <a:off x="2649277" y="2692807"/>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a:t>
            </a:r>
          </a:p>
        </p:txBody>
      </p:sp>
      <p:sp>
        <p:nvSpPr>
          <p:cNvPr id="22" name="TextBox 21">
            <a:extLst>
              <a:ext uri="{FF2B5EF4-FFF2-40B4-BE49-F238E27FC236}">
                <a16:creationId xmlns:a16="http://schemas.microsoft.com/office/drawing/2014/main" id="{619545E0-C2C6-4DB5-8C54-902A5B535D9C}"/>
              </a:ext>
            </a:extLst>
          </p:cNvPr>
          <p:cNvSpPr txBox="1"/>
          <p:nvPr/>
        </p:nvSpPr>
        <p:spPr>
          <a:xfrm>
            <a:off x="2649277" y="3136410"/>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3</a:t>
            </a:r>
          </a:p>
        </p:txBody>
      </p:sp>
      <p:sp>
        <p:nvSpPr>
          <p:cNvPr id="23" name="TextBox 22">
            <a:extLst>
              <a:ext uri="{FF2B5EF4-FFF2-40B4-BE49-F238E27FC236}">
                <a16:creationId xmlns:a16="http://schemas.microsoft.com/office/drawing/2014/main" id="{ECB71DD5-668B-4616-AD7B-CEA360720CA5}"/>
              </a:ext>
            </a:extLst>
          </p:cNvPr>
          <p:cNvSpPr txBox="1"/>
          <p:nvPr/>
        </p:nvSpPr>
        <p:spPr>
          <a:xfrm>
            <a:off x="2649277" y="3594470"/>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4</a:t>
            </a:r>
          </a:p>
        </p:txBody>
      </p:sp>
      <p:sp>
        <p:nvSpPr>
          <p:cNvPr id="27" name="TextBox 26">
            <a:extLst>
              <a:ext uri="{FF2B5EF4-FFF2-40B4-BE49-F238E27FC236}">
                <a16:creationId xmlns:a16="http://schemas.microsoft.com/office/drawing/2014/main" id="{977ED3C3-826E-40C6-A8C3-C8E4AFA90FAD}"/>
              </a:ext>
            </a:extLst>
          </p:cNvPr>
          <p:cNvSpPr txBox="1"/>
          <p:nvPr/>
        </p:nvSpPr>
        <p:spPr>
          <a:xfrm>
            <a:off x="8708191" y="2216629"/>
            <a:ext cx="3201729" cy="442674"/>
          </a:xfrm>
          <a:prstGeom prst="wedgeRoundRectCallout">
            <a:avLst>
              <a:gd name="adj1" fmla="val 54993"/>
              <a:gd name="adj2" fmla="val 49589"/>
              <a:gd name="adj3" fmla="val 16667"/>
            </a:avLst>
          </a:prstGeom>
          <a:noFill/>
          <a:ln>
            <a:solidFill>
              <a:srgbClr val="EE6000"/>
            </a:solidFill>
          </a:ln>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E6000"/>
                </a:solidFill>
                <a:effectLst/>
                <a:uLnTx/>
                <a:uFillTx/>
                <a:latin typeface="Century Gothic" panose="020F0302020204030204"/>
                <a:ea typeface="+mn-ea"/>
                <a:cs typeface="+mn-cs"/>
              </a:rPr>
              <a:t>Que</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fais-tu</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au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collège</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p>
        </p:txBody>
      </p:sp>
      <p:sp>
        <p:nvSpPr>
          <p:cNvPr id="28" name="TextBox 27">
            <a:extLst>
              <a:ext uri="{FF2B5EF4-FFF2-40B4-BE49-F238E27FC236}">
                <a16:creationId xmlns:a16="http://schemas.microsoft.com/office/drawing/2014/main" id="{657593BD-190F-4253-9E9C-F20118908BBF}"/>
              </a:ext>
            </a:extLst>
          </p:cNvPr>
          <p:cNvSpPr txBox="1"/>
          <p:nvPr/>
        </p:nvSpPr>
        <p:spPr>
          <a:xfrm>
            <a:off x="7996049" y="2659303"/>
            <a:ext cx="3913871" cy="442674"/>
          </a:xfrm>
          <a:prstGeom prst="wedgeRoundRectCallout">
            <a:avLst>
              <a:gd name="adj1" fmla="val 54993"/>
              <a:gd name="adj2" fmla="val 49589"/>
              <a:gd name="adj3" fmla="val 16667"/>
            </a:avLst>
          </a:prstGeom>
          <a:noFill/>
          <a:ln>
            <a:solidFill>
              <a:srgbClr val="EE6000"/>
            </a:solidFill>
          </a:ln>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E6000"/>
                </a:solidFill>
                <a:effectLst/>
                <a:uLnTx/>
                <a:uFillTx/>
                <a:latin typeface="Century Gothic" panose="020F0302020204030204"/>
                <a:ea typeface="+mn-ea"/>
                <a:cs typeface="+mn-cs"/>
              </a:rPr>
              <a:t>Comment</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vas-</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tu</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au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collège</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endParaRPr kumimoji="0" lang="en-GB" sz="20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DDD2D613-2378-49EE-8B68-7B7513F0754D}"/>
              </a:ext>
            </a:extLst>
          </p:cNvPr>
          <p:cNvSpPr txBox="1"/>
          <p:nvPr/>
        </p:nvSpPr>
        <p:spPr>
          <a:xfrm>
            <a:off x="7704718" y="3094601"/>
            <a:ext cx="4205202" cy="442674"/>
          </a:xfrm>
          <a:prstGeom prst="wedgeRoundRectCallout">
            <a:avLst>
              <a:gd name="adj1" fmla="val 54993"/>
              <a:gd name="adj2" fmla="val 49589"/>
              <a:gd name="adj3" fmla="val 16667"/>
            </a:avLst>
          </a:prstGeom>
          <a:noFill/>
          <a:ln>
            <a:solidFill>
              <a:srgbClr val="EE6000"/>
            </a:solidFill>
          </a:ln>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Combien</a:t>
            </a:r>
            <a:r>
              <a:rPr kumimoji="0" lang="en-GB" sz="20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de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langues</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parles-tu</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p>
        </p:txBody>
      </p:sp>
      <p:sp>
        <p:nvSpPr>
          <p:cNvPr id="30" name="TextBox 29">
            <a:extLst>
              <a:ext uri="{FF2B5EF4-FFF2-40B4-BE49-F238E27FC236}">
                <a16:creationId xmlns:a16="http://schemas.microsoft.com/office/drawing/2014/main" id="{F9970A3D-A46C-467E-8A08-300C638CACA2}"/>
              </a:ext>
            </a:extLst>
          </p:cNvPr>
          <p:cNvSpPr txBox="1"/>
          <p:nvPr/>
        </p:nvSpPr>
        <p:spPr>
          <a:xfrm>
            <a:off x="8099633" y="3548269"/>
            <a:ext cx="3810287" cy="442674"/>
          </a:xfrm>
          <a:prstGeom prst="wedgeRoundRectCallout">
            <a:avLst>
              <a:gd name="adj1" fmla="val 54993"/>
              <a:gd name="adj2" fmla="val 49589"/>
              <a:gd name="adj3" fmla="val 16667"/>
            </a:avLst>
          </a:prstGeom>
          <a:noFill/>
          <a:ln>
            <a:solidFill>
              <a:srgbClr val="EE6000"/>
            </a:solidFill>
          </a:ln>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E6000"/>
                </a:solidFill>
                <a:effectLst/>
                <a:uLnTx/>
                <a:uFillTx/>
                <a:latin typeface="Century Gothic" panose="020F0302020204030204"/>
                <a:ea typeface="+mn-ea"/>
                <a:cs typeface="+mn-cs"/>
              </a:rPr>
              <a:t>Quelle </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langue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apprends-tu</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p>
        </p:txBody>
      </p:sp>
      <p:graphicFrame>
        <p:nvGraphicFramePr>
          <p:cNvPr id="32" name="Table 31">
            <a:extLst>
              <a:ext uri="{FF2B5EF4-FFF2-40B4-BE49-F238E27FC236}">
                <a16:creationId xmlns:a16="http://schemas.microsoft.com/office/drawing/2014/main" id="{8D582DEE-38AD-4F33-8FBE-D63969E7B688}"/>
              </a:ext>
            </a:extLst>
          </p:cNvPr>
          <p:cNvGraphicFramePr>
            <a:graphicFrameLocks noGrp="1"/>
          </p:cNvGraphicFramePr>
          <p:nvPr>
            <p:extLst/>
          </p:nvPr>
        </p:nvGraphicFramePr>
        <p:xfrm>
          <a:off x="1395773" y="5506485"/>
          <a:ext cx="10122943" cy="579120"/>
        </p:xfrm>
        <a:graphic>
          <a:graphicData uri="http://schemas.openxmlformats.org/drawingml/2006/table">
            <a:tbl>
              <a:tblPr firstRow="1" bandRow="1">
                <a:tableStyleId>{2D5ABB26-0587-4C30-8999-92F81FD0307C}</a:tableStyleId>
              </a:tblPr>
              <a:tblGrid>
                <a:gridCol w="1590993">
                  <a:extLst>
                    <a:ext uri="{9D8B030D-6E8A-4147-A177-3AD203B41FA5}">
                      <a16:colId xmlns:a16="http://schemas.microsoft.com/office/drawing/2014/main" val="483199400"/>
                    </a:ext>
                  </a:extLst>
                </a:gridCol>
                <a:gridCol w="2070417">
                  <a:extLst>
                    <a:ext uri="{9D8B030D-6E8A-4147-A177-3AD203B41FA5}">
                      <a16:colId xmlns:a16="http://schemas.microsoft.com/office/drawing/2014/main" val="3434042577"/>
                    </a:ext>
                  </a:extLst>
                </a:gridCol>
                <a:gridCol w="1161143">
                  <a:extLst>
                    <a:ext uri="{9D8B030D-6E8A-4147-A177-3AD203B41FA5}">
                      <a16:colId xmlns:a16="http://schemas.microsoft.com/office/drawing/2014/main" val="1259462544"/>
                    </a:ext>
                  </a:extLst>
                </a:gridCol>
                <a:gridCol w="1161143">
                  <a:extLst>
                    <a:ext uri="{9D8B030D-6E8A-4147-A177-3AD203B41FA5}">
                      <a16:colId xmlns:a16="http://schemas.microsoft.com/office/drawing/2014/main" val="512766332"/>
                    </a:ext>
                  </a:extLst>
                </a:gridCol>
                <a:gridCol w="2210117">
                  <a:extLst>
                    <a:ext uri="{9D8B030D-6E8A-4147-A177-3AD203B41FA5}">
                      <a16:colId xmlns:a16="http://schemas.microsoft.com/office/drawing/2014/main" val="2504847726"/>
                    </a:ext>
                  </a:extLst>
                </a:gridCol>
                <a:gridCol w="1929130">
                  <a:extLst>
                    <a:ext uri="{9D8B030D-6E8A-4147-A177-3AD203B41FA5}">
                      <a16:colId xmlns:a16="http://schemas.microsoft.com/office/drawing/2014/main" val="2172383880"/>
                    </a:ext>
                  </a:extLst>
                </a:gridCol>
              </a:tblGrid>
              <a:tr h="370840">
                <a:tc>
                  <a:txBody>
                    <a:bodyPr/>
                    <a:lstStyle/>
                    <a:p>
                      <a:pPr algn="ctr"/>
                      <a:r>
                        <a:rPr lang="en-GB" sz="3200" b="1" dirty="0" err="1">
                          <a:solidFill>
                            <a:srgbClr val="EE6000"/>
                          </a:solidFill>
                        </a:rPr>
                        <a:t>quand</a:t>
                      </a:r>
                      <a:endParaRPr lang="en-GB" sz="32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3200" b="1" dirty="0" err="1">
                          <a:solidFill>
                            <a:srgbClr val="EE6000"/>
                          </a:solidFill>
                        </a:rPr>
                        <a:t>combien</a:t>
                      </a:r>
                      <a:endParaRPr lang="en-GB" sz="32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3200" b="1" dirty="0">
                          <a:solidFill>
                            <a:srgbClr val="EE6000"/>
                          </a:solidFill>
                        </a:rPr>
                        <a:t>que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3200" b="1" dirty="0" err="1">
                          <a:solidFill>
                            <a:srgbClr val="EE6000"/>
                          </a:solidFill>
                        </a:rPr>
                        <a:t>où</a:t>
                      </a:r>
                      <a:endParaRPr lang="en-GB" sz="32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3200" b="1" dirty="0">
                          <a:solidFill>
                            <a:srgbClr val="EE6000"/>
                          </a:solidFill>
                        </a:rPr>
                        <a:t>comment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3200" b="1" dirty="0" err="1">
                          <a:solidFill>
                            <a:srgbClr val="EE6000"/>
                          </a:solidFill>
                        </a:rPr>
                        <a:t>quel</a:t>
                      </a:r>
                      <a:r>
                        <a:rPr lang="en-GB" sz="3200" b="1" dirty="0">
                          <a:solidFill>
                            <a:srgbClr val="EE6000"/>
                          </a:solidFill>
                        </a:rPr>
                        <a:t>(le)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856836966"/>
                  </a:ext>
                </a:extLst>
              </a:tr>
            </a:tbl>
          </a:graphicData>
        </a:graphic>
      </p:graphicFrame>
      <p:sp>
        <p:nvSpPr>
          <p:cNvPr id="31" name="TextBox 30">
            <a:extLst>
              <a:ext uri="{FF2B5EF4-FFF2-40B4-BE49-F238E27FC236}">
                <a16:creationId xmlns:a16="http://schemas.microsoft.com/office/drawing/2014/main" id="{20D3641E-F7A8-4D9B-A21B-6681A450669A}"/>
              </a:ext>
            </a:extLst>
          </p:cNvPr>
          <p:cNvSpPr txBox="1"/>
          <p:nvPr/>
        </p:nvSpPr>
        <p:spPr>
          <a:xfrm>
            <a:off x="8708191" y="772395"/>
            <a:ext cx="3294867" cy="783193"/>
          </a:xfrm>
          <a:prstGeom prst="wedgeRoundRectCallout">
            <a:avLst>
              <a:gd name="adj1" fmla="val -20952"/>
              <a:gd name="adj2" fmla="val 81018"/>
              <a:gd name="adj3" fmla="val 16667"/>
            </a:avLst>
          </a:prstGeom>
          <a:solidFill>
            <a:srgbClr val="11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Write the questions using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subject-verb inversion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33" name="TextBox 32">
            <a:extLst>
              <a:ext uri="{FF2B5EF4-FFF2-40B4-BE49-F238E27FC236}">
                <a16:creationId xmlns:a16="http://schemas.microsoft.com/office/drawing/2014/main" id="{375479BA-9DCA-46AB-B2C8-41E6EFCD9C0D}"/>
              </a:ext>
            </a:extLst>
          </p:cNvPr>
          <p:cNvSpPr txBox="1"/>
          <p:nvPr/>
        </p:nvSpPr>
        <p:spPr>
          <a:xfrm>
            <a:off x="2579393" y="4003283"/>
            <a:ext cx="2777680" cy="442674"/>
          </a:xfrm>
          <a:prstGeom prst="wedgeRoundRectCallout">
            <a:avLst>
              <a:gd name="adj1" fmla="val -56782"/>
              <a:gd name="adj2" fmla="val 49589"/>
              <a:gd name="adj3" fmla="val 16667"/>
            </a:avLst>
          </a:prstGeom>
          <a:noFill/>
          <a:ln>
            <a:solidFill>
              <a:srgbClr val="115076"/>
            </a:solid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Je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sors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le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samedi</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34" name="TextBox 33">
            <a:extLst>
              <a:ext uri="{FF2B5EF4-FFF2-40B4-BE49-F238E27FC236}">
                <a16:creationId xmlns:a16="http://schemas.microsoft.com/office/drawing/2014/main" id="{ED17EB96-44E4-4DF8-92A0-66F8F86C8DA1}"/>
              </a:ext>
            </a:extLst>
          </p:cNvPr>
          <p:cNvSpPr txBox="1"/>
          <p:nvPr/>
        </p:nvSpPr>
        <p:spPr>
          <a:xfrm>
            <a:off x="2579393" y="4456951"/>
            <a:ext cx="3193636" cy="442674"/>
          </a:xfrm>
          <a:prstGeom prst="wedgeRoundRectCallout">
            <a:avLst>
              <a:gd name="adj1" fmla="val -55670"/>
              <a:gd name="adj2" fmla="val 49591"/>
              <a:gd name="adj3" fmla="val 16667"/>
            </a:avLst>
          </a:prstGeom>
          <a:noFill/>
          <a:ln>
            <a:solidFill>
              <a:srgbClr val="115076"/>
            </a:solidFill>
          </a:ln>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Je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joue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sur la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plage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35" name="TextBox 34">
            <a:extLst>
              <a:ext uri="{FF2B5EF4-FFF2-40B4-BE49-F238E27FC236}">
                <a16:creationId xmlns:a16="http://schemas.microsoft.com/office/drawing/2014/main" id="{148B66F3-2297-4F8A-9677-2466130F3550}"/>
              </a:ext>
            </a:extLst>
          </p:cNvPr>
          <p:cNvSpPr txBox="1"/>
          <p:nvPr/>
        </p:nvSpPr>
        <p:spPr>
          <a:xfrm>
            <a:off x="2649277" y="4035648"/>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5</a:t>
            </a:r>
          </a:p>
        </p:txBody>
      </p:sp>
      <p:sp>
        <p:nvSpPr>
          <p:cNvPr id="36" name="TextBox 35">
            <a:extLst>
              <a:ext uri="{FF2B5EF4-FFF2-40B4-BE49-F238E27FC236}">
                <a16:creationId xmlns:a16="http://schemas.microsoft.com/office/drawing/2014/main" id="{A1456A06-6915-4B17-85EE-2B9B8E40BA0D}"/>
              </a:ext>
            </a:extLst>
          </p:cNvPr>
          <p:cNvSpPr txBox="1"/>
          <p:nvPr/>
        </p:nvSpPr>
        <p:spPr>
          <a:xfrm>
            <a:off x="2649277" y="4491071"/>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6</a:t>
            </a:r>
          </a:p>
        </p:txBody>
      </p:sp>
      <p:sp>
        <p:nvSpPr>
          <p:cNvPr id="37" name="TextBox 36">
            <a:extLst>
              <a:ext uri="{FF2B5EF4-FFF2-40B4-BE49-F238E27FC236}">
                <a16:creationId xmlns:a16="http://schemas.microsoft.com/office/drawing/2014/main" id="{F2D5F6D0-84FD-413D-B3AE-5DA3E716DF44}"/>
              </a:ext>
            </a:extLst>
          </p:cNvPr>
          <p:cNvSpPr txBox="1"/>
          <p:nvPr/>
        </p:nvSpPr>
        <p:spPr>
          <a:xfrm>
            <a:off x="9755969" y="4003283"/>
            <a:ext cx="2153951" cy="442674"/>
          </a:xfrm>
          <a:prstGeom prst="wedgeRoundRectCallout">
            <a:avLst>
              <a:gd name="adj1" fmla="val 58685"/>
              <a:gd name="adj2" fmla="val 54080"/>
              <a:gd name="adj3" fmla="val 16667"/>
            </a:avLst>
          </a:prstGeom>
          <a:noFill/>
          <a:ln>
            <a:solidFill>
              <a:srgbClr val="EE6000"/>
            </a:solidFill>
          </a:ln>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Quand</a:t>
            </a:r>
            <a:r>
              <a:rPr kumimoji="0" lang="en-GB" sz="20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sors-tu</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p>
        </p:txBody>
      </p:sp>
      <p:sp>
        <p:nvSpPr>
          <p:cNvPr id="38" name="TextBox 37">
            <a:extLst>
              <a:ext uri="{FF2B5EF4-FFF2-40B4-BE49-F238E27FC236}">
                <a16:creationId xmlns:a16="http://schemas.microsoft.com/office/drawing/2014/main" id="{0BFA7CD8-3FE1-478C-AC70-BE167D196C22}"/>
              </a:ext>
            </a:extLst>
          </p:cNvPr>
          <p:cNvSpPr txBox="1"/>
          <p:nvPr/>
        </p:nvSpPr>
        <p:spPr>
          <a:xfrm>
            <a:off x="10056627" y="4456951"/>
            <a:ext cx="1853293" cy="442674"/>
          </a:xfrm>
          <a:prstGeom prst="wedgeRoundRectCallout">
            <a:avLst>
              <a:gd name="adj1" fmla="val 60356"/>
              <a:gd name="adj2" fmla="val 49590"/>
              <a:gd name="adj3" fmla="val 16667"/>
            </a:avLst>
          </a:prstGeom>
          <a:noFill/>
          <a:ln>
            <a:solidFill>
              <a:srgbClr val="EE6000"/>
            </a:solidFill>
          </a:ln>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Où</a:t>
            </a:r>
            <a:r>
              <a:rPr kumimoji="0" lang="en-GB" sz="20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joues-tu</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p>
        </p:txBody>
      </p:sp>
    </p:spTree>
    <p:extLst>
      <p:ext uri="{BB962C8B-B14F-4D97-AF65-F5344CB8AC3E}">
        <p14:creationId xmlns:p14="http://schemas.microsoft.com/office/powerpoint/2010/main" val="40347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7" grpId="0" animBg="1"/>
      <p:bldP spid="38"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Chez </a:t>
            </a:r>
            <a:r>
              <a:rPr lang="en-GB" sz="3600" b="1" dirty="0" err="1">
                <a:solidFill>
                  <a:schemeClr val="bg1"/>
                </a:solidFill>
              </a:rPr>
              <a:t>Léa</a:t>
            </a:r>
            <a:endParaRPr lang="en-GB" sz="3600" b="1" dirty="0">
              <a:solidFill>
                <a:schemeClr val="bg1"/>
              </a:solidFill>
            </a:endParaRPr>
          </a:p>
        </p:txBody>
      </p:sp>
      <p:sp>
        <p:nvSpPr>
          <p:cNvPr id="9" name="Rounded Rectangle 46">
            <a:extLst>
              <a:ext uri="{FF2B5EF4-FFF2-40B4-BE49-F238E27FC236}">
                <a16:creationId xmlns:a16="http://schemas.microsoft.com/office/drawing/2014/main" id="{8DAD7931-38FA-4D31-A8AC-114C0469E27E}"/>
              </a:ext>
            </a:extLst>
          </p:cNvPr>
          <p:cNvSpPr/>
          <p:nvPr/>
        </p:nvSpPr>
        <p:spPr>
          <a:xfrm>
            <a:off x="10248900" y="249870"/>
            <a:ext cx="1661020" cy="39783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 name="TextBox 4">
            <a:extLst>
              <a:ext uri="{FF2B5EF4-FFF2-40B4-BE49-F238E27FC236}">
                <a16:creationId xmlns:a16="http://schemas.microsoft.com/office/drawing/2014/main" id="{1532999F-073F-4668-B51F-0F3E76DD9DD7}"/>
              </a:ext>
            </a:extLst>
          </p:cNvPr>
          <p:cNvSpPr txBox="1"/>
          <p:nvPr/>
        </p:nvSpPr>
        <p:spPr>
          <a:xfrm>
            <a:off x="0" y="1392815"/>
            <a:ext cx="741741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La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famille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arrive chez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Léa</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Complète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les phrases.</a:t>
            </a:r>
          </a:p>
        </p:txBody>
      </p:sp>
      <p:graphicFrame>
        <p:nvGraphicFramePr>
          <p:cNvPr id="6" name="Table 5">
            <a:extLst>
              <a:ext uri="{FF2B5EF4-FFF2-40B4-BE49-F238E27FC236}">
                <a16:creationId xmlns:a16="http://schemas.microsoft.com/office/drawing/2014/main" id="{4FA885C6-071A-4AED-AB0A-200C141FB247}"/>
              </a:ext>
            </a:extLst>
          </p:cNvPr>
          <p:cNvGraphicFramePr>
            <a:graphicFrameLocks noGrp="1"/>
          </p:cNvGraphicFramePr>
          <p:nvPr>
            <p:extLst/>
          </p:nvPr>
        </p:nvGraphicFramePr>
        <p:xfrm>
          <a:off x="413829" y="2744470"/>
          <a:ext cx="5400000" cy="316992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4216170847"/>
                    </a:ext>
                  </a:extLst>
                </a:gridCol>
                <a:gridCol w="1800000">
                  <a:extLst>
                    <a:ext uri="{9D8B030D-6E8A-4147-A177-3AD203B41FA5}">
                      <a16:colId xmlns:a16="http://schemas.microsoft.com/office/drawing/2014/main" val="1077209587"/>
                    </a:ext>
                  </a:extLst>
                </a:gridCol>
                <a:gridCol w="2880000">
                  <a:extLst>
                    <a:ext uri="{9D8B030D-6E8A-4147-A177-3AD203B41FA5}">
                      <a16:colId xmlns:a16="http://schemas.microsoft.com/office/drawing/2014/main" val="1718508124"/>
                    </a:ext>
                  </a:extLst>
                </a:gridCol>
              </a:tblGrid>
              <a:tr h="370840">
                <a:tc rowSpan="2">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115076"/>
                          </a:solidFill>
                        </a:rPr>
                        <a:t>Il y a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r>
                        <a:rPr lang="en-GB" sz="2000" dirty="0">
                          <a:solidFill>
                            <a:srgbClr val="115076"/>
                          </a:solidFill>
                        </a:rPr>
                        <a:t>pas de </a:t>
                      </a:r>
                      <a:r>
                        <a:rPr lang="en-GB" sz="2000" dirty="0" err="1">
                          <a:solidFill>
                            <a:srgbClr val="115076"/>
                          </a:solidFill>
                        </a:rPr>
                        <a:t>jardin</a:t>
                      </a:r>
                      <a:r>
                        <a:rPr lang="en-GB" sz="20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51505342"/>
                  </a:ext>
                </a:extLst>
              </a:tr>
              <a:tr h="370840">
                <a:tc vMerge="1">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115076"/>
                          </a:solidFill>
                        </a:rPr>
                        <a:t>Il </a:t>
                      </a:r>
                      <a:r>
                        <a:rPr lang="en-GB" sz="2000" dirty="0" err="1">
                          <a:solidFill>
                            <a:srgbClr val="115076"/>
                          </a:solidFill>
                        </a:rPr>
                        <a:t>n’y</a:t>
                      </a:r>
                      <a:r>
                        <a:rPr lang="en-GB" sz="2000" dirty="0">
                          <a:solidFill>
                            <a:srgbClr val="115076"/>
                          </a:solidFill>
                        </a:rPr>
                        <a:t> 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00582744"/>
                  </a:ext>
                </a:extLst>
              </a:tr>
              <a:tr h="370840">
                <a:tc rowSpan="2">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115076"/>
                          </a:solidFill>
                        </a:rPr>
                        <a:t>Elle 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r>
                        <a:rPr lang="en-GB" sz="2000" dirty="0">
                          <a:solidFill>
                            <a:srgbClr val="115076"/>
                          </a:solidFill>
                        </a:rPr>
                        <a:t>un </a:t>
                      </a:r>
                      <a:r>
                        <a:rPr lang="en-GB" sz="2000" dirty="0" err="1">
                          <a:solidFill>
                            <a:srgbClr val="115076"/>
                          </a:solidFill>
                        </a:rPr>
                        <a:t>vélo</a:t>
                      </a:r>
                      <a:r>
                        <a:rPr lang="en-GB" sz="2000" dirty="0">
                          <a:solidFill>
                            <a:srgbClr val="115076"/>
                          </a:solidFill>
                        </a:rPr>
                        <a:t> bleu.</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63719934"/>
                  </a:ext>
                </a:extLst>
              </a:tr>
              <a:tr h="370840">
                <a:tc vMerge="1">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115076"/>
                          </a:solidFill>
                        </a:rPr>
                        <a:t>Elle </a:t>
                      </a:r>
                      <a:r>
                        <a:rPr lang="en-GB" sz="2000" dirty="0" err="1">
                          <a:solidFill>
                            <a:srgbClr val="115076"/>
                          </a:solidFill>
                        </a:rPr>
                        <a:t>n’a</a:t>
                      </a:r>
                      <a:r>
                        <a:rPr lang="en-GB" sz="2000" dirty="0">
                          <a:solidFill>
                            <a:srgbClr val="115076"/>
                          </a:solidFill>
                        </a:rPr>
                        <a:t> pas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18318923"/>
                  </a:ext>
                </a:extLst>
              </a:tr>
              <a:tr h="370840">
                <a:tc rowSpan="2">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115076"/>
                          </a:solidFill>
                        </a:rPr>
                        <a:t>Elle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r>
                        <a:rPr lang="en-GB" sz="2000" dirty="0">
                          <a:solidFill>
                            <a:srgbClr val="115076"/>
                          </a:solidFill>
                        </a:rPr>
                        <a:t>fait les devoirs.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08448341"/>
                  </a:ext>
                </a:extLst>
              </a:tr>
              <a:tr h="370840">
                <a:tc vMerge="1">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115076"/>
                          </a:solidFill>
                        </a:rPr>
                        <a:t>Elle ne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26994480"/>
                  </a:ext>
                </a:extLst>
              </a:tr>
              <a:tr h="370840">
                <a:tc rowSpan="2">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115076"/>
                          </a:solidFill>
                        </a:rPr>
                        <a:t>Elle </a:t>
                      </a:r>
                      <a:r>
                        <a:rPr lang="en-GB" sz="2000" dirty="0" err="1">
                          <a:solidFill>
                            <a:srgbClr val="115076"/>
                          </a:solidFill>
                        </a:rPr>
                        <a:t>sait</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r>
                        <a:rPr lang="en-GB" sz="2000" dirty="0">
                          <a:solidFill>
                            <a:srgbClr val="115076"/>
                          </a:solidFill>
                        </a:rPr>
                        <a:t>pas faire la cuisine.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00891976"/>
                  </a:ext>
                </a:extLst>
              </a:tr>
              <a:tr h="370840">
                <a:tc vMerge="1">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115076"/>
                          </a:solidFill>
                        </a:rPr>
                        <a:t>Elle ne </a:t>
                      </a:r>
                      <a:r>
                        <a:rPr lang="en-GB" sz="2000" dirty="0" err="1">
                          <a:solidFill>
                            <a:srgbClr val="115076"/>
                          </a:solidFill>
                        </a:rPr>
                        <a:t>sait</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79034021"/>
                  </a:ext>
                </a:extLst>
              </a:tr>
            </a:tbl>
          </a:graphicData>
        </a:graphic>
      </p:graphicFrame>
      <p:graphicFrame>
        <p:nvGraphicFramePr>
          <p:cNvPr id="29" name="Table 28">
            <a:extLst>
              <a:ext uri="{FF2B5EF4-FFF2-40B4-BE49-F238E27FC236}">
                <a16:creationId xmlns:a16="http://schemas.microsoft.com/office/drawing/2014/main" id="{B683E282-D26E-41CF-8B66-45590BAD7997}"/>
              </a:ext>
            </a:extLst>
          </p:cNvPr>
          <p:cNvGraphicFramePr>
            <a:graphicFrameLocks noGrp="1"/>
          </p:cNvGraphicFramePr>
          <p:nvPr>
            <p:extLst/>
          </p:nvPr>
        </p:nvGraphicFramePr>
        <p:xfrm>
          <a:off x="6039410" y="2744470"/>
          <a:ext cx="5400000" cy="316992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4216170847"/>
                    </a:ext>
                  </a:extLst>
                </a:gridCol>
                <a:gridCol w="1800000">
                  <a:extLst>
                    <a:ext uri="{9D8B030D-6E8A-4147-A177-3AD203B41FA5}">
                      <a16:colId xmlns:a16="http://schemas.microsoft.com/office/drawing/2014/main" val="1077209587"/>
                    </a:ext>
                  </a:extLst>
                </a:gridCol>
                <a:gridCol w="2880000">
                  <a:extLst>
                    <a:ext uri="{9D8B030D-6E8A-4147-A177-3AD203B41FA5}">
                      <a16:colId xmlns:a16="http://schemas.microsoft.com/office/drawing/2014/main" val="1718508124"/>
                    </a:ext>
                  </a:extLst>
                </a:gridCol>
              </a:tblGrid>
              <a:tr h="370840">
                <a:tc rowSpan="2">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115076"/>
                          </a:solidFill>
                        </a:rPr>
                        <a:t>Elle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r>
                        <a:rPr lang="en-GB" sz="2000" dirty="0" err="1">
                          <a:solidFill>
                            <a:srgbClr val="115076"/>
                          </a:solidFill>
                        </a:rPr>
                        <a:t>regarde</a:t>
                      </a:r>
                      <a:r>
                        <a:rPr lang="en-GB" sz="2000" dirty="0">
                          <a:solidFill>
                            <a:srgbClr val="115076"/>
                          </a:solidFill>
                        </a:rPr>
                        <a:t> pas la </a:t>
                      </a:r>
                      <a:r>
                        <a:rPr lang="en-GB" sz="2000" dirty="0" err="1">
                          <a:solidFill>
                            <a:srgbClr val="115076"/>
                          </a:solidFill>
                        </a:rPr>
                        <a:t>télé</a:t>
                      </a:r>
                      <a:r>
                        <a:rPr lang="en-GB" sz="20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51505342"/>
                  </a:ext>
                </a:extLst>
              </a:tr>
              <a:tr h="370840">
                <a:tc vMerge="1">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115076"/>
                          </a:solidFill>
                        </a:rPr>
                        <a:t>Elle ne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00582744"/>
                  </a:ext>
                </a:extLst>
              </a:tr>
              <a:tr h="370840">
                <a:tc rowSpan="2">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115076"/>
                          </a:solidFill>
                        </a:rPr>
                        <a:t>Il y 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r>
                        <a:rPr lang="en-GB" sz="2000" dirty="0" err="1">
                          <a:solidFill>
                            <a:srgbClr val="115076"/>
                          </a:solidFill>
                        </a:rPr>
                        <a:t>une</a:t>
                      </a:r>
                      <a:r>
                        <a:rPr lang="en-GB" sz="2000" dirty="0">
                          <a:solidFill>
                            <a:srgbClr val="115076"/>
                          </a:solidFill>
                        </a:rPr>
                        <a:t> petite </a:t>
                      </a:r>
                      <a:r>
                        <a:rPr lang="en-GB" sz="2000" dirty="0" err="1">
                          <a:solidFill>
                            <a:srgbClr val="115076"/>
                          </a:solidFill>
                        </a:rPr>
                        <a:t>chambre</a:t>
                      </a:r>
                      <a:r>
                        <a:rPr lang="en-GB" sz="20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63719934"/>
                  </a:ext>
                </a:extLst>
              </a:tr>
              <a:tr h="370840">
                <a:tc vMerge="1">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115076"/>
                          </a:solidFill>
                        </a:rPr>
                        <a:t>Il </a:t>
                      </a:r>
                      <a:r>
                        <a:rPr lang="en-GB" sz="2000" dirty="0" err="1">
                          <a:solidFill>
                            <a:srgbClr val="115076"/>
                          </a:solidFill>
                        </a:rPr>
                        <a:t>n’y</a:t>
                      </a:r>
                      <a:r>
                        <a:rPr lang="en-GB" sz="2000" dirty="0">
                          <a:solidFill>
                            <a:srgbClr val="115076"/>
                          </a:solidFill>
                        </a:rPr>
                        <a:t> a pas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18318923"/>
                  </a:ext>
                </a:extLst>
              </a:tr>
              <a:tr h="370840">
                <a:tc rowSpan="2">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115076"/>
                          </a:solidFill>
                        </a:rPr>
                        <a:t>Elle </a:t>
                      </a:r>
                      <a:r>
                        <a:rPr lang="en-GB" sz="2000" dirty="0" err="1">
                          <a:solidFill>
                            <a:srgbClr val="115076"/>
                          </a:solidFill>
                        </a:rPr>
                        <a:t>aime</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r>
                        <a:rPr lang="en-GB" sz="2000" dirty="0">
                          <a:solidFill>
                            <a:srgbClr val="115076"/>
                          </a:solidFill>
                        </a:rPr>
                        <a:t>pas faire le lit.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08448341"/>
                  </a:ext>
                </a:extLst>
              </a:tr>
              <a:tr h="370840">
                <a:tc vMerge="1">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115076"/>
                          </a:solidFill>
                        </a:rPr>
                        <a:t>Elle </a:t>
                      </a:r>
                      <a:r>
                        <a:rPr lang="en-GB" sz="2000" dirty="0" err="1">
                          <a:solidFill>
                            <a:srgbClr val="115076"/>
                          </a:solidFill>
                        </a:rPr>
                        <a:t>n’aime</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26994480"/>
                  </a:ext>
                </a:extLst>
              </a:tr>
              <a:tr h="370840">
                <a:tc rowSpan="2">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115076"/>
                          </a:solidFill>
                        </a:rPr>
                        <a:t>Elle 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r>
                        <a:rPr lang="en-GB" sz="2000" dirty="0">
                          <a:solidFill>
                            <a:srgbClr val="115076"/>
                          </a:solidFill>
                        </a:rPr>
                        <a:t>de </a:t>
                      </a:r>
                      <a:r>
                        <a:rPr lang="en-GB" sz="2000" dirty="0" err="1">
                          <a:solidFill>
                            <a:srgbClr val="115076"/>
                          </a:solidFill>
                        </a:rPr>
                        <a:t>chien</a:t>
                      </a:r>
                      <a:r>
                        <a:rPr lang="en-GB" sz="20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00891976"/>
                  </a:ext>
                </a:extLst>
              </a:tr>
              <a:tr h="370840">
                <a:tc vMerge="1">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115076"/>
                          </a:solidFill>
                        </a:rPr>
                        <a:t>Elle </a:t>
                      </a:r>
                      <a:r>
                        <a:rPr lang="en-GB" sz="2000" dirty="0" err="1">
                          <a:solidFill>
                            <a:srgbClr val="115076"/>
                          </a:solidFill>
                        </a:rPr>
                        <a:t>n’a</a:t>
                      </a:r>
                      <a:r>
                        <a:rPr lang="en-GB" sz="2000" dirty="0">
                          <a:solidFill>
                            <a:srgbClr val="115076"/>
                          </a:solidFill>
                        </a:rPr>
                        <a:t> pas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79034021"/>
                  </a:ext>
                </a:extLst>
              </a:tr>
            </a:tbl>
          </a:graphicData>
        </a:graphic>
      </p:graphicFrame>
      <p:sp>
        <p:nvSpPr>
          <p:cNvPr id="30" name="TextBox 29">
            <a:extLst>
              <a:ext uri="{FF2B5EF4-FFF2-40B4-BE49-F238E27FC236}">
                <a16:creationId xmlns:a16="http://schemas.microsoft.com/office/drawing/2014/main" id="{A9ECC026-686A-4153-AB30-C6BF90C3B80D}"/>
              </a:ext>
            </a:extLst>
          </p:cNvPr>
          <p:cNvSpPr txBox="1"/>
          <p:nvPr/>
        </p:nvSpPr>
        <p:spPr>
          <a:xfrm>
            <a:off x="570010" y="2928381"/>
            <a:ext cx="360000" cy="4608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a:t>
            </a:r>
          </a:p>
        </p:txBody>
      </p:sp>
      <p:sp>
        <p:nvSpPr>
          <p:cNvPr id="31" name="TextBox 30">
            <a:extLst>
              <a:ext uri="{FF2B5EF4-FFF2-40B4-BE49-F238E27FC236}">
                <a16:creationId xmlns:a16="http://schemas.microsoft.com/office/drawing/2014/main" id="{C464DCEB-BDBD-4B63-AC34-F490017E9B03}"/>
              </a:ext>
            </a:extLst>
          </p:cNvPr>
          <p:cNvSpPr txBox="1"/>
          <p:nvPr/>
        </p:nvSpPr>
        <p:spPr>
          <a:xfrm>
            <a:off x="570010" y="3691834"/>
            <a:ext cx="360000" cy="4608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a:t>
            </a:r>
          </a:p>
        </p:txBody>
      </p:sp>
      <p:sp>
        <p:nvSpPr>
          <p:cNvPr id="32" name="TextBox 31">
            <a:extLst>
              <a:ext uri="{FF2B5EF4-FFF2-40B4-BE49-F238E27FC236}">
                <a16:creationId xmlns:a16="http://schemas.microsoft.com/office/drawing/2014/main" id="{18940A0E-C2F5-4649-89DB-844E921B5384}"/>
              </a:ext>
            </a:extLst>
          </p:cNvPr>
          <p:cNvSpPr txBox="1"/>
          <p:nvPr/>
        </p:nvSpPr>
        <p:spPr>
          <a:xfrm>
            <a:off x="570010" y="4487198"/>
            <a:ext cx="360000" cy="4608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3</a:t>
            </a:r>
          </a:p>
        </p:txBody>
      </p:sp>
      <p:sp>
        <p:nvSpPr>
          <p:cNvPr id="33" name="TextBox 32">
            <a:extLst>
              <a:ext uri="{FF2B5EF4-FFF2-40B4-BE49-F238E27FC236}">
                <a16:creationId xmlns:a16="http://schemas.microsoft.com/office/drawing/2014/main" id="{B0E68E52-AD26-489A-A2F9-7CFAEA565C82}"/>
              </a:ext>
            </a:extLst>
          </p:cNvPr>
          <p:cNvSpPr txBox="1"/>
          <p:nvPr/>
        </p:nvSpPr>
        <p:spPr>
          <a:xfrm>
            <a:off x="570010" y="5282562"/>
            <a:ext cx="360000" cy="4608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4</a:t>
            </a:r>
          </a:p>
        </p:txBody>
      </p:sp>
      <p:sp>
        <p:nvSpPr>
          <p:cNvPr id="34" name="TextBox 33">
            <a:extLst>
              <a:ext uri="{FF2B5EF4-FFF2-40B4-BE49-F238E27FC236}">
                <a16:creationId xmlns:a16="http://schemas.microsoft.com/office/drawing/2014/main" id="{727132AF-687F-43F6-B4A7-08F83C641979}"/>
              </a:ext>
            </a:extLst>
          </p:cNvPr>
          <p:cNvSpPr txBox="1"/>
          <p:nvPr/>
        </p:nvSpPr>
        <p:spPr>
          <a:xfrm>
            <a:off x="6220095" y="2928381"/>
            <a:ext cx="360000" cy="461665"/>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5</a:t>
            </a:r>
          </a:p>
        </p:txBody>
      </p:sp>
      <p:sp>
        <p:nvSpPr>
          <p:cNvPr id="35" name="TextBox 34">
            <a:extLst>
              <a:ext uri="{FF2B5EF4-FFF2-40B4-BE49-F238E27FC236}">
                <a16:creationId xmlns:a16="http://schemas.microsoft.com/office/drawing/2014/main" id="{E9F7CF11-70E2-4D22-B36A-DAF33CCECA5B}"/>
              </a:ext>
            </a:extLst>
          </p:cNvPr>
          <p:cNvSpPr txBox="1"/>
          <p:nvPr/>
        </p:nvSpPr>
        <p:spPr>
          <a:xfrm>
            <a:off x="6219235" y="3696164"/>
            <a:ext cx="360000" cy="461665"/>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6</a:t>
            </a:r>
          </a:p>
        </p:txBody>
      </p:sp>
      <p:sp>
        <p:nvSpPr>
          <p:cNvPr id="36" name="TextBox 35">
            <a:extLst>
              <a:ext uri="{FF2B5EF4-FFF2-40B4-BE49-F238E27FC236}">
                <a16:creationId xmlns:a16="http://schemas.microsoft.com/office/drawing/2014/main" id="{191ABAEA-AA71-49C3-A64C-E99A2D2BC63F}"/>
              </a:ext>
            </a:extLst>
          </p:cNvPr>
          <p:cNvSpPr txBox="1"/>
          <p:nvPr/>
        </p:nvSpPr>
        <p:spPr>
          <a:xfrm>
            <a:off x="6217515" y="4463947"/>
            <a:ext cx="360000" cy="461665"/>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7</a:t>
            </a:r>
          </a:p>
        </p:txBody>
      </p:sp>
      <p:sp>
        <p:nvSpPr>
          <p:cNvPr id="37" name="TextBox 36">
            <a:extLst>
              <a:ext uri="{FF2B5EF4-FFF2-40B4-BE49-F238E27FC236}">
                <a16:creationId xmlns:a16="http://schemas.microsoft.com/office/drawing/2014/main" id="{DDBC4CA5-AEE7-4B25-BF1C-C3AC2E5CB72D}"/>
              </a:ext>
            </a:extLst>
          </p:cNvPr>
          <p:cNvSpPr txBox="1"/>
          <p:nvPr/>
        </p:nvSpPr>
        <p:spPr>
          <a:xfrm>
            <a:off x="6220095" y="5283176"/>
            <a:ext cx="360000" cy="461665"/>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8</a:t>
            </a:r>
          </a:p>
        </p:txBody>
      </p:sp>
      <p:pic>
        <p:nvPicPr>
          <p:cNvPr id="11" name="Picture 10">
            <a:extLst>
              <a:ext uri="{FF2B5EF4-FFF2-40B4-BE49-F238E27FC236}">
                <a16:creationId xmlns:a16="http://schemas.microsoft.com/office/drawing/2014/main" id="{11ED805C-260B-4379-9BE4-6C0BE2E6DA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9410" y="494824"/>
            <a:ext cx="1800000" cy="1800000"/>
          </a:xfrm>
          <a:prstGeom prst="rect">
            <a:avLst/>
          </a:prstGeom>
        </p:spPr>
      </p:pic>
      <p:sp>
        <p:nvSpPr>
          <p:cNvPr id="40" name="Rectangle: Rounded Corners 39">
            <a:extLst>
              <a:ext uri="{FF2B5EF4-FFF2-40B4-BE49-F238E27FC236}">
                <a16:creationId xmlns:a16="http://schemas.microsoft.com/office/drawing/2014/main" id="{998467AE-3D87-4598-BD3D-374763A451A7}"/>
              </a:ext>
            </a:extLst>
          </p:cNvPr>
          <p:cNvSpPr/>
          <p:nvPr/>
        </p:nvSpPr>
        <p:spPr>
          <a:xfrm>
            <a:off x="1155591" y="3147035"/>
            <a:ext cx="1752600" cy="396346"/>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2" name="Rectangle: Rounded Corners 41">
            <a:extLst>
              <a:ext uri="{FF2B5EF4-FFF2-40B4-BE49-F238E27FC236}">
                <a16:creationId xmlns:a16="http://schemas.microsoft.com/office/drawing/2014/main" id="{45E9F32B-11D5-4E31-95A8-BF6B573FC050}"/>
              </a:ext>
            </a:extLst>
          </p:cNvPr>
          <p:cNvSpPr/>
          <p:nvPr/>
        </p:nvSpPr>
        <p:spPr>
          <a:xfrm>
            <a:off x="1155591" y="3537935"/>
            <a:ext cx="1752600" cy="396346"/>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3" name="Rectangle: Rounded Corners 42">
            <a:extLst>
              <a:ext uri="{FF2B5EF4-FFF2-40B4-BE49-F238E27FC236}">
                <a16:creationId xmlns:a16="http://schemas.microsoft.com/office/drawing/2014/main" id="{4C645694-B13D-4B23-AB70-C7CFD9D7B917}"/>
              </a:ext>
            </a:extLst>
          </p:cNvPr>
          <p:cNvSpPr/>
          <p:nvPr/>
        </p:nvSpPr>
        <p:spPr>
          <a:xfrm>
            <a:off x="1155591" y="4319791"/>
            <a:ext cx="1752600" cy="396346"/>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Rectangle: Rounded Corners 43">
            <a:extLst>
              <a:ext uri="{FF2B5EF4-FFF2-40B4-BE49-F238E27FC236}">
                <a16:creationId xmlns:a16="http://schemas.microsoft.com/office/drawing/2014/main" id="{51289DFC-DEBC-4D4A-97D3-1C27D84A3CE6}"/>
              </a:ext>
            </a:extLst>
          </p:cNvPr>
          <p:cNvSpPr/>
          <p:nvPr/>
        </p:nvSpPr>
        <p:spPr>
          <a:xfrm>
            <a:off x="1155591" y="5508732"/>
            <a:ext cx="1752600" cy="396346"/>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Rectangle: Rounded Corners 44">
            <a:extLst>
              <a:ext uri="{FF2B5EF4-FFF2-40B4-BE49-F238E27FC236}">
                <a16:creationId xmlns:a16="http://schemas.microsoft.com/office/drawing/2014/main" id="{04FB1DF9-86B8-4EA5-BD25-78A19772E614}"/>
              </a:ext>
            </a:extLst>
          </p:cNvPr>
          <p:cNvSpPr/>
          <p:nvPr/>
        </p:nvSpPr>
        <p:spPr>
          <a:xfrm>
            <a:off x="6786626" y="3147035"/>
            <a:ext cx="1752600" cy="396346"/>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Rectangle: Rounded Corners 45">
            <a:extLst>
              <a:ext uri="{FF2B5EF4-FFF2-40B4-BE49-F238E27FC236}">
                <a16:creationId xmlns:a16="http://schemas.microsoft.com/office/drawing/2014/main" id="{E6A238BD-C3A2-4400-9852-CBC0E22268EB}"/>
              </a:ext>
            </a:extLst>
          </p:cNvPr>
          <p:cNvSpPr/>
          <p:nvPr/>
        </p:nvSpPr>
        <p:spPr>
          <a:xfrm>
            <a:off x="6786626" y="3545689"/>
            <a:ext cx="1752600" cy="396346"/>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7" name="Rectangle: Rounded Corners 46">
            <a:extLst>
              <a:ext uri="{FF2B5EF4-FFF2-40B4-BE49-F238E27FC236}">
                <a16:creationId xmlns:a16="http://schemas.microsoft.com/office/drawing/2014/main" id="{812C8BD9-2400-4082-ADB0-D3415F177374}"/>
              </a:ext>
            </a:extLst>
          </p:cNvPr>
          <p:cNvSpPr/>
          <p:nvPr/>
        </p:nvSpPr>
        <p:spPr>
          <a:xfrm>
            <a:off x="6784046" y="4730775"/>
            <a:ext cx="1752600" cy="396346"/>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8" name="Rectangle: Rounded Corners 47">
            <a:extLst>
              <a:ext uri="{FF2B5EF4-FFF2-40B4-BE49-F238E27FC236}">
                <a16:creationId xmlns:a16="http://schemas.microsoft.com/office/drawing/2014/main" id="{84A4B831-AE22-4B5C-82F3-5A563FB4F9D0}"/>
              </a:ext>
            </a:extLst>
          </p:cNvPr>
          <p:cNvSpPr/>
          <p:nvPr/>
        </p:nvSpPr>
        <p:spPr>
          <a:xfrm>
            <a:off x="6784046" y="5528951"/>
            <a:ext cx="1752600" cy="396346"/>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36610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2" grpId="0" animBg="1"/>
      <p:bldP spid="43" grpId="0" animBg="1"/>
      <p:bldP spid="44" grpId="0" animBg="1"/>
      <p:bldP spid="45" grpId="0" animBg="1"/>
      <p:bldP spid="46" grpId="0" animBg="1"/>
      <p:bldP spid="47" grpId="0" animBg="1"/>
      <p:bldP spid="48"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Chez </a:t>
            </a:r>
            <a:r>
              <a:rPr lang="en-GB" sz="3600" b="1" dirty="0" err="1">
                <a:solidFill>
                  <a:schemeClr val="bg1"/>
                </a:solidFill>
              </a:rPr>
              <a:t>Léa</a:t>
            </a:r>
            <a:endParaRPr lang="en-GB" sz="3600" b="1" dirty="0">
              <a:solidFill>
                <a:schemeClr val="bg1"/>
              </a:solidFill>
            </a:endParaRPr>
          </a:p>
        </p:txBody>
      </p:sp>
      <p:sp>
        <p:nvSpPr>
          <p:cNvPr id="10" name="Rounded Rectangle 46">
            <a:extLst>
              <a:ext uri="{FF2B5EF4-FFF2-40B4-BE49-F238E27FC236}">
                <a16:creationId xmlns:a16="http://schemas.microsoft.com/office/drawing/2014/main" id="{C41E5C3C-E39C-4BB9-A91F-FFA585ABBBE3}"/>
              </a:ext>
            </a:extLst>
          </p:cNvPr>
          <p:cNvSpPr/>
          <p:nvPr/>
        </p:nvSpPr>
        <p:spPr>
          <a:xfrm>
            <a:off x="10248900" y="249870"/>
            <a:ext cx="1661020" cy="39783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2859939-C58D-4751-B8F0-88158EE1ADF4}"/>
              </a:ext>
            </a:extLst>
          </p:cNvPr>
          <p:cNvSpPr txBox="1"/>
          <p:nvPr/>
        </p:nvSpPr>
        <p:spPr>
          <a:xfrm>
            <a:off x="6305452" y="2492785"/>
            <a:ext cx="331693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Léa</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lives in a tall building.</a:t>
            </a:r>
          </a:p>
        </p:txBody>
      </p:sp>
      <p:sp>
        <p:nvSpPr>
          <p:cNvPr id="9" name="TextBox 8">
            <a:extLst>
              <a:ext uri="{FF2B5EF4-FFF2-40B4-BE49-F238E27FC236}">
                <a16:creationId xmlns:a16="http://schemas.microsoft.com/office/drawing/2014/main" id="{2EF64B30-B59C-4A1F-88C6-6A4AF62B0DA2}"/>
              </a:ext>
            </a:extLst>
          </p:cNvPr>
          <p:cNvSpPr txBox="1"/>
          <p:nvPr/>
        </p:nvSpPr>
        <p:spPr>
          <a:xfrm>
            <a:off x="5765452" y="2462440"/>
            <a:ext cx="540000" cy="4608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a:t>
            </a:r>
          </a:p>
        </p:txBody>
      </p:sp>
      <p:sp>
        <p:nvSpPr>
          <p:cNvPr id="11" name="TextBox 10">
            <a:extLst>
              <a:ext uri="{FF2B5EF4-FFF2-40B4-BE49-F238E27FC236}">
                <a16:creationId xmlns:a16="http://schemas.microsoft.com/office/drawing/2014/main" id="{0512DE19-DAD5-4244-88A5-15D6AF72885E}"/>
              </a:ext>
            </a:extLst>
          </p:cNvPr>
          <p:cNvSpPr txBox="1"/>
          <p:nvPr/>
        </p:nvSpPr>
        <p:spPr>
          <a:xfrm>
            <a:off x="5765452" y="3248118"/>
            <a:ext cx="540000" cy="461665"/>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a:t>
            </a:r>
          </a:p>
        </p:txBody>
      </p:sp>
      <p:sp>
        <p:nvSpPr>
          <p:cNvPr id="12" name="TextBox 11">
            <a:extLst>
              <a:ext uri="{FF2B5EF4-FFF2-40B4-BE49-F238E27FC236}">
                <a16:creationId xmlns:a16="http://schemas.microsoft.com/office/drawing/2014/main" id="{01622EA3-E781-49DD-90E5-7A69835F76A5}"/>
              </a:ext>
            </a:extLst>
          </p:cNvPr>
          <p:cNvSpPr txBox="1"/>
          <p:nvPr/>
        </p:nvSpPr>
        <p:spPr>
          <a:xfrm>
            <a:off x="5765452" y="4031346"/>
            <a:ext cx="540000" cy="461665"/>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3</a:t>
            </a:r>
          </a:p>
        </p:txBody>
      </p:sp>
      <p:sp>
        <p:nvSpPr>
          <p:cNvPr id="13" name="TextBox 12">
            <a:extLst>
              <a:ext uri="{FF2B5EF4-FFF2-40B4-BE49-F238E27FC236}">
                <a16:creationId xmlns:a16="http://schemas.microsoft.com/office/drawing/2014/main" id="{108BCE0B-E7A0-428F-86A4-EBC7B2FC2ACE}"/>
              </a:ext>
            </a:extLst>
          </p:cNvPr>
          <p:cNvSpPr txBox="1"/>
          <p:nvPr/>
        </p:nvSpPr>
        <p:spPr>
          <a:xfrm>
            <a:off x="5765452" y="4823902"/>
            <a:ext cx="540000" cy="461665"/>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4</a:t>
            </a:r>
          </a:p>
        </p:txBody>
      </p:sp>
      <p:sp>
        <p:nvSpPr>
          <p:cNvPr id="14" name="TextBox 13">
            <a:extLst>
              <a:ext uri="{FF2B5EF4-FFF2-40B4-BE49-F238E27FC236}">
                <a16:creationId xmlns:a16="http://schemas.microsoft.com/office/drawing/2014/main" id="{EAD9C552-44A0-4978-B8E0-A51DB7FCC971}"/>
              </a:ext>
            </a:extLst>
          </p:cNvPr>
          <p:cNvSpPr txBox="1"/>
          <p:nvPr/>
        </p:nvSpPr>
        <p:spPr>
          <a:xfrm>
            <a:off x="5765452" y="5616458"/>
            <a:ext cx="540000" cy="461665"/>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5</a:t>
            </a:r>
          </a:p>
        </p:txBody>
      </p:sp>
      <p:sp>
        <p:nvSpPr>
          <p:cNvPr id="15" name="TextBox 14">
            <a:extLst>
              <a:ext uri="{FF2B5EF4-FFF2-40B4-BE49-F238E27FC236}">
                <a16:creationId xmlns:a16="http://schemas.microsoft.com/office/drawing/2014/main" id="{194FCA68-1E23-4378-88F2-C9D592E29C80}"/>
              </a:ext>
            </a:extLst>
          </p:cNvPr>
          <p:cNvSpPr txBox="1"/>
          <p:nvPr/>
        </p:nvSpPr>
        <p:spPr>
          <a:xfrm>
            <a:off x="6305452" y="5624237"/>
            <a:ext cx="264046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The door isn’t open.</a:t>
            </a:r>
          </a:p>
        </p:txBody>
      </p:sp>
      <p:sp>
        <p:nvSpPr>
          <p:cNvPr id="16" name="TextBox 15">
            <a:extLst>
              <a:ext uri="{FF2B5EF4-FFF2-40B4-BE49-F238E27FC236}">
                <a16:creationId xmlns:a16="http://schemas.microsoft.com/office/drawing/2014/main" id="{0190C10E-835A-4142-ABBF-DCA07DBB3DBB}"/>
              </a:ext>
            </a:extLst>
          </p:cNvPr>
          <p:cNvSpPr txBox="1"/>
          <p:nvPr/>
        </p:nvSpPr>
        <p:spPr>
          <a:xfrm>
            <a:off x="6326552" y="3278895"/>
            <a:ext cx="405271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She is speaking to Amir outside.</a:t>
            </a:r>
          </a:p>
        </p:txBody>
      </p:sp>
      <p:sp>
        <p:nvSpPr>
          <p:cNvPr id="17" name="TextBox 16">
            <a:extLst>
              <a:ext uri="{FF2B5EF4-FFF2-40B4-BE49-F238E27FC236}">
                <a16:creationId xmlns:a16="http://schemas.microsoft.com/office/drawing/2014/main" id="{E28411EA-F73B-4200-B859-B3354EBFEBBA}"/>
              </a:ext>
            </a:extLst>
          </p:cNvPr>
          <p:cNvSpPr txBox="1"/>
          <p:nvPr/>
        </p:nvSpPr>
        <p:spPr>
          <a:xfrm>
            <a:off x="6326552" y="4062123"/>
            <a:ext cx="236795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The street is quiet.</a:t>
            </a:r>
          </a:p>
        </p:txBody>
      </p:sp>
      <p:sp>
        <p:nvSpPr>
          <p:cNvPr id="18" name="TextBox 17">
            <a:extLst>
              <a:ext uri="{FF2B5EF4-FFF2-40B4-BE49-F238E27FC236}">
                <a16:creationId xmlns:a16="http://schemas.microsoft.com/office/drawing/2014/main" id="{8E78B9C4-D211-4F61-9D33-FCD2A0FCB003}"/>
              </a:ext>
            </a:extLst>
          </p:cNvPr>
          <p:cNvSpPr txBox="1"/>
          <p:nvPr/>
        </p:nvSpPr>
        <p:spPr>
          <a:xfrm>
            <a:off x="6326552" y="4843180"/>
            <a:ext cx="491352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There is a red car in front of the house.</a:t>
            </a:r>
          </a:p>
        </p:txBody>
      </p:sp>
      <p:sp>
        <p:nvSpPr>
          <p:cNvPr id="5" name="TextBox 4">
            <a:extLst>
              <a:ext uri="{FF2B5EF4-FFF2-40B4-BE49-F238E27FC236}">
                <a16:creationId xmlns:a16="http://schemas.microsoft.com/office/drawing/2014/main" id="{F2BF46D0-C009-4F8D-871B-40C140487AC4}"/>
              </a:ext>
            </a:extLst>
          </p:cNvPr>
          <p:cNvSpPr txBox="1"/>
          <p:nvPr/>
        </p:nvSpPr>
        <p:spPr>
          <a:xfrm>
            <a:off x="6326552" y="1828388"/>
            <a:ext cx="20201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Partenaire</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A</a:t>
            </a:r>
          </a:p>
        </p:txBody>
      </p:sp>
      <p:sp>
        <p:nvSpPr>
          <p:cNvPr id="19" name="TextBox 18">
            <a:extLst>
              <a:ext uri="{FF2B5EF4-FFF2-40B4-BE49-F238E27FC236}">
                <a16:creationId xmlns:a16="http://schemas.microsoft.com/office/drawing/2014/main" id="{64796774-4147-4DCA-B9B1-2BBACBFFC783}"/>
              </a:ext>
            </a:extLst>
          </p:cNvPr>
          <p:cNvSpPr txBox="1"/>
          <p:nvPr/>
        </p:nvSpPr>
        <p:spPr>
          <a:xfrm>
            <a:off x="6305452" y="2874064"/>
            <a:ext cx="451117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Léa</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habite</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dans un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haut</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bâtiment</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a:t>
            </a:r>
          </a:p>
        </p:txBody>
      </p:sp>
      <p:sp>
        <p:nvSpPr>
          <p:cNvPr id="20" name="TextBox 19">
            <a:extLst>
              <a:ext uri="{FF2B5EF4-FFF2-40B4-BE49-F238E27FC236}">
                <a16:creationId xmlns:a16="http://schemas.microsoft.com/office/drawing/2014/main" id="{14E94613-EF03-47C9-A45F-57BD82BE5133}"/>
              </a:ext>
            </a:extLst>
          </p:cNvPr>
          <p:cNvSpPr txBox="1"/>
          <p:nvPr/>
        </p:nvSpPr>
        <p:spPr>
          <a:xfrm>
            <a:off x="6305452" y="3655393"/>
            <a:ext cx="316625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Elle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parle</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à Amir dehors.</a:t>
            </a:r>
          </a:p>
        </p:txBody>
      </p:sp>
      <p:sp>
        <p:nvSpPr>
          <p:cNvPr id="21" name="TextBox 20">
            <a:extLst>
              <a:ext uri="{FF2B5EF4-FFF2-40B4-BE49-F238E27FC236}">
                <a16:creationId xmlns:a16="http://schemas.microsoft.com/office/drawing/2014/main" id="{159EBDE1-E916-4AC7-95D5-713ED02982F0}"/>
              </a:ext>
            </a:extLst>
          </p:cNvPr>
          <p:cNvSpPr txBox="1"/>
          <p:nvPr/>
        </p:nvSpPr>
        <p:spPr>
          <a:xfrm>
            <a:off x="6305452" y="4377066"/>
            <a:ext cx="231185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La rue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est</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calme</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a:t>
            </a:r>
          </a:p>
        </p:txBody>
      </p:sp>
      <p:sp>
        <p:nvSpPr>
          <p:cNvPr id="22" name="TextBox 21">
            <a:extLst>
              <a:ext uri="{FF2B5EF4-FFF2-40B4-BE49-F238E27FC236}">
                <a16:creationId xmlns:a16="http://schemas.microsoft.com/office/drawing/2014/main" id="{C232FCA0-91DB-4AA8-9AA4-5864C133B2CF}"/>
              </a:ext>
            </a:extLst>
          </p:cNvPr>
          <p:cNvSpPr txBox="1"/>
          <p:nvPr/>
        </p:nvSpPr>
        <p:spPr>
          <a:xfrm>
            <a:off x="6326552" y="5235400"/>
            <a:ext cx="533030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Il y a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une</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voiture</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rouge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devant</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la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maison</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a:t>
            </a:r>
          </a:p>
        </p:txBody>
      </p:sp>
      <p:sp>
        <p:nvSpPr>
          <p:cNvPr id="23" name="TextBox 22">
            <a:extLst>
              <a:ext uri="{FF2B5EF4-FFF2-40B4-BE49-F238E27FC236}">
                <a16:creationId xmlns:a16="http://schemas.microsoft.com/office/drawing/2014/main" id="{1A23C752-769F-4D0E-964A-7FEF47755A3B}"/>
              </a:ext>
            </a:extLst>
          </p:cNvPr>
          <p:cNvSpPr txBox="1"/>
          <p:nvPr/>
        </p:nvSpPr>
        <p:spPr>
          <a:xfrm>
            <a:off x="6308918" y="5945800"/>
            <a:ext cx="351570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La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porte</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n’est</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pas ouverte.</a:t>
            </a:r>
          </a:p>
        </p:txBody>
      </p:sp>
      <p:sp>
        <p:nvSpPr>
          <p:cNvPr id="24" name="AutoShape 12" descr="http://clipart-library.com/img/1415700.jpg">
            <a:extLst>
              <a:ext uri="{FF2B5EF4-FFF2-40B4-BE49-F238E27FC236}">
                <a16:creationId xmlns:a16="http://schemas.microsoft.com/office/drawing/2014/main" id="{77A0E84F-492D-4FA4-BA3A-BDD820B399B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25" name="AutoShape 14" descr="http://clipart-library.com/img/1415700.jpg">
            <a:extLst>
              <a:ext uri="{FF2B5EF4-FFF2-40B4-BE49-F238E27FC236}">
                <a16:creationId xmlns:a16="http://schemas.microsoft.com/office/drawing/2014/main" id="{3ADFEB5A-D056-49BD-836B-8464D3935850}"/>
              </a:ext>
            </a:extLst>
          </p:cNvPr>
          <p:cNvSpPr>
            <a:spLocks noChangeAspect="1" noChangeArrowheads="1"/>
          </p:cNvSpPr>
          <p:nvPr/>
        </p:nvSpPr>
        <p:spPr bwMode="auto">
          <a:xfrm>
            <a:off x="1963147" y="306899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pic>
        <p:nvPicPr>
          <p:cNvPr id="27" name="Picture 26">
            <a:extLst>
              <a:ext uri="{FF2B5EF4-FFF2-40B4-BE49-F238E27FC236}">
                <a16:creationId xmlns:a16="http://schemas.microsoft.com/office/drawing/2014/main" id="{2B9E0ED0-8165-4745-AA37-CD26A6C83609}"/>
              </a:ext>
            </a:extLst>
          </p:cNvPr>
          <p:cNvPicPr>
            <a:picLocks noChangeAspect="1"/>
          </p:cNvPicPr>
          <p:nvPr/>
        </p:nvPicPr>
        <p:blipFill rotWithShape="1">
          <a:blip r:embed="rId4">
            <a:extLst>
              <a:ext uri="{28A0092B-C50C-407E-A947-70E740481C1C}">
                <a14:useLocalDpi xmlns:a14="http://schemas.microsoft.com/office/drawing/2010/main" val="0"/>
              </a:ext>
            </a:extLst>
          </a:blip>
          <a:srcRect l="7150" r="19133"/>
          <a:stretch/>
        </p:blipFill>
        <p:spPr>
          <a:xfrm>
            <a:off x="296116" y="2492785"/>
            <a:ext cx="5051036" cy="3600000"/>
          </a:xfrm>
          <a:prstGeom prst="rect">
            <a:avLst/>
          </a:prstGeom>
        </p:spPr>
      </p:pic>
      <p:pic>
        <p:nvPicPr>
          <p:cNvPr id="31" name="Picture 30">
            <a:extLst>
              <a:ext uri="{FF2B5EF4-FFF2-40B4-BE49-F238E27FC236}">
                <a16:creationId xmlns:a16="http://schemas.microsoft.com/office/drawing/2014/main" id="{10C6A3EE-9442-4267-85A4-B5755EFEF4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4040" y="4292785"/>
            <a:ext cx="1800000" cy="1800000"/>
          </a:xfrm>
          <a:prstGeom prst="rect">
            <a:avLst/>
          </a:prstGeom>
        </p:spPr>
      </p:pic>
      <p:pic>
        <p:nvPicPr>
          <p:cNvPr id="32" name="Picture 31">
            <a:extLst>
              <a:ext uri="{FF2B5EF4-FFF2-40B4-BE49-F238E27FC236}">
                <a16:creationId xmlns:a16="http://schemas.microsoft.com/office/drawing/2014/main" id="{74E07203-66B6-4193-BB59-12B0C9BDD9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88105" y="4292785"/>
            <a:ext cx="1800000" cy="1800000"/>
          </a:xfrm>
          <a:prstGeom prst="rect">
            <a:avLst/>
          </a:prstGeom>
        </p:spPr>
      </p:pic>
      <p:sp>
        <p:nvSpPr>
          <p:cNvPr id="33" name="TextBox 32">
            <a:extLst>
              <a:ext uri="{FF2B5EF4-FFF2-40B4-BE49-F238E27FC236}">
                <a16:creationId xmlns:a16="http://schemas.microsoft.com/office/drawing/2014/main" id="{C7BE1C93-59FD-427D-A413-B44CFCBE8908}"/>
              </a:ext>
            </a:extLst>
          </p:cNvPr>
          <p:cNvSpPr txBox="1"/>
          <p:nvPr/>
        </p:nvSpPr>
        <p:spPr>
          <a:xfrm>
            <a:off x="-13025" y="1297696"/>
            <a:ext cx="1186735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Regarde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l’image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Travaille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avec un(e)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partenaire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et dis les phrases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français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28" name="Speech Bubble: Oval 27">
            <a:extLst>
              <a:ext uri="{FF2B5EF4-FFF2-40B4-BE49-F238E27FC236}">
                <a16:creationId xmlns:a16="http://schemas.microsoft.com/office/drawing/2014/main" id="{284681E2-3577-41E1-ABEF-4EA688C2924F}"/>
              </a:ext>
            </a:extLst>
          </p:cNvPr>
          <p:cNvSpPr/>
          <p:nvPr/>
        </p:nvSpPr>
        <p:spPr>
          <a:xfrm>
            <a:off x="4100255" y="4228167"/>
            <a:ext cx="831665" cy="430888"/>
          </a:xfrm>
          <a:prstGeom prst="wedgeEllipseCallout">
            <a:avLst>
              <a:gd name="adj1" fmla="val -39158"/>
              <a:gd name="adj2" fmla="val 9344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064" name="Picture 16" descr="Car Ferrari F50 Honda Civic Clip art - Red Car Cliparts png ...">
            <a:extLst>
              <a:ext uri="{FF2B5EF4-FFF2-40B4-BE49-F238E27FC236}">
                <a16:creationId xmlns:a16="http://schemas.microsoft.com/office/drawing/2014/main" id="{3A3D394D-6A1E-4186-89A4-690082CE0AF0}"/>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20860" y="5667290"/>
            <a:ext cx="682454"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800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Chez </a:t>
            </a:r>
            <a:r>
              <a:rPr lang="en-GB" sz="3600" b="1" dirty="0" err="1">
                <a:solidFill>
                  <a:schemeClr val="bg1"/>
                </a:solidFill>
              </a:rPr>
              <a:t>Léa</a:t>
            </a:r>
            <a:endParaRPr lang="en-GB" sz="3600" b="1" dirty="0">
              <a:solidFill>
                <a:schemeClr val="bg1"/>
              </a:solidFill>
            </a:endParaRPr>
          </a:p>
        </p:txBody>
      </p:sp>
      <p:sp>
        <p:nvSpPr>
          <p:cNvPr id="10" name="Rounded Rectangle 46">
            <a:extLst>
              <a:ext uri="{FF2B5EF4-FFF2-40B4-BE49-F238E27FC236}">
                <a16:creationId xmlns:a16="http://schemas.microsoft.com/office/drawing/2014/main" id="{C41E5C3C-E39C-4BB9-A91F-FFA585ABBBE3}"/>
              </a:ext>
            </a:extLst>
          </p:cNvPr>
          <p:cNvSpPr/>
          <p:nvPr/>
        </p:nvSpPr>
        <p:spPr>
          <a:xfrm>
            <a:off x="10248900" y="249870"/>
            <a:ext cx="1661020" cy="39783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2859939-C58D-4751-B8F0-88158EE1ADF4}"/>
              </a:ext>
            </a:extLst>
          </p:cNvPr>
          <p:cNvSpPr txBox="1"/>
          <p:nvPr/>
        </p:nvSpPr>
        <p:spPr>
          <a:xfrm>
            <a:off x="6302707" y="2492785"/>
            <a:ext cx="365997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Amir and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Léa</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are in a room.</a:t>
            </a:r>
          </a:p>
        </p:txBody>
      </p:sp>
      <p:sp>
        <p:nvSpPr>
          <p:cNvPr id="9" name="TextBox 8">
            <a:extLst>
              <a:ext uri="{FF2B5EF4-FFF2-40B4-BE49-F238E27FC236}">
                <a16:creationId xmlns:a16="http://schemas.microsoft.com/office/drawing/2014/main" id="{2EF64B30-B59C-4A1F-88C6-6A4AF62B0DA2}"/>
              </a:ext>
            </a:extLst>
          </p:cNvPr>
          <p:cNvSpPr txBox="1"/>
          <p:nvPr/>
        </p:nvSpPr>
        <p:spPr>
          <a:xfrm>
            <a:off x="5762707" y="2462440"/>
            <a:ext cx="540000" cy="4608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a:t>
            </a:r>
          </a:p>
        </p:txBody>
      </p:sp>
      <p:sp>
        <p:nvSpPr>
          <p:cNvPr id="11" name="TextBox 10">
            <a:extLst>
              <a:ext uri="{FF2B5EF4-FFF2-40B4-BE49-F238E27FC236}">
                <a16:creationId xmlns:a16="http://schemas.microsoft.com/office/drawing/2014/main" id="{0512DE19-DAD5-4244-88A5-15D6AF72885E}"/>
              </a:ext>
            </a:extLst>
          </p:cNvPr>
          <p:cNvSpPr txBox="1"/>
          <p:nvPr/>
        </p:nvSpPr>
        <p:spPr>
          <a:xfrm>
            <a:off x="5762707" y="3248118"/>
            <a:ext cx="540000" cy="461665"/>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a:t>
            </a:r>
          </a:p>
        </p:txBody>
      </p:sp>
      <p:sp>
        <p:nvSpPr>
          <p:cNvPr id="12" name="TextBox 11">
            <a:extLst>
              <a:ext uri="{FF2B5EF4-FFF2-40B4-BE49-F238E27FC236}">
                <a16:creationId xmlns:a16="http://schemas.microsoft.com/office/drawing/2014/main" id="{01622EA3-E781-49DD-90E5-7A69835F76A5}"/>
              </a:ext>
            </a:extLst>
          </p:cNvPr>
          <p:cNvSpPr txBox="1"/>
          <p:nvPr/>
        </p:nvSpPr>
        <p:spPr>
          <a:xfrm>
            <a:off x="5762707" y="4031346"/>
            <a:ext cx="540000" cy="461665"/>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3</a:t>
            </a:r>
          </a:p>
        </p:txBody>
      </p:sp>
      <p:sp>
        <p:nvSpPr>
          <p:cNvPr id="13" name="TextBox 12">
            <a:extLst>
              <a:ext uri="{FF2B5EF4-FFF2-40B4-BE49-F238E27FC236}">
                <a16:creationId xmlns:a16="http://schemas.microsoft.com/office/drawing/2014/main" id="{108BCE0B-E7A0-428F-86A4-EBC7B2FC2ACE}"/>
              </a:ext>
            </a:extLst>
          </p:cNvPr>
          <p:cNvSpPr txBox="1"/>
          <p:nvPr/>
        </p:nvSpPr>
        <p:spPr>
          <a:xfrm>
            <a:off x="5762707" y="4823902"/>
            <a:ext cx="540000" cy="461665"/>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4</a:t>
            </a:r>
          </a:p>
        </p:txBody>
      </p:sp>
      <p:sp>
        <p:nvSpPr>
          <p:cNvPr id="14" name="TextBox 13">
            <a:extLst>
              <a:ext uri="{FF2B5EF4-FFF2-40B4-BE49-F238E27FC236}">
                <a16:creationId xmlns:a16="http://schemas.microsoft.com/office/drawing/2014/main" id="{EAD9C552-44A0-4978-B8E0-A51DB7FCC971}"/>
              </a:ext>
            </a:extLst>
          </p:cNvPr>
          <p:cNvSpPr txBox="1"/>
          <p:nvPr/>
        </p:nvSpPr>
        <p:spPr>
          <a:xfrm>
            <a:off x="5762707" y="5616458"/>
            <a:ext cx="540000" cy="461665"/>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5</a:t>
            </a:r>
          </a:p>
        </p:txBody>
      </p:sp>
      <p:sp>
        <p:nvSpPr>
          <p:cNvPr id="15" name="TextBox 14">
            <a:extLst>
              <a:ext uri="{FF2B5EF4-FFF2-40B4-BE49-F238E27FC236}">
                <a16:creationId xmlns:a16="http://schemas.microsoft.com/office/drawing/2014/main" id="{194FCA68-1E23-4378-88F2-C9D592E29C80}"/>
              </a:ext>
            </a:extLst>
          </p:cNvPr>
          <p:cNvSpPr txBox="1"/>
          <p:nvPr/>
        </p:nvSpPr>
        <p:spPr>
          <a:xfrm>
            <a:off x="6302707" y="5624237"/>
            <a:ext cx="354295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It’s modern and expensive.</a:t>
            </a:r>
          </a:p>
        </p:txBody>
      </p:sp>
      <p:sp>
        <p:nvSpPr>
          <p:cNvPr id="16" name="TextBox 15">
            <a:extLst>
              <a:ext uri="{FF2B5EF4-FFF2-40B4-BE49-F238E27FC236}">
                <a16:creationId xmlns:a16="http://schemas.microsoft.com/office/drawing/2014/main" id="{0190C10E-835A-4142-ABBF-DCA07DBB3DBB}"/>
              </a:ext>
            </a:extLst>
          </p:cNvPr>
          <p:cNvSpPr txBox="1"/>
          <p:nvPr/>
        </p:nvSpPr>
        <p:spPr>
          <a:xfrm>
            <a:off x="6323807" y="3278895"/>
            <a:ext cx="348524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Amir has a present for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Léa</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17" name="TextBox 16">
            <a:extLst>
              <a:ext uri="{FF2B5EF4-FFF2-40B4-BE49-F238E27FC236}">
                <a16:creationId xmlns:a16="http://schemas.microsoft.com/office/drawing/2014/main" id="{E28411EA-F73B-4200-B859-B3354EBFEBBA}"/>
              </a:ext>
            </a:extLst>
          </p:cNvPr>
          <p:cNvSpPr txBox="1"/>
          <p:nvPr/>
        </p:nvSpPr>
        <p:spPr>
          <a:xfrm>
            <a:off x="6323807" y="4062123"/>
            <a:ext cx="207941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She is pleased.</a:t>
            </a:r>
          </a:p>
        </p:txBody>
      </p:sp>
      <p:sp>
        <p:nvSpPr>
          <p:cNvPr id="18" name="TextBox 17">
            <a:extLst>
              <a:ext uri="{FF2B5EF4-FFF2-40B4-BE49-F238E27FC236}">
                <a16:creationId xmlns:a16="http://schemas.microsoft.com/office/drawing/2014/main" id="{8E78B9C4-D211-4F61-9D33-FCD2A0FCB003}"/>
              </a:ext>
            </a:extLst>
          </p:cNvPr>
          <p:cNvSpPr txBox="1"/>
          <p:nvPr/>
        </p:nvSpPr>
        <p:spPr>
          <a:xfrm>
            <a:off x="6323807" y="4843180"/>
            <a:ext cx="483016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There is a new computer on the desk.</a:t>
            </a:r>
          </a:p>
        </p:txBody>
      </p:sp>
      <p:sp>
        <p:nvSpPr>
          <p:cNvPr id="19" name="TextBox 18">
            <a:extLst>
              <a:ext uri="{FF2B5EF4-FFF2-40B4-BE49-F238E27FC236}">
                <a16:creationId xmlns:a16="http://schemas.microsoft.com/office/drawing/2014/main" id="{2E125963-6EF9-4538-B2F6-8BAD0D3C0C47}"/>
              </a:ext>
            </a:extLst>
          </p:cNvPr>
          <p:cNvSpPr txBox="1"/>
          <p:nvPr/>
        </p:nvSpPr>
        <p:spPr>
          <a:xfrm>
            <a:off x="6302707" y="1828388"/>
            <a:ext cx="20201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Partenaire</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B</a:t>
            </a:r>
          </a:p>
        </p:txBody>
      </p:sp>
      <p:sp>
        <p:nvSpPr>
          <p:cNvPr id="20" name="TextBox 19">
            <a:extLst>
              <a:ext uri="{FF2B5EF4-FFF2-40B4-BE49-F238E27FC236}">
                <a16:creationId xmlns:a16="http://schemas.microsoft.com/office/drawing/2014/main" id="{42550D9A-0A97-4679-A877-22BD2EB41188}"/>
              </a:ext>
            </a:extLst>
          </p:cNvPr>
          <p:cNvSpPr txBox="1"/>
          <p:nvPr/>
        </p:nvSpPr>
        <p:spPr>
          <a:xfrm>
            <a:off x="6323807" y="2873732"/>
            <a:ext cx="419057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Amir et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Léa</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sont</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dans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une</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salle.</a:t>
            </a:r>
          </a:p>
        </p:txBody>
      </p:sp>
      <p:sp>
        <p:nvSpPr>
          <p:cNvPr id="21" name="TextBox 20">
            <a:extLst>
              <a:ext uri="{FF2B5EF4-FFF2-40B4-BE49-F238E27FC236}">
                <a16:creationId xmlns:a16="http://schemas.microsoft.com/office/drawing/2014/main" id="{93ACC0EC-2AC9-4F1A-B696-0BF6324BE99D}"/>
              </a:ext>
            </a:extLst>
          </p:cNvPr>
          <p:cNvSpPr txBox="1"/>
          <p:nvPr/>
        </p:nvSpPr>
        <p:spPr>
          <a:xfrm>
            <a:off x="6302707" y="3654789"/>
            <a:ext cx="370325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Amir a un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cadeau</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pour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Léa</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a:t>
            </a:r>
          </a:p>
        </p:txBody>
      </p:sp>
      <p:sp>
        <p:nvSpPr>
          <p:cNvPr id="22" name="TextBox 21">
            <a:extLst>
              <a:ext uri="{FF2B5EF4-FFF2-40B4-BE49-F238E27FC236}">
                <a16:creationId xmlns:a16="http://schemas.microsoft.com/office/drawing/2014/main" id="{9AF98311-B92C-4AC8-BEFE-098A82C8603E}"/>
              </a:ext>
            </a:extLst>
          </p:cNvPr>
          <p:cNvSpPr txBox="1"/>
          <p:nvPr/>
        </p:nvSpPr>
        <p:spPr>
          <a:xfrm>
            <a:off x="6323807" y="4416683"/>
            <a:ext cx="231185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Elle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est</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contente</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a:t>
            </a:r>
          </a:p>
        </p:txBody>
      </p:sp>
      <p:sp>
        <p:nvSpPr>
          <p:cNvPr id="23" name="TextBox 22">
            <a:extLst>
              <a:ext uri="{FF2B5EF4-FFF2-40B4-BE49-F238E27FC236}">
                <a16:creationId xmlns:a16="http://schemas.microsoft.com/office/drawing/2014/main" id="{3EF84F76-C72D-43C7-B51F-F1B4B8C1260C}"/>
              </a:ext>
            </a:extLst>
          </p:cNvPr>
          <p:cNvSpPr txBox="1"/>
          <p:nvPr/>
        </p:nvSpPr>
        <p:spPr>
          <a:xfrm>
            <a:off x="6323807" y="5250514"/>
            <a:ext cx="541847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Il y a un nouveau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ordinateur</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sur le bureau.</a:t>
            </a:r>
          </a:p>
        </p:txBody>
      </p:sp>
      <p:sp>
        <p:nvSpPr>
          <p:cNvPr id="24" name="TextBox 23">
            <a:extLst>
              <a:ext uri="{FF2B5EF4-FFF2-40B4-BE49-F238E27FC236}">
                <a16:creationId xmlns:a16="http://schemas.microsoft.com/office/drawing/2014/main" id="{DBE48F49-0CF2-4A90-8D88-57768EFD500F}"/>
              </a:ext>
            </a:extLst>
          </p:cNvPr>
          <p:cNvSpPr txBox="1"/>
          <p:nvPr/>
        </p:nvSpPr>
        <p:spPr>
          <a:xfrm>
            <a:off x="6302707" y="5980455"/>
            <a:ext cx="309091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C’est</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moderne</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et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cher</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a:t>
            </a:r>
          </a:p>
        </p:txBody>
      </p:sp>
      <p:sp>
        <p:nvSpPr>
          <p:cNvPr id="25" name="TextBox 24">
            <a:extLst>
              <a:ext uri="{FF2B5EF4-FFF2-40B4-BE49-F238E27FC236}">
                <a16:creationId xmlns:a16="http://schemas.microsoft.com/office/drawing/2014/main" id="{6F19D4EE-49E2-4EAB-8A5F-5A52DA16BCD6}"/>
              </a:ext>
            </a:extLst>
          </p:cNvPr>
          <p:cNvSpPr txBox="1"/>
          <p:nvPr/>
        </p:nvSpPr>
        <p:spPr>
          <a:xfrm>
            <a:off x="-13025" y="1297696"/>
            <a:ext cx="1186735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Regarde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l’image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Travaille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avec un(e)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partenaire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et dis les phrases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français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pic>
        <p:nvPicPr>
          <p:cNvPr id="1026" name="Picture 2" descr="Tidy Room Clipart - Clip Art Library">
            <a:extLst>
              <a:ext uri="{FF2B5EF4-FFF2-40B4-BE49-F238E27FC236}">
                <a16:creationId xmlns:a16="http://schemas.microsoft.com/office/drawing/2014/main" id="{9DA48B07-1A93-4AAE-9732-B16FB35A79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275" y="2492785"/>
            <a:ext cx="4666667" cy="360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7FE1C15B-CE5D-4410-840C-5176EF9D20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2998" y="4292785"/>
            <a:ext cx="1800000" cy="1800000"/>
          </a:xfrm>
          <a:prstGeom prst="rect">
            <a:avLst/>
          </a:prstGeom>
        </p:spPr>
      </p:pic>
      <p:pic>
        <p:nvPicPr>
          <p:cNvPr id="27" name="Picture 26">
            <a:extLst>
              <a:ext uri="{FF2B5EF4-FFF2-40B4-BE49-F238E27FC236}">
                <a16:creationId xmlns:a16="http://schemas.microsoft.com/office/drawing/2014/main" id="{A6D292BD-3E5F-4AAF-AF10-5EC1AFCB5E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24098" y="4292785"/>
            <a:ext cx="1800000" cy="1800000"/>
          </a:xfrm>
          <a:prstGeom prst="rect">
            <a:avLst/>
          </a:prstGeom>
        </p:spPr>
      </p:pic>
      <p:pic>
        <p:nvPicPr>
          <p:cNvPr id="1032" name="Picture 8" descr="Gift Birthday Clip art - Birthday Present Transparent png download ...">
            <a:extLst>
              <a:ext uri="{FF2B5EF4-FFF2-40B4-BE49-F238E27FC236}">
                <a16:creationId xmlns:a16="http://schemas.microsoft.com/office/drawing/2014/main" id="{C465A32E-6D0E-4AF1-84EF-59C0924B2FEA}"/>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12303" y="4896758"/>
            <a:ext cx="720000"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1446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Le tour de Paris</a:t>
            </a:r>
          </a:p>
        </p:txBody>
      </p:sp>
      <p:sp>
        <p:nvSpPr>
          <p:cNvPr id="9" name="Rounded Rectangle 46">
            <a:extLst>
              <a:ext uri="{FF2B5EF4-FFF2-40B4-BE49-F238E27FC236}">
                <a16:creationId xmlns:a16="http://schemas.microsoft.com/office/drawing/2014/main" id="{8DAD7931-38FA-4D31-A8AC-114C0469E27E}"/>
              </a:ext>
            </a:extLst>
          </p:cNvPr>
          <p:cNvSpPr/>
          <p:nvPr/>
        </p:nvSpPr>
        <p:spPr>
          <a:xfrm>
            <a:off x="10248900" y="249870"/>
            <a:ext cx="1661020" cy="39783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7F397F23-A1F9-4BA0-BBCC-AB50D05A419A}"/>
              </a:ext>
            </a:extLst>
          </p:cNvPr>
          <p:cNvSpPr txBox="1"/>
          <p:nvPr/>
        </p:nvSpPr>
        <p:spPr>
          <a:xfrm>
            <a:off x="5651" y="1335851"/>
            <a:ext cx="119090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Où va la famille aujourd’hui ? Écoute Léa et écris le mot correct pour le « bip ».</a:t>
            </a:r>
          </a:p>
        </p:txBody>
      </p:sp>
      <p:graphicFrame>
        <p:nvGraphicFramePr>
          <p:cNvPr id="6" name="Table 5">
            <a:extLst>
              <a:ext uri="{FF2B5EF4-FFF2-40B4-BE49-F238E27FC236}">
                <a16:creationId xmlns:a16="http://schemas.microsoft.com/office/drawing/2014/main" id="{8961BE2E-9C6C-459A-938E-CFBB91BE5B11}"/>
              </a:ext>
            </a:extLst>
          </p:cNvPr>
          <p:cNvGraphicFramePr>
            <a:graphicFrameLocks noGrp="1"/>
          </p:cNvGraphicFramePr>
          <p:nvPr>
            <p:extLst/>
          </p:nvPr>
        </p:nvGraphicFramePr>
        <p:xfrm>
          <a:off x="3294326" y="2642149"/>
          <a:ext cx="4320000" cy="288000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2040570676"/>
                    </a:ext>
                  </a:extLst>
                </a:gridCol>
                <a:gridCol w="1800000">
                  <a:extLst>
                    <a:ext uri="{9D8B030D-6E8A-4147-A177-3AD203B41FA5}">
                      <a16:colId xmlns:a16="http://schemas.microsoft.com/office/drawing/2014/main" val="2473437366"/>
                    </a:ext>
                  </a:extLst>
                </a:gridCol>
                <a:gridCol w="1800000">
                  <a:extLst>
                    <a:ext uri="{9D8B030D-6E8A-4147-A177-3AD203B41FA5}">
                      <a16:colId xmlns:a16="http://schemas.microsoft.com/office/drawing/2014/main" val="317275785"/>
                    </a:ext>
                  </a:extLst>
                </a:gridCol>
              </a:tblGrid>
              <a:tr h="720000">
                <a:tc>
                  <a:txBody>
                    <a:bodyPr/>
                    <a:lstStyle/>
                    <a:p>
                      <a:pPr algn="ct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err="1">
                          <a:solidFill>
                            <a:srgbClr val="115076"/>
                          </a:solidFill>
                        </a:rPr>
                        <a:t>excellente</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err="1">
                          <a:solidFill>
                            <a:srgbClr val="115076"/>
                          </a:solidFill>
                        </a:rPr>
                        <a:t>grande</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24857617"/>
                  </a:ext>
                </a:extLst>
              </a:tr>
              <a:tr h="720000">
                <a:tc>
                  <a:txBody>
                    <a:bodyPr/>
                    <a:lstStyle/>
                    <a:p>
                      <a:pPr algn="ct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err="1">
                          <a:solidFill>
                            <a:srgbClr val="115076"/>
                          </a:solidFill>
                        </a:rPr>
                        <a:t>moderne</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a:solidFill>
                            <a:srgbClr val="115076"/>
                          </a:solidFill>
                        </a:rPr>
                        <a:t>nouveau</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1647384"/>
                  </a:ext>
                </a:extLst>
              </a:tr>
              <a:tr h="720000">
                <a:tc>
                  <a:txBody>
                    <a:bodyPr/>
                    <a:lstStyle/>
                    <a:p>
                      <a:pPr algn="ct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a:solidFill>
                            <a:srgbClr val="115076"/>
                          </a:solidFill>
                        </a:rPr>
                        <a:t>beau</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a:solidFill>
                            <a:srgbClr val="115076"/>
                          </a:solidFill>
                        </a:rPr>
                        <a:t>vert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0946909"/>
                  </a:ext>
                </a:extLst>
              </a:tr>
              <a:tr h="720000">
                <a:tc>
                  <a:txBody>
                    <a:bodyPr/>
                    <a:lstStyle/>
                    <a:p>
                      <a:pPr algn="ct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a:solidFill>
                            <a:srgbClr val="115076"/>
                          </a:solidFill>
                        </a:rPr>
                        <a:t>petit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a:solidFill>
                            <a:srgbClr val="115076"/>
                          </a:solidFill>
                        </a:rPr>
                        <a:t>important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94250510"/>
                  </a:ext>
                </a:extLst>
              </a:tr>
            </a:tbl>
          </a:graphicData>
        </a:graphic>
      </p:graphicFrame>
      <p:sp>
        <p:nvSpPr>
          <p:cNvPr id="12" name="Action Button: Custom 66" descr="number 1">
            <a:hlinkClick r:id="" action="ppaction://noaction" highlightClick="1">
              <a:snd r:embed="rId4" name="Listening 2.1 with beep.wav"/>
            </a:hlinkClick>
            <a:extLst>
              <a:ext uri="{FF2B5EF4-FFF2-40B4-BE49-F238E27FC236}">
                <a16:creationId xmlns:a16="http://schemas.microsoft.com/office/drawing/2014/main" id="{FBB7C94D-0F59-4332-A5EB-B49B3E34FCF6}"/>
              </a:ext>
            </a:extLst>
          </p:cNvPr>
          <p:cNvSpPr/>
          <p:nvPr/>
        </p:nvSpPr>
        <p:spPr>
          <a:xfrm>
            <a:off x="3378362" y="2737399"/>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3" name="Action Button: Custom 69" descr="number 2">
            <a:hlinkClick r:id="" action="ppaction://noaction" highlightClick="1">
              <a:snd r:embed="rId5" name="Listening 2.2 with beep.wav"/>
            </a:hlinkClick>
            <a:extLst>
              <a:ext uri="{FF2B5EF4-FFF2-40B4-BE49-F238E27FC236}">
                <a16:creationId xmlns:a16="http://schemas.microsoft.com/office/drawing/2014/main" id="{A90CA384-6F65-4E4A-95AA-8635CCCB79BC}"/>
              </a:ext>
            </a:extLst>
          </p:cNvPr>
          <p:cNvSpPr/>
          <p:nvPr/>
        </p:nvSpPr>
        <p:spPr>
          <a:xfrm>
            <a:off x="3378362" y="3450503"/>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4" name="Action Button: Custom 72" descr="number 3">
            <a:hlinkClick r:id="" action="ppaction://noaction" highlightClick="1">
              <a:snd r:embed="rId6" name="Listening 2.3 with beep.wav"/>
            </a:hlinkClick>
            <a:extLst>
              <a:ext uri="{FF2B5EF4-FFF2-40B4-BE49-F238E27FC236}">
                <a16:creationId xmlns:a16="http://schemas.microsoft.com/office/drawing/2014/main" id="{6269C223-270D-4A75-8872-14E5FBDCB241}"/>
              </a:ext>
            </a:extLst>
          </p:cNvPr>
          <p:cNvSpPr/>
          <p:nvPr/>
        </p:nvSpPr>
        <p:spPr>
          <a:xfrm>
            <a:off x="3378362" y="4169237"/>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5" name="Action Button: Custom 75" descr="number 4">
            <a:hlinkClick r:id="" action="ppaction://noaction" highlightClick="1">
              <a:snd r:embed="rId7" name="Listening 2.4 with beep.wav"/>
            </a:hlinkClick>
            <a:extLst>
              <a:ext uri="{FF2B5EF4-FFF2-40B4-BE49-F238E27FC236}">
                <a16:creationId xmlns:a16="http://schemas.microsoft.com/office/drawing/2014/main" id="{EF90AACA-80A9-4D04-8688-080BD54826FB}"/>
              </a:ext>
            </a:extLst>
          </p:cNvPr>
          <p:cNvSpPr/>
          <p:nvPr/>
        </p:nvSpPr>
        <p:spPr>
          <a:xfrm>
            <a:off x="3378362" y="4881096"/>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graphicFrame>
        <p:nvGraphicFramePr>
          <p:cNvPr id="16" name="Table 15">
            <a:extLst>
              <a:ext uri="{FF2B5EF4-FFF2-40B4-BE49-F238E27FC236}">
                <a16:creationId xmlns:a16="http://schemas.microsoft.com/office/drawing/2014/main" id="{40671592-3579-4148-8B54-B37685DC22AF}"/>
              </a:ext>
            </a:extLst>
          </p:cNvPr>
          <p:cNvGraphicFramePr>
            <a:graphicFrameLocks noGrp="1"/>
          </p:cNvGraphicFramePr>
          <p:nvPr>
            <p:extLst/>
          </p:nvPr>
        </p:nvGraphicFramePr>
        <p:xfrm>
          <a:off x="7839710" y="2642149"/>
          <a:ext cx="4320000" cy="288000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2040570676"/>
                    </a:ext>
                  </a:extLst>
                </a:gridCol>
                <a:gridCol w="1800000">
                  <a:extLst>
                    <a:ext uri="{9D8B030D-6E8A-4147-A177-3AD203B41FA5}">
                      <a16:colId xmlns:a16="http://schemas.microsoft.com/office/drawing/2014/main" val="2473437366"/>
                    </a:ext>
                  </a:extLst>
                </a:gridCol>
                <a:gridCol w="1800000">
                  <a:extLst>
                    <a:ext uri="{9D8B030D-6E8A-4147-A177-3AD203B41FA5}">
                      <a16:colId xmlns:a16="http://schemas.microsoft.com/office/drawing/2014/main" val="317275785"/>
                    </a:ext>
                  </a:extLst>
                </a:gridCol>
              </a:tblGrid>
              <a:tr h="720000">
                <a:tc>
                  <a:txBody>
                    <a:bodyPr/>
                    <a:lstStyle/>
                    <a:p>
                      <a:pPr algn="ct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err="1">
                          <a:solidFill>
                            <a:srgbClr val="115076"/>
                          </a:solidFill>
                        </a:rPr>
                        <a:t>intéressante</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a:solidFill>
                            <a:srgbClr val="115076"/>
                          </a:solidFill>
                        </a:rPr>
                        <a:t>haute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24857617"/>
                  </a:ext>
                </a:extLst>
              </a:tr>
              <a:tr h="720000">
                <a:tc>
                  <a:txBody>
                    <a:bodyPr/>
                    <a:lstStyle/>
                    <a:p>
                      <a:pPr algn="ct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a:solidFill>
                            <a:srgbClr val="115076"/>
                          </a:solidFill>
                        </a:rPr>
                        <a:t>ouverte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err="1">
                          <a:solidFill>
                            <a:srgbClr val="115076"/>
                          </a:solidFill>
                        </a:rPr>
                        <a:t>vieille</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1647384"/>
                  </a:ext>
                </a:extLst>
              </a:tr>
              <a:tr h="720000">
                <a:tc>
                  <a:txBody>
                    <a:bodyPr/>
                    <a:lstStyle/>
                    <a:p>
                      <a:pPr algn="ct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err="1">
                          <a:solidFill>
                            <a:srgbClr val="115076"/>
                          </a:solidFill>
                        </a:rPr>
                        <a:t>mauvais</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err="1">
                          <a:solidFill>
                            <a:srgbClr val="115076"/>
                          </a:solidFill>
                        </a:rPr>
                        <a:t>sympa</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0946909"/>
                  </a:ext>
                </a:extLst>
              </a:tr>
              <a:tr h="720000">
                <a:tc>
                  <a:txBody>
                    <a:bodyPr/>
                    <a:lstStyle/>
                    <a:p>
                      <a:pPr algn="ct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a:solidFill>
                            <a:srgbClr val="115076"/>
                          </a:solidFill>
                        </a:rPr>
                        <a:t>bon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err="1">
                          <a:solidFill>
                            <a:srgbClr val="115076"/>
                          </a:solidFill>
                        </a:rPr>
                        <a:t>cher</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94250510"/>
                  </a:ext>
                </a:extLst>
              </a:tr>
            </a:tbl>
          </a:graphicData>
        </a:graphic>
      </p:graphicFrame>
      <p:sp>
        <p:nvSpPr>
          <p:cNvPr id="17" name="Action Button: Custom 66" descr="number 1">
            <a:hlinkClick r:id="" action="ppaction://noaction" highlightClick="1">
              <a:snd r:embed="rId8" name="Listening 2.5 with beep.wav"/>
            </a:hlinkClick>
            <a:extLst>
              <a:ext uri="{FF2B5EF4-FFF2-40B4-BE49-F238E27FC236}">
                <a16:creationId xmlns:a16="http://schemas.microsoft.com/office/drawing/2014/main" id="{08ABF326-F202-40BC-8B18-FD3BB008ED0B}"/>
              </a:ext>
            </a:extLst>
          </p:cNvPr>
          <p:cNvSpPr/>
          <p:nvPr/>
        </p:nvSpPr>
        <p:spPr>
          <a:xfrm>
            <a:off x="7923746" y="2737399"/>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8" name="Action Button: Custom 69" descr="number 2">
            <a:hlinkClick r:id="" action="ppaction://noaction" highlightClick="1">
              <a:snd r:embed="rId9" name="Listening 2.6 with beep.wav"/>
            </a:hlinkClick>
            <a:extLst>
              <a:ext uri="{FF2B5EF4-FFF2-40B4-BE49-F238E27FC236}">
                <a16:creationId xmlns:a16="http://schemas.microsoft.com/office/drawing/2014/main" id="{F9F49913-C0C0-479A-AD91-19A2696BA339}"/>
              </a:ext>
            </a:extLst>
          </p:cNvPr>
          <p:cNvSpPr/>
          <p:nvPr/>
        </p:nvSpPr>
        <p:spPr>
          <a:xfrm>
            <a:off x="7923746" y="3450503"/>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19" name="Action Button: Custom 72" descr="number 3">
            <a:hlinkClick r:id="" action="ppaction://noaction" highlightClick="1">
              <a:snd r:embed="rId10" name="Listening 2.7 with beep.wav"/>
            </a:hlinkClick>
            <a:extLst>
              <a:ext uri="{FF2B5EF4-FFF2-40B4-BE49-F238E27FC236}">
                <a16:creationId xmlns:a16="http://schemas.microsoft.com/office/drawing/2014/main" id="{CD980ED6-C700-4038-AC75-B31844A91DB6}"/>
              </a:ext>
            </a:extLst>
          </p:cNvPr>
          <p:cNvSpPr/>
          <p:nvPr/>
        </p:nvSpPr>
        <p:spPr>
          <a:xfrm>
            <a:off x="7923746" y="4169237"/>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20" name="Action Button: Custom 75" descr="number 4">
            <a:hlinkClick r:id="" action="ppaction://noaction" highlightClick="1">
              <a:snd r:embed="rId11" name="Listening 2.8 with beep.wav"/>
            </a:hlinkClick>
            <a:extLst>
              <a:ext uri="{FF2B5EF4-FFF2-40B4-BE49-F238E27FC236}">
                <a16:creationId xmlns:a16="http://schemas.microsoft.com/office/drawing/2014/main" id="{69EA13AE-14D7-41E8-9667-8AFE46365B97}"/>
              </a:ext>
            </a:extLst>
          </p:cNvPr>
          <p:cNvSpPr/>
          <p:nvPr/>
        </p:nvSpPr>
        <p:spPr>
          <a:xfrm>
            <a:off x="7923746" y="4881096"/>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21" name="TextBox 20">
            <a:extLst>
              <a:ext uri="{FF2B5EF4-FFF2-40B4-BE49-F238E27FC236}">
                <a16:creationId xmlns:a16="http://schemas.microsoft.com/office/drawing/2014/main" id="{857101B2-73D0-4583-9155-99D3047AB8F5}"/>
              </a:ext>
            </a:extLst>
          </p:cNvPr>
          <p:cNvSpPr txBox="1"/>
          <p:nvPr/>
        </p:nvSpPr>
        <p:spPr>
          <a:xfrm>
            <a:off x="188942" y="1900785"/>
            <a:ext cx="5173670" cy="562630"/>
          </a:xfrm>
          <a:prstGeom prst="wedgeEllipseCallout">
            <a:avLst>
              <a:gd name="adj1" fmla="val -31511"/>
              <a:gd name="adj2" fmla="val 79429"/>
            </a:avLst>
          </a:prstGeom>
          <a:solidFill>
            <a:srgbClr val="E3EAFD"/>
          </a:solid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Aujourd’hui</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nous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allons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à …</a:t>
            </a:r>
          </a:p>
        </p:txBody>
      </p:sp>
      <p:pic>
        <p:nvPicPr>
          <p:cNvPr id="22" name="Picture 21">
            <a:extLst>
              <a:ext uri="{FF2B5EF4-FFF2-40B4-BE49-F238E27FC236}">
                <a16:creationId xmlns:a16="http://schemas.microsoft.com/office/drawing/2014/main" id="{CE7B0701-6988-4724-BF76-ECB1129C5D3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1638" y="1976904"/>
            <a:ext cx="3600000" cy="3600000"/>
          </a:xfrm>
          <a:prstGeom prst="rect">
            <a:avLst/>
          </a:prstGeom>
        </p:spPr>
      </p:pic>
    </p:spTree>
    <p:extLst>
      <p:ext uri="{BB962C8B-B14F-4D97-AF65-F5344CB8AC3E}">
        <p14:creationId xmlns:p14="http://schemas.microsoft.com/office/powerpoint/2010/main" val="2449020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Le tour de Paris</a:t>
            </a:r>
          </a:p>
        </p:txBody>
      </p:sp>
      <p:sp>
        <p:nvSpPr>
          <p:cNvPr id="9" name="Rounded Rectangle 46">
            <a:extLst>
              <a:ext uri="{FF2B5EF4-FFF2-40B4-BE49-F238E27FC236}">
                <a16:creationId xmlns:a16="http://schemas.microsoft.com/office/drawing/2014/main" id="{8DAD7931-38FA-4D31-A8AC-114C0469E27E}"/>
              </a:ext>
            </a:extLst>
          </p:cNvPr>
          <p:cNvSpPr/>
          <p:nvPr/>
        </p:nvSpPr>
        <p:spPr>
          <a:xfrm>
            <a:off x="10248900" y="249870"/>
            <a:ext cx="1661020" cy="39783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7F397F23-A1F9-4BA0-BBCC-AB50D05A419A}"/>
              </a:ext>
            </a:extLst>
          </p:cNvPr>
          <p:cNvSpPr txBox="1"/>
          <p:nvPr/>
        </p:nvSpPr>
        <p:spPr>
          <a:xfrm>
            <a:off x="5651" y="1335851"/>
            <a:ext cx="119090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Où va la famille aujourd’hui ? Écoute Léa et écris le mot correct pour le « bip ».</a:t>
            </a:r>
          </a:p>
        </p:txBody>
      </p:sp>
      <p:graphicFrame>
        <p:nvGraphicFramePr>
          <p:cNvPr id="6" name="Table 5">
            <a:extLst>
              <a:ext uri="{FF2B5EF4-FFF2-40B4-BE49-F238E27FC236}">
                <a16:creationId xmlns:a16="http://schemas.microsoft.com/office/drawing/2014/main" id="{8961BE2E-9C6C-459A-938E-CFBB91BE5B11}"/>
              </a:ext>
            </a:extLst>
          </p:cNvPr>
          <p:cNvGraphicFramePr>
            <a:graphicFrameLocks noGrp="1"/>
          </p:cNvGraphicFramePr>
          <p:nvPr>
            <p:extLst/>
          </p:nvPr>
        </p:nvGraphicFramePr>
        <p:xfrm>
          <a:off x="3294326" y="2642149"/>
          <a:ext cx="4320000" cy="288000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2040570676"/>
                    </a:ext>
                  </a:extLst>
                </a:gridCol>
                <a:gridCol w="1800000">
                  <a:extLst>
                    <a:ext uri="{9D8B030D-6E8A-4147-A177-3AD203B41FA5}">
                      <a16:colId xmlns:a16="http://schemas.microsoft.com/office/drawing/2014/main" val="2473437366"/>
                    </a:ext>
                  </a:extLst>
                </a:gridCol>
                <a:gridCol w="1800000">
                  <a:extLst>
                    <a:ext uri="{9D8B030D-6E8A-4147-A177-3AD203B41FA5}">
                      <a16:colId xmlns:a16="http://schemas.microsoft.com/office/drawing/2014/main" val="317275785"/>
                    </a:ext>
                  </a:extLst>
                </a:gridCol>
              </a:tblGrid>
              <a:tr h="720000">
                <a:tc>
                  <a:txBody>
                    <a:bodyPr/>
                    <a:lstStyle/>
                    <a:p>
                      <a:pPr algn="ct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err="1">
                          <a:solidFill>
                            <a:srgbClr val="115076"/>
                          </a:solidFill>
                        </a:rPr>
                        <a:t>excellente</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err="1">
                          <a:solidFill>
                            <a:srgbClr val="115076"/>
                          </a:solidFill>
                        </a:rPr>
                        <a:t>grande</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24857617"/>
                  </a:ext>
                </a:extLst>
              </a:tr>
              <a:tr h="720000">
                <a:tc>
                  <a:txBody>
                    <a:bodyPr/>
                    <a:lstStyle/>
                    <a:p>
                      <a:pPr algn="ct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err="1">
                          <a:solidFill>
                            <a:srgbClr val="115076"/>
                          </a:solidFill>
                        </a:rPr>
                        <a:t>moderne</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a:solidFill>
                            <a:srgbClr val="115076"/>
                          </a:solidFill>
                        </a:rPr>
                        <a:t>nouveau</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1647384"/>
                  </a:ext>
                </a:extLst>
              </a:tr>
              <a:tr h="720000">
                <a:tc>
                  <a:txBody>
                    <a:bodyPr/>
                    <a:lstStyle/>
                    <a:p>
                      <a:pPr algn="ct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a:solidFill>
                            <a:srgbClr val="115076"/>
                          </a:solidFill>
                        </a:rPr>
                        <a:t>beau</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a:solidFill>
                            <a:srgbClr val="115076"/>
                          </a:solidFill>
                        </a:rPr>
                        <a:t>vert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0946909"/>
                  </a:ext>
                </a:extLst>
              </a:tr>
              <a:tr h="720000">
                <a:tc>
                  <a:txBody>
                    <a:bodyPr/>
                    <a:lstStyle/>
                    <a:p>
                      <a:pPr algn="ct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a:solidFill>
                            <a:srgbClr val="115076"/>
                          </a:solidFill>
                        </a:rPr>
                        <a:t>petit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a:solidFill>
                            <a:srgbClr val="115076"/>
                          </a:solidFill>
                        </a:rPr>
                        <a:t>important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94250510"/>
                  </a:ext>
                </a:extLst>
              </a:tr>
            </a:tbl>
          </a:graphicData>
        </a:graphic>
      </p:graphicFrame>
      <p:sp>
        <p:nvSpPr>
          <p:cNvPr id="12" name="Action Button: Custom 66" descr="number 1">
            <a:hlinkClick r:id="" action="ppaction://noaction" highlightClick="1">
              <a:snd r:embed="rId4" name="Listening 2.1 without beep.wav"/>
            </a:hlinkClick>
            <a:extLst>
              <a:ext uri="{FF2B5EF4-FFF2-40B4-BE49-F238E27FC236}">
                <a16:creationId xmlns:a16="http://schemas.microsoft.com/office/drawing/2014/main" id="{FBB7C94D-0F59-4332-A5EB-B49B3E34FCF6}"/>
              </a:ext>
            </a:extLst>
          </p:cNvPr>
          <p:cNvSpPr/>
          <p:nvPr/>
        </p:nvSpPr>
        <p:spPr>
          <a:xfrm>
            <a:off x="3378362" y="2737399"/>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3" name="Action Button: Custom 69" descr="number 2">
            <a:hlinkClick r:id="" action="ppaction://noaction" highlightClick="1">
              <a:snd r:embed="rId5" name="Listening 2.2 without beep.wav"/>
            </a:hlinkClick>
            <a:extLst>
              <a:ext uri="{FF2B5EF4-FFF2-40B4-BE49-F238E27FC236}">
                <a16:creationId xmlns:a16="http://schemas.microsoft.com/office/drawing/2014/main" id="{A90CA384-6F65-4E4A-95AA-8635CCCB79BC}"/>
              </a:ext>
            </a:extLst>
          </p:cNvPr>
          <p:cNvSpPr/>
          <p:nvPr/>
        </p:nvSpPr>
        <p:spPr>
          <a:xfrm>
            <a:off x="3378362" y="3450503"/>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4" name="Action Button: Custom 72" descr="number 3">
            <a:hlinkClick r:id="" action="ppaction://noaction" highlightClick="1">
              <a:snd r:embed="rId6" name="Listening 2.3 without beep.wav"/>
            </a:hlinkClick>
            <a:extLst>
              <a:ext uri="{FF2B5EF4-FFF2-40B4-BE49-F238E27FC236}">
                <a16:creationId xmlns:a16="http://schemas.microsoft.com/office/drawing/2014/main" id="{6269C223-270D-4A75-8872-14E5FBDCB241}"/>
              </a:ext>
            </a:extLst>
          </p:cNvPr>
          <p:cNvSpPr/>
          <p:nvPr/>
        </p:nvSpPr>
        <p:spPr>
          <a:xfrm>
            <a:off x="3378362" y="4169237"/>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5" name="Action Button: Custom 75" descr="number 4">
            <a:hlinkClick r:id="" action="ppaction://noaction" highlightClick="1">
              <a:snd r:embed="rId7" name="Listening 2.4 without beep.wav"/>
            </a:hlinkClick>
            <a:extLst>
              <a:ext uri="{FF2B5EF4-FFF2-40B4-BE49-F238E27FC236}">
                <a16:creationId xmlns:a16="http://schemas.microsoft.com/office/drawing/2014/main" id="{EF90AACA-80A9-4D04-8688-080BD54826FB}"/>
              </a:ext>
            </a:extLst>
          </p:cNvPr>
          <p:cNvSpPr/>
          <p:nvPr/>
        </p:nvSpPr>
        <p:spPr>
          <a:xfrm>
            <a:off x="3378362" y="4881096"/>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graphicFrame>
        <p:nvGraphicFramePr>
          <p:cNvPr id="16" name="Table 15">
            <a:extLst>
              <a:ext uri="{FF2B5EF4-FFF2-40B4-BE49-F238E27FC236}">
                <a16:creationId xmlns:a16="http://schemas.microsoft.com/office/drawing/2014/main" id="{40671592-3579-4148-8B54-B37685DC22AF}"/>
              </a:ext>
            </a:extLst>
          </p:cNvPr>
          <p:cNvGraphicFramePr>
            <a:graphicFrameLocks noGrp="1"/>
          </p:cNvGraphicFramePr>
          <p:nvPr/>
        </p:nvGraphicFramePr>
        <p:xfrm>
          <a:off x="7839710" y="2642149"/>
          <a:ext cx="4320000" cy="288000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2040570676"/>
                    </a:ext>
                  </a:extLst>
                </a:gridCol>
                <a:gridCol w="1800000">
                  <a:extLst>
                    <a:ext uri="{9D8B030D-6E8A-4147-A177-3AD203B41FA5}">
                      <a16:colId xmlns:a16="http://schemas.microsoft.com/office/drawing/2014/main" val="2473437366"/>
                    </a:ext>
                  </a:extLst>
                </a:gridCol>
                <a:gridCol w="1800000">
                  <a:extLst>
                    <a:ext uri="{9D8B030D-6E8A-4147-A177-3AD203B41FA5}">
                      <a16:colId xmlns:a16="http://schemas.microsoft.com/office/drawing/2014/main" val="317275785"/>
                    </a:ext>
                  </a:extLst>
                </a:gridCol>
              </a:tblGrid>
              <a:tr h="720000">
                <a:tc>
                  <a:txBody>
                    <a:bodyPr/>
                    <a:lstStyle/>
                    <a:p>
                      <a:pPr algn="ct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err="1">
                          <a:solidFill>
                            <a:srgbClr val="115076"/>
                          </a:solidFill>
                        </a:rPr>
                        <a:t>intéressante</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a:solidFill>
                            <a:srgbClr val="115076"/>
                          </a:solidFill>
                        </a:rPr>
                        <a:t>haute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24857617"/>
                  </a:ext>
                </a:extLst>
              </a:tr>
              <a:tr h="720000">
                <a:tc>
                  <a:txBody>
                    <a:bodyPr/>
                    <a:lstStyle/>
                    <a:p>
                      <a:pPr algn="ct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a:solidFill>
                            <a:srgbClr val="115076"/>
                          </a:solidFill>
                        </a:rPr>
                        <a:t>ouverte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err="1">
                          <a:solidFill>
                            <a:srgbClr val="115076"/>
                          </a:solidFill>
                        </a:rPr>
                        <a:t>vieille</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1647384"/>
                  </a:ext>
                </a:extLst>
              </a:tr>
              <a:tr h="720000">
                <a:tc>
                  <a:txBody>
                    <a:bodyPr/>
                    <a:lstStyle/>
                    <a:p>
                      <a:pPr algn="ct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err="1">
                          <a:solidFill>
                            <a:srgbClr val="115076"/>
                          </a:solidFill>
                        </a:rPr>
                        <a:t>mauvais</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err="1">
                          <a:solidFill>
                            <a:srgbClr val="115076"/>
                          </a:solidFill>
                        </a:rPr>
                        <a:t>sympa</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0946909"/>
                  </a:ext>
                </a:extLst>
              </a:tr>
              <a:tr h="720000">
                <a:tc>
                  <a:txBody>
                    <a:bodyPr/>
                    <a:lstStyle/>
                    <a:p>
                      <a:pPr algn="ct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a:solidFill>
                            <a:srgbClr val="115076"/>
                          </a:solidFill>
                        </a:rPr>
                        <a:t>bon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err="1">
                          <a:solidFill>
                            <a:srgbClr val="115076"/>
                          </a:solidFill>
                        </a:rPr>
                        <a:t>cher</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94250510"/>
                  </a:ext>
                </a:extLst>
              </a:tr>
            </a:tbl>
          </a:graphicData>
        </a:graphic>
      </p:graphicFrame>
      <p:sp>
        <p:nvSpPr>
          <p:cNvPr id="17" name="Action Button: Custom 66" descr="number 1">
            <a:hlinkClick r:id="" action="ppaction://noaction" highlightClick="1">
              <a:snd r:embed="rId8" name="Listening 2.5 without beep.wav"/>
            </a:hlinkClick>
            <a:extLst>
              <a:ext uri="{FF2B5EF4-FFF2-40B4-BE49-F238E27FC236}">
                <a16:creationId xmlns:a16="http://schemas.microsoft.com/office/drawing/2014/main" id="{08ABF326-F202-40BC-8B18-FD3BB008ED0B}"/>
              </a:ext>
            </a:extLst>
          </p:cNvPr>
          <p:cNvSpPr/>
          <p:nvPr/>
        </p:nvSpPr>
        <p:spPr>
          <a:xfrm>
            <a:off x="7923746" y="2737399"/>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8" name="Action Button: Custom 69" descr="number 2">
            <a:hlinkClick r:id="" action="ppaction://noaction" highlightClick="1">
              <a:snd r:embed="rId9" name="Listening 2.6 without beep.wav"/>
            </a:hlinkClick>
            <a:extLst>
              <a:ext uri="{FF2B5EF4-FFF2-40B4-BE49-F238E27FC236}">
                <a16:creationId xmlns:a16="http://schemas.microsoft.com/office/drawing/2014/main" id="{F9F49913-C0C0-479A-AD91-19A2696BA339}"/>
              </a:ext>
            </a:extLst>
          </p:cNvPr>
          <p:cNvSpPr/>
          <p:nvPr/>
        </p:nvSpPr>
        <p:spPr>
          <a:xfrm>
            <a:off x="7923746" y="3450503"/>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19" name="Action Button: Custom 72" descr="number 3">
            <a:hlinkClick r:id="" action="ppaction://noaction" highlightClick="1">
              <a:snd r:embed="rId10" name="Listening 2.7 without beep.wav"/>
            </a:hlinkClick>
            <a:extLst>
              <a:ext uri="{FF2B5EF4-FFF2-40B4-BE49-F238E27FC236}">
                <a16:creationId xmlns:a16="http://schemas.microsoft.com/office/drawing/2014/main" id="{CD980ED6-C700-4038-AC75-B31844A91DB6}"/>
              </a:ext>
            </a:extLst>
          </p:cNvPr>
          <p:cNvSpPr/>
          <p:nvPr/>
        </p:nvSpPr>
        <p:spPr>
          <a:xfrm>
            <a:off x="7923746" y="4169237"/>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20" name="Action Button: Custom 75" descr="number 4">
            <a:hlinkClick r:id="" action="ppaction://noaction" highlightClick="1">
              <a:snd r:embed="rId11" name="Listening 2.8 without beep.wav"/>
            </a:hlinkClick>
            <a:extLst>
              <a:ext uri="{FF2B5EF4-FFF2-40B4-BE49-F238E27FC236}">
                <a16:creationId xmlns:a16="http://schemas.microsoft.com/office/drawing/2014/main" id="{69EA13AE-14D7-41E8-9667-8AFE46365B97}"/>
              </a:ext>
            </a:extLst>
          </p:cNvPr>
          <p:cNvSpPr/>
          <p:nvPr/>
        </p:nvSpPr>
        <p:spPr>
          <a:xfrm>
            <a:off x="7923746" y="4881096"/>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21" name="TextBox 20">
            <a:extLst>
              <a:ext uri="{FF2B5EF4-FFF2-40B4-BE49-F238E27FC236}">
                <a16:creationId xmlns:a16="http://schemas.microsoft.com/office/drawing/2014/main" id="{857101B2-73D0-4583-9155-99D3047AB8F5}"/>
              </a:ext>
            </a:extLst>
          </p:cNvPr>
          <p:cNvSpPr txBox="1"/>
          <p:nvPr/>
        </p:nvSpPr>
        <p:spPr>
          <a:xfrm>
            <a:off x="188942" y="1900785"/>
            <a:ext cx="5173670" cy="562630"/>
          </a:xfrm>
          <a:prstGeom prst="wedgeEllipseCallout">
            <a:avLst>
              <a:gd name="adj1" fmla="val -31511"/>
              <a:gd name="adj2" fmla="val 79429"/>
            </a:avLst>
          </a:prstGeom>
          <a:solidFill>
            <a:srgbClr val="E3EAFD"/>
          </a:solid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Aujourd’hui</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nous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allons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à …</a:t>
            </a:r>
          </a:p>
        </p:txBody>
      </p:sp>
      <p:sp>
        <p:nvSpPr>
          <p:cNvPr id="2" name="Rectangle: Rounded Corners 1">
            <a:extLst>
              <a:ext uri="{FF2B5EF4-FFF2-40B4-BE49-F238E27FC236}">
                <a16:creationId xmlns:a16="http://schemas.microsoft.com/office/drawing/2014/main" id="{1A552F37-A328-4523-9002-B21E8FCC6D50}"/>
              </a:ext>
            </a:extLst>
          </p:cNvPr>
          <p:cNvSpPr/>
          <p:nvPr/>
        </p:nvSpPr>
        <p:spPr>
          <a:xfrm>
            <a:off x="5810250" y="2737397"/>
            <a:ext cx="1804076" cy="540001"/>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Rectangle: Rounded Corners 21">
            <a:extLst>
              <a:ext uri="{FF2B5EF4-FFF2-40B4-BE49-F238E27FC236}">
                <a16:creationId xmlns:a16="http://schemas.microsoft.com/office/drawing/2014/main" id="{CB0EF342-D222-454E-BA30-B6CA56574598}"/>
              </a:ext>
            </a:extLst>
          </p:cNvPr>
          <p:cNvSpPr/>
          <p:nvPr/>
        </p:nvSpPr>
        <p:spPr>
          <a:xfrm>
            <a:off x="4014886" y="3450502"/>
            <a:ext cx="1804076" cy="540001"/>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Rectangle: Rounded Corners 22">
            <a:extLst>
              <a:ext uri="{FF2B5EF4-FFF2-40B4-BE49-F238E27FC236}">
                <a16:creationId xmlns:a16="http://schemas.microsoft.com/office/drawing/2014/main" id="{95B280AD-3368-44E3-BDEE-EA51E32F864E}"/>
              </a:ext>
            </a:extLst>
          </p:cNvPr>
          <p:cNvSpPr/>
          <p:nvPr/>
        </p:nvSpPr>
        <p:spPr>
          <a:xfrm>
            <a:off x="4002398" y="4163607"/>
            <a:ext cx="1804076" cy="540001"/>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Rectangle: Rounded Corners 23">
            <a:extLst>
              <a:ext uri="{FF2B5EF4-FFF2-40B4-BE49-F238E27FC236}">
                <a16:creationId xmlns:a16="http://schemas.microsoft.com/office/drawing/2014/main" id="{CACB7F15-4AC2-4090-86BE-DC5067088C65}"/>
              </a:ext>
            </a:extLst>
          </p:cNvPr>
          <p:cNvSpPr/>
          <p:nvPr/>
        </p:nvSpPr>
        <p:spPr>
          <a:xfrm>
            <a:off x="5818962" y="4881096"/>
            <a:ext cx="1804076" cy="540001"/>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Rectangle: Rounded Corners 24">
            <a:extLst>
              <a:ext uri="{FF2B5EF4-FFF2-40B4-BE49-F238E27FC236}">
                <a16:creationId xmlns:a16="http://schemas.microsoft.com/office/drawing/2014/main" id="{BAF3F56E-7442-4844-B589-B5618D5412A3}"/>
              </a:ext>
            </a:extLst>
          </p:cNvPr>
          <p:cNvSpPr/>
          <p:nvPr/>
        </p:nvSpPr>
        <p:spPr>
          <a:xfrm>
            <a:off x="8547782" y="2728661"/>
            <a:ext cx="1804076" cy="540001"/>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Rectangle: Rounded Corners 25">
            <a:extLst>
              <a:ext uri="{FF2B5EF4-FFF2-40B4-BE49-F238E27FC236}">
                <a16:creationId xmlns:a16="http://schemas.microsoft.com/office/drawing/2014/main" id="{86E5FD99-1DA5-47C1-B0EB-46225A901C3F}"/>
              </a:ext>
            </a:extLst>
          </p:cNvPr>
          <p:cNvSpPr/>
          <p:nvPr/>
        </p:nvSpPr>
        <p:spPr>
          <a:xfrm>
            <a:off x="10351858" y="3460816"/>
            <a:ext cx="1804076" cy="540001"/>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Rounded Corners 26">
            <a:extLst>
              <a:ext uri="{FF2B5EF4-FFF2-40B4-BE49-F238E27FC236}">
                <a16:creationId xmlns:a16="http://schemas.microsoft.com/office/drawing/2014/main" id="{AC32FB25-B38B-4F23-A4CB-B491BDC1B806}"/>
              </a:ext>
            </a:extLst>
          </p:cNvPr>
          <p:cNvSpPr/>
          <p:nvPr/>
        </p:nvSpPr>
        <p:spPr>
          <a:xfrm>
            <a:off x="10366466" y="4163607"/>
            <a:ext cx="1804076" cy="540001"/>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Rectangle: Rounded Corners 27">
            <a:extLst>
              <a:ext uri="{FF2B5EF4-FFF2-40B4-BE49-F238E27FC236}">
                <a16:creationId xmlns:a16="http://schemas.microsoft.com/office/drawing/2014/main" id="{5E2CAF7B-A197-4BA9-AA71-B7B8D76C3E58}"/>
              </a:ext>
            </a:extLst>
          </p:cNvPr>
          <p:cNvSpPr/>
          <p:nvPr/>
        </p:nvSpPr>
        <p:spPr>
          <a:xfrm>
            <a:off x="8547782" y="4881096"/>
            <a:ext cx="1804076" cy="540001"/>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9" name="Picture 28">
            <a:extLst>
              <a:ext uri="{FF2B5EF4-FFF2-40B4-BE49-F238E27FC236}">
                <a16:creationId xmlns:a16="http://schemas.microsoft.com/office/drawing/2014/main" id="{7A8E91EA-9302-400B-BB1C-972AFD14A65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1638" y="1976904"/>
            <a:ext cx="3600000" cy="3600000"/>
          </a:xfrm>
          <a:prstGeom prst="rect">
            <a:avLst/>
          </a:prstGeom>
        </p:spPr>
      </p:pic>
      <p:sp>
        <p:nvSpPr>
          <p:cNvPr id="30" name="TextBox 29">
            <a:extLst>
              <a:ext uri="{FF2B5EF4-FFF2-40B4-BE49-F238E27FC236}">
                <a16:creationId xmlns:a16="http://schemas.microsoft.com/office/drawing/2014/main" id="{969DA8AA-6B03-4E2C-A7CC-1F91E943ADF2}"/>
              </a:ext>
            </a:extLst>
          </p:cNvPr>
          <p:cNvSpPr txBox="1"/>
          <p:nvPr/>
        </p:nvSpPr>
        <p:spPr>
          <a:xfrm>
            <a:off x="5773192" y="1951267"/>
            <a:ext cx="1697901" cy="461665"/>
          </a:xfrm>
          <a:prstGeom prst="rect">
            <a:avLst/>
          </a:prstGeom>
          <a:noFill/>
        </p:spPr>
        <p:txBody>
          <a:bodyPr wrap="none" rtlCol="0">
            <a:spAutoFit/>
          </a:bodyPr>
          <a:lstStyle/>
          <a:p>
            <a:r>
              <a:rPr lang="en-GB" sz="2400" b="1" dirty="0" err="1">
                <a:solidFill>
                  <a:srgbClr val="EE6000"/>
                </a:solidFill>
              </a:rPr>
              <a:t>Réponses</a:t>
            </a:r>
            <a:r>
              <a:rPr lang="en-GB" sz="2400" b="1" dirty="0">
                <a:solidFill>
                  <a:srgbClr val="EE6000"/>
                </a:solidFill>
              </a:rPr>
              <a:t>:</a:t>
            </a:r>
          </a:p>
        </p:txBody>
      </p:sp>
    </p:spTree>
    <p:extLst>
      <p:ext uri="{BB962C8B-B14F-4D97-AF65-F5344CB8AC3E}">
        <p14:creationId xmlns:p14="http://schemas.microsoft.com/office/powerpoint/2010/main" val="417151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P spid="23" grpId="0" animBg="1"/>
      <p:bldP spid="24" grpId="0" animBg="1"/>
      <p:bldP spid="25" grpId="0" animBg="1"/>
      <p:bldP spid="26" grpId="0" animBg="1"/>
      <p:bldP spid="27" grpId="0" animBg="1"/>
      <p:bldP spid="2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90508F04-5F3A-476F-A16B-5A5439F2E83E}" vid="{5841D5F4-2865-4E61-AE12-536728AEF45E}"/>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template" id="{A584392A-2C27-EF4E-BE7A-23E569A15FEE}" vid="{C5265BCB-6564-944E-94B9-024A124CD2F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French_template</Template>
  <TotalTime>387</TotalTime>
  <Words>1983</Words>
  <Application>Microsoft Office PowerPoint</Application>
  <PresentationFormat>Widescreen</PresentationFormat>
  <Paragraphs>401</Paragraphs>
  <Slides>12</Slides>
  <Notes>12</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vt:i4>
      </vt:variant>
    </vt:vector>
  </HeadingPairs>
  <TitlesOfParts>
    <vt:vector size="20" baseType="lpstr">
      <vt:lpstr>Arial</vt:lpstr>
      <vt:lpstr>Calibri</vt:lpstr>
      <vt:lpstr>Calibri Light</vt:lpstr>
      <vt:lpstr>Century Gothic</vt:lpstr>
      <vt:lpstr>Ink Free</vt:lpstr>
      <vt:lpstr>Times New Roman</vt:lpstr>
      <vt:lpstr>Office Theme</vt:lpstr>
      <vt:lpstr>1_Office Theme</vt:lpstr>
      <vt:lpstr>Grammar </vt:lpstr>
      <vt:lpstr>Qui fait quoi ?</vt:lpstr>
      <vt:lpstr>Ils arrivent !</vt:lpstr>
      <vt:lpstr>Ils arrivent !</vt:lpstr>
      <vt:lpstr>Chez Léa</vt:lpstr>
      <vt:lpstr>Chez Léa</vt:lpstr>
      <vt:lpstr>Chez Léa</vt:lpstr>
      <vt:lpstr>Le tour de Paris</vt:lpstr>
      <vt:lpstr>Le tour de Paris</vt:lpstr>
      <vt:lpstr>Qui fait quoi ?</vt:lpstr>
      <vt:lpstr>Une carte postale</vt:lpstr>
      <vt:lpstr>La station de métro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Grammar </dc:title>
  <dc:creator>Kirsten Somerville</dc:creator>
  <cp:lastModifiedBy>Kirsten Somerville</cp:lastModifiedBy>
  <cp:revision>5</cp:revision>
  <dcterms:created xsi:type="dcterms:W3CDTF">2020-05-29T09:54:58Z</dcterms:created>
  <dcterms:modified xsi:type="dcterms:W3CDTF">2020-05-29T16:22:00Z</dcterms:modified>
</cp:coreProperties>
</file>