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7" r:id="rId2"/>
    <p:sldId id="258" r:id="rId3"/>
    <p:sldId id="259" r:id="rId4"/>
    <p:sldId id="260" r:id="rId5"/>
    <p:sldId id="264" r:id="rId6"/>
    <p:sldId id="263" r:id="rId7"/>
    <p:sldId id="266" r:id="rId8"/>
    <p:sldId id="261" r:id="rId9"/>
    <p:sldId id="268" r:id="rId10"/>
    <p:sldId id="269" r:id="rId11"/>
    <p:sldId id="270" r:id="rId12"/>
    <p:sldId id="271" r:id="rId13"/>
    <p:sldId id="275" r:id="rId14"/>
    <p:sldId id="276" r:id="rId15"/>
    <p:sldId id="273" r:id="rId16"/>
    <p:sldId id="277" r:id="rId17"/>
    <p:sldId id="278" r:id="rId18"/>
    <p:sldId id="274" r:id="rId19"/>
    <p:sldId id="279" r:id="rId20"/>
    <p:sldId id="281" r:id="rId21"/>
    <p:sldId id="280" r:id="rId22"/>
    <p:sldId id="282" r:id="rId23"/>
    <p:sldId id="283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mma Marsden" initials="EM" lastIdx="6" clrIdx="0">
    <p:extLst>
      <p:ext uri="{19B8F6BF-5375-455C-9EA6-DF929625EA0E}">
        <p15:presenceInfo xmlns:p15="http://schemas.microsoft.com/office/powerpoint/2012/main" userId="Emma Marsden" providerId="None"/>
      </p:ext>
    </p:extLst>
  </p:cmAuthor>
  <p:cmAuthor id="2" name="Rowena Kasprowicz" initials="RK" lastIdx="4" clrIdx="1">
    <p:extLst>
      <p:ext uri="{19B8F6BF-5375-455C-9EA6-DF929625EA0E}">
        <p15:presenceInfo xmlns:p15="http://schemas.microsoft.com/office/powerpoint/2012/main" userId="S-1-5-21-1643737065-1150890963-312552118-331971" providerId="AD"/>
      </p:ext>
    </p:extLst>
  </p:cmAuthor>
  <p:cmAuthor id="3" name="Rachel Hawkes" initials="RH" lastIdx="1" clrIdx="2">
    <p:extLst>
      <p:ext uri="{19B8F6BF-5375-455C-9EA6-DF929625EA0E}">
        <p15:presenceInfo xmlns:p15="http://schemas.microsoft.com/office/powerpoint/2012/main" userId="Rachel Hawkes" providerId="None"/>
      </p:ext>
    </p:extLst>
  </p:cmAuthor>
  <p:cmAuthor id="4" name="Microsoft Office User" initials="MOU" lastIdx="6" clrIdx="3">
    <p:extLst>
      <p:ext uri="{19B8F6BF-5375-455C-9EA6-DF929625EA0E}">
        <p15:presenceInfo xmlns:p15="http://schemas.microsoft.com/office/powerpoint/2012/main" userId="Microsoft Office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29" autoAdjust="0"/>
    <p:restoredTop sz="79610" autoAdjust="0"/>
  </p:normalViewPr>
  <p:slideViewPr>
    <p:cSldViewPr snapToGrid="0">
      <p:cViewPr varScale="1">
        <p:scale>
          <a:sx n="88" d="100"/>
          <a:sy n="88" d="100"/>
        </p:scale>
        <p:origin x="216" y="42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A83608-F636-4878-B680-62D8152B6731}" type="datetimeFigureOut">
              <a:rPr lang="en-GB" smtClean="0"/>
              <a:t>02/03/2020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20CB71-6F41-4942-86CB-4D611B7A2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1941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3D9-4757-4631-B0CD-BAA271821DF5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0957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3D9-4757-4631-B0CD-BAA271821DF5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9302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3D9-4757-4631-B0CD-BAA271821DF5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24463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3D9-4757-4631-B0CD-BAA271821DF5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06797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3D9-4757-4631-B0CD-BAA271821DF5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41032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3D9-4757-4631-B0CD-BAA271821DF5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98830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3D9-4757-4631-B0CD-BAA271821DF5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55133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3D9-4757-4631-B0CD-BAA271821DF5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787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GB" sz="1200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3D9-4757-4631-B0CD-BAA271821DF5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4130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3D9-4757-4631-B0CD-BAA271821DF5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848740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3D9-4757-4631-B0CD-BAA271821DF5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09331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22751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3D9-4757-4631-B0CD-BAA271821DF5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793038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3D9-4757-4631-B0CD-BAA271821DF5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113520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3D9-4757-4631-B0CD-BAA271821DF5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206240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3D9-4757-4631-B0CD-BAA271821DF5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26991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14611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3D9-4757-4631-B0CD-BAA271821DF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32670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3D9-4757-4631-B0CD-BAA271821DF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1045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3D9-4757-4631-B0CD-BAA271821DF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1027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3D9-4757-4631-B0CD-BAA271821DF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7591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3D9-4757-4631-B0CD-BAA271821DF5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1141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3D9-4757-4631-B0CD-BAA271821DF5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7923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92877-0C19-4119-A44B-D5199706DD28}" type="datetimeFigureOut">
              <a:rPr lang="en-GB" smtClean="0"/>
              <a:t>02/03/2020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944C-BC4F-4798-B42F-7F8808A7E7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2401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92877-0C19-4119-A44B-D5199706DD28}" type="datetimeFigureOut">
              <a:rPr lang="en-GB" smtClean="0"/>
              <a:t>02/03/2020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944C-BC4F-4798-B42F-7F8808A7E7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3548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92877-0C19-4119-A44B-D5199706DD28}" type="datetimeFigureOut">
              <a:rPr lang="en-GB" smtClean="0"/>
              <a:t>02/03/2020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944C-BC4F-4798-B42F-7F8808A7E7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5982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92877-0C19-4119-A44B-D5199706DD28}" type="datetimeFigureOut">
              <a:rPr lang="en-GB" smtClean="0"/>
              <a:t>02/03/2020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944C-BC4F-4798-B42F-7F8808A7E7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6216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92877-0C19-4119-A44B-D5199706DD28}" type="datetimeFigureOut">
              <a:rPr lang="en-GB" smtClean="0"/>
              <a:t>02/03/2020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944C-BC4F-4798-B42F-7F8808A7E7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91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92877-0C19-4119-A44B-D5199706DD28}" type="datetimeFigureOut">
              <a:rPr lang="en-GB" smtClean="0"/>
              <a:t>02/03/2020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944C-BC4F-4798-B42F-7F8808A7E7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644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92877-0C19-4119-A44B-D5199706DD28}" type="datetimeFigureOut">
              <a:rPr lang="en-GB" smtClean="0"/>
              <a:t>02/03/2020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944C-BC4F-4798-B42F-7F8808A7E7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1602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92877-0C19-4119-A44B-D5199706DD28}" type="datetimeFigureOut">
              <a:rPr lang="en-GB" smtClean="0"/>
              <a:t>02/03/2020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944C-BC4F-4798-B42F-7F8808A7E7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940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92877-0C19-4119-A44B-D5199706DD28}" type="datetimeFigureOut">
              <a:rPr lang="en-GB" smtClean="0"/>
              <a:t>02/03/2020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944C-BC4F-4798-B42F-7F8808A7E7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7753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92877-0C19-4119-A44B-D5199706DD28}" type="datetimeFigureOut">
              <a:rPr lang="en-GB" smtClean="0"/>
              <a:t>02/03/2020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944C-BC4F-4798-B42F-7F8808A7E7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8805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92877-0C19-4119-A44B-D5199706DD28}" type="datetimeFigureOut">
              <a:rPr lang="en-GB" smtClean="0"/>
              <a:t>02/03/2020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944C-BC4F-4798-B42F-7F8808A7E7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7981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92877-0C19-4119-A44B-D5199706DD28}" type="datetimeFigureOut">
              <a:rPr lang="en-GB" smtClean="0"/>
              <a:t>02/03/2020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F944C-BC4F-4798-B42F-7F8808A7E7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970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 descr="background rectangle"/>
          <p:cNvGrpSpPr/>
          <p:nvPr/>
        </p:nvGrpSpPr>
        <p:grpSpPr>
          <a:xfrm>
            <a:off x="-56445" y="0"/>
            <a:ext cx="12192000" cy="6858000"/>
            <a:chOff x="-56445" y="0"/>
            <a:chExt cx="12192000" cy="6858000"/>
          </a:xfrm>
        </p:grpSpPr>
        <p:grpSp>
          <p:nvGrpSpPr>
            <p:cNvPr id="8" name="Group 7"/>
            <p:cNvGrpSpPr/>
            <p:nvPr/>
          </p:nvGrpSpPr>
          <p:grpSpPr>
            <a:xfrm>
              <a:off x="-56445" y="0"/>
              <a:ext cx="12192000" cy="6858000"/>
              <a:chOff x="0" y="0"/>
              <a:chExt cx="12192000" cy="6858000"/>
            </a:xfrm>
            <a:solidFill>
              <a:srgbClr val="FDEFE3"/>
            </a:solidFill>
          </p:grpSpPr>
          <p:sp>
            <p:nvSpPr>
              <p:cNvPr id="9" name="Isosceles Triangle 8"/>
              <p:cNvSpPr/>
              <p:nvPr/>
            </p:nvSpPr>
            <p:spPr>
              <a:xfrm rot="5400000">
                <a:off x="4992512" y="-341488"/>
                <a:ext cx="6857998" cy="7540978"/>
              </a:xfrm>
              <a:prstGeom prst="triangle">
                <a:avLst>
                  <a:gd name="adj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0" y="0"/>
                <a:ext cx="4651022" cy="6858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" name="Isosceles Triangle 3"/>
            <p:cNvSpPr/>
            <p:nvPr/>
          </p:nvSpPr>
          <p:spPr>
            <a:xfrm rot="5400000">
              <a:off x="4636029" y="-341488"/>
              <a:ext cx="6857998" cy="7540978"/>
            </a:xfrm>
            <a:prstGeom prst="triangle">
              <a:avLst>
                <a:gd name="adj" fmla="val 0"/>
              </a:avLst>
            </a:prstGeom>
            <a:solidFill>
              <a:srgbClr val="E567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</p:grpSp>
      <p:sp>
        <p:nvSpPr>
          <p:cNvPr id="5" name="Rectangle 4" descr="background rectangle"/>
          <p:cNvSpPr/>
          <p:nvPr/>
        </p:nvSpPr>
        <p:spPr>
          <a:xfrm>
            <a:off x="-27340" y="0"/>
            <a:ext cx="4350984" cy="6858000"/>
          </a:xfrm>
          <a:prstGeom prst="rect">
            <a:avLst/>
          </a:prstGeom>
          <a:solidFill>
            <a:srgbClr val="E56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1651" y="1188173"/>
            <a:ext cx="7699606" cy="2326153"/>
          </a:xfrm>
        </p:spPr>
        <p:txBody>
          <a:bodyPr>
            <a:normAutofit/>
          </a:bodyPr>
          <a:lstStyle/>
          <a:p>
            <a:pPr algn="l"/>
            <a:r>
              <a:rPr lang="en-GB" sz="4000" b="1" dirty="0">
                <a:solidFill>
                  <a:prstClr val="white"/>
                </a:solidFill>
                <a:latin typeface="Century Gothic" panose="020B0502020202020204" pitchFamily="34" charset="0"/>
              </a:rPr>
              <a:t>SOW-based grammar testing for NCELP Y7</a:t>
            </a:r>
            <a:br>
              <a:rPr lang="en-GB" b="1" dirty="0">
                <a:solidFill>
                  <a:prstClr val="white"/>
                </a:solidFill>
              </a:rPr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651" y="2722512"/>
            <a:ext cx="9144000" cy="1655762"/>
          </a:xfrm>
        </p:spPr>
        <p:txBody>
          <a:bodyPr/>
          <a:lstStyle/>
          <a:p>
            <a:pPr algn="l"/>
            <a:r>
              <a:rPr lang="en-GB" sz="3200" dirty="0">
                <a:solidFill>
                  <a:prstClr val="white"/>
                </a:solidFill>
                <a:latin typeface="Century Gothic" panose="020B0502020202020204" pitchFamily="34" charset="0"/>
              </a:rPr>
              <a:t>Principles, design, creation</a:t>
            </a:r>
          </a:p>
          <a:p>
            <a:endParaRPr lang="en-GB" dirty="0"/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id="{C0508B9B-5891-4D3C-9F6E-ECDA43B43AC2}"/>
              </a:ext>
            </a:extLst>
          </p:cNvPr>
          <p:cNvSpPr txBox="1">
            <a:spLocks/>
          </p:cNvSpPr>
          <p:nvPr/>
        </p:nvSpPr>
        <p:spPr>
          <a:xfrm>
            <a:off x="129604" y="4998133"/>
            <a:ext cx="6108313" cy="1240008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5">
                    <a:lumMod val="50000"/>
                  </a:schemeClr>
                </a:solidFill>
                <a:latin typeface="Tw Cen MT" panose="020B0602020104020603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dirty="0">
                <a:solidFill>
                  <a:prstClr val="white"/>
                </a:solidFill>
                <a:latin typeface="Century Gothic" panose="020B0502020202020204" pitchFamily="34" charset="0"/>
              </a:rPr>
              <a:t>NCELP Residential 3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+mj-cs"/>
            </a:endParaRPr>
          </a:p>
          <a:p>
            <a:pPr lvl="0">
              <a:defRPr/>
            </a:pPr>
            <a:endParaRPr lang="en-GB" sz="2000" dirty="0">
              <a:solidFill>
                <a:prstClr val="white"/>
              </a:solidFill>
              <a:latin typeface="Century Gothic" panose="020B0502020202020204" pitchFamily="34" charset="0"/>
            </a:endParaRPr>
          </a:p>
          <a:p>
            <a:pPr>
              <a:defRPr/>
            </a:pPr>
            <a:r>
              <a:rPr lang="en-GB" sz="1400" dirty="0">
                <a:solidFill>
                  <a:prstClr val="white"/>
                </a:solidFill>
                <a:latin typeface="Century Gothic" panose="020B0502020202020204" pitchFamily="34" charset="0"/>
              </a:rPr>
              <a:t>Rowena Kasprowicz / Nicholas Avery / Stephen Owen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+mj-cs"/>
            </a:endParaRPr>
          </a:p>
          <a:p>
            <a:pPr lvl="0"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Last updated: 02/03/20</a:t>
            </a:r>
          </a:p>
        </p:txBody>
      </p:sp>
      <p:pic>
        <p:nvPicPr>
          <p:cNvPr id="15" name="Picture 14" descr="NCELP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5561" y="6458444"/>
            <a:ext cx="3077513" cy="288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94231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ckground rectangl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6863"/>
            <a:ext cx="6649156" cy="8671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72" y="0"/>
            <a:ext cx="6484584" cy="1325563"/>
          </a:xfrm>
        </p:spPr>
        <p:txBody>
          <a:bodyPr>
            <a:norm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4. Test creation: examples items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97712" y="1325563"/>
            <a:ext cx="110769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Testing written and aural receptive knowledge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Testing ability to recognise 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meaning</a:t>
            </a:r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 as well as form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sz="2400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Multiple choice; here matching to TL alternative</a:t>
            </a:r>
          </a:p>
        </p:txBody>
      </p:sp>
      <p:pic>
        <p:nvPicPr>
          <p:cNvPr id="3" name="Picture 2" descr="French test creation with picking the article 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26979" y="3149393"/>
            <a:ext cx="9183839" cy="300833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Rounded Rectangular Callout 6"/>
          <p:cNvSpPr/>
          <p:nvPr/>
        </p:nvSpPr>
        <p:spPr>
          <a:xfrm>
            <a:off x="8843659" y="1912909"/>
            <a:ext cx="3125165" cy="803198"/>
          </a:xfrm>
          <a:prstGeom prst="wedgeRoundRectCallout">
            <a:avLst>
              <a:gd name="adj1" fmla="val -31854"/>
              <a:gd name="adj2" fmla="val 84500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Isolating recognition of gender and number</a:t>
            </a:r>
            <a:endParaRPr lang="en-GB" sz="2000" i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362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ckground rectangl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6863"/>
            <a:ext cx="6649156" cy="8671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72" y="0"/>
            <a:ext cx="6484584" cy="1325563"/>
          </a:xfrm>
        </p:spPr>
        <p:txBody>
          <a:bodyPr>
            <a:norm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4. Test creation: examples items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97712" y="1325563"/>
            <a:ext cx="63907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Isolating receptive knowledge of syntax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Recognising function (statement / question) indicated by word order</a:t>
            </a:r>
          </a:p>
        </p:txBody>
      </p:sp>
      <p:pic>
        <p:nvPicPr>
          <p:cNvPr id="9" name="Picture 8" descr="German question when you must pick whether it is a statement or a question without punctuation"/>
          <p:cNvPicPr>
            <a:picLocks noChangeAspect="1"/>
          </p:cNvPicPr>
          <p:nvPr/>
        </p:nvPicPr>
        <p:blipFill rotWithShape="1">
          <a:blip r:embed="rId4"/>
          <a:srcRect l="892" r="7451" b="4662"/>
          <a:stretch/>
        </p:blipFill>
        <p:spPr>
          <a:xfrm>
            <a:off x="225529" y="3123136"/>
            <a:ext cx="5831212" cy="224811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3" name="Picture 12" descr="German question when you must pick whether it is a statement or a question without punctuation"/>
          <p:cNvPicPr>
            <a:picLocks noChangeAspect="1"/>
          </p:cNvPicPr>
          <p:nvPr/>
        </p:nvPicPr>
        <p:blipFill rotWithShape="1">
          <a:blip r:embed="rId5"/>
          <a:srcRect b="2978"/>
          <a:stretch/>
        </p:blipFill>
        <p:spPr>
          <a:xfrm>
            <a:off x="6144567" y="3123136"/>
            <a:ext cx="5811788" cy="224811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1" name="Rounded Rectangular Callout 10"/>
          <p:cNvSpPr/>
          <p:nvPr/>
        </p:nvSpPr>
        <p:spPr>
          <a:xfrm>
            <a:off x="7184192" y="832776"/>
            <a:ext cx="4581088" cy="1642131"/>
          </a:xfrm>
          <a:prstGeom prst="wedgeRoundRectCallout">
            <a:avLst>
              <a:gd name="adj1" fmla="val -31854"/>
              <a:gd name="adj2" fmla="val 84500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Remove punctuation</a:t>
            </a:r>
          </a:p>
          <a:p>
            <a:pPr algn="ctr"/>
            <a:r>
              <a:rPr lang="en-GB" sz="2000" i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(Avoid . or ? indicating answer) </a:t>
            </a:r>
          </a:p>
          <a:p>
            <a:pPr algn="ctr"/>
            <a:r>
              <a:rPr lang="en-GB" sz="20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Including variety of ‘subjects’ </a:t>
            </a:r>
          </a:p>
          <a:p>
            <a:pPr algn="ctr"/>
            <a:r>
              <a:rPr lang="en-GB" sz="2000" i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(Avoid reliance on ‘du’ to indicate question)</a:t>
            </a:r>
          </a:p>
        </p:txBody>
      </p:sp>
    </p:spTree>
    <p:extLst>
      <p:ext uri="{BB962C8B-B14F-4D97-AF65-F5344CB8AC3E}">
        <p14:creationId xmlns:p14="http://schemas.microsoft.com/office/powerpoint/2010/main" val="1121381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ckground rectangl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6863"/>
            <a:ext cx="6649156" cy="8671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72" y="0"/>
            <a:ext cx="6484584" cy="1325563"/>
          </a:xfrm>
        </p:spPr>
        <p:txBody>
          <a:bodyPr>
            <a:norm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4. Test creation: examples items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97712" y="1325563"/>
            <a:ext cx="110769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Isolating productive knowledge of syntax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Drag-and-drop into correct order</a:t>
            </a:r>
          </a:p>
        </p:txBody>
      </p:sp>
      <p:pic>
        <p:nvPicPr>
          <p:cNvPr id="6" name="Picture 5" descr="Spanish test question where students must put the words in the correct order 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7875" y="2489554"/>
            <a:ext cx="9280364" cy="355541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Rounded Rectangular Callout 6"/>
          <p:cNvSpPr/>
          <p:nvPr/>
        </p:nvSpPr>
        <p:spPr>
          <a:xfrm>
            <a:off x="7288108" y="399627"/>
            <a:ext cx="4619716" cy="1364866"/>
          </a:xfrm>
          <a:prstGeom prst="wedgeRoundRectCallout">
            <a:avLst>
              <a:gd name="adj1" fmla="val -34289"/>
              <a:gd name="adj2" fmla="val 87309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Article / noun / adjective appear in a random (vertical) order for each item.</a:t>
            </a:r>
          </a:p>
          <a:p>
            <a:pPr algn="ctr"/>
            <a:r>
              <a:rPr lang="en-GB" i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(Ensures learner is paying attention to each element and its correct position)</a:t>
            </a:r>
            <a:endParaRPr lang="en-GB" i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9027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ckground rectangl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6863"/>
            <a:ext cx="6649156" cy="8671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72" y="0"/>
            <a:ext cx="6484584" cy="1325563"/>
          </a:xfrm>
        </p:spPr>
        <p:txBody>
          <a:bodyPr>
            <a:norm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4. Test creation: examples items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97712" y="1325563"/>
            <a:ext cx="110769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Testing written productive knowledge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Testing ability to 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accurately</a:t>
            </a:r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produce</a:t>
            </a:r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 the structure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Open text box</a:t>
            </a:r>
          </a:p>
        </p:txBody>
      </p:sp>
      <p:pic>
        <p:nvPicPr>
          <p:cNvPr id="6" name="Picture 5" descr="Spanish test question where the student must fill in the correct word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13926" y="2309884"/>
            <a:ext cx="6324600" cy="197643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2" name="Rounded Rectangular Callout 11"/>
          <p:cNvSpPr/>
          <p:nvPr/>
        </p:nvSpPr>
        <p:spPr>
          <a:xfrm>
            <a:off x="1022772" y="2665867"/>
            <a:ext cx="3305387" cy="1714257"/>
          </a:xfrm>
          <a:prstGeom prst="wedgeRoundRectCallout">
            <a:avLst>
              <a:gd name="adj1" fmla="val 62971"/>
              <a:gd name="adj2" fmla="val -28505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Testing understanding of question formation</a:t>
            </a:r>
          </a:p>
          <a:p>
            <a:pPr algn="ctr"/>
            <a:r>
              <a:rPr lang="en-GB" sz="2000" i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(Check pupils understand that ‘do’ auxiliary is not needed)</a:t>
            </a:r>
          </a:p>
        </p:txBody>
      </p:sp>
      <p:pic>
        <p:nvPicPr>
          <p:cNvPr id="7" name="Picture 6" descr="Spanish test question where the student must fill in the correct word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13926" y="4488638"/>
            <a:ext cx="6324600" cy="195262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9" name="Rounded Rectangular Callout 8"/>
          <p:cNvSpPr/>
          <p:nvPr/>
        </p:nvSpPr>
        <p:spPr>
          <a:xfrm>
            <a:off x="365760" y="4541696"/>
            <a:ext cx="3962400" cy="1620455"/>
          </a:xfrm>
          <a:prstGeom prst="wedgeRoundRectCallout">
            <a:avLst>
              <a:gd name="adj1" fmla="val 62454"/>
              <a:gd name="adj2" fmla="val 23744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Isolating grammatical knowledge by providing verb infinitive</a:t>
            </a:r>
          </a:p>
          <a:p>
            <a:pPr algn="ctr"/>
            <a:r>
              <a:rPr lang="en-GB" sz="2000" i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(Avoid missing answers due to lack of lexical knowledge)</a:t>
            </a:r>
          </a:p>
        </p:txBody>
      </p:sp>
    </p:spTree>
    <p:extLst>
      <p:ext uri="{BB962C8B-B14F-4D97-AF65-F5344CB8AC3E}">
        <p14:creationId xmlns:p14="http://schemas.microsoft.com/office/powerpoint/2010/main" val="1163479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ckground rectangl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6863"/>
            <a:ext cx="6649156" cy="8671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72" y="0"/>
            <a:ext cx="6484584" cy="1325563"/>
          </a:xfrm>
        </p:spPr>
        <p:txBody>
          <a:bodyPr>
            <a:norm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4. Test creation: examples items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97712" y="1325219"/>
            <a:ext cx="110769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Testing written productive knowledge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Testing ability to 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accurately</a:t>
            </a:r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produce</a:t>
            </a:r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 the structure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Open text box</a:t>
            </a:r>
          </a:p>
        </p:txBody>
      </p:sp>
      <p:pic>
        <p:nvPicPr>
          <p:cNvPr id="4" name="Picture 3" descr="French question where the missing word must be filled in (the article)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7712" y="2650782"/>
            <a:ext cx="5993948" cy="183952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" name="Picture 2" descr="German question where a word needs to be filled in 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25296" y="3833560"/>
            <a:ext cx="6208547" cy="277558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Rounded Rectangle 6"/>
          <p:cNvSpPr/>
          <p:nvPr/>
        </p:nvSpPr>
        <p:spPr>
          <a:xfrm>
            <a:off x="6775844" y="2349841"/>
            <a:ext cx="5057999" cy="135225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Isolating grammatical knowledge by indicating gender (directly or via article).</a:t>
            </a:r>
          </a:p>
          <a:p>
            <a:pPr algn="ctr"/>
            <a:r>
              <a:rPr lang="en-GB" i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(Ensure that pupils are not reliant on recalling gender of a specific lexical item)</a:t>
            </a:r>
          </a:p>
        </p:txBody>
      </p:sp>
    </p:spTree>
    <p:extLst>
      <p:ext uri="{BB962C8B-B14F-4D97-AF65-F5344CB8AC3E}">
        <p14:creationId xmlns:p14="http://schemas.microsoft.com/office/powerpoint/2010/main" val="2851471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ckground rectangl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6863"/>
            <a:ext cx="6649156" cy="8671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72" y="0"/>
            <a:ext cx="6484584" cy="1325563"/>
          </a:xfrm>
        </p:spPr>
        <p:txBody>
          <a:bodyPr>
            <a:norm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4. Test creation: examples items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97712" y="1325563"/>
            <a:ext cx="110769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Testing written productive knowledge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Testing ability to 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accurately</a:t>
            </a:r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produce</a:t>
            </a:r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 the structure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Open text box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8439573" y="422053"/>
            <a:ext cx="3603413" cy="3372217"/>
          </a:xfrm>
          <a:prstGeom prst="wedgeRoundRectCallout">
            <a:avLst>
              <a:gd name="adj1" fmla="val -67780"/>
              <a:gd name="adj2" fmla="val 38596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Testing syntax alongside subject-verb agreement.</a:t>
            </a:r>
          </a:p>
          <a:p>
            <a:pPr algn="ctr"/>
            <a:r>
              <a:rPr lang="en-GB" sz="20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Half of the pool included verbs in present continuous form</a:t>
            </a:r>
          </a:p>
          <a:p>
            <a:pPr algn="ctr"/>
            <a:r>
              <a:rPr lang="en-GB" sz="2000" i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(Check pupils’ understanding that there is one present tense structure for simple and continuous meanings)</a:t>
            </a:r>
          </a:p>
        </p:txBody>
      </p:sp>
      <p:pic>
        <p:nvPicPr>
          <p:cNvPr id="11" name="Picture 10" descr="German question where the student must provide the question word and verb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9439" y="3144279"/>
            <a:ext cx="6926746" cy="314077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629698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ckground rectangl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6863"/>
            <a:ext cx="6649156" cy="8671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72" y="0"/>
            <a:ext cx="6484584" cy="1325563"/>
          </a:xfrm>
        </p:spPr>
        <p:txBody>
          <a:bodyPr>
            <a:norm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4. Test creation: examples items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97712" y="1325563"/>
            <a:ext cx="110769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Testing oral productive knowledge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Testing ability to 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accurately</a:t>
            </a:r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produce</a:t>
            </a:r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 the structure(s)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Combining a number of structures within each item</a:t>
            </a:r>
          </a:p>
        </p:txBody>
      </p:sp>
      <p:pic>
        <p:nvPicPr>
          <p:cNvPr id="6" name="Picture 5" descr="Spanish question, read it then say it in Spanish 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7712" y="3364479"/>
            <a:ext cx="6319777" cy="261625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9" name="Rounded Rectangular Callout 8"/>
          <p:cNvSpPr/>
          <p:nvPr/>
        </p:nvSpPr>
        <p:spPr>
          <a:xfrm>
            <a:off x="7130005" y="2615402"/>
            <a:ext cx="4722471" cy="2021479"/>
          </a:xfrm>
          <a:prstGeom prst="wedgeRoundRectCallout">
            <a:avLst>
              <a:gd name="adj1" fmla="val -67404"/>
              <a:gd name="adj2" fmla="val 37637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Testing subject-verb agreement and question formation.</a:t>
            </a:r>
          </a:p>
          <a:p>
            <a:pPr algn="ctr"/>
            <a:r>
              <a:rPr lang="en-GB" sz="20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Isolating grammatical knowledge by providing verb infinitive</a:t>
            </a:r>
          </a:p>
          <a:p>
            <a:pPr algn="ctr"/>
            <a:r>
              <a:rPr lang="en-GB" sz="2000" i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(Avoid missing answers due to lack of lexical knowledge)</a:t>
            </a:r>
          </a:p>
        </p:txBody>
      </p:sp>
      <p:sp>
        <p:nvSpPr>
          <p:cNvPr id="12" name="Rounded Rectangular Callout 11"/>
          <p:cNvSpPr/>
          <p:nvPr/>
        </p:nvSpPr>
        <p:spPr>
          <a:xfrm>
            <a:off x="7012887" y="5382870"/>
            <a:ext cx="4673600" cy="1007471"/>
          </a:xfrm>
          <a:prstGeom prst="wedgeRoundRectCallout">
            <a:avLst>
              <a:gd name="adj1" fmla="val -63488"/>
              <a:gd name="adj2" fmla="val -36910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Note: glosses not provided for other elements of the sentence which are not being tested (e.g. object)</a:t>
            </a:r>
            <a:endParaRPr lang="en-GB" sz="2000" i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372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ckground rectangl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6863"/>
            <a:ext cx="6649156" cy="8671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72" y="0"/>
            <a:ext cx="6484584" cy="1325563"/>
          </a:xfrm>
        </p:spPr>
        <p:txBody>
          <a:bodyPr>
            <a:norm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4. Test creation: examples items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97712" y="1325563"/>
            <a:ext cx="110769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Testing oral productive knowledge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Testing ability to </a:t>
            </a:r>
            <a:r>
              <a:rPr lang="en-GB" sz="20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accurately</a:t>
            </a:r>
            <a:r>
              <a:rPr lang="en-GB" sz="20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GB" sz="20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produce</a:t>
            </a:r>
            <a:r>
              <a:rPr lang="en-GB" sz="20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 the structure(s)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Combining a number of structures within each item</a:t>
            </a:r>
          </a:p>
        </p:txBody>
      </p:sp>
      <p:pic>
        <p:nvPicPr>
          <p:cNvPr id="7" name="Picture 6" descr="Question with English sentence that must be said in German 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4415" y="2710920"/>
            <a:ext cx="4958331" cy="203484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9" name="Rounded Rectangular Callout 8"/>
          <p:cNvSpPr/>
          <p:nvPr/>
        </p:nvSpPr>
        <p:spPr>
          <a:xfrm>
            <a:off x="7768970" y="434572"/>
            <a:ext cx="3666817" cy="3936418"/>
          </a:xfrm>
          <a:prstGeom prst="wedgeRoundRectCallout">
            <a:avLst>
              <a:gd name="adj1" fmla="val -78386"/>
              <a:gd name="adj2" fmla="val 32900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No gloss provided for irregular verbs</a:t>
            </a:r>
          </a:p>
          <a:p>
            <a:pPr algn="ctr"/>
            <a:r>
              <a:rPr lang="en-GB" i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(Irregular verb forms taught as individual lexical items, rather than transforming from the infinitive)</a:t>
            </a:r>
          </a:p>
          <a:p>
            <a:pPr algn="ctr"/>
            <a:endParaRPr lang="en-GB" i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Isolating knowledge of gender / number (&amp; case) agreement for articles (&amp; adjectives)</a:t>
            </a:r>
          </a:p>
          <a:p>
            <a:pPr algn="ctr"/>
            <a:r>
              <a:rPr lang="en-GB" i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(Noun form provided and gender indicated)</a:t>
            </a:r>
          </a:p>
        </p:txBody>
      </p:sp>
      <p:pic>
        <p:nvPicPr>
          <p:cNvPr id="14" name="Picture 13" descr="English sentence that must be read in French "/>
          <p:cNvPicPr>
            <a:picLocks noChangeAspect="1"/>
          </p:cNvPicPr>
          <p:nvPr/>
        </p:nvPicPr>
        <p:blipFill rotWithShape="1">
          <a:blip r:embed="rId5"/>
          <a:srcRect b="25746"/>
          <a:stretch/>
        </p:blipFill>
        <p:spPr>
          <a:xfrm>
            <a:off x="5497850" y="4501072"/>
            <a:ext cx="5394555" cy="221224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587160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ckground rectangl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6863"/>
            <a:ext cx="6649156" cy="8671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72" y="0"/>
            <a:ext cx="6484584" cy="1325563"/>
          </a:xfrm>
        </p:spPr>
        <p:txBody>
          <a:bodyPr>
            <a:norm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5. Scoring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97712" y="1325563"/>
            <a:ext cx="110769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Items testing written and oral receptive knowledge = multiple choice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One correct answer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Automated scoring</a:t>
            </a:r>
            <a:endParaRPr lang="en-GB" sz="2400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endParaRPr lang="en-GB" sz="2400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Picture 5" descr="Question where you must listen to a sentence and pick who the verb is referring to 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36583" y="2627843"/>
            <a:ext cx="5598784" cy="3672182"/>
          </a:xfrm>
          <a:prstGeom prst="rect">
            <a:avLst/>
          </a:prstGeom>
        </p:spPr>
      </p:pic>
      <p:sp>
        <p:nvSpPr>
          <p:cNvPr id="7" name="Rounded Rectangular Callout 6"/>
          <p:cNvSpPr/>
          <p:nvPr/>
        </p:nvSpPr>
        <p:spPr>
          <a:xfrm>
            <a:off x="5925655" y="4220786"/>
            <a:ext cx="2093077" cy="705173"/>
          </a:xfrm>
          <a:prstGeom prst="wedgeRoundRectCallout">
            <a:avLst>
              <a:gd name="adj1" fmla="val -69190"/>
              <a:gd name="adj2" fmla="val 29533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Correct option</a:t>
            </a:r>
          </a:p>
        </p:txBody>
      </p:sp>
      <p:grpSp>
        <p:nvGrpSpPr>
          <p:cNvPr id="23" name="Group 22" descr="speech bubble showing the incorrect options "/>
          <p:cNvGrpSpPr/>
          <p:nvPr/>
        </p:nvGrpSpPr>
        <p:grpSpPr>
          <a:xfrm>
            <a:off x="5925655" y="5132602"/>
            <a:ext cx="2386739" cy="705174"/>
            <a:chOff x="3711844" y="5194137"/>
            <a:chExt cx="2386739" cy="705174"/>
          </a:xfrm>
        </p:grpSpPr>
        <p:sp>
          <p:nvSpPr>
            <p:cNvPr id="12" name="Rounded Rectangular Callout 11"/>
            <p:cNvSpPr/>
            <p:nvPr/>
          </p:nvSpPr>
          <p:spPr>
            <a:xfrm>
              <a:off x="3711844" y="5194138"/>
              <a:ext cx="1507856" cy="705173"/>
            </a:xfrm>
            <a:prstGeom prst="wedgeRoundRectCallout">
              <a:avLst>
                <a:gd name="adj1" fmla="val -79510"/>
                <a:gd name="adj2" fmla="val -31751"/>
                <a:gd name="adj3" fmla="val 16667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ounded Rectangular Callout 9"/>
            <p:cNvSpPr/>
            <p:nvPr/>
          </p:nvSpPr>
          <p:spPr>
            <a:xfrm>
              <a:off x="3711844" y="5194137"/>
              <a:ext cx="2386739" cy="705173"/>
            </a:xfrm>
            <a:prstGeom prst="wedgeRoundRectCallout">
              <a:avLst>
                <a:gd name="adj1" fmla="val -69190"/>
                <a:gd name="adj2" fmla="val 29533"/>
                <a:gd name="adj3" fmla="val 1666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Incorrect options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 flipV="1">
              <a:off x="3716077" y="5317066"/>
              <a:ext cx="0" cy="161928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452922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ckground rectangl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6863"/>
            <a:ext cx="6649156" cy="8671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72" y="0"/>
            <a:ext cx="6484584" cy="1325563"/>
          </a:xfrm>
        </p:spPr>
        <p:txBody>
          <a:bodyPr>
            <a:norm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5. Scoring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7576" y="1249363"/>
            <a:ext cx="11804356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Items testing written productive knowledge = open text response</a:t>
            </a:r>
          </a:p>
          <a:p>
            <a:endParaRPr lang="en-GB" sz="2000" b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r>
              <a:rPr lang="en-GB" sz="20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Possible answers manually coded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en-GB" sz="20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1 mark per structure tested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en-GB" sz="20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Partial marks accounted for different elements of a structure being tested</a:t>
            </a:r>
          </a:p>
          <a:p>
            <a:r>
              <a:rPr lang="en-GB" sz="20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     e.g. article agreement (gender / number / case / definiteness)</a:t>
            </a:r>
          </a:p>
          <a:p>
            <a:r>
              <a:rPr lang="en-GB" sz="20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	  subject-verb agreement (pronoun / verb ending)</a:t>
            </a:r>
            <a:endParaRPr lang="en-GB" sz="2000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endParaRPr lang="en-GB" sz="2000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en-GB" sz="20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Accents dealt with systematically</a:t>
            </a:r>
          </a:p>
          <a:p>
            <a:pPr marL="800100" lvl="1" indent="-342900">
              <a:buFont typeface="Wingdings" panose="05000000000000000000" pitchFamily="2" charset="2"/>
              <a:buChar char="à"/>
            </a:pPr>
            <a:r>
              <a:rPr lang="en-GB" sz="20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Tolerated, where absence does not alter the meaning (e.g. </a:t>
            </a:r>
            <a:r>
              <a:rPr lang="en-GB" sz="2000" i="1" dirty="0" err="1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préparer</a:t>
            </a:r>
            <a:r>
              <a:rPr lang="en-GB" sz="20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 vs. </a:t>
            </a:r>
            <a:r>
              <a:rPr lang="en-GB" sz="2000" i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preparer</a:t>
            </a:r>
            <a:r>
              <a:rPr lang="en-GB" sz="20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)   no marks deducted</a:t>
            </a:r>
          </a:p>
          <a:p>
            <a:pPr marL="800100" lvl="1" indent="-342900">
              <a:buFont typeface="Wingdings" panose="05000000000000000000" pitchFamily="2" charset="2"/>
              <a:buChar char="à"/>
            </a:pPr>
            <a:r>
              <a:rPr lang="en-GB" sz="20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Semi-tolerant, where absence </a:t>
            </a:r>
            <a:r>
              <a:rPr lang="en-GB" sz="2000" u="sng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does</a:t>
            </a:r>
            <a:r>
              <a:rPr lang="en-GB" sz="20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 alter the meaning (e.g. </a:t>
            </a:r>
            <a:r>
              <a:rPr lang="en-GB" sz="2000" i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à la</a:t>
            </a:r>
            <a:r>
              <a:rPr lang="en-GB" sz="20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 vs. </a:t>
            </a:r>
            <a:r>
              <a:rPr lang="en-GB" sz="2000" i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a la</a:t>
            </a:r>
            <a:r>
              <a:rPr lang="en-GB" sz="20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)  0.5 mark deducted</a:t>
            </a:r>
          </a:p>
          <a:p>
            <a:endParaRPr lang="en-GB" sz="2000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r>
              <a:rPr lang="en-GB" sz="20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 Not possible to account for any other spelling errors (note: target words provided in glosses)</a:t>
            </a:r>
          </a:p>
          <a:p>
            <a:endParaRPr lang="en-GB" sz="2000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r>
              <a:rPr lang="en-GB" sz="20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Pilot phase</a:t>
            </a:r>
            <a:r>
              <a:rPr lang="en-GB" sz="20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: data from first round of testing will help to identify common learner errors</a:t>
            </a:r>
            <a:endParaRPr lang="en-GB" sz="2000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371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ckground rectangl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6863"/>
            <a:ext cx="6649156" cy="8671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72" y="0"/>
            <a:ext cx="6484584" cy="1325563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Outline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6A2B8A3-D067-4E99-84F2-C8BC108D38D2}"/>
              </a:ext>
            </a:extLst>
          </p:cNvPr>
          <p:cNvSpPr txBox="1"/>
          <p:nvPr/>
        </p:nvSpPr>
        <p:spPr>
          <a:xfrm>
            <a:off x="164572" y="1520785"/>
            <a:ext cx="1175567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GB" sz="2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Grammar testing team</a:t>
            </a:r>
          </a:p>
          <a:p>
            <a:pPr marL="457200" indent="-457200">
              <a:buAutoNum type="arabicPeriod"/>
            </a:pPr>
            <a:endParaRPr lang="en-GB" sz="24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457200" indent="-457200">
              <a:buAutoNum type="arabicPeriod"/>
            </a:pPr>
            <a:r>
              <a:rPr lang="en-GB" sz="2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Principles of grammar testing</a:t>
            </a:r>
          </a:p>
          <a:p>
            <a:pPr marL="457200" indent="-457200">
              <a:buAutoNum type="arabicPeriod"/>
            </a:pPr>
            <a:endParaRPr lang="en-GB" sz="24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457200" indent="-457200">
              <a:buAutoNum type="arabicPeriod"/>
            </a:pPr>
            <a:r>
              <a:rPr lang="en-GB" sz="2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Coverage of grammar (by language)</a:t>
            </a:r>
          </a:p>
          <a:p>
            <a:pPr marL="457200" indent="-457200">
              <a:buAutoNum type="arabicPeriod"/>
            </a:pPr>
            <a:endParaRPr lang="en-GB" sz="24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r>
              <a:rPr lang="en-GB" sz="2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4.  Test creation and example items</a:t>
            </a:r>
          </a:p>
          <a:p>
            <a:pPr marL="457200" indent="-457200">
              <a:buAutoNum type="arabicPeriod" startAt="3"/>
            </a:pPr>
            <a:endParaRPr lang="en-GB" sz="24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r>
              <a:rPr lang="en-GB" sz="2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5.  Scoring</a:t>
            </a:r>
          </a:p>
        </p:txBody>
      </p:sp>
    </p:spTree>
    <p:extLst>
      <p:ext uri="{BB962C8B-B14F-4D97-AF65-F5344CB8AC3E}">
        <p14:creationId xmlns:p14="http://schemas.microsoft.com/office/powerpoint/2010/main" val="3630157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ckground rectangl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6863"/>
            <a:ext cx="6649156" cy="8671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72" y="0"/>
            <a:ext cx="6484584" cy="1325563"/>
          </a:xfrm>
        </p:spPr>
        <p:txBody>
          <a:bodyPr>
            <a:norm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5. Scoring</a:t>
            </a:r>
          </a:p>
        </p:txBody>
      </p:sp>
      <p:pic>
        <p:nvPicPr>
          <p:cNvPr id="7" name="Picture 6" descr="French question where the correct article needs to be chosen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1146" y="1460853"/>
            <a:ext cx="4904160" cy="208117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9" name="Rounded Rectangular Callout 8"/>
          <p:cNvSpPr/>
          <p:nvPr/>
        </p:nvSpPr>
        <p:spPr>
          <a:xfrm>
            <a:off x="5890661" y="2579504"/>
            <a:ext cx="3821230" cy="885524"/>
          </a:xfrm>
          <a:prstGeom prst="wedgeRoundRectCallout">
            <a:avLst>
              <a:gd name="adj1" fmla="val -76677"/>
              <a:gd name="adj2" fmla="val 23156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0.5 mark for incorrect indefinite article (but gender correct)</a:t>
            </a:r>
          </a:p>
        </p:txBody>
      </p:sp>
      <p:pic>
        <p:nvPicPr>
          <p:cNvPr id="6" name="Picture 5" descr="German question where the correct article needs to be chosen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1146" y="3703603"/>
            <a:ext cx="4237472" cy="299723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4" name="Rounded Rectangular Callout 13"/>
          <p:cNvSpPr/>
          <p:nvPr/>
        </p:nvSpPr>
        <p:spPr>
          <a:xfrm>
            <a:off x="5890661" y="4603799"/>
            <a:ext cx="3407343" cy="598422"/>
          </a:xfrm>
          <a:prstGeom prst="wedgeRoundRectCallout">
            <a:avLst>
              <a:gd name="adj1" fmla="val -78335"/>
              <a:gd name="adj2" fmla="val 64843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0.5 mark for incorrect case</a:t>
            </a:r>
          </a:p>
          <a:p>
            <a:pPr algn="ctr"/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(but gender correct)</a:t>
            </a:r>
          </a:p>
        </p:txBody>
      </p:sp>
      <p:sp>
        <p:nvSpPr>
          <p:cNvPr id="11" name="Rounded Rectangular Callout 10"/>
          <p:cNvSpPr/>
          <p:nvPr/>
        </p:nvSpPr>
        <p:spPr>
          <a:xfrm>
            <a:off x="5929162" y="5293894"/>
            <a:ext cx="4456497" cy="668721"/>
          </a:xfrm>
          <a:prstGeom prst="wedgeRoundRectCallout">
            <a:avLst>
              <a:gd name="adj1" fmla="val -73221"/>
              <a:gd name="adj2" fmla="val 34085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0.5 mark for incorrect indefinite article (but gender correct)</a:t>
            </a:r>
          </a:p>
        </p:txBody>
      </p:sp>
      <p:sp>
        <p:nvSpPr>
          <p:cNvPr id="12" name="Rounded Rectangular Callout 11"/>
          <p:cNvSpPr/>
          <p:nvPr/>
        </p:nvSpPr>
        <p:spPr>
          <a:xfrm>
            <a:off x="5929162" y="6102417"/>
            <a:ext cx="4494998" cy="598422"/>
          </a:xfrm>
          <a:prstGeom prst="wedgeRoundRectCallout">
            <a:avLst>
              <a:gd name="adj1" fmla="val -72608"/>
              <a:gd name="adj2" fmla="val 6939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0.5 mark for incorrect case and indefinite article (but gender correct)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8162223" y="264964"/>
            <a:ext cx="3792354" cy="66868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Examples of partial marking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7594332" y="264963"/>
            <a:ext cx="4360245" cy="930927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Examples of partial marking</a:t>
            </a:r>
          </a:p>
        </p:txBody>
      </p:sp>
    </p:spTree>
    <p:extLst>
      <p:ext uri="{BB962C8B-B14F-4D97-AF65-F5344CB8AC3E}">
        <p14:creationId xmlns:p14="http://schemas.microsoft.com/office/powerpoint/2010/main" val="2628085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1" grpId="0" animBg="1"/>
      <p:bldP spid="1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ckground rectangl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6863"/>
            <a:ext cx="6649156" cy="8671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72" y="0"/>
            <a:ext cx="6484584" cy="1325563"/>
          </a:xfrm>
        </p:spPr>
        <p:txBody>
          <a:bodyPr>
            <a:norm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5. Scoring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8162223" y="264964"/>
            <a:ext cx="3792354" cy="66868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Examples of partial marking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7594332" y="264963"/>
            <a:ext cx="4360245" cy="930927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Examples of partial marking</a:t>
            </a:r>
          </a:p>
        </p:txBody>
      </p:sp>
      <p:pic>
        <p:nvPicPr>
          <p:cNvPr id="20" name="Picture 19" descr="Examples of partial marking 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5623" y="1325563"/>
            <a:ext cx="4552950" cy="216217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1" name="Rounded Rectangular Callout 20"/>
          <p:cNvSpPr/>
          <p:nvPr/>
        </p:nvSpPr>
        <p:spPr>
          <a:xfrm>
            <a:off x="4401657" y="2735389"/>
            <a:ext cx="4494998" cy="598422"/>
          </a:xfrm>
          <a:prstGeom prst="wedgeRoundRectCallout">
            <a:avLst>
              <a:gd name="adj1" fmla="val -70536"/>
              <a:gd name="adj2" fmla="val 26747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0.5 mark deducted for missing accent (changes meaning)</a:t>
            </a:r>
          </a:p>
        </p:txBody>
      </p:sp>
      <p:pic>
        <p:nvPicPr>
          <p:cNvPr id="19" name="Picture 18" descr="Examples of partial marking 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5623" y="3646883"/>
            <a:ext cx="6067425" cy="196215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2" name="Rounded Rectangular Callout 11"/>
          <p:cNvSpPr/>
          <p:nvPr/>
        </p:nvSpPr>
        <p:spPr>
          <a:xfrm>
            <a:off x="4359680" y="4873310"/>
            <a:ext cx="4494998" cy="598422"/>
          </a:xfrm>
          <a:prstGeom prst="wedgeRoundRectCallout">
            <a:avLst>
              <a:gd name="adj1" fmla="val -70536"/>
              <a:gd name="adj2" fmla="val 26747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0.5 mark deducted for missing accent (changes meaning)</a:t>
            </a:r>
          </a:p>
        </p:txBody>
      </p:sp>
    </p:spTree>
    <p:extLst>
      <p:ext uri="{BB962C8B-B14F-4D97-AF65-F5344CB8AC3E}">
        <p14:creationId xmlns:p14="http://schemas.microsoft.com/office/powerpoint/2010/main" val="38165102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ckground rectangl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6863"/>
            <a:ext cx="6649156" cy="8671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72" y="0"/>
            <a:ext cx="6484584" cy="1325563"/>
          </a:xfrm>
        </p:spPr>
        <p:txBody>
          <a:bodyPr>
            <a:norm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5. Scoring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8162223" y="264964"/>
            <a:ext cx="3792354" cy="66868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Examples of partial marking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7594332" y="264963"/>
            <a:ext cx="4360245" cy="930927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Examples of partial marking</a:t>
            </a:r>
          </a:p>
        </p:txBody>
      </p:sp>
      <p:pic>
        <p:nvPicPr>
          <p:cNvPr id="35" name="Picture 34" descr="Examples of the scoring for the test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738" y="1273979"/>
            <a:ext cx="7686893" cy="4745821"/>
          </a:xfrm>
          <a:prstGeom prst="rect">
            <a:avLst/>
          </a:prstGeom>
        </p:spPr>
      </p:pic>
      <p:sp>
        <p:nvSpPr>
          <p:cNvPr id="19" name="Right Brace 18" descr="lines connecting all the wrong answers that had incorrect verb endings"/>
          <p:cNvSpPr/>
          <p:nvPr/>
        </p:nvSpPr>
        <p:spPr>
          <a:xfrm>
            <a:off x="3582852" y="3575622"/>
            <a:ext cx="167881" cy="2444178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ounded Rectangular Callout 11"/>
          <p:cNvSpPr/>
          <p:nvPr/>
        </p:nvSpPr>
        <p:spPr>
          <a:xfrm>
            <a:off x="2775745" y="2665350"/>
            <a:ext cx="3489589" cy="580210"/>
          </a:xfrm>
          <a:prstGeom prst="wedgeRoundRectCallout">
            <a:avLst>
              <a:gd name="adj1" fmla="val -67722"/>
              <a:gd name="adj2" fmla="val 59211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0.5 mark for correct pronoun</a:t>
            </a:r>
          </a:p>
          <a:p>
            <a:pPr algn="ctr"/>
            <a:r>
              <a:rPr lang="en-GB" sz="16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0.5 mark for correct verb ending</a:t>
            </a:r>
          </a:p>
        </p:txBody>
      </p:sp>
      <p:sp>
        <p:nvSpPr>
          <p:cNvPr id="13" name="Rounded Rectangular Callout 12"/>
          <p:cNvSpPr/>
          <p:nvPr/>
        </p:nvSpPr>
        <p:spPr>
          <a:xfrm>
            <a:off x="3947596" y="4374586"/>
            <a:ext cx="1648456" cy="846250"/>
          </a:xfrm>
          <a:prstGeom prst="wedgeRoundRectCallout">
            <a:avLst>
              <a:gd name="adj1" fmla="val -48733"/>
              <a:gd name="adj2" fmla="val -8831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0.5 deducted for incorrect verb ending</a:t>
            </a:r>
          </a:p>
        </p:txBody>
      </p:sp>
      <p:cxnSp>
        <p:nvCxnSpPr>
          <p:cNvPr id="14" name="Straight Connector 13" descr="connecting examples that have been given 0.5 deductions"/>
          <p:cNvCxnSpPr/>
          <p:nvPr/>
        </p:nvCxnSpPr>
        <p:spPr>
          <a:xfrm flipV="1">
            <a:off x="6105571" y="3956881"/>
            <a:ext cx="0" cy="16192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Picture 33" descr="answers that have been deducting"/>
          <p:cNvPicPr>
            <a:picLocks noChangeAspect="1"/>
          </p:cNvPicPr>
          <p:nvPr/>
        </p:nvPicPr>
        <p:blipFill rotWithShape="1">
          <a:blip r:embed="rId5"/>
          <a:srcRect t="12460"/>
          <a:stretch/>
        </p:blipFill>
        <p:spPr>
          <a:xfrm>
            <a:off x="6462197" y="2955455"/>
            <a:ext cx="4571694" cy="3463297"/>
          </a:xfrm>
          <a:prstGeom prst="rect">
            <a:avLst/>
          </a:prstGeom>
        </p:spPr>
      </p:pic>
      <p:sp>
        <p:nvSpPr>
          <p:cNvPr id="20" name="Rounded Rectangular Callout 19"/>
          <p:cNvSpPr/>
          <p:nvPr/>
        </p:nvSpPr>
        <p:spPr>
          <a:xfrm>
            <a:off x="9917979" y="4263978"/>
            <a:ext cx="1648456" cy="846250"/>
          </a:xfrm>
          <a:prstGeom prst="wedgeRoundRectCallout">
            <a:avLst>
              <a:gd name="adj1" fmla="val -48733"/>
              <a:gd name="adj2" fmla="val -8831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0.5 deducted for incorrect pronoun</a:t>
            </a:r>
          </a:p>
        </p:txBody>
      </p:sp>
      <p:sp>
        <p:nvSpPr>
          <p:cNvPr id="21" name="Right Brace 20" descr="connecting the wrong answers that had the incorrect pronoun"/>
          <p:cNvSpPr/>
          <p:nvPr/>
        </p:nvSpPr>
        <p:spPr>
          <a:xfrm>
            <a:off x="9482693" y="3019569"/>
            <a:ext cx="291761" cy="3335068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14440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ckground rectangl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6863"/>
            <a:ext cx="6649156" cy="8671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72" y="0"/>
            <a:ext cx="6484584" cy="1325563"/>
          </a:xfrm>
        </p:spPr>
        <p:txBody>
          <a:bodyPr>
            <a:norm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5. Scoring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8162223" y="264964"/>
            <a:ext cx="3792354" cy="66868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Examples of partial marking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7594332" y="264963"/>
            <a:ext cx="4360245" cy="930927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Examples of partial marking</a:t>
            </a:r>
          </a:p>
        </p:txBody>
      </p:sp>
      <p:pic>
        <p:nvPicPr>
          <p:cNvPr id="4" name="Picture 3" descr="examples of partial marking 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6055" y="1195890"/>
            <a:ext cx="6736742" cy="4612455"/>
          </a:xfrm>
          <a:prstGeom prst="rect">
            <a:avLst/>
          </a:prstGeom>
        </p:spPr>
      </p:pic>
      <p:pic>
        <p:nvPicPr>
          <p:cNvPr id="8" name="Picture 7" descr="1 point deducted for incorrect word order "/>
          <p:cNvPicPr>
            <a:picLocks noChangeAspect="1"/>
          </p:cNvPicPr>
          <p:nvPr/>
        </p:nvPicPr>
        <p:blipFill rotWithShape="1">
          <a:blip r:embed="rId5"/>
          <a:srcRect b="49913"/>
          <a:stretch/>
        </p:blipFill>
        <p:spPr>
          <a:xfrm>
            <a:off x="212697" y="5831168"/>
            <a:ext cx="3820288" cy="451099"/>
          </a:xfrm>
          <a:prstGeom prst="rect">
            <a:avLst/>
          </a:prstGeom>
        </p:spPr>
      </p:pic>
      <p:sp>
        <p:nvSpPr>
          <p:cNvPr id="12" name="Rounded Rectangular Callout 11"/>
          <p:cNvSpPr/>
          <p:nvPr/>
        </p:nvSpPr>
        <p:spPr>
          <a:xfrm>
            <a:off x="2729546" y="2359881"/>
            <a:ext cx="4450187" cy="579990"/>
          </a:xfrm>
          <a:prstGeom prst="wedgeRoundRectCallout">
            <a:avLst>
              <a:gd name="adj1" fmla="val -66010"/>
              <a:gd name="adj2" fmla="val 53220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1 mark for correct word order</a:t>
            </a:r>
          </a:p>
          <a:p>
            <a:pPr algn="ctr"/>
            <a:r>
              <a:rPr lang="en-GB" sz="16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1 mark for correct subject-verb agreement</a:t>
            </a:r>
          </a:p>
        </p:txBody>
      </p:sp>
      <p:sp>
        <p:nvSpPr>
          <p:cNvPr id="19" name="Right Brace 18" descr="straight line connecting all the wrong answers"/>
          <p:cNvSpPr/>
          <p:nvPr/>
        </p:nvSpPr>
        <p:spPr>
          <a:xfrm>
            <a:off x="4032985" y="3241040"/>
            <a:ext cx="117375" cy="1229360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ounded Rectangular Callout 12"/>
          <p:cNvSpPr/>
          <p:nvPr/>
        </p:nvSpPr>
        <p:spPr>
          <a:xfrm>
            <a:off x="4261277" y="3429915"/>
            <a:ext cx="1648456" cy="846250"/>
          </a:xfrm>
          <a:prstGeom prst="wedgeRoundRectCallout">
            <a:avLst>
              <a:gd name="adj1" fmla="val -48733"/>
              <a:gd name="adj2" fmla="val -8831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0.5 deducted for incorrect verb ending</a:t>
            </a:r>
          </a:p>
        </p:txBody>
      </p:sp>
      <p:sp>
        <p:nvSpPr>
          <p:cNvPr id="21" name="Right Brace 20" descr="straight line connecting all the wrong answers"/>
          <p:cNvSpPr/>
          <p:nvPr/>
        </p:nvSpPr>
        <p:spPr>
          <a:xfrm>
            <a:off x="4032985" y="4524692"/>
            <a:ext cx="117375" cy="1229360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ounded Rectangular Callout 19"/>
          <p:cNvSpPr/>
          <p:nvPr/>
        </p:nvSpPr>
        <p:spPr>
          <a:xfrm>
            <a:off x="4261277" y="4713567"/>
            <a:ext cx="1648456" cy="846250"/>
          </a:xfrm>
          <a:prstGeom prst="wedgeRoundRectCallout">
            <a:avLst>
              <a:gd name="adj1" fmla="val -48733"/>
              <a:gd name="adj2" fmla="val -8831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0.5 deducted for incorrect pronoun</a:t>
            </a:r>
          </a:p>
        </p:txBody>
      </p:sp>
      <p:sp>
        <p:nvSpPr>
          <p:cNvPr id="22" name="Rounded Rectangular Callout 21"/>
          <p:cNvSpPr/>
          <p:nvPr/>
        </p:nvSpPr>
        <p:spPr>
          <a:xfrm>
            <a:off x="4163358" y="5669806"/>
            <a:ext cx="1844294" cy="591984"/>
          </a:xfrm>
          <a:prstGeom prst="wedgeRoundRectCallout">
            <a:avLst>
              <a:gd name="adj1" fmla="val -81127"/>
              <a:gd name="adj2" fmla="val 16912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1 deducted for incorrect WO</a:t>
            </a:r>
          </a:p>
        </p:txBody>
      </p:sp>
      <p:pic>
        <p:nvPicPr>
          <p:cNvPr id="25" name="Picture 24" descr="examples of partial marki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76749" y="1489907"/>
            <a:ext cx="3695700" cy="5095875"/>
          </a:xfrm>
          <a:prstGeom prst="rect">
            <a:avLst/>
          </a:prstGeom>
        </p:spPr>
      </p:pic>
      <p:sp>
        <p:nvSpPr>
          <p:cNvPr id="26" name="Rounded Rectangular Callout 25"/>
          <p:cNvSpPr/>
          <p:nvPr/>
        </p:nvSpPr>
        <p:spPr>
          <a:xfrm>
            <a:off x="10304785" y="1914243"/>
            <a:ext cx="1767168" cy="1618301"/>
          </a:xfrm>
          <a:prstGeom prst="wedgeRoundRectCallout">
            <a:avLst>
              <a:gd name="adj1" fmla="val -48733"/>
              <a:gd name="adj2" fmla="val -8831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0.5 deducted for incorrect verb ending</a:t>
            </a:r>
          </a:p>
          <a:p>
            <a:pPr algn="ctr"/>
            <a:r>
              <a:rPr lang="en-GB" sz="16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0.5 deducted for incorrect pronoun</a:t>
            </a:r>
          </a:p>
        </p:txBody>
      </p:sp>
      <p:sp>
        <p:nvSpPr>
          <p:cNvPr id="27" name="Right Brace 26" descr="straight line connecting all the wrong answers"/>
          <p:cNvSpPr/>
          <p:nvPr/>
        </p:nvSpPr>
        <p:spPr>
          <a:xfrm>
            <a:off x="9913839" y="1489907"/>
            <a:ext cx="228292" cy="2466974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Straight Connector 13" descr="straight connector connecting all the wrong answers"/>
          <p:cNvCxnSpPr/>
          <p:nvPr/>
        </p:nvCxnSpPr>
        <p:spPr>
          <a:xfrm flipV="1">
            <a:off x="6105571" y="3956881"/>
            <a:ext cx="0" cy="16192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ounded Rectangular Callout 27"/>
          <p:cNvSpPr/>
          <p:nvPr/>
        </p:nvSpPr>
        <p:spPr>
          <a:xfrm>
            <a:off x="10252813" y="4064392"/>
            <a:ext cx="1633304" cy="1124559"/>
          </a:xfrm>
          <a:prstGeom prst="wedgeRoundRectCallout">
            <a:avLst>
              <a:gd name="adj1" fmla="val -48733"/>
              <a:gd name="adj2" fmla="val -8831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1 deducted for incorrect WO </a:t>
            </a:r>
          </a:p>
          <a:p>
            <a:pPr algn="ctr"/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0.5 deducted for incorrect verb ending</a:t>
            </a:r>
          </a:p>
        </p:txBody>
      </p:sp>
      <p:sp>
        <p:nvSpPr>
          <p:cNvPr id="29" name="Right Brace 28" descr="straightline connecting all the wrong answers"/>
          <p:cNvSpPr/>
          <p:nvPr/>
        </p:nvSpPr>
        <p:spPr>
          <a:xfrm>
            <a:off x="9913839" y="4022026"/>
            <a:ext cx="228292" cy="1209292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ounded Rectangular Callout 29"/>
          <p:cNvSpPr/>
          <p:nvPr/>
        </p:nvSpPr>
        <p:spPr>
          <a:xfrm>
            <a:off x="10252813" y="5399231"/>
            <a:ext cx="1633304" cy="1075968"/>
          </a:xfrm>
          <a:prstGeom prst="wedgeRoundRectCallout">
            <a:avLst>
              <a:gd name="adj1" fmla="val -48733"/>
              <a:gd name="adj2" fmla="val -8831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1 deducted for incorrect WO </a:t>
            </a:r>
          </a:p>
          <a:p>
            <a:pPr algn="ctr"/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0.5 deducted for incorrect pronoun</a:t>
            </a:r>
          </a:p>
        </p:txBody>
      </p:sp>
      <p:sp>
        <p:nvSpPr>
          <p:cNvPr id="31" name="Right Brace 30" descr="straight line connecting all the wrong answers"/>
          <p:cNvSpPr/>
          <p:nvPr/>
        </p:nvSpPr>
        <p:spPr>
          <a:xfrm>
            <a:off x="9913839" y="5332569"/>
            <a:ext cx="228292" cy="1209292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111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3" grpId="0" animBg="1"/>
      <p:bldP spid="21" grpId="0" animBg="1"/>
      <p:bldP spid="20" grpId="0" animBg="1"/>
      <p:bldP spid="22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ckground rectangl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6863"/>
            <a:ext cx="6649156" cy="8671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72" y="0"/>
            <a:ext cx="6484584" cy="1325563"/>
          </a:xfrm>
        </p:spPr>
        <p:txBody>
          <a:bodyPr>
            <a:norm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1. Grammar testing team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565BDA-FA89-4123-BE1C-5FCE5A677155}"/>
              </a:ext>
            </a:extLst>
          </p:cNvPr>
          <p:cNvSpPr txBox="1"/>
          <p:nvPr/>
        </p:nvSpPr>
        <p:spPr>
          <a:xfrm>
            <a:off x="2706071" y="1460854"/>
            <a:ext cx="6779858" cy="430887"/>
          </a:xfrm>
          <a:prstGeom prst="rect">
            <a:avLst/>
          </a:prstGeom>
          <a:solidFill>
            <a:srgbClr val="E567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Test lead</a:t>
            </a:r>
            <a:r>
              <a:rPr lang="en-GB" sz="2200" dirty="0">
                <a:solidFill>
                  <a:schemeClr val="bg1"/>
                </a:solidFill>
                <a:latin typeface="Century Gothic" panose="020B0502020202020204" pitchFamily="34" charset="0"/>
              </a:rPr>
              <a:t>: Rowena Kasprowicz</a:t>
            </a:r>
          </a:p>
        </p:txBody>
      </p:sp>
      <p:sp>
        <p:nvSpPr>
          <p:cNvPr id="4" name="TextBox 3" descr="text box showing who was involved with the French grammar testing ">
            <a:extLst>
              <a:ext uri="{FF2B5EF4-FFF2-40B4-BE49-F238E27FC236}">
                <a16:creationId xmlns:a16="http://schemas.microsoft.com/office/drawing/2014/main" id="{3E7441F7-BB94-4886-91F3-47FA90669764}"/>
              </a:ext>
            </a:extLst>
          </p:cNvPr>
          <p:cNvSpPr txBox="1"/>
          <p:nvPr/>
        </p:nvSpPr>
        <p:spPr>
          <a:xfrm>
            <a:off x="1457326" y="2248385"/>
            <a:ext cx="2904772" cy="2862322"/>
          </a:xfrm>
          <a:prstGeom prst="rect">
            <a:avLst/>
          </a:prstGeom>
          <a:solidFill>
            <a:srgbClr val="11507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French</a:t>
            </a:r>
          </a:p>
          <a:p>
            <a:pPr algn="ctr"/>
            <a:endParaRPr lang="en-GB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Test developers </a:t>
            </a:r>
          </a:p>
          <a:p>
            <a:pPr algn="ctr"/>
            <a:r>
              <a:rPr lang="en-GB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Stephen Owen</a:t>
            </a:r>
          </a:p>
          <a:p>
            <a:pPr algn="ctr"/>
            <a:r>
              <a:rPr lang="en-GB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Rowena Kasprowicz</a:t>
            </a: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Proofreader</a:t>
            </a:r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Ivan Avaca</a:t>
            </a: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TextBox 12" descr="text box showing who was involved with the Spanish grammar testing ">
            <a:extLst>
              <a:ext uri="{FF2B5EF4-FFF2-40B4-BE49-F238E27FC236}">
                <a16:creationId xmlns:a16="http://schemas.microsoft.com/office/drawing/2014/main" id="{FE97AF7B-B3E2-424D-8C57-C6C58CCDCFDC}"/>
              </a:ext>
            </a:extLst>
          </p:cNvPr>
          <p:cNvSpPr txBox="1"/>
          <p:nvPr/>
        </p:nvSpPr>
        <p:spPr>
          <a:xfrm>
            <a:off x="4578439" y="2248385"/>
            <a:ext cx="2904772" cy="2862322"/>
          </a:xfrm>
          <a:prstGeom prst="rect">
            <a:avLst/>
          </a:prstGeom>
          <a:solidFill>
            <a:srgbClr val="E567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Spanish</a:t>
            </a:r>
          </a:p>
          <a:p>
            <a:pPr algn="ctr"/>
            <a:endParaRPr lang="en-GB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Test developers </a:t>
            </a:r>
          </a:p>
          <a:p>
            <a:pPr algn="ctr"/>
            <a:r>
              <a:rPr lang="en-GB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Nicholas Avery</a:t>
            </a:r>
          </a:p>
          <a:p>
            <a:pPr algn="ctr"/>
            <a:r>
              <a:rPr lang="en-GB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Rowena Kasprowicz</a:t>
            </a: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Proofreader</a:t>
            </a:r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Amanda Izquierdo</a:t>
            </a: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TextBox 13" descr="text box showing who was involved with the German grammar testing ">
            <a:extLst>
              <a:ext uri="{FF2B5EF4-FFF2-40B4-BE49-F238E27FC236}">
                <a16:creationId xmlns:a16="http://schemas.microsoft.com/office/drawing/2014/main" id="{90F7EC8D-3FA2-4C94-AD43-7FFD6D38389C}"/>
              </a:ext>
            </a:extLst>
          </p:cNvPr>
          <p:cNvSpPr txBox="1"/>
          <p:nvPr/>
        </p:nvSpPr>
        <p:spPr>
          <a:xfrm>
            <a:off x="7699552" y="2248384"/>
            <a:ext cx="2904772" cy="2862322"/>
          </a:xfrm>
          <a:prstGeom prst="rect">
            <a:avLst/>
          </a:prstGeom>
          <a:solidFill>
            <a:srgbClr val="DAA52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German</a:t>
            </a:r>
          </a:p>
          <a:p>
            <a:pPr algn="ctr"/>
            <a:endParaRPr lang="en-GB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Test developers </a:t>
            </a:r>
          </a:p>
          <a:p>
            <a:pPr algn="ctr"/>
            <a:r>
              <a:rPr lang="en-GB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Stephen Owen</a:t>
            </a:r>
          </a:p>
          <a:p>
            <a:pPr algn="ctr"/>
            <a:r>
              <a:rPr lang="en-GB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Rowena Kasprowicz</a:t>
            </a: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Proofreaders</a:t>
            </a:r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Inge </a:t>
            </a:r>
            <a:r>
              <a:rPr lang="en-GB" sz="20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Alfernik</a:t>
            </a:r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Natalie Finlayson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107B5DB-E536-4D30-9E37-529403929FE6}"/>
              </a:ext>
            </a:extLst>
          </p:cNvPr>
          <p:cNvSpPr txBox="1"/>
          <p:nvPr/>
        </p:nvSpPr>
        <p:spPr>
          <a:xfrm>
            <a:off x="352425" y="5413478"/>
            <a:ext cx="11506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With huge thanks to: </a:t>
            </a:r>
            <a:r>
              <a:rPr lang="en-GB" sz="20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Giulia Bovolenta, Victoria Hobson, Chloé Motard, Geraldine Bengsch</a:t>
            </a:r>
            <a:endParaRPr lang="en-GB" sz="2000" b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981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ckground rectangl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6863"/>
            <a:ext cx="6649156" cy="86712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A0A8ECF-A687-4D4B-939F-30DD2759DE98}"/>
              </a:ext>
            </a:extLst>
          </p:cNvPr>
          <p:cNvSpPr txBox="1"/>
          <p:nvPr/>
        </p:nvSpPr>
        <p:spPr>
          <a:xfrm>
            <a:off x="164572" y="1172383"/>
            <a:ext cx="1193429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Objective</a:t>
            </a:r>
          </a:p>
          <a:p>
            <a:r>
              <a:rPr lang="en-GB" sz="2200" dirty="0">
                <a:solidFill>
                  <a:srgbClr val="002060"/>
                </a:solidFill>
                <a:latin typeface="Century Gothic" panose="020B0502020202020204" pitchFamily="34" charset="0"/>
              </a:rPr>
              <a:t>To test receptive and productive knowledge of grammar studied in Y7 Terms 1.1.1-2.1.6</a:t>
            </a:r>
          </a:p>
          <a:p>
            <a:endParaRPr lang="en-GB" sz="22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r>
              <a:rPr lang="en-GB" sz="2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Considerations</a:t>
            </a:r>
          </a:p>
          <a:p>
            <a:endParaRPr lang="en-GB" sz="22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rgbClr val="002060"/>
                </a:solidFill>
                <a:latin typeface="Century Gothic" panose="020B0502020202020204" pitchFamily="34" charset="0"/>
              </a:rPr>
              <a:t>Isolating grammatical knowledge; disassociating from lexical knowledge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2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rgbClr val="002060"/>
                </a:solidFill>
                <a:latin typeface="Century Gothic" panose="020B0502020202020204" pitchFamily="34" charset="0"/>
              </a:rPr>
              <a:t>Ensuring coverage of the range of grammar features taught (including relevant morphology and syntax)</a:t>
            </a:r>
          </a:p>
          <a:p>
            <a:endParaRPr lang="en-GB" sz="22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rgbClr val="002060"/>
                </a:solidFill>
                <a:latin typeface="Century Gothic" panose="020B0502020202020204" pitchFamily="34" charset="0"/>
              </a:rPr>
              <a:t>Receptive knowledge (recognising </a:t>
            </a:r>
            <a:r>
              <a:rPr lang="en-GB" sz="2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meaning </a:t>
            </a:r>
            <a:r>
              <a:rPr lang="en-GB" sz="2200" dirty="0">
                <a:solidFill>
                  <a:srgbClr val="002060"/>
                </a:solidFill>
                <a:latin typeface="Century Gothic" panose="020B0502020202020204" pitchFamily="34" charset="0"/>
              </a:rPr>
              <a:t>as well as form)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rgbClr val="002060"/>
                </a:solidFill>
                <a:latin typeface="Century Gothic" panose="020B0502020202020204" pitchFamily="34" charset="0"/>
              </a:rPr>
              <a:t>Productive knowledge (</a:t>
            </a:r>
            <a:r>
              <a:rPr lang="en-GB" sz="2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accuracy</a:t>
            </a:r>
            <a:r>
              <a:rPr lang="en-GB" sz="2200" dirty="0">
                <a:solidFill>
                  <a:srgbClr val="002060"/>
                </a:solidFill>
                <a:latin typeface="Century Gothic" panose="020B0502020202020204" pitchFamily="34" charset="0"/>
              </a:rPr>
              <a:t> of production)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2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rgbClr val="002060"/>
                </a:solidFill>
                <a:latin typeface="Century Gothic" panose="020B0502020202020204" pitchFamily="34" charset="0"/>
              </a:rPr>
              <a:t>Written and oral modalities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9AC768-20C9-8241-A95D-F28441A91E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572" y="151717"/>
            <a:ext cx="5385419" cy="1016470"/>
          </a:xfrm>
        </p:spPr>
        <p:txBody>
          <a:bodyPr>
            <a:norm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2. Grammar testing principles</a:t>
            </a:r>
            <a:endParaRPr lang="en-US" sz="2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0242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ckground rectangle"/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363"/>
            <a:ext cx="6649156" cy="8671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72" y="-208347"/>
            <a:ext cx="6484584" cy="1325563"/>
          </a:xfrm>
        </p:spPr>
        <p:txBody>
          <a:bodyPr>
            <a:norm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3. Coverage of grammar: GERMAN</a:t>
            </a:r>
          </a:p>
        </p:txBody>
      </p:sp>
      <p:graphicFrame>
        <p:nvGraphicFramePr>
          <p:cNvPr id="3" name="Table 2" descr="showing the German grammar feature and whether it is reading, listening, writing or speaking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7672928"/>
              </p:ext>
            </p:extLst>
          </p:nvPr>
        </p:nvGraphicFramePr>
        <p:xfrm>
          <a:off x="164572" y="996411"/>
          <a:ext cx="11759881" cy="56933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40640">
                  <a:extLst>
                    <a:ext uri="{9D8B030D-6E8A-4147-A177-3AD203B41FA5}">
                      <a16:colId xmlns:a16="http://schemas.microsoft.com/office/drawing/2014/main" val="1158936350"/>
                    </a:ext>
                  </a:extLst>
                </a:gridCol>
                <a:gridCol w="1235963">
                  <a:extLst>
                    <a:ext uri="{9D8B030D-6E8A-4147-A177-3AD203B41FA5}">
                      <a16:colId xmlns:a16="http://schemas.microsoft.com/office/drawing/2014/main" val="1093682466"/>
                    </a:ext>
                  </a:extLst>
                </a:gridCol>
                <a:gridCol w="1203767">
                  <a:extLst>
                    <a:ext uri="{9D8B030D-6E8A-4147-A177-3AD203B41FA5}">
                      <a16:colId xmlns:a16="http://schemas.microsoft.com/office/drawing/2014/main" val="3592467790"/>
                    </a:ext>
                  </a:extLst>
                </a:gridCol>
                <a:gridCol w="1183217">
                  <a:extLst>
                    <a:ext uri="{9D8B030D-6E8A-4147-A177-3AD203B41FA5}">
                      <a16:colId xmlns:a16="http://schemas.microsoft.com/office/drawing/2014/main" val="1731056314"/>
                    </a:ext>
                  </a:extLst>
                </a:gridCol>
                <a:gridCol w="1296294">
                  <a:extLst>
                    <a:ext uri="{9D8B030D-6E8A-4147-A177-3AD203B41FA5}">
                      <a16:colId xmlns:a16="http://schemas.microsoft.com/office/drawing/2014/main" val="2061830236"/>
                    </a:ext>
                  </a:extLst>
                </a:gridCol>
              </a:tblGrid>
              <a:tr h="566963"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Grammar feature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Reading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Listening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Writing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Speaking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4143877"/>
                  </a:ext>
                </a:extLst>
              </a:tr>
              <a:tr h="5724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Present continuous formation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Two forms in English vs. one in TL</a:t>
                      </a:r>
                      <a:endParaRPr lang="en-GB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4 items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6 items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1171178"/>
                  </a:ext>
                </a:extLst>
              </a:tr>
              <a:tr h="572489">
                <a:tc>
                  <a:txBody>
                    <a:bodyPr/>
                    <a:lstStyle/>
                    <a:p>
                      <a:r>
                        <a:rPr lang="fr-FR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Question</a:t>
                      </a:r>
                      <a:r>
                        <a:rPr lang="fr-FR" sz="1800" b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formation</a:t>
                      </a:r>
                    </a:p>
                    <a:p>
                      <a:r>
                        <a:rPr lang="fr-FR" sz="18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Subject-verb</a:t>
                      </a:r>
                      <a:r>
                        <a:rPr lang="fr-FR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inversion; </a:t>
                      </a:r>
                      <a:r>
                        <a:rPr lang="fr-FR" sz="1800" i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do-aux</a:t>
                      </a:r>
                      <a:r>
                        <a:rPr lang="fr-FR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in English vs.</a:t>
                      </a:r>
                      <a:r>
                        <a:rPr lang="fr-FR" sz="18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TL</a:t>
                      </a:r>
                      <a:endParaRPr lang="en-GB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4 items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4 items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6239661"/>
                  </a:ext>
                </a:extLst>
              </a:tr>
              <a:tr h="5724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Subject-verb agreement (weak)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  <a:r>
                        <a:rPr lang="en-GB" sz="1800" baseline="300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st</a:t>
                      </a:r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/ 2</a:t>
                      </a:r>
                      <a:r>
                        <a:rPr lang="en-GB" sz="1800" baseline="300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nd</a:t>
                      </a:r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/ 3</a:t>
                      </a:r>
                      <a:r>
                        <a:rPr lang="en-GB" sz="1800" baseline="300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rd</a:t>
                      </a:r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singular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3 items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3 items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0386773"/>
                  </a:ext>
                </a:extLst>
              </a:tr>
              <a:tr h="6458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Subject-verb agreement (irregular)</a:t>
                      </a:r>
                    </a:p>
                    <a:p>
                      <a:r>
                        <a:rPr lang="en-GB" sz="1800" i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haben</a:t>
                      </a:r>
                      <a:r>
                        <a:rPr lang="en-GB" sz="1800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/ sein </a:t>
                      </a:r>
                      <a:r>
                        <a:rPr lang="en-GB" sz="1800" i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(1</a:t>
                      </a:r>
                      <a:r>
                        <a:rPr lang="en-GB" sz="1800" i="0" baseline="30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st</a:t>
                      </a:r>
                      <a:r>
                        <a:rPr lang="en-GB" sz="1800" i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, 2</a:t>
                      </a:r>
                      <a:r>
                        <a:rPr lang="en-GB" sz="1800" i="0" baseline="30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nd</a:t>
                      </a:r>
                      <a:r>
                        <a:rPr lang="en-GB" sz="1800" i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, 3</a:t>
                      </a:r>
                      <a:r>
                        <a:rPr lang="en-GB" sz="1800" i="0" baseline="30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rd</a:t>
                      </a:r>
                      <a:r>
                        <a:rPr lang="en-GB" sz="1800" i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sing,</a:t>
                      </a:r>
                      <a:r>
                        <a:rPr lang="en-GB" sz="1800" i="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1</a:t>
                      </a:r>
                      <a:r>
                        <a:rPr lang="en-GB" sz="1800" i="0" baseline="30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st</a:t>
                      </a:r>
                      <a:r>
                        <a:rPr lang="en-GB" sz="1800" i="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800" i="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pl</a:t>
                      </a:r>
                      <a:r>
                        <a:rPr lang="en-GB" sz="1800" i="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); </a:t>
                      </a:r>
                      <a:r>
                        <a:rPr lang="en-GB" sz="1800" i="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m</a:t>
                      </a:r>
                      <a:r>
                        <a:rPr lang="en-GB" sz="1800" i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ögen</a:t>
                      </a:r>
                      <a:r>
                        <a:rPr lang="en-GB" sz="1800" i="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(1</a:t>
                      </a:r>
                      <a:r>
                        <a:rPr lang="en-GB" sz="1800" i="0" baseline="30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st</a:t>
                      </a:r>
                      <a:r>
                        <a:rPr lang="en-GB" sz="1800" i="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, 2</a:t>
                      </a:r>
                      <a:r>
                        <a:rPr lang="en-GB" sz="1800" i="0" baseline="30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nd</a:t>
                      </a:r>
                      <a:r>
                        <a:rPr lang="en-GB" sz="1800" i="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, 3</a:t>
                      </a:r>
                      <a:r>
                        <a:rPr lang="en-GB" sz="1800" i="0" baseline="30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rd</a:t>
                      </a:r>
                      <a:r>
                        <a:rPr lang="en-GB" sz="1800" i="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sing)</a:t>
                      </a:r>
                      <a:endParaRPr lang="en-GB" sz="1800" i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3 items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3 items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4 items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4 items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760321"/>
                  </a:ext>
                </a:extLst>
              </a:tr>
              <a:tr h="572489">
                <a:tc>
                  <a:txBody>
                    <a:bodyPr/>
                    <a:lstStyle/>
                    <a:p>
                      <a:r>
                        <a:rPr lang="en-GB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Article agreement</a:t>
                      </a:r>
                    </a:p>
                    <a:p>
                      <a:r>
                        <a:rPr lang="en-GB" sz="18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Def</a:t>
                      </a:r>
                      <a:r>
                        <a:rPr lang="en-GB" sz="1800" b="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/ </a:t>
                      </a:r>
                      <a:r>
                        <a:rPr lang="en-GB" sz="1800" b="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indef</a:t>
                      </a:r>
                      <a:r>
                        <a:rPr lang="en-GB" sz="1800" b="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; g</a:t>
                      </a:r>
                      <a:r>
                        <a:rPr lang="en-GB" sz="18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ender; number;</a:t>
                      </a:r>
                      <a:r>
                        <a:rPr lang="en-GB" sz="1800" b="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case (nom/</a:t>
                      </a:r>
                      <a:r>
                        <a:rPr lang="en-GB" sz="1800" b="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acc</a:t>
                      </a:r>
                      <a:r>
                        <a:rPr lang="en-GB" sz="1800" b="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)</a:t>
                      </a:r>
                      <a:endParaRPr lang="en-GB" sz="18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4 items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4 items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3113678"/>
                  </a:ext>
                </a:extLst>
              </a:tr>
              <a:tr h="572489">
                <a:tc>
                  <a:txBody>
                    <a:bodyPr/>
                    <a:lstStyle/>
                    <a:p>
                      <a:r>
                        <a:rPr lang="en-GB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Plural noun formation</a:t>
                      </a:r>
                    </a:p>
                    <a:p>
                      <a:r>
                        <a:rPr lang="en-GB" sz="1800" b="0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-</a:t>
                      </a:r>
                      <a:r>
                        <a:rPr lang="en-GB" sz="1800" b="0" i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en</a:t>
                      </a:r>
                      <a:r>
                        <a:rPr lang="en-GB" sz="1800" b="0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; umlaut</a:t>
                      </a:r>
                      <a:r>
                        <a:rPr lang="en-GB" sz="1800" b="0" i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+ </a:t>
                      </a:r>
                      <a:r>
                        <a:rPr lang="en-GB" sz="1800" b="0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-e; -e</a:t>
                      </a:r>
                      <a:r>
                        <a:rPr lang="en-GB" sz="18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3 items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526559"/>
                  </a:ext>
                </a:extLst>
              </a:tr>
              <a:tr h="564647">
                <a:tc>
                  <a:txBody>
                    <a:bodyPr/>
                    <a:lstStyle/>
                    <a:p>
                      <a:r>
                        <a:rPr lang="en-GB" sz="18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Negation</a:t>
                      </a:r>
                    </a:p>
                    <a:p>
                      <a:r>
                        <a:rPr lang="en-GB" sz="1800" b="0" i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nicht</a:t>
                      </a:r>
                      <a:r>
                        <a:rPr lang="en-GB" sz="1800" b="0" i="1" baseline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800" b="0" i="0" baseline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+ verb; </a:t>
                      </a:r>
                      <a:r>
                        <a:rPr lang="en-GB" sz="1800" b="0" i="1" baseline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nicht</a:t>
                      </a:r>
                      <a:r>
                        <a:rPr lang="en-GB" sz="1800" b="0" i="0" baseline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+ adjective</a:t>
                      </a:r>
                      <a:endParaRPr lang="en-GB" sz="1800" b="0" i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4 items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-</a:t>
                      </a:r>
                    </a:p>
                    <a:p>
                      <a:endParaRPr lang="en-GB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7607393"/>
                  </a:ext>
                </a:extLst>
              </a:tr>
              <a:tr h="564647">
                <a:tc>
                  <a:txBody>
                    <a:bodyPr/>
                    <a:lstStyle/>
                    <a:p>
                      <a:r>
                        <a:rPr lang="en-GB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Subject</a:t>
                      </a:r>
                      <a:r>
                        <a:rPr lang="en-GB" sz="1800" b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and object pronoun agreement</a:t>
                      </a:r>
                    </a:p>
                    <a:p>
                      <a:r>
                        <a:rPr lang="en-GB" sz="1800" b="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Gender; number; case (nom/</a:t>
                      </a:r>
                      <a:r>
                        <a:rPr lang="en-GB" sz="1800" b="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acc</a:t>
                      </a:r>
                      <a:r>
                        <a:rPr lang="en-GB" sz="1800" b="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)</a:t>
                      </a:r>
                      <a:endParaRPr lang="en-GB" sz="18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4 items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3 items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3 items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32943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9270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ckground rectangle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363"/>
            <a:ext cx="6649156" cy="8671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72" y="-208347"/>
            <a:ext cx="6484584" cy="1325563"/>
          </a:xfrm>
        </p:spPr>
        <p:txBody>
          <a:bodyPr>
            <a:norm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3. Coverage of grammar: FRENCH</a:t>
            </a:r>
          </a:p>
        </p:txBody>
      </p:sp>
      <p:graphicFrame>
        <p:nvGraphicFramePr>
          <p:cNvPr id="3" name="Table 2" descr="showing the French grammar feature and whether it is reading, listening, writing or speaking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1161222"/>
              </p:ext>
            </p:extLst>
          </p:nvPr>
        </p:nvGraphicFramePr>
        <p:xfrm>
          <a:off x="164572" y="950111"/>
          <a:ext cx="11759881" cy="5602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13079">
                  <a:extLst>
                    <a:ext uri="{9D8B030D-6E8A-4147-A177-3AD203B41FA5}">
                      <a16:colId xmlns:a16="http://schemas.microsoft.com/office/drawing/2014/main" val="1158936350"/>
                    </a:ext>
                  </a:extLst>
                </a:gridCol>
                <a:gridCol w="1377387">
                  <a:extLst>
                    <a:ext uri="{9D8B030D-6E8A-4147-A177-3AD203B41FA5}">
                      <a16:colId xmlns:a16="http://schemas.microsoft.com/office/drawing/2014/main" val="1093682466"/>
                    </a:ext>
                  </a:extLst>
                </a:gridCol>
                <a:gridCol w="1412111">
                  <a:extLst>
                    <a:ext uri="{9D8B030D-6E8A-4147-A177-3AD203B41FA5}">
                      <a16:colId xmlns:a16="http://schemas.microsoft.com/office/drawing/2014/main" val="3592467790"/>
                    </a:ext>
                  </a:extLst>
                </a:gridCol>
                <a:gridCol w="1377388">
                  <a:extLst>
                    <a:ext uri="{9D8B030D-6E8A-4147-A177-3AD203B41FA5}">
                      <a16:colId xmlns:a16="http://schemas.microsoft.com/office/drawing/2014/main" val="1731056314"/>
                    </a:ext>
                  </a:extLst>
                </a:gridCol>
                <a:gridCol w="1379916">
                  <a:extLst>
                    <a:ext uri="{9D8B030D-6E8A-4147-A177-3AD203B41FA5}">
                      <a16:colId xmlns:a16="http://schemas.microsoft.com/office/drawing/2014/main" val="2061830236"/>
                    </a:ext>
                  </a:extLst>
                </a:gridCol>
              </a:tblGrid>
              <a:tr h="566963"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Grammar feature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Reading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Listening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Writing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Speaking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4143877"/>
                  </a:ext>
                </a:extLst>
              </a:tr>
              <a:tr h="5724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Present continuous formation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Two forms in English vs. one in TL</a:t>
                      </a:r>
                      <a:endParaRPr lang="en-GB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8 items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6 items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1171178"/>
                  </a:ext>
                </a:extLst>
              </a:tr>
              <a:tr h="572489">
                <a:tc>
                  <a:txBody>
                    <a:bodyPr/>
                    <a:lstStyle/>
                    <a:p>
                      <a:r>
                        <a:rPr lang="fr-FR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Question</a:t>
                      </a:r>
                      <a:r>
                        <a:rPr lang="fr-FR" sz="1800" b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formation</a:t>
                      </a:r>
                    </a:p>
                    <a:p>
                      <a:r>
                        <a:rPr lang="fr-FR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Intonation; </a:t>
                      </a:r>
                      <a:r>
                        <a:rPr lang="fr-FR" sz="1800" i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do-aux</a:t>
                      </a:r>
                      <a:r>
                        <a:rPr lang="fr-FR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in English vs.</a:t>
                      </a:r>
                      <a:r>
                        <a:rPr lang="fr-FR" sz="18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TL</a:t>
                      </a:r>
                      <a:endParaRPr lang="en-GB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sz="1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6239661"/>
                  </a:ext>
                </a:extLst>
              </a:tr>
              <a:tr h="5724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Subject-verb agreement (regular -ER)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  <a:r>
                        <a:rPr lang="en-GB" sz="1800" baseline="300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st</a:t>
                      </a:r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/ 2</a:t>
                      </a:r>
                      <a:r>
                        <a:rPr lang="en-GB" sz="1800" baseline="300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nd</a:t>
                      </a:r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/ 3</a:t>
                      </a:r>
                      <a:r>
                        <a:rPr lang="en-GB" sz="1800" baseline="300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rd</a:t>
                      </a:r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singular; 1</a:t>
                      </a:r>
                      <a:r>
                        <a:rPr lang="en-GB" sz="1800" baseline="300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st</a:t>
                      </a:r>
                      <a:r>
                        <a:rPr lang="en-GB" sz="18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/ 2</a:t>
                      </a:r>
                      <a:r>
                        <a:rPr lang="en-GB" sz="1800" baseline="300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nd</a:t>
                      </a:r>
                      <a:r>
                        <a:rPr lang="en-GB" sz="18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/ 3</a:t>
                      </a:r>
                      <a:r>
                        <a:rPr lang="en-GB" sz="1800" baseline="300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rd</a:t>
                      </a:r>
                      <a:r>
                        <a:rPr lang="en-GB" sz="18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plural</a:t>
                      </a:r>
                      <a:endParaRPr lang="en-GB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10 items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sz="1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0386773"/>
                  </a:ext>
                </a:extLst>
              </a:tr>
              <a:tr h="6458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Subject-verb agreement (irregular)</a:t>
                      </a:r>
                      <a:r>
                        <a:rPr lang="en-GB" sz="1800" b="0" i="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être</a:t>
                      </a:r>
                      <a:r>
                        <a:rPr lang="en-GB" sz="1800" b="0" i="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(all persons); </a:t>
                      </a:r>
                      <a:r>
                        <a:rPr lang="en-GB" sz="1800" b="0" i="0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avoir</a:t>
                      </a:r>
                      <a:r>
                        <a:rPr lang="en-GB" sz="1800" b="0" i="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(all persons); faire (all persons);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aller</a:t>
                      </a:r>
                      <a:r>
                        <a:rPr lang="en-GB" sz="1800" b="0" i="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(1st, 2nd, 3rd sing)</a:t>
                      </a:r>
                      <a:endParaRPr lang="en-GB" sz="1800" i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8 items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4 items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4 items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760321"/>
                  </a:ext>
                </a:extLst>
              </a:tr>
              <a:tr h="572489">
                <a:tc>
                  <a:txBody>
                    <a:bodyPr/>
                    <a:lstStyle/>
                    <a:p>
                      <a:r>
                        <a:rPr lang="en-GB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Article &amp;</a:t>
                      </a:r>
                      <a:r>
                        <a:rPr lang="en-GB" sz="1800" b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adjective </a:t>
                      </a:r>
                      <a:r>
                        <a:rPr lang="en-GB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agreement</a:t>
                      </a:r>
                    </a:p>
                    <a:p>
                      <a:r>
                        <a:rPr lang="en-GB" sz="18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Def</a:t>
                      </a:r>
                      <a:r>
                        <a:rPr lang="en-GB" sz="1800" b="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/ </a:t>
                      </a:r>
                      <a:r>
                        <a:rPr lang="en-GB" sz="1800" b="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indef</a:t>
                      </a:r>
                      <a:r>
                        <a:rPr lang="en-GB" sz="1800" b="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; g</a:t>
                      </a:r>
                      <a:r>
                        <a:rPr lang="en-GB" sz="18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ender; number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4 items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4 items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3113678"/>
                  </a:ext>
                </a:extLst>
              </a:tr>
              <a:tr h="540905">
                <a:tc>
                  <a:txBody>
                    <a:bodyPr/>
                    <a:lstStyle/>
                    <a:p>
                      <a:r>
                        <a:rPr lang="en-GB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Adjectival</a:t>
                      </a:r>
                      <a:r>
                        <a:rPr lang="en-GB" sz="1800" b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word order</a:t>
                      </a:r>
                    </a:p>
                    <a:p>
                      <a:r>
                        <a:rPr lang="en-GB" sz="1800" b="0" i="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Post-nominal</a:t>
                      </a:r>
                      <a:endParaRPr lang="en-GB" sz="1800" b="0" i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4 items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sz="1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526559"/>
                  </a:ext>
                </a:extLst>
              </a:tr>
              <a:tr h="479559">
                <a:tc>
                  <a:txBody>
                    <a:bodyPr/>
                    <a:lstStyle/>
                    <a:p>
                      <a:r>
                        <a:rPr lang="en-GB" sz="18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Preposition “to” + article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  <a:r>
                        <a:rPr lang="en-GB" sz="18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items</a:t>
                      </a:r>
                      <a:endParaRPr lang="en-GB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4 items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3 items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7607393"/>
                  </a:ext>
                </a:extLst>
              </a:tr>
              <a:tr h="441362">
                <a:tc>
                  <a:txBody>
                    <a:bodyPr/>
                    <a:lstStyle/>
                    <a:p>
                      <a:r>
                        <a:rPr lang="en-GB" sz="1800" b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“</a:t>
                      </a:r>
                      <a:r>
                        <a:rPr lang="en-GB" sz="1800" b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il</a:t>
                      </a:r>
                      <a:r>
                        <a:rPr lang="en-GB" sz="1800" b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y a” vs. “</a:t>
                      </a:r>
                      <a:r>
                        <a:rPr lang="en-GB" sz="1800" b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est</a:t>
                      </a:r>
                      <a:r>
                        <a:rPr lang="en-GB" sz="1800" b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” vs. “a”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4 items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32943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1253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ckground rectangl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363"/>
            <a:ext cx="6649156" cy="8671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72" y="-208347"/>
            <a:ext cx="6484584" cy="1325563"/>
          </a:xfrm>
        </p:spPr>
        <p:txBody>
          <a:bodyPr>
            <a:norm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3. Coverage of grammar: SPANISH</a:t>
            </a:r>
          </a:p>
        </p:txBody>
      </p:sp>
      <p:graphicFrame>
        <p:nvGraphicFramePr>
          <p:cNvPr id="3" name="Table 2" descr="showing the Spanish grammar feature and whether it is reading, listening, writing or speaking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2059351"/>
              </p:ext>
            </p:extLst>
          </p:nvPr>
        </p:nvGraphicFramePr>
        <p:xfrm>
          <a:off x="164572" y="915386"/>
          <a:ext cx="11759881" cy="58399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13079">
                  <a:extLst>
                    <a:ext uri="{9D8B030D-6E8A-4147-A177-3AD203B41FA5}">
                      <a16:colId xmlns:a16="http://schemas.microsoft.com/office/drawing/2014/main" val="1158936350"/>
                    </a:ext>
                  </a:extLst>
                </a:gridCol>
                <a:gridCol w="1377387">
                  <a:extLst>
                    <a:ext uri="{9D8B030D-6E8A-4147-A177-3AD203B41FA5}">
                      <a16:colId xmlns:a16="http://schemas.microsoft.com/office/drawing/2014/main" val="1093682466"/>
                    </a:ext>
                  </a:extLst>
                </a:gridCol>
                <a:gridCol w="1412111">
                  <a:extLst>
                    <a:ext uri="{9D8B030D-6E8A-4147-A177-3AD203B41FA5}">
                      <a16:colId xmlns:a16="http://schemas.microsoft.com/office/drawing/2014/main" val="3592467790"/>
                    </a:ext>
                  </a:extLst>
                </a:gridCol>
                <a:gridCol w="1377388">
                  <a:extLst>
                    <a:ext uri="{9D8B030D-6E8A-4147-A177-3AD203B41FA5}">
                      <a16:colId xmlns:a16="http://schemas.microsoft.com/office/drawing/2014/main" val="1731056314"/>
                    </a:ext>
                  </a:extLst>
                </a:gridCol>
                <a:gridCol w="1379916">
                  <a:extLst>
                    <a:ext uri="{9D8B030D-6E8A-4147-A177-3AD203B41FA5}">
                      <a16:colId xmlns:a16="http://schemas.microsoft.com/office/drawing/2014/main" val="2061830236"/>
                    </a:ext>
                  </a:extLst>
                </a:gridCol>
              </a:tblGrid>
              <a:tr h="369403"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Grammar feature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Reading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Listening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Writing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Speaking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4143877"/>
                  </a:ext>
                </a:extLst>
              </a:tr>
              <a:tr h="5724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Present continuous formation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Two forms in English vs. one in TL</a:t>
                      </a:r>
                      <a:endParaRPr lang="en-GB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6 items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6 items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1171178"/>
                  </a:ext>
                </a:extLst>
              </a:tr>
              <a:tr h="572489">
                <a:tc>
                  <a:txBody>
                    <a:bodyPr/>
                    <a:lstStyle/>
                    <a:p>
                      <a:r>
                        <a:rPr lang="fr-FR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Question</a:t>
                      </a:r>
                      <a:r>
                        <a:rPr lang="fr-FR" sz="1800" b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formation</a:t>
                      </a:r>
                    </a:p>
                    <a:p>
                      <a:r>
                        <a:rPr lang="fr-FR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Intonation; </a:t>
                      </a:r>
                      <a:r>
                        <a:rPr lang="fr-FR" sz="1800" i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do-aux</a:t>
                      </a:r>
                      <a:r>
                        <a:rPr lang="fr-FR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in English vs.</a:t>
                      </a:r>
                      <a:r>
                        <a:rPr lang="fr-FR" sz="18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TL</a:t>
                      </a:r>
                      <a:endParaRPr lang="en-GB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sz="1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6239661"/>
                  </a:ext>
                </a:extLst>
              </a:tr>
              <a:tr h="5724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Subject-verb agreement (regular -AR)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  <a:r>
                        <a:rPr lang="en-GB" sz="1800" baseline="300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st</a:t>
                      </a:r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/ 2</a:t>
                      </a:r>
                      <a:r>
                        <a:rPr lang="en-GB" sz="1800" baseline="300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nd</a:t>
                      </a:r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/ 3</a:t>
                      </a:r>
                      <a:r>
                        <a:rPr lang="en-GB" sz="1800" baseline="300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rd</a:t>
                      </a:r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singular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4 items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4 items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0386773"/>
                  </a:ext>
                </a:extLst>
              </a:tr>
              <a:tr h="6458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Subject-verb agreement (irregular)</a:t>
                      </a:r>
                      <a:r>
                        <a:rPr lang="en-GB" sz="1800" b="0" i="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estar</a:t>
                      </a:r>
                      <a:r>
                        <a:rPr lang="en-GB" sz="1800" b="0" i="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(1st, 2nd, 3rd sing); </a:t>
                      </a:r>
                      <a:r>
                        <a:rPr lang="en-GB" sz="1800" b="0" i="0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ser</a:t>
                      </a:r>
                      <a:r>
                        <a:rPr lang="en-GB" sz="1800" b="0" i="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(1st, 2nd, 3rd sing / 3rd </a:t>
                      </a:r>
                      <a:r>
                        <a:rPr lang="en-GB" sz="1800" b="0" i="0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pl</a:t>
                      </a:r>
                      <a:r>
                        <a:rPr lang="en-GB" sz="1800" b="0" i="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); </a:t>
                      </a:r>
                      <a:r>
                        <a:rPr lang="en-GB" sz="1800" b="0" i="0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tener</a:t>
                      </a:r>
                      <a:r>
                        <a:rPr lang="en-GB" sz="1800" b="0" i="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(1st, 2nd, 3rd sing / 1st, 3rd </a:t>
                      </a:r>
                      <a:r>
                        <a:rPr lang="en-GB" sz="1800" b="0" i="0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pl</a:t>
                      </a:r>
                      <a:r>
                        <a:rPr lang="en-GB" sz="1800" b="0" i="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); </a:t>
                      </a:r>
                      <a:r>
                        <a:rPr lang="en-GB" sz="1800" b="0" i="0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querer</a:t>
                      </a:r>
                      <a:r>
                        <a:rPr lang="en-GB" sz="1800" b="0" i="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(1st, 2nd, 3rd sing); </a:t>
                      </a:r>
                      <a:r>
                        <a:rPr lang="en-GB" sz="1800" b="0" i="0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hacer</a:t>
                      </a:r>
                      <a:r>
                        <a:rPr lang="en-GB" sz="1800" b="0" i="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i="0" kern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(1</a:t>
                      </a:r>
                      <a:r>
                        <a:rPr lang="en-GB" sz="1800" b="0" i="0" kern="1200" baseline="300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st</a:t>
                      </a:r>
                      <a:r>
                        <a:rPr lang="en-GB" sz="1800" b="0" i="0" kern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2</a:t>
                      </a:r>
                      <a:r>
                        <a:rPr lang="en-GB" sz="1800" b="0" i="0" kern="1200" baseline="300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nd</a:t>
                      </a:r>
                      <a:r>
                        <a:rPr lang="en-GB" sz="1800" b="0" i="0" kern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3</a:t>
                      </a:r>
                      <a:r>
                        <a:rPr lang="en-GB" sz="1800" b="0" i="0" kern="1200" baseline="300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rd</a:t>
                      </a:r>
                      <a:r>
                        <a:rPr lang="en-GB" sz="1800" b="0" i="0" kern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sing)</a:t>
                      </a:r>
                      <a:r>
                        <a:rPr lang="en-GB" sz="1800" b="0" i="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;</a:t>
                      </a:r>
                      <a:r>
                        <a:rPr lang="en-GB" sz="1800" b="0" i="0" kern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i="0" kern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dar</a:t>
                      </a:r>
                      <a:r>
                        <a:rPr lang="en-GB" sz="1800" b="0" i="0" kern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(1</a:t>
                      </a:r>
                      <a:r>
                        <a:rPr lang="en-GB" sz="1800" b="0" i="0" kern="1200" baseline="300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st</a:t>
                      </a:r>
                      <a:r>
                        <a:rPr lang="en-GB" sz="1800" b="0" i="0" kern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2</a:t>
                      </a:r>
                      <a:r>
                        <a:rPr lang="en-GB" sz="1800" b="0" i="0" kern="1200" baseline="300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nd</a:t>
                      </a:r>
                      <a:r>
                        <a:rPr lang="en-GB" sz="1800" b="0" i="0" kern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3</a:t>
                      </a:r>
                      <a:r>
                        <a:rPr lang="en-GB" sz="1800" b="0" i="0" kern="1200" baseline="300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rd</a:t>
                      </a:r>
                      <a:r>
                        <a:rPr lang="en-GB" sz="1800" b="0" i="0" kern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sing)</a:t>
                      </a:r>
                      <a:endParaRPr lang="en-GB" sz="1800" i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6 items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6 items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4 items</a:t>
                      </a:r>
                    </a:p>
                    <a:p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(</a:t>
                      </a:r>
                      <a:r>
                        <a:rPr lang="en-GB" sz="1800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all</a:t>
                      </a:r>
                      <a:r>
                        <a:rPr lang="en-GB" sz="1800" i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)</a:t>
                      </a:r>
                      <a:endParaRPr lang="en-GB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4 items</a:t>
                      </a:r>
                    </a:p>
                    <a:p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(</a:t>
                      </a:r>
                      <a:r>
                        <a:rPr lang="en-GB" sz="1800" i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tener</a:t>
                      </a:r>
                      <a:r>
                        <a:rPr lang="en-GB" sz="1800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, </a:t>
                      </a:r>
                      <a:r>
                        <a:rPr lang="en-GB" sz="1800" i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querer</a:t>
                      </a:r>
                      <a:r>
                        <a:rPr lang="en-GB" sz="1800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)</a:t>
                      </a:r>
                      <a:endParaRPr lang="en-GB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760321"/>
                  </a:ext>
                </a:extLst>
              </a:tr>
              <a:tr h="572489">
                <a:tc>
                  <a:txBody>
                    <a:bodyPr/>
                    <a:lstStyle/>
                    <a:p>
                      <a:r>
                        <a:rPr lang="en-GB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Article &amp;</a:t>
                      </a:r>
                      <a:r>
                        <a:rPr lang="en-GB" sz="1800" b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adjective </a:t>
                      </a:r>
                      <a:r>
                        <a:rPr lang="en-GB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agreement</a:t>
                      </a:r>
                    </a:p>
                    <a:p>
                      <a:r>
                        <a:rPr lang="en-GB" sz="18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Def</a:t>
                      </a:r>
                      <a:r>
                        <a:rPr lang="en-GB" sz="1800" b="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/ </a:t>
                      </a:r>
                      <a:r>
                        <a:rPr lang="en-GB" sz="1800" b="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indef</a:t>
                      </a:r>
                      <a:r>
                        <a:rPr lang="en-GB" sz="1800" b="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; g</a:t>
                      </a:r>
                      <a:r>
                        <a:rPr lang="en-GB" sz="18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ender; number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4 items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4 items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3113678"/>
                  </a:ext>
                </a:extLst>
              </a:tr>
              <a:tr h="540905">
                <a:tc>
                  <a:txBody>
                    <a:bodyPr/>
                    <a:lstStyle/>
                    <a:p>
                      <a:r>
                        <a:rPr lang="en-GB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Adjectival</a:t>
                      </a:r>
                      <a:r>
                        <a:rPr lang="en-GB" sz="1800" b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word order</a:t>
                      </a:r>
                    </a:p>
                    <a:p>
                      <a:r>
                        <a:rPr lang="en-GB" sz="1800" b="0" i="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Post-nominal</a:t>
                      </a:r>
                      <a:endParaRPr lang="en-GB" sz="1800" b="0" i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4 items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sz="1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526559"/>
                  </a:ext>
                </a:extLst>
              </a:tr>
              <a:tr h="479559">
                <a:tc>
                  <a:txBody>
                    <a:bodyPr/>
                    <a:lstStyle/>
                    <a:p>
                      <a:r>
                        <a:rPr lang="en-GB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Negation</a:t>
                      </a:r>
                    </a:p>
                    <a:p>
                      <a:r>
                        <a:rPr lang="en-GB" sz="1800" b="0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no</a:t>
                      </a:r>
                      <a:r>
                        <a:rPr lang="en-GB" sz="18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+ verb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  <a:r>
                        <a:rPr lang="en-GB" sz="18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items</a:t>
                      </a:r>
                      <a:endParaRPr lang="en-GB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3 items</a:t>
                      </a:r>
                    </a:p>
                    <a:p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(-AR)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7607393"/>
                  </a:ext>
                </a:extLst>
              </a:tr>
              <a:tr h="441362">
                <a:tc>
                  <a:txBody>
                    <a:bodyPr/>
                    <a:lstStyle/>
                    <a:p>
                      <a:r>
                        <a:rPr lang="en-GB" sz="1800" b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“hay” vs. “</a:t>
                      </a:r>
                      <a:r>
                        <a:rPr lang="en-GB" sz="1800" b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tiene</a:t>
                      </a:r>
                      <a:r>
                        <a:rPr lang="en-GB" sz="1800" b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”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4 items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32943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70897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ckground rectangl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6863"/>
            <a:ext cx="6649156" cy="8671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72" y="0"/>
            <a:ext cx="6484584" cy="1325563"/>
          </a:xfrm>
        </p:spPr>
        <p:txBody>
          <a:bodyPr>
            <a:norm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4. Test creation process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A0A8ECF-A687-4D4B-939F-30DD2759DE98}"/>
              </a:ext>
            </a:extLst>
          </p:cNvPr>
          <p:cNvSpPr txBox="1"/>
          <p:nvPr/>
        </p:nvSpPr>
        <p:spPr>
          <a:xfrm>
            <a:off x="164572" y="1325563"/>
            <a:ext cx="11788729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100" dirty="0">
                <a:solidFill>
                  <a:srgbClr val="002060"/>
                </a:solidFill>
                <a:latin typeface="Century Gothic" panose="020B0502020202020204" pitchFamily="34" charset="0"/>
              </a:rPr>
              <a:t>Each </a:t>
            </a:r>
            <a:r>
              <a:rPr lang="en-GB" sz="21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question</a:t>
            </a:r>
            <a:r>
              <a:rPr lang="en-GB" sz="2100" dirty="0">
                <a:solidFill>
                  <a:srgbClr val="002060"/>
                </a:solidFill>
                <a:latin typeface="Century Gothic" panose="020B0502020202020204" pitchFamily="34" charset="0"/>
              </a:rPr>
              <a:t> tests a specific grammatical feature (or combination of features)</a:t>
            </a:r>
          </a:p>
          <a:p>
            <a:endParaRPr lang="en-GB" sz="21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endParaRPr lang="en-GB" sz="21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r>
              <a:rPr lang="en-GB" sz="21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Size of the test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100" dirty="0">
                <a:solidFill>
                  <a:srgbClr val="002060"/>
                </a:solidFill>
                <a:latin typeface="Century Gothic" panose="020B0502020202020204" pitchFamily="34" charset="0"/>
              </a:rPr>
              <a:t>Target time: 15 minutes (R/L/W); 4 minutes (S)</a:t>
            </a:r>
          </a:p>
          <a:p>
            <a:endParaRPr lang="en-GB" sz="21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1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50</a:t>
            </a:r>
            <a:r>
              <a:rPr lang="en-GB" sz="2100" dirty="0">
                <a:solidFill>
                  <a:srgbClr val="002060"/>
                </a:solidFill>
                <a:latin typeface="Century Gothic" panose="020B0502020202020204" pitchFamily="34" charset="0"/>
              </a:rPr>
              <a:t> test items (R/L/W); </a:t>
            </a:r>
            <a:r>
              <a:rPr lang="en-GB" sz="21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13</a:t>
            </a:r>
            <a:r>
              <a:rPr lang="en-GB" sz="2100" dirty="0">
                <a:solidFill>
                  <a:srgbClr val="002060"/>
                </a:solidFill>
                <a:latin typeface="Century Gothic" panose="020B0502020202020204" pitchFamily="34" charset="0"/>
              </a:rPr>
              <a:t> items (S)</a:t>
            </a:r>
          </a:p>
          <a:p>
            <a:endParaRPr lang="en-GB" sz="21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endParaRPr lang="en-GB" sz="21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r>
              <a:rPr lang="en-GB" sz="21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Question item pool</a:t>
            </a:r>
            <a:endParaRPr lang="en-GB" sz="21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100" dirty="0">
                <a:solidFill>
                  <a:srgbClr val="002060"/>
                </a:solidFill>
                <a:latin typeface="Century Gothic" panose="020B0502020202020204" pitchFamily="34" charset="0"/>
              </a:rPr>
              <a:t>Items created using vocabulary from </a:t>
            </a:r>
            <a:r>
              <a:rPr lang="en-GB" sz="21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SoW</a:t>
            </a:r>
            <a:r>
              <a:rPr lang="en-GB" sz="2100" dirty="0">
                <a:solidFill>
                  <a:srgbClr val="002060"/>
                </a:solidFill>
                <a:latin typeface="Century Gothic" panose="020B0502020202020204" pitchFamily="34" charset="0"/>
              </a:rPr>
              <a:t> (reviewed to ensure no clash with vocabulary test)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1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100" dirty="0">
                <a:solidFill>
                  <a:srgbClr val="002060"/>
                </a:solidFill>
                <a:latin typeface="Century Gothic" panose="020B0502020202020204" pitchFamily="34" charset="0"/>
              </a:rPr>
              <a:t>Each pool contains an </a:t>
            </a:r>
            <a:r>
              <a:rPr lang="en-GB" sz="21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equal number</a:t>
            </a:r>
            <a:r>
              <a:rPr lang="en-GB" sz="2100" dirty="0">
                <a:solidFill>
                  <a:srgbClr val="002060"/>
                </a:solidFill>
                <a:latin typeface="Century Gothic" panose="020B0502020202020204" pitchFamily="34" charset="0"/>
              </a:rPr>
              <a:t> of instances of each structure taught </a:t>
            </a:r>
          </a:p>
          <a:p>
            <a:r>
              <a:rPr lang="en-GB" sz="2000" dirty="0">
                <a:solidFill>
                  <a:srgbClr val="002060"/>
                </a:solidFill>
                <a:latin typeface="Century Gothic" panose="020B0502020202020204" pitchFamily="34" charset="0"/>
              </a:rPr>
              <a:t>     (e.g. equally likely to be tested on 1</a:t>
            </a:r>
            <a:r>
              <a:rPr lang="en-GB" sz="2000" baseline="30000" dirty="0">
                <a:solidFill>
                  <a:srgbClr val="002060"/>
                </a:solidFill>
                <a:latin typeface="Century Gothic" panose="020B0502020202020204" pitchFamily="34" charset="0"/>
              </a:rPr>
              <a:t>st</a:t>
            </a:r>
            <a:r>
              <a:rPr lang="en-GB" sz="2000" dirty="0">
                <a:solidFill>
                  <a:srgbClr val="002060"/>
                </a:solidFill>
                <a:latin typeface="Century Gothic" panose="020B0502020202020204" pitchFamily="34" charset="0"/>
              </a:rPr>
              <a:t> person singular as 2</a:t>
            </a:r>
            <a:r>
              <a:rPr lang="en-GB" sz="2000" baseline="30000" dirty="0">
                <a:solidFill>
                  <a:srgbClr val="002060"/>
                </a:solidFill>
                <a:latin typeface="Century Gothic" panose="020B0502020202020204" pitchFamily="34" charset="0"/>
              </a:rPr>
              <a:t>nd</a:t>
            </a:r>
            <a:r>
              <a:rPr lang="en-GB" sz="2000" dirty="0">
                <a:solidFill>
                  <a:srgbClr val="002060"/>
                </a:solidFill>
                <a:latin typeface="Century Gothic" panose="020B0502020202020204" pitchFamily="34" charset="0"/>
              </a:rPr>
              <a:t> person singular in subject-verb     </a:t>
            </a:r>
          </a:p>
          <a:p>
            <a:r>
              <a:rPr lang="en-GB" sz="2000" dirty="0">
                <a:solidFill>
                  <a:srgbClr val="002060"/>
                </a:solidFill>
                <a:latin typeface="Century Gothic" panose="020B0502020202020204" pitchFamily="34" charset="0"/>
              </a:rPr>
              <a:t>     agreement questions, etc.)</a:t>
            </a:r>
          </a:p>
        </p:txBody>
      </p:sp>
      <p:sp>
        <p:nvSpPr>
          <p:cNvPr id="4" name="Rounded Rectangular Callout 3"/>
          <p:cNvSpPr/>
          <p:nvPr/>
        </p:nvSpPr>
        <p:spPr>
          <a:xfrm>
            <a:off x="6403622" y="2875066"/>
            <a:ext cx="5475111" cy="1497914"/>
          </a:xfrm>
          <a:prstGeom prst="wedgeRoundRectCallout">
            <a:avLst>
              <a:gd name="adj1" fmla="val -80431"/>
              <a:gd name="adj2" fmla="val -30179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Variation between languages in weighting of different modes / modalities, due to variation in nature of grammar features being tested in each language.</a:t>
            </a:r>
          </a:p>
        </p:txBody>
      </p:sp>
    </p:spTree>
    <p:extLst>
      <p:ext uri="{BB962C8B-B14F-4D97-AF65-F5344CB8AC3E}">
        <p14:creationId xmlns:p14="http://schemas.microsoft.com/office/powerpoint/2010/main" val="3491409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ckground rectangl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6863"/>
            <a:ext cx="6649156" cy="8671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72" y="0"/>
            <a:ext cx="6484584" cy="1325563"/>
          </a:xfrm>
        </p:spPr>
        <p:txBody>
          <a:bodyPr>
            <a:norm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4. Test creation: examples items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97712" y="1325563"/>
            <a:ext cx="110769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Testing written and aural receptive knowledge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Testing ability to recognise 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meaning</a:t>
            </a:r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 as well as form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sz="2400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Multiple choice; here matching to English equivalent</a:t>
            </a:r>
          </a:p>
        </p:txBody>
      </p:sp>
      <p:pic>
        <p:nvPicPr>
          <p:cNvPr id="6" name="Picture 5" descr="French test question where you select the answer in English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8055" y="3103013"/>
            <a:ext cx="9889000" cy="275008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9" name="Rounded Rectangular Callout 8"/>
          <p:cNvSpPr/>
          <p:nvPr/>
        </p:nvSpPr>
        <p:spPr>
          <a:xfrm>
            <a:off x="8530541" y="179670"/>
            <a:ext cx="3534137" cy="1620455"/>
          </a:xfrm>
          <a:prstGeom prst="wedgeRoundRectCallout">
            <a:avLst>
              <a:gd name="adj1" fmla="val -28907"/>
              <a:gd name="adj2" fmla="val 112358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Multiple choice options appear in a random order for each item</a:t>
            </a:r>
          </a:p>
          <a:p>
            <a:pPr algn="ctr"/>
            <a:r>
              <a:rPr lang="en-GB" sz="2000" i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(Avoid position indicating correct answer)</a:t>
            </a:r>
          </a:p>
        </p:txBody>
      </p:sp>
    </p:spTree>
    <p:extLst>
      <p:ext uri="{BB962C8B-B14F-4D97-AF65-F5344CB8AC3E}">
        <p14:creationId xmlns:p14="http://schemas.microsoft.com/office/powerpoint/2010/main" val="3564894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574</TotalTime>
  <Words>1612</Words>
  <Application>Microsoft Macintosh PowerPoint</Application>
  <PresentationFormat>Widescreen</PresentationFormat>
  <Paragraphs>366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Century Gothic</vt:lpstr>
      <vt:lpstr>Wingdings</vt:lpstr>
      <vt:lpstr>Office Theme</vt:lpstr>
      <vt:lpstr>SOW-based grammar testing for NCELP Y7 </vt:lpstr>
      <vt:lpstr>Outline</vt:lpstr>
      <vt:lpstr>1. Grammar testing team</vt:lpstr>
      <vt:lpstr>2. Grammar testing principles</vt:lpstr>
      <vt:lpstr>3. Coverage of grammar: GERMAN</vt:lpstr>
      <vt:lpstr>3. Coverage of grammar: FRENCH</vt:lpstr>
      <vt:lpstr>3. Coverage of grammar: SPANISH</vt:lpstr>
      <vt:lpstr>4. Test creation process</vt:lpstr>
      <vt:lpstr>4. Test creation: examples items</vt:lpstr>
      <vt:lpstr>4. Test creation: examples items</vt:lpstr>
      <vt:lpstr>4. Test creation: examples items</vt:lpstr>
      <vt:lpstr>4. Test creation: examples items</vt:lpstr>
      <vt:lpstr>4. Test creation: examples items</vt:lpstr>
      <vt:lpstr>4. Test creation: examples items</vt:lpstr>
      <vt:lpstr>4. Test creation: examples items</vt:lpstr>
      <vt:lpstr>4. Test creation: examples items</vt:lpstr>
      <vt:lpstr>4. Test creation: examples items</vt:lpstr>
      <vt:lpstr>5. Scoring</vt:lpstr>
      <vt:lpstr>5. Scoring</vt:lpstr>
      <vt:lpstr>5. Scoring</vt:lpstr>
      <vt:lpstr>5. Scoring</vt:lpstr>
      <vt:lpstr>5. Scoring</vt:lpstr>
      <vt:lpstr>5. Scoring</vt:lpstr>
    </vt:vector>
  </TitlesOfParts>
  <Company>University of Reading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SOW-based grammar testing for NCELP Y7</dc:title>
  <dc:creator>Rowena Kasprowicz</dc:creator>
  <cp:lastModifiedBy>Helen Thomas</cp:lastModifiedBy>
  <cp:revision>123</cp:revision>
  <dcterms:created xsi:type="dcterms:W3CDTF">2020-02-25T09:07:02Z</dcterms:created>
  <dcterms:modified xsi:type="dcterms:W3CDTF">2020-03-02T14:54:05Z</dcterms:modified>
</cp:coreProperties>
</file>