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50" r:id="rId2"/>
    <p:sldId id="632" r:id="rId3"/>
    <p:sldId id="633" r:id="rId4"/>
    <p:sldId id="634" r:id="rId5"/>
    <p:sldId id="419" r:id="rId6"/>
    <p:sldId id="388" r:id="rId7"/>
    <p:sldId id="636" r:id="rId8"/>
    <p:sldId id="323" r:id="rId9"/>
    <p:sldId id="773" r:id="rId10"/>
    <p:sldId id="774" r:id="rId11"/>
    <p:sldId id="335" r:id="rId12"/>
    <p:sldId id="784" r:id="rId13"/>
    <p:sldId id="788" r:id="rId14"/>
    <p:sldId id="504" r:id="rId15"/>
    <p:sldId id="7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2085"/>
  </p:normalViewPr>
  <p:slideViewPr>
    <p:cSldViewPr snapToGrid="0" snapToObjects="1">
      <p:cViewPr varScale="1">
        <p:scale>
          <a:sx n="89" d="100"/>
          <a:sy n="89" d="100"/>
        </p:scale>
        <p:origin x="2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A2A328EF-BBFB-5D4C-B69E-2CF87DA0501F}" type="datetimeFigureOut">
              <a:rPr lang="en-US" smtClean="0"/>
              <a:pPr/>
              <a:t>7/12/22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25BCB534-AE23-714F-B1B2-5AA155F8AB86}" type="slidenum">
              <a:rPr lang="en-US" smtClean="0"/>
              <a:pPr/>
              <a:t>‹#›</a:t>
            </a:fld>
            <a:endParaRPr lang="en-US" dirty="0"/>
          </a:p>
        </p:txBody>
      </p:sp>
    </p:spTree>
    <p:extLst>
      <p:ext uri="{BB962C8B-B14F-4D97-AF65-F5344CB8AC3E}">
        <p14:creationId xmlns:p14="http://schemas.microsoft.com/office/powerpoint/2010/main" val="1613916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br>
              <a:rPr lang="en-GB" baseline="0" dirty="0"/>
            </a:br>
            <a:endParaRPr lang="en-GB" baseline="0" dirty="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1361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8.1.2.5</a:t>
            </a:r>
          </a:p>
          <a:p>
            <a:r>
              <a:rPr lang="en-US" b="1" dirty="0"/>
              <a:t>Timing: 5 minutes</a:t>
            </a:r>
          </a:p>
          <a:p>
            <a:endParaRPr lang="en-US" b="1" dirty="0"/>
          </a:p>
          <a:p>
            <a:r>
              <a:rPr lang="en-US" b="1" dirty="0"/>
              <a:t>Aim: </a:t>
            </a:r>
            <a:r>
              <a:rPr lang="en-US" b="0" dirty="0"/>
              <a:t>introducing a specific use of preposition </a:t>
            </a:r>
            <a:r>
              <a:rPr lang="en-US" b="0" i="1" dirty="0"/>
              <a:t>à</a:t>
            </a:r>
            <a:r>
              <a:rPr lang="en-US" b="0" i="0" dirty="0"/>
              <a:t>, using a dictionary/research to understand</a:t>
            </a:r>
            <a:r>
              <a:rPr lang="en-US" b="0" dirty="0"/>
              <a:t> the detail of the text</a:t>
            </a:r>
            <a:endParaRPr lang="en-US" b="1" dirty="0"/>
          </a:p>
          <a:p>
            <a:endParaRPr lang="en-US" b="1" dirty="0"/>
          </a:p>
          <a:p>
            <a:r>
              <a:rPr lang="en-US" b="1" dirty="0"/>
              <a:t>Procedure:</a:t>
            </a:r>
          </a:p>
          <a:p>
            <a:r>
              <a:rPr lang="en-US" b="0" dirty="0"/>
              <a:t>1. Introduce the specific use of </a:t>
            </a:r>
            <a:r>
              <a:rPr lang="en-US" b="0" i="1" dirty="0"/>
              <a:t>à </a:t>
            </a:r>
            <a:r>
              <a:rPr lang="en-US" b="0" i="0" dirty="0"/>
              <a:t>to indicate ingredients / accompaniments in a dish.</a:t>
            </a:r>
          </a:p>
          <a:p>
            <a:r>
              <a:rPr lang="en-US" b="0" dirty="0"/>
              <a:t>2. Bring up the Christmas menu. Students use dictionaries and/or websites to find out what food types are in each dish.</a:t>
            </a:r>
          </a:p>
          <a:p>
            <a:r>
              <a:rPr lang="en-US" b="0" dirty="0"/>
              <a:t>3. Students pair up pictures a-f, based on the pairings on the menu.</a:t>
            </a:r>
          </a:p>
          <a:p>
            <a:r>
              <a:rPr lang="en-US" b="0" dirty="0"/>
              <a:t>4. Click to reveal the answers (in the order of the menu).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5. Reactions to the menu can also be elicited – </a:t>
            </a:r>
            <a:r>
              <a:rPr lang="en-US" b="0" dirty="0" err="1"/>
              <a:t>eg.</a:t>
            </a:r>
            <a:r>
              <a:rPr lang="en-US" b="0" dirty="0"/>
              <a:t> </a:t>
            </a:r>
            <a:r>
              <a:rPr lang="en-US" b="0" i="1" dirty="0"/>
              <a:t>‘Qui </a:t>
            </a:r>
            <a:r>
              <a:rPr lang="en-US" b="0" i="1" dirty="0" err="1"/>
              <a:t>aime</a:t>
            </a:r>
            <a:r>
              <a:rPr lang="en-US" b="0" i="1" dirty="0"/>
              <a:t> le menu ?’, ‘Qui </a:t>
            </a:r>
            <a:r>
              <a:rPr lang="en-US" b="0" i="1" dirty="0" err="1"/>
              <a:t>n’aime</a:t>
            </a:r>
            <a:r>
              <a:rPr lang="en-US" b="0" i="1" dirty="0"/>
              <a:t> pas le menu ?’, ‘</a:t>
            </a:r>
            <a:r>
              <a:rPr lang="en-US" b="0" i="1" dirty="0" err="1"/>
              <a:t>Quel</a:t>
            </a:r>
            <a:r>
              <a:rPr lang="en-US" b="0" i="1" dirty="0"/>
              <a:t> plat </a:t>
            </a:r>
            <a:r>
              <a:rPr lang="en-US" b="0" i="1" dirty="0" err="1"/>
              <a:t>aimes-tu</a:t>
            </a:r>
            <a:r>
              <a:rPr lang="en-US" b="0" i="1" dirty="0"/>
              <a:t> ?’, ‘</a:t>
            </a:r>
            <a:r>
              <a:rPr lang="en-US" b="0" i="1" dirty="0" err="1"/>
              <a:t>Pourquoi</a:t>
            </a:r>
            <a:r>
              <a:rPr lang="en-US" b="0" i="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used (1 is the most frequent word in French): </a:t>
            </a:r>
            <a:br>
              <a:rPr lang="en-GB" baseline="0" dirty="0"/>
            </a:br>
            <a:r>
              <a:rPr lang="en-GB" baseline="0" dirty="0"/>
              <a:t>menu [4370], </a:t>
            </a:r>
            <a:r>
              <a:rPr lang="en-GB" baseline="0" dirty="0" err="1"/>
              <a:t>paire</a:t>
            </a:r>
            <a:r>
              <a:rPr lang="en-GB" baseline="0" dirty="0"/>
              <a:t> [3926]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vocabulary (1 is the most frequent word in French): </a:t>
            </a:r>
            <a:endParaRPr lang="en-GB" sz="120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bœuf</a:t>
            </a:r>
            <a:r>
              <a:rPr lang="en-GB" baseline="0" dirty="0"/>
              <a:t> [3914], foie [4817], </a:t>
            </a:r>
            <a:r>
              <a:rPr lang="en-GB" baseline="0" dirty="0" err="1"/>
              <a:t>gras</a:t>
            </a:r>
            <a:r>
              <a:rPr lang="en-GB" baseline="0" dirty="0"/>
              <a:t> [4018], </a:t>
            </a:r>
            <a:r>
              <a:rPr lang="en-GB" baseline="0" dirty="0" err="1"/>
              <a:t>poulet</a:t>
            </a:r>
            <a:r>
              <a:rPr lang="en-GB" baseline="0" dirty="0"/>
              <a:t> [4222], vin [2309], pain [2802], </a:t>
            </a:r>
            <a:r>
              <a:rPr lang="en-GB" baseline="0" dirty="0" err="1"/>
              <a:t>épice</a:t>
            </a:r>
            <a:r>
              <a:rPr lang="en-GB" baseline="0" dirty="0"/>
              <a:t> [&gt;5000], </a:t>
            </a:r>
            <a:r>
              <a:rPr lang="en-GB" baseline="0" dirty="0" err="1"/>
              <a:t>pomme</a:t>
            </a:r>
            <a:r>
              <a:rPr lang="en-GB" baseline="0" dirty="0"/>
              <a:t> [2847]</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502820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8.1.2.5</a:t>
            </a:r>
          </a:p>
          <a:p>
            <a:r>
              <a:rPr lang="en-US" b="1" dirty="0"/>
              <a:t>Timing: 10 minutes</a:t>
            </a:r>
          </a:p>
          <a:p>
            <a:endParaRPr lang="en-US" b="1" dirty="0"/>
          </a:p>
          <a:p>
            <a:r>
              <a:rPr lang="en-US" b="1" dirty="0"/>
              <a:t>Aim: </a:t>
            </a:r>
            <a:r>
              <a:rPr lang="en-US" b="0" dirty="0"/>
              <a:t>responding creatively to the text</a:t>
            </a:r>
            <a:endParaRPr lang="en-US" b="1" dirty="0"/>
          </a:p>
          <a:p>
            <a:endParaRPr lang="en-US" b="1" dirty="0"/>
          </a:p>
          <a:p>
            <a:r>
              <a:rPr lang="en-US" b="1" dirty="0"/>
              <a:t>Procedure:</a:t>
            </a:r>
          </a:p>
          <a:p>
            <a:r>
              <a:rPr lang="en-US" b="0" dirty="0"/>
              <a:t>1. Students choose whether to write an article about themselves, or write an interview with Thomas </a:t>
            </a:r>
            <a:r>
              <a:rPr lang="en-US" b="0" dirty="0" err="1"/>
              <a:t>Pesquet</a:t>
            </a:r>
            <a:r>
              <a:rPr lang="en-US" b="0" dirty="0"/>
              <a:t>.</a:t>
            </a:r>
          </a:p>
          <a:p>
            <a:r>
              <a:rPr lang="en-US" b="0" dirty="0"/>
              <a:t>2. They can use dictionaries and do research online to inform their writing.</a:t>
            </a:r>
          </a:p>
          <a:p>
            <a:r>
              <a:rPr lang="en-US" b="0" dirty="0"/>
              <a:t>3. The activity can be extended by using their writing as scripts for a TV news report / chat show interview, to be recorded or performed in class.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used (1 is the most frequent word in French): </a:t>
            </a:r>
            <a:br>
              <a:rPr lang="en-GB" baseline="0" dirty="0"/>
            </a:br>
            <a:r>
              <a:rPr lang="en-GB" baseline="0" dirty="0"/>
              <a:t>tour [523], article [604], </a:t>
            </a:r>
            <a:r>
              <a:rPr lang="en-GB" baseline="0" dirty="0" err="1"/>
              <a:t>similaire</a:t>
            </a:r>
            <a:r>
              <a:rPr lang="en-GB" baseline="0" dirty="0"/>
              <a:t> [2632], imaginer [840], </a:t>
            </a:r>
            <a:r>
              <a:rPr lang="en-GB" baseline="0" dirty="0" err="1"/>
              <a:t>astronaute</a:t>
            </a:r>
            <a:r>
              <a:rPr lang="en-GB" baseline="0" dirty="0"/>
              <a:t> [&gt;5000], menu [3470], </a:t>
            </a:r>
            <a:r>
              <a:rPr lang="en-GB" baseline="0" dirty="0" err="1"/>
              <a:t>idéal</a:t>
            </a:r>
            <a:r>
              <a:rPr lang="en-GB" baseline="0" dirty="0"/>
              <a:t> [1429], occasion [423], </a:t>
            </a:r>
            <a:r>
              <a:rPr lang="en-GB" baseline="0" dirty="0" err="1"/>
              <a:t>spécial</a:t>
            </a:r>
            <a:r>
              <a:rPr lang="en-GB" baseline="0" dirty="0"/>
              <a:t> [726], restaurant [2336], interview [3186], </a:t>
            </a:r>
            <a:r>
              <a:rPr lang="en-GB" baseline="0" dirty="0" err="1"/>
              <a:t>traditionnel</a:t>
            </a:r>
            <a:r>
              <a:rPr lang="en-GB" baseline="0" dirty="0"/>
              <a:t> [1574]</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5613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8.2.2.2</a:t>
            </a:r>
          </a:p>
          <a:p>
            <a:r>
              <a:rPr lang="en-US" b="1" dirty="0"/>
              <a:t>Timing: 7 minutes</a:t>
            </a:r>
          </a:p>
          <a:p>
            <a:endParaRPr lang="en-US" b="1" dirty="0"/>
          </a:p>
          <a:p>
            <a:r>
              <a:rPr lang="en-US" b="1" dirty="0"/>
              <a:t>Aim: </a:t>
            </a:r>
            <a:r>
              <a:rPr lang="en-US" b="0" dirty="0"/>
              <a:t>Written production of present tense with appropriate time adverbials to express future and habitual actions.</a:t>
            </a:r>
          </a:p>
          <a:p>
            <a:endParaRPr lang="en-US" b="1" dirty="0"/>
          </a:p>
          <a:p>
            <a:r>
              <a:rPr lang="en-US" b="1" dirty="0"/>
              <a:t>Procedure:</a:t>
            </a:r>
          </a:p>
          <a:p>
            <a:r>
              <a:rPr lang="en-US" b="0" dirty="0"/>
              <a:t>1. Click to animate the task explanation.</a:t>
            </a:r>
          </a:p>
          <a:p>
            <a:r>
              <a:rPr lang="en-US" b="0" dirty="0"/>
              <a:t>2. Make sure that students understand the intended format of each sentence, as per the example.</a:t>
            </a:r>
          </a:p>
          <a:p>
            <a:r>
              <a:rPr lang="en-US" b="0" dirty="0"/>
              <a:t>3. Ask students to make each sentence</a:t>
            </a:r>
            <a:r>
              <a:rPr lang="en-US" b="0" baseline="0" dirty="0"/>
              <a:t> about a different day of the week.</a:t>
            </a:r>
            <a:endParaRPr lang="en-US" b="0" dirty="0"/>
          </a:p>
          <a:p>
            <a:r>
              <a:rPr lang="en-US" b="0" dirty="0"/>
              <a:t>4. Students write</a:t>
            </a:r>
            <a:r>
              <a:rPr lang="en-US" b="0" baseline="0" dirty="0"/>
              <a:t> their sentences.</a:t>
            </a:r>
            <a:endParaRPr lang="en-US" b="0" dirty="0"/>
          </a:p>
          <a:p>
            <a:r>
              <a:rPr lang="en-US" b="0" dirty="0"/>
              <a:t>5. If time permits, students share their examples with one another.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84122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8.2.2.4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8 minutes </a:t>
            </a:r>
            <a:r>
              <a:rPr lang="en-US" b="0" dirty="0"/>
              <a:t>for 3 slides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Written production of</a:t>
            </a:r>
            <a:r>
              <a:rPr lang="en-US" b="0" baseline="0" dirty="0"/>
              <a:t> </a:t>
            </a:r>
            <a:r>
              <a:rPr lang="en-GB" b="0" dirty="0"/>
              <a:t>noun phrases with multiple adjectives.</a:t>
            </a:r>
            <a:endParaRPr lang="en-GB" sz="1200" dirty="0">
              <a:solidFill>
                <a:prstClr val="white"/>
              </a:solidFill>
              <a:cs typeface="Calibri" panose="020F0502020204030204" pitchFamily="34" charset="0"/>
            </a:endParaRPr>
          </a:p>
          <a:p>
            <a:r>
              <a:rPr lang="en-US" b="0" baseline="0" dirty="0"/>
              <a:t> </a:t>
            </a:r>
            <a:endParaRPr lang="en-US" b="1" dirty="0"/>
          </a:p>
          <a:p>
            <a:r>
              <a:rPr lang="en-US" b="1" dirty="0"/>
              <a:t>Procedure:</a:t>
            </a:r>
          </a:p>
          <a:p>
            <a:r>
              <a:rPr lang="en-US" b="0" dirty="0"/>
              <a:t>1. Students write descriptions in French</a:t>
            </a:r>
            <a:r>
              <a:rPr lang="en-US" b="0" baseline="0" dirty="0"/>
              <a:t> of the two pictures using at least two adjectives in each case.</a:t>
            </a:r>
            <a:endParaRPr lang="en-US" b="0" dirty="0"/>
          </a:p>
          <a:p>
            <a:r>
              <a:rPr lang="en-US" b="0" dirty="0"/>
              <a:t>2. Click to</a:t>
            </a:r>
            <a:r>
              <a:rPr lang="en-US" b="0" baseline="0" dirty="0"/>
              <a:t> bring up example responses.</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and unknown words used: (1 is the most frequent word in French)</a:t>
            </a:r>
            <a:br>
              <a:rPr lang="en-GB" baseline="0" dirty="0"/>
            </a:br>
            <a:r>
              <a:rPr lang="en-GB" baseline="0" dirty="0" err="1"/>
              <a:t>décrire</a:t>
            </a:r>
            <a:r>
              <a:rPr lang="en-GB" baseline="0" dirty="0"/>
              <a:t> [1176], adjective [&gt;5000]</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0" dirty="0"/>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01378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Slide 2/3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56131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Slide 3/3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5712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8.1.1.3</a:t>
            </a:r>
          </a:p>
          <a:p>
            <a:r>
              <a:rPr lang="en-US" b="1" dirty="0"/>
              <a:t>Timing: 8 minutes</a:t>
            </a:r>
          </a:p>
          <a:p>
            <a:endParaRPr lang="en-US" b="1" dirty="0"/>
          </a:p>
          <a:p>
            <a:r>
              <a:rPr lang="en-US" b="1" dirty="0"/>
              <a:t>Aim: </a:t>
            </a:r>
            <a:r>
              <a:rPr lang="en-US" b="0" dirty="0"/>
              <a:t>Semi-structured writing task </a:t>
            </a:r>
            <a:r>
              <a:rPr lang="en-US" b="0" baseline="0" dirty="0"/>
              <a:t>consolidating the main grammar points and vocabulary presented this week.</a:t>
            </a:r>
            <a:r>
              <a:rPr lang="en-US" b="0" i="0" baseline="0" dirty="0"/>
              <a:t> </a:t>
            </a:r>
            <a:r>
              <a:rPr lang="en-US" b="0" dirty="0"/>
              <a:t>The slide following this one should be displayed during</a:t>
            </a:r>
            <a:r>
              <a:rPr lang="en-US" b="0" baseline="0" dirty="0"/>
              <a:t> the activity. </a:t>
            </a:r>
            <a:endParaRPr lang="en-US" b="0" dirty="0"/>
          </a:p>
          <a:p>
            <a:endParaRPr lang="en-US" b="1" dirty="0"/>
          </a:p>
          <a:p>
            <a:r>
              <a:rPr lang="en-US" b="1" dirty="0"/>
              <a:t>Procedure:</a:t>
            </a:r>
          </a:p>
          <a:p>
            <a:r>
              <a:rPr lang="en-US" b="0" dirty="0"/>
              <a:t>1. Students roll 4 dice. The score</a:t>
            </a:r>
            <a:r>
              <a:rPr lang="en-US" b="0" baseline="0" dirty="0"/>
              <a:t> on the first represents the person; the second represents the verb (</a:t>
            </a:r>
            <a:r>
              <a:rPr lang="en-US" b="0" i="1" baseline="0" dirty="0" err="1"/>
              <a:t>avoir</a:t>
            </a:r>
            <a:r>
              <a:rPr lang="en-US" b="0" i="0" baseline="0" dirty="0"/>
              <a:t> or </a:t>
            </a:r>
            <a:r>
              <a:rPr lang="en-US" b="0" i="1" baseline="0" dirty="0" err="1"/>
              <a:t>être</a:t>
            </a:r>
            <a:r>
              <a:rPr lang="en-US" b="0" i="0" baseline="0" dirty="0"/>
              <a:t>); the third represents the gender of the noun to be used; the fourth represents the type of adjective – all according to the table on the slide following this one, which should be displayed during the activity.</a:t>
            </a:r>
            <a:endParaRPr lang="en-US" b="0" dirty="0"/>
          </a:p>
          <a:p>
            <a:r>
              <a:rPr lang="en-US" b="0" dirty="0"/>
              <a:t>2. Students create a sentence of their own in writing according to the parameters indicated by the scores on the dice.</a:t>
            </a:r>
          </a:p>
          <a:p>
            <a:r>
              <a:rPr lang="en-US" b="0" dirty="0"/>
              <a:t>3. Complete five sentences at least.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1586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Display this</a:t>
            </a:r>
            <a:r>
              <a:rPr lang="en-US" b="1" baseline="0" dirty="0"/>
              <a:t> slide during the activity.</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26879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8.1.1.3</a:t>
            </a:r>
          </a:p>
          <a:p>
            <a:r>
              <a:rPr lang="en-US" b="1" dirty="0" err="1"/>
              <a:t>CTiming</a:t>
            </a:r>
            <a:r>
              <a:rPr lang="en-US" b="1" dirty="0"/>
              <a:t>: 8 minutes</a:t>
            </a:r>
          </a:p>
          <a:p>
            <a:endParaRPr lang="en-US" b="1" dirty="0"/>
          </a:p>
          <a:p>
            <a:r>
              <a:rPr lang="en-US" b="1" dirty="0"/>
              <a:t>Aim: </a:t>
            </a:r>
            <a:r>
              <a:rPr lang="en-US" b="0" dirty="0"/>
              <a:t>semi-structured oral production of adjectives following feminine agreement patterns 1-3; oral production of </a:t>
            </a:r>
            <a:r>
              <a:rPr lang="en-US" b="0" i="1" dirty="0" err="1"/>
              <a:t>est-ce</a:t>
            </a:r>
            <a:r>
              <a:rPr lang="en-US" b="0" i="1" dirty="0"/>
              <a:t> que </a:t>
            </a:r>
            <a:r>
              <a:rPr lang="en-US" b="0" dirty="0"/>
              <a:t>questions.</a:t>
            </a:r>
          </a:p>
          <a:p>
            <a:endParaRPr lang="en-US" b="1" dirty="0"/>
          </a:p>
          <a:p>
            <a:r>
              <a:rPr lang="en-US" b="1" dirty="0"/>
              <a:t>Procedure:</a:t>
            </a:r>
          </a:p>
          <a:p>
            <a:r>
              <a:rPr lang="en-US" b="0" dirty="0"/>
              <a:t>1. </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Tell students they are going to choose one female person they know and one male person they know, and answer questions about what those people are like.</a:t>
            </a:r>
            <a:endParaRPr lang="en-US" b="0" dirty="0"/>
          </a:p>
          <a:p>
            <a:r>
              <a:rPr lang="en-US" b="0" dirty="0"/>
              <a:t>2. Students work in pairs. Student A asks </a:t>
            </a:r>
            <a:r>
              <a:rPr lang="en-US" b="0" i="1" dirty="0"/>
              <a:t>Tu parles de qui ? </a:t>
            </a:r>
            <a:r>
              <a:rPr lang="en-US" b="0" dirty="0"/>
              <a:t>Student B answers with the name of the person they are going to describe first. To clarify the gender of the person, Student A can ask </a:t>
            </a:r>
            <a:r>
              <a:rPr lang="en-US" b="0" i="1" dirty="0" err="1"/>
              <a:t>C’est</a:t>
            </a:r>
            <a:r>
              <a:rPr lang="en-US" b="0" i="1" dirty="0"/>
              <a:t> un homme/</a:t>
            </a:r>
            <a:r>
              <a:rPr lang="en-US" b="0" i="1" dirty="0" err="1"/>
              <a:t>une</a:t>
            </a:r>
            <a:r>
              <a:rPr lang="en-US" b="0" i="1" dirty="0"/>
              <a:t> femme/un </a:t>
            </a:r>
            <a:r>
              <a:rPr lang="fr-FR" b="0" i="1" dirty="0">
                <a:solidFill>
                  <a:srgbClr val="222222"/>
                </a:solidFill>
                <a:effectLst/>
                <a:latin typeface="Georgia" panose="02040502050405020303" pitchFamily="18" charset="0"/>
              </a:rPr>
              <a:t>garçon/une fille</a:t>
            </a:r>
            <a:r>
              <a:rPr lang="en-US" b="0" i="1" dirty="0"/>
              <a:t> </a:t>
            </a:r>
            <a:r>
              <a:rPr lang="en-US" b="0" i="0" dirty="0"/>
              <a:t>?</a:t>
            </a:r>
            <a:endParaRPr lang="en-US" b="0" dirty="0"/>
          </a:p>
          <a:p>
            <a:r>
              <a:rPr lang="en-US" b="0" dirty="0"/>
              <a:t>3. Student A then asks six questions about Student B’s first person, using the adjectives on this slide as prompts. This slide lists all the regular adjectives students have learned to describe people so far. Explain to students that the adjectives are grouped by agreement pattern. Student A must pick two adjectives from each column, and agree them accordingly, e.g. </a:t>
            </a:r>
            <a:r>
              <a:rPr lang="en-US" b="0" i="1" dirty="0"/>
              <a:t>Est-</a:t>
            </a:r>
            <a:r>
              <a:rPr lang="en-US" b="0" i="1" dirty="0" err="1"/>
              <a:t>ce</a:t>
            </a:r>
            <a:r>
              <a:rPr lang="en-US" b="0" i="1" dirty="0"/>
              <a:t> </a:t>
            </a:r>
            <a:r>
              <a:rPr lang="en-US" b="0" i="1" dirty="0" err="1"/>
              <a:t>qu’il</a:t>
            </a:r>
            <a:r>
              <a:rPr lang="en-US" b="0" i="1" dirty="0"/>
              <a:t> </a:t>
            </a:r>
            <a:r>
              <a:rPr lang="en-US" b="0" i="1" dirty="0" err="1"/>
              <a:t>est</a:t>
            </a:r>
            <a:r>
              <a:rPr lang="en-US" b="0" i="1" dirty="0"/>
              <a:t> intelligent ? Est-</a:t>
            </a:r>
            <a:r>
              <a:rPr lang="en-US" b="0" i="1" dirty="0" err="1"/>
              <a:t>ce</a:t>
            </a:r>
            <a:r>
              <a:rPr lang="en-US" b="0" i="1" dirty="0"/>
              <a:t> </a:t>
            </a:r>
            <a:r>
              <a:rPr lang="en-US" b="0" i="1" dirty="0" err="1"/>
              <a:t>qu’elle</a:t>
            </a:r>
            <a:r>
              <a:rPr lang="en-US" b="0" i="1" dirty="0"/>
              <a:t> </a:t>
            </a:r>
            <a:r>
              <a:rPr lang="en-US" b="0" i="1" dirty="0" err="1"/>
              <a:t>est</a:t>
            </a:r>
            <a:r>
              <a:rPr lang="en-US" b="0" i="1" dirty="0"/>
              <a:t> </a:t>
            </a:r>
            <a:r>
              <a:rPr lang="en-US" b="0" i="1" dirty="0" err="1"/>
              <a:t>heureuse</a:t>
            </a:r>
            <a:r>
              <a:rPr lang="en-US" b="0" i="1" dirty="0"/>
              <a:t> ?</a:t>
            </a:r>
            <a:endParaRPr lang="en-US" b="0" dirty="0"/>
          </a:p>
          <a:p>
            <a:r>
              <a:rPr lang="en-US" b="0" dirty="0"/>
              <a:t>4. Student B responds in a full sentence, e.g. </a:t>
            </a:r>
            <a:r>
              <a:rPr lang="en-US" b="0" i="1" dirty="0" err="1"/>
              <a:t>Oui</a:t>
            </a:r>
            <a:r>
              <a:rPr lang="en-US" b="0" i="1" dirty="0"/>
              <a:t>, il </a:t>
            </a:r>
            <a:r>
              <a:rPr lang="en-US" b="0" i="1" dirty="0" err="1"/>
              <a:t>est</a:t>
            </a:r>
            <a:r>
              <a:rPr lang="en-US" b="0" i="1" dirty="0"/>
              <a:t> intelligent. Non, </a:t>
            </a:r>
            <a:r>
              <a:rPr lang="en-US" b="0" i="1" dirty="0" err="1"/>
              <a:t>elle</a:t>
            </a:r>
            <a:r>
              <a:rPr lang="en-US" b="0" i="1" dirty="0"/>
              <a:t> </a:t>
            </a:r>
            <a:r>
              <a:rPr lang="en-US" b="0" i="1" dirty="0" err="1"/>
              <a:t>n’est</a:t>
            </a:r>
            <a:r>
              <a:rPr lang="en-US" b="0" i="1" dirty="0"/>
              <a:t> pas </a:t>
            </a:r>
            <a:r>
              <a:rPr lang="en-US" b="0" i="1" dirty="0" err="1"/>
              <a:t>heureuse</a:t>
            </a:r>
            <a:r>
              <a:rPr lang="en-US" b="0" i="1" dirty="0"/>
              <a:t>. </a:t>
            </a:r>
            <a:r>
              <a:rPr lang="en-US" b="0" i="0" dirty="0"/>
              <a:t>At higher levels, encourage students to add their answers by adding </a:t>
            </a:r>
            <a:r>
              <a:rPr lang="en-US" b="0" i="1" dirty="0" err="1"/>
              <a:t>mais</a:t>
            </a:r>
            <a:r>
              <a:rPr lang="en-US" b="0" i="1" dirty="0"/>
              <a:t>/et </a:t>
            </a:r>
            <a:r>
              <a:rPr lang="en-US" b="0" i="0" dirty="0"/>
              <a:t>and offering an alternative adjective.</a:t>
            </a:r>
          </a:p>
          <a:p>
            <a:r>
              <a:rPr lang="en-US" b="0" i="0" dirty="0"/>
              <a:t>5. Students swap roles. Repeat steps 2-4.</a:t>
            </a:r>
          </a:p>
          <a:p>
            <a:r>
              <a:rPr lang="en-US" b="0" i="0" dirty="0"/>
              <a:t>6. Repeat steps 2-5 for each student’s second person, taking care to agree the adjectives appropriately.</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of cognates used </a:t>
            </a:r>
            <a:r>
              <a:rPr lang="en-GB" b="1" baseline="0" dirty="0"/>
              <a:t>(1 is the most frequent word in French): </a:t>
            </a:r>
            <a:endParaRPr lang="en-GB" sz="1200" u="none" strike="noStrike" kern="1200" cap="none" dirty="0">
              <a:solidFill>
                <a:schemeClr val="tx1"/>
              </a:solidFill>
              <a:effectLs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cap="none" dirty="0">
                <a:solidFill>
                  <a:schemeClr val="tx1"/>
                </a:solidFill>
                <a:effectLst/>
                <a:ea typeface="Calibri"/>
                <a:cs typeface="Calibri"/>
                <a:sym typeface="Calibri"/>
              </a:rPr>
              <a:t>interview [3186], poser [218]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cap="none" dirty="0">
                <a:solidFill>
                  <a:schemeClr val="tx1"/>
                </a:solidFill>
                <a:effectLst/>
                <a:ea typeface="Calibri"/>
                <a:cs typeface="Calibri"/>
                <a:sym typeface="Calibri"/>
              </a:rPr>
              <a:t>Source: </a:t>
            </a:r>
            <a:r>
              <a:rPr lang="en-GB" sz="1200" u="none" strike="noStrike" kern="1200" cap="none" dirty="0" err="1">
                <a:solidFill>
                  <a:schemeClr val="tx1"/>
                </a:solidFill>
                <a:effectLst/>
                <a:ea typeface="Calibri"/>
                <a:cs typeface="Calibri"/>
                <a:sym typeface="Calibri"/>
              </a:rPr>
              <a:t>Londsale</a:t>
            </a:r>
            <a:r>
              <a:rPr lang="en-GB" sz="1200" u="none" strike="noStrike" kern="1200" cap="none" dirty="0">
                <a:solidFill>
                  <a:schemeClr val="tx1"/>
                </a:solidFill>
                <a:effectLst/>
                <a:ea typeface="Calibri"/>
                <a:cs typeface="Calibri"/>
                <a:sym typeface="Calibri"/>
              </a:rPr>
              <a:t>, D., &amp; Le Bras, Y.  (2009). A Frequency Dictionary of French: Core vocabulary for learners London: Routledge.</a:t>
            </a:r>
            <a:endParaRPr lang="en-GB" sz="1200" dirty="0">
              <a:solidFill>
                <a:schemeClr val="dk1"/>
              </a:solidFill>
              <a:ea typeface="Calibri"/>
              <a:cs typeface="Calibri"/>
              <a:sym typeface="Calibri"/>
            </a:endParaRP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8104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8.1.2.1Timing: 8 minutes</a:t>
            </a:r>
          </a:p>
          <a:p>
            <a:endParaRPr lang="en-US" b="1" dirty="0"/>
          </a:p>
          <a:p>
            <a:r>
              <a:rPr lang="en-US" b="1" dirty="0"/>
              <a:t>Aim: </a:t>
            </a:r>
            <a:r>
              <a:rPr lang="en-US" b="0" dirty="0"/>
              <a:t>To provide production practice (speaking and writing) in</a:t>
            </a:r>
            <a:r>
              <a:rPr lang="en-US" b="0" baseline="0" dirty="0"/>
              <a:t> distinguishing between </a:t>
            </a:r>
            <a:r>
              <a:rPr lang="en-US" b="0" i="1" baseline="0" dirty="0" err="1"/>
              <a:t>j’ai</a:t>
            </a:r>
            <a:r>
              <a:rPr lang="en-US" b="0" i="0" baseline="0" dirty="0"/>
              <a:t> with past participle and </a:t>
            </a:r>
            <a:r>
              <a:rPr lang="en-US" b="0" i="1" baseline="0" dirty="0" err="1"/>
              <a:t>j’aime</a:t>
            </a:r>
            <a:r>
              <a:rPr lang="en-US" b="0" i="1" baseline="0" dirty="0"/>
              <a:t> </a:t>
            </a:r>
            <a:r>
              <a:rPr lang="en-US" b="0" i="0" baseline="0" dirty="0"/>
              <a:t>with infinitive</a:t>
            </a:r>
          </a:p>
          <a:p>
            <a:endParaRPr lang="en-US" b="1" dirty="0"/>
          </a:p>
          <a:p>
            <a:r>
              <a:rPr lang="en-US" b="1" dirty="0"/>
              <a:t>Procedure:</a:t>
            </a:r>
          </a:p>
          <a:p>
            <a:r>
              <a:rPr lang="en-US" b="0" dirty="0"/>
              <a:t>1. Partner A chooses 3 things</a:t>
            </a:r>
            <a:r>
              <a:rPr lang="en-US" b="0" baseline="0" dirty="0"/>
              <a:t> to say s/he did yesterday, and 3 things to say s/he likes doing (s/he may need to note these down for reference).</a:t>
            </a:r>
          </a:p>
          <a:p>
            <a:r>
              <a:rPr lang="en-US" b="0" baseline="0" dirty="0"/>
              <a:t>2. Partner A says the 6 sentences implied by the above to Partner B, in random order.</a:t>
            </a:r>
          </a:p>
          <a:p>
            <a:r>
              <a:rPr lang="en-US" b="0" baseline="0" dirty="0"/>
              <a:t>3. Partner B lists, in English, the things Partner A did and the things Partner A likes doing.</a:t>
            </a:r>
          </a:p>
          <a:p>
            <a:r>
              <a:rPr lang="en-US" b="0" baseline="0" dirty="0"/>
              <a:t>4. Partners check answers collaboratively, then swap roles and repeat.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8026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8.1.2.2</a:t>
            </a:r>
          </a:p>
          <a:p>
            <a:r>
              <a:rPr lang="en-US" b="1" dirty="0"/>
              <a:t>Timing: 16 minutes (2 minutes per question)</a:t>
            </a:r>
          </a:p>
          <a:p>
            <a:endParaRPr lang="en-US" b="1" dirty="0"/>
          </a:p>
          <a:p>
            <a:r>
              <a:rPr lang="en-US" b="1" dirty="0"/>
              <a:t>Aim: </a:t>
            </a:r>
            <a:r>
              <a:rPr lang="en-US" b="0" dirty="0"/>
              <a:t>Written comprehension and production </a:t>
            </a:r>
            <a:r>
              <a:rPr lang="en-US" b="0" baseline="0" dirty="0"/>
              <a:t>in response to information questions in the present and perfect tenses.</a:t>
            </a:r>
            <a:endParaRPr lang="en-US" b="0" dirty="0"/>
          </a:p>
          <a:p>
            <a:endParaRPr lang="en-US" b="1" dirty="0"/>
          </a:p>
          <a:p>
            <a:r>
              <a:rPr lang="en-US" b="1" dirty="0"/>
              <a:t>Procedure:</a:t>
            </a:r>
          </a:p>
          <a:p>
            <a:r>
              <a:rPr lang="en-US" b="0" dirty="0"/>
              <a:t>1. Students read the question and write their own response</a:t>
            </a:r>
            <a:r>
              <a:rPr lang="en-US" b="0" baseline="0" dirty="0"/>
              <a:t> in the appropriate tense.</a:t>
            </a:r>
            <a:endParaRPr lang="en-US" b="0" dirty="0"/>
          </a:p>
          <a:p>
            <a:r>
              <a:rPr lang="en-US" b="0" dirty="0"/>
              <a:t>2. Students </a:t>
            </a:r>
            <a:r>
              <a:rPr lang="en-US" b="0" dirty="0" err="1"/>
              <a:t>mayconsult</a:t>
            </a:r>
            <a:r>
              <a:rPr lang="en-US" b="0" dirty="0"/>
              <a:t> a dictionary</a:t>
            </a:r>
            <a:r>
              <a:rPr lang="en-US" b="0" baseline="0" dirty="0"/>
              <a:t> if needed.</a:t>
            </a:r>
            <a:endParaRPr lang="en-US" b="0" dirty="0"/>
          </a:p>
          <a:p>
            <a:r>
              <a:rPr lang="en-US" b="0" dirty="0"/>
              <a:t>3. There are eight questions</a:t>
            </a:r>
            <a:r>
              <a:rPr lang="en-US" b="0" baseline="0" dirty="0"/>
              <a:t> in all. </a:t>
            </a:r>
            <a:r>
              <a:rPr lang="en-US" b="0" dirty="0"/>
              <a:t>Each question</a:t>
            </a:r>
            <a:r>
              <a:rPr lang="en-US" b="0" baseline="0" dirty="0"/>
              <a:t> is on a different slide.</a:t>
            </a:r>
            <a:endParaRPr lang="en-US" b="0"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443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8.1.2.3</a:t>
            </a:r>
          </a:p>
          <a:p>
            <a:r>
              <a:rPr lang="en-US" b="1" dirty="0"/>
              <a:t>Timing: 8 minutes</a:t>
            </a:r>
          </a:p>
          <a:p>
            <a:endParaRPr lang="en-US" b="1" dirty="0"/>
          </a:p>
          <a:p>
            <a:r>
              <a:rPr lang="en-US" b="1" dirty="0"/>
              <a:t>Aim: </a:t>
            </a:r>
            <a:r>
              <a:rPr lang="en-US" b="0" dirty="0"/>
              <a:t>Written production of perfect tense sentences in the 1</a:t>
            </a:r>
            <a:r>
              <a:rPr lang="en-US" b="0" baseline="30000" dirty="0"/>
              <a:t>st</a:t>
            </a:r>
            <a:r>
              <a:rPr lang="en-US" b="0" dirty="0"/>
              <a:t> and 3</a:t>
            </a:r>
            <a:r>
              <a:rPr lang="en-US" b="0" baseline="30000" dirty="0"/>
              <a:t>rd</a:t>
            </a:r>
            <a:r>
              <a:rPr lang="en-US" b="0" dirty="0"/>
              <a:t> person singular forms.</a:t>
            </a:r>
          </a:p>
          <a:p>
            <a:endParaRPr lang="en-US" b="1" dirty="0"/>
          </a:p>
          <a:p>
            <a:r>
              <a:rPr lang="en-US" b="1" dirty="0"/>
              <a:t>Procedure:</a:t>
            </a:r>
          </a:p>
          <a:p>
            <a:pPr marL="0" indent="0">
              <a:buFont typeface="+mj-lt"/>
              <a:buNone/>
            </a:pPr>
            <a:r>
              <a:rPr lang="en-US" b="0" dirty="0"/>
              <a:t>1. Each student writes four perfect tense sentences in the first person singular about what they did on their dream holiday, using known vocabulary and a dictionary to look up new words if desired.</a:t>
            </a:r>
          </a:p>
          <a:p>
            <a:pPr marL="0" indent="0">
              <a:buFont typeface="+mj-lt"/>
              <a:buNone/>
            </a:pPr>
            <a:r>
              <a:rPr lang="en-US" b="0" dirty="0"/>
              <a:t>2. Click to reveal the second part of the task. </a:t>
            </a:r>
          </a:p>
          <a:p>
            <a:pPr marL="0" indent="0">
              <a:buFont typeface="+mj-lt"/>
              <a:buNone/>
            </a:pPr>
            <a:r>
              <a:rPr lang="en-US" b="0" dirty="0"/>
              <a:t>3. Students give their sentences to a partner. The partner rewrites the sentences in the third person. </a:t>
            </a:r>
          </a:p>
          <a:p>
            <a:pPr marL="0" indent="0">
              <a:buFont typeface="+mj-lt"/>
              <a:buNone/>
            </a:pPr>
            <a:r>
              <a:rPr lang="en-US" b="0" dirty="0"/>
              <a:t>4. Optional extension: select some students to present their partner’s holiday to the rest of the class by reading out the third person sentences they have written.</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used (1 is the most frequent word in French): </a:t>
            </a:r>
            <a:br>
              <a:rPr lang="en-GB" baseline="0" dirty="0"/>
            </a:br>
            <a:r>
              <a:rPr lang="en-GB" baseline="0" dirty="0"/>
              <a:t>imaginer [840], </a:t>
            </a:r>
            <a:r>
              <a:rPr lang="en-GB" baseline="0" dirty="0" err="1"/>
              <a:t>forme</a:t>
            </a:r>
            <a:r>
              <a:rPr lang="en-GB" baseline="0" dirty="0"/>
              <a:t> [369]</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8104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8.1.2.4</a:t>
            </a:r>
          </a:p>
          <a:p>
            <a:r>
              <a:rPr lang="en-US" b="1" dirty="0"/>
              <a:t>Timing: 10 minutes</a:t>
            </a:r>
          </a:p>
          <a:p>
            <a:endParaRPr lang="en-US" b="1" dirty="0"/>
          </a:p>
          <a:p>
            <a:r>
              <a:rPr lang="en-US" b="1" dirty="0"/>
              <a:t>Aim: </a:t>
            </a:r>
            <a:r>
              <a:rPr lang="en-US" b="0" dirty="0" err="1"/>
              <a:t>practising</a:t>
            </a:r>
            <a:r>
              <a:rPr lang="en-US" b="0" dirty="0"/>
              <a:t> oral production of questions and negative sentences in the perfect tense.</a:t>
            </a:r>
          </a:p>
          <a:p>
            <a:endParaRPr lang="en-US" b="1" dirty="0"/>
          </a:p>
          <a:p>
            <a:r>
              <a:rPr lang="en-US" b="1" dirty="0"/>
              <a:t>Procedure:</a:t>
            </a:r>
          </a:p>
          <a:p>
            <a:pPr marL="228600" indent="-228600">
              <a:buAutoNum type="arabicPeriod"/>
            </a:pPr>
            <a:r>
              <a:rPr lang="en-US" b="0" dirty="0"/>
              <a:t>Students work together to determine which activities they have in common, and which are different.</a:t>
            </a:r>
          </a:p>
          <a:p>
            <a:pPr marL="228600" indent="-228600">
              <a:buAutoNum type="arabicPeriod"/>
            </a:pPr>
            <a:r>
              <a:rPr lang="en-US" b="0" dirty="0"/>
              <a:t>Students take it in turn to form yes/no questions using the prompts provided (in any order) and respond with </a:t>
            </a:r>
            <a:r>
              <a:rPr lang="en-US" b="0" i="1" dirty="0" err="1"/>
              <a:t>oui</a:t>
            </a:r>
            <a:r>
              <a:rPr lang="en-US" b="0" i="1" dirty="0"/>
              <a:t> </a:t>
            </a:r>
            <a:r>
              <a:rPr lang="en-US" b="0" i="0" dirty="0"/>
              <a:t>/ </a:t>
            </a:r>
            <a:r>
              <a:rPr lang="en-US" b="0" i="1" dirty="0"/>
              <a:t>non </a:t>
            </a:r>
            <a:r>
              <a:rPr lang="en-US" b="0" i="0" dirty="0"/>
              <a:t>followed by an affirmative or negative sentence.</a:t>
            </a:r>
          </a:p>
          <a:p>
            <a:pPr marL="228600" indent="-228600">
              <a:buAutoNum type="arabicPeriod"/>
            </a:pPr>
            <a:r>
              <a:rPr lang="en-US" b="0" i="0" dirty="0"/>
              <a:t>The student who asks the question also gives a full sentence stating whether they did or did not do the activity, and students note whether it is a match.</a:t>
            </a:r>
          </a:p>
          <a:p>
            <a:pPr marL="228600" indent="-228600">
              <a:buAutoNum type="arabicPeriod"/>
            </a:pPr>
            <a:r>
              <a:rPr lang="en-US" b="0" dirty="0"/>
              <a:t>Continue until all activities have been asked about.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used (1 is the most frequent word in French): </a:t>
            </a:r>
            <a:br>
              <a:rPr lang="en-GB" baseline="0" dirty="0"/>
            </a:br>
            <a:r>
              <a:rPr lang="en-GB" baseline="0" dirty="0" err="1"/>
              <a:t>botanique</a:t>
            </a:r>
            <a:r>
              <a:rPr lang="en-GB" baseline="0" dirty="0"/>
              <a:t> [&gt;5000], sandwich [&gt;5000]</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Century Gothic" panose="020B0502020202020204" pitchFamily="34" charset="0"/>
                <a:ea typeface="+mn-ea"/>
                <a:cs typeface="+mn-cs"/>
              </a:rPr>
              <a:t>Image attribution: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Par </a:t>
            </a:r>
            <a:r>
              <a:rPr lang="fr-FR" b="0" dirty="0" err="1"/>
              <a:t>Babsy</a:t>
            </a:r>
            <a:r>
              <a:rPr lang="fr-FR" b="0" dirty="0"/>
              <a:t> — Travail personnel, CC BY-SA 4.0, https://commons.wikimedia.org/w/index.php?curid=37089073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Century Gothic" panose="020B0502020202020204" pitchFamily="34" charset="0"/>
                <a:ea typeface="+mn-ea"/>
                <a:cs typeface="+mn-cs"/>
              </a:rPr>
              <a:t>Par Ludovic Péron — Travail personnel, CC BY-SA 3.0, https://commons.wikimedia.org/w/index.php?curid=20025169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Par Patrick </a:t>
            </a:r>
            <a:r>
              <a:rPr lang="en-US" b="0" dirty="0" err="1"/>
              <a:t>Nouhailler's</a:t>
            </a:r>
            <a:r>
              <a:rPr lang="en-US" b="0" dirty="0"/>
              <a:t>…, CC BY-SA 3.0, https://commons.wikimedia.org/w/index.php?curid=59465878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Par Benoit </a:t>
            </a:r>
            <a:r>
              <a:rPr lang="en-US" b="0" dirty="0" err="1"/>
              <a:t>Kornmann</a:t>
            </a:r>
            <a:r>
              <a:rPr lang="en-US" b="0" dirty="0"/>
              <a:t> — Travail personnel, CC BY-SA 3.0, https://commons.wikimedia.org/w/index.php?curid=1366663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Century Gothic" panose="020B0502020202020204" pitchFamily="34" charset="0"/>
                <a:ea typeface="+mn-ea"/>
                <a:cs typeface="+mn-cs"/>
              </a:rPr>
              <a:t>Par Geneva photos — Travail personnel, CC BY-SA 4.0, https://commons.wikimedia.org/w/index.php?curid=82625475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By Norbert </a:t>
            </a:r>
            <a:r>
              <a:rPr lang="en-US" b="0" dirty="0" err="1"/>
              <a:t>Aepli</a:t>
            </a:r>
            <a:r>
              <a:rPr lang="en-US" b="0" dirty="0"/>
              <a:t>, Switzerland, CC BY 2.5, https://commons.wikimedia.org/w/index.php?curid=1254144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By Björn S., CC BY-SA 3.0, https://commons.wikimedia.org/w/index.php?curid=54431295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Century Gothic" panose="020B0502020202020204" pitchFamily="34" charset="0"/>
                <a:ea typeface="+mn-ea"/>
                <a:cs typeface="+mn-cs"/>
              </a:rPr>
              <a:t>Par </a:t>
            </a:r>
            <a:r>
              <a:rPr lang="fr-FR" sz="1200" b="0" kern="1200" dirty="0" err="1">
                <a:solidFill>
                  <a:schemeClr val="tx1"/>
                </a:solidFill>
                <a:effectLst/>
                <a:latin typeface="Century Gothic" panose="020B0502020202020204" pitchFamily="34" charset="0"/>
                <a:ea typeface="+mn-ea"/>
                <a:cs typeface="+mn-cs"/>
              </a:rPr>
              <a:t>jules:stonesoup</a:t>
            </a:r>
            <a:r>
              <a:rPr lang="fr-FR" sz="1200" b="0" kern="1200" dirty="0">
                <a:solidFill>
                  <a:schemeClr val="tx1"/>
                </a:solidFill>
                <a:effectLst/>
                <a:latin typeface="Century Gothic" panose="020B0502020202020204" pitchFamily="34" charset="0"/>
                <a:ea typeface="+mn-ea"/>
                <a:cs typeface="+mn-cs"/>
              </a:rPr>
              <a:t> — https://www.flickr.com/photos/stone-soup/4143143813/, CC BY 2.0, https://commons.wikimedia.org/w/index.php?curid=12248164</a:t>
            </a:r>
            <a:endParaRPr lang="en-GB" sz="1200" b="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8412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4356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C131-54F1-D6EE-B961-5709BAE3AE24}"/>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B508A686-9D91-359A-23C3-6DBF9BB04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52821832-2034-2B4B-B98F-897F904D8227}"/>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BE5E288D-2283-43B5-3D95-FB8FD0AE5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A5455-6543-D433-A98F-ECFC1B3FC130}"/>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23049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4A7C-1AC1-7450-7E59-707AA0DE7949}"/>
              </a:ext>
            </a:extLst>
          </p:cNvPr>
          <p:cNvSpPr>
            <a:spLocks noGrp="1"/>
          </p:cNvSpPr>
          <p:nvPr>
            <p:ph type="title"/>
          </p:nvPr>
        </p:nvSpPr>
        <p:spPr/>
        <p:txBody>
          <a:body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DB25DCF1-7ECC-BA31-0811-47633976FCEB}"/>
              </a:ext>
            </a:extLst>
          </p:cNvPr>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3EC84DF-5E83-D46A-27C0-41A5BC499088}"/>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63F9F6C3-91BC-BF9C-899E-5A7D10B02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10BBA-EEBB-2B45-5A2F-0646A27536B5}"/>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224321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39D3C8-39E7-7BB3-631F-09B1382CEA50}"/>
              </a:ext>
            </a:extLst>
          </p:cNvPr>
          <p:cNvSpPr>
            <a:spLocks noGrp="1"/>
          </p:cNvSpPr>
          <p:nvPr>
            <p:ph type="title" orient="vert"/>
          </p:nvPr>
        </p:nvSpPr>
        <p:spPr>
          <a:xfrm>
            <a:off x="8724900" y="365125"/>
            <a:ext cx="2628900" cy="5811838"/>
          </a:xfrm>
        </p:spPr>
        <p:txBody>
          <a:bodyPr vert="eaVert"/>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3A81F832-33BF-483E-5105-426085E1B1AB}"/>
              </a:ext>
            </a:extLst>
          </p:cNvPr>
          <p:cNvSpPr>
            <a:spLocks noGrp="1"/>
          </p:cNvSpPr>
          <p:nvPr>
            <p:ph type="body" orient="vert" idx="1"/>
          </p:nvPr>
        </p:nvSpPr>
        <p:spPr>
          <a:xfrm>
            <a:off x="838200" y="365125"/>
            <a:ext cx="7734300" cy="5811838"/>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0CF5228-715D-CC1C-AD1E-67F4EB1BA34F}"/>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48FC300E-22A5-FAB7-7C47-072E8B37A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258E6-168E-4B51-A965-F66F43963FCF}"/>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60160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2318-1709-A543-9A6E-F93DD63128F5}"/>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F4545B6-588F-8857-B917-0691681B14B9}"/>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892E9F8-5169-506D-2F26-2402745CEC00}"/>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436DAE64-E17E-3611-D6E6-912DDFFC2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B1E44-2879-D57B-3109-A9022F200B04}"/>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32963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E3BF-9D9B-7244-CB09-1DB724B01A9F}"/>
              </a:ext>
            </a:extLst>
          </p:cNvPr>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6157DF4-87A8-4BE5-0224-B6B46D4F0E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F65C4F35-FAD6-9FA5-4A1E-3C1A52DAB72B}"/>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1DA344BC-72B4-FEBD-0C1F-82494D5B5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A17F7-596A-BDA4-FD18-2A148616C010}"/>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70771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F1624-9ED5-3CA2-2B03-0505CA2529E5}"/>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FA77F73-FEC8-4779-3D5E-54C3D7EE4D0E}"/>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0993B797-7141-2CDB-0682-FDEB2EDECC26}"/>
              </a:ext>
            </a:extLst>
          </p:cNvPr>
          <p:cNvSpPr>
            <a:spLocks noGrp="1"/>
          </p:cNvSpPr>
          <p:nvPr>
            <p:ph sz="half" idx="2"/>
          </p:nvPr>
        </p:nvSpPr>
        <p:spPr>
          <a:xfrm>
            <a:off x="6172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DA316C8C-AFB7-0E4A-328D-9FC80CCF8787}"/>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6" name="Footer Placeholder 5">
            <a:extLst>
              <a:ext uri="{FF2B5EF4-FFF2-40B4-BE49-F238E27FC236}">
                <a16:creationId xmlns:a16="http://schemas.microsoft.com/office/drawing/2014/main" id="{344671AF-209D-61E8-FBF8-436EAA6F86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24C9D-9A55-F479-9AAF-7EBC6A719958}"/>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230491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A1E3-C879-63B4-D114-F549AB09928B}"/>
              </a:ext>
            </a:extLst>
          </p:cNvPr>
          <p:cNvSpPr>
            <a:spLocks noGrp="1"/>
          </p:cNvSpPr>
          <p:nvPr>
            <p:ph type="title"/>
          </p:nvPr>
        </p:nvSpPr>
        <p:spPr>
          <a:xfrm>
            <a:off x="839788" y="365125"/>
            <a:ext cx="10515600" cy="1325563"/>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E869B4D-6FD5-C931-587F-BD7DE9D12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27F990B0-DC3C-AEAD-ADA1-34EEE0987136}"/>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CE4D06EE-0247-923F-18BB-6B5A10F13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72F7118-A979-D023-9F67-85CD13889A46}"/>
              </a:ext>
            </a:extLst>
          </p:cNvPr>
          <p:cNvSpPr>
            <a:spLocks noGrp="1"/>
          </p:cNvSpPr>
          <p:nvPr>
            <p:ph sz="quarter" idx="4"/>
          </p:nvPr>
        </p:nvSpPr>
        <p:spPr>
          <a:xfrm>
            <a:off x="6172200" y="2505075"/>
            <a:ext cx="5183188"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A9E909B6-470B-B321-6D87-FC0DE246A863}"/>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8" name="Footer Placeholder 7">
            <a:extLst>
              <a:ext uri="{FF2B5EF4-FFF2-40B4-BE49-F238E27FC236}">
                <a16:creationId xmlns:a16="http://schemas.microsoft.com/office/drawing/2014/main" id="{CC51FC38-A07C-F2D8-A92B-EB7587EC81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9ECD50-CACA-2185-104C-50A3515A5140}"/>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50259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8090-CE79-11D9-8E75-AA405D9E20E2}"/>
              </a:ext>
            </a:extLst>
          </p:cNvPr>
          <p:cNvSpPr>
            <a:spLocks noGrp="1"/>
          </p:cNvSpPr>
          <p:nvPr>
            <p:ph type="title"/>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213FA7C8-1A4E-86CC-E984-2E6F519A7653}"/>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4" name="Footer Placeholder 3">
            <a:extLst>
              <a:ext uri="{FF2B5EF4-FFF2-40B4-BE49-F238E27FC236}">
                <a16:creationId xmlns:a16="http://schemas.microsoft.com/office/drawing/2014/main" id="{BF00A3A8-4D12-6F3B-B6F1-B13DD3585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2C0823-1CEB-F35C-57DA-04B871F23ADE}"/>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5648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9DFDC8-6716-E913-D623-22BEBC0695BC}"/>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3" name="Footer Placeholder 2">
            <a:extLst>
              <a:ext uri="{FF2B5EF4-FFF2-40B4-BE49-F238E27FC236}">
                <a16:creationId xmlns:a16="http://schemas.microsoft.com/office/drawing/2014/main" id="{93027CDC-5D32-4815-7FC7-8DC9BC0F29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58FA72-365B-1C72-1C45-9FEF186EB41D}"/>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340294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698A-C5F4-0454-8B5F-A03C697A17AB}"/>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403ED5E-396A-4B92-F489-97B5AECA8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A7C8C418-C798-3F05-7541-E0C2C43CE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C453015F-342F-C769-2133-3E119E87A779}"/>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6" name="Footer Placeholder 5">
            <a:extLst>
              <a:ext uri="{FF2B5EF4-FFF2-40B4-BE49-F238E27FC236}">
                <a16:creationId xmlns:a16="http://schemas.microsoft.com/office/drawing/2014/main" id="{62ACEB96-7E72-5F28-7073-DD2690173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DA754-9EA5-0709-D7E8-0AA0F90A2FFF}"/>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429339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0352-84DD-2BE7-9B22-2B1E7C518E14}"/>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D34ABA03-486B-CF3E-F143-1B5060E724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971D08-ABBE-CFB9-CE9B-913121B93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D758BA22-7B43-132E-EE7E-1335949329A2}"/>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6" name="Footer Placeholder 5">
            <a:extLst>
              <a:ext uri="{FF2B5EF4-FFF2-40B4-BE49-F238E27FC236}">
                <a16:creationId xmlns:a16="http://schemas.microsoft.com/office/drawing/2014/main" id="{731CF020-315E-DA91-8D60-4C385B6391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AB2878-767D-71F2-8DDD-FA3CA0B2ADB3}"/>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77613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F4D6F-35D4-C62A-4B6C-B8776AE73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D820BE9-6216-FA39-A2EF-D7B26490D0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8346C6E-2295-B99C-0225-0E77CB7BF9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A011D9F3-DBA5-F24A-B4D2-484B65555B35}" type="datetimeFigureOut">
              <a:rPr lang="en-US" smtClean="0"/>
              <a:pPr/>
              <a:t>7/12/22</a:t>
            </a:fld>
            <a:endParaRPr lang="en-US" dirty="0"/>
          </a:p>
        </p:txBody>
      </p:sp>
      <p:sp>
        <p:nvSpPr>
          <p:cNvPr id="5" name="Footer Placeholder 4">
            <a:extLst>
              <a:ext uri="{FF2B5EF4-FFF2-40B4-BE49-F238E27FC236}">
                <a16:creationId xmlns:a16="http://schemas.microsoft.com/office/drawing/2014/main" id="{F7846D4D-1898-C31B-752E-0DF1123CE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CEBDB988-434D-F91E-D064-690BBDBD9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0A5FF78A-D007-8D4E-8688-22906099605A}" type="slidenum">
              <a:rPr lang="en-US" smtClean="0"/>
              <a:pPr/>
              <a:t>‹#›</a:t>
            </a:fld>
            <a:endParaRPr lang="en-US" dirty="0"/>
          </a:p>
        </p:txBody>
      </p:sp>
    </p:spTree>
    <p:extLst>
      <p:ext uri="{BB962C8B-B14F-4D97-AF65-F5344CB8AC3E}">
        <p14:creationId xmlns:p14="http://schemas.microsoft.com/office/powerpoint/2010/main" val="157205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2.jpeg"/><Relationship Id="rId5" Type="http://schemas.openxmlformats.org/officeDocument/2006/relationships/image" Target="../media/image15.jpeg"/><Relationship Id="rId10" Type="http://schemas.openxmlformats.org/officeDocument/2006/relationships/image" Target="../media/image21.jpeg"/><Relationship Id="rId4" Type="http://schemas.openxmlformats.org/officeDocument/2006/relationships/image" Target="../media/image1.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latin typeface="Century Gothic" panose="020B0502020202020204" pitchFamily="34" charset="0"/>
              </a:rPr>
              <a:t>Examples</a:t>
            </a:r>
          </a:p>
        </p:txBody>
      </p:sp>
      <p:sp>
        <p:nvSpPr>
          <p:cNvPr id="6" name="Rounded Rectangle 46">
            <a:extLst>
              <a:ext uri="{FF2B5EF4-FFF2-40B4-BE49-F238E27FC236}">
                <a16:creationId xmlns:a16="http://schemas.microsoft.com/office/drawing/2014/main" id="{8043CB92-76B0-7531-FF1D-D9BBA9F7FFEE}"/>
              </a:ext>
            </a:extLst>
          </p:cNvPr>
          <p:cNvSpPr/>
          <p:nvPr/>
        </p:nvSpPr>
        <p:spPr>
          <a:xfrm>
            <a:off x="10115550" y="249870"/>
            <a:ext cx="1794370" cy="3978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production</a:t>
            </a:r>
          </a:p>
        </p:txBody>
      </p:sp>
      <p:pic>
        <p:nvPicPr>
          <p:cNvPr id="7" name="Picture 6" descr="background rectangle">
            <a:extLst>
              <a:ext uri="{FF2B5EF4-FFF2-40B4-BE49-F238E27FC236}">
                <a16:creationId xmlns:a16="http://schemas.microsoft.com/office/drawing/2014/main" id="{7177447C-7B22-5DDD-3925-C60920C176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8" name="Title 3">
            <a:extLst>
              <a:ext uri="{FF2B5EF4-FFF2-40B4-BE49-F238E27FC236}">
                <a16:creationId xmlns:a16="http://schemas.microsoft.com/office/drawing/2014/main" id="{4AFD5A5F-6C78-4BE2-02E5-B6A6A53A5903}"/>
              </a:ext>
            </a:extLst>
          </p:cNvPr>
          <p:cNvSpPr txBox="1">
            <a:spLocks/>
          </p:cNvSpPr>
          <p:nvPr/>
        </p:nvSpPr>
        <p:spPr>
          <a:xfrm>
            <a:off x="0" y="296864"/>
            <a:ext cx="5265384"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lvl="0">
              <a:defRPr/>
            </a:pPr>
            <a:r>
              <a:rPr lang="en-GB" sz="3600" b="1" dirty="0">
                <a:solidFill>
                  <a:sysClr val="window" lastClr="FFFFFF"/>
                </a:solidFill>
              </a:rPr>
              <a:t>Examples</a:t>
            </a:r>
          </a:p>
        </p:txBody>
      </p:sp>
      <p:sp>
        <p:nvSpPr>
          <p:cNvPr id="11" name="TextBox 10">
            <a:extLst>
              <a:ext uri="{FF2B5EF4-FFF2-40B4-BE49-F238E27FC236}">
                <a16:creationId xmlns:a16="http://schemas.microsoft.com/office/drawing/2014/main" id="{0EEEF1F3-E698-FCBA-03B4-E74BD0E7A606}"/>
              </a:ext>
            </a:extLst>
          </p:cNvPr>
          <p:cNvSpPr txBox="1"/>
          <p:nvPr/>
        </p:nvSpPr>
        <p:spPr>
          <a:xfrm>
            <a:off x="907617" y="1720840"/>
            <a:ext cx="10376766" cy="341632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7200" b="1" dirty="0">
                <a:solidFill>
                  <a:srgbClr val="4472C4">
                    <a:lumMod val="50000"/>
                  </a:srgbClr>
                </a:solidFill>
                <a:latin typeface="Century Gothic" panose="020F0302020204030204"/>
              </a:rPr>
              <a:t>(Freer) production tasks eliciting personal response</a:t>
            </a:r>
          </a:p>
        </p:txBody>
      </p:sp>
    </p:spTree>
    <p:extLst>
      <p:ext uri="{BB962C8B-B14F-4D97-AF65-F5344CB8AC3E}">
        <p14:creationId xmlns:p14="http://schemas.microsoft.com/office/powerpoint/2010/main" val="411394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Le menu de Noël</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812162" y="249870"/>
            <a:ext cx="1097758"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13" name="TextBox 12">
            <a:extLst>
              <a:ext uri="{FF2B5EF4-FFF2-40B4-BE49-F238E27FC236}">
                <a16:creationId xmlns:a16="http://schemas.microsoft.com/office/drawing/2014/main" id="{87CFA8BC-2624-47A1-8C63-F5CF89CAE371}"/>
              </a:ext>
            </a:extLst>
          </p:cNvPr>
          <p:cNvSpPr txBox="1"/>
          <p:nvPr/>
        </p:nvSpPr>
        <p:spPr>
          <a:xfrm>
            <a:off x="180000" y="1296000"/>
            <a:ext cx="5916000" cy="3416320"/>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As you know, French prepositions can often be translated in several ways.</a:t>
            </a:r>
          </a:p>
          <a:p>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For example, the preposition </a:t>
            </a:r>
            <a:r>
              <a:rPr lang="en-US" sz="2400" dirty="0">
                <a:solidFill>
                  <a:srgbClr val="EE6000"/>
                </a:solidFill>
                <a:latin typeface="Century Gothic" panose="020B0502020202020204" pitchFamily="34" charset="0"/>
              </a:rPr>
              <a:t>à</a:t>
            </a:r>
            <a:r>
              <a:rPr lang="en-US" sz="2400" dirty="0">
                <a:solidFill>
                  <a:schemeClr val="accent5">
                    <a:lumMod val="50000"/>
                  </a:schemeClr>
                </a:solidFill>
                <a:latin typeface="Century Gothic" panose="020B0502020202020204" pitchFamily="34" charset="0"/>
              </a:rPr>
              <a:t> can be translated as ‘at’, ‘to’, or ‘in’.</a:t>
            </a:r>
          </a:p>
          <a:p>
            <a:endParaRPr lang="en-US" sz="2400" dirty="0">
              <a:solidFill>
                <a:schemeClr val="accent5">
                  <a:lumMod val="50000"/>
                </a:schemeClr>
              </a:solidFill>
              <a:latin typeface="Century Gothic" panose="020B0502020202020204" pitchFamily="34" charset="0"/>
            </a:endParaRPr>
          </a:p>
          <a:p>
            <a:r>
              <a:rPr lang="en-US" sz="2400" dirty="0">
                <a:solidFill>
                  <a:schemeClr val="accent5">
                    <a:lumMod val="50000"/>
                  </a:schemeClr>
                </a:solidFill>
                <a:latin typeface="Century Gothic" panose="020B0502020202020204" pitchFamily="34" charset="0"/>
              </a:rPr>
              <a:t>When talking about food, </a:t>
            </a:r>
            <a:r>
              <a:rPr lang="en-US" sz="2400" dirty="0">
                <a:solidFill>
                  <a:srgbClr val="EE6000"/>
                </a:solidFill>
                <a:latin typeface="Century Gothic" panose="020B0502020202020204" pitchFamily="34" charset="0"/>
              </a:rPr>
              <a:t>à</a:t>
            </a:r>
            <a:r>
              <a:rPr lang="en-US" sz="2400" dirty="0">
                <a:solidFill>
                  <a:schemeClr val="accent5">
                    <a:lumMod val="50000"/>
                  </a:schemeClr>
                </a:solidFill>
                <a:latin typeface="Century Gothic" panose="020B0502020202020204" pitchFamily="34" charset="0"/>
              </a:rPr>
              <a:t> can also be used to describe what a dish is made or served with.</a:t>
            </a:r>
          </a:p>
        </p:txBody>
      </p:sp>
      <p:sp>
        <p:nvSpPr>
          <p:cNvPr id="14" name="Rectangle 13">
            <a:extLst>
              <a:ext uri="{FF2B5EF4-FFF2-40B4-BE49-F238E27FC236}">
                <a16:creationId xmlns:a16="http://schemas.microsoft.com/office/drawing/2014/main" id="{20D42861-CBAE-41CC-A9D7-FF433977A5AE}"/>
              </a:ext>
            </a:extLst>
          </p:cNvPr>
          <p:cNvSpPr/>
          <p:nvPr/>
        </p:nvSpPr>
        <p:spPr>
          <a:xfrm>
            <a:off x="6612000" y="1294414"/>
            <a:ext cx="5297920" cy="1800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dirty="0">
                <a:solidFill>
                  <a:srgbClr val="105076"/>
                </a:solidFill>
                <a:latin typeface="Century Gothic" panose="020B0502020202020204" pitchFamily="34" charset="0"/>
              </a:rPr>
              <a:t>Menu de Noël</a:t>
            </a:r>
          </a:p>
          <a:p>
            <a:pPr algn="ctr"/>
            <a:endParaRPr lang="en-GB" sz="2000" dirty="0">
              <a:solidFill>
                <a:srgbClr val="105076"/>
              </a:solidFill>
              <a:latin typeface="Century Gothic" panose="020B0502020202020204" pitchFamily="34" charset="0"/>
            </a:endParaRPr>
          </a:p>
          <a:p>
            <a:pPr algn="ctr"/>
            <a:r>
              <a:rPr lang="en-GB" sz="2000" dirty="0">
                <a:solidFill>
                  <a:srgbClr val="105076"/>
                </a:solidFill>
                <a:latin typeface="Century Gothic" panose="020B0502020202020204" pitchFamily="34" charset="0"/>
              </a:rPr>
              <a:t>langue de </a:t>
            </a:r>
            <a:r>
              <a:rPr lang="en-GB" sz="2000" dirty="0" err="1">
                <a:solidFill>
                  <a:srgbClr val="105076"/>
                </a:solidFill>
                <a:latin typeface="Century Gothic" panose="020B0502020202020204" pitchFamily="34" charset="0"/>
              </a:rPr>
              <a:t>bœuf</a:t>
            </a:r>
            <a:r>
              <a:rPr lang="en-GB" sz="2000" dirty="0">
                <a:solidFill>
                  <a:srgbClr val="105076"/>
                </a:solidFill>
                <a:latin typeface="Century Gothic" panose="020B0502020202020204" pitchFamily="34" charset="0"/>
              </a:rPr>
              <a:t> au foie </a:t>
            </a:r>
            <a:r>
              <a:rPr lang="en-GB" sz="2000" dirty="0" err="1">
                <a:solidFill>
                  <a:srgbClr val="105076"/>
                </a:solidFill>
                <a:latin typeface="Century Gothic" panose="020B0502020202020204" pitchFamily="34" charset="0"/>
              </a:rPr>
              <a:t>gras</a:t>
            </a:r>
            <a:endParaRPr lang="en-GB" sz="2000" dirty="0">
              <a:solidFill>
                <a:srgbClr val="105076"/>
              </a:solidFill>
              <a:latin typeface="Century Gothic" panose="020B0502020202020204" pitchFamily="34" charset="0"/>
            </a:endParaRPr>
          </a:p>
          <a:p>
            <a:pPr algn="ctr"/>
            <a:r>
              <a:rPr lang="en-GB" sz="2000" dirty="0" err="1">
                <a:solidFill>
                  <a:srgbClr val="105076"/>
                </a:solidFill>
                <a:latin typeface="Century Gothic" panose="020B0502020202020204" pitchFamily="34" charset="0"/>
              </a:rPr>
              <a:t>poulet</a:t>
            </a:r>
            <a:r>
              <a:rPr lang="en-GB" sz="2000" dirty="0">
                <a:solidFill>
                  <a:srgbClr val="105076"/>
                </a:solidFill>
                <a:latin typeface="Century Gothic" panose="020B0502020202020204" pitchFamily="34" charset="0"/>
              </a:rPr>
              <a:t> au vin jaune</a:t>
            </a:r>
          </a:p>
          <a:p>
            <a:pPr algn="ctr"/>
            <a:r>
              <a:rPr lang="en-GB" sz="2000" dirty="0">
                <a:solidFill>
                  <a:srgbClr val="105076"/>
                </a:solidFill>
                <a:latin typeface="Century Gothic" panose="020B0502020202020204" pitchFamily="34" charset="0"/>
              </a:rPr>
              <a:t>pain </a:t>
            </a:r>
            <a:r>
              <a:rPr lang="en-GB" sz="2000" dirty="0" err="1">
                <a:solidFill>
                  <a:srgbClr val="105076"/>
                </a:solidFill>
                <a:latin typeface="Century Gothic" panose="020B0502020202020204" pitchFamily="34" charset="0"/>
              </a:rPr>
              <a:t>d’épice</a:t>
            </a:r>
            <a:r>
              <a:rPr lang="en-GB" sz="2000" dirty="0">
                <a:solidFill>
                  <a:srgbClr val="105076"/>
                </a:solidFill>
                <a:latin typeface="Century Gothic" panose="020B0502020202020204" pitchFamily="34" charset="0"/>
              </a:rPr>
              <a:t> aux pommes</a:t>
            </a:r>
          </a:p>
        </p:txBody>
      </p:sp>
      <p:pic>
        <p:nvPicPr>
          <p:cNvPr id="10246" name="Picture 6" descr="Clipart goose coloured image - Clip Art Library">
            <a:extLst>
              <a:ext uri="{FF2B5EF4-FFF2-40B4-BE49-F238E27FC236}">
                <a16:creationId xmlns:a16="http://schemas.microsoft.com/office/drawing/2014/main" id="{D6D3D59C-B3AD-47F6-8611-611C06A4D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9871" y="3429000"/>
            <a:ext cx="10125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Free Chicken Images Free, Download Free Clip Art, Free Clip Art on ...">
            <a:extLst>
              <a:ext uri="{FF2B5EF4-FFF2-40B4-BE49-F238E27FC236}">
                <a16:creationId xmlns:a16="http://schemas.microsoft.com/office/drawing/2014/main" id="{5CBA99C3-7344-450E-B7AA-9FB7245A5FB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40399" y="3429000"/>
            <a:ext cx="87475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white wine bottle clipart - Clip Art Library">
            <a:extLst>
              <a:ext uri="{FF2B5EF4-FFF2-40B4-BE49-F238E27FC236}">
                <a16:creationId xmlns:a16="http://schemas.microsoft.com/office/drawing/2014/main" id="{18540A89-6D1E-4021-93B4-9FE056B108EC}"/>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0746" y="4994556"/>
            <a:ext cx="590750" cy="108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43FF567-D1EF-4A30-AA35-DB7900223D81}"/>
              </a:ext>
            </a:extLst>
          </p:cNvPr>
          <p:cNvSpPr/>
          <p:nvPr/>
        </p:nvSpPr>
        <p:spPr>
          <a:xfrm>
            <a:off x="180000" y="4868666"/>
            <a:ext cx="5400000" cy="1200329"/>
          </a:xfrm>
          <a:prstGeom prst="rect">
            <a:avLst/>
          </a:prstGeom>
        </p:spPr>
        <p:txBody>
          <a:bodyPr wrap="square">
            <a:spAutoFit/>
          </a:bodyPr>
          <a:lstStyle/>
          <a:p>
            <a:pPr lvl="0"/>
            <a:r>
              <a:rPr lang="en-US" sz="2400" dirty="0">
                <a:solidFill>
                  <a:srgbClr val="4472C4">
                    <a:lumMod val="50000"/>
                  </a:srgbClr>
                </a:solidFill>
                <a:latin typeface="Century Gothic" panose="020B0502020202020204" pitchFamily="34" charset="0"/>
              </a:rPr>
              <a:t>Lis le menu de Noël.</a:t>
            </a:r>
          </a:p>
          <a:p>
            <a:pPr lvl="0"/>
            <a:r>
              <a:rPr lang="en-US" sz="2400" dirty="0">
                <a:solidFill>
                  <a:srgbClr val="4472C4">
                    <a:lumMod val="50000"/>
                  </a:srgbClr>
                </a:solidFill>
                <a:latin typeface="Century Gothic" panose="020B0502020202020204" pitchFamily="34" charset="0"/>
              </a:rPr>
              <a:t>On mange quoi avec quoi ?</a:t>
            </a:r>
          </a:p>
          <a:p>
            <a:pPr lvl="0"/>
            <a:r>
              <a:rPr lang="en-US" sz="2400" dirty="0" err="1">
                <a:solidFill>
                  <a:srgbClr val="4472C4">
                    <a:lumMod val="50000"/>
                  </a:srgbClr>
                </a:solidFill>
                <a:latin typeface="Century Gothic" panose="020B0502020202020204" pitchFamily="34" charset="0"/>
              </a:rPr>
              <a:t>Fais</a:t>
            </a:r>
            <a:r>
              <a:rPr lang="en-US" sz="2400" dirty="0">
                <a:solidFill>
                  <a:srgbClr val="4472C4">
                    <a:lumMod val="50000"/>
                  </a:srgbClr>
                </a:solidFill>
                <a:latin typeface="Century Gothic" panose="020B0502020202020204" pitchFamily="34" charset="0"/>
              </a:rPr>
              <a:t> des </a:t>
            </a:r>
            <a:r>
              <a:rPr lang="en-US" sz="2400" dirty="0" err="1">
                <a:solidFill>
                  <a:srgbClr val="4472C4">
                    <a:lumMod val="50000"/>
                  </a:srgbClr>
                </a:solidFill>
                <a:latin typeface="Century Gothic" panose="020B0502020202020204" pitchFamily="34" charset="0"/>
              </a:rPr>
              <a:t>paires</a:t>
            </a:r>
            <a:r>
              <a:rPr lang="en-US" sz="2400" dirty="0">
                <a:solidFill>
                  <a:srgbClr val="4472C4">
                    <a:lumMod val="50000"/>
                  </a:srgbClr>
                </a:solidFill>
                <a:latin typeface="Century Gothic" panose="020B0502020202020204" pitchFamily="34" charset="0"/>
              </a:rPr>
              <a:t> pour </a:t>
            </a:r>
            <a:r>
              <a:rPr lang="en-US" sz="2400" dirty="0" err="1">
                <a:solidFill>
                  <a:srgbClr val="4472C4">
                    <a:lumMod val="50000"/>
                  </a:srgbClr>
                </a:solidFill>
                <a:latin typeface="Century Gothic" panose="020B0502020202020204" pitchFamily="34" charset="0"/>
              </a:rPr>
              <a:t>chaque</a:t>
            </a:r>
            <a:r>
              <a:rPr lang="en-US" sz="2400" dirty="0">
                <a:solidFill>
                  <a:srgbClr val="4472C4">
                    <a:lumMod val="50000"/>
                  </a:srgbClr>
                </a:solidFill>
                <a:latin typeface="Century Gothic" panose="020B0502020202020204" pitchFamily="34" charset="0"/>
              </a:rPr>
              <a:t> plat.</a:t>
            </a:r>
          </a:p>
        </p:txBody>
      </p:sp>
      <p:pic>
        <p:nvPicPr>
          <p:cNvPr id="10254" name="Picture 14" descr="christmas gingerbread man clipart - Clip Art Library">
            <a:extLst>
              <a:ext uri="{FF2B5EF4-FFF2-40B4-BE49-F238E27FC236}">
                <a16:creationId xmlns:a16="http://schemas.microsoft.com/office/drawing/2014/main" id="{060B4EC3-1974-47B4-826B-3A915EA722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46899" y="4928830"/>
            <a:ext cx="86825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Ox animal clipart - Clip Art Library">
            <a:extLst>
              <a:ext uri="{FF2B5EF4-FFF2-40B4-BE49-F238E27FC236}">
                <a16:creationId xmlns:a16="http://schemas.microsoft.com/office/drawing/2014/main" id="{89150977-8CF1-42CB-89DC-19E98C1D23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58344" y="4994556"/>
            <a:ext cx="1476082"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58" name="Picture 18" descr="Free Apples Clipart, Download Free Clip Art, Free Clip Art on ...">
            <a:extLst>
              <a:ext uri="{FF2B5EF4-FFF2-40B4-BE49-F238E27FC236}">
                <a16:creationId xmlns:a16="http://schemas.microsoft.com/office/drawing/2014/main" id="{458A9B16-FBAD-46DD-ACE7-E28195CE26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06289" y="3429000"/>
            <a:ext cx="1380192" cy="108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450C0C7-D3C2-49C2-AB4E-C4670D37805F}"/>
              </a:ext>
            </a:extLst>
          </p:cNvPr>
          <p:cNvSpPr txBox="1"/>
          <p:nvPr/>
        </p:nvSpPr>
        <p:spPr>
          <a:xfrm>
            <a:off x="6615652" y="4308945"/>
            <a:ext cx="452368" cy="400110"/>
          </a:xfrm>
          <a:prstGeom prst="rect">
            <a:avLst/>
          </a:prstGeom>
          <a:noFill/>
          <a:ln w="38100">
            <a:solidFill>
              <a:srgbClr val="105076"/>
            </a:solidFill>
          </a:ln>
        </p:spPr>
        <p:txBody>
          <a:bodyPr wrap="none" rtlCol="0" anchor="ctr">
            <a:spAutoFit/>
          </a:bodyPr>
          <a:lstStyle/>
          <a:p>
            <a:pPr algn="ctr"/>
            <a:r>
              <a:rPr lang="en-GB" sz="2000" dirty="0">
                <a:solidFill>
                  <a:srgbClr val="105076"/>
                </a:solidFill>
                <a:latin typeface="Century Gothic" panose="020B0502020202020204" pitchFamily="34" charset="0"/>
              </a:rPr>
              <a:t>a)</a:t>
            </a:r>
          </a:p>
        </p:txBody>
      </p:sp>
      <p:sp>
        <p:nvSpPr>
          <p:cNvPr id="25" name="TextBox 24">
            <a:extLst>
              <a:ext uri="{FF2B5EF4-FFF2-40B4-BE49-F238E27FC236}">
                <a16:creationId xmlns:a16="http://schemas.microsoft.com/office/drawing/2014/main" id="{E9FF0494-EC66-4985-9AF9-7255DAEADAD8}"/>
              </a:ext>
            </a:extLst>
          </p:cNvPr>
          <p:cNvSpPr txBox="1"/>
          <p:nvPr/>
        </p:nvSpPr>
        <p:spPr>
          <a:xfrm>
            <a:off x="8324675" y="4308945"/>
            <a:ext cx="452368" cy="400110"/>
          </a:xfrm>
          <a:prstGeom prst="rect">
            <a:avLst/>
          </a:prstGeom>
          <a:noFill/>
          <a:ln w="38100">
            <a:solidFill>
              <a:srgbClr val="105076"/>
            </a:solidFill>
          </a:ln>
        </p:spPr>
        <p:txBody>
          <a:bodyPr wrap="none" rtlCol="0" anchor="ctr">
            <a:spAutoFit/>
          </a:bodyPr>
          <a:lstStyle/>
          <a:p>
            <a:pPr algn="ctr"/>
            <a:r>
              <a:rPr lang="en-GB" sz="2000" dirty="0">
                <a:solidFill>
                  <a:srgbClr val="105076"/>
                </a:solidFill>
                <a:latin typeface="Century Gothic" panose="020B0502020202020204" pitchFamily="34" charset="0"/>
              </a:rPr>
              <a:t>b)</a:t>
            </a:r>
          </a:p>
        </p:txBody>
      </p:sp>
      <p:sp>
        <p:nvSpPr>
          <p:cNvPr id="26" name="TextBox 25">
            <a:extLst>
              <a:ext uri="{FF2B5EF4-FFF2-40B4-BE49-F238E27FC236}">
                <a16:creationId xmlns:a16="http://schemas.microsoft.com/office/drawing/2014/main" id="{BE924CE2-26D0-45C1-B5B3-ADAA832EC57F}"/>
              </a:ext>
            </a:extLst>
          </p:cNvPr>
          <p:cNvSpPr txBox="1"/>
          <p:nvPr/>
        </p:nvSpPr>
        <p:spPr>
          <a:xfrm>
            <a:off x="10342942" y="4308945"/>
            <a:ext cx="452368" cy="400110"/>
          </a:xfrm>
          <a:prstGeom prst="rect">
            <a:avLst/>
          </a:prstGeom>
          <a:noFill/>
          <a:ln w="38100">
            <a:solidFill>
              <a:srgbClr val="105076"/>
            </a:solidFill>
          </a:ln>
        </p:spPr>
        <p:txBody>
          <a:bodyPr wrap="none" rtlCol="0" anchor="ctr">
            <a:spAutoFit/>
          </a:bodyPr>
          <a:lstStyle/>
          <a:p>
            <a:pPr algn="ctr"/>
            <a:r>
              <a:rPr lang="en-GB" sz="2000" dirty="0">
                <a:solidFill>
                  <a:srgbClr val="105076"/>
                </a:solidFill>
                <a:latin typeface="Century Gothic" panose="020B0502020202020204" pitchFamily="34" charset="0"/>
              </a:rPr>
              <a:t>c)</a:t>
            </a:r>
          </a:p>
        </p:txBody>
      </p:sp>
      <p:sp>
        <p:nvSpPr>
          <p:cNvPr id="27" name="TextBox 26">
            <a:extLst>
              <a:ext uri="{FF2B5EF4-FFF2-40B4-BE49-F238E27FC236}">
                <a16:creationId xmlns:a16="http://schemas.microsoft.com/office/drawing/2014/main" id="{29634D1E-63B1-4B96-ABA6-B99ABAF3F693}"/>
              </a:ext>
            </a:extLst>
          </p:cNvPr>
          <p:cNvSpPr txBox="1"/>
          <p:nvPr/>
        </p:nvSpPr>
        <p:spPr>
          <a:xfrm>
            <a:off x="6612000" y="5808775"/>
            <a:ext cx="452368" cy="400110"/>
          </a:xfrm>
          <a:prstGeom prst="rect">
            <a:avLst/>
          </a:prstGeom>
          <a:noFill/>
          <a:ln w="38100">
            <a:solidFill>
              <a:srgbClr val="105076"/>
            </a:solidFill>
          </a:ln>
        </p:spPr>
        <p:txBody>
          <a:bodyPr wrap="none" rtlCol="0" anchor="ctr">
            <a:spAutoFit/>
          </a:bodyPr>
          <a:lstStyle/>
          <a:p>
            <a:pPr algn="ctr"/>
            <a:r>
              <a:rPr lang="en-GB" sz="2000" dirty="0">
                <a:solidFill>
                  <a:srgbClr val="105076"/>
                </a:solidFill>
                <a:latin typeface="Century Gothic" panose="020B0502020202020204" pitchFamily="34" charset="0"/>
              </a:rPr>
              <a:t>d)</a:t>
            </a:r>
          </a:p>
        </p:txBody>
      </p:sp>
      <p:sp>
        <p:nvSpPr>
          <p:cNvPr id="28" name="TextBox 27">
            <a:extLst>
              <a:ext uri="{FF2B5EF4-FFF2-40B4-BE49-F238E27FC236}">
                <a16:creationId xmlns:a16="http://schemas.microsoft.com/office/drawing/2014/main" id="{932ADEEC-92BC-41F9-B8A8-1EA61D5B7826}"/>
              </a:ext>
            </a:extLst>
          </p:cNvPr>
          <p:cNvSpPr txBox="1"/>
          <p:nvPr/>
        </p:nvSpPr>
        <p:spPr>
          <a:xfrm>
            <a:off x="8324675" y="5812420"/>
            <a:ext cx="452368" cy="400110"/>
          </a:xfrm>
          <a:prstGeom prst="rect">
            <a:avLst/>
          </a:prstGeom>
          <a:noFill/>
          <a:ln w="38100">
            <a:solidFill>
              <a:srgbClr val="105076"/>
            </a:solidFill>
          </a:ln>
        </p:spPr>
        <p:txBody>
          <a:bodyPr wrap="none" rtlCol="0" anchor="ctr">
            <a:spAutoFit/>
          </a:bodyPr>
          <a:lstStyle/>
          <a:p>
            <a:pPr algn="ctr"/>
            <a:r>
              <a:rPr lang="en-GB" sz="2000" dirty="0">
                <a:solidFill>
                  <a:srgbClr val="105076"/>
                </a:solidFill>
                <a:latin typeface="Century Gothic" panose="020B0502020202020204" pitchFamily="34" charset="0"/>
              </a:rPr>
              <a:t>e)</a:t>
            </a:r>
          </a:p>
        </p:txBody>
      </p:sp>
      <p:sp>
        <p:nvSpPr>
          <p:cNvPr id="29" name="TextBox 28">
            <a:extLst>
              <a:ext uri="{FF2B5EF4-FFF2-40B4-BE49-F238E27FC236}">
                <a16:creationId xmlns:a16="http://schemas.microsoft.com/office/drawing/2014/main" id="{C16E4D9F-3432-4B0F-81DD-530DA636E3E5}"/>
              </a:ext>
            </a:extLst>
          </p:cNvPr>
          <p:cNvSpPr txBox="1"/>
          <p:nvPr/>
        </p:nvSpPr>
        <p:spPr>
          <a:xfrm>
            <a:off x="10389429" y="5813987"/>
            <a:ext cx="359394" cy="400110"/>
          </a:xfrm>
          <a:prstGeom prst="rect">
            <a:avLst/>
          </a:prstGeom>
          <a:noFill/>
          <a:ln w="38100">
            <a:solidFill>
              <a:srgbClr val="105076"/>
            </a:solidFill>
          </a:ln>
        </p:spPr>
        <p:txBody>
          <a:bodyPr wrap="none" rtlCol="0" anchor="ctr">
            <a:spAutoFit/>
          </a:bodyPr>
          <a:lstStyle/>
          <a:p>
            <a:pPr algn="ctr"/>
            <a:r>
              <a:rPr lang="en-GB" sz="2000" dirty="0">
                <a:solidFill>
                  <a:srgbClr val="105076"/>
                </a:solidFill>
                <a:latin typeface="Century Gothic" panose="020B0502020202020204" pitchFamily="34" charset="0"/>
              </a:rPr>
              <a:t>f)</a:t>
            </a:r>
          </a:p>
        </p:txBody>
      </p:sp>
      <p:cxnSp>
        <p:nvCxnSpPr>
          <p:cNvPr id="17" name="Connector: Curved 16">
            <a:extLst>
              <a:ext uri="{FF2B5EF4-FFF2-40B4-BE49-F238E27FC236}">
                <a16:creationId xmlns:a16="http://schemas.microsoft.com/office/drawing/2014/main" id="{356C0616-FA91-4770-95EB-1207C7574D80}"/>
              </a:ext>
            </a:extLst>
          </p:cNvPr>
          <p:cNvCxnSpPr>
            <a:cxnSpLocks/>
            <a:stCxn id="15" idx="3"/>
            <a:endCxn id="28" idx="0"/>
          </p:cNvCxnSpPr>
          <p:nvPr/>
        </p:nvCxnSpPr>
        <p:spPr>
          <a:xfrm>
            <a:off x="7068020" y="4509000"/>
            <a:ext cx="1482839" cy="1303420"/>
          </a:xfrm>
          <a:prstGeom prst="curvedConnector2">
            <a:avLst/>
          </a:prstGeom>
          <a:ln w="38100">
            <a:solidFill>
              <a:srgbClr val="EE6000"/>
            </a:solidFill>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E8B87F98-1701-49B7-869C-DAB9B689342B}"/>
              </a:ext>
            </a:extLst>
          </p:cNvPr>
          <p:cNvCxnSpPr>
            <a:cxnSpLocks/>
            <a:stCxn id="26" idx="1"/>
            <a:endCxn id="27" idx="0"/>
          </p:cNvCxnSpPr>
          <p:nvPr/>
        </p:nvCxnSpPr>
        <p:spPr>
          <a:xfrm rot="10800000" flipV="1">
            <a:off x="6838184" y="4508999"/>
            <a:ext cx="3504758" cy="1299775"/>
          </a:xfrm>
          <a:prstGeom prst="curvedConnector2">
            <a:avLst/>
          </a:prstGeom>
          <a:ln w="38100">
            <a:solidFill>
              <a:srgbClr val="EE6000"/>
            </a:solidFill>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088761BD-CE21-464B-A87F-90D4D66DF6A0}"/>
              </a:ext>
            </a:extLst>
          </p:cNvPr>
          <p:cNvCxnSpPr>
            <a:cxnSpLocks/>
            <a:stCxn id="25" idx="3"/>
            <a:endCxn id="29" idx="0"/>
          </p:cNvCxnSpPr>
          <p:nvPr/>
        </p:nvCxnSpPr>
        <p:spPr>
          <a:xfrm>
            <a:off x="8777043" y="4509000"/>
            <a:ext cx="1792083" cy="1304987"/>
          </a:xfrm>
          <a:prstGeom prst="curvedConnector2">
            <a:avLst/>
          </a:prstGeom>
          <a:ln w="38100">
            <a:solidFill>
              <a:srgbClr val="EE6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CCCA4FA-0EB1-49A2-B83A-5AEEBF1E6C0B}"/>
              </a:ext>
            </a:extLst>
          </p:cNvPr>
          <p:cNvSpPr txBox="1"/>
          <p:nvPr/>
        </p:nvSpPr>
        <p:spPr>
          <a:xfrm>
            <a:off x="6557952" y="449670"/>
            <a:ext cx="2367087" cy="783193"/>
          </a:xfrm>
          <a:prstGeom prst="wedgeRoundRectCallout">
            <a:avLst>
              <a:gd name="adj1" fmla="val -21638"/>
              <a:gd name="adj2" fmla="val 77094"/>
              <a:gd name="adj3" fmla="val 16667"/>
            </a:avLst>
          </a:prstGeom>
          <a:solidFill>
            <a:srgbClr val="105076"/>
          </a:solidFill>
          <a:ln>
            <a:solidFill>
              <a:srgbClr val="EE6000"/>
            </a:solidFill>
          </a:ln>
        </p:spPr>
        <p:txBody>
          <a:bodyPr wrap="square" rtlCol="0">
            <a:spAutoFit/>
          </a:bodyPr>
          <a:lstStyle/>
          <a:p>
            <a:pPr algn="l"/>
            <a:r>
              <a:rPr lang="en-GB" sz="2000" dirty="0">
                <a:solidFill>
                  <a:schemeClr val="bg1"/>
                </a:solidFill>
                <a:latin typeface="Century Gothic" panose="020B0502020202020204" pitchFamily="34" charset="0"/>
              </a:rPr>
              <a:t>Use a dictionary and the internet!</a:t>
            </a:r>
          </a:p>
        </p:txBody>
      </p:sp>
      <p:pic>
        <p:nvPicPr>
          <p:cNvPr id="10260" name="Picture 20" descr="computer clipart - Clip Art Library">
            <a:extLst>
              <a:ext uri="{FF2B5EF4-FFF2-40B4-BE49-F238E27FC236}">
                <a16:creationId xmlns:a16="http://schemas.microsoft.com/office/drawing/2014/main" id="{EDBD0F19-BF41-4C77-9645-D9ABEA63077E}"/>
              </a:ext>
            </a:extLst>
          </p:cNvPr>
          <p:cNvPicPr>
            <a:picLocks noChangeAspect="1" noChangeArrowheads="1"/>
          </p:cNvPicPr>
          <p:nvPr/>
        </p:nvPicPr>
        <p:blipFill>
          <a:blip r:embed="rId10">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9025746" y="512863"/>
            <a:ext cx="6225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99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5" grpId="0" animBg="1"/>
      <p:bldP spid="25" grpId="0" animBg="1"/>
      <p:bldP spid="26" grpId="0" animBg="1"/>
      <p:bldP spid="27" grpId="0" animBg="1"/>
      <p:bldP spid="28" grpId="0" animBg="1"/>
      <p:bldP spid="29"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À ton tour !</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0A92D81F-0650-F447-8359-0A6373AAFC18}"/>
              </a:ext>
            </a:extLst>
          </p:cNvPr>
          <p:cNvSpPr txBox="1"/>
          <p:nvPr/>
        </p:nvSpPr>
        <p:spPr>
          <a:xfrm>
            <a:off x="180000" y="1296000"/>
            <a:ext cx="11729920" cy="495520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Écris</a:t>
            </a:r>
            <a:r>
              <a:rPr kumimoji="0" lang="en-US"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un article </a:t>
            </a:r>
            <a:r>
              <a:rPr kumimoji="0" lang="en-US" sz="28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similaire</a:t>
            </a:r>
            <a:r>
              <a:rPr kumimoji="0" lang="en-US" sz="28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 </a:t>
            </a:r>
            <a:r>
              <a:rPr kumimoji="0" lang="en-US" sz="28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a:t>
            </a:r>
            <a:r>
              <a:rPr lang="en-US" sz="2800" b="1" dirty="0" err="1">
                <a:solidFill>
                  <a:srgbClr val="4472C4">
                    <a:lumMod val="50000"/>
                  </a:srgbClr>
                </a:solidFill>
                <a:latin typeface="Century Gothic" panose="020F0302020204030204"/>
              </a:rPr>
              <a:t>magine</a:t>
            </a:r>
            <a:r>
              <a:rPr lang="en-US" sz="2800" b="1" dirty="0">
                <a:solidFill>
                  <a:srgbClr val="4472C4">
                    <a:lumMod val="50000"/>
                  </a:srgbClr>
                </a:solidFill>
                <a:latin typeface="Century Gothic" panose="020F0302020204030204"/>
              </a:rPr>
              <a:t> que </a:t>
            </a:r>
            <a:r>
              <a:rPr lang="en-US" sz="2800" b="1" dirty="0" err="1">
                <a:solidFill>
                  <a:srgbClr val="4472C4">
                    <a:lumMod val="50000"/>
                  </a:srgbClr>
                </a:solidFill>
                <a:latin typeface="Century Gothic" panose="020F0302020204030204"/>
              </a:rPr>
              <a:t>tu</a:t>
            </a:r>
            <a:r>
              <a:rPr lang="en-US" sz="2800" b="1" dirty="0">
                <a:solidFill>
                  <a:srgbClr val="4472C4">
                    <a:lumMod val="50000"/>
                  </a:srgbClr>
                </a:solidFill>
                <a:latin typeface="Century Gothic" panose="020F0302020204030204"/>
              </a:rPr>
              <a:t> es </a:t>
            </a:r>
            <a:r>
              <a:rPr lang="en-US" sz="2800" b="1" dirty="0" err="1">
                <a:solidFill>
                  <a:srgbClr val="4472C4">
                    <a:lumMod val="50000"/>
                  </a:srgbClr>
                </a:solidFill>
                <a:latin typeface="Century Gothic" panose="020F0302020204030204"/>
              </a:rPr>
              <a:t>astronaute</a:t>
            </a:r>
            <a:r>
              <a:rPr lang="en-US" sz="2800" b="1" dirty="0">
                <a:solidFill>
                  <a:srgbClr val="4472C4">
                    <a:lumMod val="50000"/>
                  </a:srgbClr>
                </a:solidFill>
                <a:latin typeface="Century Gothic" panose="020F0302020204030204"/>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4472C4">
                  <a:lumMod val="50000"/>
                </a:srgbClr>
              </a:solidFill>
              <a:latin typeface="Century Gothic" panose="020F0302020204030204"/>
            </a:endParaRPr>
          </a:p>
          <a:p>
            <a:pPr marL="914400" lvl="1" indent="-457200">
              <a:buFont typeface="Arial" panose="020B0604020202020204" pitchFamily="34" charset="0"/>
              <a:buChar char="•"/>
              <a:defRPr/>
            </a:pPr>
            <a:r>
              <a:rPr lang="en-US" sz="2400" dirty="0" err="1">
                <a:solidFill>
                  <a:srgbClr val="4472C4">
                    <a:lumMod val="50000"/>
                  </a:srgbClr>
                </a:solidFill>
                <a:latin typeface="Century Gothic" panose="020F0302020204030204"/>
              </a:rPr>
              <a:t>C’est</a:t>
            </a:r>
            <a:r>
              <a:rPr lang="en-US" sz="2400" dirty="0">
                <a:solidFill>
                  <a:srgbClr val="4472C4">
                    <a:lumMod val="50000"/>
                  </a:srgbClr>
                </a:solidFill>
                <a:latin typeface="Century Gothic" panose="020F0302020204030204"/>
              </a:rPr>
              <a:t> quoi ton menu </a:t>
            </a:r>
            <a:r>
              <a:rPr lang="en-US" sz="2400" dirty="0" err="1">
                <a:solidFill>
                  <a:srgbClr val="4472C4">
                    <a:lumMod val="50000"/>
                  </a:srgbClr>
                </a:solidFill>
                <a:latin typeface="Century Gothic" panose="020F0302020204030204"/>
              </a:rPr>
              <a:t>idéal</a:t>
            </a:r>
            <a:r>
              <a:rPr lang="en-US" sz="2400" dirty="0">
                <a:solidFill>
                  <a:srgbClr val="4472C4">
                    <a:lumMod val="50000"/>
                  </a:srgbClr>
                </a:solidFill>
                <a:latin typeface="Century Gothic" panose="020F0302020204030204"/>
              </a:rPr>
              <a:t> pour </a:t>
            </a:r>
            <a:r>
              <a:rPr lang="en-US" sz="2400" dirty="0" err="1">
                <a:solidFill>
                  <a:srgbClr val="4472C4">
                    <a:lumMod val="50000"/>
                  </a:srgbClr>
                </a:solidFill>
                <a:latin typeface="Century Gothic" panose="020F0302020204030204"/>
              </a:rPr>
              <a:t>l’espace</a:t>
            </a:r>
            <a:r>
              <a:rPr lang="en-US" sz="2400" dirty="0">
                <a:solidFill>
                  <a:srgbClr val="4472C4">
                    <a:lumMod val="50000"/>
                  </a:srgbClr>
                </a:solidFill>
                <a:latin typeface="Century Gothic" panose="020F0302020204030204"/>
              </a:rPr>
              <a:t> ?</a:t>
            </a:r>
          </a:p>
          <a:p>
            <a:pPr marL="914400" lvl="1" indent="-457200">
              <a:buFont typeface="Arial" panose="020B0604020202020204" pitchFamily="34" charset="0"/>
              <a:buChar char="•"/>
              <a:defRPr/>
            </a:pPr>
            <a:r>
              <a:rPr lang="en-US" sz="2400" dirty="0" err="1">
                <a:solidFill>
                  <a:srgbClr val="4472C4">
                    <a:lumMod val="50000"/>
                  </a:srgbClr>
                </a:solidFill>
                <a:latin typeface="Century Gothic" panose="020F0302020204030204"/>
              </a:rPr>
              <a:t>C’est</a:t>
            </a:r>
            <a:r>
              <a:rPr lang="en-US" sz="2400" dirty="0">
                <a:solidFill>
                  <a:srgbClr val="4472C4">
                    <a:lumMod val="50000"/>
                  </a:srgbClr>
                </a:solidFill>
                <a:latin typeface="Century Gothic" panose="020F0302020204030204"/>
              </a:rPr>
              <a:t> pour quelle occasion </a:t>
            </a:r>
            <a:r>
              <a:rPr lang="en-US" sz="2400" dirty="0" err="1">
                <a:solidFill>
                  <a:srgbClr val="4472C4">
                    <a:lumMod val="50000"/>
                  </a:srgbClr>
                </a:solidFill>
                <a:latin typeface="Century Gothic" panose="020F0302020204030204"/>
              </a:rPr>
              <a:t>spéciale</a:t>
            </a:r>
            <a:r>
              <a:rPr lang="en-US" sz="2400" dirty="0">
                <a:solidFill>
                  <a:srgbClr val="4472C4">
                    <a:lumMod val="50000"/>
                  </a:srgbClr>
                </a:solidFill>
                <a:latin typeface="Century Gothic" panose="020F0302020204030204"/>
              </a:rPr>
              <a:t> ?</a:t>
            </a:r>
          </a:p>
          <a:p>
            <a:pPr marL="914400" lvl="1" indent="-457200">
              <a:buFont typeface="Arial" panose="020B0604020202020204" pitchFamily="34" charset="0"/>
              <a:buChar char="•"/>
            </a:pPr>
            <a:r>
              <a:rPr lang="en-US" sz="2400" dirty="0" err="1">
                <a:solidFill>
                  <a:srgbClr val="4472C4">
                    <a:lumMod val="50000"/>
                  </a:srgbClr>
                </a:solidFill>
                <a:latin typeface="Century Gothic" panose="020F0302020204030204"/>
              </a:rPr>
              <a:t>Quel</a:t>
            </a:r>
            <a:r>
              <a:rPr lang="en-US" sz="2400" dirty="0">
                <a:solidFill>
                  <a:srgbClr val="4472C4">
                    <a:lumMod val="50000"/>
                  </a:srgbClr>
                </a:solidFill>
                <a:latin typeface="Century Gothic" panose="020F0302020204030204"/>
              </a:rPr>
              <a:t> chef / restaurant / café / </a:t>
            </a:r>
            <a:r>
              <a:rPr lang="en-US" sz="2400" dirty="0" err="1">
                <a:solidFill>
                  <a:srgbClr val="4472C4">
                    <a:lumMod val="50000"/>
                  </a:srgbClr>
                </a:solidFill>
                <a:latin typeface="Century Gothic" panose="020F0302020204030204"/>
              </a:rPr>
              <a:t>magasin</a:t>
            </a:r>
            <a:r>
              <a:rPr lang="en-US" sz="2400" dirty="0">
                <a:solidFill>
                  <a:srgbClr val="4472C4">
                    <a:lumMod val="50000"/>
                  </a:srgbClr>
                </a:solidFill>
                <a:latin typeface="Century Gothic" panose="020F0302020204030204"/>
              </a:rPr>
              <a:t> </a:t>
            </a:r>
            <a:r>
              <a:rPr lang="en-US" sz="2400" dirty="0" err="1">
                <a:solidFill>
                  <a:srgbClr val="4472C4">
                    <a:lumMod val="50000"/>
                  </a:srgbClr>
                </a:solidFill>
                <a:latin typeface="Century Gothic" panose="020F0302020204030204"/>
              </a:rPr>
              <a:t>prépare</a:t>
            </a:r>
            <a:r>
              <a:rPr lang="en-US" sz="2400" dirty="0">
                <a:solidFill>
                  <a:srgbClr val="4472C4">
                    <a:lumMod val="50000"/>
                  </a:srgbClr>
                </a:solidFill>
                <a:latin typeface="Century Gothic" panose="020F0302020204030204"/>
              </a:rPr>
              <a:t> le </a:t>
            </a:r>
            <a:r>
              <a:rPr lang="en-US" sz="2400" dirty="0" err="1">
                <a:solidFill>
                  <a:srgbClr val="4472C4">
                    <a:lumMod val="50000"/>
                  </a:srgbClr>
                </a:solidFill>
                <a:latin typeface="Century Gothic" panose="020F0302020204030204"/>
              </a:rPr>
              <a:t>repas</a:t>
            </a:r>
            <a:r>
              <a:rPr lang="en-US" sz="2400" dirty="0">
                <a:solidFill>
                  <a:srgbClr val="4472C4">
                    <a:lumMod val="50000"/>
                  </a:srgbClr>
                </a:solidFill>
                <a:latin typeface="Century Gothic" panose="020F0302020204030204"/>
              </a:rPr>
              <a:t> ?</a:t>
            </a:r>
          </a:p>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rgbClr val="4472C4">
                  <a:lumMod val="50000"/>
                </a:srgbClr>
              </a:solidFill>
              <a:latin typeface="Century Gothic" panose="020F0302020204030204"/>
            </a:endParaRPr>
          </a:p>
          <a:p>
            <a:pPr marR="0" lvl="0" algn="ctr" defTabSz="914400" rtl="0" eaLnBrk="1" fontAlgn="auto" latinLnBrk="0" hangingPunct="1">
              <a:lnSpc>
                <a:spcPct val="100000"/>
              </a:lnSpc>
              <a:spcBef>
                <a:spcPts val="0"/>
              </a:spcBef>
              <a:spcAft>
                <a:spcPts val="0"/>
              </a:spcAft>
              <a:buClrTx/>
              <a:buSzTx/>
              <a:tabLst/>
              <a:defRPr/>
            </a:pPr>
            <a:r>
              <a:rPr lang="en-US" sz="3600" b="1" dirty="0" err="1">
                <a:solidFill>
                  <a:srgbClr val="EE6000"/>
                </a:solidFill>
                <a:latin typeface="Century Gothic" panose="020F0302020204030204"/>
              </a:rPr>
              <a:t>ou</a:t>
            </a:r>
            <a:endParaRPr lang="en-US" sz="3600" b="1" dirty="0">
              <a:solidFill>
                <a:srgbClr val="EE6000"/>
              </a:solidFill>
              <a:latin typeface="Century Gothic" panose="020F0302020204030204"/>
            </a:endParaRPr>
          </a:p>
          <a:p>
            <a:pPr marR="0" lvl="0" algn="ctr" defTabSz="914400" rtl="0" eaLnBrk="1" fontAlgn="auto" latinLnBrk="0" hangingPunct="1">
              <a:lnSpc>
                <a:spcPct val="100000"/>
              </a:lnSpc>
              <a:spcBef>
                <a:spcPts val="0"/>
              </a:spcBef>
              <a:spcAft>
                <a:spcPts val="0"/>
              </a:spcAft>
              <a:buClrTx/>
              <a:buSzTx/>
              <a:tabLst/>
              <a:defRPr/>
            </a:pPr>
            <a:endParaRPr lang="en-US" sz="2800" b="1" dirty="0">
              <a:solidFill>
                <a:srgbClr val="4472C4">
                  <a:lumMod val="50000"/>
                </a:srgbClr>
              </a:solidFill>
              <a:latin typeface="Century Gothic" panose="020F0302020204030204"/>
            </a:endParaRPr>
          </a:p>
          <a:p>
            <a:pPr marR="0" lvl="0" defTabSz="914400" rtl="0" eaLnBrk="1" fontAlgn="auto" latinLnBrk="0" hangingPunct="1">
              <a:lnSpc>
                <a:spcPct val="100000"/>
              </a:lnSpc>
              <a:spcBef>
                <a:spcPts val="0"/>
              </a:spcBef>
              <a:spcAft>
                <a:spcPts val="0"/>
              </a:spcAft>
              <a:buClrTx/>
              <a:buSzTx/>
              <a:tabLst/>
              <a:defRPr/>
            </a:pPr>
            <a:r>
              <a:rPr lang="en-US" sz="2800" b="1" dirty="0" err="1">
                <a:solidFill>
                  <a:srgbClr val="4472C4">
                    <a:lumMod val="50000"/>
                  </a:srgbClr>
                </a:solidFill>
                <a:latin typeface="Century Gothic" panose="020F0302020204030204"/>
              </a:rPr>
              <a:t>Écris</a:t>
            </a:r>
            <a:r>
              <a:rPr lang="en-US" sz="2800" b="1" dirty="0">
                <a:solidFill>
                  <a:srgbClr val="4472C4">
                    <a:lumMod val="50000"/>
                  </a:srgbClr>
                </a:solidFill>
                <a:latin typeface="Century Gothic" panose="020F0302020204030204"/>
              </a:rPr>
              <a:t> </a:t>
            </a:r>
            <a:r>
              <a:rPr lang="en-US" sz="2800" b="1" dirty="0" err="1">
                <a:solidFill>
                  <a:srgbClr val="4472C4">
                    <a:lumMod val="50000"/>
                  </a:srgbClr>
                </a:solidFill>
                <a:latin typeface="Century Gothic" panose="020F0302020204030204"/>
              </a:rPr>
              <a:t>une</a:t>
            </a:r>
            <a:r>
              <a:rPr lang="en-US" sz="2800" b="1" dirty="0">
                <a:solidFill>
                  <a:srgbClr val="4472C4">
                    <a:lumMod val="50000"/>
                  </a:srgbClr>
                </a:solidFill>
                <a:latin typeface="Century Gothic" panose="020F0302020204030204"/>
              </a:rPr>
              <a:t> interview avec Thomas </a:t>
            </a:r>
            <a:r>
              <a:rPr lang="en-US" sz="2800" b="1" dirty="0" err="1">
                <a:solidFill>
                  <a:srgbClr val="4472C4">
                    <a:lumMod val="50000"/>
                  </a:srgbClr>
                </a:solidFill>
                <a:latin typeface="Century Gothic" panose="020F0302020204030204"/>
              </a:rPr>
              <a:t>Pesquet</a:t>
            </a:r>
            <a:r>
              <a:rPr lang="en-US" sz="2800" b="1" dirty="0">
                <a:solidFill>
                  <a:srgbClr val="4472C4">
                    <a:lumMod val="50000"/>
                  </a:srgbClr>
                </a:solidFill>
                <a:latin typeface="Century Gothic" panose="020F0302020204030204"/>
              </a:rPr>
              <a:t>, avec un(e) </a:t>
            </a:r>
            <a:r>
              <a:rPr lang="en-US" sz="2800" b="1" dirty="0" err="1">
                <a:solidFill>
                  <a:srgbClr val="4472C4">
                    <a:lumMod val="50000"/>
                  </a:srgbClr>
                </a:solidFill>
                <a:latin typeface="Century Gothic" panose="020F0302020204030204"/>
              </a:rPr>
              <a:t>partenaire</a:t>
            </a:r>
            <a:r>
              <a:rPr lang="en-US" sz="2800" b="1" dirty="0">
                <a:solidFill>
                  <a:srgbClr val="4472C4">
                    <a:lumMod val="50000"/>
                  </a:srgbClr>
                </a:solidFill>
                <a:latin typeface="Century Gothic" panose="020F0302020204030204"/>
              </a:rPr>
              <a:t> : </a:t>
            </a: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4472C4">
                  <a:lumMod val="50000"/>
                </a:srgbClr>
              </a:solidFill>
              <a:latin typeface="Century Gothic" panose="020F0302020204030204"/>
            </a:endParaRPr>
          </a:p>
          <a:p>
            <a:pPr marL="800100" lvl="1" indent="-342900">
              <a:buFont typeface="Arial" panose="020B0604020202020204" pitchFamily="34" charset="0"/>
              <a:buChar char="•"/>
            </a:pPr>
            <a:r>
              <a:rPr lang="en-US" sz="2400" dirty="0" err="1">
                <a:solidFill>
                  <a:srgbClr val="4472C4">
                    <a:lumMod val="50000"/>
                  </a:srgbClr>
                </a:solidFill>
                <a:latin typeface="Century Gothic" panose="020B0502020202020204" pitchFamily="34" charset="0"/>
              </a:rPr>
              <a:t>Pourquoi</a:t>
            </a:r>
            <a:r>
              <a:rPr lang="en-US" sz="2400" dirty="0">
                <a:solidFill>
                  <a:srgbClr val="4472C4">
                    <a:lumMod val="50000"/>
                  </a:srgbClr>
                </a:solidFill>
                <a:latin typeface="Century Gothic" panose="020B0502020202020204" pitchFamily="34" charset="0"/>
              </a:rPr>
              <a:t> </a:t>
            </a:r>
            <a:r>
              <a:rPr lang="en-US" sz="2400" dirty="0" err="1">
                <a:solidFill>
                  <a:srgbClr val="4472C4">
                    <a:lumMod val="50000"/>
                  </a:srgbClr>
                </a:solidFill>
                <a:latin typeface="Century Gothic" panose="020B0502020202020204" pitchFamily="34" charset="0"/>
              </a:rPr>
              <a:t>aime</a:t>
            </a:r>
            <a:r>
              <a:rPr lang="en-US" sz="2400" dirty="0">
                <a:solidFill>
                  <a:srgbClr val="4472C4">
                    <a:lumMod val="50000"/>
                  </a:srgbClr>
                </a:solidFill>
                <a:latin typeface="Century Gothic" panose="020B0502020202020204" pitchFamily="34" charset="0"/>
              </a:rPr>
              <a:t>-t-</a:t>
            </a:r>
            <a:r>
              <a:rPr lang="en-US" sz="2400" dirty="0" err="1">
                <a:solidFill>
                  <a:srgbClr val="4472C4">
                    <a:lumMod val="50000"/>
                  </a:srgbClr>
                </a:solidFill>
                <a:latin typeface="Century Gothic" panose="020B0502020202020204" pitchFamily="34" charset="0"/>
              </a:rPr>
              <a:t>il</a:t>
            </a:r>
            <a:r>
              <a:rPr lang="en-US" sz="2400" dirty="0">
                <a:solidFill>
                  <a:srgbClr val="4472C4">
                    <a:lumMod val="50000"/>
                  </a:srgbClr>
                </a:solidFill>
                <a:latin typeface="Century Gothic" panose="020B0502020202020204" pitchFamily="34" charset="0"/>
              </a:rPr>
              <a:t> </a:t>
            </a:r>
            <a:r>
              <a:rPr lang="en-US" sz="2400" dirty="0" err="1">
                <a:solidFill>
                  <a:srgbClr val="4472C4">
                    <a:lumMod val="50000"/>
                  </a:srgbClr>
                </a:solidFill>
                <a:latin typeface="Century Gothic" panose="020B0502020202020204" pitchFamily="34" charset="0"/>
              </a:rPr>
              <a:t>ces</a:t>
            </a:r>
            <a:r>
              <a:rPr lang="en-US" sz="2400" dirty="0">
                <a:solidFill>
                  <a:srgbClr val="4472C4">
                    <a:lumMod val="50000"/>
                  </a:srgbClr>
                </a:solidFill>
                <a:latin typeface="Century Gothic" panose="020B0502020202020204" pitchFamily="34" charset="0"/>
              </a:rPr>
              <a:t> plats </a:t>
            </a:r>
            <a:r>
              <a:rPr lang="en-US" sz="2400" dirty="0" err="1">
                <a:solidFill>
                  <a:srgbClr val="4472C4">
                    <a:lumMod val="50000"/>
                  </a:srgbClr>
                </a:solidFill>
                <a:latin typeface="Century Gothic" panose="020B0502020202020204" pitchFamily="34" charset="0"/>
              </a:rPr>
              <a:t>français</a:t>
            </a:r>
            <a:r>
              <a:rPr lang="en-US" sz="2400" dirty="0">
                <a:solidFill>
                  <a:srgbClr val="4472C4">
                    <a:lumMod val="50000"/>
                  </a:srgbClr>
                </a:solidFill>
                <a:latin typeface="Century Gothic" panose="020B0502020202020204" pitchFamily="34" charset="0"/>
              </a:rPr>
              <a:t> </a:t>
            </a:r>
            <a:r>
              <a:rPr lang="en-US" sz="2400" dirty="0" err="1">
                <a:solidFill>
                  <a:srgbClr val="4472C4">
                    <a:lumMod val="50000"/>
                  </a:srgbClr>
                </a:solidFill>
                <a:latin typeface="Century Gothic" panose="020B0502020202020204" pitchFamily="34" charset="0"/>
              </a:rPr>
              <a:t>traditionnels</a:t>
            </a:r>
            <a:r>
              <a:rPr lang="en-US" sz="2400" dirty="0">
                <a:solidFill>
                  <a:srgbClr val="4472C4">
                    <a:lumMod val="50000"/>
                  </a:srgbClr>
                </a:solidFill>
                <a:latin typeface="Century Gothic" panose="020B0502020202020204" pitchFamily="34" charset="0"/>
              </a:rPr>
              <a:t> ?</a:t>
            </a:r>
            <a:endParaRPr lang="en-US" sz="2800" dirty="0">
              <a:solidFill>
                <a:srgbClr val="4472C4">
                  <a:lumMod val="50000"/>
                </a:srgbClr>
              </a:solidFill>
              <a:latin typeface="Century Gothic" panose="020B0502020202020204" pitchFamily="34" charset="0"/>
            </a:endParaRPr>
          </a:p>
          <a:p>
            <a:pPr marL="800100" lvl="1" indent="-342900">
              <a:buFont typeface="Arial" panose="020B0604020202020204" pitchFamily="34" charset="0"/>
              <a:buChar char="•"/>
            </a:pPr>
            <a:r>
              <a:rPr lang="en-US" sz="2400" dirty="0" err="1">
                <a:solidFill>
                  <a:srgbClr val="4472C4">
                    <a:lumMod val="50000"/>
                  </a:srgbClr>
                </a:solidFill>
                <a:latin typeface="Century Gothic" panose="020F0302020204030204"/>
              </a:rPr>
              <a:t>Pourquoi</a:t>
            </a:r>
            <a:r>
              <a:rPr lang="en-US" sz="2400" dirty="0">
                <a:solidFill>
                  <a:srgbClr val="4472C4">
                    <a:lumMod val="50000"/>
                  </a:srgbClr>
                </a:solidFill>
                <a:latin typeface="Century Gothic" panose="020F0302020204030204"/>
              </a:rPr>
              <a:t> </a:t>
            </a:r>
            <a:r>
              <a:rPr lang="en-US" sz="2400" dirty="0" err="1">
                <a:solidFill>
                  <a:srgbClr val="4472C4">
                    <a:lumMod val="50000"/>
                  </a:srgbClr>
                </a:solidFill>
                <a:latin typeface="Century Gothic" panose="020F0302020204030204"/>
              </a:rPr>
              <a:t>aime</a:t>
            </a:r>
            <a:r>
              <a:rPr lang="en-US" sz="2400" dirty="0">
                <a:solidFill>
                  <a:srgbClr val="4472C4">
                    <a:lumMod val="50000"/>
                  </a:srgbClr>
                </a:solidFill>
                <a:latin typeface="Century Gothic" panose="020F0302020204030204"/>
              </a:rPr>
              <a:t>-t-</a:t>
            </a:r>
            <a:r>
              <a:rPr lang="en-US" sz="2400" dirty="0" err="1">
                <a:solidFill>
                  <a:srgbClr val="4472C4">
                    <a:lumMod val="50000"/>
                  </a:srgbClr>
                </a:solidFill>
                <a:latin typeface="Century Gothic" panose="020F0302020204030204"/>
              </a:rPr>
              <a:t>il</a:t>
            </a:r>
            <a:r>
              <a:rPr lang="en-US" sz="2400" dirty="0">
                <a:solidFill>
                  <a:srgbClr val="4472C4">
                    <a:lumMod val="50000"/>
                  </a:srgbClr>
                </a:solidFill>
                <a:latin typeface="Century Gothic" panose="020F0302020204030204"/>
              </a:rPr>
              <a:t> </a:t>
            </a:r>
            <a:r>
              <a:rPr lang="en-US" sz="2400" dirty="0" err="1">
                <a:solidFill>
                  <a:srgbClr val="4472C4">
                    <a:lumMod val="50000"/>
                  </a:srgbClr>
                </a:solidFill>
                <a:latin typeface="Century Gothic" panose="020F0302020204030204"/>
              </a:rPr>
              <a:t>être</a:t>
            </a:r>
            <a:r>
              <a:rPr lang="en-US" sz="2400" dirty="0">
                <a:solidFill>
                  <a:srgbClr val="4472C4">
                    <a:lumMod val="50000"/>
                  </a:srgbClr>
                </a:solidFill>
                <a:latin typeface="Century Gothic" panose="020F0302020204030204"/>
              </a:rPr>
              <a:t> </a:t>
            </a:r>
            <a:r>
              <a:rPr lang="en-US" sz="2400" dirty="0" err="1">
                <a:solidFill>
                  <a:srgbClr val="4472C4">
                    <a:lumMod val="50000"/>
                  </a:srgbClr>
                </a:solidFill>
                <a:latin typeface="Century Gothic" panose="020F0302020204030204"/>
              </a:rPr>
              <a:t>astronaute</a:t>
            </a:r>
            <a:r>
              <a:rPr lang="en-US" sz="2400" dirty="0">
                <a:solidFill>
                  <a:srgbClr val="4472C4">
                    <a:lumMod val="50000"/>
                  </a:srgbClr>
                </a:solidFill>
                <a:latin typeface="Century Gothic" panose="020F0302020204030204"/>
              </a:rPr>
              <a:t> ?</a:t>
            </a:r>
          </a:p>
        </p:txBody>
      </p:sp>
    </p:spTree>
    <p:extLst>
      <p:ext uri="{BB962C8B-B14F-4D97-AF65-F5344CB8AC3E}">
        <p14:creationId xmlns:p14="http://schemas.microsoft.com/office/powerpoint/2010/main" val="196265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402765"/>
            <a:ext cx="5199017" cy="761227"/>
          </a:xfrm>
        </p:spPr>
        <p:txBody>
          <a:bodyPr>
            <a:normAutofit/>
          </a:bodyPr>
          <a:lstStyle/>
          <a:p>
            <a:r>
              <a:rPr lang="en-GB" sz="3600" b="1">
                <a:solidFill>
                  <a:schemeClr val="bg1"/>
                </a:solidFill>
                <a:latin typeface="Century Gothic" panose="020B0502020202020204" pitchFamily="34" charset="0"/>
              </a:rPr>
              <a:t>Ma semaine</a:t>
            </a:r>
            <a:endParaRPr lang="en-GB" sz="3600" b="1"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3FF39D30-4649-CC4D-B004-F55757FC4AEF}"/>
              </a:ext>
            </a:extLst>
          </p:cNvPr>
          <p:cNvSpPr txBox="1"/>
          <p:nvPr/>
        </p:nvSpPr>
        <p:spPr>
          <a:xfrm>
            <a:off x="180000" y="1233500"/>
            <a:ext cx="11527586" cy="5100435"/>
          </a:xfrm>
          <a:prstGeom prst="rect">
            <a:avLst/>
          </a:prstGeom>
          <a:noFill/>
        </p:spPr>
        <p:txBody>
          <a:bodyPr wrap="square" rtlCol="0">
            <a:spAutoFit/>
          </a:bodyPr>
          <a:lstStyle/>
          <a:p>
            <a:pPr lvl="0">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Que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fais-tu</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cette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semaine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 Et que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fais-tu</a:t>
            </a:r>
            <a:r>
              <a:rPr lang="en-US" sz="2400" dirty="0">
                <a:solidFill>
                  <a:srgbClr val="4472C4">
                    <a:lumMod val="50000"/>
                  </a:srgbClr>
                </a:solidFill>
                <a:latin typeface="Century Gothic" panose="020B0502020202020204" pitchFamily="34" charset="0"/>
              </a:rPr>
              <a:t> </a:t>
            </a:r>
            <a:r>
              <a:rPr lang="en-US" sz="2400" dirty="0" err="1">
                <a:solidFill>
                  <a:srgbClr val="4472C4">
                    <a:lumMod val="50000"/>
                  </a:srgbClr>
                </a:solidFill>
                <a:latin typeface="Century Gothic" panose="020B0502020202020204" pitchFamily="34" charset="0"/>
              </a:rPr>
              <a:t>en</a:t>
            </a:r>
            <a:r>
              <a:rPr lang="en-US" sz="2400" dirty="0">
                <a:solidFill>
                  <a:srgbClr val="4472C4">
                    <a:lumMod val="50000"/>
                  </a:srgbClr>
                </a:solidFill>
                <a:latin typeface="Century Gothic" panose="020B0502020202020204" pitchFamily="34" charset="0"/>
              </a:rPr>
              <a:t> </a:t>
            </a:r>
            <a:r>
              <a:rPr lang="en-US" sz="2400" dirty="0" err="1">
                <a:solidFill>
                  <a:srgbClr val="4472C4">
                    <a:lumMod val="50000"/>
                  </a:srgbClr>
                </a:solidFill>
                <a:latin typeface="Century Gothic" panose="020B0502020202020204" pitchFamily="34" charset="0"/>
              </a:rPr>
              <a:t>général</a:t>
            </a:r>
            <a:r>
              <a:rPr lang="en-US" sz="2400" dirty="0">
                <a:solidFill>
                  <a:srgbClr val="4472C4">
                    <a:lumMod val="50000"/>
                  </a:srgbClr>
                </a:solidFill>
                <a:latin typeface="Century Gothic" panose="020B0502020202020204" pitchFamily="34" charset="0"/>
              </a:rPr>
              <a:t> ?</a:t>
            </a:r>
            <a:r>
              <a:rPr kumimoji="0" lang="en-US" sz="24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Écris</a:t>
            </a:r>
            <a:r>
              <a:rPr kumimoji="0" lang="en-US" sz="24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sept </a:t>
            </a:r>
            <a:r>
              <a:rPr kumimoji="0" lang="en-US" sz="24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phrases.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baseline="0" dirty="0">
                <a:solidFill>
                  <a:srgbClr val="4472C4">
                    <a:lumMod val="50000"/>
                  </a:srgbClr>
                </a:solidFill>
                <a:latin typeface="Century Gothic" panose="020F0302020204030204"/>
              </a:rPr>
              <a:t>Le</a:t>
            </a:r>
            <a:r>
              <a:rPr lang="en-US" sz="2400" b="1" i="1" dirty="0">
                <a:solidFill>
                  <a:srgbClr val="4472C4">
                    <a:lumMod val="50000"/>
                  </a:srgbClr>
                </a:solidFill>
                <a:latin typeface="Century Gothic" panose="020F0302020204030204"/>
              </a:rPr>
              <a:t> </a:t>
            </a:r>
            <a:r>
              <a:rPr lang="en-US" sz="2400" b="1" i="1" dirty="0" err="1">
                <a:solidFill>
                  <a:srgbClr val="4472C4">
                    <a:lumMod val="50000"/>
                  </a:srgbClr>
                </a:solidFill>
                <a:latin typeface="Century Gothic" panose="020F0302020204030204"/>
              </a:rPr>
              <a:t>lundi</a:t>
            </a:r>
            <a:r>
              <a:rPr lang="en-US" sz="2400" b="1" i="1" dirty="0">
                <a:solidFill>
                  <a:srgbClr val="4472C4">
                    <a:lumMod val="50000"/>
                  </a:srgbClr>
                </a:solidFill>
                <a:latin typeface="Century Gothic" panose="020F0302020204030204"/>
              </a:rPr>
              <a:t> </a:t>
            </a:r>
            <a:r>
              <a:rPr lang="en-US" sz="2400" i="1" dirty="0">
                <a:solidFill>
                  <a:srgbClr val="4472C4">
                    <a:lumMod val="50000"/>
                  </a:srgbClr>
                </a:solidFill>
                <a:latin typeface="Century Gothic" panose="020F0302020204030204"/>
              </a:rPr>
              <a:t>je </a:t>
            </a:r>
            <a:r>
              <a:rPr lang="en-US" sz="2400" i="1" dirty="0" err="1">
                <a:solidFill>
                  <a:srgbClr val="4472C4">
                    <a:lumMod val="50000"/>
                  </a:srgbClr>
                </a:solidFill>
                <a:latin typeface="Century Gothic" panose="020F0302020204030204"/>
              </a:rPr>
              <a:t>vais</a:t>
            </a:r>
            <a:r>
              <a:rPr lang="en-US" sz="2400" i="1" dirty="0">
                <a:solidFill>
                  <a:srgbClr val="4472C4">
                    <a:lumMod val="50000"/>
                  </a:srgbClr>
                </a:solidFill>
                <a:latin typeface="Century Gothic" panose="020F0302020204030204"/>
              </a:rPr>
              <a:t> </a:t>
            </a:r>
            <a:r>
              <a:rPr lang="en-US" sz="2400" b="1" i="1" dirty="0" err="1">
                <a:solidFill>
                  <a:srgbClr val="4472C4">
                    <a:lumMod val="50000"/>
                  </a:srgbClr>
                </a:solidFill>
                <a:latin typeface="Century Gothic" panose="020F0302020204030204"/>
              </a:rPr>
              <a:t>normalement</a:t>
            </a:r>
            <a:r>
              <a:rPr lang="en-US" sz="2400" i="1" dirty="0">
                <a:solidFill>
                  <a:srgbClr val="4472C4">
                    <a:lumMod val="50000"/>
                  </a:srgbClr>
                </a:solidFill>
                <a:latin typeface="Century Gothic" panose="020F0302020204030204"/>
              </a:rPr>
              <a:t> </a:t>
            </a:r>
            <a:r>
              <a:rPr lang="en-US" sz="2400" i="1" dirty="0" err="1">
                <a:solidFill>
                  <a:srgbClr val="4472C4">
                    <a:lumMod val="50000"/>
                  </a:srgbClr>
                </a:solidFill>
                <a:latin typeface="Century Gothic" panose="020F0302020204030204"/>
              </a:rPr>
              <a:t>en</a:t>
            </a:r>
            <a:r>
              <a:rPr lang="en-US" sz="2400" i="1" dirty="0">
                <a:solidFill>
                  <a:srgbClr val="4472C4">
                    <a:lumMod val="50000"/>
                  </a:srgbClr>
                </a:solidFill>
                <a:latin typeface="Century Gothic" panose="020F0302020204030204"/>
              </a:rPr>
              <a:t> </a:t>
            </a:r>
            <a:r>
              <a:rPr lang="en-US" sz="2400" i="1" dirty="0" err="1">
                <a:solidFill>
                  <a:srgbClr val="4472C4">
                    <a:lumMod val="50000"/>
                  </a:srgbClr>
                </a:solidFill>
                <a:latin typeface="Century Gothic" panose="020F0302020204030204"/>
              </a:rPr>
              <a:t>ville</a:t>
            </a:r>
            <a:r>
              <a:rPr lang="en-US" sz="2400" i="1" dirty="0">
                <a:solidFill>
                  <a:srgbClr val="4472C4">
                    <a:lumMod val="50000"/>
                  </a:srgbClr>
                </a:solidFill>
                <a:latin typeface="Century Gothic" panose="020F0302020204030204"/>
              </a:rPr>
              <a:t>, </a:t>
            </a:r>
            <a:r>
              <a:rPr lang="en-US" sz="2400" i="1" dirty="0" err="1">
                <a:solidFill>
                  <a:srgbClr val="4472C4">
                    <a:lumMod val="50000"/>
                  </a:srgbClr>
                </a:solidFill>
                <a:latin typeface="Century Gothic" panose="020F0302020204030204"/>
              </a:rPr>
              <a:t>mais</a:t>
            </a:r>
            <a:r>
              <a:rPr lang="en-US" sz="2400" i="1" dirty="0">
                <a:solidFill>
                  <a:srgbClr val="4472C4">
                    <a:lumMod val="50000"/>
                  </a:srgbClr>
                </a:solidFill>
                <a:latin typeface="Century Gothic" panose="020F0302020204030204"/>
              </a:rPr>
              <a:t> </a:t>
            </a:r>
            <a:r>
              <a:rPr lang="en-US" sz="2400" b="1" i="1" dirty="0" err="1">
                <a:solidFill>
                  <a:srgbClr val="4472C4">
                    <a:lumMod val="50000"/>
                  </a:srgbClr>
                </a:solidFill>
                <a:latin typeface="Century Gothic" panose="020F0302020204030204"/>
              </a:rPr>
              <a:t>ce</a:t>
            </a:r>
            <a:r>
              <a:rPr lang="en-US" sz="2400" b="1" i="1" dirty="0">
                <a:solidFill>
                  <a:srgbClr val="4472C4">
                    <a:lumMod val="50000"/>
                  </a:srgbClr>
                </a:solidFill>
                <a:latin typeface="Century Gothic" panose="020F0302020204030204"/>
              </a:rPr>
              <a:t> </a:t>
            </a:r>
            <a:r>
              <a:rPr lang="en-US" sz="2400" b="1" i="1" dirty="0" err="1">
                <a:solidFill>
                  <a:srgbClr val="4472C4">
                    <a:lumMod val="50000"/>
                  </a:srgbClr>
                </a:solidFill>
                <a:latin typeface="Century Gothic" panose="020F0302020204030204"/>
              </a:rPr>
              <a:t>lundi</a:t>
            </a:r>
            <a:r>
              <a:rPr lang="en-US" sz="2400" b="1" i="1" dirty="0">
                <a:solidFill>
                  <a:srgbClr val="4472C4">
                    <a:lumMod val="50000"/>
                  </a:srgbClr>
                </a:solidFill>
                <a:latin typeface="Century Gothic" panose="020F0302020204030204"/>
              </a:rPr>
              <a:t> </a:t>
            </a:r>
            <a:r>
              <a:rPr lang="en-US" sz="2400" i="1" dirty="0">
                <a:solidFill>
                  <a:srgbClr val="4472C4">
                    <a:lumMod val="50000"/>
                  </a:srgbClr>
                </a:solidFill>
                <a:latin typeface="Century Gothic" panose="020F0302020204030204"/>
              </a:rPr>
              <a:t>je </a:t>
            </a:r>
            <a:r>
              <a:rPr lang="en-US" sz="2400" i="1" dirty="0" err="1">
                <a:solidFill>
                  <a:srgbClr val="4472C4">
                    <a:lumMod val="50000"/>
                  </a:srgbClr>
                </a:solidFill>
                <a:latin typeface="Century Gothic" panose="020F0302020204030204"/>
              </a:rPr>
              <a:t>reste</a:t>
            </a:r>
            <a:r>
              <a:rPr lang="en-US" sz="2400" i="1" dirty="0">
                <a:solidFill>
                  <a:srgbClr val="4472C4">
                    <a:lumMod val="50000"/>
                  </a:srgbClr>
                </a:solidFill>
                <a:latin typeface="Century Gothic" panose="020F0302020204030204"/>
              </a:rPr>
              <a:t> à la </a:t>
            </a:r>
            <a:r>
              <a:rPr lang="en-US" sz="2400" i="1" dirty="0" err="1">
                <a:solidFill>
                  <a:srgbClr val="4472C4">
                    <a:lumMod val="50000"/>
                  </a:srgbClr>
                </a:solidFill>
                <a:latin typeface="Century Gothic" panose="020F0302020204030204"/>
              </a:rPr>
              <a:t>maison</a:t>
            </a:r>
            <a:r>
              <a:rPr lang="en-US" sz="2400" i="1" dirty="0">
                <a:solidFill>
                  <a:srgbClr val="4472C4">
                    <a:lumMod val="50000"/>
                  </a:srgbClr>
                </a:solidFill>
                <a:latin typeface="Century Gothic" panose="020F03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4472C4">
                    <a:lumMod val="50000"/>
                  </a:srgbClr>
                </a:solidFill>
                <a:latin typeface="Century Gothic" panose="020F0302020204030204"/>
              </a:rPr>
              <a:t>O</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rPr>
              <a:t>n</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Monday</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normally</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ED7D31"/>
                </a:solidFill>
                <a:effectLst/>
                <a:uLnTx/>
                <a:uFillTx/>
                <a:latin typeface="Century Gothic" panose="020F0302020204030204"/>
                <a:ea typeface="+mn-ea"/>
                <a:cs typeface="+mn-cs"/>
              </a:rPr>
              <a:t>go</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into town, but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this Monday </a:t>
            </a:r>
            <a:r>
              <a:rPr kumimoji="0" lang="en-US" sz="2400" b="1" i="0" u="none" strike="noStrike" kern="1200" cap="none" spc="0" normalizeH="0" baseline="0" noProof="0" dirty="0">
                <a:ln>
                  <a:noFill/>
                </a:ln>
                <a:solidFill>
                  <a:srgbClr val="ED7D31"/>
                </a:solidFill>
                <a:effectLst/>
                <a:uLnTx/>
                <a:uFillTx/>
                <a:latin typeface="Century Gothic" panose="020F0302020204030204"/>
                <a:ea typeface="+mn-ea"/>
                <a:cs typeface="+mn-cs"/>
              </a:rPr>
              <a:t>I’m staying </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home.</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a:t>
            </a:r>
          </a:p>
          <a:p>
            <a:pPr marL="0" marR="0" lvl="0" indent="0" algn="l" defTabSz="914400" rtl="0" eaLnBrk="1" fontAlgn="auto" latinLnBrk="0" hangingPunct="1">
              <a:lnSpc>
                <a:spcPts val="4000"/>
              </a:lnSpc>
              <a:spcBef>
                <a:spcPts val="0"/>
              </a:spcBef>
              <a:spcAft>
                <a:spcPts val="0"/>
              </a:spcAft>
              <a:buClrTx/>
              <a:buSzTx/>
              <a:buFontTx/>
              <a:buNone/>
              <a:tabLst/>
              <a:defRPr/>
            </a:pPr>
            <a:r>
              <a:rPr lang="en-US" sz="2400" dirty="0">
                <a:solidFill>
                  <a:srgbClr val="4472C4">
                    <a:lumMod val="50000"/>
                  </a:srgbClr>
                </a:solidFill>
                <a:latin typeface="Century Gothic" panose="020F0302020204030204"/>
              </a:rPr>
              <a:t>2.</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3.</a:t>
            </a:r>
          </a:p>
          <a:p>
            <a:pPr marL="0" marR="0" lvl="0" indent="0" algn="l" defTabSz="914400" rtl="0" eaLnBrk="1" fontAlgn="auto" latinLnBrk="0" hangingPunct="1">
              <a:lnSpc>
                <a:spcPts val="4000"/>
              </a:lnSpc>
              <a:spcBef>
                <a:spcPts val="0"/>
              </a:spcBef>
              <a:spcAft>
                <a:spcPts val="0"/>
              </a:spcAft>
              <a:buClrTx/>
              <a:buSzTx/>
              <a:buFontTx/>
              <a:buNone/>
              <a:tabLst/>
              <a:defRPr/>
            </a:pPr>
            <a:r>
              <a:rPr lang="en-US" sz="2400" dirty="0">
                <a:solidFill>
                  <a:srgbClr val="4472C4">
                    <a:lumMod val="50000"/>
                  </a:srgbClr>
                </a:solidFill>
                <a:latin typeface="Century Gothic" panose="020F0302020204030204"/>
              </a:rPr>
              <a:t>4.</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5.</a:t>
            </a:r>
          </a:p>
          <a:p>
            <a:pPr marL="0" marR="0" lvl="0" indent="0" algn="l" defTabSz="914400" rtl="0" eaLnBrk="1" fontAlgn="auto" latinLnBrk="0" hangingPunct="1">
              <a:lnSpc>
                <a:spcPts val="4000"/>
              </a:lnSpc>
              <a:spcBef>
                <a:spcPts val="0"/>
              </a:spcBef>
              <a:spcAft>
                <a:spcPts val="0"/>
              </a:spcAft>
              <a:buClrTx/>
              <a:buSzTx/>
              <a:buFontTx/>
              <a:buNone/>
              <a:tabLst/>
              <a:defRPr/>
            </a:pPr>
            <a:r>
              <a:rPr lang="en-US" sz="2400" dirty="0">
                <a:solidFill>
                  <a:srgbClr val="4472C4">
                    <a:lumMod val="50000"/>
                  </a:srgbClr>
                </a:solidFill>
                <a:latin typeface="Century Gothic" panose="020F0302020204030204"/>
              </a:rPr>
              <a:t>6.</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7.</a:t>
            </a:r>
          </a:p>
        </p:txBody>
      </p:sp>
      <p:sp>
        <p:nvSpPr>
          <p:cNvPr id="2" name="Rounded Rectangle 46">
            <a:extLst>
              <a:ext uri="{FF2B5EF4-FFF2-40B4-BE49-F238E27FC236}">
                <a16:creationId xmlns:a16="http://schemas.microsoft.com/office/drawing/2014/main" id="{05E608BD-44D5-416A-B671-01EA7AEBB0B7}"/>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7" name="Picture 4">
            <a:extLst>
              <a:ext uri="{FF2B5EF4-FFF2-40B4-BE49-F238E27FC236}">
                <a16:creationId xmlns:a16="http://schemas.microsoft.com/office/drawing/2014/main" id="{24F6C188-E491-4AC9-A7B3-3667835510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0356" y="3455689"/>
            <a:ext cx="3919564" cy="2599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46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On </a:t>
            </a:r>
            <a:r>
              <a:rPr lang="en-GB" sz="3600" b="1" dirty="0" err="1">
                <a:solidFill>
                  <a:schemeClr val="bg1"/>
                </a:solidFill>
              </a:rPr>
              <a:t>décrit</a:t>
            </a:r>
            <a:r>
              <a:rPr lang="en-GB" sz="3600" b="1" dirty="0">
                <a:solidFill>
                  <a:schemeClr val="bg1"/>
                </a:solidFill>
              </a:rPr>
              <a:t>!</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7276" r="15838" b="20939"/>
          <a:stretch/>
        </p:blipFill>
        <p:spPr>
          <a:xfrm>
            <a:off x="1898280" y="2019198"/>
            <a:ext cx="3264332" cy="3022202"/>
          </a:xfrm>
          <a:prstGeom prst="rect">
            <a:avLst/>
          </a:prstGeom>
        </p:spPr>
      </p:pic>
      <p:pic>
        <p:nvPicPr>
          <p:cNvPr id="5" name="Picture 4"/>
          <p:cNvPicPr>
            <a:picLocks noChangeAspect="1"/>
          </p:cNvPicPr>
          <p:nvPr/>
        </p:nvPicPr>
        <p:blipFill rotWithShape="1">
          <a:blip r:embed="rId5" cstate="hqprint">
            <a:extLst>
              <a:ext uri="{28A0092B-C50C-407E-A947-70E740481C1C}">
                <a14:useLocalDpi xmlns:a14="http://schemas.microsoft.com/office/drawing/2010/main" val="0"/>
              </a:ext>
            </a:extLst>
          </a:blip>
          <a:srcRect l="11832" t="14931" r="29866" b="27350"/>
          <a:stretch/>
        </p:blipFill>
        <p:spPr>
          <a:xfrm>
            <a:off x="6493644" y="2019198"/>
            <a:ext cx="4579095" cy="3022202"/>
          </a:xfrm>
          <a:prstGeom prst="rect">
            <a:avLst/>
          </a:prstGeom>
        </p:spPr>
      </p:pic>
      <p:sp>
        <p:nvSpPr>
          <p:cNvPr id="9" name="TextBox 8"/>
          <p:cNvSpPr txBox="1"/>
          <p:nvPr/>
        </p:nvSpPr>
        <p:spPr>
          <a:xfrm>
            <a:off x="1447293" y="5221165"/>
            <a:ext cx="4004692" cy="830997"/>
          </a:xfrm>
          <a:prstGeom prst="rect">
            <a:avLst/>
          </a:prstGeom>
          <a:solidFill>
            <a:schemeClr val="accent2">
              <a:lumMod val="20000"/>
              <a:lumOff val="80000"/>
            </a:schemeClr>
          </a:solidFill>
          <a:ln>
            <a:solidFill>
              <a:schemeClr val="accent5">
                <a:lumMod val="50000"/>
              </a:schemeClr>
            </a:solidFill>
          </a:ln>
        </p:spPr>
        <p:txBody>
          <a:bodyPr wrap="square" rtlCol="0">
            <a:spAutoFit/>
          </a:bodyPr>
          <a:lstStyle/>
          <a:p>
            <a:pPr algn="ctr"/>
            <a:r>
              <a:rPr lang="en-GB" sz="2400" dirty="0">
                <a:solidFill>
                  <a:schemeClr val="accent5">
                    <a:lumMod val="50000"/>
                  </a:schemeClr>
                </a:solidFill>
                <a:latin typeface="Century Gothic" panose="020B0502020202020204" pitchFamily="34" charset="0"/>
              </a:rPr>
              <a:t>un petit </a:t>
            </a:r>
            <a:r>
              <a:rPr lang="en-GB" sz="2400" dirty="0" err="1">
                <a:solidFill>
                  <a:schemeClr val="accent5">
                    <a:lumMod val="50000"/>
                  </a:schemeClr>
                </a:solidFill>
                <a:latin typeface="Century Gothic" panose="020B0502020202020204" pitchFamily="34" charset="0"/>
              </a:rPr>
              <a:t>oiseau</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jaune</a:t>
            </a:r>
            <a:r>
              <a:rPr lang="en-GB" sz="2400" dirty="0">
                <a:solidFill>
                  <a:schemeClr val="accent5">
                    <a:lumMod val="50000"/>
                  </a:schemeClr>
                </a:solidFill>
                <a:latin typeface="Century Gothic" panose="020B0502020202020204" pitchFamily="34" charset="0"/>
              </a:rPr>
              <a:t> et bleu</a:t>
            </a:r>
          </a:p>
        </p:txBody>
      </p:sp>
      <p:sp>
        <p:nvSpPr>
          <p:cNvPr id="10" name="TextBox 9"/>
          <p:cNvSpPr txBox="1"/>
          <p:nvPr/>
        </p:nvSpPr>
        <p:spPr>
          <a:xfrm>
            <a:off x="6883499" y="5221165"/>
            <a:ext cx="4004692" cy="830997"/>
          </a:xfrm>
          <a:prstGeom prst="rect">
            <a:avLst/>
          </a:prstGeom>
          <a:solidFill>
            <a:schemeClr val="accent2">
              <a:lumMod val="20000"/>
              <a:lumOff val="80000"/>
            </a:schemeClr>
          </a:solidFill>
          <a:ln>
            <a:solidFill>
              <a:schemeClr val="accent5">
                <a:lumMod val="50000"/>
              </a:schemeClr>
            </a:solidFill>
          </a:ln>
        </p:spPr>
        <p:txBody>
          <a:bodyPr wrap="square" rtlCol="0">
            <a:spAutoFit/>
          </a:bodyPr>
          <a:lstStyle/>
          <a:p>
            <a:pPr algn="ctr"/>
            <a:r>
              <a:rPr lang="en-GB" sz="2400" dirty="0">
                <a:solidFill>
                  <a:schemeClr val="accent5">
                    <a:lumMod val="50000"/>
                  </a:schemeClr>
                </a:solidFill>
                <a:latin typeface="Century Gothic" panose="020B0502020202020204" pitchFamily="34" charset="0"/>
              </a:rPr>
              <a:t>un grand </a:t>
            </a:r>
            <a:r>
              <a:rPr lang="en-GB" sz="2400" dirty="0" err="1">
                <a:solidFill>
                  <a:schemeClr val="accent5">
                    <a:lumMod val="50000"/>
                  </a:schemeClr>
                </a:solidFill>
                <a:latin typeface="Century Gothic" panose="020B0502020202020204" pitchFamily="34" charset="0"/>
              </a:rPr>
              <a:t>oiseau</a:t>
            </a:r>
            <a:r>
              <a:rPr lang="en-GB" sz="2400" dirty="0">
                <a:solidFill>
                  <a:schemeClr val="accent5">
                    <a:lumMod val="50000"/>
                  </a:schemeClr>
                </a:solidFill>
                <a:latin typeface="Century Gothic" panose="020B0502020202020204" pitchFamily="34" charset="0"/>
              </a:rPr>
              <a:t> blanc et noir</a:t>
            </a:r>
          </a:p>
        </p:txBody>
      </p:sp>
      <p:sp>
        <p:nvSpPr>
          <p:cNvPr id="3" name="Speech Bubble: Rectangle with Corners Rounded 2">
            <a:extLst>
              <a:ext uri="{FF2B5EF4-FFF2-40B4-BE49-F238E27FC236}">
                <a16:creationId xmlns:a16="http://schemas.microsoft.com/office/drawing/2014/main" id="{3F454937-FB1E-4125-99FE-0DB417AF96D7}"/>
              </a:ext>
            </a:extLst>
          </p:cNvPr>
          <p:cNvSpPr/>
          <p:nvPr/>
        </p:nvSpPr>
        <p:spPr>
          <a:xfrm>
            <a:off x="6493644" y="301626"/>
            <a:ext cx="2440494" cy="732841"/>
          </a:xfrm>
          <a:prstGeom prst="wedgeRoundRectCallout">
            <a:avLst>
              <a:gd name="adj1" fmla="val 61761"/>
              <a:gd name="adj2" fmla="val -17217"/>
              <a:gd name="adj3" fmla="val 16667"/>
            </a:avLst>
          </a:prstGeom>
          <a:solidFill>
            <a:schemeClr val="accent1">
              <a:lumMod val="5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a:t>
            </a:r>
          </a:p>
          <a:p>
            <a:pPr algn="ctr"/>
            <a:r>
              <a:rPr lang="en-GB" sz="2000" dirty="0">
                <a:latin typeface="Century Gothic" panose="020B0502020202020204" pitchFamily="34" charset="0"/>
              </a:rPr>
              <a:t> * </a:t>
            </a:r>
            <a:r>
              <a:rPr lang="en-GB" sz="2000" dirty="0" err="1">
                <a:latin typeface="Century Gothic" panose="020B0502020202020204" pitchFamily="34" charset="0"/>
              </a:rPr>
              <a:t>décrire</a:t>
            </a:r>
            <a:r>
              <a:rPr lang="en-GB" sz="2000" dirty="0">
                <a:latin typeface="Century Gothic" panose="020B0502020202020204" pitchFamily="34" charset="0"/>
              </a:rPr>
              <a:t> = </a:t>
            </a:r>
            <a:br>
              <a:rPr lang="en-GB" sz="2000" dirty="0">
                <a:latin typeface="Century Gothic" panose="020B0502020202020204" pitchFamily="34" charset="0"/>
              </a:rPr>
            </a:br>
            <a:r>
              <a:rPr lang="en-GB" sz="2000" dirty="0">
                <a:latin typeface="Century Gothic" panose="020B0502020202020204" pitchFamily="34" charset="0"/>
              </a:rPr>
              <a:t>to describe</a:t>
            </a:r>
          </a:p>
          <a:p>
            <a:pPr marL="342900" indent="-342900" algn="ctr">
              <a:buFont typeface="Arial" panose="020B0604020202020204" pitchFamily="34" charset="0"/>
              <a:buChar char="•"/>
            </a:pPr>
            <a:endParaRPr lang="fr-FR" sz="2000" dirty="0">
              <a:latin typeface="Century Gothic" panose="020B0502020202020204" pitchFamily="34" charset="0"/>
            </a:endParaRPr>
          </a:p>
        </p:txBody>
      </p:sp>
      <p:pic>
        <p:nvPicPr>
          <p:cNvPr id="6" name="Picture 5" descr="A picture containing doll, shirt&#10;&#10;Description automatically generated">
            <a:extLst>
              <a:ext uri="{FF2B5EF4-FFF2-40B4-BE49-F238E27FC236}">
                <a16:creationId xmlns:a16="http://schemas.microsoft.com/office/drawing/2014/main" id="{072163FE-600D-475A-9D84-91FCF2745D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0537" y="-268433"/>
            <a:ext cx="1340500" cy="1340500"/>
          </a:xfrm>
          <a:prstGeom prst="rect">
            <a:avLst/>
          </a:prstGeom>
        </p:spPr>
      </p:pic>
      <p:sp>
        <p:nvSpPr>
          <p:cNvPr id="14" name="TextBox 13">
            <a:extLst>
              <a:ext uri="{FF2B5EF4-FFF2-40B4-BE49-F238E27FC236}">
                <a16:creationId xmlns:a16="http://schemas.microsoft.com/office/drawing/2014/main" id="{2A0BAEC3-4FA8-42F5-BF25-FACA7114E6F4}"/>
              </a:ext>
            </a:extLst>
          </p:cNvPr>
          <p:cNvSpPr txBox="1"/>
          <p:nvPr/>
        </p:nvSpPr>
        <p:spPr>
          <a:xfrm>
            <a:off x="179999" y="1296000"/>
            <a:ext cx="117299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Utilise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deux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ou</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trois </a:t>
            </a:r>
            <a:r>
              <a:rPr lang="en-US" sz="2400" dirty="0" err="1">
                <a:solidFill>
                  <a:srgbClr val="4472C4">
                    <a:lumMod val="50000"/>
                  </a:srgbClr>
                </a:solidFill>
                <a:latin typeface="Century Gothic" panose="020F0302020204030204"/>
              </a:rPr>
              <a:t>adjectifs</a:t>
            </a:r>
            <a:r>
              <a:rPr lang="en-US" sz="2400" dirty="0">
                <a:solidFill>
                  <a:srgbClr val="4472C4">
                    <a:lumMod val="50000"/>
                  </a:srgbClr>
                </a:solidFill>
                <a:latin typeface="Century Gothic" panose="020F0302020204030204"/>
              </a:rPr>
              <a:t> !</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221835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On </a:t>
            </a:r>
            <a:r>
              <a:rPr lang="en-GB" sz="3600" b="1" dirty="0" err="1">
                <a:solidFill>
                  <a:schemeClr val="bg1"/>
                </a:solidFill>
              </a:rPr>
              <a:t>décrit</a:t>
            </a:r>
            <a:r>
              <a:rPr lang="en-GB" sz="3600" b="1" dirty="0">
                <a:solidFill>
                  <a:schemeClr val="bg1"/>
                </a:solidFill>
              </a:rPr>
              <a:t>!</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p:cNvSpPr txBox="1"/>
          <p:nvPr/>
        </p:nvSpPr>
        <p:spPr>
          <a:xfrm>
            <a:off x="799320" y="5259265"/>
            <a:ext cx="4004692" cy="461665"/>
          </a:xfrm>
          <a:prstGeom prst="rect">
            <a:avLst/>
          </a:prstGeom>
          <a:solidFill>
            <a:schemeClr val="accent2">
              <a:lumMod val="20000"/>
              <a:lumOff val="80000"/>
            </a:schemeClr>
          </a:solidFill>
          <a:ln>
            <a:solidFill>
              <a:schemeClr val="accent5">
                <a:lumMod val="50000"/>
              </a:schemeClr>
            </a:solidFill>
          </a:ln>
        </p:spPr>
        <p:txBody>
          <a:bodyPr wrap="square" rtlCol="0">
            <a:spAutoFit/>
          </a:bodyPr>
          <a:lstStyle/>
          <a:p>
            <a:pPr algn="ctr"/>
            <a:r>
              <a:rPr lang="en-GB" sz="2400" dirty="0">
                <a:solidFill>
                  <a:schemeClr val="accent5">
                    <a:lumMod val="50000"/>
                  </a:schemeClr>
                </a:solidFill>
                <a:latin typeface="Century Gothic" panose="020B0502020202020204" pitchFamily="34" charset="0"/>
              </a:rPr>
              <a:t>du bon vin blanc</a:t>
            </a:r>
          </a:p>
        </p:txBody>
      </p:sp>
      <p:sp>
        <p:nvSpPr>
          <p:cNvPr id="10" name="TextBox 9"/>
          <p:cNvSpPr txBox="1"/>
          <p:nvPr/>
        </p:nvSpPr>
        <p:spPr>
          <a:xfrm>
            <a:off x="6634476" y="5259265"/>
            <a:ext cx="4004692" cy="461665"/>
          </a:xfrm>
          <a:prstGeom prst="rect">
            <a:avLst/>
          </a:prstGeom>
          <a:solidFill>
            <a:schemeClr val="accent2">
              <a:lumMod val="20000"/>
              <a:lumOff val="80000"/>
            </a:schemeClr>
          </a:solidFill>
          <a:ln>
            <a:solidFill>
              <a:schemeClr val="accent5">
                <a:lumMod val="50000"/>
              </a:schemeClr>
            </a:solidFill>
          </a:ln>
        </p:spPr>
        <p:txBody>
          <a:bodyPr wrap="square" rtlCol="0">
            <a:spAutoFit/>
          </a:bodyPr>
          <a:lstStyle/>
          <a:p>
            <a:pPr algn="ctr"/>
            <a:r>
              <a:rPr lang="en-GB" sz="2400" dirty="0">
                <a:solidFill>
                  <a:schemeClr val="accent5">
                    <a:lumMod val="50000"/>
                  </a:schemeClr>
                </a:solidFill>
                <a:latin typeface="Century Gothic" panose="020B0502020202020204" pitchFamily="34" charset="0"/>
              </a:rPr>
              <a:t>du </a:t>
            </a:r>
            <a:r>
              <a:rPr lang="en-GB" sz="2400" dirty="0" err="1">
                <a:solidFill>
                  <a:schemeClr val="accent5">
                    <a:lumMod val="50000"/>
                  </a:schemeClr>
                </a:solidFill>
                <a:latin typeface="Century Gothic" panose="020B0502020202020204" pitchFamily="34" charset="0"/>
              </a:rPr>
              <a:t>mauvais</a:t>
            </a:r>
            <a:r>
              <a:rPr lang="en-GB" sz="2400" dirty="0">
                <a:solidFill>
                  <a:schemeClr val="accent5">
                    <a:lumMod val="50000"/>
                  </a:schemeClr>
                </a:solidFill>
                <a:latin typeface="Century Gothic" panose="020B0502020202020204" pitchFamily="34" charset="0"/>
              </a:rPr>
              <a:t> vin rouge</a:t>
            </a:r>
          </a:p>
        </p:txBody>
      </p:sp>
      <p:pic>
        <p:nvPicPr>
          <p:cNvPr id="11" name="Picture 10"/>
          <p:cNvPicPr>
            <a:picLocks noChangeAspect="1"/>
          </p:cNvPicPr>
          <p:nvPr/>
        </p:nvPicPr>
        <p:blipFill rotWithShape="1">
          <a:blip r:embed="rId4" cstate="hqprint">
            <a:extLst>
              <a:ext uri="{28A0092B-C50C-407E-A947-70E740481C1C}">
                <a14:useLocalDpi xmlns:a14="http://schemas.microsoft.com/office/drawing/2010/main" val="0"/>
              </a:ext>
            </a:extLst>
          </a:blip>
          <a:srcRect l="6404" t="13016"/>
          <a:stretch/>
        </p:blipFill>
        <p:spPr>
          <a:xfrm>
            <a:off x="6320984" y="1914202"/>
            <a:ext cx="4841427" cy="2999610"/>
          </a:xfrm>
          <a:prstGeom prst="rect">
            <a:avLst/>
          </a:prstGeom>
        </p:spPr>
      </p:pic>
      <p:pic>
        <p:nvPicPr>
          <p:cNvPr id="13" name="Pictur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5890" y="1914202"/>
            <a:ext cx="4499416" cy="2999610"/>
          </a:xfrm>
          <a:prstGeom prst="rect">
            <a:avLst/>
          </a:prstGeom>
        </p:spPr>
      </p:pic>
      <p:pic>
        <p:nvPicPr>
          <p:cNvPr id="14" name="Picture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557430" y="3257317"/>
            <a:ext cx="1454624" cy="1454624"/>
          </a:xfrm>
          <a:prstGeom prst="rect">
            <a:avLst/>
          </a:prstGeom>
        </p:spPr>
      </p:pic>
      <p:pic>
        <p:nvPicPr>
          <p:cNvPr id="15" name="Picture 1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9320" y="3257317"/>
            <a:ext cx="1364856" cy="1283818"/>
          </a:xfrm>
          <a:prstGeom prst="rect">
            <a:avLst/>
          </a:prstGeom>
        </p:spPr>
      </p:pic>
      <p:sp>
        <p:nvSpPr>
          <p:cNvPr id="2" name="TextBox 1">
            <a:extLst>
              <a:ext uri="{FF2B5EF4-FFF2-40B4-BE49-F238E27FC236}">
                <a16:creationId xmlns:a16="http://schemas.microsoft.com/office/drawing/2014/main" id="{B5756582-99BB-4642-8F14-A32A70C081CB}"/>
              </a:ext>
            </a:extLst>
          </p:cNvPr>
          <p:cNvSpPr txBox="1"/>
          <p:nvPr/>
        </p:nvSpPr>
        <p:spPr>
          <a:xfrm>
            <a:off x="179999" y="1296000"/>
            <a:ext cx="117299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Utilise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deux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ou</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trois </a:t>
            </a:r>
            <a:r>
              <a:rPr lang="en-US" sz="2400" dirty="0" err="1">
                <a:solidFill>
                  <a:srgbClr val="4472C4">
                    <a:lumMod val="50000"/>
                  </a:srgbClr>
                </a:solidFill>
                <a:latin typeface="Century Gothic" panose="020F0302020204030204"/>
              </a:rPr>
              <a:t>adjectifs</a:t>
            </a:r>
            <a:r>
              <a:rPr lang="en-US" sz="2400" dirty="0">
                <a:solidFill>
                  <a:srgbClr val="4472C4">
                    <a:lumMod val="50000"/>
                  </a:srgbClr>
                </a:solidFill>
                <a:latin typeface="Century Gothic" panose="020F0302020204030204"/>
              </a:rPr>
              <a:t> !</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266416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On </a:t>
            </a:r>
            <a:r>
              <a:rPr lang="en-GB" sz="3600" b="1" dirty="0" err="1">
                <a:solidFill>
                  <a:schemeClr val="bg1"/>
                </a:solidFill>
              </a:rPr>
              <a:t>décrit</a:t>
            </a:r>
            <a:r>
              <a:rPr lang="en-GB" sz="3600" b="1" dirty="0">
                <a:solidFill>
                  <a:schemeClr val="bg1"/>
                </a:solidFill>
              </a:rPr>
              <a:t>!</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p:cNvSpPr txBox="1"/>
          <p:nvPr/>
        </p:nvSpPr>
        <p:spPr>
          <a:xfrm>
            <a:off x="630346" y="5409390"/>
            <a:ext cx="4004692" cy="830997"/>
          </a:xfrm>
          <a:prstGeom prst="rect">
            <a:avLst/>
          </a:prstGeom>
          <a:solidFill>
            <a:schemeClr val="accent2">
              <a:lumMod val="20000"/>
              <a:lumOff val="80000"/>
            </a:schemeClr>
          </a:solidFill>
          <a:ln>
            <a:solidFill>
              <a:schemeClr val="accent5">
                <a:lumMod val="50000"/>
              </a:schemeClr>
            </a:solidFill>
          </a:ln>
        </p:spPr>
        <p:txBody>
          <a:bodyPr wrap="square" rtlCol="0">
            <a:spAutoFit/>
          </a:bodyPr>
          <a:lstStyle/>
          <a:p>
            <a:pPr algn="ctr"/>
            <a:r>
              <a:rPr lang="fr-FR" sz="2400" dirty="0">
                <a:solidFill>
                  <a:schemeClr val="accent5">
                    <a:lumMod val="50000"/>
                  </a:schemeClr>
                </a:solidFill>
                <a:latin typeface="Century Gothic" panose="020B0502020202020204" pitchFamily="34" charset="0"/>
              </a:rPr>
              <a:t>une vieille petite maison rouge</a:t>
            </a:r>
          </a:p>
        </p:txBody>
      </p:sp>
      <p:sp>
        <p:nvSpPr>
          <p:cNvPr id="10" name="TextBox 9"/>
          <p:cNvSpPr txBox="1"/>
          <p:nvPr/>
        </p:nvSpPr>
        <p:spPr>
          <a:xfrm>
            <a:off x="6634476" y="5440046"/>
            <a:ext cx="4004692" cy="830997"/>
          </a:xfrm>
          <a:prstGeom prst="rect">
            <a:avLst/>
          </a:prstGeom>
          <a:solidFill>
            <a:schemeClr val="accent2">
              <a:lumMod val="20000"/>
              <a:lumOff val="80000"/>
            </a:schemeClr>
          </a:solidFill>
          <a:ln>
            <a:solidFill>
              <a:schemeClr val="accent5">
                <a:lumMod val="50000"/>
              </a:schemeClr>
            </a:solidFill>
          </a:ln>
        </p:spPr>
        <p:txBody>
          <a:bodyPr wrap="square" rtlCol="0">
            <a:spAutoFit/>
          </a:bodyPr>
          <a:lstStyle/>
          <a:p>
            <a:pPr algn="ctr"/>
            <a:r>
              <a:rPr lang="en-GB" sz="2400" dirty="0">
                <a:solidFill>
                  <a:schemeClr val="accent5">
                    <a:lumMod val="50000"/>
                  </a:schemeClr>
                </a:solidFill>
                <a:latin typeface="Century Gothic" panose="020B0502020202020204" pitchFamily="34" charset="0"/>
              </a:rPr>
              <a:t>un nouveau grand </a:t>
            </a:r>
            <a:r>
              <a:rPr lang="en-GB" sz="2400" dirty="0" err="1">
                <a:solidFill>
                  <a:schemeClr val="accent5">
                    <a:lumMod val="50000"/>
                  </a:schemeClr>
                </a:solidFill>
                <a:latin typeface="Century Gothic" panose="020B0502020202020204" pitchFamily="34" charset="0"/>
              </a:rPr>
              <a:t>bâtiment</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moderne</a:t>
            </a:r>
            <a:r>
              <a:rPr lang="en-GB" sz="2400" dirty="0">
                <a:solidFill>
                  <a:schemeClr val="accent5">
                    <a:lumMod val="50000"/>
                  </a:schemeClr>
                </a:solidFill>
                <a:latin typeface="Century Gothic" panose="020B0502020202020204" pitchFamily="34" charset="0"/>
              </a:rPr>
              <a:t>.</a:t>
            </a:r>
          </a:p>
        </p:txBody>
      </p:sp>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8974" y="2224058"/>
            <a:ext cx="4523564" cy="3013353"/>
          </a:xfrm>
          <a:prstGeom prst="rect">
            <a:avLst/>
          </a:prstGeom>
        </p:spPr>
      </p:pic>
      <p:grpSp>
        <p:nvGrpSpPr>
          <p:cNvPr id="5" name="Group 4"/>
          <p:cNvGrpSpPr/>
          <p:nvPr/>
        </p:nvGrpSpPr>
        <p:grpSpPr>
          <a:xfrm>
            <a:off x="7000653" y="1529821"/>
            <a:ext cx="3272337" cy="3707590"/>
            <a:chOff x="3449476" y="-66945"/>
            <a:chExt cx="7725320" cy="6858000"/>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47413"/>
            <a:stretch/>
          </p:blipFill>
          <p:spPr>
            <a:xfrm>
              <a:off x="6072131" y="-66945"/>
              <a:ext cx="5102665" cy="68580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72900"/>
            <a:stretch/>
          </p:blipFill>
          <p:spPr>
            <a:xfrm>
              <a:off x="3449476" y="-66945"/>
              <a:ext cx="2629618" cy="6858000"/>
            </a:xfrm>
            <a:prstGeom prst="rect">
              <a:avLst/>
            </a:prstGeom>
          </p:spPr>
        </p:pic>
      </p:grpSp>
      <p:sp>
        <p:nvSpPr>
          <p:cNvPr id="6" name="TextBox 5">
            <a:extLst>
              <a:ext uri="{FF2B5EF4-FFF2-40B4-BE49-F238E27FC236}">
                <a16:creationId xmlns:a16="http://schemas.microsoft.com/office/drawing/2014/main" id="{21B5257F-9C89-4812-9166-114442D430BD}"/>
              </a:ext>
            </a:extLst>
          </p:cNvPr>
          <p:cNvSpPr txBox="1"/>
          <p:nvPr/>
        </p:nvSpPr>
        <p:spPr>
          <a:xfrm>
            <a:off x="179999" y="1296000"/>
            <a:ext cx="117299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Utilise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deux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ou</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trois </a:t>
            </a:r>
            <a:r>
              <a:rPr lang="en-US" sz="2400" dirty="0" err="1">
                <a:solidFill>
                  <a:srgbClr val="4472C4">
                    <a:lumMod val="50000"/>
                  </a:srgbClr>
                </a:solidFill>
                <a:latin typeface="Century Gothic" panose="020F0302020204030204"/>
              </a:rPr>
              <a:t>adjectifs</a:t>
            </a:r>
            <a:r>
              <a:rPr lang="en-US" sz="2400" dirty="0">
                <a:solidFill>
                  <a:srgbClr val="4472C4">
                    <a:lumMod val="50000"/>
                  </a:srgbClr>
                </a:solidFill>
                <a:latin typeface="Century Gothic" panose="020F0302020204030204"/>
              </a:rPr>
              <a:t> !</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238620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611660" cy="707849"/>
          </a:xfrm>
        </p:spPr>
        <p:txBody>
          <a:bodyPr>
            <a:normAutofit fontScale="90000"/>
          </a:bodyPr>
          <a:lstStyle/>
          <a:p>
            <a:r>
              <a:rPr lang="en-GB" sz="3600" b="1" dirty="0">
                <a:solidFill>
                  <a:schemeClr val="bg1"/>
                </a:solidFill>
              </a:rPr>
              <a:t>Nous </a:t>
            </a:r>
            <a:r>
              <a:rPr lang="en-GB" sz="3600" b="1" dirty="0" err="1">
                <a:solidFill>
                  <a:schemeClr val="bg1"/>
                </a:solidFill>
              </a:rPr>
              <a:t>sommes</a:t>
            </a:r>
            <a:r>
              <a:rPr lang="en-GB" sz="3600" b="1" dirty="0">
                <a:solidFill>
                  <a:schemeClr val="bg1"/>
                </a:solidFill>
              </a:rPr>
              <a:t> comment ?</a:t>
            </a:r>
          </a:p>
        </p:txBody>
      </p:sp>
      <p:pic>
        <p:nvPicPr>
          <p:cNvPr id="7" name="Picture 6" descr="A picture containing food, sitting, clock, red&#10;&#10;Description automatically generated">
            <a:extLst>
              <a:ext uri="{FF2B5EF4-FFF2-40B4-BE49-F238E27FC236}">
                <a16:creationId xmlns:a16="http://schemas.microsoft.com/office/drawing/2014/main" id="{904C0A24-9EBC-46DB-ADD1-CA9DDAFF2B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00219">
            <a:off x="9387497" y="5148093"/>
            <a:ext cx="1717693" cy="1070874"/>
          </a:xfrm>
          <a:prstGeom prst="rect">
            <a:avLst/>
          </a:prstGeom>
        </p:spPr>
      </p:pic>
      <p:sp>
        <p:nvSpPr>
          <p:cNvPr id="12" name="TextBox 11">
            <a:extLst>
              <a:ext uri="{FF2B5EF4-FFF2-40B4-BE49-F238E27FC236}">
                <a16:creationId xmlns:a16="http://schemas.microsoft.com/office/drawing/2014/main" id="{3DA41255-A674-4353-BA50-58F631FFB6D1}"/>
              </a:ext>
            </a:extLst>
          </p:cNvPr>
          <p:cNvSpPr txBox="1"/>
          <p:nvPr/>
        </p:nvSpPr>
        <p:spPr>
          <a:xfrm>
            <a:off x="247087" y="4141665"/>
            <a:ext cx="260417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Score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rgbClr val="4472C4">
                    <a:lumMod val="50000"/>
                  </a:srgbClr>
                </a:solidFill>
                <a:latin typeface="Century Gothic" panose="020F0302020204030204"/>
              </a:rPr>
              <a:t> 6=noun (f.)</a:t>
            </a:r>
            <a:endParaRPr kumimoji="0" lang="en-US" sz="3200" i="0" u="none" strike="noStrike" kern="1200" cap="none" spc="0" normalizeH="0" baseline="0" noProof="0">
              <a:ln>
                <a:noFill/>
              </a:ln>
              <a:solidFill>
                <a:srgbClr val="4472C4">
                  <a:lumMod val="50000"/>
                </a:srgbClr>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3" name="TextBox 12">
            <a:extLst>
              <a:ext uri="{FF2B5EF4-FFF2-40B4-BE49-F238E27FC236}">
                <a16:creationId xmlns:a16="http://schemas.microsoft.com/office/drawing/2014/main" id="{3DA41255-A674-4353-BA50-58F631FFB6D1}"/>
              </a:ext>
            </a:extLst>
          </p:cNvPr>
          <p:cNvSpPr txBox="1"/>
          <p:nvPr/>
        </p:nvSpPr>
        <p:spPr>
          <a:xfrm>
            <a:off x="247086" y="5231521"/>
            <a:ext cx="941942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Score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4472C4">
                    <a:lumMod val="50000"/>
                  </a:srgbClr>
                </a:solidFill>
                <a:latin typeface="Century Gothic" panose="020F0302020204030204"/>
              </a:rPr>
              <a:t> 4=adjectives that add –e in feminine</a:t>
            </a:r>
            <a:endParaRPr kumimoji="0" lang="en-US" sz="3200" i="0" u="none" strike="noStrike" kern="1200" cap="none" spc="0" normalizeH="0" baseline="0" noProof="0" dirty="0">
              <a:ln>
                <a:noFill/>
              </a:ln>
              <a:solidFill>
                <a:srgbClr val="4472C4">
                  <a:lumMod val="50000"/>
                </a:srgbClr>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3DA41255-A674-4353-BA50-58F631FFB6D1}"/>
              </a:ext>
            </a:extLst>
          </p:cNvPr>
          <p:cNvSpPr txBox="1"/>
          <p:nvPr/>
        </p:nvSpPr>
        <p:spPr>
          <a:xfrm>
            <a:off x="247087" y="1784936"/>
            <a:ext cx="17636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Score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rgbClr val="4472C4">
                    <a:lumMod val="50000"/>
                  </a:srgbClr>
                </a:solidFill>
                <a:latin typeface="Century Gothic" panose="020F0302020204030204"/>
              </a:rPr>
              <a:t> 2=</a:t>
            </a:r>
            <a:endParaRPr kumimoji="0" lang="en-US" sz="3200" i="0" u="none" strike="noStrike" kern="1200" cap="none" spc="0" normalizeH="0" baseline="0" noProof="0">
              <a:ln>
                <a:noFill/>
              </a:ln>
              <a:solidFill>
                <a:srgbClr val="4472C4">
                  <a:lumMod val="50000"/>
                </a:srgbClr>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pic>
        <p:nvPicPr>
          <p:cNvPr id="16" name="Picture 15">
            <a:extLst>
              <a:ext uri="{FF2B5EF4-FFF2-40B4-BE49-F238E27FC236}">
                <a16:creationId xmlns:a16="http://schemas.microsoft.com/office/drawing/2014/main" id="{5725F5D7-99D8-4D8D-9328-C13740D9E326}"/>
              </a:ext>
            </a:extLst>
          </p:cNvPr>
          <p:cNvPicPr>
            <a:picLocks noChangeAspect="1"/>
          </p:cNvPicPr>
          <p:nvPr/>
        </p:nvPicPr>
        <p:blipFill>
          <a:blip r:embed="rId5"/>
          <a:stretch>
            <a:fillRect/>
          </a:stretch>
        </p:blipFill>
        <p:spPr>
          <a:xfrm>
            <a:off x="821561" y="2177799"/>
            <a:ext cx="614653" cy="537714"/>
          </a:xfrm>
          <a:prstGeom prst="rect">
            <a:avLst/>
          </a:prstGeom>
        </p:spPr>
      </p:pic>
      <p:sp>
        <p:nvSpPr>
          <p:cNvPr id="17" name="TextBox 16">
            <a:extLst>
              <a:ext uri="{FF2B5EF4-FFF2-40B4-BE49-F238E27FC236}">
                <a16:creationId xmlns:a16="http://schemas.microsoft.com/office/drawing/2014/main" id="{3DA41255-A674-4353-BA50-58F631FFB6D1}"/>
              </a:ext>
            </a:extLst>
          </p:cNvPr>
          <p:cNvSpPr txBox="1"/>
          <p:nvPr/>
        </p:nvSpPr>
        <p:spPr>
          <a:xfrm>
            <a:off x="247087" y="2972521"/>
            <a:ext cx="16785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Score 2</a:t>
            </a:r>
          </a:p>
          <a:p>
            <a:pPr algn="ctr"/>
            <a:r>
              <a:rPr lang="en-US" sz="3200" dirty="0">
                <a:solidFill>
                  <a:srgbClr val="4472C4">
                    <a:lumMod val="50000"/>
                  </a:srgbClr>
                </a:solidFill>
                <a:latin typeface="Century Gothic" panose="020F0302020204030204"/>
              </a:rPr>
              <a:t>3=</a:t>
            </a:r>
            <a:r>
              <a:rPr lang="en-GB" sz="3200" dirty="0" err="1">
                <a:solidFill>
                  <a:schemeClr val="accent5">
                    <a:lumMod val="50000"/>
                  </a:schemeClr>
                </a:solidFill>
                <a:latin typeface="Century Gothic" panose="020B0502020202020204" pitchFamily="34" charset="0"/>
              </a:rPr>
              <a:t>être</a:t>
            </a:r>
            <a:endParaRPr lang="en-GB" sz="3200" dirty="0">
              <a:solidFill>
                <a:schemeClr val="accent5">
                  <a:lumMod val="50000"/>
                </a:scheme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14F55C5B-6E69-D74E-9BE5-8088EB3228DB}"/>
              </a:ext>
            </a:extLst>
          </p:cNvPr>
          <p:cNvSpPr txBox="1"/>
          <p:nvPr/>
        </p:nvSpPr>
        <p:spPr>
          <a:xfrm>
            <a:off x="247087" y="1163992"/>
            <a:ext cx="83320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srgbClr val="4472C4">
                    <a:lumMod val="50000"/>
                  </a:srgbClr>
                </a:solidFill>
                <a:latin typeface="Century Gothic" panose="020F0302020204030204"/>
              </a:rPr>
              <a:t>Exemple:</a:t>
            </a:r>
            <a:endPar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sp>
        <p:nvSpPr>
          <p:cNvPr id="19" name="TextBox 18">
            <a:extLst>
              <a:ext uri="{FF2B5EF4-FFF2-40B4-BE49-F238E27FC236}">
                <a16:creationId xmlns:a16="http://schemas.microsoft.com/office/drawing/2014/main" id="{14F55C5B-6E69-D74E-9BE5-8088EB3228DB}"/>
              </a:ext>
            </a:extLst>
          </p:cNvPr>
          <p:cNvSpPr txBox="1"/>
          <p:nvPr/>
        </p:nvSpPr>
        <p:spPr>
          <a:xfrm>
            <a:off x="3577881" y="2050097"/>
            <a:ext cx="83320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srgbClr val="4472C4">
                    <a:lumMod val="50000"/>
                  </a:srgbClr>
                </a:solidFill>
                <a:latin typeface="Century Gothic" panose="020F0302020204030204"/>
              </a:rPr>
              <a:t>Phrase possible:</a:t>
            </a:r>
            <a:endPar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sp>
        <p:nvSpPr>
          <p:cNvPr id="20" name="TextBox 19">
            <a:extLst>
              <a:ext uri="{FF2B5EF4-FFF2-40B4-BE49-F238E27FC236}">
                <a16:creationId xmlns:a16="http://schemas.microsoft.com/office/drawing/2014/main" id="{14F55C5B-6E69-D74E-9BE5-8088EB3228DB}"/>
              </a:ext>
            </a:extLst>
          </p:cNvPr>
          <p:cNvSpPr txBox="1"/>
          <p:nvPr/>
        </p:nvSpPr>
        <p:spPr>
          <a:xfrm>
            <a:off x="3577881" y="2975609"/>
            <a:ext cx="83320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srgbClr val="4472C4">
                    <a:lumMod val="50000"/>
                  </a:srgbClr>
                </a:solidFill>
                <a:latin typeface="Century Gothic" panose="020F0302020204030204"/>
              </a:rPr>
              <a:t>Tu es </a:t>
            </a:r>
            <a:r>
              <a:rPr lang="en-GB" sz="3200" dirty="0" err="1">
                <a:solidFill>
                  <a:srgbClr val="4472C4">
                    <a:lumMod val="50000"/>
                  </a:srgbClr>
                </a:solidFill>
                <a:latin typeface="Century Gothic" panose="020F0302020204030204"/>
              </a:rPr>
              <a:t>une</a:t>
            </a:r>
            <a:r>
              <a:rPr lang="en-GB" sz="3200" dirty="0">
                <a:solidFill>
                  <a:srgbClr val="4472C4">
                    <a:lumMod val="50000"/>
                  </a:srgbClr>
                </a:solidFill>
                <a:latin typeface="Century Gothic" panose="020F0302020204030204"/>
              </a:rPr>
              <a:t> </a:t>
            </a:r>
            <a:r>
              <a:rPr lang="en-GB" sz="3200" dirty="0" err="1">
                <a:solidFill>
                  <a:srgbClr val="4472C4">
                    <a:lumMod val="50000"/>
                  </a:srgbClr>
                </a:solidFill>
                <a:latin typeface="Century Gothic" panose="020F0302020204030204"/>
              </a:rPr>
              <a:t>avocate</a:t>
            </a:r>
            <a:r>
              <a:rPr lang="en-GB" sz="3200" dirty="0">
                <a:solidFill>
                  <a:srgbClr val="4472C4">
                    <a:lumMod val="50000"/>
                  </a:srgbClr>
                </a:solidFill>
                <a:latin typeface="Century Gothic" panose="020F0302020204030204"/>
              </a:rPr>
              <a:t> </a:t>
            </a:r>
            <a:r>
              <a:rPr lang="en-GB" sz="3200" dirty="0" err="1">
                <a:solidFill>
                  <a:srgbClr val="4472C4">
                    <a:lumMod val="50000"/>
                  </a:srgbClr>
                </a:solidFill>
                <a:latin typeface="Century Gothic" panose="020F0302020204030204"/>
              </a:rPr>
              <a:t>intelligente</a:t>
            </a:r>
            <a:r>
              <a:rPr lang="en-GB" sz="3200" dirty="0">
                <a:solidFill>
                  <a:srgbClr val="4472C4">
                    <a:lumMod val="50000"/>
                  </a:srgbClr>
                </a:solidFill>
                <a:latin typeface="Century Gothic" panose="020F0302020204030204"/>
              </a:rPr>
              <a:t>.</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pic>
        <p:nvPicPr>
          <p:cNvPr id="14" name="Picture 13" descr="A picture containing food, sitting, clock, red&#10;&#10;Description automatically generated">
            <a:extLst>
              <a:ext uri="{FF2B5EF4-FFF2-40B4-BE49-F238E27FC236}">
                <a16:creationId xmlns:a16="http://schemas.microsoft.com/office/drawing/2014/main" id="{332A326D-14C9-4C5F-9ECA-E7F67B8A9F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66754">
            <a:off x="10169865" y="4516620"/>
            <a:ext cx="1717693" cy="1070874"/>
          </a:xfrm>
          <a:prstGeom prst="rect">
            <a:avLst/>
          </a:prstGeom>
        </p:spPr>
      </p:pic>
      <p:sp>
        <p:nvSpPr>
          <p:cNvPr id="21" name="Rounded Rectangle 46">
            <a:extLst>
              <a:ext uri="{FF2B5EF4-FFF2-40B4-BE49-F238E27FC236}">
                <a16:creationId xmlns:a16="http://schemas.microsoft.com/office/drawing/2014/main" id="{F0C2892E-D007-420D-BE01-E3AA21CB3063}"/>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3432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624186" cy="707849"/>
          </a:xfrm>
        </p:spPr>
        <p:txBody>
          <a:bodyPr>
            <a:normAutofit fontScale="90000"/>
          </a:bodyPr>
          <a:lstStyle/>
          <a:p>
            <a:r>
              <a:rPr lang="en-GB" sz="3600" b="1" dirty="0">
                <a:solidFill>
                  <a:schemeClr val="bg1"/>
                </a:solidFill>
              </a:rPr>
              <a:t>Nous </a:t>
            </a:r>
            <a:r>
              <a:rPr lang="en-GB" sz="3600" b="1" dirty="0" err="1">
                <a:solidFill>
                  <a:schemeClr val="bg1"/>
                </a:solidFill>
              </a:rPr>
              <a:t>sommes</a:t>
            </a:r>
            <a:r>
              <a:rPr lang="en-GB" sz="3600" b="1" dirty="0">
                <a:solidFill>
                  <a:schemeClr val="bg1"/>
                </a:solidFill>
              </a:rPr>
              <a:t> comment ?</a:t>
            </a:r>
          </a:p>
        </p:txBody>
      </p:sp>
      <p:sp>
        <p:nvSpPr>
          <p:cNvPr id="10" name="Action Button: Custom 16">
            <a:hlinkClick r:id="" action="ppaction://noaction" highlightClick="1">
              <a:snd r:embed="rId4" name="1.wav"/>
            </a:hlinkClick>
            <a:extLst>
              <a:ext uri="{FF2B5EF4-FFF2-40B4-BE49-F238E27FC236}">
                <a16:creationId xmlns:a16="http://schemas.microsoft.com/office/drawing/2014/main" id="{0A4357E3-BCEB-4052-B30F-7CE1FD63C3B4}"/>
              </a:ext>
            </a:extLst>
          </p:cNvPr>
          <p:cNvSpPr/>
          <p:nvPr/>
        </p:nvSpPr>
        <p:spPr>
          <a:xfrm>
            <a:off x="214589" y="1499403"/>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1</a:t>
            </a:r>
          </a:p>
        </p:txBody>
      </p:sp>
      <p:sp>
        <p:nvSpPr>
          <p:cNvPr id="11" name="Action Button: Custom 16">
            <a:hlinkClick r:id="" action="ppaction://noaction" highlightClick="1">
              <a:snd r:embed="rId4" name="1.wav"/>
            </a:hlinkClick>
            <a:extLst>
              <a:ext uri="{FF2B5EF4-FFF2-40B4-BE49-F238E27FC236}">
                <a16:creationId xmlns:a16="http://schemas.microsoft.com/office/drawing/2014/main" id="{CA0945B7-3DDE-49E5-9F08-959F6FCEB9C6}"/>
              </a:ext>
            </a:extLst>
          </p:cNvPr>
          <p:cNvSpPr/>
          <p:nvPr/>
        </p:nvSpPr>
        <p:spPr>
          <a:xfrm>
            <a:off x="214589" y="2332278"/>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2</a:t>
            </a:r>
          </a:p>
        </p:txBody>
      </p:sp>
      <p:sp>
        <p:nvSpPr>
          <p:cNvPr id="12" name="Action Button: Custom 16">
            <a:hlinkClick r:id="" action="ppaction://noaction" highlightClick="1">
              <a:snd r:embed="rId4" name="1.wav"/>
            </a:hlinkClick>
            <a:extLst>
              <a:ext uri="{FF2B5EF4-FFF2-40B4-BE49-F238E27FC236}">
                <a16:creationId xmlns:a16="http://schemas.microsoft.com/office/drawing/2014/main" id="{9330E322-6E88-4C80-BC4A-6E9DBBA77676}"/>
              </a:ext>
            </a:extLst>
          </p:cNvPr>
          <p:cNvSpPr/>
          <p:nvPr/>
        </p:nvSpPr>
        <p:spPr>
          <a:xfrm>
            <a:off x="214589" y="3165153"/>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3</a:t>
            </a:r>
          </a:p>
        </p:txBody>
      </p:sp>
      <p:sp>
        <p:nvSpPr>
          <p:cNvPr id="13" name="Action Button: Custom 16">
            <a:hlinkClick r:id="" action="ppaction://noaction" highlightClick="1">
              <a:snd r:embed="rId4" name="1.wav"/>
            </a:hlinkClick>
            <a:extLst>
              <a:ext uri="{FF2B5EF4-FFF2-40B4-BE49-F238E27FC236}">
                <a16:creationId xmlns:a16="http://schemas.microsoft.com/office/drawing/2014/main" id="{A1687B54-60C3-45AF-A50D-0413E9EC4B93}"/>
              </a:ext>
            </a:extLst>
          </p:cNvPr>
          <p:cNvSpPr/>
          <p:nvPr/>
        </p:nvSpPr>
        <p:spPr>
          <a:xfrm>
            <a:off x="214589" y="3998028"/>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4</a:t>
            </a:r>
          </a:p>
        </p:txBody>
      </p:sp>
      <p:sp>
        <p:nvSpPr>
          <p:cNvPr id="14" name="Action Button: Custom 16">
            <a:hlinkClick r:id="" action="ppaction://noaction" highlightClick="1">
              <a:snd r:embed="rId4" name="1.wav"/>
            </a:hlinkClick>
            <a:extLst>
              <a:ext uri="{FF2B5EF4-FFF2-40B4-BE49-F238E27FC236}">
                <a16:creationId xmlns:a16="http://schemas.microsoft.com/office/drawing/2014/main" id="{CD8C2EC3-7CF9-496E-A339-B8C3F917A82B}"/>
              </a:ext>
            </a:extLst>
          </p:cNvPr>
          <p:cNvSpPr/>
          <p:nvPr/>
        </p:nvSpPr>
        <p:spPr>
          <a:xfrm>
            <a:off x="214589" y="4830903"/>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5</a:t>
            </a:r>
          </a:p>
        </p:txBody>
      </p:sp>
      <p:sp>
        <p:nvSpPr>
          <p:cNvPr id="15" name="Action Button: Custom 16">
            <a:hlinkClick r:id="" action="ppaction://noaction" highlightClick="1">
              <a:snd r:embed="rId4" name="1.wav"/>
            </a:hlinkClick>
            <a:extLst>
              <a:ext uri="{FF2B5EF4-FFF2-40B4-BE49-F238E27FC236}">
                <a16:creationId xmlns:a16="http://schemas.microsoft.com/office/drawing/2014/main" id="{CB26C512-019D-414C-BB7B-0709573D755E}"/>
              </a:ext>
            </a:extLst>
          </p:cNvPr>
          <p:cNvSpPr/>
          <p:nvPr/>
        </p:nvSpPr>
        <p:spPr>
          <a:xfrm>
            <a:off x="214589" y="5663779"/>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6</a:t>
            </a:r>
          </a:p>
        </p:txBody>
      </p:sp>
      <p:pic>
        <p:nvPicPr>
          <p:cNvPr id="16" name="Picture 15">
            <a:extLst>
              <a:ext uri="{FF2B5EF4-FFF2-40B4-BE49-F238E27FC236}">
                <a16:creationId xmlns:a16="http://schemas.microsoft.com/office/drawing/2014/main" id="{0EA0B7A2-50B4-463B-8EC3-8E2F7C912D3C}"/>
              </a:ext>
            </a:extLst>
          </p:cNvPr>
          <p:cNvPicPr>
            <a:picLocks noChangeAspect="1"/>
          </p:cNvPicPr>
          <p:nvPr/>
        </p:nvPicPr>
        <p:blipFill>
          <a:blip r:embed="rId5"/>
          <a:stretch>
            <a:fillRect/>
          </a:stretch>
        </p:blipFill>
        <p:spPr>
          <a:xfrm>
            <a:off x="834896" y="1420789"/>
            <a:ext cx="313728" cy="654692"/>
          </a:xfrm>
          <a:prstGeom prst="rect">
            <a:avLst/>
          </a:prstGeom>
        </p:spPr>
      </p:pic>
      <p:pic>
        <p:nvPicPr>
          <p:cNvPr id="17" name="Picture 16">
            <a:extLst>
              <a:ext uri="{FF2B5EF4-FFF2-40B4-BE49-F238E27FC236}">
                <a16:creationId xmlns:a16="http://schemas.microsoft.com/office/drawing/2014/main" id="{5725F5D7-99D8-4D8D-9328-C13740D9E326}"/>
              </a:ext>
            </a:extLst>
          </p:cNvPr>
          <p:cNvPicPr>
            <a:picLocks noChangeAspect="1"/>
          </p:cNvPicPr>
          <p:nvPr/>
        </p:nvPicPr>
        <p:blipFill>
          <a:blip r:embed="rId6"/>
          <a:stretch>
            <a:fillRect/>
          </a:stretch>
        </p:blipFill>
        <p:spPr>
          <a:xfrm>
            <a:off x="841298" y="2278638"/>
            <a:ext cx="614653" cy="539313"/>
          </a:xfrm>
          <a:prstGeom prst="rect">
            <a:avLst/>
          </a:prstGeom>
        </p:spPr>
      </p:pic>
      <p:pic>
        <p:nvPicPr>
          <p:cNvPr id="18" name="Picture 17" descr="A close up of a logo&#10;&#10;Description automatically generated">
            <a:extLst>
              <a:ext uri="{FF2B5EF4-FFF2-40B4-BE49-F238E27FC236}">
                <a16:creationId xmlns:a16="http://schemas.microsoft.com/office/drawing/2014/main" id="{D8B19804-88E6-42F7-BDAB-7C8AF488B6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229" y="2913792"/>
            <a:ext cx="898722" cy="898722"/>
          </a:xfrm>
          <a:prstGeom prst="rect">
            <a:avLst/>
          </a:prstGeom>
        </p:spPr>
      </p:pic>
      <p:pic>
        <p:nvPicPr>
          <p:cNvPr id="19" name="Picture 18" descr="A close up of a logo&#10;&#10;Description automatically generated">
            <a:extLst>
              <a:ext uri="{FF2B5EF4-FFF2-40B4-BE49-F238E27FC236}">
                <a16:creationId xmlns:a16="http://schemas.microsoft.com/office/drawing/2014/main" id="{C61CAB1E-B592-497C-9AAB-5186B48DDC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229" y="5374668"/>
            <a:ext cx="898722" cy="898722"/>
          </a:xfrm>
          <a:prstGeom prst="rect">
            <a:avLst/>
          </a:prstGeom>
        </p:spPr>
      </p:pic>
      <p:pic>
        <p:nvPicPr>
          <p:cNvPr id="21" name="Picture 20" descr="A close up of a logo&#10;&#10;Description automatically generated">
            <a:extLst>
              <a:ext uri="{FF2B5EF4-FFF2-40B4-BE49-F238E27FC236}">
                <a16:creationId xmlns:a16="http://schemas.microsoft.com/office/drawing/2014/main" id="{FD1BAC7F-99CF-431F-A381-3F001A0FD6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6562" y="5433294"/>
            <a:ext cx="898723" cy="898723"/>
          </a:xfrm>
          <a:prstGeom prst="rect">
            <a:avLst/>
          </a:prstGeom>
        </p:spPr>
      </p:pic>
      <p:pic>
        <p:nvPicPr>
          <p:cNvPr id="22" name="Picture 21">
            <a:extLst>
              <a:ext uri="{FF2B5EF4-FFF2-40B4-BE49-F238E27FC236}">
                <a16:creationId xmlns:a16="http://schemas.microsoft.com/office/drawing/2014/main" id="{98699536-DB14-4368-87DC-898465CBA1A8}"/>
              </a:ext>
            </a:extLst>
          </p:cNvPr>
          <p:cNvPicPr>
            <a:picLocks noChangeAspect="1"/>
          </p:cNvPicPr>
          <p:nvPr/>
        </p:nvPicPr>
        <p:blipFill>
          <a:blip r:embed="rId9"/>
          <a:stretch>
            <a:fillRect/>
          </a:stretch>
        </p:blipFill>
        <p:spPr>
          <a:xfrm>
            <a:off x="793109" y="3932597"/>
            <a:ext cx="662842" cy="529748"/>
          </a:xfrm>
          <a:prstGeom prst="rect">
            <a:avLst/>
          </a:prstGeom>
        </p:spPr>
      </p:pic>
      <p:pic>
        <p:nvPicPr>
          <p:cNvPr id="23" name="Picture 22">
            <a:extLst>
              <a:ext uri="{FF2B5EF4-FFF2-40B4-BE49-F238E27FC236}">
                <a16:creationId xmlns:a16="http://schemas.microsoft.com/office/drawing/2014/main" id="{F5D92D77-2BB0-4269-AFE5-E027A5846FC6}"/>
              </a:ext>
            </a:extLst>
          </p:cNvPr>
          <p:cNvPicPr>
            <a:picLocks noChangeAspect="1"/>
          </p:cNvPicPr>
          <p:nvPr/>
        </p:nvPicPr>
        <p:blipFill>
          <a:blip r:embed="rId10"/>
          <a:stretch>
            <a:fillRect/>
          </a:stretch>
        </p:blipFill>
        <p:spPr>
          <a:xfrm>
            <a:off x="841298" y="4762586"/>
            <a:ext cx="631319" cy="529748"/>
          </a:xfrm>
          <a:prstGeom prst="rect">
            <a:avLst/>
          </a:prstGeom>
        </p:spPr>
      </p:pic>
      <p:sp>
        <p:nvSpPr>
          <p:cNvPr id="26" name="Action Button: Custom 16">
            <a:hlinkClick r:id="" action="ppaction://noaction" highlightClick="1">
              <a:snd r:embed="rId4" name="1.wav"/>
            </a:hlinkClick>
            <a:extLst>
              <a:ext uri="{FF2B5EF4-FFF2-40B4-BE49-F238E27FC236}">
                <a16:creationId xmlns:a16="http://schemas.microsoft.com/office/drawing/2014/main" id="{D2BB600D-587F-4ABD-8008-AFF87FF07889}"/>
              </a:ext>
            </a:extLst>
          </p:cNvPr>
          <p:cNvSpPr/>
          <p:nvPr/>
        </p:nvSpPr>
        <p:spPr>
          <a:xfrm>
            <a:off x="2838725" y="1499404"/>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1</a:t>
            </a:r>
          </a:p>
        </p:txBody>
      </p:sp>
      <p:sp>
        <p:nvSpPr>
          <p:cNvPr id="27" name="Action Button: Custom 16">
            <a:hlinkClick r:id="" action="ppaction://noaction" highlightClick="1">
              <a:snd r:embed="rId4" name="1.wav"/>
            </a:hlinkClick>
            <a:extLst>
              <a:ext uri="{FF2B5EF4-FFF2-40B4-BE49-F238E27FC236}">
                <a16:creationId xmlns:a16="http://schemas.microsoft.com/office/drawing/2014/main" id="{31C544DB-95C7-4EAD-9B0F-8D93607E146A}"/>
              </a:ext>
            </a:extLst>
          </p:cNvPr>
          <p:cNvSpPr/>
          <p:nvPr/>
        </p:nvSpPr>
        <p:spPr>
          <a:xfrm>
            <a:off x="2838725" y="2332279"/>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2</a:t>
            </a:r>
          </a:p>
        </p:txBody>
      </p:sp>
      <p:sp>
        <p:nvSpPr>
          <p:cNvPr id="28" name="Action Button: Custom 16">
            <a:hlinkClick r:id="" action="ppaction://noaction" highlightClick="1">
              <a:snd r:embed="rId4" name="1.wav"/>
            </a:hlinkClick>
            <a:extLst>
              <a:ext uri="{FF2B5EF4-FFF2-40B4-BE49-F238E27FC236}">
                <a16:creationId xmlns:a16="http://schemas.microsoft.com/office/drawing/2014/main" id="{75422B53-1FF6-420A-A77F-1C7E2B80A32B}"/>
              </a:ext>
            </a:extLst>
          </p:cNvPr>
          <p:cNvSpPr/>
          <p:nvPr/>
        </p:nvSpPr>
        <p:spPr>
          <a:xfrm>
            <a:off x="2838725" y="3165154"/>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3</a:t>
            </a:r>
          </a:p>
        </p:txBody>
      </p:sp>
      <p:sp>
        <p:nvSpPr>
          <p:cNvPr id="29" name="Action Button: Custom 16">
            <a:hlinkClick r:id="" action="ppaction://noaction" highlightClick="1">
              <a:snd r:embed="rId4" name="1.wav"/>
            </a:hlinkClick>
            <a:extLst>
              <a:ext uri="{FF2B5EF4-FFF2-40B4-BE49-F238E27FC236}">
                <a16:creationId xmlns:a16="http://schemas.microsoft.com/office/drawing/2014/main" id="{C4F661EA-7256-49A5-AA9E-E158934480B3}"/>
              </a:ext>
            </a:extLst>
          </p:cNvPr>
          <p:cNvSpPr/>
          <p:nvPr/>
        </p:nvSpPr>
        <p:spPr>
          <a:xfrm>
            <a:off x="2838725" y="3998029"/>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4</a:t>
            </a:r>
          </a:p>
        </p:txBody>
      </p:sp>
      <p:sp>
        <p:nvSpPr>
          <p:cNvPr id="30" name="Action Button: Custom 16">
            <a:hlinkClick r:id="" action="ppaction://noaction" highlightClick="1">
              <a:snd r:embed="rId4" name="1.wav"/>
            </a:hlinkClick>
            <a:extLst>
              <a:ext uri="{FF2B5EF4-FFF2-40B4-BE49-F238E27FC236}">
                <a16:creationId xmlns:a16="http://schemas.microsoft.com/office/drawing/2014/main" id="{BEF48ADD-73DD-473A-AF12-81E11B458799}"/>
              </a:ext>
            </a:extLst>
          </p:cNvPr>
          <p:cNvSpPr/>
          <p:nvPr/>
        </p:nvSpPr>
        <p:spPr>
          <a:xfrm>
            <a:off x="2838725" y="4830904"/>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5</a:t>
            </a:r>
          </a:p>
        </p:txBody>
      </p:sp>
      <p:sp>
        <p:nvSpPr>
          <p:cNvPr id="31" name="Action Button: Custom 16">
            <a:hlinkClick r:id="" action="ppaction://noaction" highlightClick="1">
              <a:snd r:embed="rId4" name="1.wav"/>
            </a:hlinkClick>
            <a:extLst>
              <a:ext uri="{FF2B5EF4-FFF2-40B4-BE49-F238E27FC236}">
                <a16:creationId xmlns:a16="http://schemas.microsoft.com/office/drawing/2014/main" id="{923386F6-FFB1-444A-B72F-C820C6214913}"/>
              </a:ext>
            </a:extLst>
          </p:cNvPr>
          <p:cNvSpPr/>
          <p:nvPr/>
        </p:nvSpPr>
        <p:spPr>
          <a:xfrm>
            <a:off x="2838725" y="5663780"/>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6</a:t>
            </a:r>
          </a:p>
        </p:txBody>
      </p:sp>
      <p:sp>
        <p:nvSpPr>
          <p:cNvPr id="33" name="Right Brace 32">
            <a:extLst>
              <a:ext uri="{FF2B5EF4-FFF2-40B4-BE49-F238E27FC236}">
                <a16:creationId xmlns:a16="http://schemas.microsoft.com/office/drawing/2014/main" id="{ED7EA511-3F89-4B02-8D08-BF1B6C25E3B8}"/>
              </a:ext>
            </a:extLst>
          </p:cNvPr>
          <p:cNvSpPr/>
          <p:nvPr/>
        </p:nvSpPr>
        <p:spPr>
          <a:xfrm>
            <a:off x="3506783" y="1565480"/>
            <a:ext cx="307327" cy="1929597"/>
          </a:xfrm>
          <a:prstGeom prst="rightBrac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Century Gothic" panose="020B0502020202020204" pitchFamily="34" charset="0"/>
            </a:endParaRPr>
          </a:p>
        </p:txBody>
      </p:sp>
      <p:sp>
        <p:nvSpPr>
          <p:cNvPr id="34" name="Right Brace 33">
            <a:extLst>
              <a:ext uri="{FF2B5EF4-FFF2-40B4-BE49-F238E27FC236}">
                <a16:creationId xmlns:a16="http://schemas.microsoft.com/office/drawing/2014/main" id="{8271E706-75AC-4C57-845C-6C52854FBC38}"/>
              </a:ext>
            </a:extLst>
          </p:cNvPr>
          <p:cNvSpPr/>
          <p:nvPr/>
        </p:nvSpPr>
        <p:spPr>
          <a:xfrm>
            <a:off x="3506783" y="4073294"/>
            <a:ext cx="307327" cy="1929597"/>
          </a:xfrm>
          <a:prstGeom prst="rightBrac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Century Gothic" panose="020B0502020202020204" pitchFamily="34" charset="0"/>
            </a:endParaRPr>
          </a:p>
        </p:txBody>
      </p:sp>
      <p:sp>
        <p:nvSpPr>
          <p:cNvPr id="35" name="TextBox 34">
            <a:extLst>
              <a:ext uri="{FF2B5EF4-FFF2-40B4-BE49-F238E27FC236}">
                <a16:creationId xmlns:a16="http://schemas.microsoft.com/office/drawing/2014/main" id="{0A8C1D3A-9263-4393-9548-482E48BC7911}"/>
              </a:ext>
            </a:extLst>
          </p:cNvPr>
          <p:cNvSpPr txBox="1"/>
          <p:nvPr/>
        </p:nvSpPr>
        <p:spPr>
          <a:xfrm>
            <a:off x="4086169" y="2299444"/>
            <a:ext cx="861655" cy="400110"/>
          </a:xfrm>
          <a:prstGeom prst="rect">
            <a:avLst/>
          </a:prstGeom>
          <a:noFill/>
          <a:ln w="19050">
            <a:solidFill>
              <a:schemeClr val="accent1">
                <a:lumMod val="50000"/>
              </a:schemeClr>
            </a:solidFill>
          </a:ln>
        </p:spPr>
        <p:txBody>
          <a:bodyPr wrap="square" rtlCol="0">
            <a:spAutoFit/>
          </a:bodyPr>
          <a:lstStyle/>
          <a:p>
            <a:pPr algn="ctr"/>
            <a:r>
              <a:rPr lang="en-GB" sz="2000" dirty="0" err="1">
                <a:solidFill>
                  <a:schemeClr val="accent5">
                    <a:lumMod val="50000"/>
                  </a:schemeClr>
                </a:solidFill>
                <a:latin typeface="Century Gothic" panose="020B0502020202020204" pitchFamily="34" charset="0"/>
              </a:rPr>
              <a:t>être</a:t>
            </a:r>
            <a:endParaRPr lang="en-GB" sz="2000" dirty="0">
              <a:solidFill>
                <a:schemeClr val="accent5">
                  <a:lumMod val="50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8D7E75D5-EF23-4ECA-8787-55379710D1BC}"/>
              </a:ext>
            </a:extLst>
          </p:cNvPr>
          <p:cNvSpPr txBox="1"/>
          <p:nvPr/>
        </p:nvSpPr>
        <p:spPr>
          <a:xfrm>
            <a:off x="4086167" y="4796627"/>
            <a:ext cx="861657" cy="400110"/>
          </a:xfrm>
          <a:prstGeom prst="rect">
            <a:avLst/>
          </a:prstGeom>
          <a:noFill/>
          <a:ln w="19050">
            <a:solidFill>
              <a:schemeClr val="accent1">
                <a:lumMod val="50000"/>
              </a:schemeClr>
            </a:solidFill>
          </a:ln>
        </p:spPr>
        <p:txBody>
          <a:bodyPr wrap="square" rtlCol="0">
            <a:spAutoFit/>
          </a:bodyPr>
          <a:lstStyle/>
          <a:p>
            <a:pPr algn="ctr"/>
            <a:r>
              <a:rPr lang="en-GB" sz="2000" dirty="0" err="1">
                <a:solidFill>
                  <a:schemeClr val="accent5">
                    <a:lumMod val="50000"/>
                  </a:schemeClr>
                </a:solidFill>
                <a:latin typeface="Century Gothic" panose="020B0502020202020204" pitchFamily="34" charset="0"/>
              </a:rPr>
              <a:t>avoir</a:t>
            </a:r>
            <a:endParaRPr lang="en-GB" sz="2000" dirty="0">
              <a:solidFill>
                <a:schemeClr val="accent5">
                  <a:lumMod val="50000"/>
                </a:schemeClr>
              </a:solidFill>
              <a:latin typeface="Century Gothic" panose="020B0502020202020204" pitchFamily="34" charset="0"/>
            </a:endParaRPr>
          </a:p>
        </p:txBody>
      </p:sp>
      <p:sp>
        <p:nvSpPr>
          <p:cNvPr id="47" name="Action Button: Custom 16">
            <a:hlinkClick r:id="" action="ppaction://noaction" highlightClick="1">
              <a:snd r:embed="rId4" name="1.wav"/>
            </a:hlinkClick>
            <a:extLst>
              <a:ext uri="{FF2B5EF4-FFF2-40B4-BE49-F238E27FC236}">
                <a16:creationId xmlns:a16="http://schemas.microsoft.com/office/drawing/2014/main" id="{D64F2319-E89E-40A4-B092-F62E9ACFF79E}"/>
              </a:ext>
            </a:extLst>
          </p:cNvPr>
          <p:cNvSpPr/>
          <p:nvPr/>
        </p:nvSpPr>
        <p:spPr>
          <a:xfrm>
            <a:off x="5820413" y="1499404"/>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1</a:t>
            </a:r>
          </a:p>
        </p:txBody>
      </p:sp>
      <p:sp>
        <p:nvSpPr>
          <p:cNvPr id="48" name="Action Button: Custom 16">
            <a:hlinkClick r:id="" action="ppaction://noaction" highlightClick="1">
              <a:snd r:embed="rId4" name="1.wav"/>
            </a:hlinkClick>
            <a:extLst>
              <a:ext uri="{FF2B5EF4-FFF2-40B4-BE49-F238E27FC236}">
                <a16:creationId xmlns:a16="http://schemas.microsoft.com/office/drawing/2014/main" id="{532FA512-995B-4583-8F5A-C3E31D087BAB}"/>
              </a:ext>
            </a:extLst>
          </p:cNvPr>
          <p:cNvSpPr/>
          <p:nvPr/>
        </p:nvSpPr>
        <p:spPr>
          <a:xfrm>
            <a:off x="5820413" y="2332279"/>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2</a:t>
            </a:r>
          </a:p>
        </p:txBody>
      </p:sp>
      <p:sp>
        <p:nvSpPr>
          <p:cNvPr id="49" name="Action Button: Custom 16">
            <a:hlinkClick r:id="" action="ppaction://noaction" highlightClick="1">
              <a:snd r:embed="rId4" name="1.wav"/>
            </a:hlinkClick>
            <a:extLst>
              <a:ext uri="{FF2B5EF4-FFF2-40B4-BE49-F238E27FC236}">
                <a16:creationId xmlns:a16="http://schemas.microsoft.com/office/drawing/2014/main" id="{324FDEDD-BAEE-4BF5-B0B4-036D74973B83}"/>
              </a:ext>
            </a:extLst>
          </p:cNvPr>
          <p:cNvSpPr/>
          <p:nvPr/>
        </p:nvSpPr>
        <p:spPr>
          <a:xfrm>
            <a:off x="5820413" y="3165154"/>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3</a:t>
            </a:r>
          </a:p>
        </p:txBody>
      </p:sp>
      <p:sp>
        <p:nvSpPr>
          <p:cNvPr id="50" name="Action Button: Custom 16">
            <a:hlinkClick r:id="" action="ppaction://noaction" highlightClick="1">
              <a:snd r:embed="rId4" name="1.wav"/>
            </a:hlinkClick>
            <a:extLst>
              <a:ext uri="{FF2B5EF4-FFF2-40B4-BE49-F238E27FC236}">
                <a16:creationId xmlns:a16="http://schemas.microsoft.com/office/drawing/2014/main" id="{2BD73180-7544-4246-BC88-C2CBBBA80C49}"/>
              </a:ext>
            </a:extLst>
          </p:cNvPr>
          <p:cNvSpPr/>
          <p:nvPr/>
        </p:nvSpPr>
        <p:spPr>
          <a:xfrm>
            <a:off x="5820413" y="3998029"/>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4</a:t>
            </a:r>
          </a:p>
        </p:txBody>
      </p:sp>
      <p:sp>
        <p:nvSpPr>
          <p:cNvPr id="51" name="Action Button: Custom 16">
            <a:hlinkClick r:id="" action="ppaction://noaction" highlightClick="1">
              <a:snd r:embed="rId4" name="1.wav"/>
            </a:hlinkClick>
            <a:extLst>
              <a:ext uri="{FF2B5EF4-FFF2-40B4-BE49-F238E27FC236}">
                <a16:creationId xmlns:a16="http://schemas.microsoft.com/office/drawing/2014/main" id="{6E9227C6-9A45-4B11-B0BD-59797534A8A2}"/>
              </a:ext>
            </a:extLst>
          </p:cNvPr>
          <p:cNvSpPr/>
          <p:nvPr/>
        </p:nvSpPr>
        <p:spPr>
          <a:xfrm>
            <a:off x="5820413" y="4830904"/>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5</a:t>
            </a:r>
          </a:p>
        </p:txBody>
      </p:sp>
      <p:sp>
        <p:nvSpPr>
          <p:cNvPr id="52" name="Action Button: Custom 16">
            <a:hlinkClick r:id="" action="ppaction://noaction" highlightClick="1">
              <a:snd r:embed="rId4" name="1.wav"/>
            </a:hlinkClick>
            <a:extLst>
              <a:ext uri="{FF2B5EF4-FFF2-40B4-BE49-F238E27FC236}">
                <a16:creationId xmlns:a16="http://schemas.microsoft.com/office/drawing/2014/main" id="{19FA8B9E-01B8-473A-A12C-7B1B03CCDFDC}"/>
              </a:ext>
            </a:extLst>
          </p:cNvPr>
          <p:cNvSpPr/>
          <p:nvPr/>
        </p:nvSpPr>
        <p:spPr>
          <a:xfrm>
            <a:off x="5820413" y="5663780"/>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6</a:t>
            </a:r>
          </a:p>
        </p:txBody>
      </p:sp>
      <p:sp>
        <p:nvSpPr>
          <p:cNvPr id="53" name="Right Brace 52">
            <a:extLst>
              <a:ext uri="{FF2B5EF4-FFF2-40B4-BE49-F238E27FC236}">
                <a16:creationId xmlns:a16="http://schemas.microsoft.com/office/drawing/2014/main" id="{EC35FCFE-DA94-41F9-BA2A-9959CCC21529}"/>
              </a:ext>
            </a:extLst>
          </p:cNvPr>
          <p:cNvSpPr/>
          <p:nvPr/>
        </p:nvSpPr>
        <p:spPr>
          <a:xfrm>
            <a:off x="6488471" y="1565480"/>
            <a:ext cx="307327" cy="1929597"/>
          </a:xfrm>
          <a:prstGeom prst="rightBrac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Century Gothic" panose="020B0502020202020204" pitchFamily="34" charset="0"/>
            </a:endParaRPr>
          </a:p>
        </p:txBody>
      </p:sp>
      <p:sp>
        <p:nvSpPr>
          <p:cNvPr id="54" name="Right Brace 53">
            <a:extLst>
              <a:ext uri="{FF2B5EF4-FFF2-40B4-BE49-F238E27FC236}">
                <a16:creationId xmlns:a16="http://schemas.microsoft.com/office/drawing/2014/main" id="{41CE7E67-6D27-446A-BB7C-3A6C62D3B665}"/>
              </a:ext>
            </a:extLst>
          </p:cNvPr>
          <p:cNvSpPr/>
          <p:nvPr/>
        </p:nvSpPr>
        <p:spPr>
          <a:xfrm>
            <a:off x="6488471" y="4073294"/>
            <a:ext cx="307327" cy="1929597"/>
          </a:xfrm>
          <a:prstGeom prst="rightBrac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Century Gothic" panose="020B0502020202020204" pitchFamily="34" charset="0"/>
            </a:endParaRPr>
          </a:p>
        </p:txBody>
      </p:sp>
      <p:sp>
        <p:nvSpPr>
          <p:cNvPr id="55" name="TextBox 54">
            <a:extLst>
              <a:ext uri="{FF2B5EF4-FFF2-40B4-BE49-F238E27FC236}">
                <a16:creationId xmlns:a16="http://schemas.microsoft.com/office/drawing/2014/main" id="{8C4A5909-1F68-4F8E-B591-CFC40480107E}"/>
              </a:ext>
            </a:extLst>
          </p:cNvPr>
          <p:cNvSpPr txBox="1"/>
          <p:nvPr/>
        </p:nvSpPr>
        <p:spPr>
          <a:xfrm>
            <a:off x="7067857" y="2299445"/>
            <a:ext cx="1409584" cy="400109"/>
          </a:xfrm>
          <a:prstGeom prst="rect">
            <a:avLst/>
          </a:prstGeom>
          <a:noFill/>
          <a:ln w="19050">
            <a:solidFill>
              <a:schemeClr val="accent1">
                <a:lumMod val="50000"/>
              </a:schemeClr>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noun (m.)</a:t>
            </a:r>
          </a:p>
        </p:txBody>
      </p:sp>
      <p:sp>
        <p:nvSpPr>
          <p:cNvPr id="56" name="TextBox 55">
            <a:extLst>
              <a:ext uri="{FF2B5EF4-FFF2-40B4-BE49-F238E27FC236}">
                <a16:creationId xmlns:a16="http://schemas.microsoft.com/office/drawing/2014/main" id="{0FEED360-E886-4AE4-9572-EA28BFAB1330}"/>
              </a:ext>
            </a:extLst>
          </p:cNvPr>
          <p:cNvSpPr txBox="1"/>
          <p:nvPr/>
        </p:nvSpPr>
        <p:spPr>
          <a:xfrm>
            <a:off x="7067855" y="4796628"/>
            <a:ext cx="1409586" cy="400109"/>
          </a:xfrm>
          <a:prstGeom prst="rect">
            <a:avLst/>
          </a:prstGeom>
          <a:noFill/>
          <a:ln w="19050">
            <a:solidFill>
              <a:schemeClr val="accent1">
                <a:lumMod val="50000"/>
              </a:schemeClr>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noun (f.)</a:t>
            </a:r>
          </a:p>
        </p:txBody>
      </p:sp>
      <p:sp>
        <p:nvSpPr>
          <p:cNvPr id="67" name="Action Button: Custom 16">
            <a:hlinkClick r:id="" action="ppaction://noaction" highlightClick="1">
              <a:snd r:embed="rId4" name="1.wav"/>
            </a:hlinkClick>
            <a:extLst>
              <a:ext uri="{FF2B5EF4-FFF2-40B4-BE49-F238E27FC236}">
                <a16:creationId xmlns:a16="http://schemas.microsoft.com/office/drawing/2014/main" id="{710499DB-D7CE-4C73-8061-8881F115B299}"/>
              </a:ext>
            </a:extLst>
          </p:cNvPr>
          <p:cNvSpPr/>
          <p:nvPr/>
        </p:nvSpPr>
        <p:spPr>
          <a:xfrm>
            <a:off x="8879187" y="1503016"/>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1</a:t>
            </a:r>
          </a:p>
        </p:txBody>
      </p:sp>
      <p:sp>
        <p:nvSpPr>
          <p:cNvPr id="68" name="Action Button: Custom 16">
            <a:hlinkClick r:id="" action="ppaction://noaction" highlightClick="1">
              <a:snd r:embed="rId4" name="1.wav"/>
            </a:hlinkClick>
            <a:extLst>
              <a:ext uri="{FF2B5EF4-FFF2-40B4-BE49-F238E27FC236}">
                <a16:creationId xmlns:a16="http://schemas.microsoft.com/office/drawing/2014/main" id="{0CF79A1D-344E-48CC-9B37-CA5C66411D48}"/>
              </a:ext>
            </a:extLst>
          </p:cNvPr>
          <p:cNvSpPr/>
          <p:nvPr/>
        </p:nvSpPr>
        <p:spPr>
          <a:xfrm>
            <a:off x="8879187" y="2335891"/>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2</a:t>
            </a:r>
          </a:p>
        </p:txBody>
      </p:sp>
      <p:sp>
        <p:nvSpPr>
          <p:cNvPr id="69" name="Action Button: Custom 16">
            <a:hlinkClick r:id="" action="ppaction://noaction" highlightClick="1">
              <a:snd r:embed="rId4" name="1.wav"/>
            </a:hlinkClick>
            <a:extLst>
              <a:ext uri="{FF2B5EF4-FFF2-40B4-BE49-F238E27FC236}">
                <a16:creationId xmlns:a16="http://schemas.microsoft.com/office/drawing/2014/main" id="{34E52ACA-54D3-4CA0-96F3-44D6B2E846DD}"/>
              </a:ext>
            </a:extLst>
          </p:cNvPr>
          <p:cNvSpPr/>
          <p:nvPr/>
        </p:nvSpPr>
        <p:spPr>
          <a:xfrm>
            <a:off x="8879187" y="3168766"/>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3</a:t>
            </a:r>
          </a:p>
        </p:txBody>
      </p:sp>
      <p:sp>
        <p:nvSpPr>
          <p:cNvPr id="70" name="Action Button: Custom 16">
            <a:hlinkClick r:id="" action="ppaction://noaction" highlightClick="1">
              <a:snd r:embed="rId4" name="1.wav"/>
            </a:hlinkClick>
            <a:extLst>
              <a:ext uri="{FF2B5EF4-FFF2-40B4-BE49-F238E27FC236}">
                <a16:creationId xmlns:a16="http://schemas.microsoft.com/office/drawing/2014/main" id="{F02E7E99-90C3-464A-83D0-1093CDDC1165}"/>
              </a:ext>
            </a:extLst>
          </p:cNvPr>
          <p:cNvSpPr/>
          <p:nvPr/>
        </p:nvSpPr>
        <p:spPr>
          <a:xfrm>
            <a:off x="8879187" y="4001641"/>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4</a:t>
            </a:r>
          </a:p>
        </p:txBody>
      </p:sp>
      <p:sp>
        <p:nvSpPr>
          <p:cNvPr id="71" name="Action Button: Custom 16">
            <a:hlinkClick r:id="" action="ppaction://noaction" highlightClick="1">
              <a:snd r:embed="rId4" name="1.wav"/>
            </a:hlinkClick>
            <a:extLst>
              <a:ext uri="{FF2B5EF4-FFF2-40B4-BE49-F238E27FC236}">
                <a16:creationId xmlns:a16="http://schemas.microsoft.com/office/drawing/2014/main" id="{69B637E5-8319-4808-83BE-A229083E7D50}"/>
              </a:ext>
            </a:extLst>
          </p:cNvPr>
          <p:cNvSpPr/>
          <p:nvPr/>
        </p:nvSpPr>
        <p:spPr>
          <a:xfrm>
            <a:off x="8879187" y="4834516"/>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5</a:t>
            </a:r>
          </a:p>
        </p:txBody>
      </p:sp>
      <p:sp>
        <p:nvSpPr>
          <p:cNvPr id="72" name="Action Button: Custom 16">
            <a:hlinkClick r:id="" action="ppaction://noaction" highlightClick="1">
              <a:snd r:embed="rId4" name="1.wav"/>
            </a:hlinkClick>
            <a:extLst>
              <a:ext uri="{FF2B5EF4-FFF2-40B4-BE49-F238E27FC236}">
                <a16:creationId xmlns:a16="http://schemas.microsoft.com/office/drawing/2014/main" id="{E863BC5C-4F83-40E2-B498-B28C895F42DA}"/>
              </a:ext>
            </a:extLst>
          </p:cNvPr>
          <p:cNvSpPr/>
          <p:nvPr/>
        </p:nvSpPr>
        <p:spPr>
          <a:xfrm>
            <a:off x="8879187" y="5667392"/>
            <a:ext cx="396000" cy="396000"/>
          </a:xfrm>
          <a:prstGeom prst="actionButtonBlank">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6</a:t>
            </a:r>
          </a:p>
        </p:txBody>
      </p:sp>
      <p:sp>
        <p:nvSpPr>
          <p:cNvPr id="73" name="Right Brace 72">
            <a:extLst>
              <a:ext uri="{FF2B5EF4-FFF2-40B4-BE49-F238E27FC236}">
                <a16:creationId xmlns:a16="http://schemas.microsoft.com/office/drawing/2014/main" id="{3F162E2D-0E9F-406A-A6A6-7F7C0A7CE72E}"/>
              </a:ext>
            </a:extLst>
          </p:cNvPr>
          <p:cNvSpPr/>
          <p:nvPr/>
        </p:nvSpPr>
        <p:spPr>
          <a:xfrm>
            <a:off x="9547243" y="1611247"/>
            <a:ext cx="307327" cy="969896"/>
          </a:xfrm>
          <a:prstGeom prst="rightBrac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Century Gothic" panose="020B0502020202020204" pitchFamily="34" charset="0"/>
            </a:endParaRPr>
          </a:p>
        </p:txBody>
      </p:sp>
      <p:sp>
        <p:nvSpPr>
          <p:cNvPr id="75" name="TextBox 74">
            <a:extLst>
              <a:ext uri="{FF2B5EF4-FFF2-40B4-BE49-F238E27FC236}">
                <a16:creationId xmlns:a16="http://schemas.microsoft.com/office/drawing/2014/main" id="{E8D762C1-C85E-400E-8A05-2A3A406EE2A5}"/>
              </a:ext>
            </a:extLst>
          </p:cNvPr>
          <p:cNvSpPr txBox="1"/>
          <p:nvPr/>
        </p:nvSpPr>
        <p:spPr>
          <a:xfrm>
            <a:off x="10164079" y="1587950"/>
            <a:ext cx="1813332" cy="1015663"/>
          </a:xfrm>
          <a:prstGeom prst="rect">
            <a:avLst/>
          </a:prstGeom>
          <a:noFill/>
          <a:ln w="19050">
            <a:solidFill>
              <a:schemeClr val="accent1">
                <a:lumMod val="50000"/>
              </a:schemeClr>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adjectives that add –e in feminine</a:t>
            </a:r>
          </a:p>
        </p:txBody>
      </p:sp>
      <p:sp>
        <p:nvSpPr>
          <p:cNvPr id="78" name="Right Brace 77">
            <a:extLst>
              <a:ext uri="{FF2B5EF4-FFF2-40B4-BE49-F238E27FC236}">
                <a16:creationId xmlns:a16="http://schemas.microsoft.com/office/drawing/2014/main" id="{844AC288-F234-486B-BCA9-77EF4A9036AA}"/>
              </a:ext>
            </a:extLst>
          </p:cNvPr>
          <p:cNvSpPr/>
          <p:nvPr/>
        </p:nvSpPr>
        <p:spPr>
          <a:xfrm>
            <a:off x="9566779" y="3280799"/>
            <a:ext cx="307327" cy="969896"/>
          </a:xfrm>
          <a:prstGeom prst="rightBrac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Century Gothic" panose="020B0502020202020204" pitchFamily="34" charset="0"/>
            </a:endParaRPr>
          </a:p>
        </p:txBody>
      </p:sp>
      <p:sp>
        <p:nvSpPr>
          <p:cNvPr id="79" name="TextBox 78">
            <a:extLst>
              <a:ext uri="{FF2B5EF4-FFF2-40B4-BE49-F238E27FC236}">
                <a16:creationId xmlns:a16="http://schemas.microsoft.com/office/drawing/2014/main" id="{EC48FC27-4EE9-41EC-8078-E547E5CEE790}"/>
              </a:ext>
            </a:extLst>
          </p:cNvPr>
          <p:cNvSpPr txBox="1"/>
          <p:nvPr/>
        </p:nvSpPr>
        <p:spPr>
          <a:xfrm>
            <a:off x="10164079" y="3150794"/>
            <a:ext cx="1813332" cy="1323439"/>
          </a:xfrm>
          <a:prstGeom prst="rect">
            <a:avLst/>
          </a:prstGeom>
          <a:noFill/>
          <a:ln w="19050">
            <a:solidFill>
              <a:schemeClr val="accent1">
                <a:lumMod val="50000"/>
              </a:schemeClr>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adjectives that add </a:t>
            </a:r>
          </a:p>
          <a:p>
            <a:pPr algn="ctr"/>
            <a:r>
              <a:rPr lang="en-GB" sz="2000" dirty="0">
                <a:solidFill>
                  <a:schemeClr val="accent5">
                    <a:lumMod val="50000"/>
                  </a:schemeClr>
                </a:solidFill>
                <a:latin typeface="Century Gothic" panose="020B0502020202020204" pitchFamily="34" charset="0"/>
              </a:rPr>
              <a:t>–</a:t>
            </a:r>
            <a:r>
              <a:rPr lang="en-GB" sz="2000" dirty="0" err="1">
                <a:solidFill>
                  <a:schemeClr val="accent5">
                    <a:lumMod val="50000"/>
                  </a:schemeClr>
                </a:solidFill>
                <a:latin typeface="Century Gothic" panose="020B0502020202020204" pitchFamily="34" charset="0"/>
              </a:rPr>
              <a:t>euse</a:t>
            </a:r>
            <a:r>
              <a:rPr lang="en-GB" sz="2000" dirty="0">
                <a:solidFill>
                  <a:schemeClr val="accent5">
                    <a:lumMod val="50000"/>
                  </a:schemeClr>
                </a:solidFill>
                <a:latin typeface="Century Gothic" panose="020B0502020202020204" pitchFamily="34" charset="0"/>
              </a:rPr>
              <a:t> in feminine</a:t>
            </a:r>
          </a:p>
        </p:txBody>
      </p:sp>
      <p:sp>
        <p:nvSpPr>
          <p:cNvPr id="80" name="Right Brace 79">
            <a:extLst>
              <a:ext uri="{FF2B5EF4-FFF2-40B4-BE49-F238E27FC236}">
                <a16:creationId xmlns:a16="http://schemas.microsoft.com/office/drawing/2014/main" id="{25F99B60-1641-44EA-991E-9E08D650E4AA}"/>
              </a:ext>
            </a:extLst>
          </p:cNvPr>
          <p:cNvSpPr/>
          <p:nvPr/>
        </p:nvSpPr>
        <p:spPr>
          <a:xfrm>
            <a:off x="9566779" y="4950352"/>
            <a:ext cx="307327" cy="969896"/>
          </a:xfrm>
          <a:prstGeom prst="rightBrac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Century Gothic" panose="020B0502020202020204" pitchFamily="34" charset="0"/>
            </a:endParaRPr>
          </a:p>
        </p:txBody>
      </p:sp>
      <p:sp>
        <p:nvSpPr>
          <p:cNvPr id="81" name="TextBox 80">
            <a:extLst>
              <a:ext uri="{FF2B5EF4-FFF2-40B4-BE49-F238E27FC236}">
                <a16:creationId xmlns:a16="http://schemas.microsoft.com/office/drawing/2014/main" id="{E3AE8247-0192-4142-BBF2-053958005414}"/>
              </a:ext>
            </a:extLst>
          </p:cNvPr>
          <p:cNvSpPr txBox="1"/>
          <p:nvPr/>
        </p:nvSpPr>
        <p:spPr>
          <a:xfrm>
            <a:off x="10164079" y="4830903"/>
            <a:ext cx="1813332" cy="1323439"/>
          </a:xfrm>
          <a:prstGeom prst="rect">
            <a:avLst/>
          </a:prstGeom>
          <a:noFill/>
          <a:ln w="19050">
            <a:solidFill>
              <a:schemeClr val="accent1">
                <a:lumMod val="50000"/>
              </a:schemeClr>
            </a:solidFill>
          </a:ln>
        </p:spPr>
        <p:txBody>
          <a:bodyPr wrap="square" rtlCol="0">
            <a:spAutoFit/>
          </a:bodyPr>
          <a:lstStyle/>
          <a:p>
            <a:pPr algn="ctr"/>
            <a:r>
              <a:rPr lang="en-GB" sz="2000" dirty="0">
                <a:solidFill>
                  <a:schemeClr val="accent5">
                    <a:lumMod val="50000"/>
                  </a:schemeClr>
                </a:solidFill>
                <a:latin typeface="Century Gothic" panose="020B0502020202020204" pitchFamily="34" charset="0"/>
              </a:rPr>
              <a:t>adjectives with irregular feminine forms</a:t>
            </a:r>
          </a:p>
        </p:txBody>
      </p:sp>
      <p:pic>
        <p:nvPicPr>
          <p:cNvPr id="2" name="Picture 1" descr="A close up of a logo&#10;&#10;Description automatically generated">
            <a:extLst>
              <a:ext uri="{FF2B5EF4-FFF2-40B4-BE49-F238E27FC236}">
                <a16:creationId xmlns:a16="http://schemas.microsoft.com/office/drawing/2014/main" id="{FAE10CAF-4896-4D76-9DC6-CAAD9592B8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29152" y="2975710"/>
            <a:ext cx="898723" cy="898723"/>
          </a:xfrm>
          <a:prstGeom prst="rect">
            <a:avLst/>
          </a:prstGeom>
        </p:spPr>
      </p:pic>
      <p:sp>
        <p:nvSpPr>
          <p:cNvPr id="3" name="TextBox 2">
            <a:extLst>
              <a:ext uri="{FF2B5EF4-FFF2-40B4-BE49-F238E27FC236}">
                <a16:creationId xmlns:a16="http://schemas.microsoft.com/office/drawing/2014/main" id="{90B72659-D14A-466D-9B87-297DCAAFB1DB}"/>
              </a:ext>
            </a:extLst>
          </p:cNvPr>
          <p:cNvSpPr txBox="1"/>
          <p:nvPr/>
        </p:nvSpPr>
        <p:spPr>
          <a:xfrm>
            <a:off x="1191293" y="3185098"/>
            <a:ext cx="307327"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a:t>
            </a:r>
          </a:p>
        </p:txBody>
      </p:sp>
      <p:sp>
        <p:nvSpPr>
          <p:cNvPr id="5" name="TextBox 4">
            <a:extLst>
              <a:ext uri="{FF2B5EF4-FFF2-40B4-BE49-F238E27FC236}">
                <a16:creationId xmlns:a16="http://schemas.microsoft.com/office/drawing/2014/main" id="{86B9B29F-23DF-4B9B-8B0B-69AFF34AC7DF}"/>
              </a:ext>
            </a:extLst>
          </p:cNvPr>
          <p:cNvSpPr txBox="1"/>
          <p:nvPr/>
        </p:nvSpPr>
        <p:spPr>
          <a:xfrm>
            <a:off x="1139947" y="5663779"/>
            <a:ext cx="307327"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a:t>
            </a:r>
          </a:p>
        </p:txBody>
      </p:sp>
      <p:pic>
        <p:nvPicPr>
          <p:cNvPr id="58" name="Picture 57" descr="A picture containing food, sitting, clock, red&#10;&#10;Description automatically generated">
            <a:extLst>
              <a:ext uri="{FF2B5EF4-FFF2-40B4-BE49-F238E27FC236}">
                <a16:creationId xmlns:a16="http://schemas.microsoft.com/office/drawing/2014/main" id="{25CA2F47-7D47-4169-8357-2C5DDCBC7E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400219">
            <a:off x="7050980" y="549528"/>
            <a:ext cx="1398218" cy="871701"/>
          </a:xfrm>
          <a:prstGeom prst="rect">
            <a:avLst/>
          </a:prstGeom>
        </p:spPr>
      </p:pic>
      <p:pic>
        <p:nvPicPr>
          <p:cNvPr id="59" name="Picture 58" descr="A picture containing food, sitting, clock, red&#10;&#10;Description automatically generated">
            <a:extLst>
              <a:ext uri="{FF2B5EF4-FFF2-40B4-BE49-F238E27FC236}">
                <a16:creationId xmlns:a16="http://schemas.microsoft.com/office/drawing/2014/main" id="{20C45CA9-894E-4F31-94B1-D254FA5F5D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266754">
            <a:off x="7964028" y="100095"/>
            <a:ext cx="1398218" cy="871701"/>
          </a:xfrm>
          <a:prstGeom prst="rect">
            <a:avLst/>
          </a:prstGeom>
        </p:spPr>
      </p:pic>
      <p:sp>
        <p:nvSpPr>
          <p:cNvPr id="60" name="Rounded Rectangle 46">
            <a:extLst>
              <a:ext uri="{FF2B5EF4-FFF2-40B4-BE49-F238E27FC236}">
                <a16:creationId xmlns:a16="http://schemas.microsoft.com/office/drawing/2014/main" id="{F79EBEC7-CCDD-44F5-BA0A-5FE9C38013E0}"/>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307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Une interview</a:t>
            </a:r>
          </a:p>
        </p:txBody>
      </p:sp>
      <p:sp>
        <p:nvSpPr>
          <p:cNvPr id="6" name="TextBox 5">
            <a:extLst>
              <a:ext uri="{FF2B5EF4-FFF2-40B4-BE49-F238E27FC236}">
                <a16:creationId xmlns:a16="http://schemas.microsoft.com/office/drawing/2014/main" id="{A2AECFFE-55D9-ED46-9E49-F19805C09A6A}"/>
              </a:ext>
            </a:extLst>
          </p:cNvPr>
          <p:cNvSpPr txBox="1"/>
          <p:nvPr/>
        </p:nvSpPr>
        <p:spPr>
          <a:xfrm>
            <a:off x="220016" y="1327224"/>
            <a:ext cx="115639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4472C4">
                    <a:lumMod val="50000"/>
                  </a:srgbClr>
                </a:solidFill>
                <a:latin typeface="Century Gothic" panose="020F0302020204030204"/>
              </a:rPr>
              <a:t>Pose des questions sur la </a:t>
            </a:r>
            <a:r>
              <a:rPr lang="en-US" sz="2400" dirty="0" err="1">
                <a:solidFill>
                  <a:srgbClr val="4472C4">
                    <a:lumMod val="50000"/>
                  </a:srgbClr>
                </a:solidFill>
                <a:latin typeface="Century Gothic" panose="020F0302020204030204"/>
              </a:rPr>
              <a:t>famille</a:t>
            </a:r>
            <a:r>
              <a:rPr lang="en-US" sz="2400" dirty="0">
                <a:solidFill>
                  <a:srgbClr val="4472C4">
                    <a:lumMod val="50000"/>
                  </a:srgbClr>
                </a:solidFill>
                <a:latin typeface="Century Gothic" panose="020F0302020204030204"/>
              </a:rPr>
              <a:t> </a:t>
            </a:r>
            <a:r>
              <a:rPr lang="en-US" sz="2400" dirty="0" err="1">
                <a:solidFill>
                  <a:srgbClr val="4472C4">
                    <a:lumMod val="50000"/>
                  </a:srgbClr>
                </a:solidFill>
                <a:latin typeface="Century Gothic" panose="020F0302020204030204"/>
              </a:rPr>
              <a:t>ou</a:t>
            </a:r>
            <a:r>
              <a:rPr lang="en-US" sz="2400" dirty="0">
                <a:solidFill>
                  <a:srgbClr val="4472C4">
                    <a:lumMod val="50000"/>
                  </a:srgbClr>
                </a:solidFill>
                <a:latin typeface="Century Gothic" panose="020F0302020204030204"/>
              </a:rPr>
              <a:t> les </a:t>
            </a:r>
            <a:r>
              <a:rPr lang="en-US" sz="2400" dirty="0" err="1">
                <a:solidFill>
                  <a:srgbClr val="4472C4">
                    <a:lumMod val="50000"/>
                  </a:srgbClr>
                </a:solidFill>
                <a:latin typeface="Century Gothic" panose="020F0302020204030204"/>
              </a:rPr>
              <a:t>amis</a:t>
            </a:r>
            <a:r>
              <a:rPr lang="en-US" sz="2400" dirty="0">
                <a:solidFill>
                  <a:srgbClr val="4472C4">
                    <a:lumMod val="50000"/>
                  </a:srgbClr>
                </a:solidFill>
                <a:latin typeface="Century Gothic" panose="020F0302020204030204"/>
              </a:rPr>
              <a:t> d’un(e) </a:t>
            </a:r>
            <a:r>
              <a:rPr lang="en-US" sz="2400" dirty="0" err="1">
                <a:solidFill>
                  <a:srgbClr val="4472C4">
                    <a:lumMod val="50000"/>
                  </a:srgbClr>
                </a:solidFill>
                <a:latin typeface="Century Gothic" panose="020F0302020204030204"/>
              </a:rPr>
              <a:t>partenaire</a:t>
            </a:r>
            <a:r>
              <a:rPr lang="en-US" sz="2400" dirty="0">
                <a:solidFill>
                  <a:srgbClr val="4472C4">
                    <a:lumMod val="50000"/>
                  </a:srgbClr>
                </a:solidFill>
                <a:latin typeface="Century Gothic" panose="020F0302020204030204"/>
              </a:rPr>
              <a:t>.</a:t>
            </a:r>
          </a:p>
        </p:txBody>
      </p:sp>
      <p:sp>
        <p:nvSpPr>
          <p:cNvPr id="9" name="Rounded Rectangle 46">
            <a:extLst>
              <a:ext uri="{FF2B5EF4-FFF2-40B4-BE49-F238E27FC236}">
                <a16:creationId xmlns:a16="http://schemas.microsoft.com/office/drawing/2014/main" id="{539254ED-4C32-4EF5-8527-B135A612AF5C}"/>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26" name="Picture 2">
            <a:extLst>
              <a:ext uri="{FF2B5EF4-FFF2-40B4-BE49-F238E27FC236}">
                <a16:creationId xmlns:a16="http://schemas.microsoft.com/office/drawing/2014/main" id="{F059AE61-F1CD-400C-AF88-329495101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2086467" y="3792396"/>
            <a:ext cx="3939591" cy="4464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3EC9392-FBAF-42C1-BD0B-7F76209FC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6433038" y="3792388"/>
            <a:ext cx="3939605" cy="4464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9DEF26E-FFAE-4915-AAB1-C9104A9D1371}"/>
              </a:ext>
            </a:extLst>
          </p:cNvPr>
          <p:cNvSpPr txBox="1"/>
          <p:nvPr/>
        </p:nvSpPr>
        <p:spPr>
          <a:xfrm>
            <a:off x="289770" y="2212023"/>
            <a:ext cx="1640890"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intelligent</a:t>
            </a:r>
            <a:endParaRPr lang="fr-FR" sz="2400" dirty="0">
              <a:solidFill>
                <a:schemeClr val="accent5">
                  <a:lumMod val="50000"/>
                </a:schemeClr>
              </a:solidFill>
              <a:latin typeface="Century Gothic" panose="020B0502020202020204" pitchFamily="34" charset="0"/>
            </a:endParaRPr>
          </a:p>
        </p:txBody>
      </p:sp>
      <p:sp>
        <p:nvSpPr>
          <p:cNvPr id="13" name="TextBox 12">
            <a:extLst>
              <a:ext uri="{FF2B5EF4-FFF2-40B4-BE49-F238E27FC236}">
                <a16:creationId xmlns:a16="http://schemas.microsoft.com/office/drawing/2014/main" id="{57D16472-61FE-4A48-982F-694AFF3A4989}"/>
              </a:ext>
            </a:extLst>
          </p:cNvPr>
          <p:cNvSpPr txBox="1"/>
          <p:nvPr/>
        </p:nvSpPr>
        <p:spPr>
          <a:xfrm>
            <a:off x="9780797" y="2241910"/>
            <a:ext cx="1640890"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happy</a:t>
            </a:r>
            <a:endParaRPr lang="fr-FR" sz="2400" dirty="0">
              <a:solidFill>
                <a:schemeClr val="accent5">
                  <a:lumMod val="50000"/>
                </a:schemeClr>
              </a:solidFill>
              <a:latin typeface="Century Gothic" panose="020B0502020202020204" pitchFamily="34" charset="0"/>
            </a:endParaRPr>
          </a:p>
        </p:txBody>
      </p:sp>
      <p:sp>
        <p:nvSpPr>
          <p:cNvPr id="14" name="TextBox 13">
            <a:extLst>
              <a:ext uri="{FF2B5EF4-FFF2-40B4-BE49-F238E27FC236}">
                <a16:creationId xmlns:a16="http://schemas.microsoft.com/office/drawing/2014/main" id="{CA1FF51D-5053-46AE-AC61-2BB8D6DEE124}"/>
              </a:ext>
            </a:extLst>
          </p:cNvPr>
          <p:cNvSpPr txBox="1"/>
          <p:nvPr/>
        </p:nvSpPr>
        <p:spPr>
          <a:xfrm>
            <a:off x="8938031" y="3505203"/>
            <a:ext cx="2244311"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hard-working</a:t>
            </a:r>
            <a:endParaRPr lang="fr-FR" sz="2400" dirty="0">
              <a:solidFill>
                <a:schemeClr val="accent5">
                  <a:lumMod val="50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id="{092946B3-2BD5-420F-AD4C-6254E5F33B5C}"/>
              </a:ext>
            </a:extLst>
          </p:cNvPr>
          <p:cNvSpPr txBox="1"/>
          <p:nvPr/>
        </p:nvSpPr>
        <p:spPr>
          <a:xfrm>
            <a:off x="9004292" y="4966849"/>
            <a:ext cx="2244311"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ambitious</a:t>
            </a:r>
            <a:endParaRPr lang="fr-FR" sz="2400" dirty="0">
              <a:solidFill>
                <a:schemeClr val="accent5">
                  <a:lumMod val="50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653354AA-0A74-4981-9B07-AACFA8DED8E6}"/>
              </a:ext>
            </a:extLst>
          </p:cNvPr>
          <p:cNvSpPr txBox="1"/>
          <p:nvPr/>
        </p:nvSpPr>
        <p:spPr>
          <a:xfrm>
            <a:off x="2083841" y="2605634"/>
            <a:ext cx="1640890"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careful</a:t>
            </a:r>
            <a:endParaRPr lang="fr-FR" sz="2400" dirty="0">
              <a:solidFill>
                <a:schemeClr val="accent5">
                  <a:lumMod val="50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1FDA5B3B-BEDC-4AE2-989B-6A6CCAB90C9B}"/>
              </a:ext>
            </a:extLst>
          </p:cNvPr>
          <p:cNvSpPr txBox="1"/>
          <p:nvPr/>
        </p:nvSpPr>
        <p:spPr>
          <a:xfrm>
            <a:off x="4165514" y="4846919"/>
            <a:ext cx="1640890"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funny</a:t>
            </a:r>
            <a:endParaRPr lang="fr-FR" sz="2400" dirty="0">
              <a:solidFill>
                <a:schemeClr val="accent5">
                  <a:lumMod val="50000"/>
                </a:schemeClr>
              </a:solidFill>
              <a:latin typeface="Century Gothic" panose="020B0502020202020204" pitchFamily="34" charset="0"/>
            </a:endParaRPr>
          </a:p>
        </p:txBody>
      </p:sp>
      <p:sp>
        <p:nvSpPr>
          <p:cNvPr id="18" name="TextBox 17">
            <a:extLst>
              <a:ext uri="{FF2B5EF4-FFF2-40B4-BE49-F238E27FC236}">
                <a16:creationId xmlns:a16="http://schemas.microsoft.com/office/drawing/2014/main" id="{B71C026D-B598-4E06-A468-5BE7166D1E02}"/>
              </a:ext>
            </a:extLst>
          </p:cNvPr>
          <p:cNvSpPr txBox="1"/>
          <p:nvPr/>
        </p:nvSpPr>
        <p:spPr>
          <a:xfrm>
            <a:off x="4269283" y="2392496"/>
            <a:ext cx="1640890"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calm</a:t>
            </a:r>
            <a:endParaRPr lang="fr-FR" sz="2400" dirty="0">
              <a:solidFill>
                <a:schemeClr val="accent5">
                  <a:lumMod val="50000"/>
                </a:schemeClr>
              </a:solidFill>
              <a:latin typeface="Century Gothic" panose="020B0502020202020204" pitchFamily="34" charset="0"/>
            </a:endParaRPr>
          </a:p>
        </p:txBody>
      </p:sp>
      <p:sp>
        <p:nvSpPr>
          <p:cNvPr id="19" name="TextBox 18">
            <a:extLst>
              <a:ext uri="{FF2B5EF4-FFF2-40B4-BE49-F238E27FC236}">
                <a16:creationId xmlns:a16="http://schemas.microsoft.com/office/drawing/2014/main" id="{1DAB5585-079D-4CD1-AD0D-BBA402381094}"/>
              </a:ext>
            </a:extLst>
          </p:cNvPr>
          <p:cNvSpPr txBox="1"/>
          <p:nvPr/>
        </p:nvSpPr>
        <p:spPr>
          <a:xfrm>
            <a:off x="1825977" y="4670334"/>
            <a:ext cx="1640890"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mean</a:t>
            </a:r>
            <a:endParaRPr lang="fr-FR" sz="2400" dirty="0">
              <a:solidFill>
                <a:schemeClr val="accent5">
                  <a:lumMod val="50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AA813AB1-E06E-4C85-8ACA-6772E320802E}"/>
              </a:ext>
            </a:extLst>
          </p:cNvPr>
          <p:cNvSpPr txBox="1"/>
          <p:nvPr/>
        </p:nvSpPr>
        <p:spPr>
          <a:xfrm>
            <a:off x="177213" y="5290500"/>
            <a:ext cx="1831439"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interesting</a:t>
            </a:r>
            <a:endParaRPr lang="fr-FR" sz="2400" dirty="0">
              <a:solidFill>
                <a:schemeClr val="accent5">
                  <a:lumMod val="5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5F4B7CBE-DC2D-4CD1-BAEA-E0C35F5925A7}"/>
              </a:ext>
            </a:extLst>
          </p:cNvPr>
          <p:cNvSpPr txBox="1"/>
          <p:nvPr/>
        </p:nvSpPr>
        <p:spPr>
          <a:xfrm>
            <a:off x="5910173" y="5226900"/>
            <a:ext cx="1640890"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sad</a:t>
            </a:r>
            <a:endParaRPr lang="fr-FR" sz="2400" dirty="0">
              <a:solidFill>
                <a:schemeClr val="accent5">
                  <a:lumMod val="50000"/>
                </a:schemeClr>
              </a:solidFill>
              <a:latin typeface="Century Gothic" panose="020B0502020202020204" pitchFamily="34" charset="0"/>
            </a:endParaRPr>
          </a:p>
        </p:txBody>
      </p:sp>
      <p:sp>
        <p:nvSpPr>
          <p:cNvPr id="22" name="TextBox 21">
            <a:extLst>
              <a:ext uri="{FF2B5EF4-FFF2-40B4-BE49-F238E27FC236}">
                <a16:creationId xmlns:a16="http://schemas.microsoft.com/office/drawing/2014/main" id="{B5255E2E-92F5-4647-95E5-8E3793B3F3C7}"/>
              </a:ext>
            </a:extLst>
          </p:cNvPr>
          <p:cNvSpPr txBox="1"/>
          <p:nvPr/>
        </p:nvSpPr>
        <p:spPr>
          <a:xfrm>
            <a:off x="4449828" y="3476432"/>
            <a:ext cx="2304705"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well-behaved</a:t>
            </a:r>
            <a:endParaRPr lang="fr-FR" sz="2400" dirty="0">
              <a:solidFill>
                <a:schemeClr val="accent5">
                  <a:lumMod val="50000"/>
                </a:schemeClr>
              </a:solidFill>
              <a:latin typeface="Century Gothic" panose="020B0502020202020204" pitchFamily="34" charset="0"/>
            </a:endParaRPr>
          </a:p>
        </p:txBody>
      </p:sp>
      <p:sp>
        <p:nvSpPr>
          <p:cNvPr id="23" name="TextBox 22">
            <a:extLst>
              <a:ext uri="{FF2B5EF4-FFF2-40B4-BE49-F238E27FC236}">
                <a16:creationId xmlns:a16="http://schemas.microsoft.com/office/drawing/2014/main" id="{15DE88A3-C2B9-4A99-ADD2-46952374BBA7}"/>
              </a:ext>
            </a:extLst>
          </p:cNvPr>
          <p:cNvSpPr txBox="1"/>
          <p:nvPr/>
        </p:nvSpPr>
        <p:spPr>
          <a:xfrm>
            <a:off x="272487" y="4015632"/>
            <a:ext cx="1640890"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English</a:t>
            </a:r>
            <a:endParaRPr lang="fr-FR" sz="2400" dirty="0">
              <a:solidFill>
                <a:schemeClr val="accent5">
                  <a:lumMod val="50000"/>
                </a:schemeClr>
              </a:solidFill>
              <a:latin typeface="Century Gothic" panose="020B0502020202020204" pitchFamily="34" charset="0"/>
            </a:endParaRPr>
          </a:p>
        </p:txBody>
      </p:sp>
      <p:sp>
        <p:nvSpPr>
          <p:cNvPr id="24" name="TextBox 23">
            <a:extLst>
              <a:ext uri="{FF2B5EF4-FFF2-40B4-BE49-F238E27FC236}">
                <a16:creationId xmlns:a16="http://schemas.microsoft.com/office/drawing/2014/main" id="{BB31B601-FFE9-44FD-A59C-61C704873377}"/>
              </a:ext>
            </a:extLst>
          </p:cNvPr>
          <p:cNvSpPr txBox="1"/>
          <p:nvPr/>
        </p:nvSpPr>
        <p:spPr>
          <a:xfrm>
            <a:off x="6226760" y="2659206"/>
            <a:ext cx="1640890"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nice</a:t>
            </a:r>
            <a:endParaRPr lang="fr-FR" sz="2400" dirty="0">
              <a:solidFill>
                <a:schemeClr val="accent5">
                  <a:lumMod val="50000"/>
                </a:schemeClr>
              </a:solidFill>
              <a:latin typeface="Century Gothic" panose="020B0502020202020204" pitchFamily="34" charset="0"/>
            </a:endParaRPr>
          </a:p>
        </p:txBody>
      </p:sp>
      <p:sp>
        <p:nvSpPr>
          <p:cNvPr id="25" name="TextBox 24">
            <a:extLst>
              <a:ext uri="{FF2B5EF4-FFF2-40B4-BE49-F238E27FC236}">
                <a16:creationId xmlns:a16="http://schemas.microsoft.com/office/drawing/2014/main" id="{63E5EDF2-D13A-4126-945D-282AA8F716D2}"/>
              </a:ext>
            </a:extLst>
          </p:cNvPr>
          <p:cNvSpPr txBox="1"/>
          <p:nvPr/>
        </p:nvSpPr>
        <p:spPr>
          <a:xfrm>
            <a:off x="1954924" y="5549926"/>
            <a:ext cx="1640890"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tall</a:t>
            </a:r>
            <a:endParaRPr lang="fr-FR" sz="2400" dirty="0">
              <a:solidFill>
                <a:schemeClr val="accent5">
                  <a:lumMod val="50000"/>
                </a:schemeClr>
              </a:solidFill>
              <a:latin typeface="Century Gothic" panose="020B0502020202020204" pitchFamily="34" charset="0"/>
            </a:endParaRPr>
          </a:p>
        </p:txBody>
      </p:sp>
      <p:sp>
        <p:nvSpPr>
          <p:cNvPr id="26" name="TextBox 25">
            <a:extLst>
              <a:ext uri="{FF2B5EF4-FFF2-40B4-BE49-F238E27FC236}">
                <a16:creationId xmlns:a16="http://schemas.microsoft.com/office/drawing/2014/main" id="{075C3BD5-982B-45E9-AFC7-CE317645C7A6}"/>
              </a:ext>
            </a:extLst>
          </p:cNvPr>
          <p:cNvSpPr txBox="1"/>
          <p:nvPr/>
        </p:nvSpPr>
        <p:spPr>
          <a:xfrm>
            <a:off x="2294909" y="3649763"/>
            <a:ext cx="1640890"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short</a:t>
            </a:r>
            <a:endParaRPr lang="fr-FR" sz="2400" dirty="0">
              <a:solidFill>
                <a:schemeClr val="accent5">
                  <a:lumMod val="50000"/>
                </a:schemeClr>
              </a:solidFill>
              <a:latin typeface="Century Gothic" panose="020B0502020202020204" pitchFamily="34" charset="0"/>
            </a:endParaRPr>
          </a:p>
        </p:txBody>
      </p:sp>
      <p:sp>
        <p:nvSpPr>
          <p:cNvPr id="27" name="TextBox 26">
            <a:extLst>
              <a:ext uri="{FF2B5EF4-FFF2-40B4-BE49-F238E27FC236}">
                <a16:creationId xmlns:a16="http://schemas.microsoft.com/office/drawing/2014/main" id="{8862046C-D9CB-4FF6-89AA-47D0261B526F}"/>
              </a:ext>
            </a:extLst>
          </p:cNvPr>
          <p:cNvSpPr txBox="1"/>
          <p:nvPr/>
        </p:nvSpPr>
        <p:spPr>
          <a:xfrm>
            <a:off x="6353854" y="4293658"/>
            <a:ext cx="1640890"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young</a:t>
            </a:r>
            <a:endParaRPr lang="fr-FR" sz="2400" dirty="0">
              <a:solidFill>
                <a:schemeClr val="accent5">
                  <a:lumMod val="50000"/>
                </a:schemeClr>
              </a:solidFill>
              <a:latin typeface="Century Gothic" panose="020B0502020202020204" pitchFamily="34" charset="0"/>
            </a:endParaRPr>
          </a:p>
        </p:txBody>
      </p:sp>
      <p:sp>
        <p:nvSpPr>
          <p:cNvPr id="28" name="TextBox 27">
            <a:extLst>
              <a:ext uri="{FF2B5EF4-FFF2-40B4-BE49-F238E27FC236}">
                <a16:creationId xmlns:a16="http://schemas.microsoft.com/office/drawing/2014/main" id="{2F9A75EA-5BD5-4AE5-9B7F-7B01BEBA0D2A}"/>
              </a:ext>
            </a:extLst>
          </p:cNvPr>
          <p:cNvSpPr txBox="1"/>
          <p:nvPr/>
        </p:nvSpPr>
        <p:spPr>
          <a:xfrm>
            <a:off x="432636" y="3096823"/>
            <a:ext cx="1640890" cy="461665"/>
          </a:xfrm>
          <a:prstGeom prst="rect">
            <a:avLst/>
          </a:prstGeom>
          <a:noFill/>
        </p:spPr>
        <p:txBody>
          <a:bodyPr wrap="square" rtlCol="0">
            <a:spAutoFit/>
          </a:bodyPr>
          <a:lstStyle/>
          <a:p>
            <a:pPr algn="ctr"/>
            <a:r>
              <a:rPr lang="en-GB" sz="2400" dirty="0">
                <a:solidFill>
                  <a:schemeClr val="accent5">
                    <a:lumMod val="50000"/>
                  </a:schemeClr>
                </a:solidFill>
                <a:latin typeface="Century Gothic" panose="020B0502020202020204" pitchFamily="34" charset="0"/>
              </a:rPr>
              <a:t>strict</a:t>
            </a:r>
            <a:endParaRPr lang="fr-F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07317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6">
            <a:extLst>
              <a:ext uri="{FF2B5EF4-FFF2-40B4-BE49-F238E27FC236}">
                <a16:creationId xmlns:a16="http://schemas.microsoft.com/office/drawing/2014/main" id="{FB09667E-50A2-4099-B9F5-10D9728BF65D}"/>
              </a:ext>
            </a:extLst>
          </p:cNvPr>
          <p:cNvSpPr/>
          <p:nvPr/>
        </p:nvSpPr>
        <p:spPr>
          <a:xfrm>
            <a:off x="9733547" y="249870"/>
            <a:ext cx="2176373"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sz="2000" b="1" dirty="0" err="1">
                <a:solidFill>
                  <a:prstClr val="white"/>
                </a:solidFill>
                <a:latin typeface="Century Gothic" panose="020B0502020202020204" pitchFamily="34" charset="0"/>
              </a:rPr>
              <a:t>écrire</a:t>
            </a:r>
            <a:r>
              <a:rPr lang="en-GB" sz="2000" b="1" dirty="0">
                <a:solidFill>
                  <a:prstClr val="white"/>
                </a:solidFill>
                <a:latin typeface="Century Gothic" panose="020B0502020202020204" pitchFamily="34" charset="0"/>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9" name="Picture 8" descr="background rectangle">
            <a:extLst>
              <a:ext uri="{FF2B5EF4-FFF2-40B4-BE49-F238E27FC236}">
                <a16:creationId xmlns:a16="http://schemas.microsoft.com/office/drawing/2014/main" id="{AEC34D85-D39F-428D-A8BF-CA8A6B1544B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10" name="Title 3">
            <a:extLst>
              <a:ext uri="{FF2B5EF4-FFF2-40B4-BE49-F238E27FC236}">
                <a16:creationId xmlns:a16="http://schemas.microsoft.com/office/drawing/2014/main" id="{A5E977A1-16C2-4B68-AFBB-E3F920EC2CD8}"/>
              </a:ext>
            </a:extLst>
          </p:cNvPr>
          <p:cNvSpPr>
            <a:spLocks noGrp="1"/>
          </p:cNvSpPr>
          <p:nvPr>
            <p:ph type="title"/>
          </p:nvPr>
        </p:nvSpPr>
        <p:spPr>
          <a:xfrm>
            <a:off x="0" y="296864"/>
            <a:ext cx="5265384" cy="707849"/>
          </a:xfrm>
        </p:spPr>
        <p:txBody>
          <a:bodyPr>
            <a:normAutofit/>
          </a:bodyPr>
          <a:lstStyle/>
          <a:p>
            <a:r>
              <a:rPr lang="en-GB" sz="3600" b="1" dirty="0" err="1">
                <a:solidFill>
                  <a:schemeClr val="bg1"/>
                </a:solidFill>
              </a:rPr>
              <a:t>C’est</a:t>
            </a:r>
            <a:r>
              <a:rPr lang="en-GB" sz="3600" b="1" dirty="0">
                <a:solidFill>
                  <a:schemeClr val="bg1"/>
                </a:solidFill>
              </a:rPr>
              <a:t> à </a:t>
            </a:r>
            <a:r>
              <a:rPr lang="en-GB" sz="3600" b="1" dirty="0" err="1">
                <a:solidFill>
                  <a:schemeClr val="bg1"/>
                </a:solidFill>
              </a:rPr>
              <a:t>vous</a:t>
            </a:r>
            <a:r>
              <a:rPr lang="en-GB" sz="3600" b="1" dirty="0">
                <a:solidFill>
                  <a:schemeClr val="bg1"/>
                </a:solidFill>
              </a:rPr>
              <a:t>!</a:t>
            </a:r>
          </a:p>
        </p:txBody>
      </p:sp>
      <p:pic>
        <p:nvPicPr>
          <p:cNvPr id="2" name="Picture 1">
            <a:extLst>
              <a:ext uri="{FF2B5EF4-FFF2-40B4-BE49-F238E27FC236}">
                <a16:creationId xmlns:a16="http://schemas.microsoft.com/office/drawing/2014/main" id="{A9DB4F73-FE75-4171-9C33-A57A90DD7F1D}"/>
              </a:ext>
            </a:extLst>
          </p:cNvPr>
          <p:cNvPicPr>
            <a:picLocks noChangeAspect="1"/>
          </p:cNvPicPr>
          <p:nvPr/>
        </p:nvPicPr>
        <p:blipFill>
          <a:blip r:embed="rId4"/>
          <a:stretch>
            <a:fillRect/>
          </a:stretch>
        </p:blipFill>
        <p:spPr>
          <a:xfrm>
            <a:off x="357281" y="2538662"/>
            <a:ext cx="11477438" cy="3807165"/>
          </a:xfrm>
          <a:prstGeom prst="rect">
            <a:avLst/>
          </a:prstGeom>
        </p:spPr>
      </p:pic>
      <p:sp>
        <p:nvSpPr>
          <p:cNvPr id="3" name="TextBox 2">
            <a:extLst>
              <a:ext uri="{FF2B5EF4-FFF2-40B4-BE49-F238E27FC236}">
                <a16:creationId xmlns:a16="http://schemas.microsoft.com/office/drawing/2014/main" id="{C0B04D08-333E-4F99-ACDC-7D8F53878667}"/>
              </a:ext>
            </a:extLst>
          </p:cNvPr>
          <p:cNvSpPr txBox="1"/>
          <p:nvPr/>
        </p:nvSpPr>
        <p:spPr>
          <a:xfrm>
            <a:off x="577516" y="2672946"/>
            <a:ext cx="4993105" cy="3370153"/>
          </a:xfrm>
          <a:prstGeom prst="rect">
            <a:avLst/>
          </a:prstGeom>
          <a:noFill/>
        </p:spPr>
        <p:txBody>
          <a:bodyPr wrap="square" rtlCol="0">
            <a:spAutoFit/>
          </a:bodyPr>
          <a:lstStyle/>
          <a:p>
            <a:pPr marL="457200" indent="-457200" algn="l">
              <a:lnSpc>
                <a:spcPct val="150000"/>
              </a:lnSpc>
              <a:buAutoNum type="arabicPeriod"/>
            </a:pPr>
            <a:r>
              <a:rPr lang="en-GB" sz="2400" dirty="0" err="1">
                <a:solidFill>
                  <a:schemeClr val="accent5">
                    <a:lumMod val="50000"/>
                  </a:schemeClr>
                </a:solidFill>
                <a:latin typeface="Ink Free" panose="03080402000500000000" pitchFamily="66" charset="0"/>
              </a:rPr>
              <a:t>Aujourd’hui</a:t>
            </a:r>
            <a:r>
              <a:rPr lang="en-GB" sz="2400" dirty="0">
                <a:solidFill>
                  <a:schemeClr val="accent5">
                    <a:lumMod val="50000"/>
                  </a:schemeClr>
                </a:solidFill>
                <a:latin typeface="Ink Free" panose="03080402000500000000" pitchFamily="66" charset="0"/>
              </a:rPr>
              <a:t> je ….</a:t>
            </a:r>
          </a:p>
          <a:p>
            <a:pPr marL="457200" indent="-457200" algn="l">
              <a:lnSpc>
                <a:spcPct val="150000"/>
              </a:lnSpc>
              <a:buAutoNum type="arabicPeriod"/>
            </a:pPr>
            <a:r>
              <a:rPr lang="en-GB" sz="2400" dirty="0" err="1">
                <a:solidFill>
                  <a:schemeClr val="accent5">
                    <a:lumMod val="50000"/>
                  </a:schemeClr>
                </a:solidFill>
                <a:latin typeface="Ink Free" panose="03080402000500000000" pitchFamily="66" charset="0"/>
              </a:rPr>
              <a:t>Hier</a:t>
            </a:r>
            <a:r>
              <a:rPr lang="en-GB" sz="2400" dirty="0">
                <a:solidFill>
                  <a:schemeClr val="accent5">
                    <a:lumMod val="50000"/>
                  </a:schemeClr>
                </a:solidFill>
                <a:latin typeface="Ink Free" panose="03080402000500000000" pitchFamily="66" charset="0"/>
              </a:rPr>
              <a:t> </a:t>
            </a:r>
            <a:r>
              <a:rPr lang="en-GB" sz="2400" dirty="0" err="1">
                <a:solidFill>
                  <a:schemeClr val="accent5">
                    <a:lumMod val="50000"/>
                  </a:schemeClr>
                </a:solidFill>
                <a:latin typeface="Ink Free" panose="03080402000500000000" pitchFamily="66" charset="0"/>
              </a:rPr>
              <a:t>j’ai</a:t>
            </a:r>
            <a:r>
              <a:rPr lang="en-GB" sz="2400" dirty="0">
                <a:solidFill>
                  <a:schemeClr val="accent5">
                    <a:lumMod val="50000"/>
                  </a:schemeClr>
                </a:solidFill>
                <a:latin typeface="Ink Free" panose="03080402000500000000" pitchFamily="66" charset="0"/>
              </a:rPr>
              <a:t> …</a:t>
            </a:r>
          </a:p>
          <a:p>
            <a:pPr marL="457200" indent="-457200" algn="l">
              <a:lnSpc>
                <a:spcPct val="150000"/>
              </a:lnSpc>
              <a:buAutoNum type="arabicPeriod"/>
            </a:pPr>
            <a:r>
              <a:rPr lang="en-GB" sz="2400" dirty="0">
                <a:solidFill>
                  <a:schemeClr val="accent5">
                    <a:lumMod val="50000"/>
                  </a:schemeClr>
                </a:solidFill>
                <a:latin typeface="Ink Free" panose="03080402000500000000" pitchFamily="66" charset="0"/>
              </a:rPr>
              <a:t> </a:t>
            </a:r>
          </a:p>
          <a:p>
            <a:pPr marL="457200" indent="-457200" algn="l">
              <a:lnSpc>
                <a:spcPct val="150000"/>
              </a:lnSpc>
              <a:buAutoNum type="arabicPeriod"/>
            </a:pPr>
            <a:r>
              <a:rPr lang="en-GB" sz="2400" dirty="0">
                <a:solidFill>
                  <a:schemeClr val="accent5">
                    <a:lumMod val="50000"/>
                  </a:schemeClr>
                </a:solidFill>
                <a:latin typeface="Ink Free" panose="03080402000500000000" pitchFamily="66" charset="0"/>
              </a:rPr>
              <a:t> </a:t>
            </a:r>
          </a:p>
          <a:p>
            <a:pPr marL="457200" indent="-457200" algn="l">
              <a:lnSpc>
                <a:spcPct val="150000"/>
              </a:lnSpc>
              <a:buAutoNum type="arabicPeriod"/>
            </a:pPr>
            <a:r>
              <a:rPr lang="en-GB" sz="2400" dirty="0">
                <a:solidFill>
                  <a:schemeClr val="accent5">
                    <a:lumMod val="50000"/>
                  </a:schemeClr>
                </a:solidFill>
                <a:latin typeface="Ink Free" panose="03080402000500000000" pitchFamily="66" charset="0"/>
              </a:rPr>
              <a:t> </a:t>
            </a:r>
          </a:p>
          <a:p>
            <a:pPr marL="457200" indent="-457200" algn="l">
              <a:lnSpc>
                <a:spcPct val="150000"/>
              </a:lnSpc>
              <a:buAutoNum type="arabicPeriod"/>
            </a:pPr>
            <a:r>
              <a:rPr lang="en-GB" sz="2400" dirty="0">
                <a:solidFill>
                  <a:schemeClr val="accent5">
                    <a:lumMod val="50000"/>
                  </a:schemeClr>
                </a:solidFill>
                <a:latin typeface="Ink Free" panose="03080402000500000000" pitchFamily="66" charset="0"/>
              </a:rPr>
              <a:t> </a:t>
            </a:r>
          </a:p>
        </p:txBody>
      </p:sp>
      <p:sp>
        <p:nvSpPr>
          <p:cNvPr id="6" name="TextBox 5">
            <a:extLst>
              <a:ext uri="{FF2B5EF4-FFF2-40B4-BE49-F238E27FC236}">
                <a16:creationId xmlns:a16="http://schemas.microsoft.com/office/drawing/2014/main" id="{030DE8C5-810B-4E21-9E1F-D610B384F48D}"/>
              </a:ext>
            </a:extLst>
          </p:cNvPr>
          <p:cNvSpPr txBox="1"/>
          <p:nvPr/>
        </p:nvSpPr>
        <p:spPr>
          <a:xfrm>
            <a:off x="180000" y="1296000"/>
            <a:ext cx="11198087" cy="461665"/>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What are you doing today? What did you do yesterday?</a:t>
            </a:r>
          </a:p>
        </p:txBody>
      </p:sp>
      <p:sp>
        <p:nvSpPr>
          <p:cNvPr id="13" name="TextBox 12">
            <a:extLst>
              <a:ext uri="{FF2B5EF4-FFF2-40B4-BE49-F238E27FC236}">
                <a16:creationId xmlns:a16="http://schemas.microsoft.com/office/drawing/2014/main" id="{568DC864-3EC6-4363-BEC1-84AEBA0AF2FB}"/>
              </a:ext>
            </a:extLst>
          </p:cNvPr>
          <p:cNvSpPr txBox="1"/>
          <p:nvPr/>
        </p:nvSpPr>
        <p:spPr>
          <a:xfrm>
            <a:off x="180000" y="1917331"/>
            <a:ext cx="11198087" cy="461665"/>
          </a:xfrm>
          <a:prstGeom prst="rect">
            <a:avLst/>
          </a:prstGeom>
          <a:noFill/>
        </p:spPr>
        <p:txBody>
          <a:bodyPr wrap="square" rtlCol="0">
            <a:spAutoFit/>
          </a:bodyPr>
          <a:lstStyle/>
          <a:p>
            <a:r>
              <a:rPr lang="en-US" sz="2400" dirty="0" err="1">
                <a:solidFill>
                  <a:schemeClr val="accent5">
                    <a:lumMod val="50000"/>
                  </a:schemeClr>
                </a:solidFill>
                <a:latin typeface="Century Gothic" panose="020B0502020202020204" pitchFamily="34" charset="0"/>
              </a:rPr>
              <a:t>Écris</a:t>
            </a:r>
            <a:r>
              <a:rPr lang="en-US" sz="2400" dirty="0">
                <a:solidFill>
                  <a:schemeClr val="accent5">
                    <a:lumMod val="50000"/>
                  </a:schemeClr>
                </a:solidFill>
                <a:latin typeface="Century Gothic" panose="020B0502020202020204" pitchFamily="34" charset="0"/>
              </a:rPr>
              <a:t> six phrases et </a:t>
            </a:r>
            <a:r>
              <a:rPr lang="en-US" sz="2400" dirty="0" err="1">
                <a:solidFill>
                  <a:schemeClr val="accent5">
                    <a:lumMod val="50000"/>
                  </a:schemeClr>
                </a:solidFill>
                <a:latin typeface="Century Gothic" panose="020B0502020202020204" pitchFamily="34" charset="0"/>
              </a:rPr>
              <a:t>parle</a:t>
            </a:r>
            <a:r>
              <a:rPr lang="en-US" sz="2400" dirty="0">
                <a:solidFill>
                  <a:schemeClr val="accent5">
                    <a:lumMod val="50000"/>
                  </a:schemeClr>
                </a:solidFill>
                <a:latin typeface="Century Gothic" panose="020B0502020202020204" pitchFamily="34" charset="0"/>
              </a:rPr>
              <a:t> avec un(e) </a:t>
            </a:r>
            <a:r>
              <a:rPr lang="en-US" sz="2400" dirty="0" err="1">
                <a:solidFill>
                  <a:schemeClr val="accent5">
                    <a:lumMod val="50000"/>
                  </a:schemeClr>
                </a:solidFill>
                <a:latin typeface="Century Gothic" panose="020B0502020202020204" pitchFamily="34" charset="0"/>
              </a:rPr>
              <a:t>partenaire</a:t>
            </a:r>
            <a:r>
              <a:rPr lang="en-US" sz="2400" dirty="0">
                <a:solidFill>
                  <a:schemeClr val="accent5">
                    <a:lumMod val="50000"/>
                  </a:schemeClr>
                </a:solidFill>
                <a:latin typeface="Century Gothic" panose="020B0502020202020204" pitchFamily="34" charset="0"/>
              </a:rPr>
              <a:t>.</a:t>
            </a:r>
          </a:p>
        </p:txBody>
      </p:sp>
    </p:spTree>
    <p:extLst>
      <p:ext uri="{BB962C8B-B14F-4D97-AF65-F5344CB8AC3E}">
        <p14:creationId xmlns:p14="http://schemas.microsoft.com/office/powerpoint/2010/main" val="2135082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5857461" cy="707849"/>
          </a:xfrm>
        </p:spPr>
        <p:txBody>
          <a:bodyPr>
            <a:normAutofit/>
          </a:bodyPr>
          <a:lstStyle/>
          <a:p>
            <a:r>
              <a:rPr lang="fr-FR" sz="3000" b="1" dirty="0">
                <a:solidFill>
                  <a:schemeClr val="bg1"/>
                </a:solidFill>
              </a:rPr>
              <a:t>Maintenant et dans le passé</a:t>
            </a:r>
            <a:endParaRPr lang="en-GB" sz="3000" b="1" dirty="0">
              <a:solidFill>
                <a:schemeClr val="bg1"/>
              </a:solidFill>
            </a:endParaRPr>
          </a:p>
        </p:txBody>
      </p:sp>
      <p:sp>
        <p:nvSpPr>
          <p:cNvPr id="6" name="TextBox 5">
            <a:extLst>
              <a:ext uri="{FF2B5EF4-FFF2-40B4-BE49-F238E27FC236}">
                <a16:creationId xmlns:a16="http://schemas.microsoft.com/office/drawing/2014/main" id="{3FF39D30-4649-CC4D-B004-F55757FC4AEF}"/>
              </a:ext>
            </a:extLst>
          </p:cNvPr>
          <p:cNvSpPr txBox="1"/>
          <p:nvPr/>
        </p:nvSpPr>
        <p:spPr>
          <a:xfrm>
            <a:off x="2632692" y="3010500"/>
            <a:ext cx="11527586" cy="707886"/>
          </a:xfrm>
          <a:prstGeom prst="rect">
            <a:avLst/>
          </a:prstGeom>
          <a:noFill/>
        </p:spPr>
        <p:txBody>
          <a:bodyPr wrap="square" rtlCol="0">
            <a:spAutoFit/>
          </a:bodyPr>
          <a:lstStyle/>
          <a:p>
            <a:pPr lvl="0"/>
            <a:r>
              <a:rPr kumimoji="0" lang="en-US" sz="4000" u="none" strike="noStrike" kern="1200" cap="none" spc="0" normalizeH="0" baseline="0" noProof="0" dirty="0">
                <a:ln>
                  <a:noFill/>
                </a:ln>
                <a:solidFill>
                  <a:srgbClr val="4472C4">
                    <a:lumMod val="50000"/>
                  </a:srgbClr>
                </a:solidFill>
                <a:effectLst/>
                <a:uLnTx/>
                <a:uFillTx/>
                <a:latin typeface="Century Gothic" panose="020B0502020202020204" pitchFamily="34" charset="0"/>
              </a:rPr>
              <a:t>Tu </a:t>
            </a:r>
            <a:r>
              <a:rPr lang="en-US" sz="4000" dirty="0">
                <a:solidFill>
                  <a:srgbClr val="4472C4">
                    <a:lumMod val="50000"/>
                  </a:srgbClr>
                </a:solidFill>
                <a:latin typeface="Century Gothic" panose="020B0502020202020204" pitchFamily="34" charset="0"/>
              </a:rPr>
              <a:t>as fait quoi </a:t>
            </a:r>
            <a:r>
              <a:rPr lang="en-US" sz="4000" dirty="0" err="1">
                <a:solidFill>
                  <a:srgbClr val="4472C4">
                    <a:lumMod val="50000"/>
                  </a:srgbClr>
                </a:solidFill>
                <a:latin typeface="Century Gothic" panose="020B0502020202020204" pitchFamily="34" charset="0"/>
              </a:rPr>
              <a:t>l’hiver</a:t>
            </a:r>
            <a:r>
              <a:rPr lang="en-US" sz="4000" dirty="0">
                <a:solidFill>
                  <a:srgbClr val="4472C4">
                    <a:lumMod val="50000"/>
                  </a:srgbClr>
                </a:solidFill>
                <a:latin typeface="Century Gothic" panose="020B0502020202020204" pitchFamily="34" charset="0"/>
              </a:rPr>
              <a:t> dernier ? </a:t>
            </a:r>
            <a:endParaRPr kumimoji="0" lang="en-US" sz="400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9" name="Rounded Rectangle 46">
            <a:extLst>
              <a:ext uri="{FF2B5EF4-FFF2-40B4-BE49-F238E27FC236}">
                <a16:creationId xmlns:a16="http://schemas.microsoft.com/office/drawing/2014/main" id="{A897A559-35C4-44CC-80B5-7C26E960B4BC}"/>
              </a:ext>
            </a:extLst>
          </p:cNvPr>
          <p:cNvSpPr/>
          <p:nvPr/>
        </p:nvSpPr>
        <p:spPr>
          <a:xfrm>
            <a:off x="10045874" y="249868"/>
            <a:ext cx="1864046"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p:cNvSpPr txBox="1"/>
          <p:nvPr/>
        </p:nvSpPr>
        <p:spPr>
          <a:xfrm>
            <a:off x="316087" y="1394748"/>
            <a:ext cx="9729787" cy="461665"/>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Écris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une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réponse</a:t>
            </a:r>
            <a:r>
              <a:rPr lang="en-GB" sz="2400" dirty="0">
                <a:solidFill>
                  <a:schemeClr val="accent5">
                    <a:lumMod val="50000"/>
                  </a:schemeClr>
                </a:solidFill>
                <a:latin typeface="Century Gothic" panose="020B0502020202020204" pitchFamily="34" charset="0"/>
              </a:rPr>
              <a:t> à la question. Tu </a:t>
            </a:r>
            <a:r>
              <a:rPr lang="en-GB" sz="2400" dirty="0" err="1">
                <a:solidFill>
                  <a:schemeClr val="accent5">
                    <a:lumMod val="50000"/>
                  </a:schemeClr>
                </a:solidFill>
                <a:latin typeface="Century Gothic" panose="020B0502020202020204" pitchFamily="34" charset="0"/>
              </a:rPr>
              <a:t>peux</a:t>
            </a:r>
            <a:r>
              <a:rPr lang="en-GB" sz="2400" dirty="0">
                <a:solidFill>
                  <a:schemeClr val="accent5">
                    <a:lumMod val="50000"/>
                  </a:schemeClr>
                </a:solidFill>
                <a:latin typeface="Century Gothic" panose="020B0502020202020204" pitchFamily="34" charset="0"/>
              </a:rPr>
              <a:t> utiliser un </a:t>
            </a:r>
            <a:r>
              <a:rPr lang="en-GB" sz="2400" dirty="0" err="1">
                <a:solidFill>
                  <a:schemeClr val="accent5">
                    <a:lumMod val="50000"/>
                  </a:schemeClr>
                </a:solidFill>
                <a:latin typeface="Century Gothic" panose="020B0502020202020204" pitchFamily="34" charset="0"/>
              </a:rPr>
              <a:t>dictionnaire</a:t>
            </a:r>
            <a:r>
              <a:rPr lang="en-GB" sz="2400" dirty="0">
                <a:solidFill>
                  <a:schemeClr val="accent5">
                    <a:lumMod val="50000"/>
                  </a:schemeClr>
                </a:solidFill>
                <a:latin typeface="Century Gothic" panose="020B0502020202020204" pitchFamily="34" charset="0"/>
              </a:rPr>
              <a:t> !</a:t>
            </a:r>
          </a:p>
        </p:txBody>
      </p:sp>
      <p:pic>
        <p:nvPicPr>
          <p:cNvPr id="3" name="Picture 2">
            <a:extLst>
              <a:ext uri="{FF2B5EF4-FFF2-40B4-BE49-F238E27FC236}">
                <a16:creationId xmlns:a16="http://schemas.microsoft.com/office/drawing/2014/main" id="{FB43966B-5261-4C24-A602-43C543F87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4780" y="4703962"/>
            <a:ext cx="1335140" cy="1335140"/>
          </a:xfrm>
          <a:prstGeom prst="rect">
            <a:avLst/>
          </a:prstGeom>
        </p:spPr>
      </p:pic>
    </p:spTree>
    <p:extLst>
      <p:ext uri="{BB962C8B-B14F-4D97-AF65-F5344CB8AC3E}">
        <p14:creationId xmlns:p14="http://schemas.microsoft.com/office/powerpoint/2010/main" val="150988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loud, Thinking, Thought, Smoke, Dream">
            <a:extLst>
              <a:ext uri="{FF2B5EF4-FFF2-40B4-BE49-F238E27FC236}">
                <a16:creationId xmlns:a16="http://schemas.microsoft.com/office/drawing/2014/main" id="{8E06CCDF-1814-48A9-98AC-05302E781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296" y="730428"/>
            <a:ext cx="4011624" cy="51035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Vacances de </a:t>
            </a:r>
            <a:r>
              <a:rPr lang="en-GB" sz="3600" b="1" dirty="0" err="1">
                <a:solidFill>
                  <a:schemeClr val="bg1"/>
                </a:solidFill>
              </a:rPr>
              <a:t>rêve</a:t>
            </a:r>
            <a:r>
              <a:rPr lang="en-GB" sz="3600" b="1" dirty="0">
                <a:solidFill>
                  <a:schemeClr val="bg1"/>
                </a:solidFill>
              </a:rPr>
              <a:t> </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A2AECFFE-55D9-ED46-9E49-F19805C09A6A}"/>
              </a:ext>
            </a:extLst>
          </p:cNvPr>
          <p:cNvSpPr txBox="1"/>
          <p:nvPr/>
        </p:nvSpPr>
        <p:spPr>
          <a:xfrm>
            <a:off x="180000" y="1309624"/>
            <a:ext cx="730747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solidFill>
                  <a:srgbClr val="4472C4">
                    <a:lumMod val="50000"/>
                  </a:srgbClr>
                </a:solidFill>
                <a:latin typeface="Century Gothic" panose="020F0302020204030204"/>
              </a:rPr>
              <a:t>1. Imagine que tu as passé des vacances de rêve la semaine dernière ! Tu as fait quoi ? </a:t>
            </a:r>
            <a:r>
              <a:rPr lang="fr-FR" sz="2400" b="1" dirty="0">
                <a:solidFill>
                  <a:srgbClr val="4472C4">
                    <a:lumMod val="50000"/>
                  </a:srgbClr>
                </a:solidFill>
                <a:latin typeface="Century Gothic" panose="020F0302020204030204"/>
              </a:rPr>
              <a:t>Écris quatre phrases sur ces vacances.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dirty="0">
              <a:solidFill>
                <a:srgbClr val="4472C4">
                  <a:lumMod val="50000"/>
                </a:srgbClr>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E86D19"/>
                </a:solidFill>
                <a:latin typeface="Century Gothic" panose="020F0302020204030204"/>
              </a:rPr>
              <a:t>Par exemple : </a:t>
            </a:r>
            <a:r>
              <a:rPr lang="fr-FR" sz="2400" dirty="0">
                <a:solidFill>
                  <a:srgbClr val="E86D19"/>
                </a:solidFill>
                <a:latin typeface="Century Gothic" panose="020F0302020204030204"/>
              </a:rPr>
              <a:t>« La semaine dernière, j’ai voyagé aux États-Unis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dirty="0">
              <a:solidFill>
                <a:srgbClr val="4472C4">
                  <a:lumMod val="50000"/>
                </a:srgbClr>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solidFill>
                  <a:srgbClr val="4472C4">
                    <a:lumMod val="50000"/>
                  </a:srgbClr>
                </a:solidFill>
                <a:latin typeface="Century Gothic" panose="020F0302020204030204"/>
              </a:rPr>
              <a:t>2. Donne tes phrases à un(e) partenaire. Il/elle doit </a:t>
            </a:r>
            <a:r>
              <a:rPr lang="fr-FR" sz="2400" b="1" dirty="0">
                <a:solidFill>
                  <a:srgbClr val="4472C4">
                    <a:lumMod val="50000"/>
                  </a:srgbClr>
                </a:solidFill>
                <a:latin typeface="Century Gothic" panose="020F0302020204030204"/>
              </a:rPr>
              <a:t>écrire ces phrases à la forme il/elle.</a:t>
            </a:r>
            <a:endParaRPr lang="fr-FR" sz="2400" dirty="0">
              <a:solidFill>
                <a:srgbClr val="4472C4">
                  <a:lumMod val="50000"/>
                </a:srgbClr>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dirty="0">
              <a:solidFill>
                <a:srgbClr val="4472C4">
                  <a:lumMod val="50000"/>
                </a:srgbClr>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E86D19"/>
                </a:solidFill>
                <a:latin typeface="Century Gothic" panose="020F0302020204030204"/>
              </a:rPr>
              <a:t>Par exemple : </a:t>
            </a:r>
            <a:r>
              <a:rPr lang="fr-FR" sz="2400" dirty="0">
                <a:solidFill>
                  <a:srgbClr val="E86D19"/>
                </a:solidFill>
                <a:latin typeface="Century Gothic" panose="020F0302020204030204"/>
              </a:rPr>
              <a:t>« La semaine dernière, Natalie a voyagé aux États-Unis ! »</a:t>
            </a:r>
          </a:p>
        </p:txBody>
      </p:sp>
      <p:pic>
        <p:nvPicPr>
          <p:cNvPr id="5" name="Picture 4">
            <a:extLst>
              <a:ext uri="{FF2B5EF4-FFF2-40B4-BE49-F238E27FC236}">
                <a16:creationId xmlns:a16="http://schemas.microsoft.com/office/drawing/2014/main" id="{42D85DBB-87D4-A34A-A682-DE8E726A55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8529" y="1309624"/>
            <a:ext cx="1973653" cy="2122227"/>
          </a:xfrm>
          <a:prstGeom prst="rect">
            <a:avLst/>
          </a:prstGeom>
        </p:spPr>
      </p:pic>
    </p:spTree>
    <p:extLst>
      <p:ext uri="{BB962C8B-B14F-4D97-AF65-F5344CB8AC3E}">
        <p14:creationId xmlns:p14="http://schemas.microsoft.com/office/powerpoint/2010/main" val="194285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fontScale="90000"/>
          </a:bodyPr>
          <a:lstStyle/>
          <a:p>
            <a:r>
              <a:rPr lang="en-GB" sz="3600" b="1" dirty="0">
                <a:solidFill>
                  <a:schemeClr val="bg1"/>
                </a:solidFill>
              </a:rPr>
              <a:t>Deux voyages </a:t>
            </a:r>
            <a:r>
              <a:rPr lang="en-GB" sz="3600" b="1" dirty="0" err="1">
                <a:solidFill>
                  <a:schemeClr val="bg1"/>
                </a:solidFill>
              </a:rPr>
              <a:t>en</a:t>
            </a:r>
            <a:r>
              <a:rPr lang="en-GB" sz="3600" b="1" dirty="0">
                <a:solidFill>
                  <a:schemeClr val="bg1"/>
                </a:solidFill>
              </a:rPr>
              <a:t> Suisse !</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9" name="Picture 6" descr="Pont Neuf - Hermance (borne frontière CH - 2).jpg">
            <a:extLst>
              <a:ext uri="{FF2B5EF4-FFF2-40B4-BE49-F238E27FC236}">
                <a16:creationId xmlns:a16="http://schemas.microsoft.com/office/drawing/2014/main" id="{223D2AB3-055A-4849-A21F-8959CAF4CE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288" y="1523990"/>
            <a:ext cx="14400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8" descr="https://upload.wikimedia.org/wikipedia/commons/thumb/a/ae/Baguette_sandwich.jpg/800px-Baguette_sandwich.jpg">
            <a:extLst>
              <a:ext uri="{FF2B5EF4-FFF2-40B4-BE49-F238E27FC236}">
                <a16:creationId xmlns:a16="http://schemas.microsoft.com/office/drawing/2014/main" id="{58C3F3F4-A126-4B5B-B306-F4B9A20F24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2877" y="3934929"/>
            <a:ext cx="14595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0A9C71D5-0A59-4360-9729-ED62295C51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3497819" y="1523990"/>
            <a:ext cx="14400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2" descr="Geneva 2006 636.JPG">
            <a:extLst>
              <a:ext uri="{FF2B5EF4-FFF2-40B4-BE49-F238E27FC236}">
                <a16:creationId xmlns:a16="http://schemas.microsoft.com/office/drawing/2014/main" id="{D1F0CA19-4E23-49A1-8A47-41F896BB8A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9569" y="3934929"/>
            <a:ext cx="14365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descr="Jardin botanique de Genève (1).jpg">
            <a:extLst>
              <a:ext uri="{FF2B5EF4-FFF2-40B4-BE49-F238E27FC236}">
                <a16:creationId xmlns:a16="http://schemas.microsoft.com/office/drawing/2014/main" id="{B1B1804D-7DC9-4B48-850B-C3CE1F922E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838" y="3934929"/>
            <a:ext cx="21600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4" descr="Image illustrative de l’article Bois de la Bâtie">
            <a:extLst>
              <a:ext uri="{FF2B5EF4-FFF2-40B4-BE49-F238E27FC236}">
                <a16:creationId xmlns:a16="http://schemas.microsoft.com/office/drawing/2014/main" id="{07B693C9-41E7-4ED0-A2FB-0F3628EF2F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080" y="1523990"/>
            <a:ext cx="14400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6" descr="https://upload.wikimedia.org/wikipedia/commons/thumb/2/29/Saleve_vu_du_ciel.jpg/800px-Saleve_vu_du_ciel.jpg">
            <a:extLst>
              <a:ext uri="{FF2B5EF4-FFF2-40B4-BE49-F238E27FC236}">
                <a16:creationId xmlns:a16="http://schemas.microsoft.com/office/drawing/2014/main" id="{C0FD7E23-A111-4AED-A294-3B6BA1C6BF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3350" y="1523990"/>
            <a:ext cx="28800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8" descr="La Corraterie - panoramio (7).jpg">
            <a:extLst>
              <a:ext uri="{FF2B5EF4-FFF2-40B4-BE49-F238E27FC236}">
                <a16:creationId xmlns:a16="http://schemas.microsoft.com/office/drawing/2014/main" id="{5A9F0624-CE86-4CEE-98CC-8F21BE2FFD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2357" y="3934929"/>
            <a:ext cx="1619501"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7" name="Table 6">
            <a:extLst>
              <a:ext uri="{FF2B5EF4-FFF2-40B4-BE49-F238E27FC236}">
                <a16:creationId xmlns:a16="http://schemas.microsoft.com/office/drawing/2014/main" id="{F4FE9632-BB75-4EC7-B7A5-BF39E5009FF5}"/>
              </a:ext>
            </a:extLst>
          </p:cNvPr>
          <p:cNvGraphicFramePr>
            <a:graphicFrameLocks noGrp="1"/>
          </p:cNvGraphicFramePr>
          <p:nvPr/>
        </p:nvGraphicFramePr>
        <p:xfrm>
          <a:off x="8309920" y="1026731"/>
          <a:ext cx="3600000" cy="5205457"/>
        </p:xfrm>
        <a:graphic>
          <a:graphicData uri="http://schemas.openxmlformats.org/drawingml/2006/table">
            <a:tbl>
              <a:tblPr firstRow="1" bandRow="1">
                <a:tableStyleId>{21E4AEA4-8DFA-4A89-87EB-49C32662AFE0}</a:tableStyleId>
              </a:tblPr>
              <a:tblGrid>
                <a:gridCol w="3600000">
                  <a:extLst>
                    <a:ext uri="{9D8B030D-6E8A-4147-A177-3AD203B41FA5}">
                      <a16:colId xmlns:a16="http://schemas.microsoft.com/office/drawing/2014/main" val="4128092149"/>
                    </a:ext>
                  </a:extLst>
                </a:gridCol>
              </a:tblGrid>
              <a:tr h="7553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dirty="0">
                          <a:latin typeface="Century Gothic" panose="020B0502020202020204" pitchFamily="34" charset="0"/>
                        </a:rPr>
                        <a:t>?</a:t>
                      </a:r>
                    </a:p>
                  </a:txBody>
                  <a:tcPr anchor="ctr"/>
                </a:tc>
                <a:extLst>
                  <a:ext uri="{0D108BD9-81ED-4DB2-BD59-A6C34878D82A}">
                    <a16:rowId xmlns:a16="http://schemas.microsoft.com/office/drawing/2014/main" val="1153431983"/>
                  </a:ext>
                </a:extLst>
              </a:tr>
              <a:tr h="535580">
                <a:tc>
                  <a:txBody>
                    <a:bodyPr/>
                    <a:lstStyle/>
                    <a:p>
                      <a:pPr algn="ctr"/>
                      <a:r>
                        <a:rPr lang="en-GB" sz="2000" b="0" i="0" dirty="0" err="1">
                          <a:solidFill>
                            <a:schemeClr val="accent1">
                              <a:lumMod val="50000"/>
                            </a:schemeClr>
                          </a:solidFill>
                          <a:latin typeface="Century Gothic" panose="020B0502020202020204" pitchFamily="34" charset="0"/>
                        </a:rPr>
                        <a:t>jouer</a:t>
                      </a:r>
                      <a:r>
                        <a:rPr lang="en-GB" sz="2000" dirty="0">
                          <a:solidFill>
                            <a:schemeClr val="accent1">
                              <a:lumMod val="50000"/>
                            </a:schemeClr>
                          </a:solidFill>
                        </a:rPr>
                        <a:t> dans la </a:t>
                      </a:r>
                      <a:r>
                        <a:rPr lang="en-GB" sz="2000" dirty="0" err="1">
                          <a:solidFill>
                            <a:schemeClr val="accent1">
                              <a:lumMod val="50000"/>
                            </a:schemeClr>
                          </a:solidFill>
                        </a:rPr>
                        <a:t>forêt</a:t>
                      </a:r>
                      <a:endParaRPr lang="en-GB" sz="2000" dirty="0">
                        <a:solidFill>
                          <a:schemeClr val="accent1">
                            <a:lumMod val="50000"/>
                          </a:schemeClr>
                        </a:solidFill>
                      </a:endParaRPr>
                    </a:p>
                  </a:txBody>
                  <a:tcPr anchor="ctr"/>
                </a:tc>
                <a:extLst>
                  <a:ext uri="{0D108BD9-81ED-4DB2-BD59-A6C34878D82A}">
                    <a16:rowId xmlns:a16="http://schemas.microsoft.com/office/drawing/2014/main" val="1171492714"/>
                  </a:ext>
                </a:extLst>
              </a:tr>
              <a:tr h="535580">
                <a:tc>
                  <a:txBody>
                    <a:bodyPr/>
                    <a:lstStyle/>
                    <a:p>
                      <a:pPr algn="ctr"/>
                      <a:r>
                        <a:rPr lang="en-GB" sz="2000" b="0" i="0" dirty="0" err="1">
                          <a:solidFill>
                            <a:schemeClr val="accent1">
                              <a:lumMod val="50000"/>
                            </a:schemeClr>
                          </a:solidFill>
                          <a:latin typeface="Century Gothic" panose="020B0502020202020204" pitchFamily="34" charset="0"/>
                        </a:rPr>
                        <a:t>chercher</a:t>
                      </a:r>
                      <a:r>
                        <a:rPr lang="en-GB" sz="2000" dirty="0">
                          <a:solidFill>
                            <a:schemeClr val="accent1">
                              <a:lumMod val="50000"/>
                            </a:schemeClr>
                          </a:solidFill>
                        </a:rPr>
                        <a:t> la </a:t>
                      </a:r>
                      <a:r>
                        <a:rPr lang="en-GB" sz="2000" dirty="0" err="1">
                          <a:solidFill>
                            <a:schemeClr val="accent1">
                              <a:lumMod val="50000"/>
                            </a:schemeClr>
                          </a:solidFill>
                        </a:rPr>
                        <a:t>frontière</a:t>
                      </a:r>
                      <a:endParaRPr lang="en-GB" sz="2000" dirty="0">
                        <a:solidFill>
                          <a:schemeClr val="accent1">
                            <a:lumMod val="50000"/>
                          </a:schemeClr>
                        </a:solidFill>
                      </a:endParaRPr>
                    </a:p>
                  </a:txBody>
                  <a:tcPr anchor="ctr"/>
                </a:tc>
                <a:extLst>
                  <a:ext uri="{0D108BD9-81ED-4DB2-BD59-A6C34878D82A}">
                    <a16:rowId xmlns:a16="http://schemas.microsoft.com/office/drawing/2014/main" val="1961458278"/>
                  </a:ext>
                </a:extLst>
              </a:tr>
              <a:tr h="535580">
                <a:tc>
                  <a:txBody>
                    <a:bodyPr/>
                    <a:lstStyle/>
                    <a:p>
                      <a:pPr algn="ctr"/>
                      <a:r>
                        <a:rPr lang="en-GB" sz="2000" b="0" i="0" dirty="0">
                          <a:solidFill>
                            <a:schemeClr val="accent1">
                              <a:lumMod val="50000"/>
                            </a:schemeClr>
                          </a:solidFill>
                          <a:latin typeface="Century Gothic" panose="020B0502020202020204" pitchFamily="34" charset="0"/>
                        </a:rPr>
                        <a:t>voyager </a:t>
                      </a:r>
                      <a:r>
                        <a:rPr lang="en-GB" sz="2000" dirty="0" err="1">
                          <a:solidFill>
                            <a:schemeClr val="accent1">
                              <a:lumMod val="50000"/>
                            </a:schemeClr>
                          </a:solidFill>
                        </a:rPr>
                        <a:t>en</a:t>
                      </a:r>
                      <a:r>
                        <a:rPr lang="en-GB" sz="2000" dirty="0">
                          <a:solidFill>
                            <a:schemeClr val="accent1">
                              <a:lumMod val="50000"/>
                            </a:schemeClr>
                          </a:solidFill>
                        </a:rPr>
                        <a:t> Italie</a:t>
                      </a:r>
                    </a:p>
                  </a:txBody>
                  <a:tcPr anchor="ctr"/>
                </a:tc>
                <a:extLst>
                  <a:ext uri="{0D108BD9-81ED-4DB2-BD59-A6C34878D82A}">
                    <a16:rowId xmlns:a16="http://schemas.microsoft.com/office/drawing/2014/main" val="2189313960"/>
                  </a:ext>
                </a:extLst>
              </a:tr>
              <a:tr h="535580">
                <a:tc>
                  <a:txBody>
                    <a:bodyPr/>
                    <a:lstStyle/>
                    <a:p>
                      <a:pPr algn="ctr"/>
                      <a:r>
                        <a:rPr lang="en-GB" sz="2000" b="0" i="0" dirty="0" err="1">
                          <a:solidFill>
                            <a:schemeClr val="accent1">
                              <a:lumMod val="50000"/>
                            </a:schemeClr>
                          </a:solidFill>
                          <a:latin typeface="Century Gothic" panose="020B0502020202020204" pitchFamily="34" charset="0"/>
                        </a:rPr>
                        <a:t>regarder</a:t>
                      </a:r>
                      <a:r>
                        <a:rPr lang="en-GB" sz="2000" dirty="0">
                          <a:solidFill>
                            <a:schemeClr val="accent1">
                              <a:lumMod val="50000"/>
                            </a:schemeClr>
                          </a:solidFill>
                        </a:rPr>
                        <a:t> la </a:t>
                      </a:r>
                      <a:r>
                        <a:rPr lang="en-GB" sz="2000" dirty="0" err="1">
                          <a:solidFill>
                            <a:schemeClr val="accent1">
                              <a:lumMod val="50000"/>
                            </a:schemeClr>
                          </a:solidFill>
                        </a:rPr>
                        <a:t>vue</a:t>
                      </a:r>
                      <a:endParaRPr lang="en-GB" sz="2000" dirty="0">
                        <a:solidFill>
                          <a:schemeClr val="accent1">
                            <a:lumMod val="50000"/>
                          </a:schemeClr>
                        </a:solidFill>
                      </a:endParaRPr>
                    </a:p>
                  </a:txBody>
                  <a:tcPr anchor="ctr"/>
                </a:tc>
                <a:extLst>
                  <a:ext uri="{0D108BD9-81ED-4DB2-BD59-A6C34878D82A}">
                    <a16:rowId xmlns:a16="http://schemas.microsoft.com/office/drawing/2014/main" val="2344197191"/>
                  </a:ext>
                </a:extLst>
              </a:tr>
              <a:tr h="535580">
                <a:tc>
                  <a:txBody>
                    <a:bodyPr/>
                    <a:lstStyle/>
                    <a:p>
                      <a:pPr algn="ctr"/>
                      <a:r>
                        <a:rPr lang="en-GB" sz="2000" b="0" i="0" dirty="0" err="1">
                          <a:solidFill>
                            <a:schemeClr val="accent1">
                              <a:lumMod val="50000"/>
                            </a:schemeClr>
                          </a:solidFill>
                          <a:latin typeface="Century Gothic" panose="020B0502020202020204" pitchFamily="34" charset="0"/>
                        </a:rPr>
                        <a:t>visiter</a:t>
                      </a:r>
                      <a:r>
                        <a:rPr lang="en-GB" sz="2000" dirty="0">
                          <a:solidFill>
                            <a:schemeClr val="accent1">
                              <a:lumMod val="50000"/>
                            </a:schemeClr>
                          </a:solidFill>
                        </a:rPr>
                        <a:t> le </a:t>
                      </a:r>
                      <a:r>
                        <a:rPr lang="en-GB" sz="2000" dirty="0" err="1">
                          <a:solidFill>
                            <a:schemeClr val="accent1">
                              <a:lumMod val="50000"/>
                            </a:schemeClr>
                          </a:solidFill>
                        </a:rPr>
                        <a:t>jardin</a:t>
                      </a:r>
                      <a:r>
                        <a:rPr lang="en-GB" sz="2000" dirty="0">
                          <a:solidFill>
                            <a:schemeClr val="accent1">
                              <a:lumMod val="50000"/>
                            </a:schemeClr>
                          </a:solidFill>
                        </a:rPr>
                        <a:t> </a:t>
                      </a:r>
                      <a:r>
                        <a:rPr lang="en-GB" sz="2000" dirty="0" err="1">
                          <a:solidFill>
                            <a:schemeClr val="accent1">
                              <a:lumMod val="50000"/>
                            </a:schemeClr>
                          </a:solidFill>
                        </a:rPr>
                        <a:t>botanique</a:t>
                      </a:r>
                      <a:endParaRPr lang="en-GB" sz="2000" dirty="0">
                        <a:solidFill>
                          <a:schemeClr val="accent1">
                            <a:lumMod val="50000"/>
                          </a:schemeClr>
                        </a:solidFill>
                      </a:endParaRPr>
                    </a:p>
                  </a:txBody>
                  <a:tcPr anchor="ctr"/>
                </a:tc>
                <a:extLst>
                  <a:ext uri="{0D108BD9-81ED-4DB2-BD59-A6C34878D82A}">
                    <a16:rowId xmlns:a16="http://schemas.microsoft.com/office/drawing/2014/main" val="296881318"/>
                  </a:ext>
                </a:extLst>
              </a:tr>
              <a:tr h="535580">
                <a:tc>
                  <a:txBody>
                    <a:bodyPr/>
                    <a:lstStyle/>
                    <a:p>
                      <a:pPr algn="ctr"/>
                      <a:r>
                        <a:rPr lang="en-GB" sz="2000" b="0" i="0" dirty="0">
                          <a:solidFill>
                            <a:schemeClr val="accent1">
                              <a:lumMod val="50000"/>
                            </a:schemeClr>
                          </a:solidFill>
                          <a:latin typeface="Century Gothic" panose="020B0502020202020204" pitchFamily="34" charset="0"/>
                        </a:rPr>
                        <a:t>traverser le </a:t>
                      </a:r>
                      <a:r>
                        <a:rPr lang="en-GB" sz="2000" dirty="0" err="1">
                          <a:solidFill>
                            <a:schemeClr val="accent1">
                              <a:lumMod val="50000"/>
                            </a:schemeClr>
                          </a:solidFill>
                        </a:rPr>
                        <a:t>pont</a:t>
                      </a:r>
                      <a:endParaRPr lang="en-GB" sz="2000" dirty="0">
                        <a:solidFill>
                          <a:schemeClr val="accent1">
                            <a:lumMod val="50000"/>
                          </a:schemeClr>
                        </a:solidFill>
                      </a:endParaRPr>
                    </a:p>
                  </a:txBody>
                  <a:tcPr anchor="ctr"/>
                </a:tc>
                <a:extLst>
                  <a:ext uri="{0D108BD9-81ED-4DB2-BD59-A6C34878D82A}">
                    <a16:rowId xmlns:a16="http://schemas.microsoft.com/office/drawing/2014/main" val="4096843284"/>
                  </a:ext>
                </a:extLst>
              </a:tr>
              <a:tr h="535580">
                <a:tc>
                  <a:txBody>
                    <a:bodyPr/>
                    <a:lstStyle/>
                    <a:p>
                      <a:pPr algn="ctr"/>
                      <a:r>
                        <a:rPr lang="en-GB" sz="2000" b="0" i="0" dirty="0">
                          <a:solidFill>
                            <a:schemeClr val="accent1">
                              <a:lumMod val="50000"/>
                            </a:schemeClr>
                          </a:solidFill>
                          <a:latin typeface="Century Gothic" panose="020B0502020202020204" pitchFamily="34" charset="0"/>
                        </a:rPr>
                        <a:t>faire de la </a:t>
                      </a:r>
                      <a:r>
                        <a:rPr lang="en-GB" sz="2000" dirty="0" err="1">
                          <a:solidFill>
                            <a:schemeClr val="accent1">
                              <a:lumMod val="50000"/>
                            </a:schemeClr>
                          </a:solidFill>
                        </a:rPr>
                        <a:t>marche</a:t>
                      </a:r>
                      <a:r>
                        <a:rPr lang="en-GB" sz="2000" dirty="0">
                          <a:solidFill>
                            <a:schemeClr val="accent1">
                              <a:lumMod val="50000"/>
                            </a:schemeClr>
                          </a:solidFill>
                        </a:rPr>
                        <a:t> à la </a:t>
                      </a:r>
                      <a:r>
                        <a:rPr lang="en-GB" sz="2000" dirty="0" err="1">
                          <a:solidFill>
                            <a:schemeClr val="accent1">
                              <a:lumMod val="50000"/>
                            </a:schemeClr>
                          </a:solidFill>
                        </a:rPr>
                        <a:t>montagne</a:t>
                      </a:r>
                      <a:endParaRPr lang="en-GB" sz="2000" dirty="0">
                        <a:solidFill>
                          <a:schemeClr val="accent1">
                            <a:lumMod val="50000"/>
                          </a:schemeClr>
                        </a:solidFill>
                      </a:endParaRPr>
                    </a:p>
                  </a:txBody>
                  <a:tcPr anchor="ctr"/>
                </a:tc>
                <a:extLst>
                  <a:ext uri="{0D108BD9-81ED-4DB2-BD59-A6C34878D82A}">
                    <a16:rowId xmlns:a16="http://schemas.microsoft.com/office/drawing/2014/main" val="855119954"/>
                  </a:ext>
                </a:extLst>
              </a:tr>
              <a:tr h="535580">
                <a:tc>
                  <a:txBody>
                    <a:bodyPr/>
                    <a:lstStyle/>
                    <a:p>
                      <a:pPr algn="ctr"/>
                      <a:r>
                        <a:rPr lang="en-GB" sz="2000" b="0" i="0" dirty="0" err="1">
                          <a:solidFill>
                            <a:schemeClr val="accent1">
                              <a:lumMod val="50000"/>
                            </a:schemeClr>
                          </a:solidFill>
                          <a:latin typeface="Century Gothic" panose="020B0502020202020204" pitchFamily="34" charset="0"/>
                        </a:rPr>
                        <a:t>emporter</a:t>
                      </a:r>
                      <a:r>
                        <a:rPr lang="en-GB" sz="2000" dirty="0">
                          <a:solidFill>
                            <a:schemeClr val="accent1">
                              <a:lumMod val="50000"/>
                            </a:schemeClr>
                          </a:solidFill>
                        </a:rPr>
                        <a:t> un sandwich</a:t>
                      </a:r>
                    </a:p>
                  </a:txBody>
                  <a:tcPr anchor="ctr"/>
                </a:tc>
                <a:extLst>
                  <a:ext uri="{0D108BD9-81ED-4DB2-BD59-A6C34878D82A}">
                    <a16:rowId xmlns:a16="http://schemas.microsoft.com/office/drawing/2014/main" val="2298762986"/>
                  </a:ext>
                </a:extLst>
              </a:tr>
            </a:tbl>
          </a:graphicData>
        </a:graphic>
      </p:graphicFrame>
      <p:pic>
        <p:nvPicPr>
          <p:cNvPr id="20" name="Picture 19" descr="green checkmark">
            <a:extLst>
              <a:ext uri="{FF2B5EF4-FFF2-40B4-BE49-F238E27FC236}">
                <a16:creationId xmlns:a16="http://schemas.microsoft.com/office/drawing/2014/main" id="{5CE8CB7F-939D-45AB-A395-AACC4940D1A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9530" y="3299464"/>
            <a:ext cx="282522" cy="294294"/>
          </a:xfrm>
          <a:prstGeom prst="rect">
            <a:avLst/>
          </a:prstGeom>
        </p:spPr>
      </p:pic>
      <p:pic>
        <p:nvPicPr>
          <p:cNvPr id="21" name="Picture 20" descr="green checkmark">
            <a:extLst>
              <a:ext uri="{FF2B5EF4-FFF2-40B4-BE49-F238E27FC236}">
                <a16:creationId xmlns:a16="http://schemas.microsoft.com/office/drawing/2014/main" id="{F4CFC98A-7FAB-454A-918C-86A2C38BDB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55036" y="5746105"/>
            <a:ext cx="282522" cy="294294"/>
          </a:xfrm>
          <a:prstGeom prst="rect">
            <a:avLst/>
          </a:prstGeom>
        </p:spPr>
      </p:pic>
      <p:pic>
        <p:nvPicPr>
          <p:cNvPr id="22" name="Picture 21" descr="green checkmark">
            <a:extLst>
              <a:ext uri="{FF2B5EF4-FFF2-40B4-BE49-F238E27FC236}">
                <a16:creationId xmlns:a16="http://schemas.microsoft.com/office/drawing/2014/main" id="{6E50FF25-4D5D-40A4-9B1E-ADCFE710082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32107" y="3299464"/>
            <a:ext cx="282522" cy="294294"/>
          </a:xfrm>
          <a:prstGeom prst="rect">
            <a:avLst/>
          </a:prstGeom>
        </p:spPr>
      </p:pic>
      <p:pic>
        <p:nvPicPr>
          <p:cNvPr id="23" name="Picture 22" descr="green checkmark">
            <a:extLst>
              <a:ext uri="{FF2B5EF4-FFF2-40B4-BE49-F238E27FC236}">
                <a16:creationId xmlns:a16="http://schemas.microsoft.com/office/drawing/2014/main" id="{61D20FB9-D953-4B02-A10C-3AE268F7903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22586" y="5752405"/>
            <a:ext cx="282522" cy="294294"/>
          </a:xfrm>
          <a:prstGeom prst="rect">
            <a:avLst/>
          </a:prstGeom>
        </p:spPr>
      </p:pic>
      <p:pic>
        <p:nvPicPr>
          <p:cNvPr id="24" name="Picture 23">
            <a:extLst>
              <a:ext uri="{FF2B5EF4-FFF2-40B4-BE49-F238E27FC236}">
                <a16:creationId xmlns:a16="http://schemas.microsoft.com/office/drawing/2014/main" id="{3BD13A40-C743-48B5-BEDD-0ABB2CDFE6C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13016" y="3269460"/>
            <a:ext cx="262588" cy="360000"/>
          </a:xfrm>
          <a:prstGeom prst="rect">
            <a:avLst/>
          </a:prstGeom>
        </p:spPr>
      </p:pic>
      <p:pic>
        <p:nvPicPr>
          <p:cNvPr id="25" name="Picture 24">
            <a:extLst>
              <a:ext uri="{FF2B5EF4-FFF2-40B4-BE49-F238E27FC236}">
                <a16:creationId xmlns:a16="http://schemas.microsoft.com/office/drawing/2014/main" id="{F620B0A1-16AA-4D37-B5A4-D0C4AA7C0D4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28702" y="3269460"/>
            <a:ext cx="262588" cy="360000"/>
          </a:xfrm>
          <a:prstGeom prst="rect">
            <a:avLst/>
          </a:prstGeom>
        </p:spPr>
      </p:pic>
      <p:pic>
        <p:nvPicPr>
          <p:cNvPr id="26" name="Picture 25">
            <a:extLst>
              <a:ext uri="{FF2B5EF4-FFF2-40B4-BE49-F238E27FC236}">
                <a16:creationId xmlns:a16="http://schemas.microsoft.com/office/drawing/2014/main" id="{A000B922-C296-4D40-A3D3-A9BBA963C25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94471" y="5680399"/>
            <a:ext cx="262588" cy="360000"/>
          </a:xfrm>
          <a:prstGeom prst="rect">
            <a:avLst/>
          </a:prstGeom>
        </p:spPr>
      </p:pic>
      <p:pic>
        <p:nvPicPr>
          <p:cNvPr id="27" name="Picture 26">
            <a:extLst>
              <a:ext uri="{FF2B5EF4-FFF2-40B4-BE49-F238E27FC236}">
                <a16:creationId xmlns:a16="http://schemas.microsoft.com/office/drawing/2014/main" id="{47E6EF0B-009C-4DDC-85D1-58A2BB73C09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9464" y="5680399"/>
            <a:ext cx="262588" cy="360000"/>
          </a:xfrm>
          <a:prstGeom prst="rect">
            <a:avLst/>
          </a:prstGeom>
        </p:spPr>
      </p:pic>
      <p:sp>
        <p:nvSpPr>
          <p:cNvPr id="28" name="TextBox 27">
            <a:extLst>
              <a:ext uri="{FF2B5EF4-FFF2-40B4-BE49-F238E27FC236}">
                <a16:creationId xmlns:a16="http://schemas.microsoft.com/office/drawing/2014/main" id="{E2B126C9-7741-40F8-BA14-0007DCF89CBB}"/>
              </a:ext>
            </a:extLst>
          </p:cNvPr>
          <p:cNvSpPr txBox="1"/>
          <p:nvPr/>
        </p:nvSpPr>
        <p:spPr>
          <a:xfrm>
            <a:off x="6457245" y="401906"/>
            <a:ext cx="2969083" cy="646331"/>
          </a:xfrm>
          <a:prstGeom prst="rect">
            <a:avLst/>
          </a:prstGeom>
          <a:noFill/>
        </p:spPr>
        <p:txBody>
          <a:bodyPr wrap="none" rtlCol="0">
            <a:spAutoFit/>
          </a:bodyPr>
          <a:lstStyle/>
          <a:p>
            <a:pPr algn="l"/>
            <a:r>
              <a:rPr lang="en-GB" sz="3600" dirty="0" err="1">
                <a:solidFill>
                  <a:srgbClr val="203864"/>
                </a:solidFill>
                <a:latin typeface="Century Gothic" panose="020B0502020202020204" pitchFamily="34" charset="0"/>
              </a:rPr>
              <a:t>Partenaire</a:t>
            </a:r>
            <a:r>
              <a:rPr lang="en-GB" sz="3600" dirty="0">
                <a:solidFill>
                  <a:srgbClr val="203864"/>
                </a:solidFill>
                <a:latin typeface="Century Gothic" panose="020B0502020202020204" pitchFamily="34" charset="0"/>
              </a:rPr>
              <a:t> A</a:t>
            </a:r>
          </a:p>
        </p:txBody>
      </p:sp>
    </p:spTree>
    <p:extLst>
      <p:ext uri="{BB962C8B-B14F-4D97-AF65-F5344CB8AC3E}">
        <p14:creationId xmlns:p14="http://schemas.microsoft.com/office/powerpoint/2010/main" val="382914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3EC899-DCB6-4216-8674-6A4B7735B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48272" y="3987701"/>
            <a:ext cx="14400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fontScale="90000"/>
          </a:bodyPr>
          <a:lstStyle/>
          <a:p>
            <a:r>
              <a:rPr lang="en-GB" sz="3600" b="1" dirty="0">
                <a:solidFill>
                  <a:schemeClr val="bg1"/>
                </a:solidFill>
              </a:rPr>
              <a:t>Deux voyages </a:t>
            </a:r>
            <a:r>
              <a:rPr lang="en-GB" sz="3600" b="1" dirty="0" err="1">
                <a:solidFill>
                  <a:schemeClr val="bg1"/>
                </a:solidFill>
              </a:rPr>
              <a:t>en</a:t>
            </a:r>
            <a:r>
              <a:rPr lang="en-GB" sz="3600" b="1" dirty="0">
                <a:solidFill>
                  <a:schemeClr val="bg1"/>
                </a:solidFill>
              </a:rPr>
              <a:t> Suisse !</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9" name="Picture 6" descr="Pont Neuf - Hermance (borne frontière CH - 2).jpg">
            <a:extLst>
              <a:ext uri="{FF2B5EF4-FFF2-40B4-BE49-F238E27FC236}">
                <a16:creationId xmlns:a16="http://schemas.microsoft.com/office/drawing/2014/main" id="{223D2AB3-055A-4849-A21F-8959CAF4CE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288" y="1523990"/>
            <a:ext cx="14400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8" descr="https://upload.wikimedia.org/wikipedia/commons/thumb/a/ae/Baguette_sandwich.jpg/800px-Baguette_sandwich.jpg">
            <a:extLst>
              <a:ext uri="{FF2B5EF4-FFF2-40B4-BE49-F238E27FC236}">
                <a16:creationId xmlns:a16="http://schemas.microsoft.com/office/drawing/2014/main" id="{58C3F3F4-A126-4B5B-B306-F4B9A20F24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7745" y="3987701"/>
            <a:ext cx="14595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2" descr="Geneva 2006 636.JPG">
            <a:extLst>
              <a:ext uri="{FF2B5EF4-FFF2-40B4-BE49-F238E27FC236}">
                <a16:creationId xmlns:a16="http://schemas.microsoft.com/office/drawing/2014/main" id="{D1F0CA19-4E23-49A1-8A47-41F896BB8A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321" y="1523990"/>
            <a:ext cx="14365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descr="Jardin botanique de Genève (1).jpg">
            <a:extLst>
              <a:ext uri="{FF2B5EF4-FFF2-40B4-BE49-F238E27FC236}">
                <a16:creationId xmlns:a16="http://schemas.microsoft.com/office/drawing/2014/main" id="{B1B1804D-7DC9-4B48-850B-C3CE1F922E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6559" y="1533713"/>
            <a:ext cx="21600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4" descr="Image illustrative de l’article Bois de la Bâtie">
            <a:extLst>
              <a:ext uri="{FF2B5EF4-FFF2-40B4-BE49-F238E27FC236}">
                <a16:creationId xmlns:a16="http://schemas.microsoft.com/office/drawing/2014/main" id="{07B693C9-41E7-4ED0-A2FB-0F3628EF2F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821" y="3987701"/>
            <a:ext cx="14400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6" descr="https://upload.wikimedia.org/wikipedia/commons/thumb/2/29/Saleve_vu_du_ciel.jpg/800px-Saleve_vu_du_ciel.jpg">
            <a:extLst>
              <a:ext uri="{FF2B5EF4-FFF2-40B4-BE49-F238E27FC236}">
                <a16:creationId xmlns:a16="http://schemas.microsoft.com/office/drawing/2014/main" id="{C0FD7E23-A111-4AED-A294-3B6BA1C6BF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2722" y="3987701"/>
            <a:ext cx="2880000"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8" descr="La Corraterie - panoramio (7).jpg">
            <a:extLst>
              <a:ext uri="{FF2B5EF4-FFF2-40B4-BE49-F238E27FC236}">
                <a16:creationId xmlns:a16="http://schemas.microsoft.com/office/drawing/2014/main" id="{5A9F0624-CE86-4CEE-98CC-8F21BE2FFD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9673" y="1523990"/>
            <a:ext cx="1619501" cy="21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green checkmark">
            <a:extLst>
              <a:ext uri="{FF2B5EF4-FFF2-40B4-BE49-F238E27FC236}">
                <a16:creationId xmlns:a16="http://schemas.microsoft.com/office/drawing/2014/main" id="{5CE8CB7F-939D-45AB-A395-AACC4940D1A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87815" y="5728022"/>
            <a:ext cx="282522" cy="294294"/>
          </a:xfrm>
          <a:prstGeom prst="rect">
            <a:avLst/>
          </a:prstGeom>
        </p:spPr>
      </p:pic>
      <p:pic>
        <p:nvPicPr>
          <p:cNvPr id="21" name="Picture 20" descr="green checkmark">
            <a:extLst>
              <a:ext uri="{FF2B5EF4-FFF2-40B4-BE49-F238E27FC236}">
                <a16:creationId xmlns:a16="http://schemas.microsoft.com/office/drawing/2014/main" id="{F4CFC98A-7FAB-454A-918C-86A2C38BDB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8090" y="5680399"/>
            <a:ext cx="282522" cy="294294"/>
          </a:xfrm>
          <a:prstGeom prst="rect">
            <a:avLst/>
          </a:prstGeom>
        </p:spPr>
      </p:pic>
      <p:pic>
        <p:nvPicPr>
          <p:cNvPr id="22" name="Picture 21" descr="green checkmark">
            <a:extLst>
              <a:ext uri="{FF2B5EF4-FFF2-40B4-BE49-F238E27FC236}">
                <a16:creationId xmlns:a16="http://schemas.microsoft.com/office/drawing/2014/main" id="{6E50FF25-4D5D-40A4-9B1E-ADCFE710082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19484" y="3266611"/>
            <a:ext cx="282522" cy="294294"/>
          </a:xfrm>
          <a:prstGeom prst="rect">
            <a:avLst/>
          </a:prstGeom>
        </p:spPr>
      </p:pic>
      <p:pic>
        <p:nvPicPr>
          <p:cNvPr id="23" name="Picture 22" descr="green checkmark">
            <a:extLst>
              <a:ext uri="{FF2B5EF4-FFF2-40B4-BE49-F238E27FC236}">
                <a16:creationId xmlns:a16="http://schemas.microsoft.com/office/drawing/2014/main" id="{61D20FB9-D953-4B02-A10C-3AE268F7903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05264" y="3274713"/>
            <a:ext cx="282522" cy="294294"/>
          </a:xfrm>
          <a:prstGeom prst="rect">
            <a:avLst/>
          </a:prstGeom>
        </p:spPr>
      </p:pic>
      <p:pic>
        <p:nvPicPr>
          <p:cNvPr id="24" name="Picture 23">
            <a:extLst>
              <a:ext uri="{FF2B5EF4-FFF2-40B4-BE49-F238E27FC236}">
                <a16:creationId xmlns:a16="http://schemas.microsoft.com/office/drawing/2014/main" id="{3BD13A40-C743-48B5-BEDD-0ABB2CDFE6C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58516" y="3209007"/>
            <a:ext cx="262588" cy="360000"/>
          </a:xfrm>
          <a:prstGeom prst="rect">
            <a:avLst/>
          </a:prstGeom>
        </p:spPr>
      </p:pic>
      <p:pic>
        <p:nvPicPr>
          <p:cNvPr id="26" name="Picture 25">
            <a:extLst>
              <a:ext uri="{FF2B5EF4-FFF2-40B4-BE49-F238E27FC236}">
                <a16:creationId xmlns:a16="http://schemas.microsoft.com/office/drawing/2014/main" id="{A000B922-C296-4D40-A3D3-A9BBA963C25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0343" y="3233758"/>
            <a:ext cx="262588" cy="360000"/>
          </a:xfrm>
          <a:prstGeom prst="rect">
            <a:avLst/>
          </a:prstGeom>
        </p:spPr>
      </p:pic>
      <p:pic>
        <p:nvPicPr>
          <p:cNvPr id="27" name="Picture 26">
            <a:extLst>
              <a:ext uri="{FF2B5EF4-FFF2-40B4-BE49-F238E27FC236}">
                <a16:creationId xmlns:a16="http://schemas.microsoft.com/office/drawing/2014/main" id="{47E6EF0B-009C-4DDC-85D1-58A2BB73C09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46525" y="5662316"/>
            <a:ext cx="262588" cy="360000"/>
          </a:xfrm>
          <a:prstGeom prst="rect">
            <a:avLst/>
          </a:prstGeom>
        </p:spPr>
      </p:pic>
      <p:sp>
        <p:nvSpPr>
          <p:cNvPr id="28" name="TextBox 27">
            <a:extLst>
              <a:ext uri="{FF2B5EF4-FFF2-40B4-BE49-F238E27FC236}">
                <a16:creationId xmlns:a16="http://schemas.microsoft.com/office/drawing/2014/main" id="{E2B126C9-7741-40F8-BA14-0007DCF89CBB}"/>
              </a:ext>
            </a:extLst>
          </p:cNvPr>
          <p:cNvSpPr txBox="1"/>
          <p:nvPr/>
        </p:nvSpPr>
        <p:spPr>
          <a:xfrm>
            <a:off x="6457245" y="401906"/>
            <a:ext cx="2933816" cy="646331"/>
          </a:xfrm>
          <a:prstGeom prst="rect">
            <a:avLst/>
          </a:prstGeom>
          <a:noFill/>
        </p:spPr>
        <p:txBody>
          <a:bodyPr wrap="none" rtlCol="0">
            <a:spAutoFit/>
          </a:bodyPr>
          <a:lstStyle/>
          <a:p>
            <a:pPr algn="l"/>
            <a:r>
              <a:rPr lang="en-GB" sz="3600" dirty="0" err="1">
                <a:solidFill>
                  <a:srgbClr val="203864"/>
                </a:solidFill>
                <a:latin typeface="Century Gothic" panose="020B0502020202020204" pitchFamily="34" charset="0"/>
              </a:rPr>
              <a:t>Partenaire</a:t>
            </a:r>
            <a:r>
              <a:rPr lang="en-GB" sz="3600" dirty="0">
                <a:solidFill>
                  <a:srgbClr val="203864"/>
                </a:solidFill>
                <a:latin typeface="Century Gothic" panose="020B0502020202020204" pitchFamily="34" charset="0"/>
              </a:rPr>
              <a:t> B</a:t>
            </a:r>
          </a:p>
        </p:txBody>
      </p:sp>
      <p:graphicFrame>
        <p:nvGraphicFramePr>
          <p:cNvPr id="3" name="Table 6">
            <a:extLst>
              <a:ext uri="{FF2B5EF4-FFF2-40B4-BE49-F238E27FC236}">
                <a16:creationId xmlns:a16="http://schemas.microsoft.com/office/drawing/2014/main" id="{61D8B024-67C7-4FDF-80B3-E93A0D7D4EA4}"/>
              </a:ext>
            </a:extLst>
          </p:cNvPr>
          <p:cNvGraphicFramePr>
            <a:graphicFrameLocks noGrp="1"/>
          </p:cNvGraphicFramePr>
          <p:nvPr/>
        </p:nvGraphicFramePr>
        <p:xfrm>
          <a:off x="8309920" y="1026731"/>
          <a:ext cx="3600000" cy="5205457"/>
        </p:xfrm>
        <a:graphic>
          <a:graphicData uri="http://schemas.openxmlformats.org/drawingml/2006/table">
            <a:tbl>
              <a:tblPr firstRow="1" bandRow="1">
                <a:tableStyleId>{21E4AEA4-8DFA-4A89-87EB-49C32662AFE0}</a:tableStyleId>
              </a:tblPr>
              <a:tblGrid>
                <a:gridCol w="3600000">
                  <a:extLst>
                    <a:ext uri="{9D8B030D-6E8A-4147-A177-3AD203B41FA5}">
                      <a16:colId xmlns:a16="http://schemas.microsoft.com/office/drawing/2014/main" val="4128092149"/>
                    </a:ext>
                  </a:extLst>
                </a:gridCol>
              </a:tblGrid>
              <a:tr h="7553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dirty="0">
                          <a:latin typeface="Century Gothic" panose="020B0502020202020204" pitchFamily="34" charset="0"/>
                        </a:rPr>
                        <a:t>?</a:t>
                      </a:r>
                    </a:p>
                  </a:txBody>
                  <a:tcPr anchor="ctr"/>
                </a:tc>
                <a:extLst>
                  <a:ext uri="{0D108BD9-81ED-4DB2-BD59-A6C34878D82A}">
                    <a16:rowId xmlns:a16="http://schemas.microsoft.com/office/drawing/2014/main" val="1153431983"/>
                  </a:ext>
                </a:extLst>
              </a:tr>
              <a:tr h="535580">
                <a:tc>
                  <a:txBody>
                    <a:bodyPr/>
                    <a:lstStyle/>
                    <a:p>
                      <a:pPr algn="ctr"/>
                      <a:r>
                        <a:rPr lang="en-GB" sz="2000" b="0" i="0" dirty="0" err="1">
                          <a:solidFill>
                            <a:schemeClr val="accent1">
                              <a:lumMod val="50000"/>
                            </a:schemeClr>
                          </a:solidFill>
                          <a:latin typeface="Century Gothic" panose="020B0502020202020204" pitchFamily="34" charset="0"/>
                        </a:rPr>
                        <a:t>jouer</a:t>
                      </a:r>
                      <a:r>
                        <a:rPr lang="en-GB" sz="2000" dirty="0">
                          <a:solidFill>
                            <a:schemeClr val="accent1">
                              <a:lumMod val="50000"/>
                            </a:schemeClr>
                          </a:solidFill>
                        </a:rPr>
                        <a:t> dans la </a:t>
                      </a:r>
                      <a:r>
                        <a:rPr lang="en-GB" sz="2000" dirty="0" err="1">
                          <a:solidFill>
                            <a:schemeClr val="accent1">
                              <a:lumMod val="50000"/>
                            </a:schemeClr>
                          </a:solidFill>
                        </a:rPr>
                        <a:t>forêt</a:t>
                      </a:r>
                      <a:endParaRPr lang="en-GB" sz="2000" dirty="0">
                        <a:solidFill>
                          <a:schemeClr val="accent1">
                            <a:lumMod val="50000"/>
                          </a:schemeClr>
                        </a:solidFill>
                      </a:endParaRPr>
                    </a:p>
                  </a:txBody>
                  <a:tcPr anchor="ctr"/>
                </a:tc>
                <a:extLst>
                  <a:ext uri="{0D108BD9-81ED-4DB2-BD59-A6C34878D82A}">
                    <a16:rowId xmlns:a16="http://schemas.microsoft.com/office/drawing/2014/main" val="1171492714"/>
                  </a:ext>
                </a:extLst>
              </a:tr>
              <a:tr h="535580">
                <a:tc>
                  <a:txBody>
                    <a:bodyPr/>
                    <a:lstStyle/>
                    <a:p>
                      <a:pPr algn="ctr"/>
                      <a:r>
                        <a:rPr lang="en-GB" sz="2000" b="0" i="0" dirty="0" err="1">
                          <a:solidFill>
                            <a:schemeClr val="accent1">
                              <a:lumMod val="50000"/>
                            </a:schemeClr>
                          </a:solidFill>
                          <a:latin typeface="Century Gothic" panose="020B0502020202020204" pitchFamily="34" charset="0"/>
                        </a:rPr>
                        <a:t>chercher</a:t>
                      </a:r>
                      <a:r>
                        <a:rPr lang="en-GB" sz="2000" dirty="0">
                          <a:solidFill>
                            <a:schemeClr val="accent1">
                              <a:lumMod val="50000"/>
                            </a:schemeClr>
                          </a:solidFill>
                        </a:rPr>
                        <a:t> la </a:t>
                      </a:r>
                      <a:r>
                        <a:rPr lang="en-GB" sz="2000" dirty="0" err="1">
                          <a:solidFill>
                            <a:schemeClr val="accent1">
                              <a:lumMod val="50000"/>
                            </a:schemeClr>
                          </a:solidFill>
                        </a:rPr>
                        <a:t>frontière</a:t>
                      </a:r>
                      <a:endParaRPr lang="en-GB" sz="2000" dirty="0">
                        <a:solidFill>
                          <a:schemeClr val="accent1">
                            <a:lumMod val="50000"/>
                          </a:schemeClr>
                        </a:solidFill>
                      </a:endParaRPr>
                    </a:p>
                  </a:txBody>
                  <a:tcPr anchor="ctr"/>
                </a:tc>
                <a:extLst>
                  <a:ext uri="{0D108BD9-81ED-4DB2-BD59-A6C34878D82A}">
                    <a16:rowId xmlns:a16="http://schemas.microsoft.com/office/drawing/2014/main" val="1961458278"/>
                  </a:ext>
                </a:extLst>
              </a:tr>
              <a:tr h="535580">
                <a:tc>
                  <a:txBody>
                    <a:bodyPr/>
                    <a:lstStyle/>
                    <a:p>
                      <a:pPr algn="ctr"/>
                      <a:r>
                        <a:rPr lang="en-GB" sz="2000" b="0" i="0" dirty="0">
                          <a:solidFill>
                            <a:schemeClr val="accent1">
                              <a:lumMod val="50000"/>
                            </a:schemeClr>
                          </a:solidFill>
                          <a:latin typeface="Century Gothic" panose="020B0502020202020204" pitchFamily="34" charset="0"/>
                        </a:rPr>
                        <a:t>voyager </a:t>
                      </a:r>
                      <a:r>
                        <a:rPr lang="en-GB" sz="2000" dirty="0" err="1">
                          <a:solidFill>
                            <a:schemeClr val="accent1">
                              <a:lumMod val="50000"/>
                            </a:schemeClr>
                          </a:solidFill>
                        </a:rPr>
                        <a:t>en</a:t>
                      </a:r>
                      <a:r>
                        <a:rPr lang="en-GB" sz="2000" dirty="0">
                          <a:solidFill>
                            <a:schemeClr val="accent1">
                              <a:lumMod val="50000"/>
                            </a:schemeClr>
                          </a:solidFill>
                        </a:rPr>
                        <a:t> Italie</a:t>
                      </a:r>
                    </a:p>
                  </a:txBody>
                  <a:tcPr anchor="ctr"/>
                </a:tc>
                <a:extLst>
                  <a:ext uri="{0D108BD9-81ED-4DB2-BD59-A6C34878D82A}">
                    <a16:rowId xmlns:a16="http://schemas.microsoft.com/office/drawing/2014/main" val="2189313960"/>
                  </a:ext>
                </a:extLst>
              </a:tr>
              <a:tr h="535580">
                <a:tc>
                  <a:txBody>
                    <a:bodyPr/>
                    <a:lstStyle/>
                    <a:p>
                      <a:pPr algn="ctr"/>
                      <a:r>
                        <a:rPr lang="en-GB" sz="2000" b="0" i="0" dirty="0" err="1">
                          <a:solidFill>
                            <a:schemeClr val="accent1">
                              <a:lumMod val="50000"/>
                            </a:schemeClr>
                          </a:solidFill>
                          <a:latin typeface="Century Gothic" panose="020B0502020202020204" pitchFamily="34" charset="0"/>
                        </a:rPr>
                        <a:t>regarder</a:t>
                      </a:r>
                      <a:r>
                        <a:rPr lang="en-GB" sz="2000" dirty="0">
                          <a:solidFill>
                            <a:schemeClr val="accent1">
                              <a:lumMod val="50000"/>
                            </a:schemeClr>
                          </a:solidFill>
                        </a:rPr>
                        <a:t> la </a:t>
                      </a:r>
                      <a:r>
                        <a:rPr lang="en-GB" sz="2000" dirty="0" err="1">
                          <a:solidFill>
                            <a:schemeClr val="accent1">
                              <a:lumMod val="50000"/>
                            </a:schemeClr>
                          </a:solidFill>
                        </a:rPr>
                        <a:t>vue</a:t>
                      </a:r>
                      <a:endParaRPr lang="en-GB" sz="2000" dirty="0">
                        <a:solidFill>
                          <a:schemeClr val="accent1">
                            <a:lumMod val="50000"/>
                          </a:schemeClr>
                        </a:solidFill>
                      </a:endParaRPr>
                    </a:p>
                  </a:txBody>
                  <a:tcPr anchor="ctr"/>
                </a:tc>
                <a:extLst>
                  <a:ext uri="{0D108BD9-81ED-4DB2-BD59-A6C34878D82A}">
                    <a16:rowId xmlns:a16="http://schemas.microsoft.com/office/drawing/2014/main" val="2344197191"/>
                  </a:ext>
                </a:extLst>
              </a:tr>
              <a:tr h="535580">
                <a:tc>
                  <a:txBody>
                    <a:bodyPr/>
                    <a:lstStyle/>
                    <a:p>
                      <a:pPr algn="ctr"/>
                      <a:r>
                        <a:rPr lang="en-GB" sz="2000" b="0" i="0" dirty="0" err="1">
                          <a:solidFill>
                            <a:schemeClr val="accent1">
                              <a:lumMod val="50000"/>
                            </a:schemeClr>
                          </a:solidFill>
                          <a:latin typeface="Century Gothic" panose="020B0502020202020204" pitchFamily="34" charset="0"/>
                        </a:rPr>
                        <a:t>visiter</a:t>
                      </a:r>
                      <a:r>
                        <a:rPr lang="en-GB" sz="2000" dirty="0">
                          <a:solidFill>
                            <a:schemeClr val="accent1">
                              <a:lumMod val="50000"/>
                            </a:schemeClr>
                          </a:solidFill>
                        </a:rPr>
                        <a:t> le </a:t>
                      </a:r>
                      <a:r>
                        <a:rPr lang="en-GB" sz="2000" dirty="0" err="1">
                          <a:solidFill>
                            <a:schemeClr val="accent1">
                              <a:lumMod val="50000"/>
                            </a:schemeClr>
                          </a:solidFill>
                        </a:rPr>
                        <a:t>jardin</a:t>
                      </a:r>
                      <a:r>
                        <a:rPr lang="en-GB" sz="2000" dirty="0">
                          <a:solidFill>
                            <a:schemeClr val="accent1">
                              <a:lumMod val="50000"/>
                            </a:schemeClr>
                          </a:solidFill>
                        </a:rPr>
                        <a:t> </a:t>
                      </a:r>
                      <a:r>
                        <a:rPr lang="en-GB" sz="2000" dirty="0" err="1">
                          <a:solidFill>
                            <a:schemeClr val="accent1">
                              <a:lumMod val="50000"/>
                            </a:schemeClr>
                          </a:solidFill>
                        </a:rPr>
                        <a:t>botanique</a:t>
                      </a:r>
                      <a:endParaRPr lang="en-GB" sz="2000" dirty="0">
                        <a:solidFill>
                          <a:schemeClr val="accent1">
                            <a:lumMod val="50000"/>
                          </a:schemeClr>
                        </a:solidFill>
                      </a:endParaRPr>
                    </a:p>
                  </a:txBody>
                  <a:tcPr anchor="ctr"/>
                </a:tc>
                <a:extLst>
                  <a:ext uri="{0D108BD9-81ED-4DB2-BD59-A6C34878D82A}">
                    <a16:rowId xmlns:a16="http://schemas.microsoft.com/office/drawing/2014/main" val="296881318"/>
                  </a:ext>
                </a:extLst>
              </a:tr>
              <a:tr h="535580">
                <a:tc>
                  <a:txBody>
                    <a:bodyPr/>
                    <a:lstStyle/>
                    <a:p>
                      <a:pPr algn="ctr"/>
                      <a:r>
                        <a:rPr lang="en-GB" sz="2000" b="0" i="0" dirty="0">
                          <a:solidFill>
                            <a:schemeClr val="accent1">
                              <a:lumMod val="50000"/>
                            </a:schemeClr>
                          </a:solidFill>
                          <a:latin typeface="Century Gothic" panose="020B0502020202020204" pitchFamily="34" charset="0"/>
                        </a:rPr>
                        <a:t>traverser le </a:t>
                      </a:r>
                      <a:r>
                        <a:rPr lang="en-GB" sz="2000" dirty="0" err="1">
                          <a:solidFill>
                            <a:schemeClr val="accent1">
                              <a:lumMod val="50000"/>
                            </a:schemeClr>
                          </a:solidFill>
                        </a:rPr>
                        <a:t>pont</a:t>
                      </a:r>
                      <a:endParaRPr lang="en-GB" sz="2000" dirty="0">
                        <a:solidFill>
                          <a:schemeClr val="accent1">
                            <a:lumMod val="50000"/>
                          </a:schemeClr>
                        </a:solidFill>
                      </a:endParaRPr>
                    </a:p>
                  </a:txBody>
                  <a:tcPr anchor="ctr"/>
                </a:tc>
                <a:extLst>
                  <a:ext uri="{0D108BD9-81ED-4DB2-BD59-A6C34878D82A}">
                    <a16:rowId xmlns:a16="http://schemas.microsoft.com/office/drawing/2014/main" val="4096843284"/>
                  </a:ext>
                </a:extLst>
              </a:tr>
              <a:tr h="535580">
                <a:tc>
                  <a:txBody>
                    <a:bodyPr/>
                    <a:lstStyle/>
                    <a:p>
                      <a:pPr algn="ctr"/>
                      <a:r>
                        <a:rPr lang="en-GB" sz="2000" b="0" i="0" dirty="0">
                          <a:solidFill>
                            <a:schemeClr val="accent1">
                              <a:lumMod val="50000"/>
                            </a:schemeClr>
                          </a:solidFill>
                          <a:latin typeface="Century Gothic" panose="020B0502020202020204" pitchFamily="34" charset="0"/>
                        </a:rPr>
                        <a:t>faire de la </a:t>
                      </a:r>
                      <a:r>
                        <a:rPr lang="en-GB" sz="2000" dirty="0" err="1">
                          <a:solidFill>
                            <a:schemeClr val="accent1">
                              <a:lumMod val="50000"/>
                            </a:schemeClr>
                          </a:solidFill>
                        </a:rPr>
                        <a:t>marche</a:t>
                      </a:r>
                      <a:r>
                        <a:rPr lang="en-GB" sz="2000" dirty="0">
                          <a:solidFill>
                            <a:schemeClr val="accent1">
                              <a:lumMod val="50000"/>
                            </a:schemeClr>
                          </a:solidFill>
                        </a:rPr>
                        <a:t> à la </a:t>
                      </a:r>
                      <a:r>
                        <a:rPr lang="en-GB" sz="2000" dirty="0" err="1">
                          <a:solidFill>
                            <a:schemeClr val="accent1">
                              <a:lumMod val="50000"/>
                            </a:schemeClr>
                          </a:solidFill>
                        </a:rPr>
                        <a:t>montagne</a:t>
                      </a:r>
                      <a:endParaRPr lang="en-GB" sz="2000" dirty="0">
                        <a:solidFill>
                          <a:schemeClr val="accent1">
                            <a:lumMod val="50000"/>
                          </a:schemeClr>
                        </a:solidFill>
                      </a:endParaRPr>
                    </a:p>
                  </a:txBody>
                  <a:tcPr anchor="ctr"/>
                </a:tc>
                <a:extLst>
                  <a:ext uri="{0D108BD9-81ED-4DB2-BD59-A6C34878D82A}">
                    <a16:rowId xmlns:a16="http://schemas.microsoft.com/office/drawing/2014/main" val="855119954"/>
                  </a:ext>
                </a:extLst>
              </a:tr>
              <a:tr h="535580">
                <a:tc>
                  <a:txBody>
                    <a:bodyPr/>
                    <a:lstStyle/>
                    <a:p>
                      <a:pPr algn="ctr"/>
                      <a:r>
                        <a:rPr lang="en-GB" sz="2000" b="0" i="0" dirty="0" err="1">
                          <a:solidFill>
                            <a:schemeClr val="accent1">
                              <a:lumMod val="50000"/>
                            </a:schemeClr>
                          </a:solidFill>
                          <a:latin typeface="Century Gothic" panose="020B0502020202020204" pitchFamily="34" charset="0"/>
                        </a:rPr>
                        <a:t>emporter</a:t>
                      </a:r>
                      <a:r>
                        <a:rPr lang="en-GB" sz="2000" dirty="0">
                          <a:solidFill>
                            <a:schemeClr val="accent1">
                              <a:lumMod val="50000"/>
                            </a:schemeClr>
                          </a:solidFill>
                        </a:rPr>
                        <a:t> un sandwich</a:t>
                      </a:r>
                    </a:p>
                  </a:txBody>
                  <a:tcPr anchor="ctr"/>
                </a:tc>
                <a:extLst>
                  <a:ext uri="{0D108BD9-81ED-4DB2-BD59-A6C34878D82A}">
                    <a16:rowId xmlns:a16="http://schemas.microsoft.com/office/drawing/2014/main" val="2298762986"/>
                  </a:ext>
                </a:extLst>
              </a:tr>
            </a:tbl>
          </a:graphicData>
        </a:graphic>
      </p:graphicFrame>
      <p:pic>
        <p:nvPicPr>
          <p:cNvPr id="5" name="Picture 4" descr="green checkmark">
            <a:extLst>
              <a:ext uri="{FF2B5EF4-FFF2-40B4-BE49-F238E27FC236}">
                <a16:creationId xmlns:a16="http://schemas.microsoft.com/office/drawing/2014/main" id="{99333143-E3A8-4AE1-80B3-FFE45086C37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18177" y="5695169"/>
            <a:ext cx="282522" cy="294294"/>
          </a:xfrm>
          <a:prstGeom prst="rect">
            <a:avLst/>
          </a:prstGeom>
        </p:spPr>
      </p:pic>
    </p:spTree>
    <p:extLst>
      <p:ext uri="{BB962C8B-B14F-4D97-AF65-F5344CB8AC3E}">
        <p14:creationId xmlns:p14="http://schemas.microsoft.com/office/powerpoint/2010/main" val="533679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2590</Words>
  <Application>Microsoft Macintosh PowerPoint</Application>
  <PresentationFormat>Widescreen</PresentationFormat>
  <Paragraphs>336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Georgia</vt:lpstr>
      <vt:lpstr>Ink Free</vt:lpstr>
      <vt:lpstr>Office Theme</vt:lpstr>
      <vt:lpstr>Examples</vt:lpstr>
      <vt:lpstr>Nous sommes comment ?</vt:lpstr>
      <vt:lpstr>Nous sommes comment ?</vt:lpstr>
      <vt:lpstr>Une interview</vt:lpstr>
      <vt:lpstr>C’est à vous!</vt:lpstr>
      <vt:lpstr>Maintenant et dans le passé</vt:lpstr>
      <vt:lpstr>Vacances de rêve </vt:lpstr>
      <vt:lpstr>Deux voyages en Suisse !</vt:lpstr>
      <vt:lpstr>Deux voyages en Suisse !</vt:lpstr>
      <vt:lpstr>Le menu de Noël</vt:lpstr>
      <vt:lpstr>À ton tour !</vt:lpstr>
      <vt:lpstr>Ma semaine</vt:lpstr>
      <vt:lpstr>On décrit!</vt:lpstr>
      <vt:lpstr>On décrit!</vt:lpstr>
      <vt:lpstr>On décrit!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dc:title>
  <dc:creator>Mary Richardson</dc:creator>
  <cp:lastModifiedBy>Mary Richardson</cp:lastModifiedBy>
  <cp:revision>11</cp:revision>
  <dcterms:created xsi:type="dcterms:W3CDTF">2022-06-21T15:15:07Z</dcterms:created>
  <dcterms:modified xsi:type="dcterms:W3CDTF">2022-07-12T14:13:48Z</dcterms:modified>
</cp:coreProperties>
</file>