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9" r:id="rId5"/>
    <p:sldMasterId id="2147483721" r:id="rId6"/>
    <p:sldMasterId id="2147483733" r:id="rId7"/>
    <p:sldMasterId id="2147483745" r:id="rId8"/>
    <p:sldMasterId id="2147483757" r:id="rId9"/>
  </p:sldMasterIdLst>
  <p:notesMasterIdLst>
    <p:notesMasterId r:id="rId44"/>
  </p:notesMasterIdLst>
  <p:sldIdLst>
    <p:sldId id="257" r:id="rId10"/>
    <p:sldId id="634" r:id="rId11"/>
    <p:sldId id="636" r:id="rId12"/>
    <p:sldId id="275" r:id="rId13"/>
    <p:sldId id="276" r:id="rId14"/>
    <p:sldId id="637" r:id="rId15"/>
    <p:sldId id="638" r:id="rId16"/>
    <p:sldId id="639" r:id="rId17"/>
    <p:sldId id="466" r:id="rId18"/>
    <p:sldId id="642" r:id="rId19"/>
    <p:sldId id="643" r:id="rId20"/>
    <p:sldId id="264" r:id="rId21"/>
    <p:sldId id="644" r:id="rId22"/>
    <p:sldId id="645" r:id="rId23"/>
    <p:sldId id="646" r:id="rId24"/>
    <p:sldId id="647" r:id="rId25"/>
    <p:sldId id="629" r:id="rId26"/>
    <p:sldId id="598" r:id="rId27"/>
    <p:sldId id="333" r:id="rId28"/>
    <p:sldId id="334" r:id="rId29"/>
    <p:sldId id="335" r:id="rId30"/>
    <p:sldId id="416" r:id="rId31"/>
    <p:sldId id="273" r:id="rId32"/>
    <p:sldId id="274" r:id="rId33"/>
    <p:sldId id="344" r:id="rId34"/>
    <p:sldId id="328" r:id="rId35"/>
    <p:sldId id="345" r:id="rId36"/>
    <p:sldId id="346" r:id="rId37"/>
    <p:sldId id="329" r:id="rId38"/>
    <p:sldId id="347" r:id="rId39"/>
    <p:sldId id="327" r:id="rId40"/>
    <p:sldId id="396" r:id="rId41"/>
    <p:sldId id="648" r:id="rId42"/>
    <p:sldId id="627"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3377" autoAdjust="0"/>
    <p:restoredTop sz="86376"/>
  </p:normalViewPr>
  <p:slideViewPr>
    <p:cSldViewPr snapToGrid="0" showGuides="1">
      <p:cViewPr varScale="1">
        <p:scale>
          <a:sx n="70" d="100"/>
          <a:sy n="70" d="100"/>
        </p:scale>
        <p:origin x="200" y="96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FB0A2A-F0B8-4032-BCB1-F4025415FCB2}" type="datetimeFigureOut">
              <a:rPr lang="en-GB" smtClean="0"/>
              <a:t>17/02/2021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46B77E-8564-4F55-9F83-3C701B93181E}" type="slidenum">
              <a:rPr lang="en-GB" smtClean="0"/>
              <a:t>‹#›</a:t>
            </a:fld>
            <a:endParaRPr lang="en-GB"/>
          </a:p>
        </p:txBody>
      </p:sp>
    </p:spTree>
    <p:extLst>
      <p:ext uri="{BB962C8B-B14F-4D97-AF65-F5344CB8AC3E}">
        <p14:creationId xmlns:p14="http://schemas.microsoft.com/office/powerpoint/2010/main" val="3282227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oasis-database.org/concern/summaries/9019s2443?locale=e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Again, I would encourage you to take the time to access Rowena’s session that goes into a little more depth about each study.</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You can also download the research summaries for each of these studies, which are available on OASIS. </a:t>
            </a:r>
          </a:p>
          <a:p>
            <a:r>
              <a:rPr lang="en-GB" sz="1200" b="0" i="0" kern="1200" dirty="0">
                <a:solidFill>
                  <a:schemeClr val="tx1"/>
                </a:solidFill>
                <a:effectLst/>
                <a:latin typeface="+mn-lt"/>
                <a:ea typeface="+mn-ea"/>
                <a:cs typeface="+mn-cs"/>
              </a:rPr>
              <a:t>[I want to take a moment to flag OASIS, too, which is an incredible idea and resource for anyone interested in languages teaching and research.  Essentially it’s a searchable repository of one-page summaries of research studies into language acquisition and language learning.]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7978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Bringing</a:t>
            </a:r>
            <a:r>
              <a:rPr lang="en-GB" sz="1200" kern="1200" baseline="0" dirty="0">
                <a:solidFill>
                  <a:schemeClr val="tx1"/>
                </a:solidFill>
                <a:effectLst/>
                <a:latin typeface="+mn-lt"/>
                <a:ea typeface="+mn-ea"/>
                <a:cs typeface="+mn-cs"/>
              </a:rPr>
              <a:t> together the findings from those studies, we can conclude that engaging in language analysis can be beneficial for language learning for the following reasons:</a:t>
            </a:r>
          </a:p>
          <a:p>
            <a:endParaRPr lang="en-GB" sz="1200" kern="1200" baseline="0" dirty="0">
              <a:solidFill>
                <a:schemeClr val="tx1"/>
              </a:solidFill>
              <a:effectLst/>
              <a:latin typeface="+mn-lt"/>
              <a:ea typeface="+mn-ea"/>
              <a:cs typeface="+mn-cs"/>
            </a:endParaRPr>
          </a:p>
          <a:p>
            <a:r>
              <a:rPr lang="en-GB" sz="1200" dirty="0">
                <a:solidFill>
                  <a:schemeClr val="tx2"/>
                </a:solidFill>
                <a:latin typeface="Century Gothic" panose="020B0502020202020204" pitchFamily="34" charset="0"/>
              </a:rPr>
              <a:t>It can facilitate a deeper understanding of language by encouraging learners to “spot patterns in language”</a:t>
            </a:r>
          </a:p>
          <a:p>
            <a:r>
              <a:rPr lang="en-GB" sz="1200" kern="1200" dirty="0">
                <a:solidFill>
                  <a:schemeClr val="tx1"/>
                </a:solidFill>
                <a:effectLst/>
                <a:latin typeface="+mn-lt"/>
                <a:ea typeface="+mn-ea"/>
                <a:cs typeface="+mn-cs"/>
              </a:rPr>
              <a:t>It can include any and all languages and it is useful to note that this can</a:t>
            </a:r>
            <a:r>
              <a:rPr lang="en-GB" sz="1200" kern="1200" baseline="0" dirty="0">
                <a:solidFill>
                  <a:schemeClr val="tx1"/>
                </a:solidFill>
                <a:effectLst/>
                <a:latin typeface="+mn-lt"/>
                <a:ea typeface="+mn-ea"/>
                <a:cs typeface="+mn-cs"/>
              </a:rPr>
              <a:t> a</a:t>
            </a:r>
            <a:r>
              <a:rPr lang="en-GB" sz="1200" kern="1200" dirty="0">
                <a:solidFill>
                  <a:schemeClr val="tx1"/>
                </a:solidFill>
                <a:effectLst/>
                <a:latin typeface="+mn-lt"/>
                <a:ea typeface="+mn-ea"/>
                <a:cs typeface="+mn-cs"/>
              </a:rPr>
              <a:t>lso be useful as a way to incorporate learners’ home languages</a:t>
            </a:r>
            <a:r>
              <a:rPr lang="en-GB" sz="1200" kern="1200" baseline="0" dirty="0">
                <a:solidFill>
                  <a:schemeClr val="tx1"/>
                </a:solidFill>
                <a:effectLst/>
                <a:latin typeface="+mn-lt"/>
                <a:ea typeface="+mn-ea"/>
                <a:cs typeface="+mn-cs"/>
              </a:rPr>
              <a:t> in the classroom discourse.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Engaging</a:t>
            </a:r>
            <a:r>
              <a:rPr lang="en-GB" sz="1200" kern="1200" baseline="0" dirty="0">
                <a:solidFill>
                  <a:schemeClr val="tx1"/>
                </a:solidFill>
                <a:effectLst/>
                <a:latin typeface="+mn-lt"/>
                <a:ea typeface="+mn-ea"/>
                <a:cs typeface="+mn-cs"/>
              </a:rPr>
              <a:t> in language analysis can help to develop learners’ understanding of language and culture, by encouraging learners’ to draw </a:t>
            </a:r>
            <a:r>
              <a:rPr lang="en-GB" sz="1200" kern="1200" dirty="0">
                <a:solidFill>
                  <a:schemeClr val="tx1"/>
                </a:solidFill>
                <a:effectLst/>
                <a:latin typeface="+mn-lt"/>
                <a:ea typeface="+mn-ea"/>
                <a:cs typeface="+mn-cs"/>
              </a:rPr>
              <a:t>comparisons</a:t>
            </a:r>
            <a:r>
              <a:rPr lang="en-GB" sz="1200" kern="1200" baseline="0" dirty="0">
                <a:solidFill>
                  <a:schemeClr val="tx1"/>
                </a:solidFill>
                <a:effectLst/>
                <a:latin typeface="+mn-lt"/>
                <a:ea typeface="+mn-ea"/>
                <a:cs typeface="+mn-cs"/>
              </a:rPr>
              <a:t> between their first language (i.e. whether that’s English or another language) and the foreign language. It gives pupils a chance to explore how language is used to covey meaning in different ways between different languages.</a:t>
            </a:r>
            <a:endParaRPr lang="en-GB" dirty="0"/>
          </a:p>
          <a:p>
            <a:r>
              <a:rPr lang="en-GB" sz="1200" kern="1200" dirty="0">
                <a:solidFill>
                  <a:schemeClr val="tx1"/>
                </a:solidFill>
                <a:effectLst/>
                <a:latin typeface="+mn-lt"/>
                <a:ea typeface="+mn-ea"/>
                <a:cs typeface="+mn-cs"/>
              </a:rPr>
              <a:t>It is also</a:t>
            </a:r>
            <a:r>
              <a:rPr lang="en-GB" sz="1200" kern="1200" baseline="0" dirty="0">
                <a:solidFill>
                  <a:schemeClr val="tx1"/>
                </a:solidFill>
                <a:effectLst/>
                <a:latin typeface="+mn-lt"/>
                <a:ea typeface="+mn-ea"/>
                <a:cs typeface="+mn-cs"/>
              </a:rPr>
              <a:t> in line with the move towards more explicit and direct teaching of language. </a:t>
            </a:r>
          </a:p>
          <a:p>
            <a:r>
              <a:rPr lang="en-GB" sz="1200" kern="1200" dirty="0">
                <a:solidFill>
                  <a:schemeClr val="tx1"/>
                </a:solidFill>
                <a:effectLst/>
                <a:latin typeface="+mn-lt"/>
                <a:ea typeface="+mn-ea"/>
                <a:cs typeface="+mn-cs"/>
              </a:rPr>
              <a:t>Point</a:t>
            </a:r>
            <a:r>
              <a:rPr lang="en-GB" sz="1200" kern="1200" baseline="0" dirty="0">
                <a:solidFill>
                  <a:schemeClr val="tx1"/>
                </a:solidFill>
                <a:effectLst/>
                <a:latin typeface="+mn-lt"/>
                <a:ea typeface="+mn-ea"/>
                <a:cs typeface="+mn-cs"/>
              </a:rPr>
              <a:t> 5 on the screen, highlights another </a:t>
            </a:r>
            <a:r>
              <a:rPr lang="en-GB" sz="1200" kern="1200" dirty="0">
                <a:solidFill>
                  <a:schemeClr val="tx1"/>
                </a:solidFill>
                <a:effectLst/>
                <a:latin typeface="+mn-lt"/>
                <a:ea typeface="+mn-ea"/>
                <a:cs typeface="+mn-cs"/>
              </a:rPr>
              <a:t>important benefit of LA in FL teaching, which is to present the target language as a source of interest, in order to encourage students’ enjoyment of and engagement in language learning. </a:t>
            </a:r>
          </a:p>
          <a:p>
            <a:r>
              <a:rPr lang="en-GB" sz="1200" kern="1200" dirty="0">
                <a:solidFill>
                  <a:schemeClr val="tx1"/>
                </a:solidFill>
                <a:effectLst/>
                <a:latin typeface="+mn-lt"/>
                <a:ea typeface="+mn-ea"/>
                <a:cs typeface="+mn-cs"/>
              </a:rPr>
              <a:t>Further, as L1 English speakers</a:t>
            </a:r>
            <a:r>
              <a:rPr lang="en-GB" sz="1200" kern="1200" baseline="0" dirty="0">
                <a:solidFill>
                  <a:schemeClr val="tx1"/>
                </a:solidFill>
                <a:effectLst/>
                <a:latin typeface="+mn-lt"/>
                <a:ea typeface="+mn-ea"/>
                <a:cs typeface="+mn-cs"/>
              </a:rPr>
              <a:t>, there is not one obvious language that we will need later in life. Therefore, developing learners’ ability to analyse and talk about language will help to </a:t>
            </a:r>
            <a:r>
              <a:rPr lang="en-GB" sz="1200" kern="1200" baseline="0" dirty="0">
                <a:solidFill>
                  <a:schemeClr val="tx1"/>
                </a:solidFill>
                <a:effectLst/>
                <a:latin typeface="+mn-lt"/>
                <a:ea typeface="+mn-ea"/>
                <a:cs typeface="+mn-cs"/>
                <a:sym typeface="Wingdings" panose="05000000000000000000" pitchFamily="2" charset="2"/>
              </a:rPr>
              <a:t>e</a:t>
            </a:r>
            <a:r>
              <a:rPr lang="en-GB" sz="1200" kern="1200" baseline="0" dirty="0">
                <a:solidFill>
                  <a:schemeClr val="tx1"/>
                </a:solidFill>
                <a:effectLst/>
                <a:latin typeface="+mn-lt"/>
                <a:ea typeface="+mn-ea"/>
                <a:cs typeface="+mn-cs"/>
              </a:rPr>
              <a:t>quip learners to tackle any language they may choose / need to learn in the future. This of course is reflected in</a:t>
            </a:r>
            <a:r>
              <a:rPr lang="en-GB" sz="1200" kern="1200" dirty="0">
                <a:solidFill>
                  <a:schemeClr val="tx1"/>
                </a:solidFill>
                <a:effectLst/>
                <a:latin typeface="+mn-lt"/>
                <a:ea typeface="+mn-ea"/>
                <a:cs typeface="+mn-cs"/>
              </a:rPr>
              <a:t> the 2014 National Curriculum</a:t>
            </a:r>
            <a:r>
              <a:rPr lang="en-GB" sz="1200" kern="1200" baseline="0" dirty="0">
                <a:solidFill>
                  <a:schemeClr val="tx1"/>
                </a:solidFill>
                <a:effectLst/>
                <a:latin typeface="+mn-lt"/>
                <a:ea typeface="+mn-ea"/>
                <a:cs typeface="+mn-cs"/>
              </a:rPr>
              <a:t> for languages which notes that </a:t>
            </a:r>
            <a:r>
              <a:rPr lang="en-GB" sz="1200" kern="1200" dirty="0">
                <a:solidFill>
                  <a:schemeClr val="tx1"/>
                </a:solidFill>
                <a:effectLst/>
                <a:latin typeface="+mn-lt"/>
                <a:ea typeface="+mn-ea"/>
                <a:cs typeface="+mn-cs"/>
              </a:rPr>
              <a:t>‘language teaching should provide the foundation for learning further languages, equipping pupils to study and work in other countries.’</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kern="1200" dirty="0" err="1">
                <a:solidFill>
                  <a:schemeClr val="tx1"/>
                </a:solidFill>
                <a:effectLst/>
                <a:latin typeface="+mn-lt"/>
                <a:ea typeface="+mn-ea"/>
                <a:cs typeface="+mn-cs"/>
              </a:rPr>
              <a:t>CLiE</a:t>
            </a:r>
            <a:r>
              <a:rPr lang="en-GB" sz="1200" kern="1200" dirty="0">
                <a:solidFill>
                  <a:schemeClr val="tx1"/>
                </a:solidFill>
                <a:effectLst/>
                <a:latin typeface="+mn-lt"/>
                <a:ea typeface="+mn-ea"/>
                <a:cs typeface="+mn-cs"/>
              </a:rPr>
              <a:t> – stands for Committee for Linguistics in Education</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Their manifesto is an interesting and important read, if you’re not familiar with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2913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let’s now move on to consider what grammar we should be teaching.</a:t>
            </a:r>
            <a:br>
              <a:rPr lang="en-GB" dirty="0"/>
            </a:br>
            <a:r>
              <a:rPr lang="en-GB" dirty="0"/>
              <a:t>We’ll start with the KS2 Programme of Study, which says this: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565670-0FAF-47B5-BB13-49D74F7BBA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3488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Here we also have the KS2 Programme of Study - condensed in note form, but nothing is omitted.</a:t>
            </a:r>
            <a:br>
              <a:rPr lang="en-GB" dirty="0"/>
            </a:br>
            <a:br>
              <a:rPr lang="en-GB" dirty="0"/>
            </a:br>
            <a:r>
              <a:rPr lang="en-GB" dirty="0"/>
              <a:t>If we are to plan a progressive grammar curriculum at KS2 from this, I would argue that we do still have quite a lot to do.</a:t>
            </a:r>
            <a:br>
              <a:rPr lang="en-GB" dirty="0"/>
            </a:br>
            <a:br>
              <a:rPr lang="en-GB" dirty="0"/>
            </a:br>
            <a:r>
              <a:rPr lang="en-GB" dirty="0"/>
              <a:t>For example, we do need to decide how to sequence the teaching of this knowledge and whether to teach all of it, and when, across the four years of KS2.</a:t>
            </a:r>
            <a:br>
              <a:rPr lang="en-GB" dirty="0"/>
            </a:br>
            <a:br>
              <a:rPr lang="en-GB" dirty="0"/>
            </a:br>
            <a:r>
              <a:rPr lang="en-GB" dirty="0"/>
              <a:t>So, for example, gender of nouns – this involves articles, do we start with definite, indefinite, le / la only for French or l’ from the outset.</a:t>
            </a:r>
            <a:br>
              <a:rPr lang="en-GB" dirty="0"/>
            </a:br>
            <a:r>
              <a:rPr lang="en-GB" dirty="0"/>
              <a:t>Adjectives – regular pattern only first? and as complement to verb ‘be’? or post-nominal after the noun straight away.</a:t>
            </a:r>
            <a:br>
              <a:rPr lang="en-GB" dirty="0"/>
            </a:br>
            <a:r>
              <a:rPr lang="en-GB" dirty="0"/>
              <a:t>What about the high-frequency  adjectives that precede the noun – when shall we teach those?</a:t>
            </a:r>
            <a:br>
              <a:rPr lang="en-GB" dirty="0"/>
            </a:br>
            <a:r>
              <a:rPr lang="en-GB" dirty="0"/>
              <a:t>Rate and pace of introduction of all of the above?</a:t>
            </a:r>
            <a:br>
              <a:rPr lang="en-GB" dirty="0"/>
            </a:br>
            <a:br>
              <a:rPr lang="en-GB" dirty="0"/>
            </a:br>
            <a:r>
              <a:rPr lang="en-GB" dirty="0"/>
              <a:t>And notice that question-forming isn’t listed as something to teach under grammar, nor is SVO word order in a basic sentence.</a:t>
            </a:r>
            <a:br>
              <a:rPr lang="en-GB" dirty="0"/>
            </a:br>
            <a:r>
              <a:rPr lang="en-GB" dirty="0"/>
              <a:t>However, these things will need teaching as we’re told that pupils at KS2 will ask and answer questions and speak in sentences.</a:t>
            </a:r>
            <a:br>
              <a:rPr lang="en-GB" dirty="0"/>
            </a:br>
            <a:br>
              <a:rPr lang="en-GB" dirty="0"/>
            </a:br>
            <a:r>
              <a:rPr lang="en-GB" dirty="0"/>
              <a:t>Let’s just consider questions, for a second.</a:t>
            </a:r>
            <a:br>
              <a:rPr lang="en-GB" dirty="0"/>
            </a:br>
            <a:r>
              <a:rPr lang="en-GB" dirty="0"/>
              <a:t>What type of questions and what order shall we teach them in?</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565670-0FAF-47B5-BB13-49D74F7BBA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1092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Let’s look at a few questions.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What do we notice about these questions?</a:t>
            </a:r>
            <a:br>
              <a:rPr lang="en-GB" sz="1200" b="0" i="0" kern="1200" dirty="0">
                <a:solidFill>
                  <a:schemeClr val="tx1"/>
                </a:solidFill>
                <a:effectLst/>
                <a:latin typeface="+mn-lt"/>
                <a:ea typeface="+mn-ea"/>
                <a:cs typeface="+mn-cs"/>
              </a:rPr>
            </a:b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In one way they couldn’t be more basic – asking how someone is, what their name is, how old they are.</a:t>
            </a:r>
            <a:br>
              <a:rPr lang="en-GB" sz="1200" b="0" i="0" kern="1200" dirty="0">
                <a:solidFill>
                  <a:schemeClr val="tx1"/>
                </a:solidFill>
                <a:effectLst/>
                <a:latin typeface="+mn-lt"/>
                <a:ea typeface="+mn-ea"/>
                <a:cs typeface="+mn-cs"/>
              </a:rPr>
            </a:b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A closer look – how many question types do they represent?</a:t>
            </a:r>
            <a:br>
              <a:rPr lang="en-GB" sz="1200" b="0" i="0" kern="1200" dirty="0">
                <a:solidFill>
                  <a:schemeClr val="tx1"/>
                </a:solidFill>
                <a:effectLst/>
                <a:latin typeface="+mn-lt"/>
                <a:ea typeface="+mn-ea"/>
                <a:cs typeface="+mn-cs"/>
              </a:rPr>
            </a:b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Raised intonation</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Raised intonation with question word (and at the front – of course it’s also possible to frame this question with the comment at the end – which one of these is a more common pattern, generally? Do we know?)</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Inversion question + question word</a:t>
            </a:r>
            <a:br>
              <a:rPr lang="en-GB" sz="1200" b="0" i="0" kern="1200" dirty="0">
                <a:solidFill>
                  <a:schemeClr val="tx1"/>
                </a:solidFill>
                <a:effectLst/>
                <a:latin typeface="+mn-lt"/>
                <a:ea typeface="+mn-ea"/>
                <a:cs typeface="+mn-cs"/>
              </a:rPr>
            </a:b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So we have three different patterns of question formation here.</a:t>
            </a:r>
            <a:br>
              <a:rPr lang="en-GB" sz="1200" b="0" i="0" kern="1200" dirty="0">
                <a:solidFill>
                  <a:schemeClr val="tx1"/>
                </a:solidFill>
                <a:effectLst/>
                <a:latin typeface="+mn-lt"/>
                <a:ea typeface="+mn-ea"/>
                <a:cs typeface="+mn-cs"/>
              </a:rPr>
            </a:b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How many of them have word-for-word equivalents in English?  </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None of them.  The question words are not used here with their prototypical meanings – how (comment) and which (</a:t>
            </a:r>
            <a:r>
              <a:rPr lang="en-GB" sz="1200" b="0" i="0" kern="1200" dirty="0" err="1">
                <a:solidFill>
                  <a:schemeClr val="tx1"/>
                </a:solidFill>
                <a:effectLst/>
                <a:latin typeface="+mn-lt"/>
                <a:ea typeface="+mn-ea"/>
                <a:cs typeface="+mn-cs"/>
              </a:rPr>
              <a:t>quel</a:t>
            </a:r>
            <a:r>
              <a:rPr lang="en-GB" sz="1200" b="0" i="0" kern="1200" dirty="0">
                <a:solidFill>
                  <a:schemeClr val="tx1"/>
                </a:solidFill>
                <a:effectLst/>
                <a:latin typeface="+mn-lt"/>
                <a:ea typeface="+mn-ea"/>
                <a:cs typeface="+mn-cs"/>
              </a:rPr>
              <a:t>).</a:t>
            </a:r>
            <a:br>
              <a:rPr lang="en-GB" sz="1200" b="0" i="0" kern="1200" dirty="0">
                <a:solidFill>
                  <a:schemeClr val="tx1"/>
                </a:solidFill>
                <a:effectLst/>
                <a:latin typeface="+mn-lt"/>
                <a:ea typeface="+mn-ea"/>
                <a:cs typeface="+mn-cs"/>
              </a:rPr>
            </a:br>
            <a:r>
              <a:rPr lang="en-GB" sz="1200" b="0" i="0" kern="1200" dirty="0" err="1">
                <a:solidFill>
                  <a:schemeClr val="tx1"/>
                </a:solidFill>
                <a:effectLst/>
                <a:latin typeface="+mn-lt"/>
                <a:ea typeface="+mn-ea"/>
                <a:cs typeface="+mn-cs"/>
              </a:rPr>
              <a:t>va</a:t>
            </a:r>
            <a:r>
              <a:rPr lang="en-GB" sz="1200" b="0" i="0" kern="1200" dirty="0">
                <a:solidFill>
                  <a:schemeClr val="tx1"/>
                </a:solidFill>
                <a:effectLst/>
                <a:latin typeface="+mn-lt"/>
                <a:ea typeface="+mn-ea"/>
                <a:cs typeface="+mn-cs"/>
              </a:rPr>
              <a:t> doesn’t mean are or you? </a:t>
            </a:r>
            <a:r>
              <a:rPr lang="en-GB" sz="1200" b="0" i="0" kern="1200" dirty="0" err="1">
                <a:solidFill>
                  <a:schemeClr val="tx1"/>
                </a:solidFill>
                <a:effectLst/>
                <a:latin typeface="+mn-lt"/>
                <a:ea typeface="+mn-ea"/>
                <a:cs typeface="+mn-cs"/>
              </a:rPr>
              <a:t>tu</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t’appelles</a:t>
            </a:r>
            <a:r>
              <a:rPr lang="en-GB" sz="1200" b="0" i="0" kern="1200" dirty="0">
                <a:solidFill>
                  <a:schemeClr val="tx1"/>
                </a:solidFill>
                <a:effectLst/>
                <a:latin typeface="+mn-lt"/>
                <a:ea typeface="+mn-ea"/>
                <a:cs typeface="+mn-cs"/>
              </a:rPr>
              <a:t> doesn’t mean is your name, age as-</a:t>
            </a:r>
            <a:r>
              <a:rPr lang="en-GB" sz="1200" b="0" i="0" kern="1200" dirty="0" err="1">
                <a:solidFill>
                  <a:schemeClr val="tx1"/>
                </a:solidFill>
                <a:effectLst/>
                <a:latin typeface="+mn-lt"/>
                <a:ea typeface="+mn-ea"/>
                <a:cs typeface="+mn-cs"/>
              </a:rPr>
              <a:t>tu</a:t>
            </a:r>
            <a:r>
              <a:rPr lang="en-GB" sz="1200" b="0" i="0" kern="1200" dirty="0">
                <a:solidFill>
                  <a:schemeClr val="tx1"/>
                </a:solidFill>
                <a:effectLst/>
                <a:latin typeface="+mn-lt"/>
                <a:ea typeface="+mn-ea"/>
                <a:cs typeface="+mn-cs"/>
              </a:rPr>
              <a:t> doesn’t mean old are you.</a:t>
            </a:r>
            <a:br>
              <a:rPr lang="en-GB" sz="1200" b="0" i="0" kern="1200" dirty="0">
                <a:solidFill>
                  <a:schemeClr val="tx1"/>
                </a:solidFill>
                <a:effectLst/>
                <a:latin typeface="+mn-lt"/>
                <a:ea typeface="+mn-ea"/>
                <a:cs typeface="+mn-cs"/>
              </a:rPr>
            </a:b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There is significant cross-linguistic difficulty involved in these three questions.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That explains perhaps why the preferred approach has been to teach a set of questions and answers as isolated chunks at KS2.</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And, if we want to teach </a:t>
            </a:r>
            <a:r>
              <a:rPr lang="en-GB" sz="1200" b="0" i="1" u="sng" kern="1200" dirty="0">
                <a:solidFill>
                  <a:schemeClr val="tx1"/>
                </a:solidFill>
                <a:effectLst/>
                <a:latin typeface="+mn-lt"/>
                <a:ea typeface="+mn-ea"/>
                <a:cs typeface="+mn-cs"/>
              </a:rPr>
              <a:t>precisely these </a:t>
            </a:r>
            <a:r>
              <a:rPr lang="en-GB" sz="1200" b="0" i="0" kern="1200" dirty="0">
                <a:solidFill>
                  <a:schemeClr val="tx1"/>
                </a:solidFill>
                <a:effectLst/>
                <a:latin typeface="+mn-lt"/>
                <a:ea typeface="+mn-ea"/>
                <a:cs typeface="+mn-cs"/>
              </a:rPr>
              <a:t>questions, then we might argue that that is the only way – after all, there’s no single pattern here on the slide for pupils to notice, grasp hold of, analyse or use.. so we’d best just rely on memory learning instead.</a:t>
            </a:r>
            <a:br>
              <a:rPr lang="en-GB" sz="1200" b="0" i="0" kern="1200" dirty="0">
                <a:solidFill>
                  <a:schemeClr val="tx1"/>
                </a:solidFill>
                <a:effectLst/>
                <a:latin typeface="+mn-lt"/>
                <a:ea typeface="+mn-ea"/>
                <a:cs typeface="+mn-cs"/>
              </a:rPr>
            </a:b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Are we convinced that this is the only way?  Are we convinced that this is the best way?</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In the very limited classroom-time that students have learning a new language at KS2 (and KS3 for that matter), might there not be a case for selecting, sequencing, presenting and practising highly frequent language features that can be analysed and their patterns extended to other examples?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565670-0FAF-47B5-BB13-49D74F7BBA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2180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How much mileage might there be for example in majoring in raised intonation questions during Y3 and Y4?  Seeing them across a range of situations, using a range of high-frequency verbs.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And ensuring that before we teach pupils that ‘comment’ can be translated as ‘what’ we first teach them that it means ‘how’, which is its first, main dictionary definition.</a:t>
            </a:r>
            <a:br>
              <a:rPr lang="en-GB" sz="1200" b="0" i="0" kern="1200" dirty="0">
                <a:solidFill>
                  <a:schemeClr val="tx1"/>
                </a:solidFill>
                <a:effectLst/>
                <a:latin typeface="+mn-lt"/>
                <a:ea typeface="+mn-ea"/>
                <a:cs typeface="+mn-cs"/>
              </a:rPr>
            </a:br>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565670-0FAF-47B5-BB13-49D74F7BBA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64312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And then if we carry on sequencing, adding incrementally, guided by the high-frequency of the question words, and the regularity of the question-forming patterns we laid the foundation for in Y3/4, we might end up adding these, including </a:t>
            </a:r>
            <a:r>
              <a:rPr lang="en-GB" sz="1200" b="0" i="0" kern="1200" dirty="0" err="1">
                <a:solidFill>
                  <a:schemeClr val="tx1"/>
                </a:solidFill>
                <a:effectLst/>
                <a:latin typeface="+mn-lt"/>
                <a:ea typeface="+mn-ea"/>
                <a:cs typeface="+mn-cs"/>
              </a:rPr>
              <a:t>quel</a:t>
            </a:r>
            <a:r>
              <a:rPr lang="en-GB" sz="1200" b="0" i="0" kern="1200" dirty="0">
                <a:solidFill>
                  <a:schemeClr val="tx1"/>
                </a:solidFill>
                <a:effectLst/>
                <a:latin typeface="+mn-lt"/>
                <a:ea typeface="+mn-ea"/>
                <a:cs typeface="+mn-cs"/>
              </a:rPr>
              <a:t>, meaning ‘which’, but also taking care to include ‘quelle’ (meaning ‘which’ referring to feminine nouns), as part of teaching ‘gender’.</a:t>
            </a:r>
            <a:br>
              <a:rPr lang="en-GB" sz="1200" b="0" i="0" kern="1200" dirty="0">
                <a:solidFill>
                  <a:schemeClr val="tx1"/>
                </a:solidFill>
                <a:effectLst/>
                <a:latin typeface="+mn-lt"/>
                <a:ea typeface="+mn-ea"/>
                <a:cs typeface="+mn-cs"/>
              </a:rPr>
            </a:b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We might then get to Est-</a:t>
            </a:r>
            <a:r>
              <a:rPr lang="en-GB" sz="1200" b="0" i="0" kern="1200" dirty="0" err="1">
                <a:solidFill>
                  <a:schemeClr val="tx1"/>
                </a:solidFill>
                <a:effectLst/>
                <a:latin typeface="+mn-lt"/>
                <a:ea typeface="+mn-ea"/>
                <a:cs typeface="+mn-cs"/>
              </a:rPr>
              <a:t>ce</a:t>
            </a:r>
            <a:r>
              <a:rPr lang="en-GB" sz="1200" b="0" i="0" kern="1200" dirty="0">
                <a:solidFill>
                  <a:schemeClr val="tx1"/>
                </a:solidFill>
                <a:effectLst/>
                <a:latin typeface="+mn-lt"/>
                <a:ea typeface="+mn-ea"/>
                <a:cs typeface="+mn-cs"/>
              </a:rPr>
              <a:t> que and </a:t>
            </a:r>
            <a:r>
              <a:rPr lang="en-GB" sz="1200" b="0" i="0" kern="1200" dirty="0" err="1">
                <a:solidFill>
                  <a:schemeClr val="tx1"/>
                </a:solidFill>
                <a:effectLst/>
                <a:latin typeface="+mn-lt"/>
                <a:ea typeface="+mn-ea"/>
                <a:cs typeface="+mn-cs"/>
              </a:rPr>
              <a:t>Qu’est-ce</a:t>
            </a:r>
            <a:r>
              <a:rPr lang="en-GB" sz="1200" b="0" i="0" kern="1200" dirty="0">
                <a:solidFill>
                  <a:schemeClr val="tx1"/>
                </a:solidFill>
                <a:effectLst/>
                <a:latin typeface="+mn-lt"/>
                <a:ea typeface="+mn-ea"/>
                <a:cs typeface="+mn-cs"/>
              </a:rPr>
              <a:t> que questions – note that I’ve made a decision here – there are no hard and fast rules about sequencing (!) except perhaps the rule to ‘do no harm’ where harm might be considered to be overloading learners with too much information that doesn’t apparently have a pattern to it.</a:t>
            </a:r>
            <a:br>
              <a:rPr lang="en-GB" sz="1200" b="0" i="0" kern="1200" dirty="0">
                <a:solidFill>
                  <a:schemeClr val="tx1"/>
                </a:solidFill>
                <a:effectLst/>
                <a:latin typeface="+mn-lt"/>
                <a:ea typeface="+mn-ea"/>
                <a:cs typeface="+mn-cs"/>
              </a:rPr>
            </a:b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I don’t have a brand new KS2 SOW for French that I’m 100% happy with.  I just have the bare bones of a draft at the moment.</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However, in it, I found I didn’t (in my opinion!) have time to do inversion questions as well as all of the above (in what is essentially somewhere between 114 and 152 hours of instruction at KS2).</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So I left those out, and I think I would be happy if students were confident with the question-forming patterns I’ve laid out on these two slides.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And I think a secondary school that knew that it was receiving French learners that knew how to form raised intonation questions, how to put question words at the end of them to ask WH-questions, and could also use Est-</a:t>
            </a:r>
            <a:r>
              <a:rPr lang="en-GB" sz="1200" b="0" i="0" kern="1200" dirty="0" err="1">
                <a:solidFill>
                  <a:schemeClr val="tx1"/>
                </a:solidFill>
                <a:effectLst/>
                <a:latin typeface="+mn-lt"/>
                <a:ea typeface="+mn-ea"/>
                <a:cs typeface="+mn-cs"/>
              </a:rPr>
              <a:t>ce</a:t>
            </a:r>
            <a:r>
              <a:rPr lang="en-GB" sz="1200" b="0" i="0" kern="1200" dirty="0">
                <a:solidFill>
                  <a:schemeClr val="tx1"/>
                </a:solidFill>
                <a:effectLst/>
                <a:latin typeface="+mn-lt"/>
                <a:ea typeface="+mn-ea"/>
                <a:cs typeface="+mn-cs"/>
              </a:rPr>
              <a:t> que and </a:t>
            </a:r>
            <a:r>
              <a:rPr lang="en-GB" sz="1200" b="0" i="0" kern="1200" dirty="0" err="1">
                <a:solidFill>
                  <a:schemeClr val="tx1"/>
                </a:solidFill>
                <a:effectLst/>
                <a:latin typeface="+mn-lt"/>
                <a:ea typeface="+mn-ea"/>
                <a:cs typeface="+mn-cs"/>
              </a:rPr>
              <a:t>Qu’est-ce</a:t>
            </a:r>
            <a:r>
              <a:rPr lang="en-GB" sz="1200" b="0" i="0" kern="1200" dirty="0">
                <a:solidFill>
                  <a:schemeClr val="tx1"/>
                </a:solidFill>
                <a:effectLst/>
                <a:latin typeface="+mn-lt"/>
                <a:ea typeface="+mn-ea"/>
                <a:cs typeface="+mn-cs"/>
              </a:rPr>
              <a:t> que questions, would then be in a really strong position to build on that knowledge, recapping these patterns before teaching inversion in Y7.</a:t>
            </a:r>
            <a:br>
              <a:rPr lang="en-GB" sz="1200" b="0" i="0" kern="1200" dirty="0">
                <a:solidFill>
                  <a:schemeClr val="tx1"/>
                </a:solidFill>
                <a:effectLst/>
                <a:latin typeface="+mn-lt"/>
                <a:ea typeface="+mn-ea"/>
                <a:cs typeface="+mn-cs"/>
              </a:rPr>
            </a:b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And I think question-forming is just an example of sequencing grammar.</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You would apply the same approach to other grammar features so that it would be clear what had been taught and practised at primary (e.g. post-nominal adjective position? pre-nominal? regulars? irregulars?  which ones? singular &amp; plural?</a:t>
            </a:r>
            <a:br>
              <a:rPr lang="en-GB" sz="1200" b="0" i="0" kern="1200" dirty="0">
                <a:solidFill>
                  <a:schemeClr val="tx1"/>
                </a:solidFill>
                <a:effectLst/>
                <a:latin typeface="+mn-lt"/>
                <a:ea typeface="+mn-ea"/>
                <a:cs typeface="+mn-cs"/>
              </a:rPr>
            </a:b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The advantages of agreeing the content (PVG) of the KS2 curriculum won’t be lost on anyone I’m sure, even the most creative freedom-loving teacher has got to find it galling if they meet their ex-primary pupils and discover that they’re busy starting from scratch in secondary school.  We all detest stories like this, but we do need to be realistic about what can address the issue, now.</a:t>
            </a:r>
          </a:p>
          <a:p>
            <a:br>
              <a:rPr lang="en-GB" sz="1200" b="0" i="0" kern="1200" dirty="0">
                <a:solidFill>
                  <a:schemeClr val="tx1"/>
                </a:solidFill>
                <a:effectLst/>
                <a:latin typeface="+mn-lt"/>
                <a:ea typeface="+mn-ea"/>
                <a:cs typeface="+mn-cs"/>
              </a:rPr>
            </a:br>
            <a:br>
              <a:rPr lang="en-GB" sz="1200" b="0" i="0" kern="1200" dirty="0">
                <a:solidFill>
                  <a:schemeClr val="tx1"/>
                </a:solidFill>
                <a:effectLst/>
                <a:latin typeface="+mn-lt"/>
                <a:ea typeface="+mn-ea"/>
                <a:cs typeface="+mn-cs"/>
              </a:rPr>
            </a:br>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565670-0FAF-47B5-BB13-49D74F7BBA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5362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So, onto the fourth aspect of this session, teaching grammar.</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Once we’ve set out clearly what grammar we aim to teach, we then need to look at how we do it.</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The first few points here recall the first and second parts of this talk.</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The final two bullets warrant a little fleshing out.</a:t>
            </a:r>
            <a:br>
              <a:rPr lang="en-GB" sz="1200" b="0" i="0" kern="1200" dirty="0">
                <a:solidFill>
                  <a:schemeClr val="tx1"/>
                </a:solidFill>
                <a:effectLst/>
                <a:latin typeface="+mn-lt"/>
                <a:ea typeface="+mn-ea"/>
                <a:cs typeface="+mn-cs"/>
              </a:rPr>
            </a:br>
            <a:br>
              <a:rPr lang="en-GB" sz="1200" b="0" i="0" kern="1200" dirty="0">
                <a:solidFill>
                  <a:schemeClr val="tx1"/>
                </a:solidFill>
                <a:effectLst/>
                <a:latin typeface="+mn-lt"/>
                <a:ea typeface="+mn-ea"/>
                <a:cs typeface="+mn-cs"/>
              </a:rPr>
            </a:br>
            <a:br>
              <a:rPr lang="en-GB" sz="1200" b="0" i="0" kern="1200" dirty="0">
                <a:solidFill>
                  <a:schemeClr val="tx1"/>
                </a:solidFill>
                <a:effectLst/>
                <a:latin typeface="+mn-lt"/>
                <a:ea typeface="+mn-ea"/>
                <a:cs typeface="+mn-cs"/>
              </a:rPr>
            </a:br>
            <a:br>
              <a:rPr lang="en-GB" sz="1200" b="0" i="0" kern="1200" dirty="0">
                <a:solidFill>
                  <a:schemeClr val="tx1"/>
                </a:solidFill>
                <a:effectLst/>
                <a:latin typeface="+mn-lt"/>
                <a:ea typeface="+mn-ea"/>
                <a:cs typeface="+mn-cs"/>
              </a:rPr>
            </a:b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55319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rtl="0">
              <a:lnSpc>
                <a:spcPct val="80000"/>
              </a:lnSpc>
              <a:spcBef>
                <a:spcPts val="0"/>
              </a:spcBef>
              <a:spcAft>
                <a:spcPts val="0"/>
              </a:spcAft>
              <a:buClr>
                <a:schemeClr val="dk1"/>
              </a:buClr>
              <a:buSzPts val="2000"/>
              <a:buFont typeface="Arial"/>
              <a:buNone/>
            </a:pPr>
            <a:r>
              <a:rPr lang="en-GB" sz="1200" b="0" i="0" kern="1200" dirty="0">
                <a:solidFill>
                  <a:schemeClr val="tx1"/>
                </a:solidFill>
                <a:effectLst/>
                <a:latin typeface="+mn-lt"/>
                <a:ea typeface="+mn-ea"/>
                <a:cs typeface="+mn-cs"/>
              </a:rPr>
              <a:t>Again, important to remember that NCELP is KS3-focused.  However, it’s also worth noting that among the studies of processing instruction, some have focused on younger learners, including Rowena’s research on German case marking with 9 – 11 year olds in England.</a:t>
            </a:r>
            <a:br>
              <a:rPr lang="en-GB" sz="1200" b="0" i="0" kern="1200" dirty="0">
                <a:solidFill>
                  <a:schemeClr val="tx1"/>
                </a:solidFill>
                <a:effectLst/>
                <a:latin typeface="+mn-lt"/>
                <a:ea typeface="+mn-ea"/>
                <a:cs typeface="+mn-cs"/>
              </a:rPr>
            </a:b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This aspect of NCELP’s work owes a lot to the research of Professor Emma Marsden, which has contributed to a now substantial number (50+) of experimental studies (in classrooms as well as laboratories) since the early 1990s,  looking at the teaching of a range of grammar features.</a:t>
            </a:r>
          </a:p>
          <a:p>
            <a:pPr marL="0" marR="0" lvl="0" indent="0" algn="l" rtl="0">
              <a:lnSpc>
                <a:spcPct val="80000"/>
              </a:lnSpc>
              <a:spcBef>
                <a:spcPts val="0"/>
              </a:spcBef>
              <a:spcAft>
                <a:spcPts val="0"/>
              </a:spcAft>
              <a:buClr>
                <a:schemeClr val="dk1"/>
              </a:buClr>
              <a:buSzPts val="2000"/>
              <a:buFont typeface="Arial"/>
              <a:buNone/>
            </a:pP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Building on the work of Bill VanPatten, (e.g., </a:t>
            </a:r>
            <a:r>
              <a:rPr lang="en-GB" dirty="0">
                <a:hlinkClick r:id="rId3"/>
              </a:rPr>
              <a:t>https://oasis-database.org/concern/summaries/9019s2443?locale=en</a:t>
            </a:r>
            <a:r>
              <a:rPr lang="en-GB" dirty="0"/>
              <a:t>)</a:t>
            </a:r>
            <a:r>
              <a:rPr lang="en-GB" sz="1200" b="0" i="0" kern="1200" dirty="0">
                <a:solidFill>
                  <a:schemeClr val="tx1"/>
                </a:solidFill>
                <a:effectLst/>
                <a:latin typeface="+mn-lt"/>
                <a:ea typeface="+mn-ea"/>
                <a:cs typeface="+mn-cs"/>
              </a:rPr>
              <a:t>, researchers have experimented by practising in the input (L &amp; R) many ‘harder to reach’ grammar features, which learners typically don’t just pick up by being asked to understand the main details of a text containing the target feature.  </a:t>
            </a:r>
            <a:br>
              <a:rPr lang="en-GB" sz="1200" b="0" i="0" kern="1200" dirty="0">
                <a:solidFill>
                  <a:schemeClr val="tx1"/>
                </a:solidFill>
                <a:effectLst/>
                <a:latin typeface="+mn-lt"/>
                <a:ea typeface="+mn-ea"/>
                <a:cs typeface="+mn-cs"/>
              </a:rPr>
            </a:br>
            <a:br>
              <a:rPr lang="en-GB" sz="1200" b="0" i="0" kern="1200" dirty="0">
                <a:solidFill>
                  <a:schemeClr val="tx1"/>
                </a:solidFill>
                <a:effectLst/>
                <a:latin typeface="+mn-lt"/>
                <a:ea typeface="+mn-ea"/>
                <a:cs typeface="+mn-cs"/>
              </a:rPr>
            </a:br>
            <a:r>
              <a:rPr lang="en-GB" sz="1600" b="1" i="1" dirty="0">
                <a:solidFill>
                  <a:srgbClr val="104F75"/>
                </a:solidFill>
                <a:latin typeface="+mn-lt"/>
                <a:ea typeface="Calibri"/>
                <a:cs typeface="Calibri"/>
                <a:sym typeface="Calibri"/>
              </a:rPr>
              <a:t>Evidence suggests benefits for:</a:t>
            </a:r>
            <a:endParaRPr lang="en-GB" dirty="0"/>
          </a:p>
          <a:p>
            <a:pPr marL="228600" marR="0" lvl="0" indent="-228600" algn="l" rtl="0">
              <a:lnSpc>
                <a:spcPct val="80000"/>
              </a:lnSpc>
              <a:spcBef>
                <a:spcPts val="1000"/>
              </a:spcBef>
              <a:spcAft>
                <a:spcPts val="0"/>
              </a:spcAft>
              <a:buClr>
                <a:srgbClr val="E87D1E"/>
              </a:buClr>
              <a:buSzPts val="2000"/>
              <a:buFont typeface="Noto Sans Symbols"/>
              <a:buChar char="▪"/>
            </a:pPr>
            <a:r>
              <a:rPr lang="en-GB" sz="1200" dirty="0">
                <a:solidFill>
                  <a:srgbClr val="104F75"/>
                </a:solidFill>
                <a:latin typeface="+mn-lt"/>
                <a:ea typeface="Calibri"/>
                <a:cs typeface="Calibri"/>
                <a:sym typeface="Calibri"/>
              </a:rPr>
              <a:t>Improving analysis of language</a:t>
            </a:r>
            <a:endParaRPr lang="en-GB" dirty="0"/>
          </a:p>
          <a:p>
            <a:pPr marL="228600" marR="0" lvl="0" indent="-228600" algn="l" rtl="0">
              <a:lnSpc>
                <a:spcPct val="80000"/>
              </a:lnSpc>
              <a:spcBef>
                <a:spcPts val="1000"/>
              </a:spcBef>
              <a:spcAft>
                <a:spcPts val="0"/>
              </a:spcAft>
              <a:buClr>
                <a:srgbClr val="E87D1E"/>
              </a:buClr>
              <a:buSzPts val="2000"/>
              <a:buFont typeface="Noto Sans Symbols"/>
              <a:buChar char="▪"/>
            </a:pPr>
            <a:r>
              <a:rPr lang="en-GB" sz="1200" dirty="0">
                <a:solidFill>
                  <a:srgbClr val="104F75"/>
                </a:solidFill>
                <a:latin typeface="+mn-lt"/>
                <a:ea typeface="Calibri"/>
                <a:cs typeface="Calibri"/>
                <a:sym typeface="Calibri"/>
              </a:rPr>
              <a:t>‘Training the ear’ to notice small phonemic differences (e.g. </a:t>
            </a:r>
            <a:r>
              <a:rPr lang="en-GB" sz="1200" i="1" dirty="0">
                <a:solidFill>
                  <a:srgbClr val="104F75"/>
                </a:solidFill>
                <a:latin typeface="+mn-lt"/>
                <a:ea typeface="Calibri"/>
                <a:cs typeface="Calibri"/>
                <a:sym typeface="Calibri"/>
              </a:rPr>
              <a:t>je</a:t>
            </a:r>
            <a:r>
              <a:rPr lang="en-GB" sz="1200" dirty="0">
                <a:solidFill>
                  <a:srgbClr val="104F75"/>
                </a:solidFill>
                <a:latin typeface="+mn-lt"/>
                <a:ea typeface="Calibri"/>
                <a:cs typeface="Calibri"/>
                <a:sym typeface="Calibri"/>
              </a:rPr>
              <a:t> / </a:t>
            </a:r>
            <a:r>
              <a:rPr lang="en-GB" sz="1200" i="1" dirty="0" err="1">
                <a:solidFill>
                  <a:srgbClr val="104F75"/>
                </a:solidFill>
                <a:latin typeface="+mn-lt"/>
                <a:ea typeface="Calibri"/>
                <a:cs typeface="Calibri"/>
                <a:sym typeface="Calibri"/>
              </a:rPr>
              <a:t>j’ai</a:t>
            </a:r>
            <a:r>
              <a:rPr lang="en-GB" sz="1200" dirty="0">
                <a:solidFill>
                  <a:srgbClr val="104F75"/>
                </a:solidFill>
                <a:latin typeface="+mn-lt"/>
                <a:ea typeface="Calibri"/>
                <a:cs typeface="Calibri"/>
                <a:sym typeface="Calibri"/>
              </a:rPr>
              <a:t>)</a:t>
            </a:r>
            <a:endParaRPr lang="en-GB" dirty="0"/>
          </a:p>
          <a:p>
            <a:pPr marL="228600" marR="0" lvl="0" indent="-228600" algn="l" rtl="0">
              <a:lnSpc>
                <a:spcPct val="80000"/>
              </a:lnSpc>
              <a:spcBef>
                <a:spcPts val="1000"/>
              </a:spcBef>
              <a:spcAft>
                <a:spcPts val="0"/>
              </a:spcAft>
              <a:buClr>
                <a:srgbClr val="E87D1E"/>
              </a:buClr>
              <a:buSzPts val="2000"/>
              <a:buFont typeface="Noto Sans Symbols"/>
              <a:buChar char="▪"/>
            </a:pPr>
            <a:r>
              <a:rPr lang="en-GB" sz="1200" dirty="0">
                <a:solidFill>
                  <a:srgbClr val="104F75"/>
                </a:solidFill>
                <a:latin typeface="+mn-lt"/>
                <a:ea typeface="Calibri"/>
                <a:cs typeface="Calibri"/>
                <a:sym typeface="Calibri"/>
              </a:rPr>
              <a:t>Improving comprehension </a:t>
            </a:r>
            <a:r>
              <a:rPr lang="en-GB" sz="1200" i="1" dirty="0">
                <a:solidFill>
                  <a:srgbClr val="104F75"/>
                </a:solidFill>
                <a:latin typeface="+mn-lt"/>
                <a:ea typeface="Calibri"/>
                <a:cs typeface="Calibri"/>
                <a:sym typeface="Calibri"/>
              </a:rPr>
              <a:t>and</a:t>
            </a:r>
            <a:r>
              <a:rPr lang="en-GB" sz="1200" dirty="0">
                <a:solidFill>
                  <a:srgbClr val="104F75"/>
                </a:solidFill>
                <a:latin typeface="+mn-lt"/>
                <a:ea typeface="Calibri"/>
                <a:cs typeface="Calibri"/>
                <a:sym typeface="Calibri"/>
              </a:rPr>
              <a:t> production</a:t>
            </a:r>
            <a:endParaRPr lang="en-GB" sz="1600" dirty="0">
              <a:solidFill>
                <a:srgbClr val="104F75"/>
              </a:solidFill>
              <a:latin typeface="+mn-lt"/>
              <a:ea typeface="Calibri"/>
              <a:cs typeface="Calibri"/>
              <a:sym typeface="Calibri"/>
            </a:endParaRPr>
          </a:p>
          <a:p>
            <a:pPr marL="228600" marR="0" lvl="0" indent="-228600" algn="l" rtl="0">
              <a:lnSpc>
                <a:spcPct val="80000"/>
              </a:lnSpc>
              <a:spcBef>
                <a:spcPts val="1000"/>
              </a:spcBef>
              <a:spcAft>
                <a:spcPts val="0"/>
              </a:spcAft>
              <a:buClr>
                <a:srgbClr val="E87D1E"/>
              </a:buClr>
              <a:buSzPts val="2000"/>
              <a:buFont typeface="Noto Sans Symbols"/>
              <a:buChar char="▪"/>
            </a:pPr>
            <a:r>
              <a:rPr lang="en-GB" sz="1200" dirty="0">
                <a:solidFill>
                  <a:srgbClr val="104F75"/>
                </a:solidFill>
                <a:latin typeface="+mn-lt"/>
                <a:ea typeface="Calibri"/>
                <a:cs typeface="Calibri"/>
                <a:sym typeface="Calibri"/>
              </a:rPr>
              <a:t>A range of ages, proficiencies, languages, grammar features</a:t>
            </a:r>
            <a:endParaRPr lang="en-GB" sz="1600" dirty="0">
              <a:solidFill>
                <a:srgbClr val="104F75"/>
              </a:solidFill>
              <a:latin typeface="+mn-lt"/>
              <a:ea typeface="Calibri"/>
              <a:cs typeface="Calibri"/>
              <a:sym typeface="Calibri"/>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So, there are no NCELP resources for KS2, yet.</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It does seem strange to me still that the remit did not include KS2 and KS3.</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Clearly a national KS2 curriculum project would have a knock-on to KS3…</a:t>
            </a:r>
            <a:br>
              <a:rPr lang="en-GB" sz="1200" b="0" i="0" kern="1200" dirty="0">
                <a:solidFill>
                  <a:schemeClr val="tx1"/>
                </a:solidFill>
                <a:effectLst/>
                <a:latin typeface="+mn-lt"/>
                <a:ea typeface="+mn-ea"/>
                <a:cs typeface="+mn-cs"/>
              </a:rPr>
            </a:b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For my trust’s purposes, I have found myself trying to write a 4-year KS2 SOW, and so I can sort of see the so of implications that there are for the KS3 curriculum.</a:t>
            </a:r>
            <a:br>
              <a:rPr lang="en-GB" sz="1200" b="0" i="0" kern="1200" dirty="0">
                <a:solidFill>
                  <a:schemeClr val="tx1"/>
                </a:solidFill>
                <a:effectLst/>
                <a:latin typeface="+mn-lt"/>
                <a:ea typeface="+mn-ea"/>
                <a:cs typeface="+mn-cs"/>
              </a:rPr>
            </a:b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For now, to exemplify the main components of grammar teaching, I’ve borrowed from the early Y7 NCELP material, which had no choice but to assume an ‘ab initio’ point of departure.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So, whilst I’m not saying that I would choose these exact contexts for the language, I think it’s highly likely that the grammar features in these resources and the vocabulary would be the same, given that I’ve chosen the verb ‘to be’ and regular adjective agreement (as verb complement) for the French example, and raised intonation questions, plus adjective agreement for the Spanish example.</a:t>
            </a:r>
            <a:br>
              <a:rPr lang="en-GB" sz="1200" b="0" i="0" kern="1200" dirty="0">
                <a:solidFill>
                  <a:schemeClr val="tx1"/>
                </a:solidFill>
                <a:effectLst/>
                <a:latin typeface="+mn-lt"/>
                <a:ea typeface="+mn-ea"/>
                <a:cs typeface="+mn-cs"/>
              </a:rPr>
            </a:b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In the examples I’ve included the grammar explanation, the input practice (listening and reading), and the output practice, so that we can see the progression.</a:t>
            </a:r>
            <a:br>
              <a:rPr lang="en-GB" sz="1200" b="0" i="0" kern="1200" dirty="0">
                <a:solidFill>
                  <a:schemeClr val="tx1"/>
                </a:solidFill>
                <a:effectLst/>
                <a:latin typeface="+mn-lt"/>
                <a:ea typeface="+mn-ea"/>
                <a:cs typeface="+mn-cs"/>
              </a:rPr>
            </a:b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87819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This is Week 1 of Y7 French.</a:t>
            </a:r>
            <a:br>
              <a:rPr lang="en-GB" b="1" dirty="0"/>
            </a:br>
            <a:endParaRPr lang="en-GB" b="1" dirty="0"/>
          </a:p>
          <a:p>
            <a:r>
              <a:rPr lang="en-GB" b="1" dirty="0"/>
              <a:t>Timing: 3 minutes</a:t>
            </a:r>
          </a:p>
          <a:p>
            <a:endParaRPr lang="en-GB" b="1" dirty="0"/>
          </a:p>
          <a:p>
            <a:r>
              <a:rPr lang="en-GB" b="1" dirty="0"/>
              <a:t>Aim: </a:t>
            </a:r>
            <a:r>
              <a:rPr lang="en-GB" dirty="0"/>
              <a:t>To teach students the written and spoken forms of </a:t>
            </a:r>
            <a:r>
              <a:rPr lang="en-GB" i="0" dirty="0"/>
              <a:t>the</a:t>
            </a:r>
            <a:r>
              <a:rPr lang="en-GB" dirty="0"/>
              <a:t> verb </a:t>
            </a:r>
            <a:r>
              <a:rPr lang="en-GB" sz="1200" b="0" i="1" kern="1200" dirty="0" err="1">
                <a:solidFill>
                  <a:schemeClr val="tx1"/>
                </a:solidFill>
                <a:effectLst/>
                <a:latin typeface="+mn-lt"/>
                <a:ea typeface="+mn-ea"/>
                <a:cs typeface="+mn-cs"/>
              </a:rPr>
              <a:t>être</a:t>
            </a:r>
            <a:r>
              <a:rPr lang="en-GB" sz="1200" b="0" i="1"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in the </a:t>
            </a:r>
            <a:r>
              <a:rPr lang="en-GB" dirty="0"/>
              <a:t>first two persons singular.</a:t>
            </a:r>
            <a:endParaRPr lang="en-GB" b="0"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4973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Outline the four areas of the talk.  The first two areas are drawn from Rowena’s more detailed CPD presentation on KS2 Grammar.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7855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Timing: 7 minutes</a:t>
            </a:r>
          </a:p>
          <a:p>
            <a:pPr marL="0" indent="0">
              <a:buNone/>
            </a:pPr>
            <a:endParaRPr lang="en-GB" b="1" dirty="0"/>
          </a:p>
          <a:p>
            <a:pPr marL="0" indent="0">
              <a:buNone/>
            </a:pPr>
            <a:r>
              <a:rPr lang="en-GB" b="1" dirty="0"/>
              <a:t>Aim: </a:t>
            </a:r>
            <a:r>
              <a:rPr lang="en-GB" b="0" dirty="0"/>
              <a:t>practising written recognition of </a:t>
            </a:r>
            <a:r>
              <a:rPr lang="en-GB" b="0" i="0" dirty="0"/>
              <a:t>the first and second person singular forms of </a:t>
            </a:r>
            <a:r>
              <a:rPr lang="en-GB" b="0" i="1" dirty="0" err="1"/>
              <a:t>être</a:t>
            </a:r>
            <a:endParaRPr lang="en-GB" b="1" dirty="0"/>
          </a:p>
          <a:p>
            <a:pPr marL="0" indent="0">
              <a:buNone/>
            </a:pPr>
            <a:endParaRPr lang="en-GB" dirty="0"/>
          </a:p>
          <a:p>
            <a:pPr marL="0" indent="0">
              <a:buNone/>
            </a:pPr>
            <a:r>
              <a:rPr lang="en-GB" b="1" dirty="0"/>
              <a:t>Procedure:</a:t>
            </a:r>
          </a:p>
          <a:p>
            <a:pPr marL="0" indent="0">
              <a:buNone/>
            </a:pPr>
            <a:r>
              <a:rPr lang="en-GB" dirty="0"/>
              <a:t>1. Write 1-8, </a:t>
            </a:r>
            <a:r>
              <a:rPr lang="en-GB" baseline="0" dirty="0"/>
              <a:t>‘je’ or ‘</a:t>
            </a:r>
            <a:r>
              <a:rPr lang="en-GB" baseline="0" dirty="0" err="1"/>
              <a:t>tu</a:t>
            </a:r>
            <a:r>
              <a:rPr lang="en-GB" baseline="0" dirty="0"/>
              <a:t>’ and the English adjective.</a:t>
            </a:r>
          </a:p>
          <a:p>
            <a:pPr marL="0" indent="0">
              <a:buNone/>
            </a:pPr>
            <a:r>
              <a:rPr lang="en-GB" dirty="0"/>
              <a:t>2. Click to reveal the answers.</a:t>
            </a:r>
          </a:p>
          <a:p>
            <a:pPr marL="0" indent="0">
              <a:buNone/>
            </a:pPr>
            <a:endParaRPr lang="en-GB" dirty="0"/>
          </a:p>
          <a:p>
            <a:pPr marL="0" indent="0">
              <a:buNone/>
            </a:pPr>
            <a:r>
              <a:rPr lang="en-GB" dirty="0"/>
              <a:t>Teachers may want to mention to students that both friends are boys. So, the adjectives (grand, petit) match match the masculine noun (there is no ‘e’ on the end). Do not dwell on it as the students will do more practice on this soon.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05100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Timing: 7 minutes</a:t>
            </a:r>
          </a:p>
          <a:p>
            <a:pPr marL="0" indent="0">
              <a:buNone/>
            </a:pPr>
            <a:endParaRPr lang="en-GB" dirty="0"/>
          </a:p>
          <a:p>
            <a:pPr marL="0" indent="0">
              <a:buNone/>
            </a:pPr>
            <a:r>
              <a:rPr lang="en-GB" b="1" dirty="0"/>
              <a:t>Aim</a:t>
            </a:r>
            <a:r>
              <a:rPr lang="en-GB" b="0" dirty="0"/>
              <a:t>: practising aural recognition of </a:t>
            </a:r>
            <a:r>
              <a:rPr lang="en-GB" b="0" i="0" dirty="0"/>
              <a:t>the first and second person singular forms of </a:t>
            </a:r>
            <a:r>
              <a:rPr lang="en-GB" b="0" i="1" dirty="0" err="1"/>
              <a:t>être</a:t>
            </a:r>
            <a:endParaRPr lang="en-GB" b="0" i="1" dirty="0"/>
          </a:p>
          <a:p>
            <a:pPr marL="0" indent="0">
              <a:buNone/>
            </a:pPr>
            <a:endParaRPr lang="en-GB" b="0" i="1" dirty="0"/>
          </a:p>
          <a:p>
            <a:pPr marL="0" indent="0">
              <a:buNone/>
            </a:pPr>
            <a:r>
              <a:rPr lang="en-GB" b="1" i="0" dirty="0"/>
              <a:t>Procedure:</a:t>
            </a:r>
            <a:endParaRPr lang="en-GB" b="0" i="0" dirty="0"/>
          </a:p>
          <a:p>
            <a:pPr marL="0" indent="0">
              <a:buNone/>
            </a:pPr>
            <a:r>
              <a:rPr lang="en-GB" b="0" i="0" dirty="0"/>
              <a:t>1. Click the numbers to play the audio.</a:t>
            </a:r>
          </a:p>
          <a:p>
            <a:pPr marL="0" indent="0">
              <a:buFont typeface="+mj-lt"/>
              <a:buNone/>
            </a:pPr>
            <a:r>
              <a:rPr lang="en-GB" b="0" i="0" dirty="0"/>
              <a:t>2. Write 1-8 and ‘I’ or ‘you’.</a:t>
            </a:r>
          </a:p>
          <a:p>
            <a:pPr marL="0" indent="0">
              <a:buFont typeface="+mj-lt"/>
              <a:buNone/>
            </a:pPr>
            <a:r>
              <a:rPr lang="en-GB" b="0" i="0" dirty="0"/>
              <a:t>3. Click to reveal the answers.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0" i="0" dirty="0"/>
              <a:t>4. </a:t>
            </a:r>
            <a:r>
              <a:rPr lang="en-US" b="0" dirty="0"/>
              <a:t>Full audio (including pronoun) can be found on the next slide so that students can hear complete French sentences.</a:t>
            </a:r>
            <a:endParaRPr lang="en-GB" b="0" i="0" dirty="0"/>
          </a:p>
          <a:p>
            <a:pPr marL="0" indent="0">
              <a:buNone/>
            </a:pPr>
            <a:endParaRPr lang="en-GB" dirty="0"/>
          </a:p>
          <a:p>
            <a:pPr marL="0" indent="0">
              <a:buNone/>
            </a:pPr>
            <a:r>
              <a:rPr lang="en-GB" b="1" dirty="0"/>
              <a:t>Transcript:</a:t>
            </a:r>
          </a:p>
          <a:p>
            <a:pPr marL="228600" indent="-228600">
              <a:buAutoNum type="arabicParenR"/>
            </a:pPr>
            <a:r>
              <a:rPr lang="en-GB" dirty="0"/>
              <a:t>[beep] </a:t>
            </a:r>
            <a:r>
              <a:rPr lang="en-GB" baseline="0" dirty="0"/>
              <a:t>es grand.</a:t>
            </a:r>
          </a:p>
          <a:p>
            <a:pPr marL="228600" indent="-228600">
              <a:buAutoNum type="arabicParenR"/>
            </a:pPr>
            <a:r>
              <a:rPr lang="en-GB" dirty="0"/>
              <a:t>[beep] </a:t>
            </a:r>
            <a:r>
              <a:rPr lang="en-GB" baseline="0" dirty="0" err="1"/>
              <a:t>suis</a:t>
            </a:r>
            <a:r>
              <a:rPr lang="en-GB" baseline="0" dirty="0"/>
              <a:t> petit.</a:t>
            </a:r>
          </a:p>
          <a:p>
            <a:pPr marL="228600" indent="-228600">
              <a:buAutoNum type="arabicParenR"/>
            </a:pPr>
            <a:r>
              <a:rPr lang="en-GB" dirty="0"/>
              <a:t>[beep] </a:t>
            </a:r>
            <a:r>
              <a:rPr lang="en-GB" baseline="0" dirty="0" err="1"/>
              <a:t>suis</a:t>
            </a:r>
            <a:r>
              <a:rPr lang="en-GB" baseline="0" dirty="0"/>
              <a:t> </a:t>
            </a:r>
            <a:r>
              <a:rPr lang="en-GB" baseline="0" dirty="0" err="1"/>
              <a:t>anglais</a:t>
            </a:r>
            <a:r>
              <a:rPr lang="en-GB" baseline="0" dirty="0"/>
              <a:t>.</a:t>
            </a:r>
          </a:p>
          <a:p>
            <a:pPr marL="228600" indent="-228600">
              <a:buAutoNum type="arabicParenR"/>
            </a:pPr>
            <a:r>
              <a:rPr lang="en-GB" dirty="0"/>
              <a:t>[beep] </a:t>
            </a:r>
            <a:r>
              <a:rPr lang="en-GB" baseline="0" dirty="0"/>
              <a:t>es cool.</a:t>
            </a:r>
          </a:p>
          <a:p>
            <a:pPr marL="228600" indent="-228600">
              <a:buAutoNum type="arabicParenR"/>
            </a:pPr>
            <a:r>
              <a:rPr lang="en-GB" dirty="0"/>
              <a:t>[beep] </a:t>
            </a:r>
            <a:r>
              <a:rPr lang="en-GB" baseline="0" dirty="0"/>
              <a:t>es </a:t>
            </a:r>
            <a:r>
              <a:rPr lang="en-GB" baseline="0" dirty="0" err="1"/>
              <a:t>calme</a:t>
            </a:r>
            <a:r>
              <a:rPr lang="en-GB" baseline="0" dirty="0"/>
              <a:t>.</a:t>
            </a:r>
          </a:p>
          <a:p>
            <a:pPr marL="228600" indent="-228600">
              <a:buAutoNum type="arabicParenR"/>
            </a:pPr>
            <a:r>
              <a:rPr lang="en-GB" dirty="0"/>
              <a:t>[beep] </a:t>
            </a:r>
            <a:r>
              <a:rPr lang="en-GB" baseline="0" dirty="0" err="1"/>
              <a:t>suis</a:t>
            </a:r>
            <a:r>
              <a:rPr lang="en-GB" baseline="0" dirty="0"/>
              <a:t> </a:t>
            </a:r>
            <a:r>
              <a:rPr lang="en-GB" baseline="0" dirty="0" err="1"/>
              <a:t>français</a:t>
            </a:r>
            <a:r>
              <a:rPr lang="en-GB" baseline="0" dirty="0"/>
              <a:t>.</a:t>
            </a:r>
          </a:p>
          <a:p>
            <a:pPr marL="0" indent="0">
              <a:buNone/>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cognates used (1 is the most frequent word in French): </a:t>
            </a:r>
            <a:br>
              <a:rPr lang="en-GB" baseline="0" dirty="0"/>
            </a:br>
            <a:r>
              <a:rPr lang="en-GB" baseline="0" dirty="0" err="1"/>
              <a:t>calme</a:t>
            </a:r>
            <a:r>
              <a:rPr lang="en-GB" baseline="0" dirty="0"/>
              <a:t> [1731], cool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93264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0" baseline="0" dirty="0"/>
              <a:t>Answers to the previous exercise with full audio played on clicks.</a:t>
            </a:r>
          </a:p>
          <a:p>
            <a:pPr marL="0" indent="0">
              <a:buNone/>
            </a:pPr>
            <a:endParaRPr lang="en-GB" dirty="0"/>
          </a:p>
          <a:p>
            <a:r>
              <a:rPr lang="en-US" b="1" dirty="0"/>
              <a:t>Transcript [audio pending – teacher to read out in the meantime]</a:t>
            </a:r>
          </a:p>
          <a:p>
            <a:pPr marL="228600" indent="-228600">
              <a:buAutoNum type="arabicParenR"/>
            </a:pPr>
            <a:r>
              <a:rPr lang="en-GB" dirty="0"/>
              <a:t>Tu </a:t>
            </a:r>
            <a:r>
              <a:rPr lang="en-GB" baseline="0" dirty="0"/>
              <a:t>es grand.</a:t>
            </a:r>
          </a:p>
          <a:p>
            <a:pPr marL="228600" indent="-228600">
              <a:buAutoNum type="arabicParenR"/>
            </a:pPr>
            <a:r>
              <a:rPr lang="en-GB" baseline="0" dirty="0"/>
              <a:t>Je </a:t>
            </a:r>
            <a:r>
              <a:rPr lang="en-GB" baseline="0" dirty="0" err="1"/>
              <a:t>suis</a:t>
            </a:r>
            <a:r>
              <a:rPr lang="en-GB" baseline="0" dirty="0"/>
              <a:t> petit.</a:t>
            </a:r>
          </a:p>
          <a:p>
            <a:pPr marL="228600" indent="-228600">
              <a:buAutoNum type="arabicParenR"/>
            </a:pPr>
            <a:r>
              <a:rPr lang="en-GB" baseline="0" dirty="0"/>
              <a:t>Je </a:t>
            </a:r>
            <a:r>
              <a:rPr lang="en-GB" baseline="0" dirty="0" err="1"/>
              <a:t>suis</a:t>
            </a:r>
            <a:r>
              <a:rPr lang="en-GB" baseline="0" dirty="0"/>
              <a:t> </a:t>
            </a:r>
            <a:r>
              <a:rPr lang="en-GB" baseline="0" dirty="0" err="1"/>
              <a:t>anglais</a:t>
            </a:r>
            <a:r>
              <a:rPr lang="en-GB" baseline="0" dirty="0"/>
              <a:t>.</a:t>
            </a:r>
          </a:p>
          <a:p>
            <a:pPr marL="228600" indent="-228600">
              <a:buAutoNum type="arabicParenR"/>
            </a:pPr>
            <a:r>
              <a:rPr lang="en-GB" baseline="0" dirty="0"/>
              <a:t>Tu es cool.</a:t>
            </a:r>
          </a:p>
          <a:p>
            <a:pPr marL="228600" indent="-228600">
              <a:buAutoNum type="arabicParenR"/>
            </a:pPr>
            <a:r>
              <a:rPr lang="en-GB" baseline="0" dirty="0"/>
              <a:t>Tu es </a:t>
            </a:r>
            <a:r>
              <a:rPr lang="en-GB" baseline="0" dirty="0" err="1"/>
              <a:t>calme</a:t>
            </a:r>
            <a:r>
              <a:rPr lang="en-GB" baseline="0" dirty="0"/>
              <a:t>.</a:t>
            </a:r>
          </a:p>
          <a:p>
            <a:pPr marL="228600" indent="-228600">
              <a:buAutoNum type="arabicParenR"/>
            </a:pPr>
            <a:r>
              <a:rPr lang="en-GB" baseline="0" dirty="0"/>
              <a:t>Je </a:t>
            </a:r>
            <a:r>
              <a:rPr lang="en-GB" baseline="0" dirty="0" err="1"/>
              <a:t>suis</a:t>
            </a:r>
            <a:r>
              <a:rPr lang="en-GB" baseline="0" dirty="0"/>
              <a:t> </a:t>
            </a:r>
            <a:r>
              <a:rPr lang="en-GB" baseline="0" dirty="0" err="1"/>
              <a:t>français</a:t>
            </a:r>
            <a:r>
              <a:rPr lang="en-GB" baseline="0" dirty="0"/>
              <a:t>.</a:t>
            </a:r>
          </a:p>
          <a:p>
            <a:pPr marL="0" indent="0">
              <a:buNone/>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cognates used (1 is the most frequent word in French): </a:t>
            </a:r>
            <a:br>
              <a:rPr lang="en-GB" baseline="0" dirty="0"/>
            </a:br>
            <a:r>
              <a:rPr lang="en-GB" baseline="0" dirty="0" err="1"/>
              <a:t>calme</a:t>
            </a:r>
            <a:r>
              <a:rPr lang="en-GB" baseline="0" dirty="0"/>
              <a:t> [1731], cool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79198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Timing: 7 minutes</a:t>
            </a:r>
          </a:p>
          <a:p>
            <a:pPr marL="0" indent="0">
              <a:buNone/>
            </a:pPr>
            <a:endParaRPr lang="en-GB" b="1" baseline="0" dirty="0"/>
          </a:p>
          <a:p>
            <a:pPr marL="0" indent="0">
              <a:buNone/>
            </a:pPr>
            <a:r>
              <a:rPr lang="en-GB" b="1" baseline="0" dirty="0"/>
              <a:t>Aim:</a:t>
            </a:r>
            <a:r>
              <a:rPr lang="en-GB" b="0" baseline="0" dirty="0"/>
              <a:t> practising oral production of the first and second person singular forms of </a:t>
            </a:r>
            <a:r>
              <a:rPr lang="en-GB" b="0" i="1" baseline="0" dirty="0" err="1"/>
              <a:t>être</a:t>
            </a:r>
            <a:endParaRPr lang="en-GB" b="0" i="0" baseline="0" dirty="0"/>
          </a:p>
          <a:p>
            <a:pPr marL="0" indent="0">
              <a:buNone/>
            </a:pPr>
            <a:endParaRPr lang="en-GB" b="0" i="0" baseline="0" dirty="0"/>
          </a:p>
          <a:p>
            <a:pPr marL="0" indent="0">
              <a:buNone/>
            </a:pPr>
            <a:r>
              <a:rPr lang="en-GB" b="1" i="0" baseline="0" dirty="0"/>
              <a:t>Procedure:</a:t>
            </a: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Download and cut out the prompt cards (found on the portal alongside this resource).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Separate the cards into two piles – one pile of the pronoun pictures (‘I’ and ‘you’) and one pile of adjectives.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baseline="0" dirty="0"/>
              <a:t>Partner A picks a pronoun (I or you) and then an adjective; partner B gives the translation.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a:t>
            </a:r>
            <a:r>
              <a:rPr lang="en-GB" baseline="0" dirty="0"/>
              <a:t>Students then swap roles.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5. </a:t>
            </a:r>
            <a:r>
              <a:rPr lang="en-GB" baseline="0" dirty="0"/>
              <a:t>Pairs can time themselves, repeating the activity to see how quickly they can complete all the sentences and translations.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6. </a:t>
            </a:r>
            <a:r>
              <a:rPr lang="en-GB" baseline="0" dirty="0"/>
              <a:t>With each new game, different sentences will be generated.</a:t>
            </a:r>
          </a:p>
          <a:p>
            <a:pPr marL="0" indent="0">
              <a:buNone/>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the students will be creating sentences as per the cards only, and so will not need the feminine form of the adjectives.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The cards do not have to be printed, but they provide a model for the speaking activity.  Students can easily be given one sheet of A4 white paper, fold it in half (lengthways), then again in half (widthways), then again in half (widthways), so that 8 equal-sized rectangular shapes are created.  In 2 of them, they write ‘I’, in 2 others, they write ‘you’, then they write: tall, short, English, French once on each of the other 4.  They tear (with or without use of a ruler, and certainly no scissors – it doesn’t need to be neat!).  The first time students create their own flashcards takes about 5 mins, but they get quicker and quicker.  It saves copying, cutting…</a:t>
            </a:r>
          </a:p>
          <a:p>
            <a:pPr marL="0" indent="0">
              <a:buNone/>
            </a:pPr>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68727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Timing: 6 minutes</a:t>
            </a:r>
          </a:p>
          <a:p>
            <a:pPr marL="0" indent="0">
              <a:buNone/>
            </a:pPr>
            <a:endParaRPr lang="en-GB" baseline="0" dirty="0"/>
          </a:p>
          <a:p>
            <a:pPr marL="0" indent="0">
              <a:buNone/>
            </a:pPr>
            <a:r>
              <a:rPr lang="en-GB" b="1" baseline="0" dirty="0"/>
              <a:t>Aim: </a:t>
            </a:r>
            <a:r>
              <a:rPr lang="en-GB" b="0" baseline="0" dirty="0"/>
              <a:t>practising written production of the first and second person singular forms of </a:t>
            </a:r>
            <a:r>
              <a:rPr lang="en-GB" b="0" i="1" baseline="0" dirty="0" err="1"/>
              <a:t>être</a:t>
            </a:r>
            <a:endParaRPr lang="en-GB" b="0" i="1" baseline="0" dirty="0"/>
          </a:p>
          <a:p>
            <a:pPr marL="0" indent="0">
              <a:buNone/>
            </a:pPr>
            <a:endParaRPr lang="en-GB" b="0" i="1" baseline="0" dirty="0"/>
          </a:p>
          <a:p>
            <a:pPr marL="0" indent="0">
              <a:buNone/>
            </a:pPr>
            <a:r>
              <a:rPr lang="en-GB" b="1" i="0"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1. </a:t>
            </a:r>
            <a:r>
              <a:rPr lang="en-GB" baseline="0" dirty="0"/>
              <a:t>On mini whiteboards or paper, students write the sentence generated on each click of the </a:t>
            </a:r>
            <a:r>
              <a:rPr lang="en-GB" baseline="0" dirty="0" err="1"/>
              <a:t>powerpoint</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2. </a:t>
            </a:r>
            <a:r>
              <a:rPr lang="en-GB" baseline="0" dirty="0"/>
              <a:t>After each of the first few items, check that the students are writing </a:t>
            </a:r>
            <a:r>
              <a:rPr lang="en-GB" b="1" baseline="0" dirty="0"/>
              <a:t>je </a:t>
            </a:r>
            <a:r>
              <a:rPr lang="en-GB" b="1" baseline="0" dirty="0" err="1"/>
              <a:t>suis</a:t>
            </a:r>
            <a:r>
              <a:rPr lang="en-GB" b="1" baseline="0" dirty="0"/>
              <a:t> </a:t>
            </a:r>
            <a:r>
              <a:rPr lang="en-GB" baseline="0" dirty="0"/>
              <a:t>and </a:t>
            </a:r>
            <a:r>
              <a:rPr lang="en-GB" b="1" baseline="0" dirty="0" err="1"/>
              <a:t>tu</a:t>
            </a:r>
            <a:r>
              <a:rPr lang="en-GB" b="1" baseline="0" dirty="0"/>
              <a:t> es </a:t>
            </a:r>
            <a:r>
              <a:rPr lang="en-GB" baseline="0" dirty="0"/>
              <a:t>correctly.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95218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is lesson 6 of Y7.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Grammar recap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Elicit</a:t>
            </a:r>
            <a:r>
              <a:rPr lang="en-GB" b="0" baseline="0" dirty="0"/>
              <a:t> the translations of the Spanish sentences from students.</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205970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Grammar activity (reading)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US" b="1" dirty="0"/>
              <a:t>Timing: </a:t>
            </a:r>
            <a:r>
              <a:rPr lang="en-US" b="0" dirty="0"/>
              <a:t>7 minutes</a:t>
            </a:r>
          </a:p>
          <a:p>
            <a:endParaRPr lang="en-US" b="1" dirty="0"/>
          </a:p>
          <a:p>
            <a:r>
              <a:rPr lang="en-US" b="1" dirty="0"/>
              <a:t>Aim: </a:t>
            </a:r>
            <a:r>
              <a:rPr lang="en-US" b="0" dirty="0"/>
              <a:t>to practise differentiating between adjective</a:t>
            </a:r>
            <a:r>
              <a:rPr lang="en-US" b="0" baseline="0" dirty="0"/>
              <a:t> endings that mark </a:t>
            </a:r>
            <a:r>
              <a:rPr lang="en-US" b="0" dirty="0"/>
              <a:t>biological gender</a:t>
            </a:r>
          </a:p>
          <a:p>
            <a:endParaRPr lang="en-US" b="1" dirty="0"/>
          </a:p>
          <a:p>
            <a:r>
              <a:rPr lang="en-US" b="1" dirty="0"/>
              <a:t>Procedure:</a:t>
            </a:r>
          </a:p>
          <a:p>
            <a:r>
              <a:rPr lang="en-US" b="0" dirty="0"/>
              <a:t>1. Ask students</a:t>
            </a:r>
            <a:r>
              <a:rPr lang="en-US" b="0" baseline="0" dirty="0"/>
              <a:t> to write 1-8.</a:t>
            </a:r>
            <a:endParaRPr lang="en-US" b="0" dirty="0"/>
          </a:p>
          <a:p>
            <a:r>
              <a:rPr lang="en-US" b="0" dirty="0"/>
              <a:t>2. Students write</a:t>
            </a:r>
            <a:r>
              <a:rPr lang="en-US" b="0" baseline="0" dirty="0"/>
              <a:t> P for Pablo (i.e. male subject), C for Claudia (female subject) or ‘P &amp; C’ for both</a:t>
            </a:r>
            <a:endParaRPr lang="en-US" b="0" dirty="0"/>
          </a:p>
          <a:p>
            <a:r>
              <a:rPr lang="en-US" b="0" dirty="0"/>
              <a:t>3. Check answers and understanding</a:t>
            </a:r>
            <a:r>
              <a:rPr lang="en-US" b="0" baseline="0" dirty="0"/>
              <a:t> of the adjectives</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a:t>
            </a:r>
            <a:r>
              <a:rPr lang="en-GB" b="1" dirty="0"/>
              <a:t>famoso</a:t>
            </a:r>
            <a:r>
              <a:rPr lang="en-GB" dirty="0"/>
              <a:t> [997] and</a:t>
            </a:r>
            <a:r>
              <a:rPr lang="en-GB" b="1" dirty="0"/>
              <a:t> rico </a:t>
            </a:r>
            <a:r>
              <a:rPr lang="en-GB" dirty="0"/>
              <a:t>[398] are high-frequency adjectives</a:t>
            </a:r>
            <a:r>
              <a:rPr lang="en-GB" baseline="0" dirty="0"/>
              <a:t> that are formally introduced in the second half of the autumn term.</a:t>
            </a:r>
            <a:br>
              <a:rPr lang="en-GB" baseline="0" dirty="0"/>
            </a:br>
            <a:r>
              <a:rPr lang="en-GB" baseline="0" dirty="0"/>
              <a:t>The meaning can be given during class feedback.  Here the focus is on the adjective ending, and both these adjectives follow the ‘o’ </a:t>
            </a:r>
            <a:r>
              <a:rPr lang="en-GB" baseline="0" dirty="0">
                <a:sym typeface="Wingdings" panose="05000000000000000000" pitchFamily="2" charset="2"/>
              </a:rPr>
              <a:t> ‘a’ rule.</a:t>
            </a:r>
            <a:br>
              <a:rPr lang="en-GB" baseline="0" dirty="0">
                <a:sym typeface="Wingdings" panose="05000000000000000000" pitchFamily="2" charset="2"/>
              </a:rPr>
            </a:br>
            <a:r>
              <a:rPr lang="en-GB" baseline="0" dirty="0">
                <a:sym typeface="Wingdings" panose="05000000000000000000" pitchFamily="2" charset="2"/>
              </a:rPr>
              <a:t>2. </a:t>
            </a:r>
            <a:r>
              <a:rPr lang="en-GB" b="1" baseline="0" dirty="0">
                <a:sym typeface="Wingdings" panose="05000000000000000000" pitchFamily="2" charset="2"/>
              </a:rPr>
              <a:t>interesante</a:t>
            </a:r>
            <a:r>
              <a:rPr lang="en-GB" baseline="0" dirty="0">
                <a:sym typeface="Wingdings" panose="05000000000000000000" pitchFamily="2" charset="2"/>
              </a:rPr>
              <a:t> [617] has been encountered in the phonics ‘I’ cluster words and is a cognate.  It gives another example of an adjective ending in ‘e’ which doesn’t change for masculine/feminine singular.</a:t>
            </a:r>
            <a:endParaRPr lang="en-US" b="1" dirty="0"/>
          </a:p>
          <a:p>
            <a:endParaRPr lang="en-US" b="1" dirty="0"/>
          </a:p>
          <a:p>
            <a:r>
              <a:rPr lang="en-GB" b="1" baseline="0" dirty="0"/>
              <a:t>Word frequency (1 is the most frequent word in Spanish): </a:t>
            </a:r>
            <a:br>
              <a:rPr lang="en-GB" baseline="0" dirty="0"/>
            </a:br>
            <a:r>
              <a:rPr lang="en-GB" baseline="0" dirty="0"/>
              <a:t>simpatico [3350], alegre [2082], alto [232], bajo [237], tranquilo [1073], </a:t>
            </a:r>
            <a:r>
              <a:rPr lang="en-GB" b="0" dirty="0"/>
              <a:t>famoso</a:t>
            </a:r>
            <a:r>
              <a:rPr lang="en-GB" dirty="0"/>
              <a:t> [997], </a:t>
            </a:r>
            <a:r>
              <a:rPr lang="en-GB" b="0" dirty="0"/>
              <a:t>rico</a:t>
            </a:r>
            <a:r>
              <a:rPr lang="en-GB" b="1" dirty="0"/>
              <a:t> </a:t>
            </a:r>
            <a:r>
              <a:rPr lang="en-GB" dirty="0"/>
              <a:t>[398], </a:t>
            </a:r>
            <a:r>
              <a:rPr lang="en-GB" b="0" baseline="0" dirty="0">
                <a:sym typeface="Wingdings" panose="05000000000000000000" pitchFamily="2" charset="2"/>
              </a:rPr>
              <a:t>interesante</a:t>
            </a:r>
            <a:r>
              <a:rPr lang="en-GB" baseline="0" dirty="0">
                <a:sym typeface="Wingdings" panose="05000000000000000000" pitchFamily="2" charset="2"/>
              </a:rPr>
              <a:t> [617]</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baseline="0" dirty="0"/>
              <a:t>Grammar activity (listening)</a:t>
            </a:r>
            <a:endParaRPr lang="en-US" b="1" dirty="0"/>
          </a:p>
          <a:p>
            <a:endParaRPr lang="en-US" b="1" dirty="0"/>
          </a:p>
          <a:p>
            <a:r>
              <a:rPr lang="en-US" b="1" dirty="0"/>
              <a:t>Timing: </a:t>
            </a:r>
            <a:r>
              <a:rPr lang="en-US" b="0" dirty="0"/>
              <a:t>8 minutes</a:t>
            </a:r>
          </a:p>
          <a:p>
            <a:endParaRPr lang="en-US" b="1" dirty="0"/>
          </a:p>
          <a:p>
            <a:r>
              <a:rPr lang="en-US" b="1" dirty="0"/>
              <a:t>Aim: </a:t>
            </a:r>
            <a:r>
              <a:rPr lang="en-US" b="0" dirty="0"/>
              <a:t>to practise distinguishing between </a:t>
            </a:r>
            <a:r>
              <a:rPr lang="en-US" b="0" baseline="0" dirty="0"/>
              <a:t>masculine and feminine adjective endings</a:t>
            </a:r>
          </a:p>
          <a:p>
            <a:endParaRPr lang="en-US" b="1" dirty="0"/>
          </a:p>
          <a:p>
            <a:r>
              <a:rPr lang="en-US" b="1" dirty="0"/>
              <a:t>Procedure:</a:t>
            </a:r>
          </a:p>
          <a:p>
            <a:r>
              <a:rPr lang="en-US" b="0" dirty="0"/>
              <a:t>1. Students write 1-8</a:t>
            </a:r>
            <a:r>
              <a:rPr lang="en-US" b="0" baseline="0" dirty="0"/>
              <a:t>.</a:t>
            </a:r>
            <a:endParaRPr lang="en-US" b="0" dirty="0"/>
          </a:p>
          <a:p>
            <a:r>
              <a:rPr lang="en-US" b="0" dirty="0"/>
              <a:t>2. Students write male for female for</a:t>
            </a:r>
            <a:r>
              <a:rPr lang="en-US" b="0" baseline="0" dirty="0"/>
              <a:t> each item, depending on whether they hear a masculine or feminine adjective.</a:t>
            </a:r>
            <a:endParaRPr lang="en-US" b="0" dirty="0"/>
          </a:p>
          <a:p>
            <a:r>
              <a:rPr lang="en-US" b="0" dirty="0"/>
              <a:t>3. Optional:</a:t>
            </a:r>
            <a:r>
              <a:rPr lang="en-US" b="0" baseline="0" dirty="0"/>
              <a:t> write the character description in English (students might need to take notes in Spanish first, then translate from their notes)</a:t>
            </a:r>
          </a:p>
          <a:p>
            <a:endParaRPr lang="en-US" b="0" dirty="0"/>
          </a:p>
          <a:p>
            <a:r>
              <a:rPr lang="en-US" b="1" dirty="0"/>
              <a:t>Transcript:</a:t>
            </a:r>
          </a:p>
          <a:p>
            <a:pPr marL="228600" lvl="0" indent="-228600">
              <a:buFontTx/>
              <a:buAutoNum type="arabicParenR"/>
              <a:defRPr/>
            </a:pPr>
            <a:r>
              <a:rPr lang="en-GB" dirty="0">
                <a:solidFill>
                  <a:srgbClr val="4472C4">
                    <a:lumMod val="50000"/>
                  </a:srgbClr>
                </a:solidFill>
                <a:latin typeface="Century Gothic" panose="020B0502020202020204" pitchFamily="34" charset="0"/>
              </a:rPr>
              <a:t>Es alegre y </a:t>
            </a:r>
            <a:r>
              <a:rPr lang="en-GB" dirty="0" err="1">
                <a:solidFill>
                  <a:srgbClr val="4472C4">
                    <a:lumMod val="50000"/>
                  </a:srgbClr>
                </a:solidFill>
                <a:latin typeface="Century Gothic" panose="020B0502020202020204" pitchFamily="34" charset="0"/>
              </a:rPr>
              <a:t>alta.</a:t>
            </a:r>
            <a:endParaRPr lang="en-GB" dirty="0">
              <a:solidFill>
                <a:srgbClr val="4472C4">
                  <a:lumMod val="50000"/>
                </a:srgbClr>
              </a:solidFill>
              <a:latin typeface="Century Gothic" panose="020B0502020202020204" pitchFamily="34" charset="0"/>
            </a:endParaRPr>
          </a:p>
          <a:p>
            <a:pPr marL="228600" lvl="0" indent="-228600">
              <a:buFontTx/>
              <a:buAutoNum type="arabicParenR"/>
              <a:defRPr/>
            </a:pPr>
            <a:r>
              <a:rPr lang="en-GB" dirty="0">
                <a:solidFill>
                  <a:srgbClr val="4472C4">
                    <a:lumMod val="50000"/>
                  </a:srgbClr>
                </a:solidFill>
                <a:latin typeface="Century Gothic" panose="020B0502020202020204" pitchFamily="34" charset="0"/>
              </a:rPr>
              <a:t>Es bajo y simpático.</a:t>
            </a:r>
          </a:p>
          <a:p>
            <a:pPr marL="228600" lvl="0" indent="-228600">
              <a:buFontTx/>
              <a:buAutoNum type="arabicParenR"/>
              <a:defRPr/>
            </a:pPr>
            <a:r>
              <a:rPr lang="en-GB" dirty="0">
                <a:solidFill>
                  <a:srgbClr val="4472C4">
                    <a:lumMod val="50000"/>
                  </a:srgbClr>
                </a:solidFill>
                <a:latin typeface="Century Gothic" panose="020B0502020202020204" pitchFamily="34" charset="0"/>
              </a:rPr>
              <a:t>Es guapo y tranquilo.</a:t>
            </a:r>
          </a:p>
          <a:p>
            <a:pPr marL="228600" lvl="0" indent="-228600">
              <a:buFontTx/>
              <a:buAutoNum type="arabicParenR"/>
              <a:defRPr/>
            </a:pPr>
            <a:r>
              <a:rPr lang="en-GB" dirty="0">
                <a:solidFill>
                  <a:srgbClr val="4472C4">
                    <a:lumMod val="50000"/>
                  </a:srgbClr>
                </a:solidFill>
                <a:latin typeface="Century Gothic" panose="020B0502020202020204" pitchFamily="34" charset="0"/>
              </a:rPr>
              <a:t>Es </a:t>
            </a:r>
            <a:r>
              <a:rPr lang="en-GB" dirty="0" err="1">
                <a:solidFill>
                  <a:srgbClr val="4472C4">
                    <a:lumMod val="50000"/>
                  </a:srgbClr>
                </a:solidFill>
                <a:latin typeface="Century Gothic" panose="020B0502020202020204" pitchFamily="34" charset="0"/>
              </a:rPr>
              <a:t>alta</a:t>
            </a:r>
            <a:r>
              <a:rPr lang="en-GB" dirty="0">
                <a:solidFill>
                  <a:srgbClr val="4472C4">
                    <a:lumMod val="50000"/>
                  </a:srgbClr>
                </a:solidFill>
                <a:latin typeface="Century Gothic" panose="020B0502020202020204" pitchFamily="34" charset="0"/>
              </a:rPr>
              <a:t> y </a:t>
            </a:r>
            <a:r>
              <a:rPr lang="en-GB" dirty="0" err="1">
                <a:solidFill>
                  <a:srgbClr val="4472C4">
                    <a:lumMod val="50000"/>
                  </a:srgbClr>
                </a:solidFill>
                <a:latin typeface="Century Gothic" panose="020B0502020202020204" pitchFamily="34" charset="0"/>
              </a:rPr>
              <a:t>guapa</a:t>
            </a:r>
            <a:r>
              <a:rPr lang="en-GB" dirty="0">
                <a:solidFill>
                  <a:srgbClr val="4472C4">
                    <a:lumMod val="50000"/>
                  </a:srgbClr>
                </a:solidFill>
                <a:latin typeface="Century Gothic" panose="020B0502020202020204" pitchFamily="34" charset="0"/>
              </a:rPr>
              <a:t>.</a:t>
            </a:r>
          </a:p>
          <a:p>
            <a:pPr marL="228600" lvl="0" indent="-228600">
              <a:buFontTx/>
              <a:buAutoNum type="arabicParenR"/>
              <a:defRPr/>
            </a:pPr>
            <a:r>
              <a:rPr lang="en-GB" dirty="0">
                <a:solidFill>
                  <a:srgbClr val="4472C4">
                    <a:lumMod val="50000"/>
                  </a:srgbClr>
                </a:solidFill>
                <a:latin typeface="Century Gothic" panose="020B0502020202020204" pitchFamily="34" charset="0"/>
              </a:rPr>
              <a:t>Es alegre y </a:t>
            </a:r>
            <a:r>
              <a:rPr lang="en-GB" dirty="0" err="1">
                <a:solidFill>
                  <a:srgbClr val="4472C4">
                    <a:lumMod val="50000"/>
                  </a:srgbClr>
                </a:solidFill>
                <a:latin typeface="Century Gothic" panose="020B0502020202020204" pitchFamily="34" charset="0"/>
              </a:rPr>
              <a:t>baja</a:t>
            </a:r>
            <a:r>
              <a:rPr lang="en-GB" dirty="0">
                <a:solidFill>
                  <a:srgbClr val="4472C4">
                    <a:lumMod val="50000"/>
                  </a:srgbClr>
                </a:solidFill>
                <a:latin typeface="Century Gothic" panose="020B0502020202020204" pitchFamily="34" charset="0"/>
              </a:rPr>
              <a:t>.</a:t>
            </a:r>
          </a:p>
          <a:p>
            <a:pPr marL="228600" lvl="0" indent="-228600">
              <a:buFontTx/>
              <a:buAutoNum type="arabicParenR"/>
              <a:defRPr/>
            </a:pPr>
            <a:r>
              <a:rPr lang="en-GB" dirty="0">
                <a:solidFill>
                  <a:srgbClr val="4472C4">
                    <a:lumMod val="50000"/>
                  </a:srgbClr>
                </a:solidFill>
                <a:latin typeface="Century Gothic" panose="020B0502020202020204" pitchFamily="34" charset="0"/>
              </a:rPr>
              <a:t>Es tranquilo y bajo.</a:t>
            </a:r>
          </a:p>
          <a:p>
            <a:pPr marL="228600" lvl="0" indent="-228600">
              <a:buFontTx/>
              <a:buAutoNum type="arabicParenR"/>
              <a:defRPr/>
            </a:pPr>
            <a:r>
              <a:rPr lang="en-GB" dirty="0">
                <a:solidFill>
                  <a:srgbClr val="4472C4">
                    <a:lumMod val="50000"/>
                  </a:srgbClr>
                </a:solidFill>
                <a:latin typeface="Century Gothic" panose="020B0502020202020204" pitchFamily="34" charset="0"/>
              </a:rPr>
              <a:t>Es simpático y alto.</a:t>
            </a:r>
          </a:p>
          <a:p>
            <a:pPr marL="228600" lvl="0" indent="-228600">
              <a:buFontTx/>
              <a:buAutoNum type="arabicParenR"/>
              <a:defRPr/>
            </a:pPr>
            <a:r>
              <a:rPr lang="en-GB" dirty="0">
                <a:solidFill>
                  <a:srgbClr val="4472C4">
                    <a:lumMod val="50000"/>
                  </a:srgbClr>
                </a:solidFill>
                <a:latin typeface="Century Gothic" panose="020B0502020202020204" pitchFamily="34" charset="0"/>
              </a:rPr>
              <a:t>Es </a:t>
            </a:r>
            <a:r>
              <a:rPr lang="en-GB" dirty="0" err="1">
                <a:solidFill>
                  <a:srgbClr val="4472C4">
                    <a:lumMod val="50000"/>
                  </a:srgbClr>
                </a:solidFill>
                <a:latin typeface="Century Gothic" panose="020B0502020202020204" pitchFamily="34" charset="0"/>
              </a:rPr>
              <a:t>alta</a:t>
            </a:r>
            <a:r>
              <a:rPr lang="en-GB" dirty="0">
                <a:solidFill>
                  <a:srgbClr val="4472C4">
                    <a:lumMod val="50000"/>
                  </a:srgbClr>
                </a:solidFill>
                <a:latin typeface="Century Gothic" panose="020B0502020202020204" pitchFamily="34" charset="0"/>
              </a:rPr>
              <a:t> y </a:t>
            </a:r>
            <a:r>
              <a:rPr lang="en-GB" dirty="0" err="1">
                <a:solidFill>
                  <a:srgbClr val="4472C4">
                    <a:lumMod val="50000"/>
                  </a:srgbClr>
                </a:solidFill>
                <a:latin typeface="Century Gothic" panose="020B0502020202020204" pitchFamily="34" charset="0"/>
              </a:rPr>
              <a:t>tranquila</a:t>
            </a:r>
            <a:r>
              <a:rPr lang="en-GB" dirty="0">
                <a:solidFill>
                  <a:srgbClr val="4472C4">
                    <a:lumMod val="50000"/>
                  </a:srgbClr>
                </a:solidFill>
                <a:latin typeface="Century Gothic" panose="020B0502020202020204" pitchFamily="34" charset="0"/>
              </a:rPr>
              <a: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a:t>simpatico [3350], alegre [2082], guapo [4193], alto [232], bajo [237], tranquilo [1073]</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 of yes-no questions,</a:t>
            </a:r>
            <a:r>
              <a:rPr lang="en-GB" b="0" baseline="0" dirty="0"/>
              <a:t> including the intonation difference from statements and the use of the upside down question mark.</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086892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Speaking/listening activity</a:t>
            </a:r>
          </a:p>
          <a:p>
            <a:endParaRPr lang="en-GB" dirty="0"/>
          </a:p>
          <a:p>
            <a:r>
              <a:rPr lang="en-GB" b="1" baseline="0" dirty="0"/>
              <a:t>Aim: </a:t>
            </a:r>
            <a:r>
              <a:rPr lang="en-GB" b="0" baseline="0" dirty="0"/>
              <a:t>to work with a partner to identify the characters as quickly as possible; to practise use of adjective agreement and question intonation</a:t>
            </a:r>
          </a:p>
          <a:p>
            <a:endParaRPr lang="en-GB" b="1" baseline="0" dirty="0"/>
          </a:p>
          <a:p>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a:t>
            </a:r>
            <a:r>
              <a:rPr lang="en-GB" dirty="0"/>
              <a:t>Explain the title of the slide – who am I? Explain the two component parts of the phrase. </a:t>
            </a:r>
            <a:endParaRPr lang="en-GB" baseline="0" dirty="0"/>
          </a:p>
          <a:p>
            <a:r>
              <a:rPr lang="en-GB" baseline="0" dirty="0"/>
              <a:t>2. Use this slide to model the instructions for the pair work before displaying the </a:t>
            </a:r>
            <a:r>
              <a:rPr lang="en-GB" b="1" u="sng" baseline="0" dirty="0"/>
              <a:t>master</a:t>
            </a:r>
            <a:r>
              <a:rPr lang="en-GB" baseline="0" dirty="0"/>
              <a:t> (next slide).</a:t>
            </a:r>
          </a:p>
          <a:p>
            <a:r>
              <a:rPr lang="en-GB" baseline="0" dirty="0"/>
              <a:t>3. Give students 30 seconds to write down 8 names (mixture of boys/girls). Alternatively, use the final slide in this PPT to allocate 8 names to each student.</a:t>
            </a:r>
          </a:p>
          <a:p>
            <a:r>
              <a:rPr lang="en-GB" baseline="0" dirty="0"/>
              <a:t>3. Work in pairs. Partners </a:t>
            </a:r>
            <a:r>
              <a:rPr lang="en-GB" dirty="0"/>
              <a:t>take it in turns</a:t>
            </a:r>
            <a:r>
              <a:rPr lang="en-GB" baseline="0" dirty="0"/>
              <a:t> to select a name from their own list. They give a sentence to describe themselves (Soy…). </a:t>
            </a:r>
          </a:p>
          <a:p>
            <a:r>
              <a:rPr lang="en-GB" baseline="0" dirty="0"/>
              <a:t>4. The other player has to identify who is being described, using </a:t>
            </a:r>
            <a:r>
              <a:rPr lang="en-GB" b="1" baseline="0" dirty="0"/>
              <a:t>raised question intonation</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Explain to the pupils that they have to pronounce the adjective correctly, with the correct ending, otherwise their partner cannot know who they might be.</a:t>
            </a:r>
          </a:p>
          <a:p>
            <a:pPr marL="228600" indent="-228600">
              <a:buAutoNum type="arabicPeriod" startAt="5"/>
            </a:pPr>
            <a:r>
              <a:rPr lang="en-GB" baseline="0" dirty="0"/>
              <a:t>Students put their hands up when they have finished.</a:t>
            </a:r>
          </a:p>
          <a:p>
            <a:pPr marL="228600" marR="0" lvl="0" indent="-228600" algn="l" defTabSz="914400" rtl="0" eaLnBrk="1" fontAlgn="auto" latinLnBrk="0" hangingPunct="1">
              <a:lnSpc>
                <a:spcPct val="100000"/>
              </a:lnSpc>
              <a:spcBef>
                <a:spcPts val="0"/>
              </a:spcBef>
              <a:spcAft>
                <a:spcPts val="0"/>
              </a:spcAft>
              <a:buClrTx/>
              <a:buSzTx/>
              <a:buFontTx/>
              <a:buAutoNum type="arabicPeriod" startAt="5"/>
              <a:tabLst/>
              <a:defRPr/>
            </a:pPr>
            <a:r>
              <a:rPr lang="en-GB" baseline="0" dirty="0"/>
              <a:t>At the end of the game, point out to them that grammar features (in this case </a:t>
            </a:r>
            <a:r>
              <a:rPr lang="en-GB" baseline="0" dirty="0" err="1"/>
              <a:t>masc</a:t>
            </a:r>
            <a:r>
              <a:rPr lang="en-GB" baseline="0" dirty="0"/>
              <a:t>/fem adjective endings) often help us to pinpoint the correct meaning more quickly, but not always!</a:t>
            </a:r>
          </a:p>
          <a:p>
            <a:pPr marL="228600" indent="-228600">
              <a:buAutoNum type="arabicPeriod" startAt="5"/>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1.  </a:t>
            </a:r>
            <a:r>
              <a:rPr lang="en-GB" baseline="0" dirty="0"/>
              <a:t>Students have been using flat intonation of statements in their speaking tasks so far, for I am, you are and s/he is.  Here they use the same word order but raised intonation to turn the statement into a question.  Model this with the class a few times, contrasting flat/raised intonation. In subsequent weeks, yes/no questions using intonation will continue to be used.</a:t>
            </a:r>
          </a:p>
          <a:p>
            <a:pPr marL="0" indent="0">
              <a:buNone/>
            </a:pPr>
            <a:r>
              <a:rPr lang="en-GB" b="1" baseline="0" dirty="0"/>
              <a:t>2. </a:t>
            </a:r>
            <a:r>
              <a:rPr lang="en-GB" baseline="0" dirty="0"/>
              <a:t>alegre and interesante have been included deliberately here.  Students may have to guess twice to get this identity.</a:t>
            </a:r>
          </a:p>
          <a:p>
            <a:pPr marL="0" indent="0">
              <a:buNone/>
            </a:pPr>
            <a:r>
              <a:rPr lang="en-GB" b="1" baseline="0" dirty="0"/>
              <a:t>3. </a:t>
            </a:r>
            <a:r>
              <a:rPr lang="en-GB" baseline="0" dirty="0"/>
              <a:t>the pronunciation of names gives an opportunity for phonological decoding.  Names have been chosen for revising vowels and a few consonants that students have met in passing, J, R.</a:t>
            </a:r>
            <a:endParaRPr lang="en-US" b="1" dirty="0"/>
          </a:p>
          <a:p>
            <a:endParaRPr lang="en-US" b="1" dirty="0"/>
          </a:p>
          <a:p>
            <a:r>
              <a:rPr lang="en-GB" b="1" baseline="0" dirty="0"/>
              <a:t>Word frequency (1 is the most frequent word in Spanish): </a:t>
            </a:r>
            <a:br>
              <a:rPr lang="en-GB" baseline="0" dirty="0"/>
            </a:br>
            <a:r>
              <a:rPr lang="en-GB" baseline="0" dirty="0"/>
              <a:t>simpatico [3350], alegre [2082], guapo [4193], alto [232], bajo [237], tranquilo [1073], </a:t>
            </a:r>
            <a:r>
              <a:rPr lang="en-GB" b="0" dirty="0"/>
              <a:t>famoso</a:t>
            </a:r>
            <a:r>
              <a:rPr lang="en-GB" dirty="0"/>
              <a:t> [997], </a:t>
            </a:r>
            <a:r>
              <a:rPr lang="en-GB" b="0" baseline="0" dirty="0">
                <a:sym typeface="Wingdings" panose="05000000000000000000" pitchFamily="2" charset="2"/>
              </a:rPr>
              <a:t>interesante</a:t>
            </a:r>
            <a:r>
              <a:rPr lang="en-GB" baseline="0" dirty="0">
                <a:sym typeface="Wingdings" panose="05000000000000000000" pitchFamily="2" charset="2"/>
              </a:rPr>
              <a:t> [617]</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613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As we know the PR was focused primarily on KS3 pedagogy, but nevertheless two of its 15 recommendations do explicitly address primary language learning, and in the broadest sense.</a:t>
            </a:r>
            <a:br>
              <a:rPr lang="en-GB" sz="1200" b="0" i="0" kern="1200" dirty="0">
                <a:solidFill>
                  <a:schemeClr val="tx1"/>
                </a:solidFill>
                <a:effectLst/>
                <a:latin typeface="+mn-lt"/>
                <a:ea typeface="+mn-ea"/>
                <a:cs typeface="+mn-cs"/>
              </a:rPr>
            </a:b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These recommendations suggest that secondary languages teachers need to know which grammar is taught in English at KS2, as well as knowing what 2</a:t>
            </a:r>
            <a:r>
              <a:rPr lang="en-GB" sz="1200" b="0" i="0" kern="1200" baseline="30000" dirty="0">
                <a:solidFill>
                  <a:schemeClr val="tx1"/>
                </a:solidFill>
                <a:effectLst/>
                <a:latin typeface="+mn-lt"/>
                <a:ea typeface="+mn-ea"/>
                <a:cs typeface="+mn-cs"/>
              </a:rPr>
              <a:t>nd</a:t>
            </a:r>
            <a:r>
              <a:rPr lang="en-GB" sz="1200" b="0" i="0" kern="1200" dirty="0">
                <a:solidFill>
                  <a:schemeClr val="tx1"/>
                </a:solidFill>
                <a:effectLst/>
                <a:latin typeface="+mn-lt"/>
                <a:ea typeface="+mn-ea"/>
                <a:cs typeface="+mn-cs"/>
              </a:rPr>
              <a:t>/foreign language knowledge primary learners bring with them to secondary.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50528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Quién soy?</a:t>
            </a:r>
            <a:r>
              <a:rPr lang="en-GB" b="1" baseline="0" dirty="0"/>
              <a:t>  - Who am I?</a:t>
            </a:r>
            <a:endParaRPr lang="en-GB" b="1" dirty="0"/>
          </a:p>
          <a:p>
            <a:r>
              <a:rPr lang="en-GB" dirty="0"/>
              <a:t>Display this on the board</a:t>
            </a:r>
            <a:r>
              <a:rPr lang="en-GB" baseline="0" dirty="0"/>
              <a:t> whilst the speaking activity is taking place.</a:t>
            </a:r>
            <a:br>
              <a:rPr lang="en-GB" baseline="0"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271892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Writing</a:t>
            </a:r>
            <a:r>
              <a:rPr lang="en-US" b="1" baseline="0" dirty="0"/>
              <a:t> activity</a:t>
            </a:r>
            <a:endParaRPr lang="en-US" b="1" dirty="0"/>
          </a:p>
          <a:p>
            <a:endParaRPr lang="en-US" b="1" dirty="0"/>
          </a:p>
          <a:p>
            <a:r>
              <a:rPr lang="en-US" b="1" dirty="0"/>
              <a:t>Timing: </a:t>
            </a:r>
            <a:r>
              <a:rPr lang="en-US" b="0" dirty="0"/>
              <a:t>7</a:t>
            </a:r>
            <a:r>
              <a:rPr lang="en-US" b="0" baseline="0" dirty="0"/>
              <a:t> minutes</a:t>
            </a:r>
            <a:endParaRPr lang="en-US" b="0" dirty="0"/>
          </a:p>
          <a:p>
            <a:endParaRPr lang="en-US" b="1" dirty="0"/>
          </a:p>
          <a:p>
            <a:r>
              <a:rPr lang="en-US" b="1" dirty="0"/>
              <a:t>Aim: </a:t>
            </a:r>
            <a:r>
              <a:rPr lang="en-US" b="0" dirty="0"/>
              <a:t>to</a:t>
            </a:r>
            <a:r>
              <a:rPr lang="en-US" b="0" baseline="0" dirty="0"/>
              <a:t> write more freely using adjective agreement</a:t>
            </a:r>
            <a:endParaRPr lang="en-US" b="0" dirty="0"/>
          </a:p>
          <a:p>
            <a:endParaRPr lang="en-US" b="1" dirty="0"/>
          </a:p>
          <a:p>
            <a:r>
              <a:rPr lang="en-US" b="1" dirty="0"/>
              <a:t>Procedure:</a:t>
            </a:r>
          </a:p>
          <a:p>
            <a:r>
              <a:rPr lang="en-US" b="0" dirty="0"/>
              <a:t>1. Students write</a:t>
            </a:r>
            <a:r>
              <a:rPr lang="en-US" b="0" baseline="0" dirty="0"/>
              <a:t> a sentence for each character.</a:t>
            </a:r>
            <a:endParaRPr lang="en-US" b="0" dirty="0"/>
          </a:p>
          <a:p>
            <a:r>
              <a:rPr lang="en-US" b="0" dirty="0"/>
              <a:t>2. They</a:t>
            </a:r>
            <a:r>
              <a:rPr lang="en-US" b="0" baseline="0" dirty="0"/>
              <a:t> will need to write using the correct form of the adjective, depending on the person (male/female)</a:t>
            </a:r>
            <a:endParaRPr lang="en-US" b="0" dirty="0"/>
          </a:p>
          <a:p>
            <a:r>
              <a:rPr lang="en-US" b="0" dirty="0"/>
              <a:t>3.</a:t>
            </a:r>
            <a:r>
              <a:rPr lang="en-US" b="0" baseline="0" dirty="0"/>
              <a:t> Ask students to volunteer example sentences for each person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7209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Farbengedicht</a:t>
            </a:r>
            <a:endParaRPr lang="en-GB" dirty="0"/>
          </a:p>
          <a:p>
            <a:r>
              <a:rPr lang="en-GB" dirty="0"/>
              <a:t>This poem was written by a former Y8 student after 4 weeks of learning German.  The structure</a:t>
            </a:r>
            <a:r>
              <a:rPr lang="en-GB" baseline="0" dirty="0"/>
              <a:t> is simple.  </a:t>
            </a:r>
            <a:br>
              <a:rPr lang="en-GB" baseline="0" dirty="0"/>
            </a:br>
            <a:r>
              <a:rPr lang="en-GB" baseline="0" dirty="0"/>
              <a:t>65% words have been learnt previously (if following the NCELP SOW and using its resources)</a:t>
            </a:r>
            <a:br>
              <a:rPr lang="en-GB" baseline="0" dirty="0"/>
            </a:br>
            <a:r>
              <a:rPr lang="en-GB" baseline="0" dirty="0"/>
              <a:t>47% words are cognates (some of this category overlap with known words)</a:t>
            </a:r>
            <a:br>
              <a:rPr lang="en-GB" baseline="0" dirty="0"/>
            </a:br>
            <a:r>
              <a:rPr lang="en-GB" baseline="0" dirty="0"/>
              <a:t>74% words are in the 1000 most frequent words, 82% in the most frequent 2000 words.</a:t>
            </a:r>
            <a:br>
              <a:rPr lang="en-GB" baseline="0" dirty="0"/>
            </a:br>
            <a:r>
              <a:rPr lang="en-GB" baseline="0" dirty="0"/>
              <a:t>[There is an excel frequency sheet for this text, accompanying the lesson resource.]</a:t>
            </a:r>
            <a:br>
              <a:rPr lang="en-GB" baseline="0" dirty="0"/>
            </a:br>
            <a:endParaRPr lang="en-GB" baseline="0" dirty="0"/>
          </a:p>
          <a:p>
            <a:r>
              <a:rPr lang="en-GB" baseline="0" dirty="0"/>
              <a:t>This is the first longer text in German that students have been introduced to.</a:t>
            </a:r>
            <a:br>
              <a:rPr lang="en-GB" baseline="0" dirty="0"/>
            </a:br>
            <a:r>
              <a:rPr lang="en-GB" baseline="0" dirty="0"/>
              <a:t>The audio is provided and the text is animated to appear in sync with the audio, to reduce the cognitive load and support understanding.</a:t>
            </a:r>
            <a:br>
              <a:rPr lang="en-GB" baseline="0" dirty="0"/>
            </a:br>
            <a:r>
              <a:rPr lang="en-GB" baseline="0" dirty="0"/>
              <a:t>The poem can be used for:</a:t>
            </a:r>
            <a:br>
              <a:rPr lang="en-GB" baseline="0" dirty="0"/>
            </a:br>
            <a:br>
              <a:rPr lang="en-GB" baseline="0" dirty="0"/>
            </a:br>
            <a:r>
              <a:rPr lang="en-GB" baseline="0" dirty="0"/>
              <a:t>1] Dictionary work</a:t>
            </a:r>
            <a:br>
              <a:rPr lang="en-GB" baseline="0" dirty="0"/>
            </a:br>
            <a:r>
              <a:rPr lang="en-GB" baseline="0" dirty="0"/>
              <a:t>Students identify 5 unknown words and look them up, trying then to translate the line of the poem with the unknown word</a:t>
            </a:r>
            <a:br>
              <a:rPr lang="en-GB" baseline="0" dirty="0"/>
            </a:br>
            <a:r>
              <a:rPr lang="en-GB" baseline="0" dirty="0"/>
              <a:t>Note: Several of the unknown words are a) cognates and b) inferable from the context of the poem (colours of things) and familiar words surrounding.</a:t>
            </a:r>
            <a:br>
              <a:rPr lang="en-GB" baseline="0" dirty="0"/>
            </a:br>
            <a:br>
              <a:rPr lang="en-GB" baseline="0" dirty="0"/>
            </a:br>
            <a:r>
              <a:rPr lang="en-GB" baseline="0" dirty="0"/>
              <a:t>2] Group translation</a:t>
            </a:r>
            <a:br>
              <a:rPr lang="en-GB" baseline="0" dirty="0"/>
            </a:br>
            <a:r>
              <a:rPr lang="en-GB" baseline="0" dirty="0"/>
              <a:t>Students work in small groups to translate the poem into English, paying attention to the use of articles (both definite and indefinite appear in the poem)</a:t>
            </a:r>
          </a:p>
          <a:p>
            <a:endParaRPr lang="en-GB" baseline="0" dirty="0"/>
          </a:p>
          <a:p>
            <a:r>
              <a:rPr lang="en-GB" baseline="0" dirty="0"/>
              <a:t>3] Adaptation and creation (extension)</a:t>
            </a:r>
            <a:br>
              <a:rPr lang="en-GB" baseline="0" dirty="0"/>
            </a:br>
            <a:r>
              <a:rPr lang="en-GB" baseline="0" dirty="0"/>
              <a:t>Students write 6 lines of poem, using the same structure, changing the nouns and colours.</a:t>
            </a:r>
            <a:br>
              <a:rPr lang="en-GB" baseline="0" dirty="0"/>
            </a:br>
            <a:r>
              <a:rPr lang="en-GB" baseline="0" dirty="0"/>
              <a:t>Note: this would follow whole class discussion of the group translations, including a focus on the author’s choice of ‘a’ or ‘the’.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61035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Summary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75502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Strengthening the pillar of grammar</a:t>
            </a:r>
          </a:p>
          <a:p>
            <a:r>
              <a:rPr lang="en-GB" sz="1200" kern="1200" dirty="0">
                <a:solidFill>
                  <a:schemeClr val="tx1"/>
                </a:solidFill>
                <a:effectLst/>
                <a:latin typeface="+mn-lt"/>
                <a:ea typeface="+mn-ea"/>
                <a:cs typeface="+mn-cs"/>
              </a:rPr>
              <a:t>Rachel will talk about how we help children build up their grammatical knowledge in a sequential and systematic way, which fits with their developing English literacy. She will suggest ways of revisiting grammar to build their memory, and giving learners  creative outlets for their use of language.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2201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a:t>
            </a:r>
            <a:r>
              <a:rPr lang="en-GB" baseline="0" dirty="0"/>
              <a:t> what does grammar teaching look like in Key Stage 2?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Much of the grammar teaching at this level will be very explicit, focused and systematic </a:t>
            </a:r>
            <a:r>
              <a:rPr lang="en-GB" dirty="0"/>
              <a:t>Often, this takes the form of decontextualized explicit practice of</a:t>
            </a:r>
            <a:r>
              <a:rPr lang="en-GB" baseline="0" dirty="0"/>
              <a:t> particular grammatical structures (such as the worksheet excerpts you can see at the top of the screen).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There is l</a:t>
            </a:r>
            <a:r>
              <a:rPr lang="en-GB" dirty="0"/>
              <a:t>ots of repetition</a:t>
            </a:r>
            <a:r>
              <a:rPr lang="en-GB" baseline="0" dirty="0"/>
              <a:t> and </a:t>
            </a:r>
            <a:r>
              <a:rPr lang="en-GB" dirty="0"/>
              <a:t>revisiting</a:t>
            </a:r>
            <a:r>
              <a:rPr lang="en-GB" baseline="0" dirty="0"/>
              <a:t> – grammar practice is l</a:t>
            </a:r>
            <a:r>
              <a:rPr lang="en-GB" dirty="0"/>
              <a:t>ikely to be part of primary</a:t>
            </a:r>
            <a:r>
              <a:rPr lang="en-GB" baseline="0" dirty="0"/>
              <a:t> school students’ daily ‘diet’.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In a study by Safford in 2016, which gathered teachers’ views on grammar punctuation and spelling teaching – many teachers reported that grammar teaching is very much embedded throughout the school curriculum. Any opportunity to draw attention to grammatical rules / particular structures or metalanguage is utilised. So for example, h</a:t>
            </a:r>
            <a:r>
              <a:rPr lang="en-GB" sz="1200" dirty="0">
                <a:solidFill>
                  <a:schemeClr val="tx2"/>
                </a:solidFill>
                <a:latin typeface="Century Gothic" panose="020B0502020202020204" pitchFamily="34" charset="0"/>
              </a:rPr>
              <a:t>ighlighting and discussing structures when they arise in guided reading, shared and guided writing, and in other subject work (e.g. history)</a:t>
            </a:r>
          </a:p>
          <a:p>
            <a:r>
              <a:rPr lang="en-GB" baseline="0" dirty="0"/>
              <a:t>So there is a tendency to also make use of more contextualised practice too, emphasising how grammar is used to convey meaning. (Although this more contextualised practice is in contrast with how grammar is tested in the SATs tests – this point will be followed up on the next slide). </a:t>
            </a:r>
          </a:p>
          <a:p>
            <a:endParaRPr lang="en-GB" baseline="0" dirty="0"/>
          </a:p>
          <a:p>
            <a:r>
              <a:rPr lang="en-GB" baseline="0" dirty="0"/>
              <a:t>In addition, it is not just about providing input to pupils about what key grammatical terms and structures mean, but also encouraging students to notice, discuss, and correct grammar in their own writing.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0427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The examples on the screen here are excerpts from the Grammar punctuation</a:t>
            </a:r>
            <a:r>
              <a:rPr lang="en-GB" baseline="0" dirty="0"/>
              <a:t> and spelling SATs tests – these are all taken from the 2019 test paper. </a:t>
            </a:r>
          </a:p>
          <a:p>
            <a:r>
              <a:rPr lang="en-GB" baseline="0" dirty="0"/>
              <a:t>As you can see, this test is very much providing a </a:t>
            </a:r>
            <a:r>
              <a:rPr lang="en-GB" dirty="0"/>
              <a:t>discrete</a:t>
            </a:r>
            <a:r>
              <a:rPr lang="en-GB" baseline="0" dirty="0"/>
              <a:t> decontextualized measure of grammatical knowledge. The focus is on testing, for example, whether students can label parts of speech correctly, whether they can identify different types of sentences (E.g. questions versus commands in number 3) or whether they can transform words from one tense to another. </a:t>
            </a:r>
          </a:p>
          <a:p>
            <a:r>
              <a:rPr lang="en-GB" baseline="0" dirty="0"/>
              <a:t>In many ways the focus is on pupils’ understanding of the terminology itself – for example those words that are in bold within the question text (although it is also interesting to note that some questions could well be completed just by intuition rather than really understanding and applying the target terminology. </a:t>
            </a:r>
          </a:p>
          <a:p>
            <a:r>
              <a:rPr lang="en-GB" baseline="0" dirty="0"/>
              <a:t>And there is a question about whether this test really requires students to demonstrate awareness </a:t>
            </a:r>
            <a:r>
              <a:rPr lang="en-GB" b="1" baseline="0" dirty="0"/>
              <a:t>at the level of understanding </a:t>
            </a:r>
            <a:r>
              <a:rPr lang="en-GB" b="0" baseline="0" dirty="0"/>
              <a:t>for the grammatical structures tested. For example in question 3, students may well be able to correctly indicate which sentences are questions and which are commands, and could well do this based on intuition, or what ‘sounds right’, but there is a question there about whether, in order to complete this successfully, they really need to understand </a:t>
            </a:r>
            <a:r>
              <a:rPr lang="en-GB" b="1" baseline="0" dirty="0"/>
              <a:t>why</a:t>
            </a:r>
            <a:r>
              <a:rPr lang="en-GB" b="0" baseline="0" dirty="0"/>
              <a:t> this is the case? And what it is about the structure of each sentence which indicates whether a sentence is a question or a statement?</a:t>
            </a:r>
          </a:p>
          <a:p>
            <a:endParaRPr lang="en-GB" b="0" baseline="0" dirty="0"/>
          </a:p>
          <a:p>
            <a:r>
              <a:rPr lang="en-GB" dirty="0"/>
              <a:t>As we can see then, there are issues with the Grammar Punctuation</a:t>
            </a:r>
            <a:r>
              <a:rPr lang="en-GB" baseline="0" dirty="0"/>
              <a:t> and Spelling</a:t>
            </a:r>
            <a:r>
              <a:rPr lang="en-GB" dirty="0"/>
              <a:t> test (for</a:t>
            </a:r>
            <a:r>
              <a:rPr lang="en-GB" baseline="0" dirty="0"/>
              <a:t> example this</a:t>
            </a:r>
            <a:r>
              <a:rPr lang="en-GB" dirty="0"/>
              <a:t> emphasis on identification</a:t>
            </a:r>
            <a:r>
              <a:rPr lang="en-GB" baseline="0" dirty="0"/>
              <a:t> of grammar features rather than testing understanding of their meaning)</a:t>
            </a:r>
            <a:r>
              <a:rPr lang="en-GB" dirty="0"/>
              <a:t>. But</a:t>
            </a:r>
            <a:r>
              <a:rPr lang="en-GB" baseline="0" dirty="0"/>
              <a:t> we’re n</a:t>
            </a:r>
            <a:r>
              <a:rPr lang="en-GB" dirty="0"/>
              <a:t>ot going to focus any further on the</a:t>
            </a:r>
            <a:r>
              <a:rPr lang="en-GB" baseline="0" dirty="0"/>
              <a:t> issues. I wanted to </a:t>
            </a:r>
            <a:r>
              <a:rPr lang="en-GB" dirty="0"/>
              <a:t>just include these examples as a demonstration of the way in which children are interacting with and talking about language in KS2</a:t>
            </a:r>
            <a:r>
              <a:rPr lang="en-GB" baseline="0" dirty="0"/>
              <a:t> and what they are expected to be able to do.</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399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points on this slide are drawn</a:t>
            </a:r>
            <a:r>
              <a:rPr lang="en-GB" baseline="0" dirty="0"/>
              <a:t> from the Safford study I mentioned earlier, and these reflect the teachers’ observations of how pupils respond to their grammar teaching at Key Stage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What is particularly notable is that , in this study at least, students’ perceptions of grammar teaching often seemed to be contrary to the views expressed by teachers.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t</a:t>
            </a:r>
            <a:r>
              <a:rPr lang="en-GB" dirty="0"/>
              <a:t>eachers in this study expressed fairly negative views of the amount</a:t>
            </a:r>
            <a:r>
              <a:rPr lang="en-GB" baseline="0" dirty="0"/>
              <a:t> of grammar teaching that is happening and required at KS2. But interestingly they also observed that students actually seem to express quite positive views about their grammar learning.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One particular aspect which pupils seemed to respond quite positively to, is the fact that, at least within the context of the </a:t>
            </a:r>
            <a:r>
              <a:rPr lang="en-GB" baseline="0" dirty="0" err="1"/>
              <a:t>SPaG</a:t>
            </a:r>
            <a:r>
              <a:rPr lang="en-GB" baseline="0" dirty="0"/>
              <a:t> (or grammar) part of the SATs tests, there is a clearly defined set of rules and terminology which pupils have to learn. So it tends to be a bit less</a:t>
            </a:r>
            <a:r>
              <a:rPr lang="en-GB" dirty="0"/>
              <a:t> subjective than some areas</a:t>
            </a:r>
            <a:r>
              <a:rPr lang="en-GB" baseline="0" dirty="0"/>
              <a:t> of the learning, such as </a:t>
            </a:r>
            <a:r>
              <a:rPr lang="en-GB" dirty="0"/>
              <a:t>creative writing for example. In the context of their grammar learning, students found it easier to reflect</a:t>
            </a:r>
            <a:r>
              <a:rPr lang="en-GB" baseline="0" dirty="0"/>
              <a:t> on their own learning and understand what they do and don’t know, for example either they know what preposition is or not etc. </a:t>
            </a:r>
          </a:p>
          <a:p>
            <a:endParaRPr lang="en-GB" baseline="0" dirty="0"/>
          </a:p>
          <a:p>
            <a:r>
              <a:rPr lang="en-GB" baseline="0" dirty="0"/>
              <a:t>Grammar teachers felt that the grammar teaching was equipping learners with the tools to analyse their own learning and own language use. Students find this empowering &amp; this builds confidence, in particular for weaker readers and writers. It is also interesting to note that </a:t>
            </a:r>
            <a:r>
              <a:rPr lang="en-GB" baseline="0" dirty="0" err="1"/>
              <a:t>SPaG</a:t>
            </a:r>
            <a:r>
              <a:rPr lang="en-GB" baseline="0" dirty="0"/>
              <a:t> is one area in which EAL learners in particular perform at a similar or indeed higher level that pupils with English as their first language.</a:t>
            </a:r>
          </a:p>
          <a:p>
            <a:r>
              <a:rPr lang="en-GB" baseline="0" dirty="0"/>
              <a:t>Similarly, there is potential for pupils’ grammar learning in English to support their learning of a new language. In particular is can be useful to draw connections with the language and structures that pupils already know and have encountered in English.</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8641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So, we know that KS2 grammar teaching is explicit, that it focuses on small units of analysis, defining word classes, recognising key differences between types of utterance, between verb forms etc..</a:t>
            </a:r>
            <a:br>
              <a:rPr lang="en-GB" sz="1200" b="0" i="0" kern="1200" dirty="0">
                <a:solidFill>
                  <a:schemeClr val="tx1"/>
                </a:solidFill>
                <a:effectLst/>
                <a:latin typeface="+mn-lt"/>
                <a:ea typeface="+mn-ea"/>
                <a:cs typeface="+mn-cs"/>
              </a:rPr>
            </a:b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We also know that there is a focus on teaching, using and testing terminology.</a:t>
            </a:r>
            <a:br>
              <a:rPr lang="en-GB" sz="1200" b="0" i="0" kern="1200" dirty="0">
                <a:solidFill>
                  <a:schemeClr val="tx1"/>
                </a:solidFill>
                <a:effectLst/>
                <a:latin typeface="+mn-lt"/>
                <a:ea typeface="+mn-ea"/>
                <a:cs typeface="+mn-cs"/>
              </a:rPr>
            </a:b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Again, whilst the PR was KS3-focused, it is logical to assume that if KS3 language teachers should be mindful of the KS2 English grammatical terminology, then KS2 language teachers should likewise be making the links.</a:t>
            </a:r>
          </a:p>
          <a:p>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060"/>
                </a:solidFill>
                <a:latin typeface="Century Gothic" panose="020B0502020202020204" pitchFamily="34" charset="0"/>
              </a:rPr>
              <a:t>Using the same terminology enables teachers to build on KS2 English understanding, and using metalanguage per se has the benefit of giving teachers and learners a common agreed set of terms for analysing language, and thereby leading to a higher level of conscious control over it.</a:t>
            </a:r>
            <a:br>
              <a:rPr lang="en-GB" sz="1200" dirty="0">
                <a:solidFill>
                  <a:srgbClr val="002060"/>
                </a:solidFill>
                <a:latin typeface="Century Gothic" panose="020B0502020202020204" pitchFamily="34" charset="0"/>
              </a:rPr>
            </a:br>
            <a:r>
              <a:rPr lang="en-GB" sz="1200" dirty="0">
                <a:solidFill>
                  <a:srgbClr val="002060"/>
                </a:solidFill>
                <a:latin typeface="Century Gothic" panose="020B0502020202020204" pitchFamily="34" charset="0"/>
              </a:rPr>
              <a:t>NB – there is more about this in Rowena’s longer session, than we have time for, today.</a:t>
            </a:r>
            <a:endParaRPr lang="en-GB" sz="1200" b="1" dirty="0">
              <a:solidFill>
                <a:srgbClr val="002060"/>
              </a:solidFill>
              <a:latin typeface="Century Gothic" panose="020B0502020202020204" pitchFamily="34" charset="0"/>
            </a:endParaRPr>
          </a:p>
          <a:p>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0606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What might be some of the consequences of this for our approach to grammar at KS2 and at KS3 in our language lessons?</a:t>
            </a:r>
            <a:endParaRPr lang="en-GB" sz="1200" b="1" dirty="0">
              <a:solidFill>
                <a:srgbClr val="002060"/>
              </a:solidFill>
              <a:latin typeface="Century Gothic" panose="020B0502020202020204" pitchFamily="34" charset="0"/>
            </a:endParaRPr>
          </a:p>
          <a:p>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I realise that the suggestions here are not a given, based on what we’ve discussed so far, and therefore not uncontroversial!</a:t>
            </a:r>
            <a:br>
              <a:rPr lang="en-GB" sz="1200" b="0" i="0" kern="1200" dirty="0">
                <a:solidFill>
                  <a:schemeClr val="tx1"/>
                </a:solidFill>
                <a:effectLst/>
                <a:latin typeface="+mn-lt"/>
                <a:ea typeface="+mn-ea"/>
                <a:cs typeface="+mn-cs"/>
              </a:rPr>
            </a:b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Bear with me, as the next area to look at – metalinguistic knowledge and language analytical ability – are also relevant, here.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9403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We often associate this ability to treat language as an object with older learners.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In fact, this knowledge is developing rapidly during middle childhood (age 7 – 11).</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This has some implications for how we see instructed language learning at KS2.</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There has been a tendency to see language learning at primary as more about memory than analysis.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But there are some studies that show marked gains for young learners who engage in explicit, rule-based, analytic learning.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9590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02335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4154758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803252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922057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9946144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229626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231229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046710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651996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0713720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2074166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820933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01385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722638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7366946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8166421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8712092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84364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024597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20990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6854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4083317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6181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063725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382237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172288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71833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300740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31256884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31043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1745316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96237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970295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24147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386428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17477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7151623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38848671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118905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92043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05007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C8B844A-83D7-4DBC-99DE-7C7D7993802C}" type="datetimeFigureOut">
              <a:rPr lang="en-GB" smtClean="0"/>
              <a:t>17/02/2021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BFE097-7765-4EDC-93F7-6412A771A0C3}" type="slidenum">
              <a:rPr lang="en-GB" smtClean="0"/>
              <a:t>‹#›</a:t>
            </a:fld>
            <a:endParaRPr lang="en-GB"/>
          </a:p>
        </p:txBody>
      </p:sp>
    </p:spTree>
    <p:extLst>
      <p:ext uri="{BB962C8B-B14F-4D97-AF65-F5344CB8AC3E}">
        <p14:creationId xmlns:p14="http://schemas.microsoft.com/office/powerpoint/2010/main" val="25656151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C8B844A-83D7-4DBC-99DE-7C7D7993802C}" type="datetimeFigureOut">
              <a:rPr lang="en-GB" smtClean="0"/>
              <a:t>17/02/2021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BFE097-7765-4EDC-93F7-6412A771A0C3}" type="slidenum">
              <a:rPr lang="en-GB" smtClean="0"/>
              <a:t>‹#›</a:t>
            </a:fld>
            <a:endParaRPr lang="en-GB"/>
          </a:p>
        </p:txBody>
      </p:sp>
    </p:spTree>
    <p:extLst>
      <p:ext uri="{BB962C8B-B14F-4D97-AF65-F5344CB8AC3E}">
        <p14:creationId xmlns:p14="http://schemas.microsoft.com/office/powerpoint/2010/main" val="33766516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C8B844A-83D7-4DBC-99DE-7C7D7993802C}" type="datetimeFigureOut">
              <a:rPr lang="en-GB" smtClean="0"/>
              <a:t>17/02/2021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BFE097-7765-4EDC-93F7-6412A771A0C3}" type="slidenum">
              <a:rPr lang="en-GB" smtClean="0"/>
              <a:t>‹#›</a:t>
            </a:fld>
            <a:endParaRPr lang="en-GB"/>
          </a:p>
        </p:txBody>
      </p:sp>
    </p:spTree>
    <p:extLst>
      <p:ext uri="{BB962C8B-B14F-4D97-AF65-F5344CB8AC3E}">
        <p14:creationId xmlns:p14="http://schemas.microsoft.com/office/powerpoint/2010/main" val="19632455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C8B844A-83D7-4DBC-99DE-7C7D7993802C}" type="datetimeFigureOut">
              <a:rPr lang="en-GB" smtClean="0"/>
              <a:t>17/02/2021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5BFE097-7765-4EDC-93F7-6412A771A0C3}" type="slidenum">
              <a:rPr lang="en-GB" smtClean="0"/>
              <a:t>‹#›</a:t>
            </a:fld>
            <a:endParaRPr lang="en-GB"/>
          </a:p>
        </p:txBody>
      </p:sp>
    </p:spTree>
    <p:extLst>
      <p:ext uri="{BB962C8B-B14F-4D97-AF65-F5344CB8AC3E}">
        <p14:creationId xmlns:p14="http://schemas.microsoft.com/office/powerpoint/2010/main" val="532183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330271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C8B844A-83D7-4DBC-99DE-7C7D7993802C}" type="datetimeFigureOut">
              <a:rPr lang="en-GB" smtClean="0"/>
              <a:t>17/02/2021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5BFE097-7765-4EDC-93F7-6412A771A0C3}" type="slidenum">
              <a:rPr lang="en-GB" smtClean="0"/>
              <a:t>‹#›</a:t>
            </a:fld>
            <a:endParaRPr lang="en-GB"/>
          </a:p>
        </p:txBody>
      </p:sp>
    </p:spTree>
    <p:extLst>
      <p:ext uri="{BB962C8B-B14F-4D97-AF65-F5344CB8AC3E}">
        <p14:creationId xmlns:p14="http://schemas.microsoft.com/office/powerpoint/2010/main" val="37730829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C8B844A-83D7-4DBC-99DE-7C7D7993802C}" type="datetimeFigureOut">
              <a:rPr lang="en-GB" smtClean="0"/>
              <a:t>17/02/2021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5BFE097-7765-4EDC-93F7-6412A771A0C3}" type="slidenum">
              <a:rPr lang="en-GB" smtClean="0"/>
              <a:t>‹#›</a:t>
            </a:fld>
            <a:endParaRPr lang="en-GB"/>
          </a:p>
        </p:txBody>
      </p:sp>
    </p:spTree>
    <p:extLst>
      <p:ext uri="{BB962C8B-B14F-4D97-AF65-F5344CB8AC3E}">
        <p14:creationId xmlns:p14="http://schemas.microsoft.com/office/powerpoint/2010/main" val="16221761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8B844A-83D7-4DBC-99DE-7C7D7993802C}" type="datetimeFigureOut">
              <a:rPr lang="en-GB" smtClean="0"/>
              <a:t>17/02/2021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5BFE097-7765-4EDC-93F7-6412A771A0C3}" type="slidenum">
              <a:rPr lang="en-GB" smtClean="0"/>
              <a:t>‹#›</a:t>
            </a:fld>
            <a:endParaRPr lang="en-GB"/>
          </a:p>
        </p:txBody>
      </p:sp>
    </p:spTree>
    <p:extLst>
      <p:ext uri="{BB962C8B-B14F-4D97-AF65-F5344CB8AC3E}">
        <p14:creationId xmlns:p14="http://schemas.microsoft.com/office/powerpoint/2010/main" val="23797135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C8B844A-83D7-4DBC-99DE-7C7D7993802C}" type="datetimeFigureOut">
              <a:rPr lang="en-GB" smtClean="0"/>
              <a:t>17/02/2021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5BFE097-7765-4EDC-93F7-6412A771A0C3}" type="slidenum">
              <a:rPr lang="en-GB" smtClean="0"/>
              <a:t>‹#›</a:t>
            </a:fld>
            <a:endParaRPr lang="en-GB"/>
          </a:p>
        </p:txBody>
      </p:sp>
    </p:spTree>
    <p:extLst>
      <p:ext uri="{BB962C8B-B14F-4D97-AF65-F5344CB8AC3E}">
        <p14:creationId xmlns:p14="http://schemas.microsoft.com/office/powerpoint/2010/main" val="34678341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C8B844A-83D7-4DBC-99DE-7C7D7993802C}" type="datetimeFigureOut">
              <a:rPr lang="en-GB" smtClean="0"/>
              <a:t>17/02/2021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5BFE097-7765-4EDC-93F7-6412A771A0C3}" type="slidenum">
              <a:rPr lang="en-GB" smtClean="0"/>
              <a:t>‹#›</a:t>
            </a:fld>
            <a:endParaRPr lang="en-GB"/>
          </a:p>
        </p:txBody>
      </p:sp>
    </p:spTree>
    <p:extLst>
      <p:ext uri="{BB962C8B-B14F-4D97-AF65-F5344CB8AC3E}">
        <p14:creationId xmlns:p14="http://schemas.microsoft.com/office/powerpoint/2010/main" val="20183009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C8B844A-83D7-4DBC-99DE-7C7D7993802C}" type="datetimeFigureOut">
              <a:rPr lang="en-GB" smtClean="0"/>
              <a:t>17/02/2021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BFE097-7765-4EDC-93F7-6412A771A0C3}" type="slidenum">
              <a:rPr lang="en-GB" smtClean="0"/>
              <a:t>‹#›</a:t>
            </a:fld>
            <a:endParaRPr lang="en-GB"/>
          </a:p>
        </p:txBody>
      </p:sp>
    </p:spTree>
    <p:extLst>
      <p:ext uri="{BB962C8B-B14F-4D97-AF65-F5344CB8AC3E}">
        <p14:creationId xmlns:p14="http://schemas.microsoft.com/office/powerpoint/2010/main" val="1324532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C8B844A-83D7-4DBC-99DE-7C7D7993802C}" type="datetimeFigureOut">
              <a:rPr lang="en-GB" smtClean="0"/>
              <a:t>17/02/2021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BFE097-7765-4EDC-93F7-6412A771A0C3}" type="slidenum">
              <a:rPr lang="en-GB" smtClean="0"/>
              <a:t>‹#›</a:t>
            </a:fld>
            <a:endParaRPr lang="en-GB"/>
          </a:p>
        </p:txBody>
      </p:sp>
    </p:spTree>
    <p:extLst>
      <p:ext uri="{BB962C8B-B14F-4D97-AF65-F5344CB8AC3E}">
        <p14:creationId xmlns:p14="http://schemas.microsoft.com/office/powerpoint/2010/main" val="15141145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208778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955955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63897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0217794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398022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65164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914584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0827326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889074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2749329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939443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207624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5344714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79861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963919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5932824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42553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989213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274463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17/02/2021</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6666540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17/02/2021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1521202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17/02/2021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5131399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17/02/2021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713519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17/02/2021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4183111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453013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2895235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880823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5692589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602490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68597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31943856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53042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581776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3036980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4386598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22772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33442646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0435331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1675198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7508151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344497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476354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298308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73104112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74518934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8792619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295569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5.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4.jp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3.pn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6.jp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image" Target="../media/image3.png"/><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jp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5.jp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image" Target="../media/image3.png"/><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6343611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4488386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140820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5167319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8B844A-83D7-4DBC-99DE-7C7D7993802C}" type="datetimeFigureOut">
              <a:rPr lang="en-GB" smtClean="0"/>
              <a:t>17/02/2021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BFE097-7765-4EDC-93F7-6412A771A0C3}" type="slidenum">
              <a:rPr lang="en-GB" smtClean="0"/>
              <a:t>‹#›</a:t>
            </a:fld>
            <a:endParaRPr lang="en-GB"/>
          </a:p>
        </p:txBody>
      </p:sp>
    </p:spTree>
    <p:extLst>
      <p:ext uri="{BB962C8B-B14F-4D97-AF65-F5344CB8AC3E}">
        <p14:creationId xmlns:p14="http://schemas.microsoft.com/office/powerpoint/2010/main" val="17175272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36612097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8" name="TextBox 7"/>
          <p:cNvSpPr txBox="1"/>
          <p:nvPr userDrawn="1"/>
        </p:nvSpPr>
        <p:spPr>
          <a:xfrm>
            <a:off x="96577" y="6526075"/>
            <a:ext cx="2291024" cy="261610"/>
          </a:xfrm>
          <a:prstGeom prst="rect">
            <a:avLst/>
          </a:prstGeom>
          <a:noFill/>
        </p:spPr>
        <p:txBody>
          <a:bodyPr wrap="square" rtlCol="0">
            <a:spAutoFit/>
          </a:bodyPr>
          <a:lstStyle/>
          <a:p>
            <a:r>
              <a:rPr lang="en-GB" sz="1100" dirty="0">
                <a:solidFill>
                  <a:srgbClr val="002060"/>
                </a:solidFill>
              </a:rPr>
              <a:t>Nick Avery</a:t>
            </a:r>
          </a:p>
        </p:txBody>
      </p:sp>
    </p:spTree>
    <p:extLst>
      <p:ext uri="{BB962C8B-B14F-4D97-AF65-F5344CB8AC3E}">
        <p14:creationId xmlns:p14="http://schemas.microsoft.com/office/powerpoint/2010/main" val="1831031274"/>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7994233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489147665"/>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ncelp.org/ncelp-teacher-cpd/"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gif"/></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4.xml"/><Relationship Id="rId5" Type="http://schemas.openxmlformats.org/officeDocument/2006/relationships/image" Target="../media/image20.png"/><Relationship Id="rId4" Type="http://schemas.openxmlformats.org/officeDocument/2006/relationships/hyperlink" Target="https://clie.org.uk/laser/#manifesto"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5.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s://oasis-database.org/concern/summaries/m039k4882?locale=en" TargetMode="External"/><Relationship Id="rId4" Type="http://schemas.openxmlformats.org/officeDocument/2006/relationships/hyperlink" Target="https://oasis-database.org/concern/summaries/z029p472x?locale=en"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hyperlink" Target="https://ncelp.org/ncelp-teacher-cpd/"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5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image" Target="../media/image18.png"/><Relationship Id="rId7" Type="http://schemas.openxmlformats.org/officeDocument/2006/relationships/audio" Target="../media/audio3.wav"/><Relationship Id="rId2" Type="http://schemas.openxmlformats.org/officeDocument/2006/relationships/notesSlide" Target="../notesSlides/notesSlide21.xml"/><Relationship Id="rId1" Type="http://schemas.openxmlformats.org/officeDocument/2006/relationships/slideLayout" Target="../slideLayouts/slideLayout58.xml"/><Relationship Id="rId6" Type="http://schemas.openxmlformats.org/officeDocument/2006/relationships/audio" Target="../media/audio2.wav"/><Relationship Id="rId5" Type="http://schemas.openxmlformats.org/officeDocument/2006/relationships/image" Target="../media/image25.png"/><Relationship Id="rId10" Type="http://schemas.openxmlformats.org/officeDocument/2006/relationships/audio" Target="../media/audio6.wav"/><Relationship Id="rId4" Type="http://schemas.openxmlformats.org/officeDocument/2006/relationships/audio" Target="../media/audio1.wav"/><Relationship Id="rId9" Type="http://schemas.openxmlformats.org/officeDocument/2006/relationships/audio" Target="../media/audio5.wav"/></Relationships>
</file>

<file path=ppt/slides/_rels/slide22.xml.rels><?xml version="1.0" encoding="UTF-8" standalone="yes"?>
<Relationships xmlns="http://schemas.openxmlformats.org/package/2006/relationships"><Relationship Id="rId8" Type="http://schemas.openxmlformats.org/officeDocument/2006/relationships/audio" Target="../media/audio10.wav"/><Relationship Id="rId3" Type="http://schemas.openxmlformats.org/officeDocument/2006/relationships/image" Target="../media/image18.png"/><Relationship Id="rId7" Type="http://schemas.openxmlformats.org/officeDocument/2006/relationships/audio" Target="../media/audio9.wav"/><Relationship Id="rId2" Type="http://schemas.openxmlformats.org/officeDocument/2006/relationships/notesSlide" Target="../notesSlides/notesSlide22.xml"/><Relationship Id="rId1" Type="http://schemas.openxmlformats.org/officeDocument/2006/relationships/slideLayout" Target="../slideLayouts/slideLayout58.xml"/><Relationship Id="rId6" Type="http://schemas.openxmlformats.org/officeDocument/2006/relationships/audio" Target="../media/audio8.wav"/><Relationship Id="rId5" Type="http://schemas.openxmlformats.org/officeDocument/2006/relationships/image" Target="../media/image25.png"/><Relationship Id="rId10" Type="http://schemas.openxmlformats.org/officeDocument/2006/relationships/audio" Target="../media/audio12.wav"/><Relationship Id="rId4" Type="http://schemas.openxmlformats.org/officeDocument/2006/relationships/audio" Target="../media/audio7.wav"/><Relationship Id="rId9" Type="http://schemas.openxmlformats.org/officeDocument/2006/relationships/audio" Target="../media/audio11.wav"/></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58.xml"/><Relationship Id="rId6" Type="http://schemas.openxmlformats.org/officeDocument/2006/relationships/image" Target="../media/image18.png"/><Relationship Id="rId5" Type="http://schemas.openxmlformats.org/officeDocument/2006/relationships/image" Target="../media/image26.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8.png"/><Relationship Id="rId7"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58.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73.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80.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8" Type="http://schemas.openxmlformats.org/officeDocument/2006/relationships/audio" Target="../media/audio15.wav"/><Relationship Id="rId13" Type="http://schemas.openxmlformats.org/officeDocument/2006/relationships/audio" Target="../media/audio20.wav"/><Relationship Id="rId3" Type="http://schemas.openxmlformats.org/officeDocument/2006/relationships/audio" Target="../media/audio13.wav"/><Relationship Id="rId7" Type="http://schemas.openxmlformats.org/officeDocument/2006/relationships/audio" Target="../media/audio14.wav"/><Relationship Id="rId12" Type="http://schemas.openxmlformats.org/officeDocument/2006/relationships/audio" Target="../media/audio19.wav"/><Relationship Id="rId2" Type="http://schemas.openxmlformats.org/officeDocument/2006/relationships/notesSlide" Target="../notesSlides/notesSlide27.xml"/><Relationship Id="rId1" Type="http://schemas.openxmlformats.org/officeDocument/2006/relationships/slideLayout" Target="../slideLayouts/slideLayout80.xml"/><Relationship Id="rId6" Type="http://schemas.openxmlformats.org/officeDocument/2006/relationships/image" Target="../media/image25.png"/><Relationship Id="rId11" Type="http://schemas.openxmlformats.org/officeDocument/2006/relationships/audio" Target="../media/audio18.wav"/><Relationship Id="rId5" Type="http://schemas.openxmlformats.org/officeDocument/2006/relationships/image" Target="../media/image34.png"/><Relationship Id="rId10" Type="http://schemas.openxmlformats.org/officeDocument/2006/relationships/audio" Target="../media/audio17.wav"/><Relationship Id="rId4" Type="http://schemas.openxmlformats.org/officeDocument/2006/relationships/image" Target="../media/image33.png"/><Relationship Id="rId9" Type="http://schemas.openxmlformats.org/officeDocument/2006/relationships/audio" Target="../media/audio16.wav"/></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73.xml"/><Relationship Id="rId6" Type="http://schemas.openxmlformats.org/officeDocument/2006/relationships/image" Target="../media/image35.png"/><Relationship Id="rId5" Type="http://schemas.openxmlformats.org/officeDocument/2006/relationships/image" Target="../media/image24.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80.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51.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png"/><Relationship Id="rId2" Type="http://schemas.openxmlformats.org/officeDocument/2006/relationships/notesSlide" Target="../notesSlides/notesSlide30.xml"/><Relationship Id="rId16" Type="http://schemas.openxmlformats.org/officeDocument/2006/relationships/image" Target="../media/image49.png"/><Relationship Id="rId1" Type="http://schemas.openxmlformats.org/officeDocument/2006/relationships/slideLayout" Target="../slideLayouts/slideLayout73.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jpe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80.xml"/></Relationships>
</file>

<file path=ppt/slides/_rels/slide32.xml.rels><?xml version="1.0" encoding="UTF-8" standalone="yes"?>
<Relationships xmlns="http://schemas.openxmlformats.org/package/2006/relationships"><Relationship Id="rId3" Type="http://schemas.openxmlformats.org/officeDocument/2006/relationships/audio" Target="../media/audio21.wav"/><Relationship Id="rId2" Type="http://schemas.openxmlformats.org/officeDocument/2006/relationships/notesSlide" Target="../notesSlides/notesSlide32.xml"/><Relationship Id="rId1" Type="http://schemas.openxmlformats.org/officeDocument/2006/relationships/slideLayout" Target="../slideLayouts/slideLayout95.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ncelp.org/ncelp-teacher-cpd/"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ncelp.org/ncelp-teacher-cpd/" TargetMode="External"/><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gi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3.pn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resources.ncelp.org/concern/resources/000000310?locale=en"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5" name="Rectangle 4" descr="background rectangle"/>
          <p:cNvSpPr/>
          <p:nvPr/>
        </p:nvSpPr>
        <p:spPr>
          <a:xfrm>
            <a:off x="-27340"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 name="TextBox 15">
            <a:extLst>
              <a:ext uri="{FF2B5EF4-FFF2-40B4-BE49-F238E27FC236}">
                <a16:creationId xmlns:a16="http://schemas.microsoft.com/office/drawing/2014/main" id="{ECF67D5B-28E3-483E-A736-DB342C7E92DE}"/>
              </a:ext>
            </a:extLst>
          </p:cNvPr>
          <p:cNvSpPr txBox="1"/>
          <p:nvPr/>
        </p:nvSpPr>
        <p:spPr>
          <a:xfrm>
            <a:off x="28737" y="102462"/>
            <a:ext cx="85316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presentation: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hlinkClick r:id="rId3">
                  <a:extLst>
                    <a:ext uri="{A12FA001-AC4F-418D-AE19-62706E023703}">
                      <ahyp:hlinkClr xmlns:ahyp="http://schemas.microsoft.com/office/drawing/2018/hyperlinkcolor" val="tx"/>
                    </a:ext>
                  </a:extLst>
                </a:hlinkClick>
              </a:rPr>
              <a:t>https://ncelp.org/ncelp-teacher-cpd/</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ctrTitle"/>
          </p:nvPr>
        </p:nvSpPr>
        <p:spPr>
          <a:xfrm>
            <a:off x="95073" y="2009743"/>
            <a:ext cx="7740825" cy="2247138"/>
          </a:xfrm>
        </p:spPr>
        <p:txBody>
          <a:bodyPr>
            <a:normAutofit/>
          </a:bodyPr>
          <a:lstStyle/>
          <a:p>
            <a:pPr algn="l"/>
            <a:r>
              <a:rPr lang="en-GB" sz="4000" b="1" dirty="0">
                <a:solidFill>
                  <a:prstClr val="white"/>
                </a:solidFill>
              </a:rPr>
              <a:t>Grammar @KS2</a:t>
            </a:r>
            <a:br>
              <a:rPr lang="en-GB" b="1" dirty="0">
                <a:solidFill>
                  <a:prstClr val="white"/>
                </a:solidFill>
              </a:rPr>
            </a:br>
            <a:endParaRPr lang="en-GB" dirty="0"/>
          </a:p>
        </p:txBody>
      </p:sp>
      <p:sp>
        <p:nvSpPr>
          <p:cNvPr id="11" name="Title 3">
            <a:extLst>
              <a:ext uri="{FF2B5EF4-FFF2-40B4-BE49-F238E27FC236}">
                <a16:creationId xmlns:a16="http://schemas.microsoft.com/office/drawing/2014/main" id="{C0508B9B-5891-4D3C-9F6E-ECDA43B43AC2}"/>
              </a:ext>
            </a:extLst>
          </p:cNvPr>
          <p:cNvSpPr txBox="1">
            <a:spLocks/>
          </p:cNvSpPr>
          <p:nvPr/>
        </p:nvSpPr>
        <p:spPr>
          <a:xfrm>
            <a:off x="56445" y="6161349"/>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 Rachel Hawkes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17.2.21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4" name="Picture 13" descr="cartoon of Rachel">
            <a:extLst>
              <a:ext uri="{FF2B5EF4-FFF2-40B4-BE49-F238E27FC236}">
                <a16:creationId xmlns:a16="http://schemas.microsoft.com/office/drawing/2014/main" id="{CECA98E0-DEDB-4CDD-9E5D-B5D158D828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7478" y="5939813"/>
            <a:ext cx="693678" cy="886654"/>
          </a:xfrm>
          <a:prstGeom prst="rect">
            <a:avLst/>
          </a:prstGeom>
        </p:spPr>
      </p:pic>
      <p:pic>
        <p:nvPicPr>
          <p:cNvPr id="15" name="Picture 14" descr="NCELP logo"/>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44578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rectangle">
            <a:extLst>
              <a:ext uri="{FF2B5EF4-FFF2-40B4-BE49-F238E27FC236}">
                <a16:creationId xmlns:a16="http://schemas.microsoft.com/office/drawing/2014/main" id="{484D0354-6DBF-4464-BF92-5AAA8AE6789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3844"/>
            <a:ext cx="8096250" cy="867128"/>
          </a:xfrm>
          <a:prstGeom prst="rect">
            <a:avLst/>
          </a:prstGeom>
        </p:spPr>
      </p:pic>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0" y="269875"/>
            <a:ext cx="7334250" cy="713163"/>
          </a:xfrm>
        </p:spPr>
        <p:txBody>
          <a:bodyPr>
            <a:noAutofit/>
          </a:bodyPr>
          <a:lstStyle/>
          <a:p>
            <a:r>
              <a:rPr lang="fr-FR" sz="3600" b="1" dirty="0" err="1">
                <a:solidFill>
                  <a:schemeClr val="bg1"/>
                </a:solidFill>
                <a:latin typeface="Century Gothic" panose="020B0502020202020204" pitchFamily="34" charset="0"/>
              </a:rPr>
              <a:t>Knowledg</a:t>
            </a:r>
            <a:r>
              <a:rPr lang="fr-FR" sz="3600" b="1" dirty="0" err="1">
                <a:solidFill>
                  <a:schemeClr val="bg1"/>
                </a:solidFill>
              </a:rPr>
              <a:t>e</a:t>
            </a:r>
            <a:r>
              <a:rPr lang="fr-FR" sz="3600" b="1" dirty="0">
                <a:solidFill>
                  <a:schemeClr val="bg1"/>
                </a:solidFill>
              </a:rPr>
              <a:t> about </a:t>
            </a:r>
            <a:r>
              <a:rPr lang="fr-FR" sz="3600" b="1" dirty="0" err="1">
                <a:solidFill>
                  <a:schemeClr val="bg1"/>
                </a:solidFill>
              </a:rPr>
              <a:t>language</a:t>
            </a:r>
            <a:endParaRPr lang="fr-FR" sz="3600" b="1" dirty="0">
              <a:solidFill>
                <a:schemeClr val="bg1"/>
              </a:solidFill>
              <a:latin typeface="Century Gothic" panose="020B0502020202020204" pitchFamily="34" charset="0"/>
            </a:endParaRPr>
          </a:p>
        </p:txBody>
      </p:sp>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0" name="TextBox 9">
            <a:extLst>
              <a:ext uri="{FF2B5EF4-FFF2-40B4-BE49-F238E27FC236}">
                <a16:creationId xmlns:a16="http://schemas.microsoft.com/office/drawing/2014/main" id="{F45356CC-0E9F-4ED7-80EA-8FB4232F3B50}"/>
              </a:ext>
            </a:extLst>
          </p:cNvPr>
          <p:cNvSpPr txBox="1"/>
          <p:nvPr/>
        </p:nvSpPr>
        <p:spPr>
          <a:xfrm>
            <a:off x="7920446" y="6458452"/>
            <a:ext cx="306928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Rowena Kasprowicz</a:t>
            </a:r>
          </a:p>
        </p:txBody>
      </p:sp>
      <p:sp>
        <p:nvSpPr>
          <p:cNvPr id="11" name="Rectangle 10">
            <a:extLst>
              <a:ext uri="{FF2B5EF4-FFF2-40B4-BE49-F238E27FC236}">
                <a16:creationId xmlns:a16="http://schemas.microsoft.com/office/drawing/2014/main" id="{726AD833-5D5D-4BE5-A82E-9C89BAF738D0}"/>
              </a:ext>
            </a:extLst>
          </p:cNvPr>
          <p:cNvSpPr/>
          <p:nvPr/>
        </p:nvSpPr>
        <p:spPr>
          <a:xfrm>
            <a:off x="192154" y="1299260"/>
            <a:ext cx="11485495"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Language analytical ability predicts foreign language proficiency in young learners (8-9 years)  </a:t>
            </a:r>
            <a:r>
              <a:rPr kumimoji="0" lang="en-GB" sz="2400" b="1"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Roehr-Brackin &amp; Tellier (2019)</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2" name="Rectangle 11">
            <a:extLst>
              <a:ext uri="{FF2B5EF4-FFF2-40B4-BE49-F238E27FC236}">
                <a16:creationId xmlns:a16="http://schemas.microsoft.com/office/drawing/2014/main" id="{FE673CE1-4A72-433D-8C72-20D45CDEB59C}"/>
              </a:ext>
            </a:extLst>
          </p:cNvPr>
          <p:cNvSpPr/>
          <p:nvPr/>
        </p:nvSpPr>
        <p:spPr>
          <a:xfrm>
            <a:off x="192153" y="2845773"/>
            <a:ext cx="11485495"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Metalinguistic instruction is related to greater mastery in use of grammatical knowledge </a:t>
            </a:r>
            <a:r>
              <a:rPr kumimoji="0" lang="en-GB" sz="2400" b="1"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White &amp; </a:t>
            </a:r>
            <a:r>
              <a:rPr kumimoji="0" lang="en-GB" sz="2400" b="1" i="1"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Ranta</a:t>
            </a:r>
            <a:r>
              <a:rPr kumimoji="0" lang="en-GB" sz="2400" b="1"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(2002)</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Rectangle 12">
            <a:extLst>
              <a:ext uri="{FF2B5EF4-FFF2-40B4-BE49-F238E27FC236}">
                <a16:creationId xmlns:a16="http://schemas.microsoft.com/office/drawing/2014/main" id="{C22038A6-546C-47CB-8151-D0E72D68D84C}"/>
              </a:ext>
            </a:extLst>
          </p:cNvPr>
          <p:cNvSpPr/>
          <p:nvPr/>
        </p:nvSpPr>
        <p:spPr>
          <a:xfrm>
            <a:off x="192154" y="4227538"/>
            <a:ext cx="11485495"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Metalinguistic ability can be improved through instruction, leading to less variation in performance (i.e. between learners with higher / lower levels of innate language analytical ability) </a:t>
            </a:r>
            <a:r>
              <a:rPr kumimoji="0" lang="en-GB" sz="2400" b="1"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White &amp; </a:t>
            </a:r>
            <a:r>
              <a:rPr kumimoji="0" lang="en-GB" sz="2400" b="1" i="1"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Ranta</a:t>
            </a:r>
            <a:r>
              <a:rPr kumimoji="0" lang="en-GB" sz="2400" b="1"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(2002); </a:t>
            </a:r>
            <a:r>
              <a:rPr kumimoji="0" lang="en-GB" sz="2400" b="1" i="1"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Roehr-Bracking</a:t>
            </a:r>
            <a:r>
              <a:rPr kumimoji="0" lang="en-GB" sz="2400" b="1"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&amp; Tellier (2018)</a:t>
            </a:r>
          </a:p>
        </p:txBody>
      </p:sp>
      <p:pic>
        <p:nvPicPr>
          <p:cNvPr id="14" name="Picture 13" descr="oasis logo">
            <a:extLst>
              <a:ext uri="{FF2B5EF4-FFF2-40B4-BE49-F238E27FC236}">
                <a16:creationId xmlns:a16="http://schemas.microsoft.com/office/drawing/2014/main" id="{C00743BA-BF71-410E-ADDC-15595D2B2701}"/>
              </a:ext>
            </a:extLst>
          </p:cNvPr>
          <p:cNvPicPr>
            <a:picLocks noChangeAspect="1"/>
          </p:cNvPicPr>
          <p:nvPr/>
        </p:nvPicPr>
        <p:blipFill rotWithShape="1">
          <a:blip r:embed="rId4"/>
          <a:srcRect/>
          <a:stretch/>
        </p:blipFill>
        <p:spPr>
          <a:xfrm>
            <a:off x="8999973" y="5528495"/>
            <a:ext cx="3031252" cy="819471"/>
          </a:xfrm>
          <a:prstGeom prst="rect">
            <a:avLst/>
          </a:prstGeom>
        </p:spPr>
      </p:pic>
    </p:spTree>
    <p:extLst>
      <p:ext uri="{BB962C8B-B14F-4D97-AF65-F5344CB8AC3E}">
        <p14:creationId xmlns:p14="http://schemas.microsoft.com/office/powerpoint/2010/main" val="311065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rectangle">
            <a:extLst>
              <a:ext uri="{FF2B5EF4-FFF2-40B4-BE49-F238E27FC236}">
                <a16:creationId xmlns:a16="http://schemas.microsoft.com/office/drawing/2014/main" id="{484D0354-6DBF-4464-BF92-5AAA8AE6789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3844"/>
            <a:ext cx="8096250" cy="867128"/>
          </a:xfrm>
          <a:prstGeom prst="rect">
            <a:avLst/>
          </a:prstGeom>
        </p:spPr>
      </p:pic>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0" y="269875"/>
            <a:ext cx="7334250" cy="713163"/>
          </a:xfrm>
        </p:spPr>
        <p:txBody>
          <a:bodyPr>
            <a:noAutofit/>
          </a:bodyPr>
          <a:lstStyle/>
          <a:p>
            <a:r>
              <a:rPr lang="fr-FR" sz="3600" b="1" dirty="0" err="1">
                <a:solidFill>
                  <a:schemeClr val="bg1"/>
                </a:solidFill>
                <a:latin typeface="Century Gothic" panose="020B0502020202020204" pitchFamily="34" charset="0"/>
              </a:rPr>
              <a:t>Engagin</a:t>
            </a:r>
            <a:r>
              <a:rPr lang="fr-FR" sz="3600" b="1" dirty="0" err="1">
                <a:solidFill>
                  <a:schemeClr val="bg1"/>
                </a:solidFill>
              </a:rPr>
              <a:t>g</a:t>
            </a:r>
            <a:r>
              <a:rPr lang="fr-FR" sz="3600" b="1" dirty="0">
                <a:solidFill>
                  <a:schemeClr val="bg1"/>
                </a:solidFill>
              </a:rPr>
              <a:t> in </a:t>
            </a:r>
            <a:r>
              <a:rPr lang="fr-FR" sz="3600" b="1" dirty="0" err="1">
                <a:solidFill>
                  <a:schemeClr val="bg1"/>
                </a:solidFill>
              </a:rPr>
              <a:t>language</a:t>
            </a:r>
            <a:r>
              <a:rPr lang="fr-FR" sz="3600" b="1" dirty="0">
                <a:solidFill>
                  <a:schemeClr val="bg1"/>
                </a:solidFill>
              </a:rPr>
              <a:t> </a:t>
            </a:r>
            <a:r>
              <a:rPr lang="fr-FR" sz="3600" b="1" dirty="0" err="1">
                <a:solidFill>
                  <a:schemeClr val="bg1"/>
                </a:solidFill>
              </a:rPr>
              <a:t>analysis</a:t>
            </a:r>
            <a:endParaRPr lang="fr-FR" sz="3600" b="1" dirty="0">
              <a:solidFill>
                <a:schemeClr val="bg1"/>
              </a:solidFill>
              <a:latin typeface="Century Gothic" panose="020B0502020202020204" pitchFamily="34" charset="0"/>
            </a:endParaRPr>
          </a:p>
        </p:txBody>
      </p:sp>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5" name="TextBox 14">
            <a:extLst>
              <a:ext uri="{FF2B5EF4-FFF2-40B4-BE49-F238E27FC236}">
                <a16:creationId xmlns:a16="http://schemas.microsoft.com/office/drawing/2014/main" id="{33CDA2AB-798C-493F-AE5A-446E0EB94A3C}"/>
              </a:ext>
            </a:extLst>
          </p:cNvPr>
          <p:cNvSpPr txBox="1"/>
          <p:nvPr/>
        </p:nvSpPr>
        <p:spPr>
          <a:xfrm>
            <a:off x="606565" y="1316803"/>
            <a:ext cx="10710363" cy="49244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546A"/>
                </a:solidFill>
                <a:effectLst/>
                <a:uLnTx/>
                <a:uFillTx/>
                <a:latin typeface="Century Gothic" panose="020B0502020202020204" pitchFamily="34" charset="0"/>
                <a:ea typeface="+mn-ea"/>
                <a:cs typeface="+mn-cs"/>
              </a:rPr>
              <a:t>… can facilitate a deeper understanding of language by encouraging learners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546A"/>
                </a:solidFill>
                <a:effectLst/>
                <a:uLnTx/>
                <a:uFillTx/>
                <a:latin typeface="Century Gothic" panose="020B0502020202020204" pitchFamily="34" charset="0"/>
                <a:ea typeface="+mn-ea"/>
                <a:cs typeface="+mn-cs"/>
              </a:rPr>
              <a:t>    “spot patterns in language and to identify variables”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546A"/>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546A"/>
                </a:solidFill>
                <a:effectLst/>
                <a:uLnTx/>
                <a:uFillTx/>
                <a:latin typeface="Century Gothic" panose="020B0502020202020204" pitchFamily="34" charset="0"/>
                <a:ea typeface="+mn-ea"/>
                <a:cs typeface="+mn-cs"/>
              </a:rPr>
              <a:t>… can include any and all languages,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546A"/>
                </a:solidFill>
                <a:effectLst/>
                <a:uLnTx/>
                <a:uFillTx/>
                <a:latin typeface="Century Gothic" panose="020B0502020202020204" pitchFamily="34" charset="0"/>
                <a:ea typeface="+mn-ea"/>
                <a:cs typeface="+mn-cs"/>
              </a:rPr>
              <a:t>     i.e. first language, home language(s), foreign language(s)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546A"/>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546A"/>
                </a:solidFill>
                <a:effectLst/>
                <a:uLnTx/>
                <a:uFillTx/>
                <a:latin typeface="Century Gothic" panose="020B0502020202020204" pitchFamily="34" charset="0"/>
                <a:ea typeface="+mn-ea"/>
                <a:cs typeface="+mn-cs"/>
              </a:rPr>
              <a:t>… can develop learners’ understanding of both language and culture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546A"/>
                </a:solidFill>
                <a:effectLst/>
                <a:uLnTx/>
                <a:uFillTx/>
                <a:latin typeface="Century Gothic" panose="020B0502020202020204" pitchFamily="34" charset="0"/>
                <a:ea typeface="+mn-ea"/>
                <a:cs typeface="+mn-cs"/>
              </a:rPr>
              <a:t>    (how languages are used in similar and different ways to convey meaning)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546A"/>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546A"/>
                </a:solidFill>
                <a:effectLst/>
                <a:uLnTx/>
                <a:uFillTx/>
                <a:latin typeface="Century Gothic" panose="020B0502020202020204" pitchFamily="34" charset="0"/>
                <a:ea typeface="+mn-ea"/>
                <a:cs typeface="+mn-cs"/>
              </a:rPr>
              <a:t>… is in line with the move towards more explicit and direct teaching of language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546A"/>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546A"/>
                </a:solidFill>
                <a:effectLst/>
                <a:uLnTx/>
                <a:uFillTx/>
                <a:latin typeface="Century Gothic" panose="020B0502020202020204" pitchFamily="34" charset="0"/>
                <a:ea typeface="+mn-ea"/>
                <a:cs typeface="+mn-cs"/>
              </a:rPr>
              <a:t>… can lead to greater interest and enjoyment in language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546A"/>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546A"/>
                </a:solidFill>
                <a:effectLst/>
                <a:uLnTx/>
                <a:uFillTx/>
                <a:latin typeface="Century Gothic" panose="020B0502020202020204" pitchFamily="34" charset="0"/>
                <a:ea typeface="+mn-ea"/>
                <a:cs typeface="+mn-cs"/>
              </a:rPr>
              <a:t>… can prepare learners for further language learning later in life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546A"/>
                </a:solidFill>
                <a:effectLst/>
                <a:uLnTx/>
                <a:uFillTx/>
                <a:latin typeface="Century Gothic" panose="020B0502020202020204" pitchFamily="34" charset="0"/>
                <a:ea typeface="+mn-ea"/>
                <a:cs typeface="+mn-cs"/>
              </a:rPr>
              <a:t>    </a:t>
            </a:r>
            <a:r>
              <a:rPr kumimoji="0" lang="en-GB" sz="2000" b="0" i="1" u="none" strike="noStrike" kern="1200" cap="none" spc="0" normalizeH="0" baseline="0" noProof="0" dirty="0">
                <a:ln>
                  <a:noFill/>
                </a:ln>
                <a:solidFill>
                  <a:srgbClr val="44546A"/>
                </a:solidFill>
                <a:effectLst/>
                <a:uLnTx/>
                <a:uFillTx/>
                <a:latin typeface="Century Gothic" panose="020B0502020202020204" pitchFamily="34" charset="0"/>
                <a:ea typeface="+mn-ea"/>
                <a:cs typeface="+mn-cs"/>
              </a:rPr>
              <a:t>(Eric Hawkins’ “language apprenticeship”)</a:t>
            </a:r>
            <a:endParaRPr kumimoji="0" lang="en-GB" sz="1400" b="0" i="0" u="none" strike="noStrike" kern="1200" cap="none" spc="0" normalizeH="0" baseline="0" noProof="0" dirty="0">
              <a:ln>
                <a:noFill/>
              </a:ln>
              <a:solidFill>
                <a:srgbClr val="44546A"/>
              </a:solidFill>
              <a:effectLst/>
              <a:uLnTx/>
              <a:uFillTx/>
              <a:latin typeface="Century Gothic" panose="020B0502020202020204" pitchFamily="34"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546A"/>
                </a:solidFill>
                <a:effectLst/>
                <a:uLnTx/>
                <a:uFillTx/>
                <a:latin typeface="Century Gothic" panose="020B0502020202020204" pitchFamily="34" charset="0"/>
                <a:ea typeface="+mn-ea"/>
                <a:cs typeface="+mn-cs"/>
              </a:rPr>
              <a:t>(</a:t>
            </a:r>
            <a:r>
              <a:rPr kumimoji="0" lang="en-GB" sz="1400" b="0" i="0" u="none" strike="noStrike" kern="1200" cap="none" spc="0" normalizeH="0" baseline="0" noProof="0" dirty="0" err="1">
                <a:ln>
                  <a:noFill/>
                </a:ln>
                <a:solidFill>
                  <a:srgbClr val="44546A"/>
                </a:solidFill>
                <a:effectLst/>
                <a:uLnTx/>
                <a:uFillTx/>
                <a:latin typeface="Century Gothic" panose="020B0502020202020204" pitchFamily="34" charset="0"/>
                <a:ea typeface="+mn-ea"/>
                <a:cs typeface="+mn-cs"/>
              </a:rPr>
              <a:t>CLiE</a:t>
            </a:r>
            <a:r>
              <a:rPr kumimoji="0" lang="en-GB" sz="1400" b="0" i="0" u="none" strike="noStrike" kern="1200" cap="none" spc="0" normalizeH="0" baseline="0" noProof="0" dirty="0">
                <a:ln>
                  <a:noFill/>
                </a:ln>
                <a:solidFill>
                  <a:srgbClr val="44546A"/>
                </a:solidFill>
                <a:effectLst/>
                <a:uLnTx/>
                <a:uFillTx/>
                <a:latin typeface="Century Gothic" panose="020B0502020202020204" pitchFamily="34" charset="0"/>
                <a:ea typeface="+mn-ea"/>
                <a:cs typeface="+mn-cs"/>
              </a:rPr>
              <a:t> Manifesto </a:t>
            </a:r>
            <a:r>
              <a:rPr kumimoji="0" lang="en-GB" sz="1400" b="0" i="0" u="none" strike="noStrike" kern="1200" cap="none" spc="0" normalizeH="0" baseline="0" noProof="0" dirty="0">
                <a:ln>
                  <a:noFill/>
                </a:ln>
                <a:solidFill>
                  <a:srgbClr val="44546A"/>
                </a:solidFill>
                <a:effectLst/>
                <a:uLnTx/>
                <a:uFillTx/>
                <a:latin typeface="Century Gothic" panose="020B0502020202020204" pitchFamily="34" charset="0"/>
                <a:ea typeface="+mn-ea"/>
                <a:cs typeface="+mn-cs"/>
                <a:hlinkClick r:id="rId4"/>
              </a:rPr>
              <a:t>https://clie.org.uk/laser/#manifesto</a:t>
            </a:r>
            <a:r>
              <a:rPr kumimoji="0" lang="en-GB" sz="1400" b="0" i="0" u="none" strike="noStrike" kern="1200" cap="none" spc="0" normalizeH="0" baseline="0" noProof="0" dirty="0">
                <a:ln>
                  <a:noFill/>
                </a:ln>
                <a:solidFill>
                  <a:srgbClr val="44546A"/>
                </a:solidFill>
                <a:effectLst/>
                <a:uLnTx/>
                <a:uFillTx/>
                <a:latin typeface="Century Gothic" panose="020B0502020202020204" pitchFamily="34" charset="0"/>
                <a:ea typeface="+mn-ea"/>
                <a:cs typeface="+mn-cs"/>
              </a:rPr>
              <a:t>)</a:t>
            </a:r>
          </a:p>
        </p:txBody>
      </p:sp>
      <p:pic>
        <p:nvPicPr>
          <p:cNvPr id="16" name="Picture 15" descr="magnifying glass">
            <a:extLst>
              <a:ext uri="{FF2B5EF4-FFF2-40B4-BE49-F238E27FC236}">
                <a16:creationId xmlns:a16="http://schemas.microsoft.com/office/drawing/2014/main" id="{A1A08758-C907-4F52-BA8C-735FF14959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65703" y="1737560"/>
            <a:ext cx="2200602" cy="1742143"/>
          </a:xfrm>
          <a:prstGeom prst="rect">
            <a:avLst/>
          </a:prstGeom>
        </p:spPr>
      </p:pic>
      <p:sp>
        <p:nvSpPr>
          <p:cNvPr id="17" name="TextBox 16">
            <a:extLst>
              <a:ext uri="{FF2B5EF4-FFF2-40B4-BE49-F238E27FC236}">
                <a16:creationId xmlns:a16="http://schemas.microsoft.com/office/drawing/2014/main" id="{217F1CA9-7DC6-43BC-9C97-79C87951D53B}"/>
              </a:ext>
            </a:extLst>
          </p:cNvPr>
          <p:cNvSpPr txBox="1"/>
          <p:nvPr/>
        </p:nvSpPr>
        <p:spPr>
          <a:xfrm>
            <a:off x="7958546" y="6511986"/>
            <a:ext cx="306928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Rowena Kasprowicz</a:t>
            </a:r>
          </a:p>
        </p:txBody>
      </p:sp>
    </p:spTree>
    <p:extLst>
      <p:ext uri="{BB962C8B-B14F-4D97-AF65-F5344CB8AC3E}">
        <p14:creationId xmlns:p14="http://schemas.microsoft.com/office/powerpoint/2010/main" val="481229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76" y="212170"/>
            <a:ext cx="6905628" cy="869950"/>
          </a:xfrm>
          <a:prstGeom prst="rect">
            <a:avLst/>
          </a:prstGeom>
        </p:spPr>
      </p:pic>
      <p:sp>
        <p:nvSpPr>
          <p:cNvPr id="2" name="Title 1"/>
          <p:cNvSpPr>
            <a:spLocks noGrp="1"/>
          </p:cNvSpPr>
          <p:nvPr>
            <p:ph type="title"/>
          </p:nvPr>
        </p:nvSpPr>
        <p:spPr>
          <a:xfrm>
            <a:off x="0" y="-15637"/>
            <a:ext cx="10515600" cy="1325563"/>
          </a:xfrm>
        </p:spPr>
        <p:txBody>
          <a:bodyPr>
            <a:normAutofit/>
          </a:bodyPr>
          <a:lstStyle/>
          <a:p>
            <a:r>
              <a:rPr lang="en-GB" sz="3200" b="1" dirty="0">
                <a:solidFill>
                  <a:schemeClr val="bg1"/>
                </a:solidFill>
              </a:rPr>
              <a:t>Essential grammar @KS2</a:t>
            </a:r>
          </a:p>
        </p:txBody>
      </p:sp>
      <p:pic>
        <p:nvPicPr>
          <p:cNvPr id="46" name="Picture 45" descr="braid with one strand for phonics, vocabulary, and grammar">
            <a:extLst>
              <a:ext uri="{FF2B5EF4-FFF2-40B4-BE49-F238E27FC236}">
                <a16:creationId xmlns:a16="http://schemas.microsoft.com/office/drawing/2014/main" id="{42D6B3E5-5BC4-4E12-88EE-A328E1E3F7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8737556" y="543491"/>
            <a:ext cx="3997935" cy="2910954"/>
          </a:xfrm>
          <a:prstGeom prst="rect">
            <a:avLst/>
          </a:prstGeom>
        </p:spPr>
      </p:pic>
      <p:sp>
        <p:nvSpPr>
          <p:cNvPr id="47" name="Rectangle 46">
            <a:extLst>
              <a:ext uri="{FF2B5EF4-FFF2-40B4-BE49-F238E27FC236}">
                <a16:creationId xmlns:a16="http://schemas.microsoft.com/office/drawing/2014/main" id="{240F3900-B6FD-4A46-A744-3EA683BA0F2B}"/>
              </a:ext>
            </a:extLst>
          </p:cNvPr>
          <p:cNvSpPr/>
          <p:nvPr/>
        </p:nvSpPr>
        <p:spPr>
          <a:xfrm>
            <a:off x="0" y="2126685"/>
            <a:ext cx="9433445" cy="267765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546A"/>
                </a:solidFill>
                <a:effectLst/>
                <a:uLnTx/>
                <a:uFillTx/>
                <a:latin typeface="Century Gothic" panose="020B0502020202020204" pitchFamily="34" charset="0"/>
                <a:ea typeface="Calibri"/>
                <a:cs typeface="Calibri"/>
                <a:sym typeface="Calibri"/>
              </a:rPr>
              <a:t>“</a:t>
            </a:r>
            <a:r>
              <a:rPr kumimoji="0" lang="en-GB" sz="2400" b="1" i="0" u="none" strike="noStrike" kern="1200" cap="none" spc="0" normalizeH="0" baseline="0" noProof="0" dirty="0">
                <a:ln>
                  <a:noFill/>
                </a:ln>
                <a:solidFill>
                  <a:srgbClr val="44546A"/>
                </a:solidFill>
                <a:effectLst/>
                <a:uLnTx/>
                <a:uFillTx/>
                <a:latin typeface="Century Gothic" panose="020B0502020202020204" pitchFamily="34" charset="0"/>
                <a:ea typeface="Calibri"/>
                <a:cs typeface="Calibri"/>
                <a:sym typeface="Calibri"/>
              </a:rPr>
              <a:t>understand basic grammar</a:t>
            </a:r>
            <a:r>
              <a:rPr kumimoji="0" lang="en-GB" sz="2400" b="0" i="0" u="none" strike="noStrike" kern="1200" cap="none" spc="0" normalizeH="0" baseline="0" noProof="0" dirty="0">
                <a:ln>
                  <a:noFill/>
                </a:ln>
                <a:solidFill>
                  <a:srgbClr val="44546A"/>
                </a:solidFill>
                <a:effectLst/>
                <a:uLnTx/>
                <a:uFillTx/>
                <a:latin typeface="Century Gothic" panose="020B0502020202020204" pitchFamily="34" charset="0"/>
                <a:ea typeface="Calibri"/>
                <a:cs typeface="Calibri"/>
                <a:sym typeface="Calibri"/>
              </a:rPr>
              <a:t> relevant to the language being studied, including (where relevant): feminine, masculine and neuter forms and the conjugation of high-frequency verbs; key features and patterns of the language; </a:t>
            </a:r>
            <a:r>
              <a:rPr kumimoji="0" lang="en-GB" sz="2400" b="1" i="0" u="none" strike="noStrike" kern="1200" cap="none" spc="0" normalizeH="0" baseline="0" noProof="0" dirty="0">
                <a:ln>
                  <a:noFill/>
                </a:ln>
                <a:solidFill>
                  <a:srgbClr val="44546A"/>
                </a:solidFill>
                <a:effectLst/>
                <a:uLnTx/>
                <a:uFillTx/>
                <a:latin typeface="Century Gothic" panose="020B0502020202020204" pitchFamily="34" charset="0"/>
                <a:ea typeface="Calibri"/>
                <a:cs typeface="Calibri"/>
                <a:sym typeface="Calibri"/>
              </a:rPr>
              <a:t>how to apply these</a:t>
            </a:r>
            <a:r>
              <a:rPr kumimoji="0" lang="en-GB" sz="2400" b="0" i="0" u="none" strike="noStrike" kern="1200" cap="none" spc="0" normalizeH="0" baseline="0" noProof="0" dirty="0">
                <a:ln>
                  <a:noFill/>
                </a:ln>
                <a:solidFill>
                  <a:srgbClr val="44546A"/>
                </a:solidFill>
                <a:effectLst/>
                <a:uLnTx/>
                <a:uFillTx/>
                <a:latin typeface="Century Gothic" panose="020B0502020202020204" pitchFamily="34" charset="0"/>
                <a:ea typeface="Calibri"/>
                <a:cs typeface="Calibri"/>
                <a:sym typeface="Calibri"/>
              </a:rPr>
              <a:t>, for instance to build sentences; and </a:t>
            </a:r>
            <a:r>
              <a:rPr kumimoji="0" lang="en-GB" sz="2400" b="1" i="0" u="none" strike="noStrike" kern="1200" cap="none" spc="0" normalizeH="0" baseline="0" noProof="0" dirty="0">
                <a:ln>
                  <a:noFill/>
                </a:ln>
                <a:solidFill>
                  <a:srgbClr val="44546A"/>
                </a:solidFill>
                <a:effectLst/>
                <a:uLnTx/>
                <a:uFillTx/>
                <a:latin typeface="Century Gothic" panose="020B0502020202020204" pitchFamily="34" charset="0"/>
                <a:ea typeface="Calibri"/>
                <a:cs typeface="Calibri"/>
                <a:sym typeface="Calibri"/>
              </a:rPr>
              <a:t>how these differ from or are similar to English</a:t>
            </a:r>
            <a:r>
              <a:rPr kumimoji="0" lang="en-GB" sz="2400" b="0" i="0" u="none" strike="noStrike" kern="1200" cap="none" spc="0" normalizeH="0" baseline="0" noProof="0" dirty="0">
                <a:ln>
                  <a:noFill/>
                </a:ln>
                <a:solidFill>
                  <a:srgbClr val="44546A"/>
                </a:solidFill>
                <a:effectLst/>
                <a:uLnTx/>
                <a:uFillTx/>
                <a:latin typeface="Century Gothic" panose="020B0502020202020204" pitchFamily="34" charset="0"/>
                <a:ea typeface="Calibri"/>
                <a:cs typeface="Calibri"/>
                <a:sym typeface="Calibri"/>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546A"/>
                </a:solidFill>
                <a:effectLst/>
                <a:uLnTx/>
                <a:uFillTx/>
                <a:latin typeface="Century Gothic" panose="020B0502020202020204" pitchFamily="34" charset="0"/>
                <a:ea typeface="Calibri"/>
                <a:cs typeface="Calibri"/>
                <a:sym typeface="Calibri"/>
              </a:rPr>
              <a:t>(</a:t>
            </a:r>
            <a:r>
              <a:rPr kumimoji="0" lang="en-GB" sz="2400" b="0" i="0" u="none" strike="noStrike" kern="1200" cap="none" spc="0" normalizeH="0" baseline="0" noProof="0" dirty="0" err="1">
                <a:ln>
                  <a:noFill/>
                </a:ln>
                <a:solidFill>
                  <a:srgbClr val="44546A"/>
                </a:solidFill>
                <a:effectLst/>
                <a:uLnTx/>
                <a:uFillTx/>
                <a:latin typeface="Century Gothic" panose="020B0502020202020204" pitchFamily="34" charset="0"/>
                <a:ea typeface="Calibri"/>
                <a:cs typeface="Calibri"/>
                <a:sym typeface="Calibri"/>
              </a:rPr>
              <a:t>DfE</a:t>
            </a:r>
            <a:r>
              <a:rPr kumimoji="0" lang="en-GB" sz="2400" b="0" i="0" u="none" strike="noStrike" kern="1200" cap="none" spc="0" normalizeH="0" baseline="0" noProof="0" dirty="0">
                <a:ln>
                  <a:noFill/>
                </a:ln>
                <a:solidFill>
                  <a:srgbClr val="44546A"/>
                </a:solidFill>
                <a:effectLst/>
                <a:uLnTx/>
                <a:uFillTx/>
                <a:latin typeface="Century Gothic" panose="020B0502020202020204" pitchFamily="34" charset="0"/>
                <a:ea typeface="Calibri"/>
                <a:cs typeface="Calibri"/>
                <a:sym typeface="Calibri"/>
              </a:rPr>
              <a:t>, 2013a)</a:t>
            </a:r>
          </a:p>
        </p:txBody>
      </p:sp>
    </p:spTree>
    <p:extLst>
      <p:ext uri="{BB962C8B-B14F-4D97-AF65-F5344CB8AC3E}">
        <p14:creationId xmlns:p14="http://schemas.microsoft.com/office/powerpoint/2010/main" val="1785163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76" y="173277"/>
            <a:ext cx="6905628" cy="869950"/>
          </a:xfrm>
          <a:prstGeom prst="rect">
            <a:avLst/>
          </a:prstGeom>
        </p:spPr>
      </p:pic>
      <p:sp>
        <p:nvSpPr>
          <p:cNvPr id="2" name="Title 1"/>
          <p:cNvSpPr>
            <a:spLocks noGrp="1"/>
          </p:cNvSpPr>
          <p:nvPr>
            <p:ph type="title"/>
          </p:nvPr>
        </p:nvSpPr>
        <p:spPr>
          <a:xfrm>
            <a:off x="-22576" y="-113651"/>
            <a:ext cx="10515600" cy="1325563"/>
          </a:xfrm>
        </p:spPr>
        <p:txBody>
          <a:bodyPr>
            <a:normAutofit/>
          </a:bodyPr>
          <a:lstStyle/>
          <a:p>
            <a:r>
              <a:rPr lang="en-GB" sz="3200" b="1" dirty="0">
                <a:solidFill>
                  <a:schemeClr val="bg1"/>
                </a:solidFill>
              </a:rPr>
              <a:t>Essential grammar @KS2</a:t>
            </a:r>
          </a:p>
        </p:txBody>
      </p:sp>
      <p:sp>
        <p:nvSpPr>
          <p:cNvPr id="6" name="Rounded Rectangle 3">
            <a:extLst>
              <a:ext uri="{FF2B5EF4-FFF2-40B4-BE49-F238E27FC236}">
                <a16:creationId xmlns:a16="http://schemas.microsoft.com/office/drawing/2014/main" id="{44B6D31F-9A0F-4E15-BF6D-96B576DAA715}"/>
              </a:ext>
            </a:extLst>
          </p:cNvPr>
          <p:cNvSpPr/>
          <p:nvPr/>
        </p:nvSpPr>
        <p:spPr>
          <a:xfrm>
            <a:off x="1617068" y="1110609"/>
            <a:ext cx="4389120" cy="2186924"/>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Listening</a:t>
            </a:r>
            <a:br>
              <a:rPr kumimoji="0" lang="en-GB"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br>
            <a:r>
              <a:rPr kumimoji="0" lang="en-GB"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1) Listen and show understanding by </a:t>
            </a:r>
            <a:r>
              <a:rPr kumimoji="0" lang="en-GB"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joining in </a:t>
            </a:r>
            <a:r>
              <a:rPr kumimoji="0" lang="en-GB"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and </a:t>
            </a:r>
            <a:r>
              <a:rPr kumimoji="0" lang="en-GB"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responding</a:t>
            </a:r>
            <a:br>
              <a:rPr kumimoji="0" lang="en-GB"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br>
            <a:r>
              <a:rPr kumimoji="0" lang="en-GB"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2) Link the </a:t>
            </a:r>
            <a:r>
              <a:rPr kumimoji="0" lang="en-GB"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sound, spelling </a:t>
            </a:r>
            <a:r>
              <a:rPr kumimoji="0" lang="en-GB"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and </a:t>
            </a:r>
            <a:r>
              <a:rPr kumimoji="0" lang="en-GB"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meaning</a:t>
            </a:r>
            <a:r>
              <a:rPr kumimoji="0" lang="en-GB"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of words</a:t>
            </a:r>
            <a:br>
              <a:rPr kumimoji="0" lang="en-GB"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br>
            <a:endParaRPr kumimoji="0" lang="en-GB"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7" name="Rounded Rectangle 4">
            <a:extLst>
              <a:ext uri="{FF2B5EF4-FFF2-40B4-BE49-F238E27FC236}">
                <a16:creationId xmlns:a16="http://schemas.microsoft.com/office/drawing/2014/main" id="{D7910342-4ACC-491E-94A3-5FC918AA7746}"/>
              </a:ext>
            </a:extLst>
          </p:cNvPr>
          <p:cNvSpPr/>
          <p:nvPr/>
        </p:nvSpPr>
        <p:spPr>
          <a:xfrm>
            <a:off x="6096000" y="1044024"/>
            <a:ext cx="4389120" cy="2186925"/>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Speaking</a:t>
            </a:r>
            <a:br>
              <a:rPr kumimoji="0" lang="en-GB"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br>
            <a:r>
              <a:rPr kumimoji="0" lang="en-GB"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1) </a:t>
            </a:r>
            <a:r>
              <a:rPr kumimoji="0" lang="en-GB"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Ask</a:t>
            </a:r>
            <a:r>
              <a:rPr kumimoji="0" lang="en-GB"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and </a:t>
            </a:r>
            <a:r>
              <a:rPr kumimoji="0" lang="en-GB"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answer</a:t>
            </a:r>
            <a:r>
              <a:rPr kumimoji="0" lang="en-GB"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questions</a:t>
            </a:r>
            <a:br>
              <a:rPr kumimoji="0" lang="en-GB"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br>
            <a:r>
              <a:rPr kumimoji="0" lang="en-GB"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2) Express </a:t>
            </a:r>
            <a:r>
              <a:rPr kumimoji="0" lang="en-GB"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opinions</a:t>
            </a:r>
            <a:br>
              <a:rPr kumimoji="0" lang="en-GB"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br>
            <a:r>
              <a:rPr kumimoji="0" lang="en-GB"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3) </a:t>
            </a:r>
            <a:r>
              <a:rPr kumimoji="0" lang="en-GB"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Ask for clarification </a:t>
            </a:r>
            <a:r>
              <a:rPr kumimoji="0" lang="en-GB"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and help</a:t>
            </a:r>
            <a:br>
              <a:rPr kumimoji="0" lang="en-GB"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br>
            <a:r>
              <a:rPr kumimoji="0" lang="en-GB"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4) Speak in </a:t>
            </a:r>
            <a:r>
              <a:rPr kumimoji="0" lang="en-GB"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sentences</a:t>
            </a:r>
            <a:br>
              <a:rPr kumimoji="0" lang="en-GB"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br>
            <a:r>
              <a:rPr kumimoji="0" lang="en-GB"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5) </a:t>
            </a:r>
            <a:r>
              <a:rPr kumimoji="0" lang="en-GB"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Describe</a:t>
            </a:r>
            <a:r>
              <a:rPr kumimoji="0" lang="en-GB"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people, places, things</a:t>
            </a:r>
            <a:br>
              <a:rPr kumimoji="0" lang="en-GB"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br>
            <a:endParaRPr kumimoji="0" lang="en-GB"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 name="Rounded Rectangle 5">
            <a:extLst>
              <a:ext uri="{FF2B5EF4-FFF2-40B4-BE49-F238E27FC236}">
                <a16:creationId xmlns:a16="http://schemas.microsoft.com/office/drawing/2014/main" id="{C21F4BF7-2D7E-4ABA-BC0B-6E88722E9119}"/>
              </a:ext>
            </a:extLst>
          </p:cNvPr>
          <p:cNvSpPr/>
          <p:nvPr/>
        </p:nvSpPr>
        <p:spPr>
          <a:xfrm>
            <a:off x="1500049" y="4121944"/>
            <a:ext cx="4389120" cy="2186925"/>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Reading</a:t>
            </a:r>
            <a:br>
              <a:rPr kumimoji="0" lang="en-GB"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br>
            <a:r>
              <a:rPr kumimoji="0" lang="en-GB"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1) Read and show understanding of </a:t>
            </a:r>
            <a:r>
              <a:rPr kumimoji="0" lang="en-GB"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phrases</a:t>
            </a:r>
            <a:r>
              <a:rPr kumimoji="0" lang="en-GB"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and </a:t>
            </a:r>
            <a:r>
              <a:rPr kumimoji="0" lang="en-GB"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simple texts</a:t>
            </a:r>
            <a:br>
              <a:rPr kumimoji="0" lang="en-GB"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br>
            <a:r>
              <a:rPr kumimoji="0" lang="en-GB"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2) </a:t>
            </a:r>
            <a:r>
              <a:rPr kumimoji="0" lang="en-GB"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Read aloud </a:t>
            </a:r>
            <a:r>
              <a:rPr kumimoji="0" lang="en-GB"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with accurate pronunciation </a:t>
            </a:r>
            <a:br>
              <a:rPr kumimoji="0" lang="en-GB"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br>
            <a:r>
              <a:rPr kumimoji="0" lang="en-GB"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3) Use a </a:t>
            </a:r>
            <a:r>
              <a:rPr kumimoji="0" lang="en-GB"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dictionary </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Rounded Rectangle 6">
            <a:extLst>
              <a:ext uri="{FF2B5EF4-FFF2-40B4-BE49-F238E27FC236}">
                <a16:creationId xmlns:a16="http://schemas.microsoft.com/office/drawing/2014/main" id="{7DCED04B-96F3-438D-A29E-971A04DF233C}"/>
              </a:ext>
            </a:extLst>
          </p:cNvPr>
          <p:cNvSpPr/>
          <p:nvPr/>
        </p:nvSpPr>
        <p:spPr>
          <a:xfrm>
            <a:off x="6175256" y="4121944"/>
            <a:ext cx="4389120" cy="2186925"/>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Writing</a:t>
            </a:r>
            <a:br>
              <a:rPr kumimoji="0" lang="en-GB"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br>
            <a:r>
              <a:rPr kumimoji="0" lang="en-GB"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1)  Write </a:t>
            </a:r>
            <a:r>
              <a:rPr kumimoji="0" lang="en-GB"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phrases from memory</a:t>
            </a:r>
            <a:br>
              <a:rPr kumimoji="0" lang="en-GB"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br>
            <a:r>
              <a:rPr kumimoji="0" lang="en-GB"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2)  </a:t>
            </a:r>
            <a:r>
              <a:rPr kumimoji="0" lang="en-GB"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Adapt</a:t>
            </a:r>
            <a:r>
              <a:rPr kumimoji="0" lang="en-GB"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phrases to create </a:t>
            </a:r>
            <a:r>
              <a:rPr kumimoji="0" lang="en-GB"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new sentences.</a:t>
            </a:r>
            <a:br>
              <a:rPr kumimoji="0" lang="en-GB"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br>
            <a:r>
              <a:rPr kumimoji="0" lang="en-GB"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3) </a:t>
            </a:r>
            <a:r>
              <a:rPr kumimoji="0" lang="en-GB"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Describe</a:t>
            </a:r>
            <a:r>
              <a:rPr kumimoji="0" lang="en-GB"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people, places, things</a:t>
            </a:r>
          </a:p>
        </p:txBody>
      </p:sp>
      <p:sp>
        <p:nvSpPr>
          <p:cNvPr id="10" name="Rounded Rectangle 7">
            <a:extLst>
              <a:ext uri="{FF2B5EF4-FFF2-40B4-BE49-F238E27FC236}">
                <a16:creationId xmlns:a16="http://schemas.microsoft.com/office/drawing/2014/main" id="{A6B21224-9E86-4271-89A5-E0B57CC4362E}"/>
              </a:ext>
            </a:extLst>
          </p:cNvPr>
          <p:cNvSpPr/>
          <p:nvPr/>
        </p:nvSpPr>
        <p:spPr>
          <a:xfrm>
            <a:off x="4163099" y="2867726"/>
            <a:ext cx="3452140" cy="1853794"/>
          </a:xfrm>
          <a:prstGeom prst="roundRect">
            <a:avLst/>
          </a:prstGeom>
          <a:solidFill>
            <a:schemeClr val="bg1"/>
          </a:solidFill>
          <a:ln w="57150">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Grammar</a:t>
            </a:r>
            <a:br>
              <a:rPr kumimoji="0" lang="en-GB"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br>
            <a:r>
              <a:rPr kumimoji="0" lang="en-GB"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1) </a:t>
            </a:r>
            <a:r>
              <a:rPr kumimoji="0" lang="en-GB"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Gender</a:t>
            </a:r>
            <a:r>
              <a:rPr kumimoji="0" lang="en-GB"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of nouns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2) Singular and </a:t>
            </a:r>
            <a:r>
              <a:rPr kumimoji="0" lang="en-GB"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plural forms</a:t>
            </a:r>
            <a:br>
              <a:rPr kumimoji="0" lang="en-GB"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br>
            <a:r>
              <a:rPr kumimoji="0" lang="en-GB"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3) </a:t>
            </a:r>
            <a:r>
              <a:rPr kumimoji="0" lang="en-GB"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Adjectives</a:t>
            </a:r>
            <a:r>
              <a:rPr kumimoji="0" lang="en-GB"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(place and agreement)</a:t>
            </a:r>
            <a:br>
              <a:rPr kumimoji="0" lang="en-GB"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br>
            <a:r>
              <a:rPr kumimoji="0" lang="en-GB"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4) Conjugation of </a:t>
            </a:r>
            <a:r>
              <a:rPr kumimoji="0" lang="en-GB"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key verbs</a:t>
            </a:r>
            <a:br>
              <a:rPr kumimoji="0" lang="en-GB"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b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120041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76" y="173277"/>
            <a:ext cx="6905628" cy="869950"/>
          </a:xfrm>
          <a:prstGeom prst="rect">
            <a:avLst/>
          </a:prstGeom>
        </p:spPr>
      </p:pic>
      <p:sp>
        <p:nvSpPr>
          <p:cNvPr id="2" name="Title 1"/>
          <p:cNvSpPr>
            <a:spLocks noGrp="1"/>
          </p:cNvSpPr>
          <p:nvPr>
            <p:ph type="title"/>
          </p:nvPr>
        </p:nvSpPr>
        <p:spPr>
          <a:xfrm>
            <a:off x="-22576" y="-113651"/>
            <a:ext cx="10515600" cy="1325563"/>
          </a:xfrm>
        </p:spPr>
        <p:txBody>
          <a:bodyPr>
            <a:normAutofit/>
          </a:bodyPr>
          <a:lstStyle/>
          <a:p>
            <a:r>
              <a:rPr lang="en-GB" sz="3200" b="1" dirty="0">
                <a:solidFill>
                  <a:schemeClr val="bg1"/>
                </a:solidFill>
              </a:rPr>
              <a:t>Sequencing grammar @KS2</a:t>
            </a:r>
          </a:p>
        </p:txBody>
      </p:sp>
      <p:sp>
        <p:nvSpPr>
          <p:cNvPr id="11" name="Content Placeholder 12">
            <a:extLst>
              <a:ext uri="{FF2B5EF4-FFF2-40B4-BE49-F238E27FC236}">
                <a16:creationId xmlns:a16="http://schemas.microsoft.com/office/drawing/2014/main" id="{DE2E72EC-838A-4B3C-87CE-53E60279A59D}"/>
              </a:ext>
            </a:extLst>
          </p:cNvPr>
          <p:cNvSpPr>
            <a:spLocks noGrp="1"/>
          </p:cNvSpPr>
          <p:nvPr>
            <p:ph idx="1"/>
          </p:nvPr>
        </p:nvSpPr>
        <p:spPr>
          <a:xfrm>
            <a:off x="289729" y="1664370"/>
            <a:ext cx="11612541" cy="4172705"/>
          </a:xfrm>
        </p:spPr>
        <p:txBody>
          <a:bodyPr anchor="t">
            <a:normAutofit/>
          </a:bodyPr>
          <a:lstStyle/>
          <a:p>
            <a:pPr hangingPunct="0">
              <a:lnSpc>
                <a:spcPct val="200000"/>
              </a:lnSpc>
            </a:pPr>
            <a:r>
              <a:rPr lang="en-US" i="1" dirty="0" err="1"/>
              <a:t>Ça</a:t>
            </a:r>
            <a:r>
              <a:rPr lang="en-US" i="1" dirty="0"/>
              <a:t> </a:t>
            </a:r>
            <a:r>
              <a:rPr lang="en-US" i="1" dirty="0" err="1"/>
              <a:t>va</a:t>
            </a:r>
            <a:r>
              <a:rPr lang="en-US" i="1" dirty="0"/>
              <a:t>?				</a:t>
            </a:r>
            <a:r>
              <a:rPr lang="en-US" dirty="0"/>
              <a:t>How are you?</a:t>
            </a:r>
          </a:p>
          <a:p>
            <a:pPr hangingPunct="0">
              <a:lnSpc>
                <a:spcPct val="200000"/>
              </a:lnSpc>
            </a:pPr>
            <a:r>
              <a:rPr lang="en-US" i="1" dirty="0"/>
              <a:t>Comment </a:t>
            </a:r>
            <a:r>
              <a:rPr lang="en-US" i="1" dirty="0" err="1"/>
              <a:t>tu</a:t>
            </a:r>
            <a:r>
              <a:rPr lang="en-US" i="1" dirty="0"/>
              <a:t> </a:t>
            </a:r>
            <a:r>
              <a:rPr lang="en-US" i="1" dirty="0" err="1"/>
              <a:t>t’appelles</a:t>
            </a:r>
            <a:r>
              <a:rPr lang="en-US" i="1" dirty="0"/>
              <a:t>?	</a:t>
            </a:r>
            <a:r>
              <a:rPr lang="en-US" dirty="0"/>
              <a:t>What’s your name?</a:t>
            </a:r>
            <a:endParaRPr lang="en-GB" dirty="0"/>
          </a:p>
          <a:p>
            <a:pPr hangingPunct="0">
              <a:lnSpc>
                <a:spcPct val="200000"/>
              </a:lnSpc>
            </a:pPr>
            <a:r>
              <a:rPr lang="en-US" i="1" dirty="0" err="1"/>
              <a:t>Quel</a:t>
            </a:r>
            <a:r>
              <a:rPr lang="en-US" i="1" dirty="0"/>
              <a:t> </a:t>
            </a:r>
            <a:r>
              <a:rPr lang="en-US" i="1" dirty="0" err="1"/>
              <a:t>âge</a:t>
            </a:r>
            <a:r>
              <a:rPr lang="en-US" i="1" dirty="0"/>
              <a:t> as-</a:t>
            </a:r>
            <a:r>
              <a:rPr lang="en-US" i="1" dirty="0" err="1"/>
              <a:t>tu</a:t>
            </a:r>
            <a:r>
              <a:rPr lang="en-US" i="1" dirty="0"/>
              <a:t>?		</a:t>
            </a:r>
            <a:r>
              <a:rPr lang="en-US" dirty="0"/>
              <a:t>How old are you?</a:t>
            </a:r>
            <a:endParaRPr lang="en-GB" dirty="0"/>
          </a:p>
          <a:p>
            <a:pPr hangingPunct="0"/>
            <a:endParaRPr lang="en-GB" dirty="0"/>
          </a:p>
          <a:p>
            <a:pPr marL="0" indent="0">
              <a:buNone/>
            </a:pPr>
            <a:endParaRPr lang="en-GB" dirty="0">
              <a:solidFill>
                <a:schemeClr val="accent1">
                  <a:lumMod val="50000"/>
                </a:schemeClr>
              </a:solidFill>
            </a:endParaRPr>
          </a:p>
        </p:txBody>
      </p:sp>
      <p:sp>
        <p:nvSpPr>
          <p:cNvPr id="12" name="Rectangle 11">
            <a:extLst>
              <a:ext uri="{FF2B5EF4-FFF2-40B4-BE49-F238E27FC236}">
                <a16:creationId xmlns:a16="http://schemas.microsoft.com/office/drawing/2014/main" id="{DCFB49FD-AEBC-428F-8124-47182140091B}"/>
              </a:ext>
            </a:extLst>
          </p:cNvPr>
          <p:cNvSpPr/>
          <p:nvPr/>
        </p:nvSpPr>
        <p:spPr>
          <a:xfrm>
            <a:off x="6779941" y="5949434"/>
            <a:ext cx="541205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Unit 1 Moi (All about me) QCA KS2 French SOW</a:t>
            </a:r>
          </a:p>
        </p:txBody>
      </p:sp>
    </p:spTree>
    <p:extLst>
      <p:ext uri="{BB962C8B-B14F-4D97-AF65-F5344CB8AC3E}">
        <p14:creationId xmlns:p14="http://schemas.microsoft.com/office/powerpoint/2010/main" val="2777503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76" y="173277"/>
            <a:ext cx="8880826" cy="869950"/>
          </a:xfrm>
          <a:prstGeom prst="rect">
            <a:avLst/>
          </a:prstGeom>
        </p:spPr>
      </p:pic>
      <p:sp>
        <p:nvSpPr>
          <p:cNvPr id="2" name="Title 1"/>
          <p:cNvSpPr>
            <a:spLocks noGrp="1"/>
          </p:cNvSpPr>
          <p:nvPr>
            <p:ph type="title"/>
          </p:nvPr>
        </p:nvSpPr>
        <p:spPr>
          <a:xfrm>
            <a:off x="-22576" y="-113651"/>
            <a:ext cx="10515600" cy="1325563"/>
          </a:xfrm>
        </p:spPr>
        <p:txBody>
          <a:bodyPr>
            <a:normAutofit/>
          </a:bodyPr>
          <a:lstStyle/>
          <a:p>
            <a:r>
              <a:rPr lang="en-GB" sz="3200" b="1" dirty="0">
                <a:solidFill>
                  <a:schemeClr val="bg1"/>
                </a:solidFill>
              </a:rPr>
              <a:t>Sequencing French questions [Y3/Y4]</a:t>
            </a:r>
          </a:p>
        </p:txBody>
      </p:sp>
      <p:sp>
        <p:nvSpPr>
          <p:cNvPr id="8" name="Content Placeholder 12">
            <a:extLst>
              <a:ext uri="{FF2B5EF4-FFF2-40B4-BE49-F238E27FC236}">
                <a16:creationId xmlns:a16="http://schemas.microsoft.com/office/drawing/2014/main" id="{17E30D5C-AB0F-425B-AE33-886EAD23D59C}"/>
              </a:ext>
            </a:extLst>
          </p:cNvPr>
          <p:cNvSpPr>
            <a:spLocks noGrp="1"/>
          </p:cNvSpPr>
          <p:nvPr>
            <p:ph idx="1"/>
          </p:nvPr>
        </p:nvSpPr>
        <p:spPr>
          <a:xfrm>
            <a:off x="289729" y="1293817"/>
            <a:ext cx="11612541" cy="5064121"/>
          </a:xfrm>
        </p:spPr>
        <p:txBody>
          <a:bodyPr anchor="t">
            <a:normAutofit lnSpcReduction="10000"/>
          </a:bodyPr>
          <a:lstStyle/>
          <a:p>
            <a:pPr hangingPunct="0"/>
            <a:r>
              <a:rPr lang="en-US" dirty="0"/>
              <a:t>Il / </a:t>
            </a:r>
            <a:r>
              <a:rPr lang="en-US" dirty="0" err="1"/>
              <a:t>elle</a:t>
            </a:r>
            <a:r>
              <a:rPr lang="en-US" dirty="0"/>
              <a:t> </a:t>
            </a:r>
            <a:r>
              <a:rPr lang="en-US" dirty="0" err="1"/>
              <a:t>est</a:t>
            </a:r>
            <a:r>
              <a:rPr lang="en-US" dirty="0"/>
              <a:t>…?			Raised intonation </a:t>
            </a:r>
          </a:p>
          <a:p>
            <a:pPr hangingPunct="0"/>
            <a:r>
              <a:rPr lang="en-US" dirty="0" err="1"/>
              <a:t>C’est</a:t>
            </a:r>
            <a:r>
              <a:rPr lang="en-US" dirty="0"/>
              <a:t> …?				</a:t>
            </a:r>
            <a:r>
              <a:rPr lang="en-GB" dirty="0"/>
              <a:t>Raised intonation</a:t>
            </a:r>
          </a:p>
          <a:p>
            <a:pPr hangingPunct="0"/>
            <a:r>
              <a:rPr lang="en-US" dirty="0"/>
              <a:t>Tu as…?				</a:t>
            </a:r>
            <a:r>
              <a:rPr lang="en-GB" dirty="0"/>
              <a:t>Raised intonation</a:t>
            </a:r>
          </a:p>
          <a:p>
            <a:pPr hangingPunct="0"/>
            <a:r>
              <a:rPr lang="en-GB" dirty="0" err="1"/>
              <a:t>C’est</a:t>
            </a:r>
            <a:r>
              <a:rPr lang="en-GB" dirty="0"/>
              <a:t> quoi?			Raised intonation + question word</a:t>
            </a:r>
          </a:p>
          <a:p>
            <a:pPr hangingPunct="0"/>
            <a:r>
              <a:rPr lang="en-GB" dirty="0" err="1"/>
              <a:t>C’est</a:t>
            </a:r>
            <a:r>
              <a:rPr lang="en-GB" dirty="0"/>
              <a:t> </a:t>
            </a:r>
            <a:r>
              <a:rPr lang="en-GB" dirty="0" err="1"/>
              <a:t>où</a:t>
            </a:r>
            <a:r>
              <a:rPr lang="en-GB" dirty="0"/>
              <a:t>?			Raised intonation + question word</a:t>
            </a:r>
          </a:p>
          <a:p>
            <a:pPr hangingPunct="0"/>
            <a:r>
              <a:rPr lang="en-GB" dirty="0"/>
              <a:t>Il y a…?				Raised intonation</a:t>
            </a:r>
          </a:p>
          <a:p>
            <a:pPr hangingPunct="0"/>
            <a:r>
              <a:rPr lang="en-GB" dirty="0"/>
              <a:t>Il y a </a:t>
            </a:r>
            <a:r>
              <a:rPr lang="en-GB" dirty="0" err="1"/>
              <a:t>combien</a:t>
            </a:r>
            <a:r>
              <a:rPr lang="en-GB" dirty="0"/>
              <a:t> (de)…?	Raised intonation + question word</a:t>
            </a:r>
          </a:p>
          <a:p>
            <a:pPr hangingPunct="0"/>
            <a:r>
              <a:rPr lang="en-GB" dirty="0"/>
              <a:t>Il / </a:t>
            </a:r>
            <a:r>
              <a:rPr lang="en-GB" dirty="0" err="1"/>
              <a:t>elle</a:t>
            </a:r>
            <a:r>
              <a:rPr lang="en-GB" dirty="0"/>
              <a:t> a </a:t>
            </a:r>
            <a:r>
              <a:rPr lang="en-GB" dirty="0" err="1"/>
              <a:t>combien</a:t>
            </a:r>
            <a:r>
              <a:rPr lang="en-GB" dirty="0"/>
              <a:t> (de)..?Raised intonation + question word</a:t>
            </a:r>
          </a:p>
          <a:p>
            <a:pPr hangingPunct="0"/>
            <a:r>
              <a:rPr lang="en-GB" dirty="0" err="1"/>
              <a:t>C’est</a:t>
            </a:r>
            <a:r>
              <a:rPr lang="en-GB" dirty="0"/>
              <a:t> comment?		Raised intonation + question word</a:t>
            </a:r>
          </a:p>
          <a:p>
            <a:pPr hangingPunct="0"/>
            <a:r>
              <a:rPr lang="en-GB" dirty="0"/>
              <a:t>Tu </a:t>
            </a:r>
            <a:r>
              <a:rPr lang="en-GB" dirty="0" err="1"/>
              <a:t>parles</a:t>
            </a:r>
            <a:r>
              <a:rPr lang="en-GB" dirty="0"/>
              <a:t>/</a:t>
            </a:r>
            <a:r>
              <a:rPr lang="en-GB" dirty="0" err="1"/>
              <a:t>écoutes</a:t>
            </a:r>
            <a:r>
              <a:rPr lang="en-GB" dirty="0"/>
              <a:t>…?	Raised intonation</a:t>
            </a:r>
          </a:p>
          <a:p>
            <a:pPr hangingPunct="0"/>
            <a:endParaRPr lang="en-GB" dirty="0"/>
          </a:p>
          <a:p>
            <a:pPr hangingPunct="0"/>
            <a:endParaRPr lang="en-GB" dirty="0"/>
          </a:p>
          <a:p>
            <a:pPr marL="0" indent="0">
              <a:buNone/>
            </a:pPr>
            <a:endParaRPr lang="en-GB" dirty="0">
              <a:solidFill>
                <a:schemeClr val="accent1">
                  <a:lumMod val="50000"/>
                </a:schemeClr>
              </a:solidFill>
            </a:endParaRPr>
          </a:p>
        </p:txBody>
      </p:sp>
    </p:spTree>
    <p:extLst>
      <p:ext uri="{BB962C8B-B14F-4D97-AF65-F5344CB8AC3E}">
        <p14:creationId xmlns:p14="http://schemas.microsoft.com/office/powerpoint/2010/main" val="234108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76" y="173277"/>
            <a:ext cx="8880826" cy="869950"/>
          </a:xfrm>
          <a:prstGeom prst="rect">
            <a:avLst/>
          </a:prstGeom>
        </p:spPr>
      </p:pic>
      <p:sp>
        <p:nvSpPr>
          <p:cNvPr id="2" name="Title 1"/>
          <p:cNvSpPr>
            <a:spLocks noGrp="1"/>
          </p:cNvSpPr>
          <p:nvPr>
            <p:ph type="title"/>
          </p:nvPr>
        </p:nvSpPr>
        <p:spPr>
          <a:xfrm>
            <a:off x="-22576" y="-113651"/>
            <a:ext cx="10515600" cy="1325563"/>
          </a:xfrm>
        </p:spPr>
        <p:txBody>
          <a:bodyPr>
            <a:normAutofit/>
          </a:bodyPr>
          <a:lstStyle/>
          <a:p>
            <a:r>
              <a:rPr lang="en-GB" sz="3200" b="1" dirty="0">
                <a:solidFill>
                  <a:schemeClr val="bg1"/>
                </a:solidFill>
              </a:rPr>
              <a:t>Sequencing French questions [Y5/Y6]</a:t>
            </a:r>
          </a:p>
        </p:txBody>
      </p:sp>
      <p:sp>
        <p:nvSpPr>
          <p:cNvPr id="7" name="Content Placeholder 12">
            <a:extLst>
              <a:ext uri="{FF2B5EF4-FFF2-40B4-BE49-F238E27FC236}">
                <a16:creationId xmlns:a16="http://schemas.microsoft.com/office/drawing/2014/main" id="{9E3399FE-2815-4AB8-B9F3-8D4865C6C171}"/>
              </a:ext>
            </a:extLst>
          </p:cNvPr>
          <p:cNvSpPr>
            <a:spLocks noGrp="1"/>
          </p:cNvSpPr>
          <p:nvPr>
            <p:ph idx="1"/>
          </p:nvPr>
        </p:nvSpPr>
        <p:spPr>
          <a:xfrm>
            <a:off x="289729" y="1293817"/>
            <a:ext cx="11612541" cy="5064121"/>
          </a:xfrm>
        </p:spPr>
        <p:txBody>
          <a:bodyPr anchor="t">
            <a:normAutofit fontScale="92500" lnSpcReduction="10000"/>
          </a:bodyPr>
          <a:lstStyle/>
          <a:p>
            <a:pPr hangingPunct="0"/>
            <a:r>
              <a:rPr lang="en-US" dirty="0" err="1"/>
              <a:t>C’est</a:t>
            </a:r>
            <a:r>
              <a:rPr lang="en-US" dirty="0"/>
              <a:t> qui?			Raised intonation + question word</a:t>
            </a:r>
          </a:p>
          <a:p>
            <a:pPr hangingPunct="0"/>
            <a:r>
              <a:rPr lang="en-US" dirty="0"/>
              <a:t>Il / </a:t>
            </a:r>
            <a:r>
              <a:rPr lang="en-US" dirty="0" err="1"/>
              <a:t>est</a:t>
            </a:r>
            <a:r>
              <a:rPr lang="en-US" dirty="0"/>
              <a:t> </a:t>
            </a:r>
            <a:r>
              <a:rPr lang="en-US" dirty="0" err="1"/>
              <a:t>est</a:t>
            </a:r>
            <a:r>
              <a:rPr lang="en-US" dirty="0"/>
              <a:t> comment?		</a:t>
            </a:r>
            <a:r>
              <a:rPr lang="en-GB" dirty="0"/>
              <a:t>Raised intonation + question word</a:t>
            </a:r>
          </a:p>
          <a:p>
            <a:pPr hangingPunct="0"/>
            <a:r>
              <a:rPr lang="en-US" dirty="0" err="1"/>
              <a:t>C’est</a:t>
            </a:r>
            <a:r>
              <a:rPr lang="en-US" dirty="0"/>
              <a:t> </a:t>
            </a:r>
            <a:r>
              <a:rPr lang="en-US" dirty="0" err="1"/>
              <a:t>quand</a:t>
            </a:r>
            <a:r>
              <a:rPr lang="en-US" dirty="0"/>
              <a:t>?			</a:t>
            </a:r>
            <a:r>
              <a:rPr lang="en-GB" dirty="0"/>
              <a:t>Raised intonation + question word</a:t>
            </a:r>
          </a:p>
          <a:p>
            <a:pPr hangingPunct="0"/>
            <a:r>
              <a:rPr lang="en-GB" dirty="0" err="1"/>
              <a:t>C’est</a:t>
            </a:r>
            <a:r>
              <a:rPr lang="en-GB" dirty="0"/>
              <a:t> </a:t>
            </a:r>
            <a:r>
              <a:rPr lang="en-GB" dirty="0" err="1"/>
              <a:t>où</a:t>
            </a:r>
            <a:r>
              <a:rPr lang="en-GB" dirty="0"/>
              <a:t>?				Raised intonation + question word</a:t>
            </a:r>
          </a:p>
          <a:p>
            <a:pPr hangingPunct="0"/>
            <a:r>
              <a:rPr lang="en-GB" dirty="0" err="1"/>
              <a:t>C’est</a:t>
            </a:r>
            <a:r>
              <a:rPr lang="en-GB" dirty="0"/>
              <a:t> quelle date?		Raised intonation + question word</a:t>
            </a:r>
          </a:p>
          <a:p>
            <a:pPr hangingPunct="0"/>
            <a:r>
              <a:rPr lang="en-GB" dirty="0" err="1"/>
              <a:t>C’est</a:t>
            </a:r>
            <a:r>
              <a:rPr lang="en-GB" dirty="0"/>
              <a:t> </a:t>
            </a:r>
            <a:r>
              <a:rPr lang="en-GB" dirty="0" err="1"/>
              <a:t>quel</a:t>
            </a:r>
            <a:r>
              <a:rPr lang="en-GB" dirty="0"/>
              <a:t> jour?			Raised intonation + question word</a:t>
            </a:r>
          </a:p>
          <a:p>
            <a:pPr hangingPunct="0"/>
            <a:r>
              <a:rPr lang="en-GB" dirty="0"/>
              <a:t>Est-</a:t>
            </a:r>
            <a:r>
              <a:rPr lang="en-GB" dirty="0" err="1"/>
              <a:t>ce</a:t>
            </a:r>
            <a:r>
              <a:rPr lang="en-GB" dirty="0"/>
              <a:t> que …?			Est-</a:t>
            </a:r>
            <a:r>
              <a:rPr lang="en-GB" dirty="0" err="1"/>
              <a:t>ce</a:t>
            </a:r>
            <a:r>
              <a:rPr lang="en-GB" dirty="0"/>
              <a:t> que questions</a:t>
            </a:r>
          </a:p>
          <a:p>
            <a:pPr hangingPunct="0"/>
            <a:r>
              <a:rPr lang="en-GB" dirty="0" err="1"/>
              <a:t>Où</a:t>
            </a:r>
            <a:r>
              <a:rPr lang="en-GB" dirty="0"/>
              <a:t> </a:t>
            </a:r>
            <a:r>
              <a:rPr lang="en-GB" dirty="0" err="1"/>
              <a:t>est-ce</a:t>
            </a:r>
            <a:r>
              <a:rPr lang="en-GB" dirty="0"/>
              <a:t> que …?		</a:t>
            </a:r>
            <a:r>
              <a:rPr lang="en-GB" dirty="0" err="1"/>
              <a:t>Où</a:t>
            </a:r>
            <a:r>
              <a:rPr lang="en-GB" dirty="0"/>
              <a:t> </a:t>
            </a:r>
            <a:r>
              <a:rPr lang="en-GB" dirty="0" err="1"/>
              <a:t>est-ce</a:t>
            </a:r>
            <a:r>
              <a:rPr lang="en-GB" dirty="0"/>
              <a:t> que questions</a:t>
            </a:r>
          </a:p>
          <a:p>
            <a:pPr hangingPunct="0"/>
            <a:r>
              <a:rPr lang="en-GB" dirty="0" err="1"/>
              <a:t>Qu’est-ce</a:t>
            </a:r>
            <a:r>
              <a:rPr lang="en-GB" dirty="0"/>
              <a:t> que…?		</a:t>
            </a:r>
            <a:r>
              <a:rPr lang="en-GB" dirty="0" err="1"/>
              <a:t>Qu’est-ce</a:t>
            </a:r>
            <a:r>
              <a:rPr lang="en-GB" dirty="0"/>
              <a:t> que questions</a:t>
            </a:r>
          </a:p>
          <a:p>
            <a:pPr hangingPunct="0"/>
            <a:r>
              <a:rPr lang="en-GB" dirty="0"/>
              <a:t>Tu </a:t>
            </a:r>
            <a:r>
              <a:rPr lang="en-GB" dirty="0" err="1"/>
              <a:t>fais</a:t>
            </a:r>
            <a:r>
              <a:rPr lang="en-GB" dirty="0"/>
              <a:t>…?				Raised intonation</a:t>
            </a:r>
          </a:p>
          <a:p>
            <a:pPr hangingPunct="0"/>
            <a:r>
              <a:rPr lang="en-GB" dirty="0"/>
              <a:t>Tu </a:t>
            </a:r>
            <a:r>
              <a:rPr lang="en-GB" dirty="0" err="1"/>
              <a:t>joues</a:t>
            </a:r>
            <a:r>
              <a:rPr lang="en-GB" dirty="0"/>
              <a:t>…?			Raised intonation</a:t>
            </a:r>
          </a:p>
          <a:p>
            <a:pPr hangingPunct="0"/>
            <a:endParaRPr lang="en-GB" dirty="0"/>
          </a:p>
          <a:p>
            <a:pPr hangingPunct="0"/>
            <a:endParaRPr lang="en-GB" dirty="0"/>
          </a:p>
          <a:p>
            <a:pPr hangingPunct="0"/>
            <a:endParaRPr lang="en-GB" dirty="0"/>
          </a:p>
          <a:p>
            <a:pPr marL="0" indent="0">
              <a:buNone/>
            </a:pPr>
            <a:endParaRPr lang="en-GB" dirty="0">
              <a:solidFill>
                <a:schemeClr val="accent1">
                  <a:lumMod val="50000"/>
                </a:schemeClr>
              </a:solidFill>
            </a:endParaRPr>
          </a:p>
        </p:txBody>
      </p:sp>
    </p:spTree>
    <p:extLst>
      <p:ext uri="{BB962C8B-B14F-4D97-AF65-F5344CB8AC3E}">
        <p14:creationId xmlns:p14="http://schemas.microsoft.com/office/powerpoint/2010/main" val="254235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8766313" cy="867128"/>
          </a:xfrm>
          <a:prstGeom prst="rect">
            <a:avLst/>
          </a:prstGeom>
        </p:spPr>
      </p:pic>
      <p:sp>
        <p:nvSpPr>
          <p:cNvPr id="2" name="Title 1"/>
          <p:cNvSpPr>
            <a:spLocks noGrp="1"/>
          </p:cNvSpPr>
          <p:nvPr>
            <p:ph type="title"/>
          </p:nvPr>
        </p:nvSpPr>
        <p:spPr>
          <a:xfrm>
            <a:off x="-1" y="-31746"/>
            <a:ext cx="10515600" cy="1325563"/>
          </a:xfrm>
        </p:spPr>
        <p:txBody>
          <a:bodyPr>
            <a:normAutofit/>
          </a:bodyPr>
          <a:lstStyle/>
          <a:p>
            <a:r>
              <a:rPr lang="en-GB" sz="3600" b="1" dirty="0">
                <a:solidFill>
                  <a:schemeClr val="bg1"/>
                </a:solidFill>
              </a:rPr>
              <a:t>Teaching grammar</a:t>
            </a:r>
          </a:p>
        </p:txBody>
      </p:sp>
      <p:sp>
        <p:nvSpPr>
          <p:cNvPr id="13" name="Content Placeholder 12">
            <a:extLst>
              <a:ext uri="{FF2B5EF4-FFF2-40B4-BE49-F238E27FC236}">
                <a16:creationId xmlns:a16="http://schemas.microsoft.com/office/drawing/2014/main" id="{894E766B-F79A-4B1F-A315-B8EF55B8CDF3}"/>
              </a:ext>
            </a:extLst>
          </p:cNvPr>
          <p:cNvSpPr>
            <a:spLocks noGrp="1"/>
          </p:cNvSpPr>
          <p:nvPr>
            <p:ph idx="1"/>
          </p:nvPr>
        </p:nvSpPr>
        <p:spPr>
          <a:xfrm>
            <a:off x="289729" y="1293817"/>
            <a:ext cx="11612541" cy="4821233"/>
          </a:xfrm>
        </p:spPr>
        <p:txBody>
          <a:bodyPr anchor="t">
            <a:normAutofit lnSpcReduction="10000"/>
          </a:bodyPr>
          <a:lstStyle/>
          <a:p>
            <a:pPr>
              <a:lnSpc>
                <a:spcPct val="150000"/>
              </a:lnSpc>
            </a:pPr>
            <a:r>
              <a:rPr lang="en-GB" dirty="0">
                <a:solidFill>
                  <a:schemeClr val="accent1">
                    <a:lumMod val="50000"/>
                  </a:schemeClr>
                </a:solidFill>
              </a:rPr>
              <a:t>Provide a short explanation, using grammatical terminology (shared with KS2 English, wherever possible)</a:t>
            </a:r>
          </a:p>
          <a:p>
            <a:pPr>
              <a:lnSpc>
                <a:spcPct val="150000"/>
              </a:lnSpc>
            </a:pPr>
            <a:r>
              <a:rPr lang="en-GB" dirty="0">
                <a:solidFill>
                  <a:schemeClr val="accent1">
                    <a:lumMod val="50000"/>
                  </a:schemeClr>
                </a:solidFill>
              </a:rPr>
              <a:t>Give examples in English and the new language</a:t>
            </a:r>
          </a:p>
          <a:p>
            <a:pPr>
              <a:lnSpc>
                <a:spcPct val="150000"/>
              </a:lnSpc>
            </a:pPr>
            <a:r>
              <a:rPr lang="en-GB" dirty="0">
                <a:solidFill>
                  <a:schemeClr val="accent1">
                    <a:lumMod val="50000"/>
                  </a:schemeClr>
                </a:solidFill>
              </a:rPr>
              <a:t>Compare English (or other 1</a:t>
            </a:r>
            <a:r>
              <a:rPr lang="en-GB" baseline="30000" dirty="0">
                <a:solidFill>
                  <a:schemeClr val="accent1">
                    <a:lumMod val="50000"/>
                  </a:schemeClr>
                </a:solidFill>
              </a:rPr>
              <a:t>st</a:t>
            </a:r>
            <a:r>
              <a:rPr lang="en-GB" dirty="0">
                <a:solidFill>
                  <a:schemeClr val="accent1">
                    <a:lumMod val="50000"/>
                  </a:schemeClr>
                </a:solidFill>
              </a:rPr>
              <a:t> or known languages) and the new language</a:t>
            </a:r>
          </a:p>
          <a:p>
            <a:pPr>
              <a:lnSpc>
                <a:spcPct val="150000"/>
              </a:lnSpc>
            </a:pPr>
            <a:r>
              <a:rPr lang="en-GB" b="1" dirty="0">
                <a:solidFill>
                  <a:schemeClr val="accent1">
                    <a:lumMod val="50000"/>
                  </a:schemeClr>
                </a:solidFill>
              </a:rPr>
              <a:t>Practise the grammar in input (i.e. listening and reading)</a:t>
            </a:r>
          </a:p>
          <a:p>
            <a:pPr>
              <a:lnSpc>
                <a:spcPct val="150000"/>
              </a:lnSpc>
            </a:pPr>
            <a:r>
              <a:rPr lang="en-GB" b="1" dirty="0">
                <a:solidFill>
                  <a:schemeClr val="accent1">
                    <a:lumMod val="50000"/>
                  </a:schemeClr>
                </a:solidFill>
              </a:rPr>
              <a:t>Practise the grammar in output (i.e. speaking and writing</a:t>
            </a:r>
            <a:r>
              <a:rPr lang="en-GB" dirty="0">
                <a:solidFill>
                  <a:schemeClr val="accent1">
                    <a:lumMod val="50000"/>
                  </a:schemeClr>
                </a:solidFill>
              </a:rPr>
              <a:t>)</a:t>
            </a:r>
          </a:p>
          <a:p>
            <a:pPr marL="0" indent="0">
              <a:lnSpc>
                <a:spcPct val="150000"/>
              </a:lnSpc>
              <a:buNone/>
            </a:pPr>
            <a:endParaRPr lang="en-GB" dirty="0">
              <a:solidFill>
                <a:schemeClr val="accent1">
                  <a:lumMod val="50000"/>
                </a:schemeClr>
              </a:solidFill>
            </a:endParaRPr>
          </a:p>
        </p:txBody>
      </p:sp>
    </p:spTree>
    <p:extLst>
      <p:ext uri="{BB962C8B-B14F-4D97-AF65-F5344CB8AC3E}">
        <p14:creationId xmlns:p14="http://schemas.microsoft.com/office/powerpoint/2010/main" val="84983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0"/>
            <a:ext cx="10515600" cy="1325563"/>
          </a:xfrm>
        </p:spPr>
        <p:txBody>
          <a:bodyPr>
            <a:normAutofit/>
          </a:bodyPr>
          <a:lstStyle/>
          <a:p>
            <a:r>
              <a:rPr lang="en-GB" sz="3600" b="1" dirty="0">
                <a:solidFill>
                  <a:schemeClr val="bg1"/>
                </a:solidFill>
              </a:rPr>
              <a:t>Teaching grammar</a:t>
            </a:r>
          </a:p>
        </p:txBody>
      </p:sp>
      <p:sp>
        <p:nvSpPr>
          <p:cNvPr id="13" name="Content Placeholder 12">
            <a:extLst>
              <a:ext uri="{FF2B5EF4-FFF2-40B4-BE49-F238E27FC236}">
                <a16:creationId xmlns:a16="http://schemas.microsoft.com/office/drawing/2014/main" id="{894E766B-F79A-4B1F-A315-B8EF55B8CDF3}"/>
              </a:ext>
            </a:extLst>
          </p:cNvPr>
          <p:cNvSpPr>
            <a:spLocks noGrp="1"/>
          </p:cNvSpPr>
          <p:nvPr>
            <p:ph idx="1"/>
          </p:nvPr>
        </p:nvSpPr>
        <p:spPr>
          <a:xfrm>
            <a:off x="155896" y="1691502"/>
            <a:ext cx="11996854" cy="4570150"/>
          </a:xfrm>
        </p:spPr>
        <p:txBody>
          <a:bodyPr anchor="ctr">
            <a:normAutofit fontScale="92500"/>
          </a:bodyPr>
          <a:lstStyle/>
          <a:p>
            <a:pPr>
              <a:spcBef>
                <a:spcPts val="0"/>
              </a:spcBef>
              <a:buClr>
                <a:schemeClr val="accent5">
                  <a:lumMod val="50000"/>
                </a:schemeClr>
              </a:buClr>
              <a:buSzPts val="2400"/>
              <a:buFont typeface="Noto Sans Symbols"/>
              <a:buChar char="▪"/>
            </a:pPr>
            <a:r>
              <a:rPr lang="en-GB" dirty="0">
                <a:solidFill>
                  <a:schemeClr val="accent1">
                    <a:lumMod val="50000"/>
                  </a:schemeClr>
                </a:solidFill>
              </a:rPr>
              <a:t>Avoid working with whole paradigms</a:t>
            </a:r>
            <a:br>
              <a:rPr lang="en-GB" dirty="0">
                <a:solidFill>
                  <a:schemeClr val="accent1">
                    <a:lumMod val="50000"/>
                  </a:schemeClr>
                </a:solidFill>
              </a:rPr>
            </a:br>
            <a:r>
              <a:rPr lang="en-GB" dirty="0">
                <a:solidFill>
                  <a:schemeClr val="accent1">
                    <a:lumMod val="50000"/>
                  </a:schemeClr>
                </a:solidFill>
              </a:rPr>
              <a:t> at one time, particularly in the first stages of language learning</a:t>
            </a:r>
          </a:p>
          <a:p>
            <a:pPr>
              <a:buClr>
                <a:schemeClr val="accent5">
                  <a:lumMod val="50000"/>
                </a:schemeClr>
              </a:buClr>
              <a:buSzPts val="2400"/>
              <a:buFont typeface="Noto Sans Symbols"/>
              <a:buChar char="▪"/>
            </a:pPr>
            <a:r>
              <a:rPr lang="en-GB" dirty="0">
                <a:solidFill>
                  <a:schemeClr val="accent1">
                    <a:lumMod val="50000"/>
                  </a:schemeClr>
                </a:solidFill>
              </a:rPr>
              <a:t>Attention is a limited resource; learners can only pay attention to so much at any one time </a:t>
            </a:r>
            <a:br>
              <a:rPr lang="en-GB" dirty="0">
                <a:solidFill>
                  <a:schemeClr val="accent1">
                    <a:lumMod val="50000"/>
                  </a:schemeClr>
                </a:solidFill>
              </a:rPr>
            </a:br>
            <a:r>
              <a:rPr lang="en-GB" sz="1600" dirty="0">
                <a:solidFill>
                  <a:schemeClr val="accent1">
                    <a:lumMod val="50000"/>
                  </a:schemeClr>
                </a:solidFill>
              </a:rPr>
              <a:t>(Lee &amp; VanPatten, 1995; VanPatten, 2002; Wong, 2004)</a:t>
            </a:r>
            <a:endParaRPr lang="en-GB" dirty="0">
              <a:solidFill>
                <a:schemeClr val="accent1">
                  <a:lumMod val="50000"/>
                </a:schemeClr>
              </a:solidFill>
            </a:endParaRPr>
          </a:p>
          <a:p>
            <a:pPr>
              <a:buClr>
                <a:schemeClr val="accent5">
                  <a:lumMod val="50000"/>
                </a:schemeClr>
              </a:buClr>
              <a:buSzPts val="2400"/>
              <a:buFont typeface="Noto Sans Symbols"/>
              <a:buChar char="▪"/>
            </a:pPr>
            <a:r>
              <a:rPr lang="en-GB" dirty="0">
                <a:solidFill>
                  <a:schemeClr val="accent1">
                    <a:lumMod val="50000"/>
                  </a:schemeClr>
                </a:solidFill>
              </a:rPr>
              <a:t>Focus on accurate and reliable knowledge of one form juxtaposed with another (e.g. </a:t>
            </a:r>
            <a:r>
              <a:rPr lang="en-GB" i="1" dirty="0">
                <a:solidFill>
                  <a:schemeClr val="accent1">
                    <a:lumMod val="50000"/>
                  </a:schemeClr>
                </a:solidFill>
              </a:rPr>
              <a:t>je </a:t>
            </a:r>
            <a:r>
              <a:rPr lang="en-GB" i="1" dirty="0" err="1">
                <a:solidFill>
                  <a:schemeClr val="accent1">
                    <a:lumMod val="50000"/>
                  </a:schemeClr>
                </a:solidFill>
              </a:rPr>
              <a:t>jou</a:t>
            </a:r>
            <a:r>
              <a:rPr lang="en-GB" b="1" i="1" u="sng" dirty="0" err="1">
                <a:solidFill>
                  <a:schemeClr val="accent1">
                    <a:lumMod val="50000"/>
                  </a:schemeClr>
                </a:solidFill>
              </a:rPr>
              <a:t>e</a:t>
            </a:r>
            <a:r>
              <a:rPr lang="en-GB" dirty="0">
                <a:solidFill>
                  <a:schemeClr val="accent1">
                    <a:lumMod val="50000"/>
                  </a:schemeClr>
                </a:solidFill>
              </a:rPr>
              <a:t> vs. </a:t>
            </a:r>
            <a:r>
              <a:rPr lang="en-GB" i="1" dirty="0">
                <a:solidFill>
                  <a:schemeClr val="accent1">
                    <a:lumMod val="50000"/>
                  </a:schemeClr>
                </a:solidFill>
              </a:rPr>
              <a:t>nous </a:t>
            </a:r>
            <a:r>
              <a:rPr lang="en-GB" i="1" dirty="0" err="1">
                <a:solidFill>
                  <a:schemeClr val="accent1">
                    <a:lumMod val="50000"/>
                  </a:schemeClr>
                </a:solidFill>
              </a:rPr>
              <a:t>jou</a:t>
            </a:r>
            <a:r>
              <a:rPr lang="en-GB" b="1" i="1" u="sng" dirty="0" err="1">
                <a:solidFill>
                  <a:schemeClr val="accent1">
                    <a:lumMod val="50000"/>
                  </a:schemeClr>
                </a:solidFill>
              </a:rPr>
              <a:t>ons</a:t>
            </a:r>
            <a:r>
              <a:rPr lang="en-GB" dirty="0">
                <a:solidFill>
                  <a:schemeClr val="accent1">
                    <a:lumMod val="50000"/>
                  </a:schemeClr>
                </a:solidFill>
              </a:rPr>
              <a:t>) </a:t>
            </a:r>
          </a:p>
          <a:p>
            <a:pPr>
              <a:buClr>
                <a:schemeClr val="accent5">
                  <a:lumMod val="50000"/>
                </a:schemeClr>
              </a:buClr>
              <a:buSzPts val="2400"/>
              <a:buFont typeface="Noto Sans Symbols"/>
              <a:buChar char="▪"/>
            </a:pPr>
            <a:r>
              <a:rPr lang="en-GB" dirty="0">
                <a:solidFill>
                  <a:schemeClr val="accent1">
                    <a:lumMod val="50000"/>
                  </a:schemeClr>
                </a:solidFill>
              </a:rPr>
              <a:t>Provide plenty of practice for each pair of grammatical forms/meanings</a:t>
            </a:r>
          </a:p>
          <a:p>
            <a:pPr>
              <a:buClr>
                <a:schemeClr val="accent5">
                  <a:lumMod val="50000"/>
                </a:schemeClr>
              </a:buClr>
              <a:buSzPts val="2400"/>
              <a:buFont typeface="Noto Sans Symbols"/>
              <a:buChar char="▪"/>
            </a:pPr>
            <a:r>
              <a:rPr lang="en-GB" dirty="0">
                <a:solidFill>
                  <a:schemeClr val="accent1">
                    <a:lumMod val="50000"/>
                  </a:schemeClr>
                </a:solidFill>
              </a:rPr>
              <a:t>Remove other ‘cues’ so that learners focus on the target feature: </a:t>
            </a:r>
            <a:br>
              <a:rPr lang="en-GB" dirty="0">
                <a:solidFill>
                  <a:schemeClr val="accent1">
                    <a:lumMod val="50000"/>
                  </a:schemeClr>
                </a:solidFill>
              </a:rPr>
            </a:br>
            <a:r>
              <a:rPr lang="en-GB" dirty="0">
                <a:solidFill>
                  <a:schemeClr val="accent1">
                    <a:lumMod val="50000"/>
                  </a:schemeClr>
                </a:solidFill>
              </a:rPr>
              <a:t>e.g., </a:t>
            </a:r>
            <a:r>
              <a:rPr lang="en-GB" strike="sngStrike" dirty="0">
                <a:solidFill>
                  <a:schemeClr val="accent1">
                    <a:lumMod val="50000"/>
                  </a:schemeClr>
                </a:solidFill>
              </a:rPr>
              <a:t>je</a:t>
            </a:r>
            <a:r>
              <a:rPr lang="en-GB" dirty="0">
                <a:solidFill>
                  <a:schemeClr val="accent1">
                    <a:lumMod val="50000"/>
                  </a:schemeClr>
                </a:solidFill>
              </a:rPr>
              <a:t> </a:t>
            </a:r>
            <a:r>
              <a:rPr lang="en-GB" dirty="0" err="1">
                <a:solidFill>
                  <a:schemeClr val="accent1">
                    <a:lumMod val="50000"/>
                  </a:schemeClr>
                </a:solidFill>
              </a:rPr>
              <a:t>suis</a:t>
            </a:r>
            <a:r>
              <a:rPr lang="en-GB" dirty="0">
                <a:solidFill>
                  <a:schemeClr val="accent1">
                    <a:lumMod val="50000"/>
                  </a:schemeClr>
                </a:solidFill>
              </a:rPr>
              <a:t> vs </a:t>
            </a:r>
            <a:r>
              <a:rPr lang="en-GB" strike="sngStrike" dirty="0" err="1">
                <a:solidFill>
                  <a:schemeClr val="accent1">
                    <a:lumMod val="50000"/>
                  </a:schemeClr>
                </a:solidFill>
              </a:rPr>
              <a:t>il</a:t>
            </a:r>
            <a:r>
              <a:rPr lang="en-GB" dirty="0">
                <a:solidFill>
                  <a:schemeClr val="accent1">
                    <a:lumMod val="50000"/>
                  </a:schemeClr>
                </a:solidFill>
              </a:rPr>
              <a:t> </a:t>
            </a:r>
            <a:r>
              <a:rPr lang="en-GB" dirty="0" err="1">
                <a:solidFill>
                  <a:schemeClr val="accent1">
                    <a:lumMod val="50000"/>
                  </a:schemeClr>
                </a:solidFill>
              </a:rPr>
              <a:t>est</a:t>
            </a:r>
            <a:endParaRPr lang="en-GB" dirty="0">
              <a:solidFill>
                <a:schemeClr val="accent1">
                  <a:lumMod val="50000"/>
                </a:schemeClr>
              </a:solidFill>
            </a:endParaRPr>
          </a:p>
          <a:p>
            <a:pPr>
              <a:buClr>
                <a:schemeClr val="accent5">
                  <a:lumMod val="50000"/>
                </a:schemeClr>
              </a:buClr>
              <a:buSzPts val="2400"/>
              <a:buFont typeface="Noto Sans Symbols"/>
              <a:buChar char="▪"/>
            </a:pPr>
            <a:r>
              <a:rPr lang="en-GB" dirty="0">
                <a:solidFill>
                  <a:schemeClr val="accent1">
                    <a:lumMod val="50000"/>
                  </a:schemeClr>
                </a:solidFill>
              </a:rPr>
              <a:t>Gradually build up wider system</a:t>
            </a:r>
          </a:p>
          <a:p>
            <a:pPr>
              <a:buClr>
                <a:schemeClr val="accent5">
                  <a:lumMod val="50000"/>
                </a:schemeClr>
              </a:buClr>
            </a:pPr>
            <a:endParaRPr lang="en-GB" dirty="0">
              <a:solidFill>
                <a:schemeClr val="accent1">
                  <a:lumMod val="50000"/>
                </a:schemeClr>
              </a:solidFill>
            </a:endParaRPr>
          </a:p>
        </p:txBody>
      </p:sp>
      <p:sp>
        <p:nvSpPr>
          <p:cNvPr id="25" name="Rounded Rectangular Callout 4">
            <a:extLst>
              <a:ext uri="{FF2B5EF4-FFF2-40B4-BE49-F238E27FC236}">
                <a16:creationId xmlns:a16="http://schemas.microsoft.com/office/drawing/2014/main" id="{2CE44CB8-E6A9-4C0B-A014-E556479D30BF}"/>
              </a:ext>
            </a:extLst>
          </p:cNvPr>
          <p:cNvSpPr/>
          <p:nvPr/>
        </p:nvSpPr>
        <p:spPr>
          <a:xfrm>
            <a:off x="6460941" y="98575"/>
            <a:ext cx="5691809" cy="1725258"/>
          </a:xfrm>
          <a:prstGeom prst="wedgeRoundRectCallout">
            <a:avLst>
              <a:gd name="adj1" fmla="val -20833"/>
              <a:gd name="adj2" fmla="val 48674"/>
              <a:gd name="adj3" fmla="val 16667"/>
            </a:avLst>
          </a:prstGeom>
          <a:solidFill>
            <a:srgbClr val="104F75"/>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prstClr val="black"/>
              </a:buClr>
              <a:buSzPts val="2000"/>
              <a:buFontTx/>
              <a:buNone/>
              <a:tabLst/>
              <a:defRPr/>
            </a:pPr>
            <a:r>
              <a:rPr kumimoji="0" lang="en-GB" sz="2000" b="1" i="0" u="none" strike="noStrike" kern="1200" cap="none" spc="0" normalizeH="0" baseline="0" noProof="0" dirty="0">
                <a:ln>
                  <a:noFill/>
                </a:ln>
                <a:solidFill>
                  <a:prstClr val="white"/>
                </a:solidFill>
                <a:effectLst/>
                <a:uLnTx/>
                <a:uFillTx/>
                <a:latin typeface="Tw Cen MT" panose="020B0602020104020603"/>
                <a:ea typeface="+mn-ea"/>
                <a:cs typeface="+mn-cs"/>
              </a:rPr>
              <a:t>50</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experimental studies, including:</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
                <a:srgbClr val="E87D1E"/>
              </a:buClr>
              <a:buSzPts val="2000"/>
              <a:buFont typeface="Noto Sans Symbols"/>
              <a:buChar char="▪"/>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French verb inflections with 11 to 14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yr</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olds (</a:t>
            </a:r>
            <a:r>
              <a:rPr kumimoji="0" lang="en-GB" sz="20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hlinkClick r:id="rId4">
                  <a:extLst>
                    <a:ext uri="{A12FA001-AC4F-418D-AE19-62706E023703}">
                      <ahyp:hlinkClr xmlns:ahyp="http://schemas.microsoft.com/office/drawing/2018/hyperlinkcolor" val="tx"/>
                    </a:ext>
                  </a:extLst>
                </a:hlinkClick>
              </a:rPr>
              <a:t>Marsden, 2006</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
                <a:srgbClr val="E87D1E"/>
              </a:buClr>
              <a:buSzPts val="2000"/>
              <a:buFont typeface="Noto Sans Symbols"/>
              <a:buChar char="▪"/>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German case marking with 9 to 11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yr</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olds (</a:t>
            </a:r>
            <a:r>
              <a:rPr kumimoji="0" lang="en-GB" sz="20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hlinkClick r:id="rId5">
                  <a:extLst>
                    <a:ext uri="{A12FA001-AC4F-418D-AE19-62706E023703}">
                      <ahyp:hlinkClr xmlns:ahyp="http://schemas.microsoft.com/office/drawing/2018/hyperlinkcolor" val="tx"/>
                    </a:ext>
                  </a:extLst>
                </a:hlinkClick>
              </a:rPr>
              <a:t>Kasprowicz &amp; Marsden, 2017</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26" name="Rectangle 25">
            <a:extLst>
              <a:ext uri="{FF2B5EF4-FFF2-40B4-BE49-F238E27FC236}">
                <a16:creationId xmlns:a16="http://schemas.microsoft.com/office/drawing/2014/main" id="{FD464D56-3380-4DD4-9485-E0AF495570F4}"/>
              </a:ext>
            </a:extLst>
          </p:cNvPr>
          <p:cNvSpPr/>
          <p:nvPr/>
        </p:nvSpPr>
        <p:spPr>
          <a:xfrm>
            <a:off x="5257800" y="6456775"/>
            <a:ext cx="4410182" cy="341632"/>
          </a:xfrm>
          <a:prstGeom prst="rect">
            <a:avLst/>
          </a:prstGeom>
        </p:spPr>
        <p:txBody>
          <a:bodyPr wrap="non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Rowena Kasprowicz / Emma Marsden</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75980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for titl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309087"/>
            <a:ext cx="5265384" cy="707849"/>
          </a:xfrm>
        </p:spPr>
        <p:txBody>
          <a:bodyPr>
            <a:normAutofit/>
          </a:bodyPr>
          <a:lstStyle/>
          <a:p>
            <a:r>
              <a:rPr lang="en-GB" sz="3600" b="1" dirty="0">
                <a:solidFill>
                  <a:schemeClr val="bg1"/>
                </a:solidFill>
                <a:latin typeface="Century Gothic" panose="020B0502020202020204" pitchFamily="34" charset="0"/>
              </a:rPr>
              <a:t>I am &amp; you are</a:t>
            </a:r>
          </a:p>
        </p:txBody>
      </p:sp>
      <p:sp>
        <p:nvSpPr>
          <p:cNvPr id="2" name="TextBox 1"/>
          <p:cNvSpPr txBox="1"/>
          <p:nvPr/>
        </p:nvSpPr>
        <p:spPr>
          <a:xfrm>
            <a:off x="238620" y="4055292"/>
            <a:ext cx="109659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 say ‘you are’, use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tu</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a:t>
            </a:r>
            <a:r>
              <a:rPr kumimoji="0" lang="en-GB" sz="2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This is called the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second person singular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fo</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rm.</a:t>
            </a:r>
            <a:endParaRPr kumimoji="0" lang="en-GB" sz="24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8" name="TextBox 17"/>
          <p:cNvSpPr txBox="1"/>
          <p:nvPr/>
        </p:nvSpPr>
        <p:spPr>
          <a:xfrm>
            <a:off x="6786294" y="5477233"/>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are short.</a:t>
            </a:r>
          </a:p>
        </p:txBody>
      </p:sp>
      <p:sp>
        <p:nvSpPr>
          <p:cNvPr id="3" name="Rectangle 2"/>
          <p:cNvSpPr/>
          <p:nvPr/>
        </p:nvSpPr>
        <p:spPr>
          <a:xfrm>
            <a:off x="432082" y="2544104"/>
            <a:ext cx="1467068" cy="1046440"/>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Je </a:t>
            </a:r>
            <a:r>
              <a:rPr kumimoji="0" lang="en-US" sz="32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suis</a:t>
            </a:r>
            <a:endParaRPr kumimoji="0" lang="en-US" sz="3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w="9525">
                <a:solidFill>
                  <a:prstClr val="white"/>
                </a:solidFill>
                <a:prstDash val="solid"/>
              </a:ln>
              <a:solidFill>
                <a:srgbClr val="ED7D31">
                  <a:lumMod val="75000"/>
                </a:srgbClr>
              </a:solidFill>
              <a:effectLst>
                <a:outerShdw blurRad="12700" dist="38100" dir="2700000" algn="tl" rotWithShape="0">
                  <a:srgbClr val="4472C4">
                    <a:lumMod val="60000"/>
                    <a:lumOff val="40000"/>
                  </a:srgbClr>
                </a:outerShdw>
              </a:effectLst>
              <a:uLnTx/>
              <a:uFillTx/>
              <a:latin typeface="Century Gothic" panose="020B0502020202020204" pitchFamily="34" charset="0"/>
              <a:ea typeface="+mn-ea"/>
              <a:cs typeface="+mn-cs"/>
            </a:endParaRPr>
          </a:p>
        </p:txBody>
      </p:sp>
      <p:sp>
        <p:nvSpPr>
          <p:cNvPr id="9" name="TextBox 8"/>
          <p:cNvSpPr txBox="1"/>
          <p:nvPr/>
        </p:nvSpPr>
        <p:spPr>
          <a:xfrm>
            <a:off x="2638658" y="2551784"/>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Je </a:t>
            </a:r>
            <a:r>
              <a:rPr kumimoji="0" lang="en-GB" sz="3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suis</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français</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10" name="TextBox 9"/>
          <p:cNvSpPr txBox="1"/>
          <p:nvPr/>
        </p:nvSpPr>
        <p:spPr>
          <a:xfrm>
            <a:off x="6808134" y="4827899"/>
            <a:ext cx="485633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are French.</a:t>
            </a:r>
          </a:p>
        </p:txBody>
      </p:sp>
      <p:sp>
        <p:nvSpPr>
          <p:cNvPr id="12" name="TextBox 11"/>
          <p:cNvSpPr txBox="1"/>
          <p:nvPr/>
        </p:nvSpPr>
        <p:spPr>
          <a:xfrm>
            <a:off x="2659253" y="4825083"/>
            <a:ext cx="516138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Tu</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français</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13" name="TextBox 12"/>
          <p:cNvSpPr txBox="1"/>
          <p:nvPr/>
        </p:nvSpPr>
        <p:spPr>
          <a:xfrm>
            <a:off x="6721870" y="2556630"/>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am French.</a:t>
            </a:r>
          </a:p>
        </p:txBody>
      </p:sp>
      <p:sp>
        <p:nvSpPr>
          <p:cNvPr id="15" name="TextBox 14"/>
          <p:cNvSpPr txBox="1"/>
          <p:nvPr/>
        </p:nvSpPr>
        <p:spPr>
          <a:xfrm>
            <a:off x="2638658" y="3276286"/>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Je </a:t>
            </a:r>
            <a:r>
              <a:rPr kumimoji="0" lang="en-GB" sz="3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suis</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petit.</a:t>
            </a:r>
          </a:p>
        </p:txBody>
      </p:sp>
      <p:sp>
        <p:nvSpPr>
          <p:cNvPr id="16" name="TextBox 15"/>
          <p:cNvSpPr txBox="1"/>
          <p:nvPr/>
        </p:nvSpPr>
        <p:spPr>
          <a:xfrm>
            <a:off x="6721870" y="3298029"/>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am short.</a:t>
            </a:r>
          </a:p>
        </p:txBody>
      </p:sp>
      <p:sp>
        <p:nvSpPr>
          <p:cNvPr id="17" name="TextBox 16"/>
          <p:cNvSpPr txBox="1"/>
          <p:nvPr/>
        </p:nvSpPr>
        <p:spPr>
          <a:xfrm>
            <a:off x="2659253" y="5458702"/>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Tu</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petit.</a:t>
            </a:r>
          </a:p>
        </p:txBody>
      </p:sp>
      <p:sp>
        <p:nvSpPr>
          <p:cNvPr id="21" name="Rectangle 20"/>
          <p:cNvSpPr/>
          <p:nvPr/>
        </p:nvSpPr>
        <p:spPr>
          <a:xfrm>
            <a:off x="466049" y="4734260"/>
            <a:ext cx="1164101" cy="1046440"/>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Tu</a:t>
            </a:r>
            <a:r>
              <a:rPr kumimoji="0" lang="en-US" sz="3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 </a:t>
            </a:r>
            <a:r>
              <a:rPr kumimoji="0" lang="en-US" sz="32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es</a:t>
            </a:r>
            <a:endParaRPr kumimoji="0" lang="en-US" sz="3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w="9525">
                <a:solidFill>
                  <a:prstClr val="white"/>
                </a:solidFill>
                <a:prstDash val="solid"/>
              </a:ln>
              <a:solidFill>
                <a:srgbClr val="ED7D31">
                  <a:lumMod val="75000"/>
                </a:srgbClr>
              </a:solidFill>
              <a:effectLst>
                <a:outerShdw blurRad="12700" dist="38100" dir="2700000" algn="tl" rotWithShape="0">
                  <a:srgbClr val="4472C4">
                    <a:lumMod val="60000"/>
                    <a:lumOff val="40000"/>
                  </a:srgbClr>
                </a:outerShdw>
              </a:effectLst>
              <a:uLnTx/>
              <a:uFillTx/>
              <a:latin typeface="Century Gothic" panose="020B0502020202020204" pitchFamily="34" charset="0"/>
              <a:ea typeface="+mn-ea"/>
              <a:cs typeface="+mn-cs"/>
            </a:endParaRPr>
          </a:p>
        </p:txBody>
      </p:sp>
      <p:sp>
        <p:nvSpPr>
          <p:cNvPr id="5" name="Rectangle 4"/>
          <p:cNvSpPr/>
          <p:nvPr/>
        </p:nvSpPr>
        <p:spPr>
          <a:xfrm>
            <a:off x="238620" y="1858125"/>
            <a:ext cx="1149078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 say ‘I am’ in French, use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je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suis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This is called the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first person singular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form.</a:t>
            </a:r>
          </a:p>
        </p:txBody>
      </p:sp>
      <p:sp>
        <p:nvSpPr>
          <p:cNvPr id="7" name="Rectangle 6"/>
          <p:cNvSpPr/>
          <p:nvPr/>
        </p:nvSpPr>
        <p:spPr>
          <a:xfrm>
            <a:off x="238620" y="1322417"/>
            <a:ext cx="1171475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verb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être</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means ‘to be’.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am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and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are</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are</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parts of the verb ‘to be’.</a:t>
            </a:r>
          </a:p>
        </p:txBody>
      </p:sp>
      <p:sp>
        <p:nvSpPr>
          <p:cNvPr id="11" name="Speech Bubble: Rectangle with Corners Rounded 10">
            <a:extLst>
              <a:ext uri="{FF2B5EF4-FFF2-40B4-BE49-F238E27FC236}">
                <a16:creationId xmlns:a16="http://schemas.microsoft.com/office/drawing/2014/main" id="{E3FCBCD3-5D9E-4537-B133-DAC98BB7AF55}"/>
              </a:ext>
            </a:extLst>
          </p:cNvPr>
          <p:cNvSpPr/>
          <p:nvPr/>
        </p:nvSpPr>
        <p:spPr>
          <a:xfrm>
            <a:off x="9667954" y="3023253"/>
            <a:ext cx="2067363" cy="2458244"/>
          </a:xfrm>
          <a:prstGeom prst="wedgeRoundRectCallout">
            <a:avLst>
              <a:gd name="adj1" fmla="val -63868"/>
              <a:gd name="adj2" fmla="val 18565"/>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 don’t pronounce the ‘s’.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Silent Final Consonant!</a:t>
            </a:r>
          </a:p>
        </p:txBody>
      </p:sp>
      <p:sp>
        <p:nvSpPr>
          <p:cNvPr id="19" name="Rectangle 18">
            <a:extLst>
              <a:ext uri="{FF2B5EF4-FFF2-40B4-BE49-F238E27FC236}">
                <a16:creationId xmlns:a16="http://schemas.microsoft.com/office/drawing/2014/main" id="{F9BB4CDC-5DDF-4D3B-B01B-285B3F14EBC7}"/>
              </a:ext>
            </a:extLst>
          </p:cNvPr>
          <p:cNvSpPr/>
          <p:nvPr/>
        </p:nvSpPr>
        <p:spPr>
          <a:xfrm>
            <a:off x="238620" y="6195328"/>
            <a:ext cx="1171475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Je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and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tu</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are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pronouns.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Pronouns tell you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who</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 verb affects. </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0912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3" grpId="0"/>
      <p:bldP spid="9" grpId="0"/>
      <p:bldP spid="10" grpId="0"/>
      <p:bldP spid="12" grpId="0"/>
      <p:bldP spid="13" grpId="0"/>
      <p:bldP spid="15" grpId="0"/>
      <p:bldP spid="16" grpId="0"/>
      <p:bldP spid="17" grpId="0"/>
      <p:bldP spid="21" grpId="0"/>
      <p:bldP spid="5" grpId="0"/>
      <p:bldP spid="7" grpId="0"/>
      <p:bldP spid="11" grpId="0" animBg="1"/>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32195"/>
            <a:ext cx="10515600" cy="1325563"/>
          </a:xfrm>
        </p:spPr>
        <p:txBody>
          <a:bodyPr>
            <a:normAutofit/>
          </a:bodyPr>
          <a:lstStyle/>
          <a:p>
            <a:r>
              <a:rPr lang="en-GB" sz="3600" b="1" dirty="0">
                <a:solidFill>
                  <a:schemeClr val="bg1"/>
                </a:solidFill>
              </a:rPr>
              <a:t>In this session...</a:t>
            </a:r>
          </a:p>
        </p:txBody>
      </p:sp>
      <p:sp>
        <p:nvSpPr>
          <p:cNvPr id="8" name="TextBox 7">
            <a:extLst>
              <a:ext uri="{FF2B5EF4-FFF2-40B4-BE49-F238E27FC236}">
                <a16:creationId xmlns:a16="http://schemas.microsoft.com/office/drawing/2014/main" id="{FEAE1058-89D6-4FEB-8A45-76EF3589CFDA}"/>
              </a:ext>
            </a:extLst>
          </p:cNvPr>
          <p:cNvSpPr txBox="1"/>
          <p:nvPr/>
        </p:nvSpPr>
        <p:spPr>
          <a:xfrm>
            <a:off x="0" y="5665946"/>
            <a:ext cx="122367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For a more detailed session on KS2 Grammar, by Rowena Kasprowicz, see: </a:t>
            </a:r>
            <a:b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hlinkClick r:id="rId4"/>
              </a:rPr>
              <a:t>https://ncelp.org/ncelp-teacher-cpd/</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Content Placeholder 12">
            <a:extLst>
              <a:ext uri="{FF2B5EF4-FFF2-40B4-BE49-F238E27FC236}">
                <a16:creationId xmlns:a16="http://schemas.microsoft.com/office/drawing/2014/main" id="{894E766B-F79A-4B1F-A315-B8EF55B8CDF3}"/>
              </a:ext>
            </a:extLst>
          </p:cNvPr>
          <p:cNvSpPr>
            <a:spLocks noGrp="1"/>
          </p:cNvSpPr>
          <p:nvPr>
            <p:ph idx="1"/>
          </p:nvPr>
        </p:nvSpPr>
        <p:spPr>
          <a:xfrm>
            <a:off x="323850" y="1422746"/>
            <a:ext cx="10515600" cy="4351338"/>
          </a:xfrm>
        </p:spPr>
        <p:txBody>
          <a:bodyPr>
            <a:normAutofit fontScale="85000" lnSpcReduction="20000"/>
          </a:bodyPr>
          <a:lstStyle/>
          <a:p>
            <a:pPr>
              <a:lnSpc>
                <a:spcPct val="100000"/>
              </a:lnSpc>
            </a:pPr>
            <a:r>
              <a:rPr lang="en-GB" dirty="0">
                <a:solidFill>
                  <a:schemeClr val="accent1">
                    <a:lumMod val="50000"/>
                  </a:schemeClr>
                </a:solidFill>
              </a:rPr>
              <a:t>Building links with primary English </a:t>
            </a:r>
            <a:br>
              <a:rPr lang="en-GB" dirty="0">
                <a:solidFill>
                  <a:schemeClr val="accent1">
                    <a:lumMod val="50000"/>
                  </a:schemeClr>
                </a:solidFill>
              </a:rPr>
            </a:br>
            <a:endParaRPr lang="en-GB" i="1" dirty="0">
              <a:solidFill>
                <a:schemeClr val="accent1">
                  <a:lumMod val="50000"/>
                </a:schemeClr>
              </a:solidFill>
            </a:endParaRPr>
          </a:p>
          <a:p>
            <a:pPr>
              <a:lnSpc>
                <a:spcPct val="100000"/>
              </a:lnSpc>
            </a:pPr>
            <a:r>
              <a:rPr lang="en-GB" dirty="0">
                <a:solidFill>
                  <a:schemeClr val="accent1">
                    <a:lumMod val="50000"/>
                  </a:schemeClr>
                </a:solidFill>
              </a:rPr>
              <a:t>Knowledge about language and </a:t>
            </a:r>
            <a:br>
              <a:rPr lang="en-GB" dirty="0">
                <a:solidFill>
                  <a:schemeClr val="accent1">
                    <a:lumMod val="50000"/>
                  </a:schemeClr>
                </a:solidFill>
              </a:rPr>
            </a:br>
            <a:r>
              <a:rPr lang="en-GB" dirty="0">
                <a:solidFill>
                  <a:schemeClr val="accent1">
                    <a:lumMod val="50000"/>
                  </a:schemeClr>
                </a:solidFill>
              </a:rPr>
              <a:t>language analysis</a:t>
            </a:r>
          </a:p>
          <a:p>
            <a:pPr>
              <a:lnSpc>
                <a:spcPct val="100000"/>
              </a:lnSpc>
            </a:pPr>
            <a:endParaRPr lang="en-GB" dirty="0">
              <a:solidFill>
                <a:schemeClr val="accent1">
                  <a:lumMod val="50000"/>
                </a:schemeClr>
              </a:solidFill>
            </a:endParaRPr>
          </a:p>
          <a:p>
            <a:pPr>
              <a:lnSpc>
                <a:spcPct val="100000"/>
              </a:lnSpc>
            </a:pPr>
            <a:r>
              <a:rPr lang="en-GB" dirty="0">
                <a:solidFill>
                  <a:schemeClr val="accent1">
                    <a:lumMod val="50000"/>
                  </a:schemeClr>
                </a:solidFill>
              </a:rPr>
              <a:t>Essential Grammar knowledge @KS2</a:t>
            </a:r>
          </a:p>
          <a:p>
            <a:pPr marL="457200" lvl="1" indent="0">
              <a:lnSpc>
                <a:spcPct val="100000"/>
              </a:lnSpc>
              <a:buNone/>
            </a:pPr>
            <a:r>
              <a:rPr lang="en-GB" sz="2800" i="1" dirty="0">
                <a:solidFill>
                  <a:schemeClr val="accent1">
                    <a:lumMod val="50000"/>
                  </a:schemeClr>
                </a:solidFill>
              </a:rPr>
              <a:t>– the need for sequencing</a:t>
            </a:r>
            <a:br>
              <a:rPr lang="en-GB" dirty="0">
                <a:solidFill>
                  <a:schemeClr val="accent1">
                    <a:lumMod val="50000"/>
                  </a:schemeClr>
                </a:solidFill>
              </a:rPr>
            </a:br>
            <a:endParaRPr lang="en-GB" dirty="0">
              <a:solidFill>
                <a:schemeClr val="accent1">
                  <a:lumMod val="50000"/>
                </a:schemeClr>
              </a:solidFill>
            </a:endParaRPr>
          </a:p>
          <a:p>
            <a:pPr>
              <a:lnSpc>
                <a:spcPct val="100000"/>
              </a:lnSpc>
            </a:pPr>
            <a:r>
              <a:rPr lang="en-GB" dirty="0">
                <a:solidFill>
                  <a:schemeClr val="accent1">
                    <a:lumMod val="50000"/>
                  </a:schemeClr>
                </a:solidFill>
              </a:rPr>
              <a:t>Teaching grammar </a:t>
            </a:r>
            <a:br>
              <a:rPr lang="en-GB" dirty="0">
                <a:solidFill>
                  <a:schemeClr val="accent1">
                    <a:lumMod val="50000"/>
                  </a:schemeClr>
                </a:solidFill>
              </a:rPr>
            </a:br>
            <a:r>
              <a:rPr lang="en-GB" dirty="0">
                <a:solidFill>
                  <a:schemeClr val="accent1">
                    <a:lumMod val="50000"/>
                  </a:schemeClr>
                </a:solidFill>
              </a:rPr>
              <a:t> - </a:t>
            </a:r>
            <a:r>
              <a:rPr lang="en-GB" i="1" dirty="0">
                <a:solidFill>
                  <a:schemeClr val="accent1">
                    <a:lumMod val="50000"/>
                  </a:schemeClr>
                </a:solidFill>
              </a:rPr>
              <a:t>explicit explanation</a:t>
            </a:r>
            <a:br>
              <a:rPr lang="en-GB" dirty="0">
                <a:solidFill>
                  <a:schemeClr val="accent1">
                    <a:lumMod val="50000"/>
                  </a:schemeClr>
                </a:solidFill>
              </a:rPr>
            </a:br>
            <a:r>
              <a:rPr lang="en-GB" dirty="0">
                <a:solidFill>
                  <a:schemeClr val="accent1">
                    <a:lumMod val="50000"/>
                  </a:schemeClr>
                </a:solidFill>
              </a:rPr>
              <a:t> - </a:t>
            </a:r>
            <a:r>
              <a:rPr lang="en-GB" i="1" dirty="0">
                <a:solidFill>
                  <a:schemeClr val="accent1">
                    <a:lumMod val="50000"/>
                  </a:schemeClr>
                </a:solidFill>
              </a:rPr>
              <a:t>input practice before production</a:t>
            </a:r>
            <a:br>
              <a:rPr lang="en-GB" i="1" dirty="0">
                <a:solidFill>
                  <a:schemeClr val="accent1">
                    <a:lumMod val="50000"/>
                  </a:schemeClr>
                </a:solidFill>
              </a:rPr>
            </a:br>
            <a:r>
              <a:rPr lang="en-GB" i="1" dirty="0">
                <a:solidFill>
                  <a:schemeClr val="accent1">
                    <a:lumMod val="50000"/>
                  </a:schemeClr>
                </a:solidFill>
              </a:rPr>
              <a:t> - trapping the form in speaking and writing</a:t>
            </a:r>
          </a:p>
        </p:txBody>
      </p:sp>
      <p:pic>
        <p:nvPicPr>
          <p:cNvPr id="17" name="Picture 16" descr="braid with one strand for phonics, vocabulary, and grammar">
            <a:extLst>
              <a:ext uri="{FF2B5EF4-FFF2-40B4-BE49-F238E27FC236}">
                <a16:creationId xmlns:a16="http://schemas.microsoft.com/office/drawing/2014/main" id="{C4C18D30-2907-4904-83CB-E2C52D88EE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7447903" y="698006"/>
            <a:ext cx="5115688" cy="3724806"/>
          </a:xfrm>
          <a:prstGeom prst="rect">
            <a:avLst/>
          </a:prstGeom>
        </p:spPr>
      </p:pic>
    </p:spTree>
    <p:extLst>
      <p:ext uri="{BB962C8B-B14F-4D97-AF65-F5344CB8AC3E}">
        <p14:creationId xmlns:p14="http://schemas.microsoft.com/office/powerpoint/2010/main" val="3429520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background rectangle">
            <a:extLst>
              <a:ext uri="{FF2B5EF4-FFF2-40B4-BE49-F238E27FC236}">
                <a16:creationId xmlns:a16="http://schemas.microsoft.com/office/drawing/2014/main" id="{69EE7061-2923-460E-994C-773477407A4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6" name="Title 3">
            <a:extLst>
              <a:ext uri="{FF2B5EF4-FFF2-40B4-BE49-F238E27FC236}">
                <a16:creationId xmlns:a16="http://schemas.microsoft.com/office/drawing/2014/main" id="{6E13A17D-E262-4776-B25B-FA9B1C299274}"/>
              </a:ext>
            </a:extLst>
          </p:cNvPr>
          <p:cNvSpPr>
            <a:spLocks noGrp="1"/>
          </p:cNvSpPr>
          <p:nvPr>
            <p:ph type="title"/>
          </p:nvPr>
        </p:nvSpPr>
        <p:spPr>
          <a:xfrm>
            <a:off x="0" y="296864"/>
            <a:ext cx="5265384" cy="707849"/>
          </a:xfrm>
        </p:spPr>
        <p:txBody>
          <a:bodyPr>
            <a:normAutofit fontScale="90000"/>
          </a:bodyPr>
          <a:lstStyle/>
          <a:p>
            <a:r>
              <a:rPr lang="en-GB" sz="3600" b="1" dirty="0">
                <a:solidFill>
                  <a:schemeClr val="bg1"/>
                </a:solidFill>
              </a:rPr>
              <a:t>Opposites attract – </a:t>
            </a:r>
            <a:r>
              <a:rPr lang="en-GB" sz="3600" b="1" i="1" dirty="0">
                <a:solidFill>
                  <a:schemeClr val="bg1"/>
                </a:solidFill>
              </a:rPr>
              <a:t>je</a:t>
            </a:r>
            <a:r>
              <a:rPr lang="en-GB" sz="3600" b="1" dirty="0">
                <a:solidFill>
                  <a:schemeClr val="bg1"/>
                </a:solidFill>
              </a:rPr>
              <a:t>/</a:t>
            </a:r>
            <a:r>
              <a:rPr lang="en-GB" sz="3600" b="1" i="1" dirty="0" err="1">
                <a:solidFill>
                  <a:schemeClr val="bg1"/>
                </a:solidFill>
              </a:rPr>
              <a:t>tu</a:t>
            </a:r>
            <a:r>
              <a:rPr lang="en-GB" sz="3600" b="1" dirty="0">
                <a:solidFill>
                  <a:schemeClr val="bg1"/>
                </a:solidFill>
              </a:rPr>
              <a:t>?</a:t>
            </a:r>
          </a:p>
        </p:txBody>
      </p:sp>
      <p:sp>
        <p:nvSpPr>
          <p:cNvPr id="57" name="Rounded Rectangle 46">
            <a:extLst>
              <a:ext uri="{FF2B5EF4-FFF2-40B4-BE49-F238E27FC236}">
                <a16:creationId xmlns:a16="http://schemas.microsoft.com/office/drawing/2014/main" id="{F59DCA22-68EC-4CEE-A4E6-4D3DAEA4F58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graphicFrame>
        <p:nvGraphicFramePr>
          <p:cNvPr id="7" name="Content Placeholder 4"/>
          <p:cNvGraphicFramePr>
            <a:graphicFrameLocks noGrp="1"/>
          </p:cNvGraphicFramePr>
          <p:nvPr>
            <p:ph idx="1"/>
          </p:nvPr>
        </p:nvGraphicFramePr>
        <p:xfrm>
          <a:off x="943807" y="1324702"/>
          <a:ext cx="10848109" cy="3901440"/>
        </p:xfrm>
        <a:graphic>
          <a:graphicData uri="http://schemas.openxmlformats.org/drawingml/2006/table">
            <a:tbl>
              <a:tblPr firstRow="1" bandRow="1">
                <a:tableStyleId>{5C22544A-7EE6-4342-B048-85BDC9FD1C3A}</a:tableStyleId>
              </a:tblPr>
              <a:tblGrid>
                <a:gridCol w="500603">
                  <a:extLst>
                    <a:ext uri="{9D8B030D-6E8A-4147-A177-3AD203B41FA5}">
                      <a16:colId xmlns:a16="http://schemas.microsoft.com/office/drawing/2014/main" val="2548973513"/>
                    </a:ext>
                  </a:extLst>
                </a:gridCol>
                <a:gridCol w="4721600">
                  <a:extLst>
                    <a:ext uri="{9D8B030D-6E8A-4147-A177-3AD203B41FA5}">
                      <a16:colId xmlns:a16="http://schemas.microsoft.com/office/drawing/2014/main" val="2775102314"/>
                    </a:ext>
                  </a:extLst>
                </a:gridCol>
                <a:gridCol w="1005092">
                  <a:extLst>
                    <a:ext uri="{9D8B030D-6E8A-4147-A177-3AD203B41FA5}">
                      <a16:colId xmlns:a16="http://schemas.microsoft.com/office/drawing/2014/main" val="3028703937"/>
                    </a:ext>
                  </a:extLst>
                </a:gridCol>
                <a:gridCol w="4620814">
                  <a:extLst>
                    <a:ext uri="{9D8B030D-6E8A-4147-A177-3AD203B41FA5}">
                      <a16:colId xmlns:a16="http://schemas.microsoft.com/office/drawing/2014/main" val="1859025906"/>
                    </a:ext>
                  </a:extLst>
                </a:gridCol>
              </a:tblGrid>
              <a:tr h="516143">
                <a:tc gridSpan="4">
                  <a:txBody>
                    <a:bodyPr/>
                    <a:lstStyle/>
                    <a:p>
                      <a:r>
                        <a:rPr lang="en-GB" sz="2000" b="0" dirty="0">
                          <a:solidFill>
                            <a:schemeClr val="accent5">
                              <a:lumMod val="50000"/>
                            </a:schemeClr>
                          </a:solidFill>
                          <a:latin typeface="Century Gothic" panose="020B0502020202020204" pitchFamily="34" charset="0"/>
                        </a:rPr>
                        <a:t>You read</a:t>
                      </a:r>
                      <a:r>
                        <a:rPr lang="en-GB" sz="2000" b="0" baseline="0" dirty="0">
                          <a:solidFill>
                            <a:schemeClr val="accent5">
                              <a:lumMod val="50000"/>
                            </a:schemeClr>
                          </a:solidFill>
                          <a:latin typeface="Century Gothic" panose="020B0502020202020204" pitchFamily="34" charset="0"/>
                        </a:rPr>
                        <a:t> interviews in which two boys discuss their friendship.</a:t>
                      </a:r>
                    </a:p>
                    <a:p>
                      <a:r>
                        <a:rPr lang="en-GB" sz="2000" b="0" baseline="0" dirty="0">
                          <a:solidFill>
                            <a:schemeClr val="accent5">
                              <a:lumMod val="50000"/>
                            </a:schemeClr>
                          </a:solidFill>
                          <a:latin typeface="Century Gothic" panose="020B0502020202020204" pitchFamily="34" charset="0"/>
                        </a:rPr>
                        <a:t>Look at the verb. Work out whether ‘I (</a:t>
                      </a:r>
                      <a:r>
                        <a:rPr lang="en-GB" sz="2000" b="1" baseline="0" dirty="0">
                          <a:solidFill>
                            <a:schemeClr val="accent5">
                              <a:lumMod val="50000"/>
                            </a:schemeClr>
                          </a:solidFill>
                          <a:latin typeface="Century Gothic" panose="020B0502020202020204" pitchFamily="34" charset="0"/>
                        </a:rPr>
                        <a:t>je</a:t>
                      </a:r>
                      <a:r>
                        <a:rPr lang="en-GB" sz="2000" b="0" baseline="0" dirty="0">
                          <a:solidFill>
                            <a:schemeClr val="accent5">
                              <a:lumMod val="50000"/>
                            </a:schemeClr>
                          </a:solidFill>
                          <a:latin typeface="Century Gothic" panose="020B0502020202020204" pitchFamily="34" charset="0"/>
                        </a:rPr>
                        <a:t>)…’ or ‘you (</a:t>
                      </a:r>
                      <a:r>
                        <a:rPr lang="en-GB" sz="2000" b="1" baseline="0" dirty="0" err="1">
                          <a:solidFill>
                            <a:schemeClr val="accent5">
                              <a:lumMod val="50000"/>
                            </a:schemeClr>
                          </a:solidFill>
                          <a:latin typeface="Century Gothic" panose="020B0502020202020204" pitchFamily="34" charset="0"/>
                        </a:rPr>
                        <a:t>tu</a:t>
                      </a:r>
                      <a:r>
                        <a:rPr lang="en-GB" sz="2000" b="0" baseline="0" dirty="0">
                          <a:solidFill>
                            <a:schemeClr val="accent5">
                              <a:lumMod val="50000"/>
                            </a:schemeClr>
                          </a:solidFill>
                          <a:latin typeface="Century Gothic" panose="020B0502020202020204" pitchFamily="34" charset="0"/>
                        </a:rPr>
                        <a:t>)...’ is being described.</a:t>
                      </a:r>
                    </a:p>
                    <a:p>
                      <a:r>
                        <a:rPr lang="en-GB" sz="2000" b="0" baseline="0" dirty="0">
                          <a:solidFill>
                            <a:schemeClr val="accent5">
                              <a:lumMod val="50000"/>
                            </a:schemeClr>
                          </a:solidFill>
                          <a:latin typeface="Century Gothic" panose="020B0502020202020204" pitchFamily="34" charset="0"/>
                        </a:rPr>
                        <a:t>Then, write the English adjectives. Are the friends similar or different?</a:t>
                      </a:r>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61482725"/>
                  </a:ext>
                </a:extLst>
              </a:tr>
              <a:tr h="551808">
                <a:tc gridSpan="2">
                  <a:txBody>
                    <a:bodyPr/>
                    <a:lstStyle/>
                    <a:p>
                      <a:r>
                        <a:rPr lang="en-GB" sz="3200" b="1" dirty="0">
                          <a:solidFill>
                            <a:schemeClr val="accent5">
                              <a:lumMod val="50000"/>
                            </a:schemeClr>
                          </a:solidFill>
                          <a:latin typeface="Century Gothic" panose="020B0502020202020204" pitchFamily="34" charset="0"/>
                        </a:rPr>
                        <a:t>Interview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chemeClr val="accent5">
                              <a:lumMod val="50000"/>
                            </a:schemeClr>
                          </a:solidFill>
                          <a:latin typeface="Century Gothic" panose="020B0502020202020204" pitchFamily="34" charset="0"/>
                        </a:rPr>
                        <a:t>Interview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1875790"/>
                  </a:ext>
                </a:extLst>
              </a:tr>
              <a:tr h="551808">
                <a:tc>
                  <a:txBody>
                    <a:bodyPr/>
                    <a:lstStyle/>
                    <a:p>
                      <a:r>
                        <a:rPr lang="en-GB" sz="3200" b="1" dirty="0">
                          <a:solidFill>
                            <a:schemeClr val="accent5">
                              <a:lumMod val="50000"/>
                            </a:schemeClr>
                          </a:solidFill>
                          <a:latin typeface="Century Gothic" panose="020B0502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es</a:t>
                      </a:r>
                      <a:r>
                        <a:rPr lang="en-GB" sz="2400" b="0" dirty="0">
                          <a:solidFill>
                            <a:schemeClr val="accent5">
                              <a:lumMod val="50000"/>
                            </a:schemeClr>
                          </a:solidFill>
                          <a:latin typeface="Century Gothic" panose="020B0502020202020204" pitchFamily="34" charset="0"/>
                        </a:rPr>
                        <a:t> grand.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200" b="1" dirty="0">
                          <a:solidFill>
                            <a:schemeClr val="accent5">
                              <a:lumMod val="50000"/>
                            </a:schemeClr>
                          </a:solidFill>
                          <a:latin typeface="Century Gothic" panose="020B0502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suis</a:t>
                      </a:r>
                      <a:r>
                        <a:rPr lang="en-GB" sz="2400" b="0" baseline="0" dirty="0">
                          <a:solidFill>
                            <a:schemeClr val="accent5">
                              <a:lumMod val="50000"/>
                            </a:schemeClr>
                          </a:solidFill>
                          <a:latin typeface="Century Gothic" panose="020B0502020202020204" pitchFamily="34" charset="0"/>
                        </a:rPr>
                        <a:t> grand.</a:t>
                      </a:r>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551808">
                <a:tc>
                  <a:txBody>
                    <a:bodyPr/>
                    <a:lstStyle/>
                    <a:p>
                      <a:r>
                        <a:rPr lang="en-GB" sz="3200" b="1" dirty="0">
                          <a:solidFill>
                            <a:schemeClr val="accent5">
                              <a:lumMod val="50000"/>
                            </a:schemeClr>
                          </a:solidFill>
                          <a:latin typeface="Century Gothic" panose="020B0502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suis</a:t>
                      </a:r>
                      <a:r>
                        <a:rPr lang="en-GB" sz="2400" b="0" baseline="0" dirty="0">
                          <a:solidFill>
                            <a:schemeClr val="accent5">
                              <a:lumMod val="50000"/>
                            </a:schemeClr>
                          </a:solidFill>
                          <a:latin typeface="Century Gothic" panose="020B0502020202020204" pitchFamily="34" charset="0"/>
                        </a:rPr>
                        <a:t> petit.</a:t>
                      </a:r>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chemeClr val="accent5">
                              <a:lumMod val="50000"/>
                            </a:schemeClr>
                          </a:solidFill>
                          <a:latin typeface="Century Gothic" panose="020B0502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es</a:t>
                      </a:r>
                      <a:r>
                        <a:rPr lang="en-GB" sz="2400" baseline="0" dirty="0">
                          <a:solidFill>
                            <a:schemeClr val="accent5">
                              <a:lumMod val="50000"/>
                            </a:schemeClr>
                          </a:solidFill>
                          <a:latin typeface="Century Gothic" panose="020B0502020202020204" pitchFamily="34" charset="0"/>
                        </a:rPr>
                        <a:t> petit.</a:t>
                      </a:r>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551808">
                <a:tc>
                  <a:txBody>
                    <a:bodyPr/>
                    <a:lstStyle/>
                    <a:p>
                      <a:r>
                        <a:rPr lang="en-GB" sz="3200" b="1" dirty="0">
                          <a:solidFill>
                            <a:schemeClr val="accent5">
                              <a:lumMod val="50000"/>
                            </a:schemeClr>
                          </a:solidFill>
                          <a:latin typeface="Century Gothic" panose="020B0502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suis</a:t>
                      </a:r>
                      <a:r>
                        <a:rPr lang="en-GB" sz="2400" b="0" baseline="0" dirty="0">
                          <a:solidFill>
                            <a:schemeClr val="accent5">
                              <a:lumMod val="50000"/>
                            </a:schemeClr>
                          </a:solidFill>
                          <a:latin typeface="Century Gothic" panose="020B0502020202020204" pitchFamily="34" charset="0"/>
                        </a:rPr>
                        <a:t> </a:t>
                      </a:r>
                      <a:r>
                        <a:rPr lang="en-GB" sz="2400" b="0" baseline="0" dirty="0" err="1">
                          <a:solidFill>
                            <a:schemeClr val="accent5">
                              <a:lumMod val="50000"/>
                            </a:schemeClr>
                          </a:solidFill>
                          <a:latin typeface="Century Gothic" panose="020B0502020202020204" pitchFamily="34" charset="0"/>
                        </a:rPr>
                        <a:t>anglais</a:t>
                      </a:r>
                      <a:r>
                        <a:rPr lang="en-GB" sz="2400" b="0" baseline="0" dirty="0">
                          <a:solidFill>
                            <a:schemeClr val="accent5">
                              <a:lumMod val="50000"/>
                            </a:schemeClr>
                          </a:solidFill>
                          <a:latin typeface="Century Gothic" panose="020B0502020202020204" pitchFamily="34" charset="0"/>
                        </a:rPr>
                        <a:t>.</a:t>
                      </a:r>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200" b="1" dirty="0">
                          <a:solidFill>
                            <a:schemeClr val="accent5">
                              <a:lumMod val="50000"/>
                            </a:schemeClr>
                          </a:solidFill>
                          <a:latin typeface="Century Gothic" panose="020B050202020202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es</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français</a:t>
                      </a:r>
                      <a:r>
                        <a:rPr lang="en-GB" sz="2400" dirty="0">
                          <a:solidFill>
                            <a:schemeClr val="accent5">
                              <a:lumMod val="50000"/>
                            </a:schemeClr>
                          </a:solidFill>
                          <a:latin typeface="Century Gothic" panose="020B0502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r h="551808">
                <a:tc>
                  <a:txBody>
                    <a:bodyPr/>
                    <a:lstStyle/>
                    <a:p>
                      <a:r>
                        <a:rPr lang="en-GB" sz="3200" b="1" dirty="0">
                          <a:solidFill>
                            <a:schemeClr val="accent5">
                              <a:lumMod val="50000"/>
                            </a:schemeClr>
                          </a:solidFill>
                          <a:latin typeface="Century Gothic" panose="020B0502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es</a:t>
                      </a:r>
                      <a:r>
                        <a:rPr lang="en-GB" sz="2400" b="0" baseline="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français</a:t>
                      </a:r>
                      <a:r>
                        <a:rPr lang="en-GB" sz="2400" b="0" dirty="0">
                          <a:solidFill>
                            <a:schemeClr val="accent5">
                              <a:lumMod val="50000"/>
                            </a:schemeClr>
                          </a:solidFill>
                          <a:latin typeface="Century Gothic" panose="020B0502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200" b="1" dirty="0">
                          <a:solidFill>
                            <a:schemeClr val="accent5">
                              <a:lumMod val="50000"/>
                            </a:schemeClr>
                          </a:solidFill>
                          <a:latin typeface="Century Gothic" panose="020B050202020202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suis</a:t>
                      </a:r>
                      <a:r>
                        <a:rPr lang="en-GB" sz="2400" baseline="0" dirty="0">
                          <a:solidFill>
                            <a:schemeClr val="accent5">
                              <a:lumMod val="50000"/>
                            </a:schemeClr>
                          </a:solidFill>
                          <a:latin typeface="Century Gothic" panose="020B0502020202020204" pitchFamily="34" charset="0"/>
                        </a:rPr>
                        <a:t> </a:t>
                      </a:r>
                      <a:r>
                        <a:rPr lang="en-GB" sz="2400" baseline="0" dirty="0" err="1">
                          <a:solidFill>
                            <a:schemeClr val="accent5">
                              <a:lumMod val="50000"/>
                            </a:schemeClr>
                          </a:solidFill>
                          <a:latin typeface="Century Gothic" panose="020B0502020202020204" pitchFamily="34" charset="0"/>
                        </a:rPr>
                        <a:t>anglais</a:t>
                      </a:r>
                      <a:r>
                        <a:rPr lang="en-GB" sz="2400" baseline="0" dirty="0">
                          <a:solidFill>
                            <a:schemeClr val="accent5">
                              <a:lumMod val="50000"/>
                            </a:schemeClr>
                          </a:solidFill>
                          <a:latin typeface="Century Gothic" panose="020B0502020202020204" pitchFamily="34" charset="0"/>
                        </a:rPr>
                        <a:t>.</a:t>
                      </a:r>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4809608"/>
                  </a:ext>
                </a:extLst>
              </a:tr>
            </a:tbl>
          </a:graphicData>
        </a:graphic>
      </p:graphicFrame>
      <p:sp>
        <p:nvSpPr>
          <p:cNvPr id="5" name="Explosion 2 4" descr="explosion covering part of the answer"/>
          <p:cNvSpPr/>
          <p:nvPr/>
        </p:nvSpPr>
        <p:spPr>
          <a:xfrm rot="1587298">
            <a:off x="1497048" y="2753408"/>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 name="Explosion 2 14" descr="explosion covering part of the answer"/>
          <p:cNvSpPr/>
          <p:nvPr/>
        </p:nvSpPr>
        <p:spPr>
          <a:xfrm rot="1587298">
            <a:off x="1476297" y="3335278"/>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 name="Explosion 2 15" descr="explosion covering part of the answer"/>
          <p:cNvSpPr/>
          <p:nvPr/>
        </p:nvSpPr>
        <p:spPr>
          <a:xfrm rot="1587298">
            <a:off x="1503072" y="3872508"/>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 name="Explosion 2 16" descr="explosion covering part of the answer"/>
          <p:cNvSpPr/>
          <p:nvPr/>
        </p:nvSpPr>
        <p:spPr>
          <a:xfrm rot="1587298">
            <a:off x="1492479" y="4469424"/>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8" name="Explosion 2 17" descr="explosion covering part of the answer"/>
          <p:cNvSpPr/>
          <p:nvPr/>
        </p:nvSpPr>
        <p:spPr>
          <a:xfrm rot="1587298">
            <a:off x="7115662" y="2754740"/>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 name="Explosion 2 18" descr="explosion covering part of the answer"/>
          <p:cNvSpPr/>
          <p:nvPr/>
        </p:nvSpPr>
        <p:spPr>
          <a:xfrm rot="1587298">
            <a:off x="7156374" y="3381374"/>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1" name="Explosion 2 20" descr="explosion covering part of the answer"/>
          <p:cNvSpPr/>
          <p:nvPr/>
        </p:nvSpPr>
        <p:spPr>
          <a:xfrm rot="1587298">
            <a:off x="7143154" y="3895706"/>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2" name="Explosion 2 21" descr="explosion covering part of the answer"/>
          <p:cNvSpPr/>
          <p:nvPr/>
        </p:nvSpPr>
        <p:spPr>
          <a:xfrm rot="1587298">
            <a:off x="7169595" y="4486302"/>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35" name="Picture 2" descr="boy pointing to himself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4008" y="5083468"/>
            <a:ext cx="571145" cy="133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Oval Callout 32"/>
          <p:cNvSpPr/>
          <p:nvPr/>
        </p:nvSpPr>
        <p:spPr>
          <a:xfrm>
            <a:off x="95166" y="5822872"/>
            <a:ext cx="651444" cy="491987"/>
          </a:xfrm>
          <a:prstGeom prst="wedgeEllipseCallout">
            <a:avLst>
              <a:gd name="adj1" fmla="val 8892"/>
              <a:gd name="adj2" fmla="val -95703"/>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Tw Cen MT" panose="020B0602020104020603"/>
                <a:ea typeface="+mn-ea"/>
                <a:cs typeface="+mn-cs"/>
              </a:rPr>
              <a:t>I</a:t>
            </a:r>
          </a:p>
        </p:txBody>
      </p:sp>
      <p:sp>
        <p:nvSpPr>
          <p:cNvPr id="2" name="Rectangle 1">
            <a:extLst>
              <a:ext uri="{FF2B5EF4-FFF2-40B4-BE49-F238E27FC236}">
                <a16:creationId xmlns:a16="http://schemas.microsoft.com/office/drawing/2014/main" id="{5AE28873-18E0-5444-A79E-B1E045731295}"/>
              </a:ext>
            </a:extLst>
          </p:cNvPr>
          <p:cNvSpPr/>
          <p:nvPr/>
        </p:nvSpPr>
        <p:spPr>
          <a:xfrm>
            <a:off x="1269815" y="5221521"/>
            <a:ext cx="152317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Interview 1</a:t>
            </a:r>
          </a:p>
        </p:txBody>
      </p:sp>
      <p:graphicFrame>
        <p:nvGraphicFramePr>
          <p:cNvPr id="6" name="Table 5"/>
          <p:cNvGraphicFramePr>
            <a:graphicFrameLocks noGrp="1"/>
          </p:cNvGraphicFramePr>
          <p:nvPr>
            <p:extLst>
              <p:ext uri="{D42A27DB-BD31-4B8C-83A1-F6EECF244321}">
                <p14:modId xmlns:p14="http://schemas.microsoft.com/office/powerpoint/2010/main" val="3238888848"/>
              </p:ext>
            </p:extLst>
          </p:nvPr>
        </p:nvGraphicFramePr>
        <p:xfrm>
          <a:off x="1118713" y="5576729"/>
          <a:ext cx="1733340" cy="741680"/>
        </p:xfrm>
        <a:graphic>
          <a:graphicData uri="http://schemas.openxmlformats.org/drawingml/2006/table">
            <a:tbl>
              <a:tblPr firstRow="1" bandRow="1">
                <a:tableStyleId>{5C22544A-7EE6-4342-B048-85BDC9FD1C3A}</a:tableStyleId>
              </a:tblPr>
              <a:tblGrid>
                <a:gridCol w="1733340">
                  <a:extLst>
                    <a:ext uri="{9D8B030D-6E8A-4147-A177-3AD203B41FA5}">
                      <a16:colId xmlns:a16="http://schemas.microsoft.com/office/drawing/2014/main" val="1203311887"/>
                    </a:ext>
                  </a:extLst>
                </a:gridCol>
              </a:tblGrid>
              <a:tr h="3708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6960660"/>
                  </a:ext>
                </a:extLst>
              </a:tr>
              <a:tr h="3708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32693028"/>
                  </a:ext>
                </a:extLst>
              </a:tr>
            </a:tbl>
          </a:graphicData>
        </a:graphic>
      </p:graphicFrame>
      <p:sp>
        <p:nvSpPr>
          <p:cNvPr id="3" name="TextBox 2"/>
          <p:cNvSpPr txBox="1"/>
          <p:nvPr/>
        </p:nvSpPr>
        <p:spPr>
          <a:xfrm>
            <a:off x="1511897" y="5575664"/>
            <a:ext cx="13288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short</a:t>
            </a:r>
          </a:p>
        </p:txBody>
      </p:sp>
      <p:sp>
        <p:nvSpPr>
          <p:cNvPr id="42" name="TextBox 41"/>
          <p:cNvSpPr txBox="1"/>
          <p:nvPr/>
        </p:nvSpPr>
        <p:spPr>
          <a:xfrm>
            <a:off x="1516083" y="5962166"/>
            <a:ext cx="13288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English</a:t>
            </a:r>
          </a:p>
        </p:txBody>
      </p:sp>
      <p:pic>
        <p:nvPicPr>
          <p:cNvPr id="40" name="Picture 2" descr="boy pointing to another boy"/>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51458"/>
          <a:stretch/>
        </p:blipFill>
        <p:spPr bwMode="auto">
          <a:xfrm>
            <a:off x="3175302" y="5056040"/>
            <a:ext cx="737639" cy="133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 descr="boy being pointed at"/>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3709" r="38341"/>
          <a:stretch/>
        </p:blipFill>
        <p:spPr bwMode="auto">
          <a:xfrm>
            <a:off x="3846872" y="4923221"/>
            <a:ext cx="581891" cy="154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Oval Callout 33"/>
          <p:cNvSpPr/>
          <p:nvPr/>
        </p:nvSpPr>
        <p:spPr>
          <a:xfrm>
            <a:off x="2916008" y="5795444"/>
            <a:ext cx="930864" cy="519415"/>
          </a:xfrm>
          <a:prstGeom prst="wedgeEllipseCallout">
            <a:avLst>
              <a:gd name="adj1" fmla="val 36417"/>
              <a:gd name="adj2" fmla="val -67152"/>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Tw Cen MT" panose="020B0602020104020603"/>
                <a:ea typeface="+mn-ea"/>
                <a:cs typeface="+mn-cs"/>
              </a:rPr>
              <a:t>You</a:t>
            </a:r>
          </a:p>
        </p:txBody>
      </p:sp>
      <p:graphicFrame>
        <p:nvGraphicFramePr>
          <p:cNvPr id="44" name="Table 43"/>
          <p:cNvGraphicFramePr>
            <a:graphicFrameLocks noGrp="1"/>
          </p:cNvGraphicFramePr>
          <p:nvPr/>
        </p:nvGraphicFramePr>
        <p:xfrm>
          <a:off x="4351638" y="5594604"/>
          <a:ext cx="1733340" cy="741680"/>
        </p:xfrm>
        <a:graphic>
          <a:graphicData uri="http://schemas.openxmlformats.org/drawingml/2006/table">
            <a:tbl>
              <a:tblPr firstRow="1" bandRow="1">
                <a:tableStyleId>{5C22544A-7EE6-4342-B048-85BDC9FD1C3A}</a:tableStyleId>
              </a:tblPr>
              <a:tblGrid>
                <a:gridCol w="1733340">
                  <a:extLst>
                    <a:ext uri="{9D8B030D-6E8A-4147-A177-3AD203B41FA5}">
                      <a16:colId xmlns:a16="http://schemas.microsoft.com/office/drawing/2014/main" val="1203311887"/>
                    </a:ext>
                  </a:extLst>
                </a:gridCol>
              </a:tblGrid>
              <a:tr h="3708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6960660"/>
                  </a:ext>
                </a:extLst>
              </a:tr>
              <a:tr h="3708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32693028"/>
                  </a:ext>
                </a:extLst>
              </a:tr>
            </a:tbl>
          </a:graphicData>
        </a:graphic>
      </p:graphicFrame>
      <p:sp>
        <p:nvSpPr>
          <p:cNvPr id="43" name="TextBox 42"/>
          <p:cNvSpPr txBox="1"/>
          <p:nvPr/>
        </p:nvSpPr>
        <p:spPr>
          <a:xfrm>
            <a:off x="4820872" y="5616184"/>
            <a:ext cx="13288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tall</a:t>
            </a:r>
          </a:p>
        </p:txBody>
      </p:sp>
      <p:sp>
        <p:nvSpPr>
          <p:cNvPr id="46" name="TextBox 45"/>
          <p:cNvSpPr txBox="1"/>
          <p:nvPr/>
        </p:nvSpPr>
        <p:spPr>
          <a:xfrm>
            <a:off x="4810753" y="5975037"/>
            <a:ext cx="13288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French</a:t>
            </a:r>
          </a:p>
        </p:txBody>
      </p:sp>
      <p:cxnSp>
        <p:nvCxnSpPr>
          <p:cNvPr id="10" name="Straight Connector 9" descr="straight line dividing the two interviews">
            <a:extLst>
              <a:ext uri="{FF2B5EF4-FFF2-40B4-BE49-F238E27FC236}">
                <a16:creationId xmlns:a16="http://schemas.microsoft.com/office/drawing/2014/main" id="{783A0EEE-4972-444B-970C-5166E7A74C09}"/>
              </a:ext>
            </a:extLst>
          </p:cNvPr>
          <p:cNvCxnSpPr>
            <a:cxnSpLocks/>
          </p:cNvCxnSpPr>
          <p:nvPr/>
        </p:nvCxnSpPr>
        <p:spPr>
          <a:xfrm>
            <a:off x="6149721" y="4992028"/>
            <a:ext cx="0" cy="1401723"/>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47" name="Picture 2" descr="boy pointing to himself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67862" y="5057688"/>
            <a:ext cx="571145" cy="133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Oval Callout 35"/>
          <p:cNvSpPr/>
          <p:nvPr/>
        </p:nvSpPr>
        <p:spPr>
          <a:xfrm>
            <a:off x="6133134" y="5880363"/>
            <a:ext cx="651444" cy="491987"/>
          </a:xfrm>
          <a:prstGeom prst="wedgeEllipseCallout">
            <a:avLst>
              <a:gd name="adj1" fmla="val 8892"/>
              <a:gd name="adj2" fmla="val -95703"/>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Tw Cen MT" panose="020B0602020104020603"/>
                <a:ea typeface="+mn-ea"/>
                <a:cs typeface="+mn-cs"/>
              </a:rPr>
              <a:t>I</a:t>
            </a:r>
          </a:p>
        </p:txBody>
      </p:sp>
      <p:sp>
        <p:nvSpPr>
          <p:cNvPr id="8" name="Rectangle 7">
            <a:extLst>
              <a:ext uri="{FF2B5EF4-FFF2-40B4-BE49-F238E27FC236}">
                <a16:creationId xmlns:a16="http://schemas.microsoft.com/office/drawing/2014/main" id="{67AB4306-7B9E-A244-B800-85366859A8E6}"/>
              </a:ext>
            </a:extLst>
          </p:cNvPr>
          <p:cNvSpPr/>
          <p:nvPr/>
        </p:nvSpPr>
        <p:spPr>
          <a:xfrm>
            <a:off x="6939007" y="5223495"/>
            <a:ext cx="152317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Interview 2</a:t>
            </a:r>
          </a:p>
        </p:txBody>
      </p:sp>
      <p:graphicFrame>
        <p:nvGraphicFramePr>
          <p:cNvPr id="50" name="Table 49"/>
          <p:cNvGraphicFramePr>
            <a:graphicFrameLocks noGrp="1"/>
          </p:cNvGraphicFramePr>
          <p:nvPr>
            <p:extLst>
              <p:ext uri="{D42A27DB-BD31-4B8C-83A1-F6EECF244321}">
                <p14:modId xmlns:p14="http://schemas.microsoft.com/office/powerpoint/2010/main" val="3114300907"/>
              </p:ext>
            </p:extLst>
          </p:nvPr>
        </p:nvGraphicFramePr>
        <p:xfrm>
          <a:off x="6965026" y="5617249"/>
          <a:ext cx="1733340" cy="741680"/>
        </p:xfrm>
        <a:graphic>
          <a:graphicData uri="http://schemas.openxmlformats.org/drawingml/2006/table">
            <a:tbl>
              <a:tblPr firstRow="1" bandRow="1">
                <a:tableStyleId>{5C22544A-7EE6-4342-B048-85BDC9FD1C3A}</a:tableStyleId>
              </a:tblPr>
              <a:tblGrid>
                <a:gridCol w="1733340">
                  <a:extLst>
                    <a:ext uri="{9D8B030D-6E8A-4147-A177-3AD203B41FA5}">
                      <a16:colId xmlns:a16="http://schemas.microsoft.com/office/drawing/2014/main" val="1203311887"/>
                    </a:ext>
                  </a:extLst>
                </a:gridCol>
              </a:tblGrid>
              <a:tr h="3708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6960660"/>
                  </a:ext>
                </a:extLst>
              </a:tr>
              <a:tr h="3708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32693028"/>
                  </a:ext>
                </a:extLst>
              </a:tr>
            </a:tbl>
          </a:graphicData>
        </a:graphic>
      </p:graphicFrame>
      <p:sp>
        <p:nvSpPr>
          <p:cNvPr id="52" name="TextBox 51"/>
          <p:cNvSpPr txBox="1"/>
          <p:nvPr/>
        </p:nvSpPr>
        <p:spPr>
          <a:xfrm>
            <a:off x="7375071" y="5610778"/>
            <a:ext cx="13288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tall</a:t>
            </a:r>
          </a:p>
        </p:txBody>
      </p:sp>
      <p:sp>
        <p:nvSpPr>
          <p:cNvPr id="53" name="TextBox 52"/>
          <p:cNvSpPr txBox="1"/>
          <p:nvPr/>
        </p:nvSpPr>
        <p:spPr>
          <a:xfrm>
            <a:off x="7371674" y="5943621"/>
            <a:ext cx="13288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English</a:t>
            </a:r>
          </a:p>
        </p:txBody>
      </p:sp>
      <p:pic>
        <p:nvPicPr>
          <p:cNvPr id="48" name="Picture 2" descr="boy pointing to another boy"/>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51458"/>
          <a:stretch/>
        </p:blipFill>
        <p:spPr bwMode="auto">
          <a:xfrm>
            <a:off x="9118676" y="5021218"/>
            <a:ext cx="737639" cy="133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 descr="boy being pointed at"/>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3709" r="38341"/>
          <a:stretch/>
        </p:blipFill>
        <p:spPr bwMode="auto">
          <a:xfrm>
            <a:off x="9712511" y="4882932"/>
            <a:ext cx="581891" cy="154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Oval Callout 36"/>
          <p:cNvSpPr/>
          <p:nvPr/>
        </p:nvSpPr>
        <p:spPr>
          <a:xfrm>
            <a:off x="8953975" y="5852935"/>
            <a:ext cx="902339" cy="519415"/>
          </a:xfrm>
          <a:prstGeom prst="wedgeEllipseCallout">
            <a:avLst>
              <a:gd name="adj1" fmla="val 36417"/>
              <a:gd name="adj2" fmla="val -67152"/>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Tw Cen MT" panose="020B0602020104020603"/>
                <a:ea typeface="+mn-ea"/>
                <a:cs typeface="+mn-cs"/>
              </a:rPr>
              <a:t>You</a:t>
            </a:r>
          </a:p>
        </p:txBody>
      </p:sp>
      <p:graphicFrame>
        <p:nvGraphicFramePr>
          <p:cNvPr id="51" name="Table 50"/>
          <p:cNvGraphicFramePr>
            <a:graphicFrameLocks noGrp="1"/>
          </p:cNvGraphicFramePr>
          <p:nvPr>
            <p:extLst>
              <p:ext uri="{D42A27DB-BD31-4B8C-83A1-F6EECF244321}">
                <p14:modId xmlns:p14="http://schemas.microsoft.com/office/powerpoint/2010/main" val="1651690911"/>
              </p:ext>
            </p:extLst>
          </p:nvPr>
        </p:nvGraphicFramePr>
        <p:xfrm>
          <a:off x="10334986" y="5572781"/>
          <a:ext cx="1733340" cy="741680"/>
        </p:xfrm>
        <a:graphic>
          <a:graphicData uri="http://schemas.openxmlformats.org/drawingml/2006/table">
            <a:tbl>
              <a:tblPr firstRow="1" bandRow="1">
                <a:tableStyleId>{5C22544A-7EE6-4342-B048-85BDC9FD1C3A}</a:tableStyleId>
              </a:tblPr>
              <a:tblGrid>
                <a:gridCol w="1733340">
                  <a:extLst>
                    <a:ext uri="{9D8B030D-6E8A-4147-A177-3AD203B41FA5}">
                      <a16:colId xmlns:a16="http://schemas.microsoft.com/office/drawing/2014/main" val="1203311887"/>
                    </a:ext>
                  </a:extLst>
                </a:gridCol>
              </a:tblGrid>
              <a:tr h="3708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6960660"/>
                  </a:ext>
                </a:extLst>
              </a:tr>
              <a:tr h="3708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32693028"/>
                  </a:ext>
                </a:extLst>
              </a:tr>
            </a:tbl>
          </a:graphicData>
        </a:graphic>
      </p:graphicFrame>
      <p:sp>
        <p:nvSpPr>
          <p:cNvPr id="54" name="TextBox 53"/>
          <p:cNvSpPr txBox="1"/>
          <p:nvPr/>
        </p:nvSpPr>
        <p:spPr>
          <a:xfrm>
            <a:off x="10617160" y="5583261"/>
            <a:ext cx="13288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short</a:t>
            </a:r>
          </a:p>
        </p:txBody>
      </p:sp>
      <p:sp>
        <p:nvSpPr>
          <p:cNvPr id="55" name="TextBox 54"/>
          <p:cNvSpPr txBox="1"/>
          <p:nvPr/>
        </p:nvSpPr>
        <p:spPr>
          <a:xfrm>
            <a:off x="10617159" y="5974577"/>
            <a:ext cx="13288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French</a:t>
            </a:r>
          </a:p>
        </p:txBody>
      </p:sp>
    </p:spTree>
    <p:extLst>
      <p:ext uri="{BB962C8B-B14F-4D97-AF65-F5344CB8AC3E}">
        <p14:creationId xmlns:p14="http://schemas.microsoft.com/office/powerpoint/2010/main" val="2025651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2" grpId="0"/>
      <p:bldP spid="43" grpId="0"/>
      <p:bldP spid="46" grpId="0"/>
      <p:bldP spid="52" grpId="0"/>
      <p:bldP spid="53" grpId="0"/>
      <p:bldP spid="54" grpId="0"/>
      <p:bldP spid="5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background rectangle">
            <a:extLst>
              <a:ext uri="{FF2B5EF4-FFF2-40B4-BE49-F238E27FC236}">
                <a16:creationId xmlns:a16="http://schemas.microsoft.com/office/drawing/2014/main" id="{1C3C18CE-DFEA-4826-A420-FF7379C805B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7" name="Title 3">
            <a:extLst>
              <a:ext uri="{FF2B5EF4-FFF2-40B4-BE49-F238E27FC236}">
                <a16:creationId xmlns:a16="http://schemas.microsoft.com/office/drawing/2014/main" id="{EA12138E-D3F0-4EF1-822A-B56A1688C85D}"/>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Hit or miss – </a:t>
            </a:r>
            <a:r>
              <a:rPr lang="en-GB" sz="3600" b="1" i="1" dirty="0">
                <a:solidFill>
                  <a:schemeClr val="bg1"/>
                </a:solidFill>
              </a:rPr>
              <a:t>je</a:t>
            </a:r>
            <a:r>
              <a:rPr lang="en-GB" sz="3600" b="1" dirty="0">
                <a:solidFill>
                  <a:schemeClr val="bg1"/>
                </a:solidFill>
              </a:rPr>
              <a:t>/</a:t>
            </a:r>
            <a:r>
              <a:rPr lang="en-GB" sz="3600" b="1" i="1" dirty="0" err="1">
                <a:solidFill>
                  <a:schemeClr val="bg1"/>
                </a:solidFill>
              </a:rPr>
              <a:t>tu</a:t>
            </a:r>
            <a:r>
              <a:rPr lang="en-GB" sz="3600" b="1" dirty="0">
                <a:solidFill>
                  <a:schemeClr val="bg1"/>
                </a:solidFill>
              </a:rPr>
              <a:t>?</a:t>
            </a:r>
          </a:p>
        </p:txBody>
      </p:sp>
      <p:sp>
        <p:nvSpPr>
          <p:cNvPr id="28" name="Rounded Rectangle 46">
            <a:extLst>
              <a:ext uri="{FF2B5EF4-FFF2-40B4-BE49-F238E27FC236}">
                <a16:creationId xmlns:a16="http://schemas.microsoft.com/office/drawing/2014/main" id="{D97A58F0-36BE-436B-B22A-142380A92906}"/>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1" name="Content Placeholder 4">
            <a:extLst>
              <a:ext uri="{FF2B5EF4-FFF2-40B4-BE49-F238E27FC236}">
                <a16:creationId xmlns:a16="http://schemas.microsoft.com/office/drawing/2014/main" id="{7B17F54F-BBDF-4736-9C9C-B0B15CA230A5}"/>
              </a:ext>
            </a:extLst>
          </p:cNvPr>
          <p:cNvGraphicFramePr>
            <a:graphicFrameLocks noGrp="1"/>
          </p:cNvGraphicFramePr>
          <p:nvPr>
            <p:ph idx="1"/>
          </p:nvPr>
        </p:nvGraphicFramePr>
        <p:xfrm>
          <a:off x="568984" y="1505744"/>
          <a:ext cx="11054031" cy="4082146"/>
        </p:xfrm>
        <a:graphic>
          <a:graphicData uri="http://schemas.openxmlformats.org/drawingml/2006/table">
            <a:tbl>
              <a:tblPr firstRow="1" bandRow="1">
                <a:tableStyleId>{5C22544A-7EE6-4342-B048-85BDC9FD1C3A}</a:tableStyleId>
              </a:tblPr>
              <a:tblGrid>
                <a:gridCol w="639612">
                  <a:extLst>
                    <a:ext uri="{9D8B030D-6E8A-4147-A177-3AD203B41FA5}">
                      <a16:colId xmlns:a16="http://schemas.microsoft.com/office/drawing/2014/main" val="2548973513"/>
                    </a:ext>
                  </a:extLst>
                </a:gridCol>
                <a:gridCol w="3175930">
                  <a:extLst>
                    <a:ext uri="{9D8B030D-6E8A-4147-A177-3AD203B41FA5}">
                      <a16:colId xmlns:a16="http://schemas.microsoft.com/office/drawing/2014/main" val="2775102314"/>
                    </a:ext>
                  </a:extLst>
                </a:gridCol>
                <a:gridCol w="822960">
                  <a:extLst>
                    <a:ext uri="{9D8B030D-6E8A-4147-A177-3AD203B41FA5}">
                      <a16:colId xmlns:a16="http://schemas.microsoft.com/office/drawing/2014/main" val="2063340645"/>
                    </a:ext>
                  </a:extLst>
                </a:gridCol>
                <a:gridCol w="777381">
                  <a:extLst>
                    <a:ext uri="{9D8B030D-6E8A-4147-A177-3AD203B41FA5}">
                      <a16:colId xmlns:a16="http://schemas.microsoft.com/office/drawing/2014/main" val="1149418214"/>
                    </a:ext>
                  </a:extLst>
                </a:gridCol>
                <a:gridCol w="734359">
                  <a:extLst>
                    <a:ext uri="{9D8B030D-6E8A-4147-A177-3AD203B41FA5}">
                      <a16:colId xmlns:a16="http://schemas.microsoft.com/office/drawing/2014/main" val="3028703937"/>
                    </a:ext>
                  </a:extLst>
                </a:gridCol>
                <a:gridCol w="3376144">
                  <a:extLst>
                    <a:ext uri="{9D8B030D-6E8A-4147-A177-3AD203B41FA5}">
                      <a16:colId xmlns:a16="http://schemas.microsoft.com/office/drawing/2014/main" val="1859025906"/>
                    </a:ext>
                  </a:extLst>
                </a:gridCol>
                <a:gridCol w="789709">
                  <a:extLst>
                    <a:ext uri="{9D8B030D-6E8A-4147-A177-3AD203B41FA5}">
                      <a16:colId xmlns:a16="http://schemas.microsoft.com/office/drawing/2014/main" val="3979149899"/>
                    </a:ext>
                  </a:extLst>
                </a:gridCol>
                <a:gridCol w="737936">
                  <a:extLst>
                    <a:ext uri="{9D8B030D-6E8A-4147-A177-3AD203B41FA5}">
                      <a16:colId xmlns:a16="http://schemas.microsoft.com/office/drawing/2014/main" val="4000977675"/>
                    </a:ext>
                  </a:extLst>
                </a:gridCol>
              </a:tblGrid>
              <a:tr h="1287162">
                <a:tc gridSpan="8">
                  <a:txBody>
                    <a:bodyPr/>
                    <a:lstStyle/>
                    <a:p>
                      <a:r>
                        <a:rPr lang="en-GB" sz="2000" b="0" dirty="0">
                          <a:solidFill>
                            <a:schemeClr val="accent5">
                              <a:lumMod val="50000"/>
                            </a:schemeClr>
                          </a:solidFill>
                          <a:latin typeface="Century Gothic" panose="020B0502020202020204" pitchFamily="34" charset="0"/>
                        </a:rPr>
                        <a:t>You are in a noisy </a:t>
                      </a:r>
                      <a:r>
                        <a:rPr lang="en-GB" sz="2000" b="0" baseline="0" dirty="0">
                          <a:solidFill>
                            <a:schemeClr val="accent5">
                              <a:lumMod val="50000"/>
                            </a:schemeClr>
                          </a:solidFill>
                          <a:latin typeface="Century Gothic" panose="020B0502020202020204" pitchFamily="34" charset="0"/>
                        </a:rPr>
                        <a:t>café. You can only hear parts of the conversations.  </a:t>
                      </a:r>
                      <a:br>
                        <a:rPr lang="en-GB" sz="2000" b="0" baseline="0" dirty="0">
                          <a:solidFill>
                            <a:schemeClr val="accent5">
                              <a:lumMod val="50000"/>
                            </a:schemeClr>
                          </a:solidFill>
                          <a:latin typeface="Century Gothic" panose="020B0502020202020204" pitchFamily="34" charset="0"/>
                        </a:rPr>
                      </a:br>
                      <a:r>
                        <a:rPr lang="en-GB" sz="2000" b="0" baseline="0" dirty="0">
                          <a:solidFill>
                            <a:schemeClr val="accent5">
                              <a:lumMod val="50000"/>
                            </a:schemeClr>
                          </a:solidFill>
                          <a:latin typeface="Century Gothic" panose="020B0502020202020204" pitchFamily="34" charset="0"/>
                        </a:rPr>
                        <a:t>Listen carefully to the verb. </a:t>
                      </a:r>
                      <a:br>
                        <a:rPr lang="en-GB" sz="2000" b="0" baseline="0" dirty="0">
                          <a:solidFill>
                            <a:schemeClr val="accent5">
                              <a:lumMod val="50000"/>
                            </a:schemeClr>
                          </a:solidFill>
                          <a:latin typeface="Century Gothic" panose="020B0502020202020204" pitchFamily="34" charset="0"/>
                        </a:rPr>
                      </a:br>
                      <a:r>
                        <a:rPr lang="en-GB" sz="2000" b="0" baseline="0" dirty="0">
                          <a:solidFill>
                            <a:schemeClr val="accent5">
                              <a:lumMod val="50000"/>
                            </a:schemeClr>
                          </a:solidFill>
                          <a:latin typeface="Century Gothic" panose="020B0502020202020204" pitchFamily="34" charset="0"/>
                        </a:rPr>
                        <a:t>Is the person describing themselves (‘I’…) or the person they are talking to (‘you…’)?     </a:t>
                      </a:r>
                      <a:endParaRPr lang="en-GB" sz="20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val="2861482725"/>
                  </a:ext>
                </a:extLst>
              </a:tr>
              <a:tr h="698746">
                <a:tc gridSpan="2">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764126"/>
                  </a:ext>
                </a:extLst>
              </a:tr>
              <a:tr h="698746">
                <a:tc>
                  <a:txBody>
                    <a:bodyPr/>
                    <a:lstStyle/>
                    <a:p>
                      <a:pPr algn="ctr"/>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a:solidFill>
                            <a:schemeClr val="accent5">
                              <a:lumMod val="50000"/>
                            </a:schemeClr>
                          </a:solidFill>
                          <a:latin typeface="Century Gothic" panose="020B0502020202020204" pitchFamily="34" charset="0"/>
                        </a:rPr>
                        <a:t>               es grand</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5">
                              <a:lumMod val="50000"/>
                            </a:schemeClr>
                          </a:solidFill>
                          <a:latin typeface="Century Gothic" panose="020B0502020202020204" pitchFamily="34" charset="0"/>
                        </a:rPr>
                        <a:t>              es</a:t>
                      </a:r>
                      <a:r>
                        <a:rPr lang="en-GB" sz="2400" b="0" baseline="0" dirty="0">
                          <a:solidFill>
                            <a:schemeClr val="accent5">
                              <a:lumMod val="50000"/>
                            </a:schemeClr>
                          </a:solidFill>
                          <a:latin typeface="Century Gothic" panose="020B0502020202020204" pitchFamily="34" charset="0"/>
                        </a:rPr>
                        <a:t> cool</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698746">
                <a:tc>
                  <a:txBody>
                    <a:bodyPr/>
                    <a:lstStyle/>
                    <a:p>
                      <a:pPr algn="ctr"/>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a:solidFill>
                            <a:schemeClr val="accent5">
                              <a:lumMod val="50000"/>
                            </a:schemeClr>
                          </a:solidFill>
                          <a:latin typeface="Century Gothic" panose="020B0502020202020204" pitchFamily="34" charset="0"/>
                        </a:rPr>
                        <a:t>                suis</a:t>
                      </a:r>
                      <a:r>
                        <a:rPr lang="en-GB" sz="2400" b="0" baseline="0">
                          <a:solidFill>
                            <a:schemeClr val="accent5">
                              <a:lumMod val="50000"/>
                            </a:schemeClr>
                          </a:solidFill>
                          <a:latin typeface="Century Gothic" panose="020B0502020202020204" pitchFamily="34" charset="0"/>
                        </a:rPr>
                        <a:t> petit</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es</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calme</a:t>
                      </a: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698746">
                <a:tc>
                  <a:txBody>
                    <a:bodyPr/>
                    <a:lstStyle/>
                    <a:p>
                      <a:pPr algn="ctr"/>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a:solidFill>
                            <a:schemeClr val="accent5">
                              <a:lumMod val="50000"/>
                            </a:schemeClr>
                          </a:solidFill>
                          <a:latin typeface="Century Gothic" panose="020B0502020202020204" pitchFamily="34" charset="0"/>
                        </a:rPr>
                        <a:t>                suis</a:t>
                      </a:r>
                      <a:r>
                        <a:rPr lang="en-GB" sz="2400" b="0" baseline="0">
                          <a:solidFill>
                            <a:schemeClr val="accent5">
                              <a:lumMod val="50000"/>
                            </a:schemeClr>
                          </a:solidFill>
                          <a:latin typeface="Century Gothic" panose="020B0502020202020204" pitchFamily="34" charset="0"/>
                        </a:rPr>
                        <a:t> anglais</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suis</a:t>
                      </a:r>
                      <a:r>
                        <a:rPr lang="en-GB" sz="240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français</a:t>
                      </a: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bl>
          </a:graphicData>
        </a:graphic>
      </p:graphicFrame>
      <p:sp>
        <p:nvSpPr>
          <p:cNvPr id="67" name="Oval Callout 32" descr="speech bubble with 'I' in it">
            <a:extLst>
              <a:ext uri="{FF2B5EF4-FFF2-40B4-BE49-F238E27FC236}">
                <a16:creationId xmlns:a16="http://schemas.microsoft.com/office/drawing/2014/main" id="{61B56AF8-15FB-40F5-8C85-13F82C5206C7}"/>
              </a:ext>
            </a:extLst>
          </p:cNvPr>
          <p:cNvSpPr/>
          <p:nvPr/>
        </p:nvSpPr>
        <p:spPr>
          <a:xfrm>
            <a:off x="4225662" y="2793642"/>
            <a:ext cx="939337" cy="519415"/>
          </a:xfrm>
          <a:prstGeom prst="wedgeEllipseCallout">
            <a:avLst>
              <a:gd name="adj1" fmla="val -53958"/>
              <a:gd name="adj2" fmla="val -56867"/>
            </a:avLst>
          </a:prstGeom>
          <a:solidFill>
            <a:srgbClr val="FFC000"/>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a:t>
            </a:r>
          </a:p>
        </p:txBody>
      </p:sp>
      <p:sp>
        <p:nvSpPr>
          <p:cNvPr id="70" name="Oval Callout 24">
            <a:extLst>
              <a:ext uri="{FF2B5EF4-FFF2-40B4-BE49-F238E27FC236}">
                <a16:creationId xmlns:a16="http://schemas.microsoft.com/office/drawing/2014/main" id="{A5425621-4E99-4ADE-8738-CE48CBB53567}"/>
              </a:ext>
            </a:extLst>
          </p:cNvPr>
          <p:cNvSpPr/>
          <p:nvPr/>
        </p:nvSpPr>
        <p:spPr>
          <a:xfrm>
            <a:off x="5236903" y="2810197"/>
            <a:ext cx="939337" cy="519415"/>
          </a:xfrm>
          <a:prstGeom prst="wedgeEllipseCallout">
            <a:avLst>
              <a:gd name="adj1" fmla="val 54512"/>
              <a:gd name="adj2" fmla="val -61897"/>
            </a:avLst>
          </a:prstGeom>
          <a:solidFill>
            <a:srgbClr val="FFC000"/>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a:t>
            </a:r>
          </a:p>
        </p:txBody>
      </p:sp>
      <p:sp>
        <p:nvSpPr>
          <p:cNvPr id="13" name="Action Button: Custom 12">
            <a:hlinkClick r:id="" action="ppaction://noaction" highlightClick="1">
              <a:snd r:embed="rId4" name="20. 1. es grand.wav"/>
            </a:hlinkClick>
          </p:cNvPr>
          <p:cNvSpPr/>
          <p:nvPr/>
        </p:nvSpPr>
        <p:spPr>
          <a:xfrm>
            <a:off x="683294" y="3609224"/>
            <a:ext cx="421200" cy="419654"/>
          </a:xfrm>
          <a:prstGeom prst="actionButtonBlank">
            <a:avLst/>
          </a:prstGeom>
          <a:solidFill>
            <a:schemeClr val="accent5">
              <a:lumMod val="50000"/>
            </a:schemeClr>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3" name="Explosion 2 4" descr="explosion covering up part of the answer">
            <a:extLst>
              <a:ext uri="{FF2B5EF4-FFF2-40B4-BE49-F238E27FC236}">
                <a16:creationId xmlns:a16="http://schemas.microsoft.com/office/drawing/2014/main" id="{9E258EF7-D2AB-4105-AAA8-F6AB56C57EFF}"/>
              </a:ext>
            </a:extLst>
          </p:cNvPr>
          <p:cNvSpPr/>
          <p:nvPr/>
        </p:nvSpPr>
        <p:spPr>
          <a:xfrm rot="1587298">
            <a:off x="937898" y="3328570"/>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9" name="Rectangle 78" descr="white rectangle covering up part of the answer">
            <a:extLst>
              <a:ext uri="{FF2B5EF4-FFF2-40B4-BE49-F238E27FC236}">
                <a16:creationId xmlns:a16="http://schemas.microsoft.com/office/drawing/2014/main" id="{39F03CDE-A54F-4A35-842D-0630ADA702F4}"/>
              </a:ext>
            </a:extLst>
          </p:cNvPr>
          <p:cNvSpPr/>
          <p:nvPr/>
        </p:nvSpPr>
        <p:spPr>
          <a:xfrm>
            <a:off x="2494631" y="3609224"/>
            <a:ext cx="1847431" cy="469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71" name="Picture 70" descr="green checkmark">
            <a:extLst>
              <a:ext uri="{FF2B5EF4-FFF2-40B4-BE49-F238E27FC236}">
                <a16:creationId xmlns:a16="http://schemas.microsoft.com/office/drawing/2014/main" id="{8E66E3C5-2E01-455B-ADC5-04C8B1E6C1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5675" y="3554358"/>
            <a:ext cx="498794" cy="519576"/>
          </a:xfrm>
          <a:prstGeom prst="rect">
            <a:avLst/>
          </a:prstGeom>
        </p:spPr>
      </p:pic>
      <p:sp>
        <p:nvSpPr>
          <p:cNvPr id="14" name="Action Button: Custom 13">
            <a:hlinkClick r:id="" action="ppaction://noaction" highlightClick="1">
              <a:snd r:embed="rId6" name="20. 2. suis petit.wav"/>
            </a:hlinkClick>
          </p:cNvPr>
          <p:cNvSpPr/>
          <p:nvPr/>
        </p:nvSpPr>
        <p:spPr>
          <a:xfrm>
            <a:off x="683294" y="4313119"/>
            <a:ext cx="421200" cy="419654"/>
          </a:xfrm>
          <a:prstGeom prst="actionButtonBlank">
            <a:avLst/>
          </a:prstGeom>
          <a:solidFill>
            <a:schemeClr val="accent5">
              <a:lumMod val="50000"/>
            </a:schemeClr>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64" name="Explosion 2 14" descr="explosion covering up part of the answer">
            <a:extLst>
              <a:ext uri="{FF2B5EF4-FFF2-40B4-BE49-F238E27FC236}">
                <a16:creationId xmlns:a16="http://schemas.microsoft.com/office/drawing/2014/main" id="{CCE24E83-B171-4AF6-A46F-B78EA2FC4C33}"/>
              </a:ext>
            </a:extLst>
          </p:cNvPr>
          <p:cNvSpPr/>
          <p:nvPr/>
        </p:nvSpPr>
        <p:spPr>
          <a:xfrm rot="1587298">
            <a:off x="1000696" y="4014813"/>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0" name="Rectangle 79" descr="white rectangle covering up part of the answer">
            <a:extLst>
              <a:ext uri="{FF2B5EF4-FFF2-40B4-BE49-F238E27FC236}">
                <a16:creationId xmlns:a16="http://schemas.microsoft.com/office/drawing/2014/main" id="{3940F8C4-6488-4ADD-B12F-C7942718A2CB}"/>
              </a:ext>
            </a:extLst>
          </p:cNvPr>
          <p:cNvSpPr/>
          <p:nvPr/>
        </p:nvSpPr>
        <p:spPr>
          <a:xfrm>
            <a:off x="2557880" y="4364275"/>
            <a:ext cx="1768985" cy="469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72" name="Picture 71" descr="green checkmark">
            <a:extLst>
              <a:ext uri="{FF2B5EF4-FFF2-40B4-BE49-F238E27FC236}">
                <a16:creationId xmlns:a16="http://schemas.microsoft.com/office/drawing/2014/main" id="{38D7BF99-6457-4E7F-B372-1F6F8E733A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2464" y="4268693"/>
            <a:ext cx="498794" cy="519576"/>
          </a:xfrm>
          <a:prstGeom prst="rect">
            <a:avLst/>
          </a:prstGeom>
        </p:spPr>
      </p:pic>
      <p:sp>
        <p:nvSpPr>
          <p:cNvPr id="15" name="Action Button: Custom 14">
            <a:hlinkClick r:id="" action="ppaction://noaction" highlightClick="1">
              <a:snd r:embed="rId7" name="20. 3. suis anglais.wav"/>
            </a:hlinkClick>
          </p:cNvPr>
          <p:cNvSpPr/>
          <p:nvPr/>
        </p:nvSpPr>
        <p:spPr>
          <a:xfrm>
            <a:off x="683294" y="5017014"/>
            <a:ext cx="421200" cy="419654"/>
          </a:xfrm>
          <a:prstGeom prst="actionButtonBlank">
            <a:avLst/>
          </a:prstGeom>
          <a:solidFill>
            <a:schemeClr val="accent5">
              <a:lumMod val="50000"/>
            </a:schemeClr>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65" name="Explosion 2 15" descr="explosion covering up part of the answer">
            <a:extLst>
              <a:ext uri="{FF2B5EF4-FFF2-40B4-BE49-F238E27FC236}">
                <a16:creationId xmlns:a16="http://schemas.microsoft.com/office/drawing/2014/main" id="{6042FED8-B6EC-43B0-8252-EBAFFD5B6025}"/>
              </a:ext>
            </a:extLst>
          </p:cNvPr>
          <p:cNvSpPr/>
          <p:nvPr/>
        </p:nvSpPr>
        <p:spPr>
          <a:xfrm rot="1587298">
            <a:off x="987607" y="4686474"/>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1" name="Rectangle 80" descr="white rectangle covering up part of the answer">
            <a:extLst>
              <a:ext uri="{FF2B5EF4-FFF2-40B4-BE49-F238E27FC236}">
                <a16:creationId xmlns:a16="http://schemas.microsoft.com/office/drawing/2014/main" id="{6E950997-AD7E-434D-A1D2-B4FE30845CAE}"/>
              </a:ext>
            </a:extLst>
          </p:cNvPr>
          <p:cNvSpPr/>
          <p:nvPr/>
        </p:nvSpPr>
        <p:spPr>
          <a:xfrm>
            <a:off x="2494632" y="5007688"/>
            <a:ext cx="1848245" cy="469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73" name="Picture 72" descr="green checkmark">
            <a:extLst>
              <a:ext uri="{FF2B5EF4-FFF2-40B4-BE49-F238E27FC236}">
                <a16:creationId xmlns:a16="http://schemas.microsoft.com/office/drawing/2014/main" id="{69FEA58C-6502-4467-A049-47C95CB54A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94321" y="4933060"/>
            <a:ext cx="498794" cy="519576"/>
          </a:xfrm>
          <a:prstGeom prst="rect">
            <a:avLst/>
          </a:prstGeom>
        </p:spPr>
      </p:pic>
      <p:sp>
        <p:nvSpPr>
          <p:cNvPr id="68" name="Oval Callout 22" descr="speech bubble with 'I' in it">
            <a:extLst>
              <a:ext uri="{FF2B5EF4-FFF2-40B4-BE49-F238E27FC236}">
                <a16:creationId xmlns:a16="http://schemas.microsoft.com/office/drawing/2014/main" id="{7F49B41C-AFD9-4C39-938E-37EFCE62A1F4}"/>
              </a:ext>
            </a:extLst>
          </p:cNvPr>
          <p:cNvSpPr/>
          <p:nvPr/>
        </p:nvSpPr>
        <p:spPr>
          <a:xfrm>
            <a:off x="9916713" y="2893790"/>
            <a:ext cx="939337" cy="519415"/>
          </a:xfrm>
          <a:prstGeom prst="wedgeEllipseCallout">
            <a:avLst>
              <a:gd name="adj1" fmla="val -53958"/>
              <a:gd name="adj2" fmla="val -56867"/>
            </a:avLst>
          </a:prstGeom>
          <a:solidFill>
            <a:srgbClr val="FFC000"/>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a:t>
            </a:r>
          </a:p>
        </p:txBody>
      </p:sp>
      <p:sp>
        <p:nvSpPr>
          <p:cNvPr id="69" name="Oval Callout 23">
            <a:extLst>
              <a:ext uri="{FF2B5EF4-FFF2-40B4-BE49-F238E27FC236}">
                <a16:creationId xmlns:a16="http://schemas.microsoft.com/office/drawing/2014/main" id="{8CE3BA4F-E5BE-435E-909A-179979B63AAA}"/>
              </a:ext>
            </a:extLst>
          </p:cNvPr>
          <p:cNvSpPr/>
          <p:nvPr/>
        </p:nvSpPr>
        <p:spPr>
          <a:xfrm>
            <a:off x="10927954" y="2875278"/>
            <a:ext cx="939337" cy="519415"/>
          </a:xfrm>
          <a:prstGeom prst="wedgeEllipseCallout">
            <a:avLst>
              <a:gd name="adj1" fmla="val 54512"/>
              <a:gd name="adj2" fmla="val -61897"/>
            </a:avLst>
          </a:prstGeom>
          <a:solidFill>
            <a:srgbClr val="FFC000"/>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a:t>
            </a:r>
          </a:p>
        </p:txBody>
      </p:sp>
      <p:sp>
        <p:nvSpPr>
          <p:cNvPr id="16" name="Action Button: Custom 15">
            <a:hlinkClick r:id="" action="ppaction://noaction" highlightClick="1">
              <a:snd r:embed="rId8" name="20. 4. es cool.wav"/>
            </a:hlinkClick>
          </p:cNvPr>
          <p:cNvSpPr/>
          <p:nvPr/>
        </p:nvSpPr>
        <p:spPr>
          <a:xfrm>
            <a:off x="6130782" y="3603467"/>
            <a:ext cx="421200" cy="419654"/>
          </a:xfrm>
          <a:prstGeom prst="actionButtonBlank">
            <a:avLst/>
          </a:prstGeom>
          <a:solidFill>
            <a:schemeClr val="accent5">
              <a:lumMod val="50000"/>
            </a:schemeClr>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66" name="Explosion 2 16" descr="explosion covering up part of the answer">
            <a:extLst>
              <a:ext uri="{FF2B5EF4-FFF2-40B4-BE49-F238E27FC236}">
                <a16:creationId xmlns:a16="http://schemas.microsoft.com/office/drawing/2014/main" id="{8EC29875-6390-4A83-836E-83A246B62491}"/>
              </a:ext>
            </a:extLst>
          </p:cNvPr>
          <p:cNvSpPr/>
          <p:nvPr/>
        </p:nvSpPr>
        <p:spPr>
          <a:xfrm rot="1587298">
            <a:off x="6636797" y="3350452"/>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2" name="Rectangle 81" descr="white rectangle covering up part of the answer">
            <a:extLst>
              <a:ext uri="{FF2B5EF4-FFF2-40B4-BE49-F238E27FC236}">
                <a16:creationId xmlns:a16="http://schemas.microsoft.com/office/drawing/2014/main" id="{341F9B3A-64FD-409E-AF9C-8D605F0190E9}"/>
              </a:ext>
            </a:extLst>
          </p:cNvPr>
          <p:cNvSpPr/>
          <p:nvPr/>
        </p:nvSpPr>
        <p:spPr>
          <a:xfrm>
            <a:off x="7968425" y="3638068"/>
            <a:ext cx="1832234" cy="469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74" name="Picture 73" descr="green checkmark">
            <a:extLst>
              <a:ext uri="{FF2B5EF4-FFF2-40B4-BE49-F238E27FC236}">
                <a16:creationId xmlns:a16="http://schemas.microsoft.com/office/drawing/2014/main" id="{6FBFF1E9-5FEC-4E37-B5D9-67F0DDEE40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37026" y="3611401"/>
            <a:ext cx="498794" cy="519576"/>
          </a:xfrm>
          <a:prstGeom prst="rect">
            <a:avLst/>
          </a:prstGeom>
        </p:spPr>
      </p:pic>
      <p:sp>
        <p:nvSpPr>
          <p:cNvPr id="18" name="Action Button: Custom 17">
            <a:hlinkClick r:id="" action="ppaction://noaction" highlightClick="1">
              <a:snd r:embed="rId9" name="20. 5. es calme.wav"/>
            </a:hlinkClick>
          </p:cNvPr>
          <p:cNvSpPr/>
          <p:nvPr/>
        </p:nvSpPr>
        <p:spPr>
          <a:xfrm>
            <a:off x="6137315" y="4296976"/>
            <a:ext cx="421200" cy="419654"/>
          </a:xfrm>
          <a:prstGeom prst="actionButtonBlank">
            <a:avLst/>
          </a:prstGeom>
          <a:solidFill>
            <a:schemeClr val="accent5">
              <a:lumMod val="50000"/>
            </a:schemeClr>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89" name="Explosion 2 18" descr="explosion covering up part of the answer">
            <a:extLst>
              <a:ext uri="{FF2B5EF4-FFF2-40B4-BE49-F238E27FC236}">
                <a16:creationId xmlns:a16="http://schemas.microsoft.com/office/drawing/2014/main" id="{6AD41524-53DB-4303-91E0-DA7367F13775}"/>
              </a:ext>
            </a:extLst>
          </p:cNvPr>
          <p:cNvSpPr/>
          <p:nvPr/>
        </p:nvSpPr>
        <p:spPr>
          <a:xfrm rot="1587298">
            <a:off x="6655297" y="4146409"/>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84" name="Rectangle 83" descr="white rectangle covering up part of the answer">
            <a:extLst>
              <a:ext uri="{FF2B5EF4-FFF2-40B4-BE49-F238E27FC236}">
                <a16:creationId xmlns:a16="http://schemas.microsoft.com/office/drawing/2014/main" id="{0D020435-B0A1-4400-A181-164516F9AFFE}"/>
              </a:ext>
            </a:extLst>
          </p:cNvPr>
          <p:cNvSpPr/>
          <p:nvPr/>
        </p:nvSpPr>
        <p:spPr>
          <a:xfrm>
            <a:off x="7914660" y="4264336"/>
            <a:ext cx="1985968" cy="469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76" name="Picture 75" descr="green checkmark">
            <a:extLst>
              <a:ext uri="{FF2B5EF4-FFF2-40B4-BE49-F238E27FC236}">
                <a16:creationId xmlns:a16="http://schemas.microsoft.com/office/drawing/2014/main" id="{290A981C-08EF-416E-8B95-DF8EE80571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40043" y="4268693"/>
            <a:ext cx="498794" cy="519576"/>
          </a:xfrm>
          <a:prstGeom prst="rect">
            <a:avLst/>
          </a:prstGeom>
        </p:spPr>
      </p:pic>
      <p:sp>
        <p:nvSpPr>
          <p:cNvPr id="21" name="Action Button: Custom 20">
            <a:hlinkClick r:id="" action="ppaction://noaction" highlightClick="1">
              <a:snd r:embed="rId10" name="20. 6. suis francais.wav"/>
            </a:hlinkClick>
          </p:cNvPr>
          <p:cNvSpPr/>
          <p:nvPr/>
        </p:nvSpPr>
        <p:spPr>
          <a:xfrm>
            <a:off x="6131364" y="5007688"/>
            <a:ext cx="421200" cy="419654"/>
          </a:xfrm>
          <a:prstGeom prst="actionButtonBlank">
            <a:avLst/>
          </a:prstGeom>
          <a:solidFill>
            <a:schemeClr val="accent5">
              <a:lumMod val="50000"/>
            </a:schemeClr>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87" name="Explosion 2 21" descr="explosion covering up part of the answer">
            <a:extLst>
              <a:ext uri="{FF2B5EF4-FFF2-40B4-BE49-F238E27FC236}">
                <a16:creationId xmlns:a16="http://schemas.microsoft.com/office/drawing/2014/main" id="{8262F82E-DF99-4C38-A86D-A9274A5D6D6D}"/>
              </a:ext>
            </a:extLst>
          </p:cNvPr>
          <p:cNvSpPr/>
          <p:nvPr/>
        </p:nvSpPr>
        <p:spPr>
          <a:xfrm rot="1587298">
            <a:off x="6737308" y="4893360"/>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6" name="Rectangle 85" descr="white rectangle covering up part of the answer">
            <a:extLst>
              <a:ext uri="{FF2B5EF4-FFF2-40B4-BE49-F238E27FC236}">
                <a16:creationId xmlns:a16="http://schemas.microsoft.com/office/drawing/2014/main" id="{2AF74CF5-3FA2-4241-990F-65A502C6E9A7}"/>
              </a:ext>
            </a:extLst>
          </p:cNvPr>
          <p:cNvSpPr/>
          <p:nvPr/>
        </p:nvSpPr>
        <p:spPr>
          <a:xfrm>
            <a:off x="8084857" y="5082661"/>
            <a:ext cx="1985968" cy="469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78" name="Picture 77" descr="green checkmark">
            <a:extLst>
              <a:ext uri="{FF2B5EF4-FFF2-40B4-BE49-F238E27FC236}">
                <a16:creationId xmlns:a16="http://schemas.microsoft.com/office/drawing/2014/main" id="{9C365330-D44E-45DB-804E-EB2CC6DF6D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4846" y="4982606"/>
            <a:ext cx="498794" cy="519576"/>
          </a:xfrm>
          <a:prstGeom prst="rect">
            <a:avLst/>
          </a:prstGeom>
        </p:spPr>
      </p:pic>
    </p:spTree>
    <p:extLst>
      <p:ext uri="{BB962C8B-B14F-4D97-AF65-F5344CB8AC3E}">
        <p14:creationId xmlns:p14="http://schemas.microsoft.com/office/powerpoint/2010/main" val="144932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grpId="0" nodeType="clickEffect">
                                  <p:stCondLst>
                                    <p:cond delay="0"/>
                                  </p:stCondLst>
                                  <p:childTnLst>
                                    <p:animEffect transition="out" filter="dissolve">
                                      <p:cBhvr>
                                        <p:cTn id="10" dur="500"/>
                                        <p:tgtEl>
                                          <p:spTgt spid="79"/>
                                        </p:tgtEl>
                                      </p:cBhvr>
                                    </p:animEffect>
                                    <p:set>
                                      <p:cBhvr>
                                        <p:cTn id="11" dur="1" fill="hold">
                                          <p:stCondLst>
                                            <p:cond delay="499"/>
                                          </p:stCondLst>
                                        </p:cTn>
                                        <p:tgtEl>
                                          <p:spTgt spid="79"/>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grpId="0" nodeType="clickEffect">
                                  <p:stCondLst>
                                    <p:cond delay="0"/>
                                  </p:stCondLst>
                                  <p:childTnLst>
                                    <p:animEffect transition="out" filter="dissolve">
                                      <p:cBhvr>
                                        <p:cTn id="19" dur="500"/>
                                        <p:tgtEl>
                                          <p:spTgt spid="80"/>
                                        </p:tgtEl>
                                      </p:cBhvr>
                                    </p:animEffect>
                                    <p:set>
                                      <p:cBhvr>
                                        <p:cTn id="20" dur="1" fill="hold">
                                          <p:stCondLst>
                                            <p:cond delay="499"/>
                                          </p:stCondLst>
                                        </p:cTn>
                                        <p:tgtEl>
                                          <p:spTgt spid="8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9" presetClass="exit" presetSubtype="0" fill="hold" grpId="0" nodeType="clickEffect">
                                  <p:stCondLst>
                                    <p:cond delay="0"/>
                                  </p:stCondLst>
                                  <p:childTnLst>
                                    <p:animEffect transition="out" filter="dissolve">
                                      <p:cBhvr>
                                        <p:cTn id="28" dur="500"/>
                                        <p:tgtEl>
                                          <p:spTgt spid="81"/>
                                        </p:tgtEl>
                                      </p:cBhvr>
                                    </p:animEffect>
                                    <p:set>
                                      <p:cBhvr>
                                        <p:cTn id="29" dur="1" fill="hold">
                                          <p:stCondLst>
                                            <p:cond delay="499"/>
                                          </p:stCondLst>
                                        </p:cTn>
                                        <p:tgtEl>
                                          <p:spTgt spid="81"/>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7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9" presetClass="exit" presetSubtype="0" fill="hold" grpId="0" nodeType="clickEffect">
                                  <p:stCondLst>
                                    <p:cond delay="0"/>
                                  </p:stCondLst>
                                  <p:childTnLst>
                                    <p:animEffect transition="out" filter="dissolve">
                                      <p:cBhvr>
                                        <p:cTn id="37" dur="500"/>
                                        <p:tgtEl>
                                          <p:spTgt spid="82"/>
                                        </p:tgtEl>
                                      </p:cBhvr>
                                    </p:animEffect>
                                    <p:set>
                                      <p:cBhvr>
                                        <p:cTn id="38" dur="1" fill="hold">
                                          <p:stCondLst>
                                            <p:cond delay="499"/>
                                          </p:stCondLst>
                                        </p:cTn>
                                        <p:tgtEl>
                                          <p:spTgt spid="8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500"/>
                                        <p:tgtEl>
                                          <p:spTgt spid="84"/>
                                        </p:tgtEl>
                                      </p:cBhvr>
                                    </p:animEffect>
                                    <p:set>
                                      <p:cBhvr>
                                        <p:cTn id="47" dur="1" fill="hold">
                                          <p:stCondLst>
                                            <p:cond delay="499"/>
                                          </p:stCondLst>
                                        </p:cTn>
                                        <p:tgtEl>
                                          <p:spTgt spid="8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78"/>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9" presetClass="exit" presetSubtype="0" fill="hold" grpId="0" nodeType="clickEffect">
                                  <p:stCondLst>
                                    <p:cond delay="0"/>
                                  </p:stCondLst>
                                  <p:childTnLst>
                                    <p:animEffect transition="out" filter="dissolve">
                                      <p:cBhvr>
                                        <p:cTn id="55" dur="500"/>
                                        <p:tgtEl>
                                          <p:spTgt spid="86"/>
                                        </p:tgtEl>
                                      </p:cBhvr>
                                    </p:animEffect>
                                    <p:set>
                                      <p:cBhvr>
                                        <p:cTn id="56" dur="1" fill="hold">
                                          <p:stCondLst>
                                            <p:cond delay="499"/>
                                          </p:stCondLst>
                                        </p:cTn>
                                        <p:tgtEl>
                                          <p:spTgt spid="8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0" grpId="0" animBg="1"/>
      <p:bldP spid="81" grpId="0" animBg="1"/>
      <p:bldP spid="82" grpId="0" animBg="1"/>
      <p:bldP spid="84" grpId="0" animBg="1"/>
      <p:bldP spid="8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background rectangle">
            <a:extLst>
              <a:ext uri="{FF2B5EF4-FFF2-40B4-BE49-F238E27FC236}">
                <a16:creationId xmlns:a16="http://schemas.microsoft.com/office/drawing/2014/main" id="{1C3C18CE-DFEA-4826-A420-FF7379C805B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7" name="Title 3">
            <a:extLst>
              <a:ext uri="{FF2B5EF4-FFF2-40B4-BE49-F238E27FC236}">
                <a16:creationId xmlns:a16="http://schemas.microsoft.com/office/drawing/2014/main" id="{EA12138E-D3F0-4EF1-822A-B56A1688C85D}"/>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Hit or miss – </a:t>
            </a:r>
            <a:r>
              <a:rPr lang="en-GB" sz="3600" b="1" i="1" dirty="0">
                <a:solidFill>
                  <a:schemeClr val="bg1"/>
                </a:solidFill>
              </a:rPr>
              <a:t>je</a:t>
            </a:r>
            <a:r>
              <a:rPr lang="en-GB" sz="3600" b="1" dirty="0">
                <a:solidFill>
                  <a:schemeClr val="bg1"/>
                </a:solidFill>
              </a:rPr>
              <a:t>/</a:t>
            </a:r>
            <a:r>
              <a:rPr lang="en-GB" sz="3600" b="1" i="1" dirty="0" err="1">
                <a:solidFill>
                  <a:schemeClr val="bg1"/>
                </a:solidFill>
              </a:rPr>
              <a:t>tu</a:t>
            </a:r>
            <a:r>
              <a:rPr lang="en-GB" sz="3600" b="1" dirty="0">
                <a:solidFill>
                  <a:schemeClr val="bg1"/>
                </a:solidFill>
              </a:rPr>
              <a:t>?</a:t>
            </a:r>
          </a:p>
        </p:txBody>
      </p:sp>
      <p:sp>
        <p:nvSpPr>
          <p:cNvPr id="28" name="Rounded Rectangle 46">
            <a:extLst>
              <a:ext uri="{FF2B5EF4-FFF2-40B4-BE49-F238E27FC236}">
                <a16:creationId xmlns:a16="http://schemas.microsoft.com/office/drawing/2014/main" id="{D97A58F0-36BE-436B-B22A-142380A92906}"/>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1" name="Content Placeholder 4">
            <a:extLst>
              <a:ext uri="{FF2B5EF4-FFF2-40B4-BE49-F238E27FC236}">
                <a16:creationId xmlns:a16="http://schemas.microsoft.com/office/drawing/2014/main" id="{7B17F54F-BBDF-4736-9C9C-B0B15CA230A5}"/>
              </a:ext>
            </a:extLst>
          </p:cNvPr>
          <p:cNvGraphicFramePr>
            <a:graphicFrameLocks noGrp="1"/>
          </p:cNvGraphicFramePr>
          <p:nvPr>
            <p:ph idx="1"/>
          </p:nvPr>
        </p:nvGraphicFramePr>
        <p:xfrm>
          <a:off x="568984" y="1505744"/>
          <a:ext cx="11054031" cy="4082146"/>
        </p:xfrm>
        <a:graphic>
          <a:graphicData uri="http://schemas.openxmlformats.org/drawingml/2006/table">
            <a:tbl>
              <a:tblPr firstRow="1" bandRow="1">
                <a:tableStyleId>{5C22544A-7EE6-4342-B048-85BDC9FD1C3A}</a:tableStyleId>
              </a:tblPr>
              <a:tblGrid>
                <a:gridCol w="639612">
                  <a:extLst>
                    <a:ext uri="{9D8B030D-6E8A-4147-A177-3AD203B41FA5}">
                      <a16:colId xmlns:a16="http://schemas.microsoft.com/office/drawing/2014/main" val="2548973513"/>
                    </a:ext>
                  </a:extLst>
                </a:gridCol>
                <a:gridCol w="3175930">
                  <a:extLst>
                    <a:ext uri="{9D8B030D-6E8A-4147-A177-3AD203B41FA5}">
                      <a16:colId xmlns:a16="http://schemas.microsoft.com/office/drawing/2014/main" val="2775102314"/>
                    </a:ext>
                  </a:extLst>
                </a:gridCol>
                <a:gridCol w="822960">
                  <a:extLst>
                    <a:ext uri="{9D8B030D-6E8A-4147-A177-3AD203B41FA5}">
                      <a16:colId xmlns:a16="http://schemas.microsoft.com/office/drawing/2014/main" val="2063340645"/>
                    </a:ext>
                  </a:extLst>
                </a:gridCol>
                <a:gridCol w="777381">
                  <a:extLst>
                    <a:ext uri="{9D8B030D-6E8A-4147-A177-3AD203B41FA5}">
                      <a16:colId xmlns:a16="http://schemas.microsoft.com/office/drawing/2014/main" val="1149418214"/>
                    </a:ext>
                  </a:extLst>
                </a:gridCol>
                <a:gridCol w="734359">
                  <a:extLst>
                    <a:ext uri="{9D8B030D-6E8A-4147-A177-3AD203B41FA5}">
                      <a16:colId xmlns:a16="http://schemas.microsoft.com/office/drawing/2014/main" val="3028703937"/>
                    </a:ext>
                  </a:extLst>
                </a:gridCol>
                <a:gridCol w="3376144">
                  <a:extLst>
                    <a:ext uri="{9D8B030D-6E8A-4147-A177-3AD203B41FA5}">
                      <a16:colId xmlns:a16="http://schemas.microsoft.com/office/drawing/2014/main" val="1859025906"/>
                    </a:ext>
                  </a:extLst>
                </a:gridCol>
                <a:gridCol w="789709">
                  <a:extLst>
                    <a:ext uri="{9D8B030D-6E8A-4147-A177-3AD203B41FA5}">
                      <a16:colId xmlns:a16="http://schemas.microsoft.com/office/drawing/2014/main" val="3979149899"/>
                    </a:ext>
                  </a:extLst>
                </a:gridCol>
                <a:gridCol w="737936">
                  <a:extLst>
                    <a:ext uri="{9D8B030D-6E8A-4147-A177-3AD203B41FA5}">
                      <a16:colId xmlns:a16="http://schemas.microsoft.com/office/drawing/2014/main" val="4000977675"/>
                    </a:ext>
                  </a:extLst>
                </a:gridCol>
              </a:tblGrid>
              <a:tr h="1287162">
                <a:tc gridSpan="8">
                  <a:txBody>
                    <a:bodyPr/>
                    <a:lstStyle/>
                    <a:p>
                      <a:r>
                        <a:rPr lang="en-GB" sz="2000" b="0" dirty="0">
                          <a:solidFill>
                            <a:schemeClr val="accent5">
                              <a:lumMod val="50000"/>
                            </a:schemeClr>
                          </a:solidFill>
                          <a:latin typeface="Century Gothic" panose="020B0502020202020204" pitchFamily="34" charset="0"/>
                        </a:rPr>
                        <a:t>You are in a noisy </a:t>
                      </a:r>
                      <a:r>
                        <a:rPr lang="en-GB" sz="2000" b="0" baseline="0" dirty="0">
                          <a:solidFill>
                            <a:schemeClr val="accent5">
                              <a:lumMod val="50000"/>
                            </a:schemeClr>
                          </a:solidFill>
                          <a:latin typeface="Century Gothic" panose="020B0502020202020204" pitchFamily="34" charset="0"/>
                        </a:rPr>
                        <a:t>café. You can only hear parts of the conversations.  </a:t>
                      </a:r>
                      <a:br>
                        <a:rPr lang="en-GB" sz="2000" b="0" baseline="0" dirty="0">
                          <a:solidFill>
                            <a:schemeClr val="accent5">
                              <a:lumMod val="50000"/>
                            </a:schemeClr>
                          </a:solidFill>
                          <a:latin typeface="Century Gothic" panose="020B0502020202020204" pitchFamily="34" charset="0"/>
                        </a:rPr>
                      </a:br>
                      <a:r>
                        <a:rPr lang="en-GB" sz="2000" b="0" baseline="0" dirty="0">
                          <a:solidFill>
                            <a:schemeClr val="accent5">
                              <a:lumMod val="50000"/>
                            </a:schemeClr>
                          </a:solidFill>
                          <a:latin typeface="Century Gothic" panose="020B0502020202020204" pitchFamily="34" charset="0"/>
                        </a:rPr>
                        <a:t>Listen carefully to the verb. </a:t>
                      </a:r>
                      <a:br>
                        <a:rPr lang="en-GB" sz="2000" b="0" baseline="0" dirty="0">
                          <a:solidFill>
                            <a:schemeClr val="accent5">
                              <a:lumMod val="50000"/>
                            </a:schemeClr>
                          </a:solidFill>
                          <a:latin typeface="Century Gothic" panose="020B0502020202020204" pitchFamily="34" charset="0"/>
                        </a:rPr>
                      </a:br>
                      <a:r>
                        <a:rPr lang="en-GB" sz="2000" b="0" baseline="0" dirty="0">
                          <a:solidFill>
                            <a:schemeClr val="accent5">
                              <a:lumMod val="50000"/>
                            </a:schemeClr>
                          </a:solidFill>
                          <a:latin typeface="Century Gothic" panose="020B0502020202020204" pitchFamily="34" charset="0"/>
                        </a:rPr>
                        <a:t>Is the person is describing themselves (‘I’…) or the person they are talking to (‘you…’)?     </a:t>
                      </a:r>
                      <a:endParaRPr lang="en-GB" sz="20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val="2861482725"/>
                  </a:ext>
                </a:extLst>
              </a:tr>
              <a:tr h="698746">
                <a:tc gridSpan="2">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764126"/>
                  </a:ext>
                </a:extLst>
              </a:tr>
              <a:tr h="698746">
                <a:tc>
                  <a:txBody>
                    <a:bodyPr/>
                    <a:lstStyle/>
                    <a:p>
                      <a:pPr algn="ctr"/>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a:solidFill>
                            <a:schemeClr val="accent5">
                              <a:lumMod val="50000"/>
                            </a:schemeClr>
                          </a:solidFill>
                          <a:latin typeface="Century Gothic" panose="020B0502020202020204" pitchFamily="34" charset="0"/>
                        </a:rPr>
                        <a:t>               es grand</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5">
                              <a:lumMod val="50000"/>
                            </a:schemeClr>
                          </a:solidFill>
                          <a:latin typeface="Century Gothic" panose="020B0502020202020204" pitchFamily="34" charset="0"/>
                        </a:rPr>
                        <a:t>              es</a:t>
                      </a:r>
                      <a:r>
                        <a:rPr lang="en-GB" sz="2400" b="0" baseline="0" dirty="0">
                          <a:solidFill>
                            <a:schemeClr val="accent5">
                              <a:lumMod val="50000"/>
                            </a:schemeClr>
                          </a:solidFill>
                          <a:latin typeface="Century Gothic" panose="020B0502020202020204" pitchFamily="34" charset="0"/>
                        </a:rPr>
                        <a:t> cool</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698746">
                <a:tc>
                  <a:txBody>
                    <a:bodyPr/>
                    <a:lstStyle/>
                    <a:p>
                      <a:pPr algn="ctr"/>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a:solidFill>
                            <a:schemeClr val="accent5">
                              <a:lumMod val="50000"/>
                            </a:schemeClr>
                          </a:solidFill>
                          <a:latin typeface="Century Gothic" panose="020B0502020202020204" pitchFamily="34" charset="0"/>
                        </a:rPr>
                        <a:t>                suis</a:t>
                      </a:r>
                      <a:r>
                        <a:rPr lang="en-GB" sz="2400" b="0" baseline="0">
                          <a:solidFill>
                            <a:schemeClr val="accent5">
                              <a:lumMod val="50000"/>
                            </a:schemeClr>
                          </a:solidFill>
                          <a:latin typeface="Century Gothic" panose="020B0502020202020204" pitchFamily="34" charset="0"/>
                        </a:rPr>
                        <a:t> petit</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es</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calme</a:t>
                      </a: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698746">
                <a:tc>
                  <a:txBody>
                    <a:bodyPr/>
                    <a:lstStyle/>
                    <a:p>
                      <a:pPr algn="ctr"/>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a:solidFill>
                            <a:schemeClr val="accent5">
                              <a:lumMod val="50000"/>
                            </a:schemeClr>
                          </a:solidFill>
                          <a:latin typeface="Century Gothic" panose="020B0502020202020204" pitchFamily="34" charset="0"/>
                        </a:rPr>
                        <a:t>                suis</a:t>
                      </a:r>
                      <a:r>
                        <a:rPr lang="en-GB" sz="2400" b="0" baseline="0">
                          <a:solidFill>
                            <a:schemeClr val="accent5">
                              <a:lumMod val="50000"/>
                            </a:schemeClr>
                          </a:solidFill>
                          <a:latin typeface="Century Gothic" panose="020B0502020202020204" pitchFamily="34" charset="0"/>
                        </a:rPr>
                        <a:t> anglais</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suis</a:t>
                      </a:r>
                      <a:r>
                        <a:rPr lang="en-GB" sz="240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français</a:t>
                      </a: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bl>
          </a:graphicData>
        </a:graphic>
      </p:graphicFrame>
      <p:sp>
        <p:nvSpPr>
          <p:cNvPr id="67" name="Oval Callout 32">
            <a:extLst>
              <a:ext uri="{FF2B5EF4-FFF2-40B4-BE49-F238E27FC236}">
                <a16:creationId xmlns:a16="http://schemas.microsoft.com/office/drawing/2014/main" id="{61B56AF8-15FB-40F5-8C85-13F82C5206C7}"/>
              </a:ext>
            </a:extLst>
          </p:cNvPr>
          <p:cNvSpPr/>
          <p:nvPr/>
        </p:nvSpPr>
        <p:spPr>
          <a:xfrm>
            <a:off x="4225662" y="2793642"/>
            <a:ext cx="939337" cy="519415"/>
          </a:xfrm>
          <a:prstGeom prst="wedgeEllipseCallout">
            <a:avLst>
              <a:gd name="adj1" fmla="val -53958"/>
              <a:gd name="adj2" fmla="val -56867"/>
            </a:avLst>
          </a:prstGeom>
          <a:solidFill>
            <a:srgbClr val="FFC000"/>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a:t>
            </a:r>
          </a:p>
        </p:txBody>
      </p:sp>
      <p:sp>
        <p:nvSpPr>
          <p:cNvPr id="70" name="Oval Callout 24">
            <a:extLst>
              <a:ext uri="{FF2B5EF4-FFF2-40B4-BE49-F238E27FC236}">
                <a16:creationId xmlns:a16="http://schemas.microsoft.com/office/drawing/2014/main" id="{A5425621-4E99-4ADE-8738-CE48CBB53567}"/>
              </a:ext>
            </a:extLst>
          </p:cNvPr>
          <p:cNvSpPr/>
          <p:nvPr/>
        </p:nvSpPr>
        <p:spPr>
          <a:xfrm>
            <a:off x="5236903" y="2810197"/>
            <a:ext cx="939337" cy="519415"/>
          </a:xfrm>
          <a:prstGeom prst="wedgeEllipseCallout">
            <a:avLst>
              <a:gd name="adj1" fmla="val 54512"/>
              <a:gd name="adj2" fmla="val -61897"/>
            </a:avLst>
          </a:prstGeom>
          <a:solidFill>
            <a:srgbClr val="FFC000"/>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a:t>
            </a:r>
          </a:p>
        </p:txBody>
      </p:sp>
      <p:sp>
        <p:nvSpPr>
          <p:cNvPr id="13" name="Action Button: Custom 12">
            <a:hlinkClick r:id="" action="ppaction://noaction" highlightClick="1">
              <a:snd r:embed="rId4" name="21. 1. tu.wav"/>
            </a:hlinkClick>
          </p:cNvPr>
          <p:cNvSpPr/>
          <p:nvPr/>
        </p:nvSpPr>
        <p:spPr>
          <a:xfrm>
            <a:off x="683294" y="3609224"/>
            <a:ext cx="421200" cy="419654"/>
          </a:xfrm>
          <a:prstGeom prst="actionButtonBlank">
            <a:avLst/>
          </a:prstGeom>
          <a:solidFill>
            <a:schemeClr val="accent5">
              <a:lumMod val="50000"/>
            </a:schemeClr>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3" name="Explosion 2 4" descr="explosion covering up part of the answer">
            <a:extLst>
              <a:ext uri="{FF2B5EF4-FFF2-40B4-BE49-F238E27FC236}">
                <a16:creationId xmlns:a16="http://schemas.microsoft.com/office/drawing/2014/main" id="{9E258EF7-D2AB-4105-AAA8-F6AB56C57EFF}"/>
              </a:ext>
            </a:extLst>
          </p:cNvPr>
          <p:cNvSpPr/>
          <p:nvPr/>
        </p:nvSpPr>
        <p:spPr>
          <a:xfrm rot="1587298">
            <a:off x="937898" y="3328570"/>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9" name="Rectangle 78" descr="white rectangle covering up part of the answer">
            <a:extLst>
              <a:ext uri="{FF2B5EF4-FFF2-40B4-BE49-F238E27FC236}">
                <a16:creationId xmlns:a16="http://schemas.microsoft.com/office/drawing/2014/main" id="{39F03CDE-A54F-4A35-842D-0630ADA702F4}"/>
              </a:ext>
            </a:extLst>
          </p:cNvPr>
          <p:cNvSpPr/>
          <p:nvPr/>
        </p:nvSpPr>
        <p:spPr>
          <a:xfrm>
            <a:off x="2494631" y="3609224"/>
            <a:ext cx="1847431" cy="469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71" name="Picture 70" descr="green checkmark">
            <a:extLst>
              <a:ext uri="{FF2B5EF4-FFF2-40B4-BE49-F238E27FC236}">
                <a16:creationId xmlns:a16="http://schemas.microsoft.com/office/drawing/2014/main" id="{8E66E3C5-2E01-455B-ADC5-04C8B1E6C1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5675" y="3554358"/>
            <a:ext cx="498794" cy="519576"/>
          </a:xfrm>
          <a:prstGeom prst="rect">
            <a:avLst/>
          </a:prstGeom>
        </p:spPr>
      </p:pic>
      <p:sp>
        <p:nvSpPr>
          <p:cNvPr id="14" name="Action Button: Custom 13">
            <a:hlinkClick r:id="" action="ppaction://noaction" highlightClick="1">
              <a:snd r:embed="rId6" name="21. 2. je.wav"/>
            </a:hlinkClick>
          </p:cNvPr>
          <p:cNvSpPr/>
          <p:nvPr/>
        </p:nvSpPr>
        <p:spPr>
          <a:xfrm>
            <a:off x="683294" y="4313119"/>
            <a:ext cx="421200" cy="419654"/>
          </a:xfrm>
          <a:prstGeom prst="actionButtonBlank">
            <a:avLst/>
          </a:prstGeom>
          <a:solidFill>
            <a:schemeClr val="accent5">
              <a:lumMod val="50000"/>
            </a:schemeClr>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64" name="Explosion 2 14" descr="explosion covering up part of the answer">
            <a:extLst>
              <a:ext uri="{FF2B5EF4-FFF2-40B4-BE49-F238E27FC236}">
                <a16:creationId xmlns:a16="http://schemas.microsoft.com/office/drawing/2014/main" id="{CCE24E83-B171-4AF6-A46F-B78EA2FC4C33}"/>
              </a:ext>
            </a:extLst>
          </p:cNvPr>
          <p:cNvSpPr/>
          <p:nvPr/>
        </p:nvSpPr>
        <p:spPr>
          <a:xfrm rot="1587298">
            <a:off x="1000696" y="4014813"/>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0" name="Rectangle 79" descr="white rectangle covering up part of the answer">
            <a:extLst>
              <a:ext uri="{FF2B5EF4-FFF2-40B4-BE49-F238E27FC236}">
                <a16:creationId xmlns:a16="http://schemas.microsoft.com/office/drawing/2014/main" id="{3940F8C4-6488-4ADD-B12F-C7942718A2CB}"/>
              </a:ext>
            </a:extLst>
          </p:cNvPr>
          <p:cNvSpPr/>
          <p:nvPr/>
        </p:nvSpPr>
        <p:spPr>
          <a:xfrm>
            <a:off x="2557880" y="4364275"/>
            <a:ext cx="1768985" cy="469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72" name="Picture 71" descr="green checkmark">
            <a:extLst>
              <a:ext uri="{FF2B5EF4-FFF2-40B4-BE49-F238E27FC236}">
                <a16:creationId xmlns:a16="http://schemas.microsoft.com/office/drawing/2014/main" id="{38D7BF99-6457-4E7F-B372-1F6F8E733A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2464" y="4268693"/>
            <a:ext cx="498794" cy="519576"/>
          </a:xfrm>
          <a:prstGeom prst="rect">
            <a:avLst/>
          </a:prstGeom>
        </p:spPr>
      </p:pic>
      <p:sp>
        <p:nvSpPr>
          <p:cNvPr id="15" name="Action Button: Custom 14">
            <a:hlinkClick r:id="" action="ppaction://noaction" highlightClick="1">
              <a:snd r:embed="rId7" name="21. 3. je.wav"/>
            </a:hlinkClick>
          </p:cNvPr>
          <p:cNvSpPr/>
          <p:nvPr/>
        </p:nvSpPr>
        <p:spPr>
          <a:xfrm>
            <a:off x="683294" y="5017014"/>
            <a:ext cx="421200" cy="419654"/>
          </a:xfrm>
          <a:prstGeom prst="actionButtonBlank">
            <a:avLst/>
          </a:prstGeom>
          <a:solidFill>
            <a:schemeClr val="accent5">
              <a:lumMod val="50000"/>
            </a:schemeClr>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65" name="Explosion 2 15" descr="explosion covering up part of the answer">
            <a:extLst>
              <a:ext uri="{FF2B5EF4-FFF2-40B4-BE49-F238E27FC236}">
                <a16:creationId xmlns:a16="http://schemas.microsoft.com/office/drawing/2014/main" id="{6042FED8-B6EC-43B0-8252-EBAFFD5B6025}"/>
              </a:ext>
            </a:extLst>
          </p:cNvPr>
          <p:cNvSpPr/>
          <p:nvPr/>
        </p:nvSpPr>
        <p:spPr>
          <a:xfrm rot="1587298">
            <a:off x="987607" y="4686474"/>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1" name="Rectangle 80" descr="white rectangle covering up part of the answer">
            <a:extLst>
              <a:ext uri="{FF2B5EF4-FFF2-40B4-BE49-F238E27FC236}">
                <a16:creationId xmlns:a16="http://schemas.microsoft.com/office/drawing/2014/main" id="{6E950997-AD7E-434D-A1D2-B4FE30845CAE}"/>
              </a:ext>
            </a:extLst>
          </p:cNvPr>
          <p:cNvSpPr/>
          <p:nvPr/>
        </p:nvSpPr>
        <p:spPr>
          <a:xfrm>
            <a:off x="2494632" y="5007688"/>
            <a:ext cx="1848245" cy="469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73" name="Picture 72" descr="green checkmark">
            <a:extLst>
              <a:ext uri="{FF2B5EF4-FFF2-40B4-BE49-F238E27FC236}">
                <a16:creationId xmlns:a16="http://schemas.microsoft.com/office/drawing/2014/main" id="{69FEA58C-6502-4467-A049-47C95CB54A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94321" y="4933060"/>
            <a:ext cx="498794" cy="519576"/>
          </a:xfrm>
          <a:prstGeom prst="rect">
            <a:avLst/>
          </a:prstGeom>
        </p:spPr>
      </p:pic>
      <p:sp>
        <p:nvSpPr>
          <p:cNvPr id="68" name="Oval Callout 22">
            <a:extLst>
              <a:ext uri="{FF2B5EF4-FFF2-40B4-BE49-F238E27FC236}">
                <a16:creationId xmlns:a16="http://schemas.microsoft.com/office/drawing/2014/main" id="{7F49B41C-AFD9-4C39-938E-37EFCE62A1F4}"/>
              </a:ext>
            </a:extLst>
          </p:cNvPr>
          <p:cNvSpPr/>
          <p:nvPr/>
        </p:nvSpPr>
        <p:spPr>
          <a:xfrm>
            <a:off x="9916713" y="2893790"/>
            <a:ext cx="939337" cy="519415"/>
          </a:xfrm>
          <a:prstGeom prst="wedgeEllipseCallout">
            <a:avLst>
              <a:gd name="adj1" fmla="val -53958"/>
              <a:gd name="adj2" fmla="val -56867"/>
            </a:avLst>
          </a:prstGeom>
          <a:solidFill>
            <a:srgbClr val="FFC000"/>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a:t>
            </a:r>
          </a:p>
        </p:txBody>
      </p:sp>
      <p:sp>
        <p:nvSpPr>
          <p:cNvPr id="69" name="Oval Callout 23">
            <a:extLst>
              <a:ext uri="{FF2B5EF4-FFF2-40B4-BE49-F238E27FC236}">
                <a16:creationId xmlns:a16="http://schemas.microsoft.com/office/drawing/2014/main" id="{8CE3BA4F-E5BE-435E-909A-179979B63AAA}"/>
              </a:ext>
            </a:extLst>
          </p:cNvPr>
          <p:cNvSpPr/>
          <p:nvPr/>
        </p:nvSpPr>
        <p:spPr>
          <a:xfrm>
            <a:off x="10927954" y="2875278"/>
            <a:ext cx="939337" cy="519415"/>
          </a:xfrm>
          <a:prstGeom prst="wedgeEllipseCallout">
            <a:avLst>
              <a:gd name="adj1" fmla="val 54512"/>
              <a:gd name="adj2" fmla="val -61897"/>
            </a:avLst>
          </a:prstGeom>
          <a:solidFill>
            <a:srgbClr val="FFC000"/>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a:t>
            </a:r>
          </a:p>
        </p:txBody>
      </p:sp>
      <p:sp>
        <p:nvSpPr>
          <p:cNvPr id="16" name="Action Button: Custom 15">
            <a:hlinkClick r:id="" action="ppaction://noaction" highlightClick="1">
              <a:snd r:embed="rId8" name="21. 4. tu.wav"/>
            </a:hlinkClick>
          </p:cNvPr>
          <p:cNvSpPr/>
          <p:nvPr/>
        </p:nvSpPr>
        <p:spPr>
          <a:xfrm>
            <a:off x="6130782" y="3603467"/>
            <a:ext cx="421200" cy="419654"/>
          </a:xfrm>
          <a:prstGeom prst="actionButtonBlank">
            <a:avLst/>
          </a:prstGeom>
          <a:solidFill>
            <a:schemeClr val="accent5">
              <a:lumMod val="50000"/>
            </a:schemeClr>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66" name="Explosion 2 16" descr="explosion covering up part of the answer">
            <a:extLst>
              <a:ext uri="{FF2B5EF4-FFF2-40B4-BE49-F238E27FC236}">
                <a16:creationId xmlns:a16="http://schemas.microsoft.com/office/drawing/2014/main" id="{8EC29875-6390-4A83-836E-83A246B62491}"/>
              </a:ext>
            </a:extLst>
          </p:cNvPr>
          <p:cNvSpPr/>
          <p:nvPr/>
        </p:nvSpPr>
        <p:spPr>
          <a:xfrm rot="1587298">
            <a:off x="6636797" y="3350452"/>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2" name="Rectangle 81" descr="white rectangle covering up part of the answer">
            <a:extLst>
              <a:ext uri="{FF2B5EF4-FFF2-40B4-BE49-F238E27FC236}">
                <a16:creationId xmlns:a16="http://schemas.microsoft.com/office/drawing/2014/main" id="{341F9B3A-64FD-409E-AF9C-8D605F0190E9}"/>
              </a:ext>
            </a:extLst>
          </p:cNvPr>
          <p:cNvSpPr/>
          <p:nvPr/>
        </p:nvSpPr>
        <p:spPr>
          <a:xfrm>
            <a:off x="7968425" y="3638068"/>
            <a:ext cx="1832234" cy="469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74" name="Picture 73" descr="green checkmark">
            <a:extLst>
              <a:ext uri="{FF2B5EF4-FFF2-40B4-BE49-F238E27FC236}">
                <a16:creationId xmlns:a16="http://schemas.microsoft.com/office/drawing/2014/main" id="{6FBFF1E9-5FEC-4E37-B5D9-67F0DDEE40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37026" y="3611401"/>
            <a:ext cx="498794" cy="519576"/>
          </a:xfrm>
          <a:prstGeom prst="rect">
            <a:avLst/>
          </a:prstGeom>
        </p:spPr>
      </p:pic>
      <p:sp>
        <p:nvSpPr>
          <p:cNvPr id="18" name="Action Button: Custom 17">
            <a:hlinkClick r:id="" action="ppaction://noaction" highlightClick="1">
              <a:snd r:embed="rId9" name="21. 5. tu.wav"/>
            </a:hlinkClick>
          </p:cNvPr>
          <p:cNvSpPr/>
          <p:nvPr/>
        </p:nvSpPr>
        <p:spPr>
          <a:xfrm>
            <a:off x="6137315" y="4296976"/>
            <a:ext cx="421200" cy="419654"/>
          </a:xfrm>
          <a:prstGeom prst="actionButtonBlank">
            <a:avLst/>
          </a:prstGeom>
          <a:solidFill>
            <a:schemeClr val="accent5">
              <a:lumMod val="50000"/>
            </a:schemeClr>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89" name="Explosion 2 18" descr="explosion covering up part of the answer">
            <a:extLst>
              <a:ext uri="{FF2B5EF4-FFF2-40B4-BE49-F238E27FC236}">
                <a16:creationId xmlns:a16="http://schemas.microsoft.com/office/drawing/2014/main" id="{6AD41524-53DB-4303-91E0-DA7367F13775}"/>
              </a:ext>
            </a:extLst>
          </p:cNvPr>
          <p:cNvSpPr/>
          <p:nvPr/>
        </p:nvSpPr>
        <p:spPr>
          <a:xfrm rot="1587298">
            <a:off x="6655297" y="4146409"/>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84" name="Rectangle 83" descr="white rectangle covering up part of the answer">
            <a:extLst>
              <a:ext uri="{FF2B5EF4-FFF2-40B4-BE49-F238E27FC236}">
                <a16:creationId xmlns:a16="http://schemas.microsoft.com/office/drawing/2014/main" id="{0D020435-B0A1-4400-A181-164516F9AFFE}"/>
              </a:ext>
            </a:extLst>
          </p:cNvPr>
          <p:cNvSpPr/>
          <p:nvPr/>
        </p:nvSpPr>
        <p:spPr>
          <a:xfrm>
            <a:off x="7914660" y="4264336"/>
            <a:ext cx="1985968" cy="469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76" name="Picture 75" descr="green checkmark">
            <a:extLst>
              <a:ext uri="{FF2B5EF4-FFF2-40B4-BE49-F238E27FC236}">
                <a16:creationId xmlns:a16="http://schemas.microsoft.com/office/drawing/2014/main" id="{290A981C-08EF-416E-8B95-DF8EE80571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40043" y="4268693"/>
            <a:ext cx="498794" cy="519576"/>
          </a:xfrm>
          <a:prstGeom prst="rect">
            <a:avLst/>
          </a:prstGeom>
        </p:spPr>
      </p:pic>
      <p:sp>
        <p:nvSpPr>
          <p:cNvPr id="21" name="Action Button: Custom 20">
            <a:hlinkClick r:id="" action="ppaction://noaction" highlightClick="1">
              <a:snd r:embed="rId10" name="21. 6. je.wav"/>
            </a:hlinkClick>
          </p:cNvPr>
          <p:cNvSpPr/>
          <p:nvPr/>
        </p:nvSpPr>
        <p:spPr>
          <a:xfrm>
            <a:off x="6131364" y="5007688"/>
            <a:ext cx="421200" cy="419654"/>
          </a:xfrm>
          <a:prstGeom prst="actionButtonBlank">
            <a:avLst/>
          </a:prstGeom>
          <a:solidFill>
            <a:schemeClr val="accent5">
              <a:lumMod val="50000"/>
            </a:schemeClr>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87" name="Explosion 2 21" descr="explosion covering up part of the answer">
            <a:extLst>
              <a:ext uri="{FF2B5EF4-FFF2-40B4-BE49-F238E27FC236}">
                <a16:creationId xmlns:a16="http://schemas.microsoft.com/office/drawing/2014/main" id="{8262F82E-DF99-4C38-A86D-A9274A5D6D6D}"/>
              </a:ext>
            </a:extLst>
          </p:cNvPr>
          <p:cNvSpPr/>
          <p:nvPr/>
        </p:nvSpPr>
        <p:spPr>
          <a:xfrm rot="1587298">
            <a:off x="6737308" y="4893360"/>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6" name="Rectangle 85" descr="white rectangle covering up part of the answer">
            <a:extLst>
              <a:ext uri="{FF2B5EF4-FFF2-40B4-BE49-F238E27FC236}">
                <a16:creationId xmlns:a16="http://schemas.microsoft.com/office/drawing/2014/main" id="{2AF74CF5-3FA2-4241-990F-65A502C6E9A7}"/>
              </a:ext>
            </a:extLst>
          </p:cNvPr>
          <p:cNvSpPr/>
          <p:nvPr/>
        </p:nvSpPr>
        <p:spPr>
          <a:xfrm>
            <a:off x="8084857" y="5082661"/>
            <a:ext cx="1985968" cy="469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78" name="Picture 77" descr="green checkmark">
            <a:extLst>
              <a:ext uri="{FF2B5EF4-FFF2-40B4-BE49-F238E27FC236}">
                <a16:creationId xmlns:a16="http://schemas.microsoft.com/office/drawing/2014/main" id="{9C365330-D44E-45DB-804E-EB2CC6DF6D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4846" y="4982606"/>
            <a:ext cx="498794" cy="519576"/>
          </a:xfrm>
          <a:prstGeom prst="rect">
            <a:avLst/>
          </a:prstGeom>
        </p:spPr>
      </p:pic>
    </p:spTree>
    <p:extLst>
      <p:ext uri="{BB962C8B-B14F-4D97-AF65-F5344CB8AC3E}">
        <p14:creationId xmlns:p14="http://schemas.microsoft.com/office/powerpoint/2010/main" val="249092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grpId="0" nodeType="clickEffect">
                                  <p:stCondLst>
                                    <p:cond delay="0"/>
                                  </p:stCondLst>
                                  <p:childTnLst>
                                    <p:animEffect transition="out" filter="dissolve">
                                      <p:cBhvr>
                                        <p:cTn id="10" dur="500"/>
                                        <p:tgtEl>
                                          <p:spTgt spid="79"/>
                                        </p:tgtEl>
                                      </p:cBhvr>
                                    </p:animEffect>
                                    <p:set>
                                      <p:cBhvr>
                                        <p:cTn id="11" dur="1" fill="hold">
                                          <p:stCondLst>
                                            <p:cond delay="499"/>
                                          </p:stCondLst>
                                        </p:cTn>
                                        <p:tgtEl>
                                          <p:spTgt spid="79"/>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grpId="0" nodeType="clickEffect">
                                  <p:stCondLst>
                                    <p:cond delay="0"/>
                                  </p:stCondLst>
                                  <p:childTnLst>
                                    <p:animEffect transition="out" filter="dissolve">
                                      <p:cBhvr>
                                        <p:cTn id="19" dur="500"/>
                                        <p:tgtEl>
                                          <p:spTgt spid="80"/>
                                        </p:tgtEl>
                                      </p:cBhvr>
                                    </p:animEffect>
                                    <p:set>
                                      <p:cBhvr>
                                        <p:cTn id="20" dur="1" fill="hold">
                                          <p:stCondLst>
                                            <p:cond delay="499"/>
                                          </p:stCondLst>
                                        </p:cTn>
                                        <p:tgtEl>
                                          <p:spTgt spid="8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9" presetClass="exit" presetSubtype="0" fill="hold" grpId="0" nodeType="clickEffect">
                                  <p:stCondLst>
                                    <p:cond delay="0"/>
                                  </p:stCondLst>
                                  <p:childTnLst>
                                    <p:animEffect transition="out" filter="dissolve">
                                      <p:cBhvr>
                                        <p:cTn id="28" dur="500"/>
                                        <p:tgtEl>
                                          <p:spTgt spid="81"/>
                                        </p:tgtEl>
                                      </p:cBhvr>
                                    </p:animEffect>
                                    <p:set>
                                      <p:cBhvr>
                                        <p:cTn id="29" dur="1" fill="hold">
                                          <p:stCondLst>
                                            <p:cond delay="499"/>
                                          </p:stCondLst>
                                        </p:cTn>
                                        <p:tgtEl>
                                          <p:spTgt spid="81"/>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7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9" presetClass="exit" presetSubtype="0" fill="hold" grpId="0" nodeType="clickEffect">
                                  <p:stCondLst>
                                    <p:cond delay="0"/>
                                  </p:stCondLst>
                                  <p:childTnLst>
                                    <p:animEffect transition="out" filter="dissolve">
                                      <p:cBhvr>
                                        <p:cTn id="37" dur="500"/>
                                        <p:tgtEl>
                                          <p:spTgt spid="82"/>
                                        </p:tgtEl>
                                      </p:cBhvr>
                                    </p:animEffect>
                                    <p:set>
                                      <p:cBhvr>
                                        <p:cTn id="38" dur="1" fill="hold">
                                          <p:stCondLst>
                                            <p:cond delay="499"/>
                                          </p:stCondLst>
                                        </p:cTn>
                                        <p:tgtEl>
                                          <p:spTgt spid="8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500"/>
                                        <p:tgtEl>
                                          <p:spTgt spid="84"/>
                                        </p:tgtEl>
                                      </p:cBhvr>
                                    </p:animEffect>
                                    <p:set>
                                      <p:cBhvr>
                                        <p:cTn id="47" dur="1" fill="hold">
                                          <p:stCondLst>
                                            <p:cond delay="499"/>
                                          </p:stCondLst>
                                        </p:cTn>
                                        <p:tgtEl>
                                          <p:spTgt spid="8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78"/>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9" presetClass="exit" presetSubtype="0" fill="hold" grpId="0" nodeType="clickEffect">
                                  <p:stCondLst>
                                    <p:cond delay="0"/>
                                  </p:stCondLst>
                                  <p:childTnLst>
                                    <p:animEffect transition="out" filter="dissolve">
                                      <p:cBhvr>
                                        <p:cTn id="55" dur="500"/>
                                        <p:tgtEl>
                                          <p:spTgt spid="86"/>
                                        </p:tgtEl>
                                      </p:cBhvr>
                                    </p:animEffect>
                                    <p:set>
                                      <p:cBhvr>
                                        <p:cTn id="56" dur="1" fill="hold">
                                          <p:stCondLst>
                                            <p:cond delay="499"/>
                                          </p:stCondLst>
                                        </p:cTn>
                                        <p:tgtEl>
                                          <p:spTgt spid="8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0" grpId="0" animBg="1"/>
      <p:bldP spid="81" grpId="0" animBg="1"/>
      <p:bldP spid="82" grpId="0" animBg="1"/>
      <p:bldP spid="84" grpId="0" animBg="1"/>
      <p:bldP spid="8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753714" y="4658714"/>
            <a:ext cx="3670613"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Partner B</a:t>
            </a:r>
          </a:p>
        </p:txBody>
      </p:sp>
      <p:sp>
        <p:nvSpPr>
          <p:cNvPr id="55" name="Oval Callout 54">
            <a:extLst>
              <a:ext uri="{FF2B5EF4-FFF2-40B4-BE49-F238E27FC236}">
                <a16:creationId xmlns:a16="http://schemas.microsoft.com/office/drawing/2014/main" id="{CA1DAED4-E058-054F-963D-F66C7EAD5CDA}"/>
              </a:ext>
            </a:extLst>
          </p:cNvPr>
          <p:cNvSpPr/>
          <p:nvPr/>
        </p:nvSpPr>
        <p:spPr>
          <a:xfrm>
            <a:off x="5703373" y="296528"/>
            <a:ext cx="6099732" cy="2041842"/>
          </a:xfrm>
          <a:prstGeom prst="wedgeEllipseCallout">
            <a:avLst>
              <a:gd name="adj1" fmla="val -49460"/>
              <a:gd name="adj2" fmla="val 10484"/>
            </a:avLst>
          </a:prstGeom>
          <a:solidFill>
            <a:schemeClr val="accent1">
              <a:lumMod val="50000"/>
            </a:schemeClr>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Pick a pronoun (‘je’ or ‘</a:t>
            </a:r>
            <a:r>
              <a:rPr kumimoji="0" lang="en-US"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tu</a:t>
            </a: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Pick an adjective.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Create a sentence.</a:t>
            </a:r>
          </a:p>
        </p:txBody>
      </p:sp>
      <p:sp>
        <p:nvSpPr>
          <p:cNvPr id="56" name="Rectangle 55"/>
          <p:cNvSpPr/>
          <p:nvPr/>
        </p:nvSpPr>
        <p:spPr>
          <a:xfrm>
            <a:off x="689889" y="1109645"/>
            <a:ext cx="3670613"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Partner A</a:t>
            </a:r>
          </a:p>
        </p:txBody>
      </p:sp>
      <p:sp>
        <p:nvSpPr>
          <p:cNvPr id="57" name="Oval Callout 56">
            <a:extLst>
              <a:ext uri="{FF2B5EF4-FFF2-40B4-BE49-F238E27FC236}">
                <a16:creationId xmlns:a16="http://schemas.microsoft.com/office/drawing/2014/main" id="{CA1DAED4-E058-054F-963D-F66C7EAD5CDA}"/>
              </a:ext>
            </a:extLst>
          </p:cNvPr>
          <p:cNvSpPr/>
          <p:nvPr/>
        </p:nvSpPr>
        <p:spPr>
          <a:xfrm>
            <a:off x="6627499" y="4569995"/>
            <a:ext cx="4795854" cy="1439279"/>
          </a:xfrm>
          <a:prstGeom prst="wedgeEllipseCallout">
            <a:avLst>
              <a:gd name="adj1" fmla="val -47616"/>
              <a:gd name="adj2" fmla="val 12436"/>
            </a:avLst>
          </a:prstGeom>
          <a:solidFill>
            <a:schemeClr val="accent1">
              <a:lumMod val="50000"/>
            </a:schemeClr>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Translate into English</a:t>
            </a:r>
          </a:p>
        </p:txBody>
      </p:sp>
      <p:sp>
        <p:nvSpPr>
          <p:cNvPr id="60" name="Rectangle 59"/>
          <p:cNvSpPr/>
          <p:nvPr/>
        </p:nvSpPr>
        <p:spPr>
          <a:xfrm>
            <a:off x="22958" y="3646665"/>
            <a:ext cx="3670613"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a:t>
            </a:r>
            <a:r>
              <a:rPr kumimoji="0" lang="en-US" sz="54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Tu</a:t>
            </a:r>
            <a:r>
              <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 </a:t>
            </a:r>
            <a:r>
              <a:rPr kumimoji="0" lang="en-US" sz="54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es</a:t>
            </a:r>
            <a:endPar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endParaRPr>
          </a:p>
        </p:txBody>
      </p:sp>
      <p:sp>
        <p:nvSpPr>
          <p:cNvPr id="61" name="Rectangle 60"/>
          <p:cNvSpPr/>
          <p:nvPr/>
        </p:nvSpPr>
        <p:spPr>
          <a:xfrm>
            <a:off x="2847821" y="3646665"/>
            <a:ext cx="3670613"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f</a:t>
            </a:r>
            <a:r>
              <a:rPr kumimoji="0" lang="en-US" sz="54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rançais</a:t>
            </a:r>
            <a:r>
              <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a:t>
            </a:r>
          </a:p>
        </p:txBody>
      </p:sp>
      <p:sp>
        <p:nvSpPr>
          <p:cNvPr id="62" name="Rectangle 61"/>
          <p:cNvSpPr/>
          <p:nvPr/>
        </p:nvSpPr>
        <p:spPr>
          <a:xfrm>
            <a:off x="85780" y="5433720"/>
            <a:ext cx="7248985"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“You are French.”</a:t>
            </a:r>
          </a:p>
        </p:txBody>
      </p:sp>
      <p:pic>
        <p:nvPicPr>
          <p:cNvPr id="15" name="Picture 14" descr="boy pointing at another boy"/>
          <p:cNvPicPr/>
          <p:nvPr/>
        </p:nvPicPr>
        <p:blipFill rotWithShape="1">
          <a:blip r:embed="rId3" cstate="print">
            <a:extLst>
              <a:ext uri="{28A0092B-C50C-407E-A947-70E740481C1C}">
                <a14:useLocalDpi xmlns:a14="http://schemas.microsoft.com/office/drawing/2010/main" val="0"/>
              </a:ext>
            </a:extLst>
          </a:blip>
          <a:srcRect r="51458"/>
          <a:stretch/>
        </p:blipFill>
        <p:spPr bwMode="auto">
          <a:xfrm>
            <a:off x="1558270" y="1968686"/>
            <a:ext cx="921686" cy="1856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boy being pointed at "/>
          <p:cNvPicPr/>
          <p:nvPr/>
        </p:nvPicPr>
        <p:blipFill rotWithShape="1">
          <a:blip r:embed="rId4" cstate="print">
            <a:extLst>
              <a:ext uri="{28A0092B-C50C-407E-A947-70E740481C1C}">
                <a14:useLocalDpi xmlns:a14="http://schemas.microsoft.com/office/drawing/2010/main" val="0"/>
              </a:ext>
            </a:extLst>
          </a:blip>
          <a:srcRect l="33709" r="38341"/>
          <a:stretch/>
        </p:blipFill>
        <p:spPr bwMode="auto">
          <a:xfrm>
            <a:off x="2244218" y="1787662"/>
            <a:ext cx="727187" cy="2138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French flag "/>
          <p:cNvPicPr/>
          <p:nvPr/>
        </p:nvPicPr>
        <p:blipFill>
          <a:blip r:embed="rId5">
            <a:extLst>
              <a:ext uri="{28A0092B-C50C-407E-A947-70E740481C1C}">
                <a14:useLocalDpi xmlns:a14="http://schemas.microsoft.com/office/drawing/2010/main" val="0"/>
              </a:ext>
            </a:extLst>
          </a:blip>
          <a:stretch>
            <a:fillRect/>
          </a:stretch>
        </p:blipFill>
        <p:spPr>
          <a:xfrm>
            <a:off x="3228622" y="2649369"/>
            <a:ext cx="1485900" cy="930275"/>
          </a:xfrm>
          <a:prstGeom prst="rect">
            <a:avLst/>
          </a:prstGeom>
        </p:spPr>
      </p:pic>
      <p:sp>
        <p:nvSpPr>
          <p:cNvPr id="18" name="Oval Callout 17">
            <a:extLst>
              <a:ext uri="{FF2B5EF4-FFF2-40B4-BE49-F238E27FC236}">
                <a16:creationId xmlns:a16="http://schemas.microsoft.com/office/drawing/2014/main" id="{FA681084-6576-F24A-9F13-5D5BD7874DD7}"/>
              </a:ext>
            </a:extLst>
          </p:cNvPr>
          <p:cNvSpPr/>
          <p:nvPr/>
        </p:nvSpPr>
        <p:spPr>
          <a:xfrm>
            <a:off x="6247748" y="2136653"/>
            <a:ext cx="5555357" cy="1484225"/>
          </a:xfrm>
          <a:prstGeom prst="wedgeEllipseCallout">
            <a:avLst>
              <a:gd name="adj1" fmla="val -109021"/>
              <a:gd name="adj2" fmla="val 80762"/>
            </a:avLst>
          </a:prstGeom>
          <a:solidFill>
            <a:schemeClr val="accent1">
              <a:lumMod val="50000"/>
            </a:schemeClr>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 don’t pronounce the ‘s’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Silent Final Consonant!</a:t>
            </a:r>
          </a:p>
        </p:txBody>
      </p:sp>
      <p:pic>
        <p:nvPicPr>
          <p:cNvPr id="19" name="Picture 18" descr="background rectangle">
            <a:extLst>
              <a:ext uri="{FF2B5EF4-FFF2-40B4-BE49-F238E27FC236}">
                <a16:creationId xmlns:a16="http://schemas.microsoft.com/office/drawing/2014/main" id="{2109A4E3-57B1-4FDF-A49F-2F613615CB11}"/>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1" name="Title 3">
            <a:extLst>
              <a:ext uri="{FF2B5EF4-FFF2-40B4-BE49-F238E27FC236}">
                <a16:creationId xmlns:a16="http://schemas.microsoft.com/office/drawing/2014/main" id="{AD530C3C-A65C-4A76-BFFD-139CCB27E9C5}"/>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Parler</a:t>
            </a:r>
            <a:r>
              <a:rPr lang="en-GB" sz="3600" b="1" dirty="0">
                <a:solidFill>
                  <a:schemeClr val="bg1"/>
                </a:solidFill>
              </a:rPr>
              <a:t> !</a:t>
            </a:r>
          </a:p>
        </p:txBody>
      </p:sp>
      <p:sp>
        <p:nvSpPr>
          <p:cNvPr id="22" name="Rounded Rectangle 46">
            <a:extLst>
              <a:ext uri="{FF2B5EF4-FFF2-40B4-BE49-F238E27FC236}">
                <a16:creationId xmlns:a16="http://schemas.microsoft.com/office/drawing/2014/main" id="{0641F004-F679-43FE-A6D2-BD4BC2C796B3}"/>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8355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5" grpId="0" animBg="1"/>
      <p:bldP spid="56" grpId="0"/>
      <p:bldP spid="57" grpId="0" animBg="1"/>
      <p:bldP spid="60" grpId="0"/>
      <p:bldP spid="61" grpId="0"/>
      <p:bldP spid="62" grpId="0"/>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background rectangle">
            <a:extLst>
              <a:ext uri="{FF2B5EF4-FFF2-40B4-BE49-F238E27FC236}">
                <a16:creationId xmlns:a16="http://schemas.microsoft.com/office/drawing/2014/main" id="{C4144406-2C36-4F6E-9014-C1DE5BC3C89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9" name="Title 3">
            <a:extLst>
              <a:ext uri="{FF2B5EF4-FFF2-40B4-BE49-F238E27FC236}">
                <a16:creationId xmlns:a16="http://schemas.microsoft.com/office/drawing/2014/main" id="{9C594640-32CC-4484-B976-D72A4C7BE410}"/>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Écrire</a:t>
            </a:r>
            <a:endParaRPr lang="en-GB" sz="3600" b="1" dirty="0">
              <a:solidFill>
                <a:schemeClr val="bg1"/>
              </a:solidFill>
            </a:endParaRPr>
          </a:p>
        </p:txBody>
      </p:sp>
      <p:sp>
        <p:nvSpPr>
          <p:cNvPr id="40" name="Rounded Rectangle 46">
            <a:extLst>
              <a:ext uri="{FF2B5EF4-FFF2-40B4-BE49-F238E27FC236}">
                <a16:creationId xmlns:a16="http://schemas.microsoft.com/office/drawing/2014/main" id="{074AD0A2-964F-4450-A96F-5E69930F4965}"/>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6" name="Picture 15" descr="boy pointing to himsel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9250" y="1638628"/>
            <a:ext cx="1737349" cy="3750495"/>
          </a:xfrm>
          <a:prstGeom prst="rect">
            <a:avLst/>
          </a:prstGeom>
          <a:noFill/>
          <a:ln>
            <a:noFill/>
          </a:ln>
        </p:spPr>
      </p:pic>
      <p:pic>
        <p:nvPicPr>
          <p:cNvPr id="17" name="Picture 16" descr="boy pointing to another boy"/>
          <p:cNvPicPr/>
          <p:nvPr/>
        </p:nvPicPr>
        <p:blipFill rotWithShape="1">
          <a:blip r:embed="rId5" cstate="print">
            <a:extLst>
              <a:ext uri="{28A0092B-C50C-407E-A947-70E740481C1C}">
                <a14:useLocalDpi xmlns:a14="http://schemas.microsoft.com/office/drawing/2010/main" val="0"/>
              </a:ext>
            </a:extLst>
          </a:blip>
          <a:srcRect r="41691"/>
          <a:stretch/>
        </p:blipFill>
        <p:spPr bwMode="auto">
          <a:xfrm>
            <a:off x="2443271" y="1551194"/>
            <a:ext cx="2948375" cy="3741444"/>
          </a:xfrm>
          <a:prstGeom prst="rect">
            <a:avLst/>
          </a:prstGeom>
          <a:noFill/>
          <a:ln>
            <a:noFill/>
          </a:ln>
        </p:spPr>
      </p:pic>
      <p:pic>
        <p:nvPicPr>
          <p:cNvPr id="19" name="Picture 18" descr="boy pointing to another boy"/>
          <p:cNvPicPr/>
          <p:nvPr/>
        </p:nvPicPr>
        <p:blipFill rotWithShape="1">
          <a:blip r:embed="rId5" cstate="print">
            <a:extLst>
              <a:ext uri="{28A0092B-C50C-407E-A947-70E740481C1C}">
                <a14:useLocalDpi xmlns:a14="http://schemas.microsoft.com/office/drawing/2010/main" val="0"/>
              </a:ext>
            </a:extLst>
          </a:blip>
          <a:srcRect r="41927"/>
          <a:stretch/>
        </p:blipFill>
        <p:spPr bwMode="auto">
          <a:xfrm>
            <a:off x="2283197" y="1336515"/>
            <a:ext cx="2857104" cy="3486633"/>
          </a:xfrm>
          <a:prstGeom prst="rect">
            <a:avLst/>
          </a:prstGeom>
          <a:noFill/>
          <a:ln>
            <a:noFill/>
          </a:ln>
        </p:spPr>
      </p:pic>
      <p:pic>
        <p:nvPicPr>
          <p:cNvPr id="27" name="Picture 26" descr="boy pointing to himsel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25749" y="1394407"/>
            <a:ext cx="1737349" cy="3750495"/>
          </a:xfrm>
          <a:prstGeom prst="rect">
            <a:avLst/>
          </a:prstGeom>
          <a:noFill/>
          <a:ln>
            <a:noFill/>
          </a:ln>
        </p:spPr>
      </p:pic>
      <p:grpSp>
        <p:nvGrpSpPr>
          <p:cNvPr id="21" name="Group 20" descr="arrow pointing to the smaller boy"/>
          <p:cNvGrpSpPr/>
          <p:nvPr/>
        </p:nvGrpSpPr>
        <p:grpSpPr>
          <a:xfrm>
            <a:off x="6208192" y="1874515"/>
            <a:ext cx="3620610" cy="3726075"/>
            <a:chOff x="0" y="0"/>
            <a:chExt cx="1423730" cy="1953518"/>
          </a:xfrm>
        </p:grpSpPr>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976759" cy="1953518"/>
            </a:xfrm>
            <a:prstGeom prst="rect">
              <a:avLst/>
            </a:prstGeom>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7256" y="700570"/>
              <a:ext cx="626474" cy="1252948"/>
            </a:xfrm>
            <a:prstGeom prst="rect">
              <a:avLst/>
            </a:prstGeom>
          </p:spPr>
        </p:pic>
        <p:sp>
          <p:nvSpPr>
            <p:cNvPr id="24" name="Down Arrow 23"/>
            <p:cNvSpPr/>
            <p:nvPr/>
          </p:nvSpPr>
          <p:spPr>
            <a:xfrm>
              <a:off x="952692" y="0"/>
              <a:ext cx="315601" cy="635876"/>
            </a:xfrm>
            <a:prstGeom prst="downArrow">
              <a:avLst/>
            </a:prstGeom>
            <a:solidFill>
              <a:srgbClr val="E65D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pic>
        <p:nvPicPr>
          <p:cNvPr id="15" name="Picture 14" descr="Swiss flag"/>
          <p:cNvPicPr/>
          <p:nvPr/>
        </p:nvPicPr>
        <p:blipFill>
          <a:blip r:embed="rId8">
            <a:extLst>
              <a:ext uri="{28A0092B-C50C-407E-A947-70E740481C1C}">
                <a14:useLocalDpi xmlns:a14="http://schemas.microsoft.com/office/drawing/2010/main" val="0"/>
              </a:ext>
            </a:extLst>
          </a:blip>
          <a:stretch>
            <a:fillRect/>
          </a:stretch>
        </p:blipFill>
        <p:spPr>
          <a:xfrm>
            <a:off x="6148656" y="2535579"/>
            <a:ext cx="3665501" cy="2492316"/>
          </a:xfrm>
          <a:prstGeom prst="rect">
            <a:avLst/>
          </a:prstGeom>
        </p:spPr>
      </p:pic>
      <p:sp>
        <p:nvSpPr>
          <p:cNvPr id="28" name="Flowchart: Process 27" descr="Swiss flag"/>
          <p:cNvSpPr/>
          <p:nvPr/>
        </p:nvSpPr>
        <p:spPr>
          <a:xfrm>
            <a:off x="6075172" y="2389965"/>
            <a:ext cx="3940651" cy="2902673"/>
          </a:xfrm>
          <a:prstGeom prst="flowChartProcess">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9" name="Rectangle 28" descr="red line making up part of the flag"/>
          <p:cNvSpPr/>
          <p:nvPr/>
        </p:nvSpPr>
        <p:spPr>
          <a:xfrm>
            <a:off x="7904814" y="2389966"/>
            <a:ext cx="241467" cy="283242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0" name="Rectangle 29" descr="red line making up part of the flag"/>
          <p:cNvSpPr/>
          <p:nvPr/>
        </p:nvSpPr>
        <p:spPr>
          <a:xfrm>
            <a:off x="6075172" y="3540672"/>
            <a:ext cx="3909146" cy="33372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34" name="Picture 33" descr="boy pointing to another boy"/>
          <p:cNvPicPr/>
          <p:nvPr/>
        </p:nvPicPr>
        <p:blipFill rotWithShape="1">
          <a:blip r:embed="rId5" cstate="print">
            <a:extLst>
              <a:ext uri="{28A0092B-C50C-407E-A947-70E740481C1C}">
                <a14:useLocalDpi xmlns:a14="http://schemas.microsoft.com/office/drawing/2010/main" val="0"/>
              </a:ext>
            </a:extLst>
          </a:blip>
          <a:srcRect r="43351"/>
          <a:stretch/>
        </p:blipFill>
        <p:spPr bwMode="auto">
          <a:xfrm>
            <a:off x="2269549" y="1276673"/>
            <a:ext cx="2908782" cy="3757743"/>
          </a:xfrm>
          <a:prstGeom prst="rect">
            <a:avLst/>
          </a:prstGeom>
          <a:noFill/>
          <a:ln>
            <a:noFill/>
          </a:ln>
        </p:spPr>
      </p:pic>
      <p:grpSp>
        <p:nvGrpSpPr>
          <p:cNvPr id="35" name="Group 34" descr="arrow pointing to the bigger boy"/>
          <p:cNvGrpSpPr/>
          <p:nvPr/>
        </p:nvGrpSpPr>
        <p:grpSpPr>
          <a:xfrm>
            <a:off x="6506187" y="1794804"/>
            <a:ext cx="4226485" cy="4076024"/>
            <a:chOff x="0" y="0"/>
            <a:chExt cx="1667202" cy="1953518"/>
          </a:xfrm>
        </p:grpSpPr>
        <p:pic>
          <p:nvPicPr>
            <p:cNvPr id="36" name="Picture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0"/>
              <a:ext cx="976759" cy="1953518"/>
            </a:xfrm>
            <a:prstGeom prst="rect">
              <a:avLst/>
            </a:prstGeom>
          </p:spPr>
        </p:pic>
        <p:pic>
          <p:nvPicPr>
            <p:cNvPr id="37" name="Picture 3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4364" y="689071"/>
              <a:ext cx="626474" cy="1252948"/>
            </a:xfrm>
            <a:prstGeom prst="rect">
              <a:avLst/>
            </a:prstGeom>
          </p:spPr>
        </p:pic>
        <p:sp>
          <p:nvSpPr>
            <p:cNvPr id="38" name="Down Arrow 37"/>
            <p:cNvSpPr/>
            <p:nvPr/>
          </p:nvSpPr>
          <p:spPr>
            <a:xfrm rot="16200000" flipV="1">
              <a:off x="1076542" y="-53652"/>
              <a:ext cx="409638" cy="771682"/>
            </a:xfrm>
            <a:prstGeom prst="downArrow">
              <a:avLst/>
            </a:prstGeom>
            <a:solidFill>
              <a:srgbClr val="E65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Tree>
    <p:extLst>
      <p:ext uri="{BB962C8B-B14F-4D97-AF65-F5344CB8AC3E}">
        <p14:creationId xmlns:p14="http://schemas.microsoft.com/office/powerpoint/2010/main" val="294458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6"/>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5"/>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9"/>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27"/>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30"/>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9"/>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2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34"/>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animBg="1"/>
      <p:bldP spid="29" grpId="1" animBg="1"/>
      <p:bldP spid="30" grpId="0" animBg="1"/>
      <p:bldP spid="30" grpId="1"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42B170E-D22C-4600-8778-910FA8439C57}"/>
              </a:ext>
            </a:extLst>
          </p:cNvPr>
          <p:cNvSpPr txBox="1"/>
          <p:nvPr/>
        </p:nvSpPr>
        <p:spPr>
          <a:xfrm>
            <a:off x="438320" y="1304157"/>
            <a:ext cx="1074198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 Spanish, we already know that adjectives ending in ‘</a:t>
            </a:r>
            <a:r>
              <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change to an ‘</a:t>
            </a:r>
            <a:r>
              <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when the person being described is </a:t>
            </a:r>
            <a:r>
              <a:rPr kumimoji="0" lang="en-GB" sz="32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female</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p:txBody>
      </p:sp>
      <p:sp>
        <p:nvSpPr>
          <p:cNvPr id="9" name="Rectangle 8">
            <a:extLst>
              <a:ext uri="{FF2B5EF4-FFF2-40B4-BE49-F238E27FC236}">
                <a16:creationId xmlns:a16="http://schemas.microsoft.com/office/drawing/2014/main" id="{9F638B45-3A2F-4A53-9589-CDF68037356B}"/>
              </a:ext>
            </a:extLst>
          </p:cNvPr>
          <p:cNvSpPr/>
          <p:nvPr/>
        </p:nvSpPr>
        <p:spPr>
          <a:xfrm>
            <a:off x="664870" y="3005879"/>
            <a:ext cx="2095445"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Century Gothic" panose="020B0502020202020204" pitchFamily="34" charset="0"/>
                <a:ea typeface="+mn-ea"/>
                <a:cs typeface="+mn-cs"/>
              </a:rPr>
              <a:t>Masculine</a:t>
            </a:r>
          </a:p>
        </p:txBody>
      </p:sp>
      <p:sp>
        <p:nvSpPr>
          <p:cNvPr id="10" name="TextBox 9">
            <a:extLst>
              <a:ext uri="{FF2B5EF4-FFF2-40B4-BE49-F238E27FC236}">
                <a16:creationId xmlns:a16="http://schemas.microsoft.com/office/drawing/2014/main" id="{16203C9C-54F2-4B95-A68C-97D420843DD3}"/>
              </a:ext>
            </a:extLst>
          </p:cNvPr>
          <p:cNvSpPr txBox="1"/>
          <p:nvPr/>
        </p:nvSpPr>
        <p:spPr>
          <a:xfrm>
            <a:off x="3240434" y="3008738"/>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Es</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simpátic</a:t>
            </a:r>
            <a:r>
              <a:rPr kumimoji="0" lang="en-GB" sz="3000" b="1" i="0" u="none" strike="noStrike" kern="1200" cap="none" spc="0" normalizeH="0" baseline="0" noProof="0" dirty="0">
                <a:ln>
                  <a:noFill/>
                </a:ln>
                <a:solidFill>
                  <a:srgbClr val="0066FF"/>
                </a:solidFill>
                <a:effectLst/>
                <a:uLnTx/>
                <a:uFillTx/>
                <a:latin typeface="Century Gothic" panose="020B0502020202020204" pitchFamily="34" charset="0"/>
                <a:ea typeface="+mn-ea"/>
                <a:cs typeface="+mn-cs"/>
              </a:rPr>
              <a:t>o</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11" name="TextBox 10">
            <a:extLst>
              <a:ext uri="{FF2B5EF4-FFF2-40B4-BE49-F238E27FC236}">
                <a16:creationId xmlns:a16="http://schemas.microsoft.com/office/drawing/2014/main" id="{18F41166-514A-463D-A3BB-5C244A64FA5F}"/>
              </a:ext>
            </a:extLst>
          </p:cNvPr>
          <p:cNvSpPr txBox="1"/>
          <p:nvPr/>
        </p:nvSpPr>
        <p:spPr>
          <a:xfrm>
            <a:off x="7323646" y="4081300"/>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She is nice.</a:t>
            </a:r>
          </a:p>
        </p:txBody>
      </p:sp>
      <p:sp>
        <p:nvSpPr>
          <p:cNvPr id="12" name="Rectangle 11">
            <a:extLst>
              <a:ext uri="{FF2B5EF4-FFF2-40B4-BE49-F238E27FC236}">
                <a16:creationId xmlns:a16="http://schemas.microsoft.com/office/drawing/2014/main" id="{17A592F2-93F8-4EDE-8501-B9C9A7287592}"/>
              </a:ext>
            </a:extLst>
          </p:cNvPr>
          <p:cNvSpPr/>
          <p:nvPr/>
        </p:nvSpPr>
        <p:spPr>
          <a:xfrm>
            <a:off x="664870" y="4067490"/>
            <a:ext cx="1872629"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Century Gothic" panose="020B0502020202020204" pitchFamily="34" charset="0"/>
                <a:ea typeface="+mn-ea"/>
                <a:cs typeface="+mn-cs"/>
              </a:rPr>
              <a:t>Feminine</a:t>
            </a:r>
          </a:p>
        </p:txBody>
      </p:sp>
      <p:sp>
        <p:nvSpPr>
          <p:cNvPr id="13" name="TextBox 12">
            <a:extLst>
              <a:ext uri="{FF2B5EF4-FFF2-40B4-BE49-F238E27FC236}">
                <a16:creationId xmlns:a16="http://schemas.microsoft.com/office/drawing/2014/main" id="{7EBD49C2-AF89-4692-8B59-5187E507C601}"/>
              </a:ext>
            </a:extLst>
          </p:cNvPr>
          <p:cNvSpPr txBox="1"/>
          <p:nvPr/>
        </p:nvSpPr>
        <p:spPr>
          <a:xfrm>
            <a:off x="3214107" y="4067490"/>
            <a:ext cx="516138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Es </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simpátic</a:t>
            </a:r>
            <a:r>
              <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a</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14" name="TextBox 13">
            <a:extLst>
              <a:ext uri="{FF2B5EF4-FFF2-40B4-BE49-F238E27FC236}">
                <a16:creationId xmlns:a16="http://schemas.microsoft.com/office/drawing/2014/main" id="{2F31A28B-4F6F-4596-84F3-6E933AB0D7A9}"/>
              </a:ext>
            </a:extLst>
          </p:cNvPr>
          <p:cNvSpPr txBox="1"/>
          <p:nvPr/>
        </p:nvSpPr>
        <p:spPr>
          <a:xfrm>
            <a:off x="7323646" y="3008738"/>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He is nice.</a:t>
            </a:r>
          </a:p>
        </p:txBody>
      </p:sp>
      <p:pic>
        <p:nvPicPr>
          <p:cNvPr id="15" name="Picture 14" descr="background for title">
            <a:extLst>
              <a:ext uri="{FF2B5EF4-FFF2-40B4-BE49-F238E27FC236}">
                <a16:creationId xmlns:a16="http://schemas.microsoft.com/office/drawing/2014/main" id="{97D8E8AA-2CC2-4E8C-9567-4DBD283386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0737"/>
            <a:ext cx="6649156" cy="867128"/>
          </a:xfrm>
          <a:prstGeom prst="rect">
            <a:avLst/>
          </a:prstGeom>
        </p:spPr>
      </p:pic>
      <p:sp>
        <p:nvSpPr>
          <p:cNvPr id="16" name="Title 1">
            <a:extLst>
              <a:ext uri="{FF2B5EF4-FFF2-40B4-BE49-F238E27FC236}">
                <a16:creationId xmlns:a16="http://schemas.microsoft.com/office/drawing/2014/main" id="{C8D6D061-8C8B-47AE-9BD6-D713D1C254A9}"/>
              </a:ext>
            </a:extLst>
          </p:cNvPr>
          <p:cNvSpPr>
            <a:spLocks noGrp="1"/>
          </p:cNvSpPr>
          <p:nvPr>
            <p:ph type="title"/>
          </p:nvPr>
        </p:nvSpPr>
        <p:spPr>
          <a:xfrm>
            <a:off x="-28185" y="-23157"/>
            <a:ext cx="6484584" cy="1325563"/>
          </a:xfrm>
        </p:spPr>
        <p:txBody>
          <a:bodyPr>
            <a:normAutofit/>
          </a:bodyPr>
          <a:lstStyle/>
          <a:p>
            <a:r>
              <a:rPr lang="en-GB" sz="3600" b="1" dirty="0">
                <a:solidFill>
                  <a:schemeClr val="bg1"/>
                </a:solidFill>
                <a:latin typeface="Century Gothic" panose="020B0502020202020204" pitchFamily="34" charset="0"/>
              </a:rPr>
              <a:t>Adjective agreement</a:t>
            </a:r>
          </a:p>
        </p:txBody>
      </p:sp>
      <p:sp>
        <p:nvSpPr>
          <p:cNvPr id="17" name="TextBox 16">
            <a:extLst>
              <a:ext uri="{FF2B5EF4-FFF2-40B4-BE49-F238E27FC236}">
                <a16:creationId xmlns:a16="http://schemas.microsoft.com/office/drawing/2014/main" id="{6F738EC9-1484-479E-8483-4B5EBEA50BE0}"/>
              </a:ext>
            </a:extLst>
          </p:cNvPr>
          <p:cNvSpPr txBox="1"/>
          <p:nvPr/>
        </p:nvSpPr>
        <p:spPr>
          <a:xfrm>
            <a:off x="438320" y="4941391"/>
            <a:ext cx="117536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When the adjective ends in ‘</a:t>
            </a:r>
            <a:r>
              <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there is no change.</a:t>
            </a:r>
          </a:p>
        </p:txBody>
      </p:sp>
      <p:sp>
        <p:nvSpPr>
          <p:cNvPr id="18" name="TextBox 17">
            <a:extLst>
              <a:ext uri="{FF2B5EF4-FFF2-40B4-BE49-F238E27FC236}">
                <a16:creationId xmlns:a16="http://schemas.microsoft.com/office/drawing/2014/main" id="{E862A51C-0793-49FF-94BA-A304D9BFD4AF}"/>
              </a:ext>
            </a:extLst>
          </p:cNvPr>
          <p:cNvSpPr txBox="1"/>
          <p:nvPr/>
        </p:nvSpPr>
        <p:spPr>
          <a:xfrm>
            <a:off x="3254949" y="5526166"/>
            <a:ext cx="516138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Es </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alegre.</a:t>
            </a:r>
          </a:p>
        </p:txBody>
      </p:sp>
      <p:sp>
        <p:nvSpPr>
          <p:cNvPr id="19" name="TextBox 18">
            <a:extLst>
              <a:ext uri="{FF2B5EF4-FFF2-40B4-BE49-F238E27FC236}">
                <a16:creationId xmlns:a16="http://schemas.microsoft.com/office/drawing/2014/main" id="{6A77CA9D-FABD-4738-876A-D9365AE8E9DA}"/>
              </a:ext>
            </a:extLst>
          </p:cNvPr>
          <p:cNvSpPr txBox="1"/>
          <p:nvPr/>
        </p:nvSpPr>
        <p:spPr>
          <a:xfrm>
            <a:off x="7149751" y="5556943"/>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He/She</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is cheerful.</a:t>
            </a:r>
          </a:p>
        </p:txBody>
      </p:sp>
    </p:spTree>
    <p:extLst>
      <p:ext uri="{BB962C8B-B14F-4D97-AF65-F5344CB8AC3E}">
        <p14:creationId xmlns:p14="http://schemas.microsoft.com/office/powerpoint/2010/main" val="7802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type="lt">
                                    <p:tmAbs val="0"/>
                                  </p:iterate>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type="lt">
                                    <p:tmAbs val="0"/>
                                  </p:iterate>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35" presetClass="emph" presetSubtype="0" fill="hold" grpId="1" nodeType="clickEffect">
                                  <p:stCondLst>
                                    <p:cond delay="0"/>
                                  </p:stCondLst>
                                  <p:iterate type="lt">
                                    <p:tmPct val="10000"/>
                                  </p:iterate>
                                  <p:childTnLst>
                                    <p:anim calcmode="discrete" valueType="str">
                                      <p:cBhvr>
                                        <p:cTn id="34"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par>
                    <p:cTn id="35" fill="hold">
                      <p:stCondLst>
                        <p:cond delay="indefinite"/>
                      </p:stCondLst>
                      <p:childTnLst>
                        <p:par>
                          <p:cTn id="36" fill="hold">
                            <p:stCondLst>
                              <p:cond delay="0"/>
                            </p:stCondLst>
                            <p:childTnLst>
                              <p:par>
                                <p:cTn id="37" presetID="35" presetClass="emph" presetSubtype="0" fill="hold" grpId="1" nodeType="clickEffect">
                                  <p:stCondLst>
                                    <p:cond delay="0"/>
                                  </p:stCondLst>
                                  <p:iterate type="lt">
                                    <p:tmPct val="10000"/>
                                  </p:iterate>
                                  <p:childTnLst>
                                    <p:anim calcmode="discrete" valueType="str">
                                      <p:cBhvr>
                                        <p:cTn id="38" dur="1000" fill="hold"/>
                                        <p:tgtEl>
                                          <p:spTgt spid="13"/>
                                        </p:tgtEl>
                                        <p:attrNameLst>
                                          <p:attrName>style.visibility</p:attrName>
                                        </p:attrNameLst>
                                      </p:cBhvr>
                                      <p:tavLst>
                                        <p:tav tm="0">
                                          <p:val>
                                            <p:strVal val="hidden"/>
                                          </p:val>
                                        </p:tav>
                                        <p:tav tm="50000">
                                          <p:val>
                                            <p:strVal val="visible"/>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iterate type="lt">
                                    <p:tmAbs val="0"/>
                                  </p:iterate>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0" grpId="1"/>
      <p:bldP spid="11" grpId="0"/>
      <p:bldP spid="12" grpId="0"/>
      <p:bldP spid="13" grpId="0"/>
      <p:bldP spid="13" grpId="1"/>
      <p:bldP spid="14" grpId="0"/>
      <p:bldP spid="17" grpId="0"/>
      <p:bldP spid="18" grpId="0"/>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Gramática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graphicFrame>
        <p:nvGraphicFramePr>
          <p:cNvPr id="6" name="Content Placeholder 4">
            <a:extLst>
              <a:ext uri="{FF2B5EF4-FFF2-40B4-BE49-F238E27FC236}">
                <a16:creationId xmlns:a16="http://schemas.microsoft.com/office/drawing/2014/main" id="{D1F9AE63-E2E4-439B-9AA1-4BE81710F8D2}"/>
              </a:ext>
            </a:extLst>
          </p:cNvPr>
          <p:cNvGraphicFramePr>
            <a:graphicFrameLocks/>
          </p:cNvGraphicFramePr>
          <p:nvPr/>
        </p:nvGraphicFramePr>
        <p:xfrm>
          <a:off x="420914" y="1163991"/>
          <a:ext cx="11350171" cy="5098709"/>
        </p:xfrm>
        <a:graphic>
          <a:graphicData uri="http://schemas.openxmlformats.org/drawingml/2006/table">
            <a:tbl>
              <a:tblPr firstRow="1" bandRow="1"/>
              <a:tblGrid>
                <a:gridCol w="551541">
                  <a:extLst>
                    <a:ext uri="{9D8B030D-6E8A-4147-A177-3AD203B41FA5}">
                      <a16:colId xmlns:a16="http://schemas.microsoft.com/office/drawing/2014/main" val="2548973513"/>
                    </a:ext>
                  </a:extLst>
                </a:gridCol>
                <a:gridCol w="3773714">
                  <a:extLst>
                    <a:ext uri="{9D8B030D-6E8A-4147-A177-3AD203B41FA5}">
                      <a16:colId xmlns:a16="http://schemas.microsoft.com/office/drawing/2014/main" val="2775102314"/>
                    </a:ext>
                  </a:extLst>
                </a:gridCol>
                <a:gridCol w="580572">
                  <a:extLst>
                    <a:ext uri="{9D8B030D-6E8A-4147-A177-3AD203B41FA5}">
                      <a16:colId xmlns:a16="http://schemas.microsoft.com/office/drawing/2014/main" val="2063340645"/>
                    </a:ext>
                  </a:extLst>
                </a:gridCol>
                <a:gridCol w="655149">
                  <a:extLst>
                    <a:ext uri="{9D8B030D-6E8A-4147-A177-3AD203B41FA5}">
                      <a16:colId xmlns:a16="http://schemas.microsoft.com/office/drawing/2014/main" val="1149418214"/>
                    </a:ext>
                  </a:extLst>
                </a:gridCol>
                <a:gridCol w="549537">
                  <a:extLst>
                    <a:ext uri="{9D8B030D-6E8A-4147-A177-3AD203B41FA5}">
                      <a16:colId xmlns:a16="http://schemas.microsoft.com/office/drawing/2014/main" val="3028703937"/>
                    </a:ext>
                  </a:extLst>
                </a:gridCol>
                <a:gridCol w="4120265">
                  <a:extLst>
                    <a:ext uri="{9D8B030D-6E8A-4147-A177-3AD203B41FA5}">
                      <a16:colId xmlns:a16="http://schemas.microsoft.com/office/drawing/2014/main" val="1859025906"/>
                    </a:ext>
                  </a:extLst>
                </a:gridCol>
                <a:gridCol w="538820">
                  <a:extLst>
                    <a:ext uri="{9D8B030D-6E8A-4147-A177-3AD203B41FA5}">
                      <a16:colId xmlns:a16="http://schemas.microsoft.com/office/drawing/2014/main" val="3979149899"/>
                    </a:ext>
                  </a:extLst>
                </a:gridCol>
                <a:gridCol w="580573">
                  <a:extLst>
                    <a:ext uri="{9D8B030D-6E8A-4147-A177-3AD203B41FA5}">
                      <a16:colId xmlns:a16="http://schemas.microsoft.com/office/drawing/2014/main" val="4000977675"/>
                    </a:ext>
                  </a:extLst>
                </a:gridCol>
              </a:tblGrid>
              <a:tr h="1372729">
                <a:tc gridSpan="8">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A poster </a:t>
                      </a:r>
                      <a:r>
                        <a:rPr lang="en-GB" sz="2400" b="0" baseline="0" dirty="0">
                          <a:solidFill>
                            <a:schemeClr val="accent5">
                              <a:lumMod val="50000"/>
                            </a:schemeClr>
                          </a:solidFill>
                          <a:latin typeface="Century Gothic" panose="020B0502020202020204" pitchFamily="34" charset="0"/>
                        </a:rPr>
                        <a:t>advertises for the lead roles in a school play, the male lead (</a:t>
                      </a:r>
                      <a:r>
                        <a:rPr lang="en-GB" sz="2400" b="1" baseline="0" dirty="0">
                          <a:solidFill>
                            <a:schemeClr val="accent5">
                              <a:lumMod val="50000"/>
                            </a:schemeClr>
                          </a:solidFill>
                          <a:latin typeface="Century Gothic" panose="020B0502020202020204" pitchFamily="34" charset="0"/>
                        </a:rPr>
                        <a:t>Pablo</a:t>
                      </a:r>
                      <a:r>
                        <a:rPr lang="en-GB" sz="2400" b="0" baseline="0" dirty="0">
                          <a:solidFill>
                            <a:schemeClr val="accent5">
                              <a:lumMod val="50000"/>
                            </a:schemeClr>
                          </a:solidFill>
                          <a:latin typeface="Century Gothic" panose="020B0502020202020204" pitchFamily="34" charset="0"/>
                        </a:rPr>
                        <a:t>) and female lead (</a:t>
                      </a:r>
                      <a:r>
                        <a:rPr lang="en-GB" sz="2400" b="1" baseline="0" dirty="0">
                          <a:solidFill>
                            <a:schemeClr val="accent5">
                              <a:lumMod val="50000"/>
                            </a:schemeClr>
                          </a:solidFill>
                          <a:latin typeface="Century Gothic" panose="020B0502020202020204" pitchFamily="34" charset="0"/>
                        </a:rPr>
                        <a:t>Claudia</a:t>
                      </a:r>
                      <a:r>
                        <a:rPr lang="en-GB" sz="2400" b="0" baseline="0" dirty="0">
                          <a:solidFill>
                            <a:schemeClr val="accent5">
                              <a:lumMod val="50000"/>
                            </a:schemeClr>
                          </a:solidFill>
                          <a:latin typeface="Century Gothic" panose="020B0502020202020204" pitchFamily="34" charset="0"/>
                        </a:rPr>
                        <a:t>). The text has been smudged. Is each description for Pablo (P) or Claudia (C)? Or could it be both?</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val="2861482725"/>
                  </a:ext>
                </a:extLst>
              </a:tr>
              <a:tr h="745196">
                <a:tc gridSpan="2">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3000" b="1"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3000" b="1"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3000" b="1"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3000" b="1"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764126"/>
                  </a:ext>
                </a:extLst>
              </a:tr>
              <a:tr h="74519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3200" b="1" dirty="0">
                          <a:solidFill>
                            <a:schemeClr val="accent5">
                              <a:lumMod val="50000"/>
                            </a:schemeClr>
                          </a:solidFill>
                          <a:latin typeface="Century Gothic" panose="020B0502020202020204" pitchFamily="34" charset="0"/>
                        </a:rPr>
                        <a:t>1</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b="0" dirty="0">
                          <a:solidFill>
                            <a:schemeClr val="accent5">
                              <a:lumMod val="50000"/>
                            </a:schemeClr>
                          </a:solidFill>
                          <a:latin typeface="Century Gothic" panose="020B0502020202020204" pitchFamily="34" charset="0"/>
                        </a:rPr>
                        <a:t>                   </a:t>
                      </a:r>
                      <a:r>
                        <a:rPr lang="en-GB" sz="3200" b="0" dirty="0" err="1">
                          <a:solidFill>
                            <a:schemeClr val="accent5">
                              <a:lumMod val="50000"/>
                            </a:schemeClr>
                          </a:solidFill>
                          <a:latin typeface="Century Gothic" panose="020B0502020202020204" pitchFamily="34" charset="0"/>
                        </a:rPr>
                        <a:t>alta</a:t>
                      </a:r>
                      <a:endParaRPr lang="en-GB" sz="3200" b="0" dirty="0">
                        <a:solidFill>
                          <a:schemeClr val="accent5">
                            <a:lumMod val="50000"/>
                          </a:schemeClr>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3200" b="1" dirty="0">
                          <a:solidFill>
                            <a:schemeClr val="accent5">
                              <a:lumMod val="50000"/>
                            </a:schemeClr>
                          </a:solidFill>
                          <a:latin typeface="Century Gothic" panose="020B0502020202020204" pitchFamily="34" charset="0"/>
                        </a:rPr>
                        <a:t>5</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b="0" dirty="0">
                          <a:solidFill>
                            <a:schemeClr val="accent5">
                              <a:lumMod val="50000"/>
                            </a:schemeClr>
                          </a:solidFill>
                          <a:latin typeface="Century Gothic" panose="020B0502020202020204" pitchFamily="34" charset="0"/>
                        </a:rPr>
                        <a:t>                   </a:t>
                      </a:r>
                      <a:r>
                        <a:rPr lang="en-GB" sz="3200" b="0" dirty="0" err="1">
                          <a:solidFill>
                            <a:schemeClr val="accent5">
                              <a:lumMod val="50000"/>
                            </a:schemeClr>
                          </a:solidFill>
                          <a:latin typeface="Century Gothic" panose="020B0502020202020204" pitchFamily="34" charset="0"/>
                        </a:rPr>
                        <a:t>tranquila</a:t>
                      </a:r>
                      <a:endParaRPr lang="en-GB" sz="3200" b="0" dirty="0">
                        <a:solidFill>
                          <a:schemeClr val="accent5">
                            <a:lumMod val="50000"/>
                          </a:schemeClr>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1245337"/>
                  </a:ext>
                </a:extLst>
              </a:tr>
              <a:tr h="74519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3200" b="1" dirty="0">
                          <a:solidFill>
                            <a:schemeClr val="accent5">
                              <a:lumMod val="50000"/>
                            </a:schemeClr>
                          </a:solidFill>
                          <a:latin typeface="Century Gothic" panose="020B0502020202020204" pitchFamily="34" charset="0"/>
                        </a:rPr>
                        <a:t>2</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5">
                              <a:lumMod val="50000"/>
                            </a:schemeClr>
                          </a:solidFill>
                          <a:latin typeface="Century Gothic" panose="020B0502020202020204" pitchFamily="34" charset="0"/>
                        </a:rPr>
                        <a:t>                   </a:t>
                      </a:r>
                      <a:r>
                        <a:rPr lang="en-GB" sz="3200" b="0" dirty="0">
                          <a:solidFill>
                            <a:schemeClr val="accent5">
                              <a:lumMod val="50000"/>
                            </a:schemeClr>
                          </a:solidFill>
                          <a:latin typeface="Century Gothic" panose="020B0502020202020204" pitchFamily="34" charset="0"/>
                        </a:rPr>
                        <a:t>simpático</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chemeClr val="accent5">
                              <a:lumMod val="50000"/>
                            </a:schemeClr>
                          </a:solidFill>
                          <a:latin typeface="Century Gothic" panose="020B0502020202020204" pitchFamily="34" charset="0"/>
                        </a:rPr>
                        <a:t>6</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                   </a:t>
                      </a:r>
                      <a:r>
                        <a:rPr lang="en-GB" sz="3200" dirty="0" err="1">
                          <a:solidFill>
                            <a:schemeClr val="accent5">
                              <a:lumMod val="50000"/>
                            </a:schemeClr>
                          </a:solidFill>
                          <a:latin typeface="Century Gothic" panose="020B0502020202020204" pitchFamily="34" charset="0"/>
                        </a:rPr>
                        <a:t>interesante</a:t>
                      </a:r>
                      <a:endParaRPr lang="en-GB" sz="3200" dirty="0">
                        <a:solidFill>
                          <a:schemeClr val="accent5">
                            <a:lumMod val="50000"/>
                          </a:schemeClr>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3114728"/>
                  </a:ext>
                </a:extLst>
              </a:tr>
              <a:tr h="74519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3200" b="1" dirty="0">
                          <a:solidFill>
                            <a:schemeClr val="accent5">
                              <a:lumMod val="50000"/>
                            </a:schemeClr>
                          </a:solidFill>
                          <a:latin typeface="Century Gothic" panose="020B0502020202020204" pitchFamily="34" charset="0"/>
                        </a:rPr>
                        <a:t>3</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b="0" dirty="0">
                          <a:solidFill>
                            <a:schemeClr val="accent5">
                              <a:lumMod val="50000"/>
                            </a:schemeClr>
                          </a:solidFill>
                          <a:latin typeface="Century Gothic" panose="020B0502020202020204" pitchFamily="34" charset="0"/>
                        </a:rPr>
                        <a:t>                   </a:t>
                      </a:r>
                      <a:r>
                        <a:rPr lang="en-GB" sz="3200" b="0" dirty="0" err="1">
                          <a:solidFill>
                            <a:schemeClr val="accent5">
                              <a:lumMod val="50000"/>
                            </a:schemeClr>
                          </a:solidFill>
                          <a:latin typeface="Century Gothic" panose="020B0502020202020204" pitchFamily="34" charset="0"/>
                        </a:rPr>
                        <a:t>bajo</a:t>
                      </a:r>
                      <a:endParaRPr lang="en-GB" sz="3200" b="0" dirty="0">
                        <a:solidFill>
                          <a:schemeClr val="accent5">
                            <a:lumMod val="50000"/>
                          </a:schemeClr>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3200" b="1" dirty="0">
                          <a:solidFill>
                            <a:schemeClr val="accent5">
                              <a:lumMod val="50000"/>
                            </a:schemeClr>
                          </a:solidFill>
                          <a:latin typeface="Century Gothic" panose="020B0502020202020204" pitchFamily="34" charset="0"/>
                        </a:rPr>
                        <a:t>7</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a:solidFill>
                            <a:schemeClr val="accent5">
                              <a:lumMod val="50000"/>
                            </a:schemeClr>
                          </a:solidFill>
                          <a:latin typeface="Century Gothic" panose="020B0502020202020204" pitchFamily="34" charset="0"/>
                        </a:rPr>
                        <a:t>                   </a:t>
                      </a:r>
                      <a:r>
                        <a:rPr lang="en-GB" sz="3200" dirty="0" err="1">
                          <a:solidFill>
                            <a:schemeClr val="accent5">
                              <a:lumMod val="50000"/>
                            </a:schemeClr>
                          </a:solidFill>
                          <a:latin typeface="Century Gothic" panose="020B0502020202020204" pitchFamily="34" charset="0"/>
                        </a:rPr>
                        <a:t>rica</a:t>
                      </a:r>
                      <a:endParaRPr lang="en-GB" sz="3200" dirty="0">
                        <a:solidFill>
                          <a:schemeClr val="accent5">
                            <a:lumMod val="50000"/>
                          </a:schemeClr>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7591263"/>
                  </a:ext>
                </a:extLst>
              </a:tr>
              <a:tr h="74519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3200" b="1" dirty="0">
                          <a:solidFill>
                            <a:schemeClr val="accent5">
                              <a:lumMod val="50000"/>
                            </a:schemeClr>
                          </a:solidFill>
                          <a:latin typeface="Century Gothic" panose="020B0502020202020204" pitchFamily="34" charset="0"/>
                        </a:rPr>
                        <a:t>4</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b="0" dirty="0">
                          <a:solidFill>
                            <a:schemeClr val="accent5">
                              <a:lumMod val="50000"/>
                            </a:schemeClr>
                          </a:solidFill>
                          <a:latin typeface="Century Gothic" panose="020B0502020202020204" pitchFamily="34" charset="0"/>
                        </a:rPr>
                        <a:t>                   </a:t>
                      </a:r>
                      <a:r>
                        <a:rPr lang="en-GB" sz="3200" b="0" dirty="0">
                          <a:solidFill>
                            <a:schemeClr val="accent5">
                              <a:lumMod val="50000"/>
                            </a:schemeClr>
                          </a:solidFill>
                          <a:latin typeface="Century Gothic" panose="020B0502020202020204" pitchFamily="34" charset="0"/>
                        </a:rPr>
                        <a:t>alegre</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3200" b="1" dirty="0">
                          <a:solidFill>
                            <a:schemeClr val="accent5">
                              <a:lumMod val="50000"/>
                            </a:schemeClr>
                          </a:solidFill>
                          <a:latin typeface="Century Gothic" panose="020B0502020202020204" pitchFamily="34" charset="0"/>
                        </a:rPr>
                        <a:t>8</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a:solidFill>
                            <a:schemeClr val="accent5">
                              <a:lumMod val="50000"/>
                            </a:schemeClr>
                          </a:solidFill>
                          <a:latin typeface="Century Gothic" panose="020B0502020202020204" pitchFamily="34" charset="0"/>
                        </a:rPr>
                        <a:t>                  </a:t>
                      </a:r>
                      <a:r>
                        <a:rPr lang="en-GB" sz="2000" baseline="0" dirty="0">
                          <a:solidFill>
                            <a:schemeClr val="accent5">
                              <a:lumMod val="50000"/>
                            </a:schemeClr>
                          </a:solidFill>
                          <a:latin typeface="Century Gothic" panose="020B0502020202020204" pitchFamily="34" charset="0"/>
                        </a:rPr>
                        <a:t> </a:t>
                      </a:r>
                      <a:r>
                        <a:rPr lang="en-GB" sz="3200" baseline="0" dirty="0">
                          <a:solidFill>
                            <a:schemeClr val="accent5">
                              <a:lumMod val="50000"/>
                            </a:schemeClr>
                          </a:solidFill>
                          <a:latin typeface="Century Gothic" panose="020B0502020202020204" pitchFamily="34" charset="0"/>
                        </a:rPr>
                        <a:t>famoso</a:t>
                      </a:r>
                      <a:endParaRPr lang="en-GB" sz="3200" dirty="0">
                        <a:solidFill>
                          <a:schemeClr val="accent5">
                            <a:lumMod val="50000"/>
                          </a:schemeClr>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4809608"/>
                  </a:ext>
                </a:extLst>
              </a:tr>
            </a:tbl>
          </a:graphicData>
        </a:graphic>
      </p:graphicFrame>
      <p:sp>
        <p:nvSpPr>
          <p:cNvPr id="24" name="Rectangle 23">
            <a:extLst>
              <a:ext uri="{FF2B5EF4-FFF2-40B4-BE49-F238E27FC236}">
                <a16:creationId xmlns:a16="http://schemas.microsoft.com/office/drawing/2014/main" id="{63038427-48B7-4325-B7FB-C16858211262}"/>
              </a:ext>
            </a:extLst>
          </p:cNvPr>
          <p:cNvSpPr/>
          <p:nvPr/>
        </p:nvSpPr>
        <p:spPr>
          <a:xfrm>
            <a:off x="4703715" y="2508421"/>
            <a:ext cx="64152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Bookman Old Style" panose="02050604050505020204" pitchFamily="18" charset="0"/>
                <a:ea typeface="+mn-ea"/>
                <a:cs typeface="+mn-cs"/>
              </a:rPr>
              <a:t>P</a:t>
            </a:r>
          </a:p>
        </p:txBody>
      </p:sp>
      <p:sp>
        <p:nvSpPr>
          <p:cNvPr id="26" name="Rectangle 25">
            <a:extLst>
              <a:ext uri="{FF2B5EF4-FFF2-40B4-BE49-F238E27FC236}">
                <a16:creationId xmlns:a16="http://schemas.microsoft.com/office/drawing/2014/main" id="{08F007BD-377D-4A10-97CB-BD6A5D4E2E39}"/>
              </a:ext>
            </a:extLst>
          </p:cNvPr>
          <p:cNvSpPr/>
          <p:nvPr/>
        </p:nvSpPr>
        <p:spPr>
          <a:xfrm>
            <a:off x="5312675" y="2495174"/>
            <a:ext cx="69762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Bookman Old Style" panose="02050604050505020204" pitchFamily="18" charset="0"/>
                <a:ea typeface="+mn-ea"/>
                <a:cs typeface="+mn-cs"/>
              </a:rPr>
              <a:t>C</a:t>
            </a:r>
          </a:p>
        </p:txBody>
      </p:sp>
      <p:sp>
        <p:nvSpPr>
          <p:cNvPr id="8" name="Explosion 2 4" descr="explosion covering up part of the answer">
            <a:extLst>
              <a:ext uri="{FF2B5EF4-FFF2-40B4-BE49-F238E27FC236}">
                <a16:creationId xmlns:a16="http://schemas.microsoft.com/office/drawing/2014/main" id="{4649000E-20FF-462F-9F08-E00BE3A8BE0F}"/>
              </a:ext>
            </a:extLst>
          </p:cNvPr>
          <p:cNvSpPr/>
          <p:nvPr/>
        </p:nvSpPr>
        <p:spPr>
          <a:xfrm rot="1587298">
            <a:off x="908099" y="3337830"/>
            <a:ext cx="1439156" cy="866134"/>
          </a:xfrm>
          <a:prstGeom prst="irregularSeal2">
            <a:avLst/>
          </a:prstGeom>
          <a:solidFill>
            <a:srgbClr val="E25B00"/>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pic>
        <p:nvPicPr>
          <p:cNvPr id="16" name="Picture 15" descr="green checkmark">
            <a:extLst>
              <a:ext uri="{FF2B5EF4-FFF2-40B4-BE49-F238E27FC236}">
                <a16:creationId xmlns:a16="http://schemas.microsoft.com/office/drawing/2014/main" id="{3B2AD22E-0836-4FAC-BAFC-E3DEADBA1A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2654" y="3458897"/>
            <a:ext cx="498794" cy="519576"/>
          </a:xfrm>
          <a:prstGeom prst="rect">
            <a:avLst/>
          </a:prstGeom>
        </p:spPr>
      </p:pic>
      <p:sp>
        <p:nvSpPr>
          <p:cNvPr id="9" name="Explosion 2 14" descr="explosion covering up part of the answer">
            <a:extLst>
              <a:ext uri="{FF2B5EF4-FFF2-40B4-BE49-F238E27FC236}">
                <a16:creationId xmlns:a16="http://schemas.microsoft.com/office/drawing/2014/main" id="{27695F33-56CB-4599-9BFF-D8DD56BD3A86}"/>
              </a:ext>
            </a:extLst>
          </p:cNvPr>
          <p:cNvSpPr/>
          <p:nvPr/>
        </p:nvSpPr>
        <p:spPr>
          <a:xfrm rot="1587298">
            <a:off x="949985" y="4077803"/>
            <a:ext cx="1439156" cy="866134"/>
          </a:xfrm>
          <a:prstGeom prst="irregularSeal2">
            <a:avLst/>
          </a:prstGeom>
          <a:solidFill>
            <a:srgbClr val="E25B00"/>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pic>
        <p:nvPicPr>
          <p:cNvPr id="17" name="Picture 16" descr="green checkmark">
            <a:extLst>
              <a:ext uri="{FF2B5EF4-FFF2-40B4-BE49-F238E27FC236}">
                <a16:creationId xmlns:a16="http://schemas.microsoft.com/office/drawing/2014/main" id="{B12E72E1-3688-4237-89E3-D2D5199205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43" y="4181579"/>
            <a:ext cx="498794" cy="519576"/>
          </a:xfrm>
          <a:prstGeom prst="rect">
            <a:avLst/>
          </a:prstGeom>
        </p:spPr>
      </p:pic>
      <p:sp>
        <p:nvSpPr>
          <p:cNvPr id="10" name="Explosion 2 15" descr="explosion covering up part of the answer">
            <a:extLst>
              <a:ext uri="{FF2B5EF4-FFF2-40B4-BE49-F238E27FC236}">
                <a16:creationId xmlns:a16="http://schemas.microsoft.com/office/drawing/2014/main" id="{36B3A9E7-EBAD-452B-AC81-240CF6BB4771}"/>
              </a:ext>
            </a:extLst>
          </p:cNvPr>
          <p:cNvSpPr/>
          <p:nvPr/>
        </p:nvSpPr>
        <p:spPr>
          <a:xfrm rot="1587298">
            <a:off x="968628" y="4792424"/>
            <a:ext cx="1439156" cy="866134"/>
          </a:xfrm>
          <a:prstGeom prst="irregularSeal2">
            <a:avLst/>
          </a:prstGeom>
          <a:solidFill>
            <a:srgbClr val="E25B00"/>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pic>
        <p:nvPicPr>
          <p:cNvPr id="18" name="Picture 17" descr="green checkmark">
            <a:extLst>
              <a:ext uri="{FF2B5EF4-FFF2-40B4-BE49-F238E27FC236}">
                <a16:creationId xmlns:a16="http://schemas.microsoft.com/office/drawing/2014/main" id="{2DA7850D-6D54-4230-9324-907C15506F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43" y="4969386"/>
            <a:ext cx="498794" cy="519576"/>
          </a:xfrm>
          <a:prstGeom prst="rect">
            <a:avLst/>
          </a:prstGeom>
        </p:spPr>
      </p:pic>
      <p:sp>
        <p:nvSpPr>
          <p:cNvPr id="11" name="Explosion 2 16" descr="explosion covering up part of the answer">
            <a:extLst>
              <a:ext uri="{FF2B5EF4-FFF2-40B4-BE49-F238E27FC236}">
                <a16:creationId xmlns:a16="http://schemas.microsoft.com/office/drawing/2014/main" id="{77D84B20-87A6-4F27-9525-B9689C8E0131}"/>
              </a:ext>
            </a:extLst>
          </p:cNvPr>
          <p:cNvSpPr/>
          <p:nvPr/>
        </p:nvSpPr>
        <p:spPr>
          <a:xfrm rot="1587298">
            <a:off x="939667" y="5518799"/>
            <a:ext cx="1439156" cy="866134"/>
          </a:xfrm>
          <a:prstGeom prst="irregularSeal2">
            <a:avLst/>
          </a:prstGeom>
          <a:solidFill>
            <a:srgbClr val="E25B00"/>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pic>
        <p:nvPicPr>
          <p:cNvPr id="19" name="Picture 18" descr="green checkmark">
            <a:extLst>
              <a:ext uri="{FF2B5EF4-FFF2-40B4-BE49-F238E27FC236}">
                <a16:creationId xmlns:a16="http://schemas.microsoft.com/office/drawing/2014/main" id="{F5BA0076-4599-4D33-B1CA-7E99F4FA74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6448" y="5647697"/>
            <a:ext cx="498794" cy="519576"/>
          </a:xfrm>
          <a:prstGeom prst="rect">
            <a:avLst/>
          </a:prstGeom>
        </p:spPr>
      </p:pic>
      <p:pic>
        <p:nvPicPr>
          <p:cNvPr id="28" name="Picture 27" descr="green checkmark">
            <a:extLst>
              <a:ext uri="{FF2B5EF4-FFF2-40B4-BE49-F238E27FC236}">
                <a16:creationId xmlns:a16="http://schemas.microsoft.com/office/drawing/2014/main" id="{3186B277-EAB4-40E2-9403-44A4989348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2654" y="5697437"/>
            <a:ext cx="498794" cy="519576"/>
          </a:xfrm>
          <a:prstGeom prst="rect">
            <a:avLst/>
          </a:prstGeom>
        </p:spPr>
      </p:pic>
      <p:sp>
        <p:nvSpPr>
          <p:cNvPr id="25" name="Rectangle 24">
            <a:extLst>
              <a:ext uri="{FF2B5EF4-FFF2-40B4-BE49-F238E27FC236}">
                <a16:creationId xmlns:a16="http://schemas.microsoft.com/office/drawing/2014/main" id="{4F07D4DE-A95D-45FD-A197-118EC118191D}"/>
              </a:ext>
            </a:extLst>
          </p:cNvPr>
          <p:cNvSpPr/>
          <p:nvPr/>
        </p:nvSpPr>
        <p:spPr>
          <a:xfrm>
            <a:off x="10581303" y="2510412"/>
            <a:ext cx="64152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Bookman Old Style" panose="02050604050505020204" pitchFamily="18" charset="0"/>
                <a:ea typeface="+mn-ea"/>
                <a:cs typeface="+mn-cs"/>
              </a:rPr>
              <a:t>P</a:t>
            </a:r>
          </a:p>
        </p:txBody>
      </p:sp>
      <p:sp>
        <p:nvSpPr>
          <p:cNvPr id="27" name="Rectangle 26">
            <a:extLst>
              <a:ext uri="{FF2B5EF4-FFF2-40B4-BE49-F238E27FC236}">
                <a16:creationId xmlns:a16="http://schemas.microsoft.com/office/drawing/2014/main" id="{F49220C9-C3B6-498C-9DC7-F683C6DD56F4}"/>
              </a:ext>
            </a:extLst>
          </p:cNvPr>
          <p:cNvSpPr/>
          <p:nvPr/>
        </p:nvSpPr>
        <p:spPr>
          <a:xfrm>
            <a:off x="11125149" y="2495174"/>
            <a:ext cx="69762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Bookman Old Style" panose="02050604050505020204" pitchFamily="18" charset="0"/>
                <a:ea typeface="+mn-ea"/>
                <a:cs typeface="+mn-cs"/>
              </a:rPr>
              <a:t>C</a:t>
            </a:r>
          </a:p>
        </p:txBody>
      </p:sp>
      <p:sp>
        <p:nvSpPr>
          <p:cNvPr id="12" name="Explosion 2 17" descr="explosion covering up part of the answer">
            <a:extLst>
              <a:ext uri="{FF2B5EF4-FFF2-40B4-BE49-F238E27FC236}">
                <a16:creationId xmlns:a16="http://schemas.microsoft.com/office/drawing/2014/main" id="{8A937392-6984-4A2D-93B5-B4AF0B0BCB8D}"/>
              </a:ext>
            </a:extLst>
          </p:cNvPr>
          <p:cNvSpPr/>
          <p:nvPr/>
        </p:nvSpPr>
        <p:spPr>
          <a:xfrm rot="1587298">
            <a:off x="6476035" y="3340119"/>
            <a:ext cx="1439156" cy="866134"/>
          </a:xfrm>
          <a:prstGeom prst="irregularSeal2">
            <a:avLst/>
          </a:prstGeom>
          <a:solidFill>
            <a:srgbClr val="E25B00"/>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pic>
        <p:nvPicPr>
          <p:cNvPr id="20" name="Picture 19" descr="green checkmark">
            <a:extLst>
              <a:ext uri="{FF2B5EF4-FFF2-40B4-BE49-F238E27FC236}">
                <a16:creationId xmlns:a16="http://schemas.microsoft.com/office/drawing/2014/main" id="{A6617E33-90D2-4958-8F0E-8F2F96033E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72291" y="3456602"/>
            <a:ext cx="498794" cy="519576"/>
          </a:xfrm>
          <a:prstGeom prst="rect">
            <a:avLst/>
          </a:prstGeom>
        </p:spPr>
      </p:pic>
      <p:sp>
        <p:nvSpPr>
          <p:cNvPr id="13" name="Explosion 2 18" descr="explosion covering up part of the answer">
            <a:extLst>
              <a:ext uri="{FF2B5EF4-FFF2-40B4-BE49-F238E27FC236}">
                <a16:creationId xmlns:a16="http://schemas.microsoft.com/office/drawing/2014/main" id="{0F30F58D-83FA-463F-A7C4-C4B7870108E9}"/>
              </a:ext>
            </a:extLst>
          </p:cNvPr>
          <p:cNvSpPr/>
          <p:nvPr/>
        </p:nvSpPr>
        <p:spPr>
          <a:xfrm rot="1587298">
            <a:off x="6499177" y="4077803"/>
            <a:ext cx="1439156" cy="866134"/>
          </a:xfrm>
          <a:prstGeom prst="irregularSeal2">
            <a:avLst/>
          </a:prstGeom>
          <a:solidFill>
            <a:srgbClr val="E25B00"/>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pic>
        <p:nvPicPr>
          <p:cNvPr id="29" name="Picture 28" descr="green checkmark">
            <a:extLst>
              <a:ext uri="{FF2B5EF4-FFF2-40B4-BE49-F238E27FC236}">
                <a16:creationId xmlns:a16="http://schemas.microsoft.com/office/drawing/2014/main" id="{5D723215-9F36-4E05-B0B2-F7956801B4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8035" y="4219396"/>
            <a:ext cx="498794" cy="519576"/>
          </a:xfrm>
          <a:prstGeom prst="rect">
            <a:avLst/>
          </a:prstGeom>
        </p:spPr>
      </p:pic>
      <p:pic>
        <p:nvPicPr>
          <p:cNvPr id="21" name="Picture 20" descr="green checkmark">
            <a:extLst>
              <a:ext uri="{FF2B5EF4-FFF2-40B4-BE49-F238E27FC236}">
                <a16:creationId xmlns:a16="http://schemas.microsoft.com/office/drawing/2014/main" id="{D2A07462-581E-4A5A-B53F-42A779155F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91268" y="4231124"/>
            <a:ext cx="498794" cy="519576"/>
          </a:xfrm>
          <a:prstGeom prst="rect">
            <a:avLst/>
          </a:prstGeom>
        </p:spPr>
      </p:pic>
      <p:sp>
        <p:nvSpPr>
          <p:cNvPr id="14" name="Explosion 2 20" descr="explosion covering up part of the answer">
            <a:extLst>
              <a:ext uri="{FF2B5EF4-FFF2-40B4-BE49-F238E27FC236}">
                <a16:creationId xmlns:a16="http://schemas.microsoft.com/office/drawing/2014/main" id="{8D48B15A-EAFF-4D2B-BD59-E7033508966D}"/>
              </a:ext>
            </a:extLst>
          </p:cNvPr>
          <p:cNvSpPr/>
          <p:nvPr/>
        </p:nvSpPr>
        <p:spPr>
          <a:xfrm rot="1587298">
            <a:off x="6488355" y="4792153"/>
            <a:ext cx="1439156" cy="866134"/>
          </a:xfrm>
          <a:prstGeom prst="irregularSeal2">
            <a:avLst/>
          </a:prstGeom>
          <a:solidFill>
            <a:srgbClr val="E25B00"/>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pic>
        <p:nvPicPr>
          <p:cNvPr id="22" name="Picture 21" descr="green checkmark">
            <a:extLst>
              <a:ext uri="{FF2B5EF4-FFF2-40B4-BE49-F238E27FC236}">
                <a16:creationId xmlns:a16="http://schemas.microsoft.com/office/drawing/2014/main" id="{10296FC2-4A0C-42D8-960A-2DA855DABE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95731" y="4906871"/>
            <a:ext cx="498794" cy="519576"/>
          </a:xfrm>
          <a:prstGeom prst="rect">
            <a:avLst/>
          </a:prstGeom>
        </p:spPr>
      </p:pic>
      <p:sp>
        <p:nvSpPr>
          <p:cNvPr id="15" name="Explosion 2 21" descr="explosion covering up part of the answer">
            <a:extLst>
              <a:ext uri="{FF2B5EF4-FFF2-40B4-BE49-F238E27FC236}">
                <a16:creationId xmlns:a16="http://schemas.microsoft.com/office/drawing/2014/main" id="{0A736729-C46E-4235-BBD3-941EB422B6D0}"/>
              </a:ext>
            </a:extLst>
          </p:cNvPr>
          <p:cNvSpPr/>
          <p:nvPr/>
        </p:nvSpPr>
        <p:spPr>
          <a:xfrm rot="1587298">
            <a:off x="6459394" y="5553171"/>
            <a:ext cx="1439156" cy="866134"/>
          </a:xfrm>
          <a:prstGeom prst="irregularSeal2">
            <a:avLst/>
          </a:prstGeom>
          <a:solidFill>
            <a:srgbClr val="E25B00"/>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pic>
        <p:nvPicPr>
          <p:cNvPr id="23" name="Picture 22" descr="green checkmark">
            <a:extLst>
              <a:ext uri="{FF2B5EF4-FFF2-40B4-BE49-F238E27FC236}">
                <a16:creationId xmlns:a16="http://schemas.microsoft.com/office/drawing/2014/main" id="{2278ACC3-71DF-4CBC-BB3D-08CA67158F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6355" y="5647697"/>
            <a:ext cx="498794" cy="519576"/>
          </a:xfrm>
          <a:prstGeom prst="rect">
            <a:avLst/>
          </a:prstGeom>
        </p:spPr>
      </p:pic>
    </p:spTree>
    <p:extLst>
      <p:ext uri="{BB962C8B-B14F-4D97-AF65-F5344CB8AC3E}">
        <p14:creationId xmlns:p14="http://schemas.microsoft.com/office/powerpoint/2010/main" val="70713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descr="background for rectangle">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683E3415-6297-4D45-A6BE-16C1E5227AE3}"/>
              </a:ext>
            </a:extLst>
          </p:cNvPr>
          <p:cNvSpPr>
            <a:spLocks noGrp="1"/>
          </p:cNvSpPr>
          <p:nvPr>
            <p:ph type="title"/>
          </p:nvPr>
        </p:nvSpPr>
        <p:spPr>
          <a:xfrm>
            <a:off x="10515600" y="269264"/>
            <a:ext cx="1366844" cy="400919"/>
          </a:xfrm>
        </p:spPr>
        <p:txBody>
          <a:bodyPr>
            <a:normAutofit/>
          </a:bodyPr>
          <a:lstStyle/>
          <a:p>
            <a:pPr algn="ctr"/>
            <a:r>
              <a:rPr lang="en-GB" sz="1800" b="1" dirty="0" err="1">
                <a:solidFill>
                  <a:prstClr val="white"/>
                </a:solidFill>
              </a:rPr>
              <a:t>escuchar</a:t>
            </a:r>
            <a:endParaRPr lang="en-US" sz="1800" dirty="0"/>
          </a:p>
        </p:txBody>
      </p:sp>
      <p:graphicFrame>
        <p:nvGraphicFramePr>
          <p:cNvPr id="67" name="Content Placeholder 4">
            <a:extLst>
              <a:ext uri="{FF2B5EF4-FFF2-40B4-BE49-F238E27FC236}">
                <a16:creationId xmlns:a16="http://schemas.microsoft.com/office/drawing/2014/main" id="{896B29F1-203E-4B0F-A560-A49A50A3A946}"/>
              </a:ext>
            </a:extLst>
          </p:cNvPr>
          <p:cNvGraphicFramePr>
            <a:graphicFrameLocks/>
          </p:cNvGraphicFramePr>
          <p:nvPr/>
        </p:nvGraphicFramePr>
        <p:xfrm>
          <a:off x="453955" y="675054"/>
          <a:ext cx="11474188" cy="5660997"/>
        </p:xfrm>
        <a:graphic>
          <a:graphicData uri="http://schemas.openxmlformats.org/drawingml/2006/table">
            <a:tbl>
              <a:tblPr firstRow="1" bandRow="1"/>
              <a:tblGrid>
                <a:gridCol w="795079">
                  <a:extLst>
                    <a:ext uri="{9D8B030D-6E8A-4147-A177-3AD203B41FA5}">
                      <a16:colId xmlns:a16="http://schemas.microsoft.com/office/drawing/2014/main" val="2548973513"/>
                    </a:ext>
                  </a:extLst>
                </a:gridCol>
                <a:gridCol w="4571419">
                  <a:extLst>
                    <a:ext uri="{9D8B030D-6E8A-4147-A177-3AD203B41FA5}">
                      <a16:colId xmlns:a16="http://schemas.microsoft.com/office/drawing/2014/main" val="52089004"/>
                    </a:ext>
                  </a:extLst>
                </a:gridCol>
                <a:gridCol w="795478">
                  <a:extLst>
                    <a:ext uri="{9D8B030D-6E8A-4147-A177-3AD203B41FA5}">
                      <a16:colId xmlns:a16="http://schemas.microsoft.com/office/drawing/2014/main" val="3028703937"/>
                    </a:ext>
                  </a:extLst>
                </a:gridCol>
                <a:gridCol w="5312212">
                  <a:extLst>
                    <a:ext uri="{9D8B030D-6E8A-4147-A177-3AD203B41FA5}">
                      <a16:colId xmlns:a16="http://schemas.microsoft.com/office/drawing/2014/main" val="1967977392"/>
                    </a:ext>
                  </a:extLst>
                </a:gridCol>
              </a:tblGrid>
              <a:tr h="861733">
                <a:tc gridSpan="4">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r>
                        <a:rPr lang="en-GB" sz="2400" b="0" baseline="0" dirty="0">
                          <a:solidFill>
                            <a:schemeClr val="accent5">
                              <a:lumMod val="50000"/>
                            </a:schemeClr>
                          </a:solidFill>
                          <a:latin typeface="Century Gothic" panose="020B0502020202020204" pitchFamily="34" charset="0"/>
                        </a:rPr>
                        <a:t>At lunchtime a </a:t>
                      </a:r>
                      <a:r>
                        <a:rPr lang="en-GB" sz="2400" b="0" baseline="0" dirty="0" err="1">
                          <a:solidFill>
                            <a:schemeClr val="accent5">
                              <a:lumMod val="50000"/>
                            </a:schemeClr>
                          </a:solidFill>
                          <a:latin typeface="Century Gothic" panose="020B0502020202020204" pitchFamily="34" charset="0"/>
                        </a:rPr>
                        <a:t>tannoy</a:t>
                      </a:r>
                      <a:r>
                        <a:rPr lang="en-GB" sz="2400" b="0" baseline="0" dirty="0">
                          <a:solidFill>
                            <a:schemeClr val="accent5">
                              <a:lumMod val="50000"/>
                            </a:schemeClr>
                          </a:solidFill>
                          <a:latin typeface="Century Gothic" panose="020B0502020202020204" pitchFamily="34" charset="0"/>
                        </a:rPr>
                        <a:t> announces 8 more characters for the play. </a:t>
                      </a:r>
                      <a:br>
                        <a:rPr lang="en-GB" sz="2400" b="0" baseline="0" dirty="0">
                          <a:solidFill>
                            <a:schemeClr val="accent5">
                              <a:lumMod val="50000"/>
                            </a:schemeClr>
                          </a:solidFill>
                          <a:latin typeface="Century Gothic" panose="020B0502020202020204" pitchFamily="34" charset="0"/>
                        </a:rPr>
                      </a:br>
                      <a:r>
                        <a:rPr lang="en-GB" sz="2400" b="0" baseline="0" dirty="0">
                          <a:solidFill>
                            <a:schemeClr val="accent5">
                              <a:lumMod val="50000"/>
                            </a:schemeClr>
                          </a:solidFill>
                          <a:latin typeface="Century Gothic" panose="020B0502020202020204" pitchFamily="34" charset="0"/>
                        </a:rPr>
                        <a:t>Is it a male or female character?  How is each described? Write the English.</a:t>
                      </a:r>
                      <a:endParaRPr lang="en-GB" sz="2400" b="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4716966"/>
                  </a:ext>
                </a:extLst>
              </a:tr>
              <a:tr h="124352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3200" b="1" dirty="0">
                        <a:solidFill>
                          <a:schemeClr val="accent5">
                            <a:lumMod val="50000"/>
                          </a:schemeClr>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1245337"/>
                  </a:ext>
                </a:extLst>
              </a:tr>
              <a:tr h="124352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3200" b="1" dirty="0">
                        <a:solidFill>
                          <a:schemeClr val="accent5">
                            <a:lumMod val="50000"/>
                          </a:schemeClr>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3114728"/>
                  </a:ext>
                </a:extLst>
              </a:tr>
              <a:tr h="115610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3200" b="1" dirty="0">
                        <a:solidFill>
                          <a:schemeClr val="accent5">
                            <a:lumMod val="50000"/>
                          </a:schemeClr>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7591263"/>
                  </a:ext>
                </a:extLst>
              </a:tr>
              <a:tr h="115610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3200" b="1" dirty="0">
                        <a:solidFill>
                          <a:schemeClr val="accent5">
                            <a:lumMod val="50000"/>
                          </a:schemeClr>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1685886"/>
                  </a:ext>
                </a:extLst>
              </a:tr>
            </a:tbl>
          </a:graphicData>
        </a:graphic>
      </p:graphicFrame>
      <p:sp>
        <p:nvSpPr>
          <p:cNvPr id="73" name="Action Button: Custom 6">
            <a:hlinkClick r:id="" action="ppaction://noaction" highlightClick="1">
              <a:snd r:embed="rId3" name="W3_27_1.wav"/>
            </a:hlinkClick>
            <a:extLst>
              <a:ext uri="{FF2B5EF4-FFF2-40B4-BE49-F238E27FC236}">
                <a16:creationId xmlns:a16="http://schemas.microsoft.com/office/drawing/2014/main" id="{02E738E2-0EEB-4876-A64E-3DAA88A4AA35}"/>
              </a:ext>
            </a:extLst>
          </p:cNvPr>
          <p:cNvSpPr/>
          <p:nvPr/>
        </p:nvSpPr>
        <p:spPr>
          <a:xfrm>
            <a:off x="629628" y="1850633"/>
            <a:ext cx="551543" cy="730136"/>
          </a:xfrm>
          <a:prstGeom prst="actionButtonBlank">
            <a:avLst/>
          </a:prstGeom>
          <a:solidFill>
            <a:srgbClr val="115076"/>
          </a:solidFill>
          <a:ln w="12700" cap="flat" cmpd="sng" algn="ctr">
            <a:solidFill>
              <a:srgbClr val="E25B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pic>
        <p:nvPicPr>
          <p:cNvPr id="72" name="Picture 71" descr="cartoon boy">
            <a:extLst>
              <a:ext uri="{FF2B5EF4-FFF2-40B4-BE49-F238E27FC236}">
                <a16:creationId xmlns:a16="http://schemas.microsoft.com/office/drawing/2014/main" id="{2A4B9333-7EF3-4A49-A4F0-418146475808}"/>
              </a:ext>
            </a:extLst>
          </p:cNvPr>
          <p:cNvPicPr>
            <a:picLocks noChangeAspect="1"/>
          </p:cNvPicPr>
          <p:nvPr/>
        </p:nvPicPr>
        <p:blipFill rotWithShape="1">
          <a:blip r:embed="rId4"/>
          <a:srcRect l="49237" t="14899" r="17129" b="11582"/>
          <a:stretch/>
        </p:blipFill>
        <p:spPr>
          <a:xfrm>
            <a:off x="1292958" y="1850647"/>
            <a:ext cx="530755" cy="774380"/>
          </a:xfrm>
          <a:prstGeom prst="rect">
            <a:avLst/>
          </a:prstGeom>
        </p:spPr>
      </p:pic>
      <p:sp>
        <p:nvSpPr>
          <p:cNvPr id="68" name="TextBox 67" descr="box for answer">
            <a:extLst>
              <a:ext uri="{FF2B5EF4-FFF2-40B4-BE49-F238E27FC236}">
                <a16:creationId xmlns:a16="http://schemas.microsoft.com/office/drawing/2014/main" id="{D004CED1-BEE1-4708-926B-9BE363E2EC3C}"/>
              </a:ext>
            </a:extLst>
          </p:cNvPr>
          <p:cNvSpPr txBox="1"/>
          <p:nvPr/>
        </p:nvSpPr>
        <p:spPr>
          <a:xfrm>
            <a:off x="1799342" y="2140087"/>
            <a:ext cx="354842" cy="382137"/>
          </a:xfrm>
          <a:prstGeom prst="rect">
            <a:avLst/>
          </a:prstGeom>
          <a:noFill/>
          <a:ln>
            <a:solidFill>
              <a:sysClr val="windowText" lastClr="0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a typeface="+mn-ea"/>
              <a:cs typeface="+mn-cs"/>
            </a:endParaRPr>
          </a:p>
        </p:txBody>
      </p:sp>
      <p:pic>
        <p:nvPicPr>
          <p:cNvPr id="71" name="Picture 70" descr="cartoon girl">
            <a:extLst>
              <a:ext uri="{FF2B5EF4-FFF2-40B4-BE49-F238E27FC236}">
                <a16:creationId xmlns:a16="http://schemas.microsoft.com/office/drawing/2014/main" id="{057E9A6C-6919-4895-868B-B2DE9C16DEBE}"/>
              </a:ext>
            </a:extLst>
          </p:cNvPr>
          <p:cNvPicPr>
            <a:picLocks noChangeAspect="1"/>
          </p:cNvPicPr>
          <p:nvPr/>
        </p:nvPicPr>
        <p:blipFill rotWithShape="1">
          <a:blip r:embed="rId5">
            <a:extLst>
              <a:ext uri="{28A0092B-C50C-407E-A947-70E740481C1C}">
                <a14:useLocalDpi xmlns:a14="http://schemas.microsoft.com/office/drawing/2010/main" val="0"/>
              </a:ext>
            </a:extLst>
          </a:blip>
          <a:srcRect l="14258" t="14973" r="51474" b="12900"/>
          <a:stretch/>
        </p:blipFill>
        <p:spPr>
          <a:xfrm>
            <a:off x="2145151" y="1924128"/>
            <a:ext cx="487203" cy="683656"/>
          </a:xfrm>
          <a:prstGeom prst="rect">
            <a:avLst/>
          </a:prstGeom>
        </p:spPr>
      </p:pic>
      <p:sp>
        <p:nvSpPr>
          <p:cNvPr id="69" name="TextBox 68" descr="box for answer">
            <a:extLst>
              <a:ext uri="{FF2B5EF4-FFF2-40B4-BE49-F238E27FC236}">
                <a16:creationId xmlns:a16="http://schemas.microsoft.com/office/drawing/2014/main" id="{E84D4B1F-D63E-4BBD-A1E2-A6CBE8424ABA}"/>
              </a:ext>
            </a:extLst>
          </p:cNvPr>
          <p:cNvSpPr txBox="1"/>
          <p:nvPr/>
        </p:nvSpPr>
        <p:spPr>
          <a:xfrm>
            <a:off x="2632277" y="2140962"/>
            <a:ext cx="354842" cy="382137"/>
          </a:xfrm>
          <a:prstGeom prst="rect">
            <a:avLst/>
          </a:prstGeom>
          <a:noFill/>
          <a:ln>
            <a:solidFill>
              <a:sysClr val="windowText" lastClr="0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a typeface="+mn-ea"/>
              <a:cs typeface="+mn-cs"/>
            </a:endParaRPr>
          </a:p>
        </p:txBody>
      </p:sp>
      <p:pic>
        <p:nvPicPr>
          <p:cNvPr id="70" name="Picture 69" descr="green checkmark">
            <a:extLst>
              <a:ext uri="{FF2B5EF4-FFF2-40B4-BE49-F238E27FC236}">
                <a16:creationId xmlns:a16="http://schemas.microsoft.com/office/drawing/2014/main" id="{98BA92CF-4E48-4D14-A574-496D53BCCB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16694" y="1949586"/>
            <a:ext cx="498794" cy="519576"/>
          </a:xfrm>
          <a:prstGeom prst="rect">
            <a:avLst/>
          </a:prstGeom>
        </p:spPr>
      </p:pic>
      <p:sp>
        <p:nvSpPr>
          <p:cNvPr id="116" name="TextBox 115">
            <a:extLst>
              <a:ext uri="{FF2B5EF4-FFF2-40B4-BE49-F238E27FC236}">
                <a16:creationId xmlns:a16="http://schemas.microsoft.com/office/drawing/2014/main" id="{F9D5C905-20B6-4132-A8CC-5445455FBD75}"/>
              </a:ext>
            </a:extLst>
          </p:cNvPr>
          <p:cNvSpPr txBox="1"/>
          <p:nvPr/>
        </p:nvSpPr>
        <p:spPr>
          <a:xfrm>
            <a:off x="3504583" y="1947764"/>
            <a:ext cx="23924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rPr>
              <a:t>cheerful, tall</a:t>
            </a:r>
          </a:p>
        </p:txBody>
      </p:sp>
      <p:sp>
        <p:nvSpPr>
          <p:cNvPr id="74" name="Action Button: Custom 58">
            <a:hlinkClick r:id="" action="ppaction://noaction" highlightClick="1">
              <a:snd r:embed="rId7" name="W3_27_2.wav"/>
            </a:hlinkClick>
            <a:extLst>
              <a:ext uri="{FF2B5EF4-FFF2-40B4-BE49-F238E27FC236}">
                <a16:creationId xmlns:a16="http://schemas.microsoft.com/office/drawing/2014/main" id="{8FCBC597-A5B1-4A7D-9E25-EFCECD3D7238}"/>
              </a:ext>
            </a:extLst>
          </p:cNvPr>
          <p:cNvSpPr/>
          <p:nvPr/>
        </p:nvSpPr>
        <p:spPr>
          <a:xfrm>
            <a:off x="637930" y="3092381"/>
            <a:ext cx="551543" cy="730136"/>
          </a:xfrm>
          <a:prstGeom prst="actionButtonBlank">
            <a:avLst/>
          </a:prstGeom>
          <a:solidFill>
            <a:srgbClr val="115076"/>
          </a:solidFill>
          <a:ln w="12700" cap="flat" cmpd="sng" algn="ctr">
            <a:solidFill>
              <a:srgbClr val="E25B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pic>
        <p:nvPicPr>
          <p:cNvPr id="85" name="Picture 84" descr="cartoon boy">
            <a:extLst>
              <a:ext uri="{FF2B5EF4-FFF2-40B4-BE49-F238E27FC236}">
                <a16:creationId xmlns:a16="http://schemas.microsoft.com/office/drawing/2014/main" id="{577E0CD4-F1AE-4786-879D-46426D2019B1}"/>
              </a:ext>
            </a:extLst>
          </p:cNvPr>
          <p:cNvPicPr>
            <a:picLocks noChangeAspect="1"/>
          </p:cNvPicPr>
          <p:nvPr/>
        </p:nvPicPr>
        <p:blipFill rotWithShape="1">
          <a:blip r:embed="rId4"/>
          <a:srcRect l="49237" t="14899" r="17129" b="11582"/>
          <a:stretch/>
        </p:blipFill>
        <p:spPr>
          <a:xfrm>
            <a:off x="1311254" y="3118736"/>
            <a:ext cx="530755" cy="774380"/>
          </a:xfrm>
          <a:prstGeom prst="rect">
            <a:avLst/>
          </a:prstGeom>
        </p:spPr>
      </p:pic>
      <p:sp>
        <p:nvSpPr>
          <p:cNvPr id="81" name="TextBox 80" descr="box for answer">
            <a:extLst>
              <a:ext uri="{FF2B5EF4-FFF2-40B4-BE49-F238E27FC236}">
                <a16:creationId xmlns:a16="http://schemas.microsoft.com/office/drawing/2014/main" id="{7F266244-4302-4BAC-B159-865A8AC66B9A}"/>
              </a:ext>
            </a:extLst>
          </p:cNvPr>
          <p:cNvSpPr txBox="1"/>
          <p:nvPr/>
        </p:nvSpPr>
        <p:spPr>
          <a:xfrm>
            <a:off x="1817638" y="3408176"/>
            <a:ext cx="354842" cy="382137"/>
          </a:xfrm>
          <a:prstGeom prst="rect">
            <a:avLst/>
          </a:prstGeom>
          <a:noFill/>
          <a:ln>
            <a:solidFill>
              <a:sysClr val="windowText" lastClr="0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a typeface="+mn-ea"/>
              <a:cs typeface="+mn-cs"/>
            </a:endParaRPr>
          </a:p>
        </p:txBody>
      </p:sp>
      <p:pic>
        <p:nvPicPr>
          <p:cNvPr id="83" name="Picture 82" descr="green checkmark">
            <a:extLst>
              <a:ext uri="{FF2B5EF4-FFF2-40B4-BE49-F238E27FC236}">
                <a16:creationId xmlns:a16="http://schemas.microsoft.com/office/drawing/2014/main" id="{8682FE0A-F767-4FBF-B3E8-27C90E1F32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1880" y="3249582"/>
            <a:ext cx="498794" cy="519576"/>
          </a:xfrm>
          <a:prstGeom prst="rect">
            <a:avLst/>
          </a:prstGeom>
        </p:spPr>
      </p:pic>
      <p:pic>
        <p:nvPicPr>
          <p:cNvPr id="84" name="Picture 83" descr="cartoon girl">
            <a:extLst>
              <a:ext uri="{FF2B5EF4-FFF2-40B4-BE49-F238E27FC236}">
                <a16:creationId xmlns:a16="http://schemas.microsoft.com/office/drawing/2014/main" id="{58B66668-9576-4EAF-BD44-F0A6C3FC7356}"/>
              </a:ext>
            </a:extLst>
          </p:cNvPr>
          <p:cNvPicPr>
            <a:picLocks noChangeAspect="1"/>
          </p:cNvPicPr>
          <p:nvPr/>
        </p:nvPicPr>
        <p:blipFill rotWithShape="1">
          <a:blip r:embed="rId5">
            <a:extLst>
              <a:ext uri="{28A0092B-C50C-407E-A947-70E740481C1C}">
                <a14:useLocalDpi xmlns:a14="http://schemas.microsoft.com/office/drawing/2010/main" val="0"/>
              </a:ext>
            </a:extLst>
          </a:blip>
          <a:srcRect l="14258" t="14973" r="51474" b="12900"/>
          <a:stretch/>
        </p:blipFill>
        <p:spPr>
          <a:xfrm>
            <a:off x="2163447" y="3192217"/>
            <a:ext cx="487203" cy="683656"/>
          </a:xfrm>
          <a:prstGeom prst="rect">
            <a:avLst/>
          </a:prstGeom>
        </p:spPr>
      </p:pic>
      <p:sp>
        <p:nvSpPr>
          <p:cNvPr id="82" name="TextBox 81" descr="box for answer">
            <a:extLst>
              <a:ext uri="{FF2B5EF4-FFF2-40B4-BE49-F238E27FC236}">
                <a16:creationId xmlns:a16="http://schemas.microsoft.com/office/drawing/2014/main" id="{DC8E5209-E26C-4E56-B5DB-2C6A0B7E8A88}"/>
              </a:ext>
            </a:extLst>
          </p:cNvPr>
          <p:cNvSpPr txBox="1"/>
          <p:nvPr/>
        </p:nvSpPr>
        <p:spPr>
          <a:xfrm>
            <a:off x="2650573" y="3409051"/>
            <a:ext cx="354842" cy="382137"/>
          </a:xfrm>
          <a:prstGeom prst="rect">
            <a:avLst/>
          </a:prstGeom>
          <a:noFill/>
          <a:ln>
            <a:solidFill>
              <a:sysClr val="windowText" lastClr="0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a typeface="+mn-ea"/>
              <a:cs typeface="+mn-cs"/>
            </a:endParaRPr>
          </a:p>
        </p:txBody>
      </p:sp>
      <p:sp>
        <p:nvSpPr>
          <p:cNvPr id="117" name="TextBox 116">
            <a:extLst>
              <a:ext uri="{FF2B5EF4-FFF2-40B4-BE49-F238E27FC236}">
                <a16:creationId xmlns:a16="http://schemas.microsoft.com/office/drawing/2014/main" id="{17927B81-6F8C-48DA-84F0-FE35DFE26C2A}"/>
              </a:ext>
            </a:extLst>
          </p:cNvPr>
          <p:cNvSpPr txBox="1"/>
          <p:nvPr/>
        </p:nvSpPr>
        <p:spPr>
          <a:xfrm>
            <a:off x="3568132" y="3244316"/>
            <a:ext cx="23924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rPr>
              <a:t>short, nice</a:t>
            </a:r>
          </a:p>
        </p:txBody>
      </p:sp>
      <p:sp>
        <p:nvSpPr>
          <p:cNvPr id="75" name="Action Button: Custom 63">
            <a:hlinkClick r:id="" action="ppaction://noaction" highlightClick="1">
              <a:snd r:embed="rId8" name="W3_27_3.wav"/>
            </a:hlinkClick>
            <a:extLst>
              <a:ext uri="{FF2B5EF4-FFF2-40B4-BE49-F238E27FC236}">
                <a16:creationId xmlns:a16="http://schemas.microsoft.com/office/drawing/2014/main" id="{CE74B08C-1FE9-43CF-81D6-F520F23CCA8A}"/>
              </a:ext>
            </a:extLst>
          </p:cNvPr>
          <p:cNvSpPr/>
          <p:nvPr/>
        </p:nvSpPr>
        <p:spPr>
          <a:xfrm>
            <a:off x="637931" y="4334831"/>
            <a:ext cx="551543" cy="730136"/>
          </a:xfrm>
          <a:prstGeom prst="actionButtonBlank">
            <a:avLst/>
          </a:prstGeom>
          <a:solidFill>
            <a:srgbClr val="115076"/>
          </a:solidFill>
          <a:ln w="12700" cap="flat" cmpd="sng" algn="ctr">
            <a:solidFill>
              <a:srgbClr val="E25B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pic>
        <p:nvPicPr>
          <p:cNvPr id="90" name="Picture 89" descr="cartoon boy">
            <a:extLst>
              <a:ext uri="{FF2B5EF4-FFF2-40B4-BE49-F238E27FC236}">
                <a16:creationId xmlns:a16="http://schemas.microsoft.com/office/drawing/2014/main" id="{B6B24868-1E15-4F86-84EE-9B144C961BA9}"/>
              </a:ext>
            </a:extLst>
          </p:cNvPr>
          <p:cNvPicPr>
            <a:picLocks noChangeAspect="1"/>
          </p:cNvPicPr>
          <p:nvPr/>
        </p:nvPicPr>
        <p:blipFill rotWithShape="1">
          <a:blip r:embed="rId4"/>
          <a:srcRect l="49237" t="14899" r="17129" b="11582"/>
          <a:stretch/>
        </p:blipFill>
        <p:spPr>
          <a:xfrm>
            <a:off x="1377298" y="4358346"/>
            <a:ext cx="530755" cy="774380"/>
          </a:xfrm>
          <a:prstGeom prst="rect">
            <a:avLst/>
          </a:prstGeom>
        </p:spPr>
      </p:pic>
      <p:sp>
        <p:nvSpPr>
          <p:cNvPr id="86" name="TextBox 85" descr="box for answer">
            <a:extLst>
              <a:ext uri="{FF2B5EF4-FFF2-40B4-BE49-F238E27FC236}">
                <a16:creationId xmlns:a16="http://schemas.microsoft.com/office/drawing/2014/main" id="{171CE6F1-BCCD-4B6F-B5BF-96797D886531}"/>
              </a:ext>
            </a:extLst>
          </p:cNvPr>
          <p:cNvSpPr txBox="1"/>
          <p:nvPr/>
        </p:nvSpPr>
        <p:spPr>
          <a:xfrm>
            <a:off x="1883682" y="4647786"/>
            <a:ext cx="354842" cy="382137"/>
          </a:xfrm>
          <a:prstGeom prst="rect">
            <a:avLst/>
          </a:prstGeom>
          <a:noFill/>
          <a:ln>
            <a:solidFill>
              <a:sysClr val="windowText" lastClr="0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a typeface="+mn-ea"/>
              <a:cs typeface="+mn-cs"/>
            </a:endParaRPr>
          </a:p>
        </p:txBody>
      </p:sp>
      <p:pic>
        <p:nvPicPr>
          <p:cNvPr id="88" name="Picture 87" descr="green checkmark">
            <a:extLst>
              <a:ext uri="{FF2B5EF4-FFF2-40B4-BE49-F238E27FC236}">
                <a16:creationId xmlns:a16="http://schemas.microsoft.com/office/drawing/2014/main" id="{A702F11E-876A-46FF-82F3-3CF052A4EC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53371" y="4439409"/>
            <a:ext cx="498794" cy="519576"/>
          </a:xfrm>
          <a:prstGeom prst="rect">
            <a:avLst/>
          </a:prstGeom>
        </p:spPr>
      </p:pic>
      <p:pic>
        <p:nvPicPr>
          <p:cNvPr id="89" name="Picture 88" descr="cartoon girl">
            <a:extLst>
              <a:ext uri="{FF2B5EF4-FFF2-40B4-BE49-F238E27FC236}">
                <a16:creationId xmlns:a16="http://schemas.microsoft.com/office/drawing/2014/main" id="{9296D217-F55D-4D5D-AE4F-0C24F91265B0}"/>
              </a:ext>
            </a:extLst>
          </p:cNvPr>
          <p:cNvPicPr>
            <a:picLocks noChangeAspect="1"/>
          </p:cNvPicPr>
          <p:nvPr/>
        </p:nvPicPr>
        <p:blipFill rotWithShape="1">
          <a:blip r:embed="rId5">
            <a:extLst>
              <a:ext uri="{28A0092B-C50C-407E-A947-70E740481C1C}">
                <a14:useLocalDpi xmlns:a14="http://schemas.microsoft.com/office/drawing/2010/main" val="0"/>
              </a:ext>
            </a:extLst>
          </a:blip>
          <a:srcRect l="14258" t="14973" r="51474" b="12900"/>
          <a:stretch/>
        </p:blipFill>
        <p:spPr>
          <a:xfrm>
            <a:off x="2229491" y="4431827"/>
            <a:ext cx="487203" cy="683656"/>
          </a:xfrm>
          <a:prstGeom prst="rect">
            <a:avLst/>
          </a:prstGeom>
        </p:spPr>
      </p:pic>
      <p:sp>
        <p:nvSpPr>
          <p:cNvPr id="87" name="TextBox 86" descr="box for answer">
            <a:extLst>
              <a:ext uri="{FF2B5EF4-FFF2-40B4-BE49-F238E27FC236}">
                <a16:creationId xmlns:a16="http://schemas.microsoft.com/office/drawing/2014/main" id="{CAC4EBE3-B017-4B92-B25F-19B5B5E83E98}"/>
              </a:ext>
            </a:extLst>
          </p:cNvPr>
          <p:cNvSpPr txBox="1"/>
          <p:nvPr/>
        </p:nvSpPr>
        <p:spPr>
          <a:xfrm>
            <a:off x="2716617" y="4648661"/>
            <a:ext cx="354842" cy="382137"/>
          </a:xfrm>
          <a:prstGeom prst="rect">
            <a:avLst/>
          </a:prstGeom>
          <a:noFill/>
          <a:ln>
            <a:solidFill>
              <a:sysClr val="windowText" lastClr="0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a typeface="+mn-ea"/>
              <a:cs typeface="+mn-cs"/>
            </a:endParaRPr>
          </a:p>
        </p:txBody>
      </p:sp>
      <p:sp>
        <p:nvSpPr>
          <p:cNvPr id="118" name="TextBox 117">
            <a:extLst>
              <a:ext uri="{FF2B5EF4-FFF2-40B4-BE49-F238E27FC236}">
                <a16:creationId xmlns:a16="http://schemas.microsoft.com/office/drawing/2014/main" id="{ED85A81A-D298-4F25-B335-D88EF714B25A}"/>
              </a:ext>
            </a:extLst>
          </p:cNvPr>
          <p:cNvSpPr txBox="1"/>
          <p:nvPr/>
        </p:nvSpPr>
        <p:spPr>
          <a:xfrm>
            <a:off x="3500679" y="4345685"/>
            <a:ext cx="239245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115076"/>
                </a:solidFill>
                <a:effectLst/>
                <a:uLnTx/>
                <a:uFillTx/>
                <a:latin typeface="Century Gothic" panose="020F0302020204030204"/>
                <a:ea typeface="+mn-ea"/>
                <a:cs typeface="+mn-cs"/>
              </a:rPr>
              <a:t>good-looking, calm</a:t>
            </a:r>
          </a:p>
        </p:txBody>
      </p:sp>
      <p:sp>
        <p:nvSpPr>
          <p:cNvPr id="76" name="Action Button: Custom 64">
            <a:hlinkClick r:id="" action="ppaction://noaction" highlightClick="1">
              <a:snd r:embed="rId9" name="W3_27_4.wav"/>
            </a:hlinkClick>
            <a:extLst>
              <a:ext uri="{FF2B5EF4-FFF2-40B4-BE49-F238E27FC236}">
                <a16:creationId xmlns:a16="http://schemas.microsoft.com/office/drawing/2014/main" id="{27DBB8C1-3ADF-45C4-BA0F-26060A9110FC}"/>
              </a:ext>
            </a:extLst>
          </p:cNvPr>
          <p:cNvSpPr/>
          <p:nvPr/>
        </p:nvSpPr>
        <p:spPr>
          <a:xfrm>
            <a:off x="645798" y="5541145"/>
            <a:ext cx="551543" cy="730136"/>
          </a:xfrm>
          <a:prstGeom prst="actionButtonBlank">
            <a:avLst/>
          </a:prstGeom>
          <a:solidFill>
            <a:srgbClr val="115076"/>
          </a:solidFill>
          <a:ln w="12700" cap="flat" cmpd="sng" algn="ctr">
            <a:solidFill>
              <a:srgbClr val="E25B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pic>
        <p:nvPicPr>
          <p:cNvPr id="95" name="Picture 94" descr="cartoon boy">
            <a:extLst>
              <a:ext uri="{FF2B5EF4-FFF2-40B4-BE49-F238E27FC236}">
                <a16:creationId xmlns:a16="http://schemas.microsoft.com/office/drawing/2014/main" id="{4FEAA3C9-A7E0-4C32-B54D-CF02CE63C8AE}"/>
              </a:ext>
            </a:extLst>
          </p:cNvPr>
          <p:cNvPicPr>
            <a:picLocks noChangeAspect="1"/>
          </p:cNvPicPr>
          <p:nvPr/>
        </p:nvPicPr>
        <p:blipFill rotWithShape="1">
          <a:blip r:embed="rId4"/>
          <a:srcRect l="49237" t="14899" r="17129" b="11582"/>
          <a:stretch/>
        </p:blipFill>
        <p:spPr>
          <a:xfrm>
            <a:off x="1316713" y="5578912"/>
            <a:ext cx="530755" cy="774380"/>
          </a:xfrm>
          <a:prstGeom prst="rect">
            <a:avLst/>
          </a:prstGeom>
        </p:spPr>
      </p:pic>
      <p:sp>
        <p:nvSpPr>
          <p:cNvPr id="91" name="TextBox 90" descr="box for answer">
            <a:extLst>
              <a:ext uri="{FF2B5EF4-FFF2-40B4-BE49-F238E27FC236}">
                <a16:creationId xmlns:a16="http://schemas.microsoft.com/office/drawing/2014/main" id="{4A29BD3E-2E83-407A-A96B-134E232CC2F3}"/>
              </a:ext>
            </a:extLst>
          </p:cNvPr>
          <p:cNvSpPr txBox="1"/>
          <p:nvPr/>
        </p:nvSpPr>
        <p:spPr>
          <a:xfrm>
            <a:off x="1823097" y="5868352"/>
            <a:ext cx="354842" cy="382137"/>
          </a:xfrm>
          <a:prstGeom prst="rect">
            <a:avLst/>
          </a:prstGeom>
          <a:noFill/>
          <a:ln>
            <a:solidFill>
              <a:sysClr val="windowText" lastClr="0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a typeface="+mn-ea"/>
              <a:cs typeface="+mn-cs"/>
            </a:endParaRPr>
          </a:p>
        </p:txBody>
      </p:sp>
      <p:pic>
        <p:nvPicPr>
          <p:cNvPr id="94" name="Picture 93" descr="cartoon girl">
            <a:extLst>
              <a:ext uri="{FF2B5EF4-FFF2-40B4-BE49-F238E27FC236}">
                <a16:creationId xmlns:a16="http://schemas.microsoft.com/office/drawing/2014/main" id="{CCDAF761-4A1A-4125-9658-DB50C1389AB8}"/>
              </a:ext>
            </a:extLst>
          </p:cNvPr>
          <p:cNvPicPr>
            <a:picLocks noChangeAspect="1"/>
          </p:cNvPicPr>
          <p:nvPr/>
        </p:nvPicPr>
        <p:blipFill rotWithShape="1">
          <a:blip r:embed="rId5">
            <a:extLst>
              <a:ext uri="{28A0092B-C50C-407E-A947-70E740481C1C}">
                <a14:useLocalDpi xmlns:a14="http://schemas.microsoft.com/office/drawing/2010/main" val="0"/>
              </a:ext>
            </a:extLst>
          </a:blip>
          <a:srcRect l="14258" t="14973" r="51474" b="12900"/>
          <a:stretch/>
        </p:blipFill>
        <p:spPr>
          <a:xfrm>
            <a:off x="2168906" y="5652393"/>
            <a:ext cx="487203" cy="683656"/>
          </a:xfrm>
          <a:prstGeom prst="rect">
            <a:avLst/>
          </a:prstGeom>
        </p:spPr>
      </p:pic>
      <p:pic>
        <p:nvPicPr>
          <p:cNvPr id="93" name="Picture 92" descr="green checkmark">
            <a:extLst>
              <a:ext uri="{FF2B5EF4-FFF2-40B4-BE49-F238E27FC236}">
                <a16:creationId xmlns:a16="http://schemas.microsoft.com/office/drawing/2014/main" id="{575D14DD-8402-4A81-B621-3455B30C93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40449" y="5677851"/>
            <a:ext cx="498794" cy="519576"/>
          </a:xfrm>
          <a:prstGeom prst="rect">
            <a:avLst/>
          </a:prstGeom>
        </p:spPr>
      </p:pic>
      <p:sp>
        <p:nvSpPr>
          <p:cNvPr id="92" name="TextBox 91" descr="box for answer">
            <a:extLst>
              <a:ext uri="{FF2B5EF4-FFF2-40B4-BE49-F238E27FC236}">
                <a16:creationId xmlns:a16="http://schemas.microsoft.com/office/drawing/2014/main" id="{2F1FAE8B-C0C5-4F81-B4D1-55D1230E8967}"/>
              </a:ext>
            </a:extLst>
          </p:cNvPr>
          <p:cNvSpPr txBox="1"/>
          <p:nvPr/>
        </p:nvSpPr>
        <p:spPr>
          <a:xfrm>
            <a:off x="2656032" y="5869227"/>
            <a:ext cx="354842" cy="382137"/>
          </a:xfrm>
          <a:prstGeom prst="rect">
            <a:avLst/>
          </a:prstGeom>
          <a:noFill/>
          <a:ln>
            <a:solidFill>
              <a:sysClr val="windowText" lastClr="0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a typeface="+mn-ea"/>
              <a:cs typeface="+mn-cs"/>
            </a:endParaRPr>
          </a:p>
        </p:txBody>
      </p:sp>
      <p:sp>
        <p:nvSpPr>
          <p:cNvPr id="119" name="TextBox 118">
            <a:extLst>
              <a:ext uri="{FF2B5EF4-FFF2-40B4-BE49-F238E27FC236}">
                <a16:creationId xmlns:a16="http://schemas.microsoft.com/office/drawing/2014/main" id="{48505A18-507C-462A-9175-93F4F3C1631F}"/>
              </a:ext>
            </a:extLst>
          </p:cNvPr>
          <p:cNvSpPr txBox="1"/>
          <p:nvPr/>
        </p:nvSpPr>
        <p:spPr>
          <a:xfrm>
            <a:off x="3530513" y="5555960"/>
            <a:ext cx="239245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115076"/>
                </a:solidFill>
                <a:effectLst/>
                <a:uLnTx/>
                <a:uFillTx/>
                <a:latin typeface="Century Gothic" panose="020F0302020204030204"/>
                <a:ea typeface="+mn-ea"/>
                <a:cs typeface="+mn-cs"/>
              </a:rPr>
              <a:t>tall, </a:t>
            </a:r>
            <a:br>
              <a:rPr kumimoji="0" lang="en-GB" sz="2400" b="0" i="0" u="none" strike="noStrike" kern="0" cap="none" spc="0" normalizeH="0" baseline="0" noProof="0" dirty="0">
                <a:ln>
                  <a:noFill/>
                </a:ln>
                <a:solidFill>
                  <a:srgbClr val="115076"/>
                </a:solidFill>
                <a:effectLst/>
                <a:uLnTx/>
                <a:uFillTx/>
                <a:latin typeface="Century Gothic" panose="020F0302020204030204"/>
                <a:ea typeface="+mn-ea"/>
                <a:cs typeface="+mn-cs"/>
              </a:rPr>
            </a:br>
            <a:r>
              <a:rPr kumimoji="0" lang="en-GB" sz="2400" b="0" i="0" u="none" strike="noStrike" kern="0" cap="none" spc="0" normalizeH="0" baseline="0" noProof="0" dirty="0">
                <a:ln>
                  <a:noFill/>
                </a:ln>
                <a:solidFill>
                  <a:srgbClr val="115076"/>
                </a:solidFill>
                <a:effectLst/>
                <a:uLnTx/>
                <a:uFillTx/>
                <a:latin typeface="Century Gothic" panose="020F0302020204030204"/>
                <a:ea typeface="+mn-ea"/>
                <a:cs typeface="+mn-cs"/>
              </a:rPr>
              <a:t>good-looking</a:t>
            </a:r>
          </a:p>
        </p:txBody>
      </p:sp>
      <p:sp>
        <p:nvSpPr>
          <p:cNvPr id="77" name="Action Button: Custom 65">
            <a:hlinkClick r:id="" action="ppaction://noaction" highlightClick="1">
              <a:snd r:embed="rId10" name="W3_27_5.wav"/>
            </a:hlinkClick>
            <a:extLst>
              <a:ext uri="{FF2B5EF4-FFF2-40B4-BE49-F238E27FC236}">
                <a16:creationId xmlns:a16="http://schemas.microsoft.com/office/drawing/2014/main" id="{3BC11B4C-7C68-4F6F-9569-C1919301C4BA}"/>
              </a:ext>
            </a:extLst>
          </p:cNvPr>
          <p:cNvSpPr/>
          <p:nvPr/>
        </p:nvSpPr>
        <p:spPr>
          <a:xfrm>
            <a:off x="6006067" y="1850633"/>
            <a:ext cx="551543" cy="730136"/>
          </a:xfrm>
          <a:prstGeom prst="actionButtonBlank">
            <a:avLst/>
          </a:prstGeom>
          <a:solidFill>
            <a:srgbClr val="115076"/>
          </a:solidFill>
          <a:ln w="12700" cap="flat" cmpd="sng" algn="ctr">
            <a:solidFill>
              <a:srgbClr val="E25B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pic>
        <p:nvPicPr>
          <p:cNvPr id="100" name="Picture 99" descr="cartoon boy">
            <a:extLst>
              <a:ext uri="{FF2B5EF4-FFF2-40B4-BE49-F238E27FC236}">
                <a16:creationId xmlns:a16="http://schemas.microsoft.com/office/drawing/2014/main" id="{D9FDEA70-A509-4DDC-B426-74273578D348}"/>
              </a:ext>
            </a:extLst>
          </p:cNvPr>
          <p:cNvPicPr>
            <a:picLocks noChangeAspect="1"/>
          </p:cNvPicPr>
          <p:nvPr/>
        </p:nvPicPr>
        <p:blipFill rotWithShape="1">
          <a:blip r:embed="rId4"/>
          <a:srcRect l="49237" t="14899" r="17129" b="11582"/>
          <a:stretch/>
        </p:blipFill>
        <p:spPr>
          <a:xfrm>
            <a:off x="6700245" y="1850647"/>
            <a:ext cx="530755" cy="774380"/>
          </a:xfrm>
          <a:prstGeom prst="rect">
            <a:avLst/>
          </a:prstGeom>
        </p:spPr>
      </p:pic>
      <p:sp>
        <p:nvSpPr>
          <p:cNvPr id="96" name="TextBox 95" descr="box for answer">
            <a:extLst>
              <a:ext uri="{FF2B5EF4-FFF2-40B4-BE49-F238E27FC236}">
                <a16:creationId xmlns:a16="http://schemas.microsoft.com/office/drawing/2014/main" id="{33C78992-B83C-4FE3-8A54-BC89D69386F8}"/>
              </a:ext>
            </a:extLst>
          </p:cNvPr>
          <p:cNvSpPr txBox="1"/>
          <p:nvPr/>
        </p:nvSpPr>
        <p:spPr>
          <a:xfrm>
            <a:off x="7206629" y="2140087"/>
            <a:ext cx="354842" cy="382137"/>
          </a:xfrm>
          <a:prstGeom prst="rect">
            <a:avLst/>
          </a:prstGeom>
          <a:noFill/>
          <a:ln>
            <a:solidFill>
              <a:sysClr val="windowText" lastClr="0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a typeface="+mn-ea"/>
              <a:cs typeface="+mn-cs"/>
            </a:endParaRPr>
          </a:p>
        </p:txBody>
      </p:sp>
      <p:pic>
        <p:nvPicPr>
          <p:cNvPr id="99" name="Picture 98" descr="cartoon girl">
            <a:extLst>
              <a:ext uri="{FF2B5EF4-FFF2-40B4-BE49-F238E27FC236}">
                <a16:creationId xmlns:a16="http://schemas.microsoft.com/office/drawing/2014/main" id="{61185E43-F92A-40DD-B649-6C87542533C7}"/>
              </a:ext>
            </a:extLst>
          </p:cNvPr>
          <p:cNvPicPr>
            <a:picLocks noChangeAspect="1"/>
          </p:cNvPicPr>
          <p:nvPr/>
        </p:nvPicPr>
        <p:blipFill rotWithShape="1">
          <a:blip r:embed="rId5">
            <a:extLst>
              <a:ext uri="{28A0092B-C50C-407E-A947-70E740481C1C}">
                <a14:useLocalDpi xmlns:a14="http://schemas.microsoft.com/office/drawing/2010/main" val="0"/>
              </a:ext>
            </a:extLst>
          </a:blip>
          <a:srcRect l="14258" t="14973" r="51474" b="12900"/>
          <a:stretch/>
        </p:blipFill>
        <p:spPr>
          <a:xfrm>
            <a:off x="7552438" y="1924128"/>
            <a:ext cx="487203" cy="683656"/>
          </a:xfrm>
          <a:prstGeom prst="rect">
            <a:avLst/>
          </a:prstGeom>
        </p:spPr>
      </p:pic>
      <p:sp>
        <p:nvSpPr>
          <p:cNvPr id="97" name="TextBox 96" descr="box for answer">
            <a:extLst>
              <a:ext uri="{FF2B5EF4-FFF2-40B4-BE49-F238E27FC236}">
                <a16:creationId xmlns:a16="http://schemas.microsoft.com/office/drawing/2014/main" id="{58906870-630C-4EBF-A1A1-E07527F70C88}"/>
              </a:ext>
            </a:extLst>
          </p:cNvPr>
          <p:cNvSpPr txBox="1"/>
          <p:nvPr/>
        </p:nvSpPr>
        <p:spPr>
          <a:xfrm>
            <a:off x="8039564" y="2140962"/>
            <a:ext cx="354842" cy="382137"/>
          </a:xfrm>
          <a:prstGeom prst="rect">
            <a:avLst/>
          </a:prstGeom>
          <a:noFill/>
          <a:ln>
            <a:solidFill>
              <a:sysClr val="windowText" lastClr="0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a typeface="+mn-ea"/>
              <a:cs typeface="+mn-cs"/>
            </a:endParaRPr>
          </a:p>
        </p:txBody>
      </p:sp>
      <p:pic>
        <p:nvPicPr>
          <p:cNvPr id="98" name="Picture 97" descr="green checkmark">
            <a:extLst>
              <a:ext uri="{FF2B5EF4-FFF2-40B4-BE49-F238E27FC236}">
                <a16:creationId xmlns:a16="http://schemas.microsoft.com/office/drawing/2014/main" id="{29B89989-216B-4AD8-9431-26E5C3DB03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23981" y="1949586"/>
            <a:ext cx="498794" cy="519576"/>
          </a:xfrm>
          <a:prstGeom prst="rect">
            <a:avLst/>
          </a:prstGeom>
        </p:spPr>
      </p:pic>
      <p:sp>
        <p:nvSpPr>
          <p:cNvPr id="120" name="TextBox 119">
            <a:extLst>
              <a:ext uri="{FF2B5EF4-FFF2-40B4-BE49-F238E27FC236}">
                <a16:creationId xmlns:a16="http://schemas.microsoft.com/office/drawing/2014/main" id="{2F39A8EC-7AB4-43C8-A64C-68C9D0A75C92}"/>
              </a:ext>
            </a:extLst>
          </p:cNvPr>
          <p:cNvSpPr txBox="1"/>
          <p:nvPr/>
        </p:nvSpPr>
        <p:spPr>
          <a:xfrm>
            <a:off x="8672556" y="2057549"/>
            <a:ext cx="29433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rPr>
              <a:t>cheerful, short</a:t>
            </a:r>
          </a:p>
        </p:txBody>
      </p:sp>
      <p:sp>
        <p:nvSpPr>
          <p:cNvPr id="78" name="Action Button: Custom 66">
            <a:hlinkClick r:id="" action="ppaction://noaction" highlightClick="1">
              <a:snd r:embed="rId11" name="W3_27_6.wav"/>
            </a:hlinkClick>
            <a:extLst>
              <a:ext uri="{FF2B5EF4-FFF2-40B4-BE49-F238E27FC236}">
                <a16:creationId xmlns:a16="http://schemas.microsoft.com/office/drawing/2014/main" id="{F956ACE8-E409-4102-B88A-78A93CE0B6C1}"/>
              </a:ext>
            </a:extLst>
          </p:cNvPr>
          <p:cNvSpPr/>
          <p:nvPr/>
        </p:nvSpPr>
        <p:spPr>
          <a:xfrm>
            <a:off x="6013983" y="3092381"/>
            <a:ext cx="551543" cy="730136"/>
          </a:xfrm>
          <a:prstGeom prst="actionButtonBlank">
            <a:avLst/>
          </a:prstGeom>
          <a:solidFill>
            <a:srgbClr val="115076"/>
          </a:solidFill>
          <a:ln w="12700" cap="flat" cmpd="sng" algn="ctr">
            <a:solidFill>
              <a:srgbClr val="E25B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prstClr val="white"/>
                </a:solidFill>
                <a:effectLst/>
                <a:uLnTx/>
                <a:uFillTx/>
                <a:latin typeface="Tw Cen MT" panose="020B0602020104020603"/>
                <a:ea typeface="+mn-ea"/>
                <a:cs typeface="+mn-cs"/>
              </a:rPr>
              <a:t>6</a:t>
            </a:r>
          </a:p>
        </p:txBody>
      </p:sp>
      <p:pic>
        <p:nvPicPr>
          <p:cNvPr id="105" name="Picture 104" descr="cartoon boy">
            <a:extLst>
              <a:ext uri="{FF2B5EF4-FFF2-40B4-BE49-F238E27FC236}">
                <a16:creationId xmlns:a16="http://schemas.microsoft.com/office/drawing/2014/main" id="{6C83BA55-94DA-49B8-833E-FF23BF9DBAA6}"/>
              </a:ext>
            </a:extLst>
          </p:cNvPr>
          <p:cNvPicPr>
            <a:picLocks noChangeAspect="1"/>
          </p:cNvPicPr>
          <p:nvPr/>
        </p:nvPicPr>
        <p:blipFill rotWithShape="1">
          <a:blip r:embed="rId4"/>
          <a:srcRect l="49237" t="14899" r="17129" b="11582"/>
          <a:stretch/>
        </p:blipFill>
        <p:spPr>
          <a:xfrm>
            <a:off x="6731612" y="3092381"/>
            <a:ext cx="530755" cy="774380"/>
          </a:xfrm>
          <a:prstGeom prst="rect">
            <a:avLst/>
          </a:prstGeom>
        </p:spPr>
      </p:pic>
      <p:sp>
        <p:nvSpPr>
          <p:cNvPr id="101" name="TextBox 100" descr="box for answer">
            <a:extLst>
              <a:ext uri="{FF2B5EF4-FFF2-40B4-BE49-F238E27FC236}">
                <a16:creationId xmlns:a16="http://schemas.microsoft.com/office/drawing/2014/main" id="{5C22F394-B7BB-4F19-B9FA-DACB65EFE603}"/>
              </a:ext>
            </a:extLst>
          </p:cNvPr>
          <p:cNvSpPr txBox="1"/>
          <p:nvPr/>
        </p:nvSpPr>
        <p:spPr>
          <a:xfrm>
            <a:off x="7237996" y="3381821"/>
            <a:ext cx="354842" cy="382137"/>
          </a:xfrm>
          <a:prstGeom prst="rect">
            <a:avLst/>
          </a:prstGeom>
          <a:noFill/>
          <a:ln>
            <a:solidFill>
              <a:sysClr val="windowText" lastClr="0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a typeface="+mn-ea"/>
              <a:cs typeface="+mn-cs"/>
            </a:endParaRPr>
          </a:p>
        </p:txBody>
      </p:sp>
      <p:pic>
        <p:nvPicPr>
          <p:cNvPr id="103" name="Picture 102" descr="green checkmark">
            <a:extLst>
              <a:ext uri="{FF2B5EF4-FFF2-40B4-BE49-F238E27FC236}">
                <a16:creationId xmlns:a16="http://schemas.microsoft.com/office/drawing/2014/main" id="{BA9E1C98-285D-4869-B5AB-F43AB4D599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87703" y="3157104"/>
            <a:ext cx="498794" cy="519576"/>
          </a:xfrm>
          <a:prstGeom prst="rect">
            <a:avLst/>
          </a:prstGeom>
        </p:spPr>
      </p:pic>
      <p:pic>
        <p:nvPicPr>
          <p:cNvPr id="104" name="Picture 103" descr="cartoon girl">
            <a:extLst>
              <a:ext uri="{FF2B5EF4-FFF2-40B4-BE49-F238E27FC236}">
                <a16:creationId xmlns:a16="http://schemas.microsoft.com/office/drawing/2014/main" id="{D0270D88-506C-4C67-8767-72DF956423B2}"/>
              </a:ext>
            </a:extLst>
          </p:cNvPr>
          <p:cNvPicPr>
            <a:picLocks noChangeAspect="1"/>
          </p:cNvPicPr>
          <p:nvPr/>
        </p:nvPicPr>
        <p:blipFill rotWithShape="1">
          <a:blip r:embed="rId5">
            <a:extLst>
              <a:ext uri="{28A0092B-C50C-407E-A947-70E740481C1C}">
                <a14:useLocalDpi xmlns:a14="http://schemas.microsoft.com/office/drawing/2010/main" val="0"/>
              </a:ext>
            </a:extLst>
          </a:blip>
          <a:srcRect l="14258" t="14973" r="51474" b="12900"/>
          <a:stretch/>
        </p:blipFill>
        <p:spPr>
          <a:xfrm>
            <a:off x="7583805" y="3165862"/>
            <a:ext cx="487203" cy="683656"/>
          </a:xfrm>
          <a:prstGeom prst="rect">
            <a:avLst/>
          </a:prstGeom>
        </p:spPr>
      </p:pic>
      <p:sp>
        <p:nvSpPr>
          <p:cNvPr id="102" name="TextBox 101" descr="box for answer">
            <a:extLst>
              <a:ext uri="{FF2B5EF4-FFF2-40B4-BE49-F238E27FC236}">
                <a16:creationId xmlns:a16="http://schemas.microsoft.com/office/drawing/2014/main" id="{282A96ED-17EB-4895-B080-0B7FA78AF3D5}"/>
              </a:ext>
            </a:extLst>
          </p:cNvPr>
          <p:cNvSpPr txBox="1"/>
          <p:nvPr/>
        </p:nvSpPr>
        <p:spPr>
          <a:xfrm>
            <a:off x="8070931" y="3382696"/>
            <a:ext cx="354842" cy="382137"/>
          </a:xfrm>
          <a:prstGeom prst="rect">
            <a:avLst/>
          </a:prstGeom>
          <a:noFill/>
          <a:ln>
            <a:solidFill>
              <a:sysClr val="windowText" lastClr="0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a typeface="+mn-ea"/>
              <a:cs typeface="+mn-cs"/>
            </a:endParaRPr>
          </a:p>
        </p:txBody>
      </p:sp>
      <p:sp>
        <p:nvSpPr>
          <p:cNvPr id="121" name="TextBox 120">
            <a:extLst>
              <a:ext uri="{FF2B5EF4-FFF2-40B4-BE49-F238E27FC236}">
                <a16:creationId xmlns:a16="http://schemas.microsoft.com/office/drawing/2014/main" id="{47482B16-C9E2-48C1-B644-36B80A0FC80E}"/>
              </a:ext>
            </a:extLst>
          </p:cNvPr>
          <p:cNvSpPr txBox="1"/>
          <p:nvPr/>
        </p:nvSpPr>
        <p:spPr>
          <a:xfrm>
            <a:off x="8732630" y="3246178"/>
            <a:ext cx="23924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rPr>
              <a:t>calm, short</a:t>
            </a:r>
          </a:p>
        </p:txBody>
      </p:sp>
      <p:sp>
        <p:nvSpPr>
          <p:cNvPr id="79" name="Action Button: Custom 67">
            <a:hlinkClick r:id="" action="ppaction://noaction" highlightClick="1">
              <a:snd r:embed="rId12" name="W3_27_7.wav"/>
            </a:hlinkClick>
            <a:extLst>
              <a:ext uri="{FF2B5EF4-FFF2-40B4-BE49-F238E27FC236}">
                <a16:creationId xmlns:a16="http://schemas.microsoft.com/office/drawing/2014/main" id="{5681C410-C7CC-4892-A826-02D7ECB3082C}"/>
              </a:ext>
            </a:extLst>
          </p:cNvPr>
          <p:cNvSpPr/>
          <p:nvPr/>
        </p:nvSpPr>
        <p:spPr>
          <a:xfrm>
            <a:off x="6013983" y="4334129"/>
            <a:ext cx="551543" cy="730136"/>
          </a:xfrm>
          <a:prstGeom prst="actionButtonBlank">
            <a:avLst/>
          </a:prstGeom>
          <a:solidFill>
            <a:srgbClr val="115076"/>
          </a:solidFill>
          <a:ln w="12700" cap="flat" cmpd="sng" algn="ctr">
            <a:solidFill>
              <a:srgbClr val="E25B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prstClr val="white"/>
                </a:solidFill>
                <a:effectLst/>
                <a:uLnTx/>
                <a:uFillTx/>
                <a:latin typeface="Tw Cen MT" panose="020B0602020104020603"/>
                <a:ea typeface="+mn-ea"/>
                <a:cs typeface="+mn-cs"/>
              </a:rPr>
              <a:t>7</a:t>
            </a:r>
          </a:p>
        </p:txBody>
      </p:sp>
      <p:pic>
        <p:nvPicPr>
          <p:cNvPr id="110" name="Picture 109" descr="cartoon boy">
            <a:extLst>
              <a:ext uri="{FF2B5EF4-FFF2-40B4-BE49-F238E27FC236}">
                <a16:creationId xmlns:a16="http://schemas.microsoft.com/office/drawing/2014/main" id="{27C03256-F9F7-4C94-9007-E3F99714704B}"/>
              </a:ext>
            </a:extLst>
          </p:cNvPr>
          <p:cNvPicPr>
            <a:picLocks noChangeAspect="1"/>
          </p:cNvPicPr>
          <p:nvPr/>
        </p:nvPicPr>
        <p:blipFill rotWithShape="1">
          <a:blip r:embed="rId4"/>
          <a:srcRect l="49237" t="14899" r="17129" b="11582"/>
          <a:stretch/>
        </p:blipFill>
        <p:spPr>
          <a:xfrm>
            <a:off x="6675874" y="4373994"/>
            <a:ext cx="530755" cy="774380"/>
          </a:xfrm>
          <a:prstGeom prst="rect">
            <a:avLst/>
          </a:prstGeom>
        </p:spPr>
      </p:pic>
      <p:sp>
        <p:nvSpPr>
          <p:cNvPr id="106" name="TextBox 105" descr="box for answer">
            <a:extLst>
              <a:ext uri="{FF2B5EF4-FFF2-40B4-BE49-F238E27FC236}">
                <a16:creationId xmlns:a16="http://schemas.microsoft.com/office/drawing/2014/main" id="{65FE065D-4D42-46C3-86A4-1769AF9633A7}"/>
              </a:ext>
            </a:extLst>
          </p:cNvPr>
          <p:cNvSpPr txBox="1"/>
          <p:nvPr/>
        </p:nvSpPr>
        <p:spPr>
          <a:xfrm>
            <a:off x="7182258" y="4663434"/>
            <a:ext cx="354842" cy="382137"/>
          </a:xfrm>
          <a:prstGeom prst="rect">
            <a:avLst/>
          </a:prstGeom>
          <a:noFill/>
          <a:ln>
            <a:solidFill>
              <a:sysClr val="windowText" lastClr="0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a typeface="+mn-ea"/>
              <a:cs typeface="+mn-cs"/>
            </a:endParaRPr>
          </a:p>
        </p:txBody>
      </p:sp>
      <p:pic>
        <p:nvPicPr>
          <p:cNvPr id="108" name="Picture 107" descr="green checkmark">
            <a:extLst>
              <a:ext uri="{FF2B5EF4-FFF2-40B4-BE49-F238E27FC236}">
                <a16:creationId xmlns:a16="http://schemas.microsoft.com/office/drawing/2014/main" id="{4054A669-05A3-43ED-8060-F91DBC3C95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72836" y="4449327"/>
            <a:ext cx="498794" cy="519576"/>
          </a:xfrm>
          <a:prstGeom prst="rect">
            <a:avLst/>
          </a:prstGeom>
        </p:spPr>
      </p:pic>
      <p:pic>
        <p:nvPicPr>
          <p:cNvPr id="109" name="Picture 108" descr="cartoon girl">
            <a:extLst>
              <a:ext uri="{FF2B5EF4-FFF2-40B4-BE49-F238E27FC236}">
                <a16:creationId xmlns:a16="http://schemas.microsoft.com/office/drawing/2014/main" id="{824351F2-E69A-4874-A97C-0D3A960EBEB0}"/>
              </a:ext>
            </a:extLst>
          </p:cNvPr>
          <p:cNvPicPr>
            <a:picLocks noChangeAspect="1"/>
          </p:cNvPicPr>
          <p:nvPr/>
        </p:nvPicPr>
        <p:blipFill rotWithShape="1">
          <a:blip r:embed="rId5">
            <a:extLst>
              <a:ext uri="{28A0092B-C50C-407E-A947-70E740481C1C}">
                <a14:useLocalDpi xmlns:a14="http://schemas.microsoft.com/office/drawing/2010/main" val="0"/>
              </a:ext>
            </a:extLst>
          </a:blip>
          <a:srcRect l="14258" t="14973" r="51474" b="12900"/>
          <a:stretch/>
        </p:blipFill>
        <p:spPr>
          <a:xfrm>
            <a:off x="7528067" y="4447475"/>
            <a:ext cx="487203" cy="683656"/>
          </a:xfrm>
          <a:prstGeom prst="rect">
            <a:avLst/>
          </a:prstGeom>
        </p:spPr>
      </p:pic>
      <p:sp>
        <p:nvSpPr>
          <p:cNvPr id="107" name="TextBox 106" descr="box for answer">
            <a:extLst>
              <a:ext uri="{FF2B5EF4-FFF2-40B4-BE49-F238E27FC236}">
                <a16:creationId xmlns:a16="http://schemas.microsoft.com/office/drawing/2014/main" id="{AC2B8CDE-03DC-4513-B1B6-8258B750A6C0}"/>
              </a:ext>
            </a:extLst>
          </p:cNvPr>
          <p:cNvSpPr txBox="1"/>
          <p:nvPr/>
        </p:nvSpPr>
        <p:spPr>
          <a:xfrm>
            <a:off x="8015193" y="4664309"/>
            <a:ext cx="354842" cy="382137"/>
          </a:xfrm>
          <a:prstGeom prst="rect">
            <a:avLst/>
          </a:prstGeom>
          <a:noFill/>
          <a:ln>
            <a:solidFill>
              <a:sysClr val="windowText" lastClr="0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a typeface="+mn-ea"/>
              <a:cs typeface="+mn-cs"/>
            </a:endParaRPr>
          </a:p>
        </p:txBody>
      </p:sp>
      <p:sp>
        <p:nvSpPr>
          <p:cNvPr id="122" name="TextBox 121">
            <a:extLst>
              <a:ext uri="{FF2B5EF4-FFF2-40B4-BE49-F238E27FC236}">
                <a16:creationId xmlns:a16="http://schemas.microsoft.com/office/drawing/2014/main" id="{5AF6CA10-DC5C-4B06-B9DA-D52E7164BEBD}"/>
              </a:ext>
            </a:extLst>
          </p:cNvPr>
          <p:cNvSpPr txBox="1"/>
          <p:nvPr/>
        </p:nvSpPr>
        <p:spPr>
          <a:xfrm>
            <a:off x="8732630" y="4527693"/>
            <a:ext cx="23924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rPr>
              <a:t>nice, tall</a:t>
            </a:r>
          </a:p>
        </p:txBody>
      </p:sp>
      <p:sp>
        <p:nvSpPr>
          <p:cNvPr id="80" name="Action Button: Custom 68">
            <a:hlinkClick r:id="" action="ppaction://noaction" highlightClick="1">
              <a:snd r:embed="rId13" name="W3_27_8.wav"/>
            </a:hlinkClick>
            <a:extLst>
              <a:ext uri="{FF2B5EF4-FFF2-40B4-BE49-F238E27FC236}">
                <a16:creationId xmlns:a16="http://schemas.microsoft.com/office/drawing/2014/main" id="{81AA398A-0B19-43C7-82BF-A54FC6687780}"/>
              </a:ext>
            </a:extLst>
          </p:cNvPr>
          <p:cNvSpPr/>
          <p:nvPr/>
        </p:nvSpPr>
        <p:spPr>
          <a:xfrm>
            <a:off x="6056419" y="5541145"/>
            <a:ext cx="551543" cy="730136"/>
          </a:xfrm>
          <a:prstGeom prst="actionButtonBlank">
            <a:avLst/>
          </a:prstGeom>
          <a:solidFill>
            <a:srgbClr val="115076"/>
          </a:solidFill>
          <a:ln w="12700" cap="flat" cmpd="sng" algn="ctr">
            <a:solidFill>
              <a:srgbClr val="E25B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prstClr val="white"/>
                </a:solidFill>
                <a:effectLst/>
                <a:uLnTx/>
                <a:uFillTx/>
                <a:latin typeface="Tw Cen MT" panose="020B0602020104020603"/>
                <a:ea typeface="+mn-ea"/>
                <a:cs typeface="+mn-cs"/>
              </a:rPr>
              <a:t>8</a:t>
            </a:r>
          </a:p>
        </p:txBody>
      </p:sp>
      <p:pic>
        <p:nvPicPr>
          <p:cNvPr id="115" name="Picture 114" descr="cartoon boy">
            <a:extLst>
              <a:ext uri="{FF2B5EF4-FFF2-40B4-BE49-F238E27FC236}">
                <a16:creationId xmlns:a16="http://schemas.microsoft.com/office/drawing/2014/main" id="{DC3E8651-C95C-4513-8DB7-FE495F7CE40E}"/>
              </a:ext>
            </a:extLst>
          </p:cNvPr>
          <p:cNvPicPr>
            <a:picLocks noChangeAspect="1"/>
          </p:cNvPicPr>
          <p:nvPr/>
        </p:nvPicPr>
        <p:blipFill rotWithShape="1">
          <a:blip r:embed="rId4"/>
          <a:srcRect l="49237" t="14899" r="17129" b="11582"/>
          <a:stretch/>
        </p:blipFill>
        <p:spPr>
          <a:xfrm>
            <a:off x="6731612" y="5523221"/>
            <a:ext cx="530755" cy="774380"/>
          </a:xfrm>
          <a:prstGeom prst="rect">
            <a:avLst/>
          </a:prstGeom>
        </p:spPr>
      </p:pic>
      <p:sp>
        <p:nvSpPr>
          <p:cNvPr id="111" name="TextBox 110" descr="box for answer">
            <a:extLst>
              <a:ext uri="{FF2B5EF4-FFF2-40B4-BE49-F238E27FC236}">
                <a16:creationId xmlns:a16="http://schemas.microsoft.com/office/drawing/2014/main" id="{455A6C44-E5F2-4118-B97C-6BA516809384}"/>
              </a:ext>
            </a:extLst>
          </p:cNvPr>
          <p:cNvSpPr txBox="1"/>
          <p:nvPr/>
        </p:nvSpPr>
        <p:spPr>
          <a:xfrm>
            <a:off x="7237996" y="5812661"/>
            <a:ext cx="354842" cy="382137"/>
          </a:xfrm>
          <a:prstGeom prst="rect">
            <a:avLst/>
          </a:prstGeom>
          <a:noFill/>
          <a:ln>
            <a:solidFill>
              <a:sysClr val="windowText" lastClr="0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a typeface="+mn-ea"/>
              <a:cs typeface="+mn-cs"/>
            </a:endParaRPr>
          </a:p>
        </p:txBody>
      </p:sp>
      <p:pic>
        <p:nvPicPr>
          <p:cNvPr id="114" name="Picture 113" descr="cartoon girl">
            <a:extLst>
              <a:ext uri="{FF2B5EF4-FFF2-40B4-BE49-F238E27FC236}">
                <a16:creationId xmlns:a16="http://schemas.microsoft.com/office/drawing/2014/main" id="{BC54DD24-70CB-48CD-B56A-3BA616D885CD}"/>
              </a:ext>
            </a:extLst>
          </p:cNvPr>
          <p:cNvPicPr>
            <a:picLocks noChangeAspect="1"/>
          </p:cNvPicPr>
          <p:nvPr/>
        </p:nvPicPr>
        <p:blipFill rotWithShape="1">
          <a:blip r:embed="rId5">
            <a:extLst>
              <a:ext uri="{28A0092B-C50C-407E-A947-70E740481C1C}">
                <a14:useLocalDpi xmlns:a14="http://schemas.microsoft.com/office/drawing/2010/main" val="0"/>
              </a:ext>
            </a:extLst>
          </a:blip>
          <a:srcRect l="14258" t="14973" r="51474" b="12900"/>
          <a:stretch/>
        </p:blipFill>
        <p:spPr>
          <a:xfrm>
            <a:off x="7583805" y="5596702"/>
            <a:ext cx="487203" cy="683656"/>
          </a:xfrm>
          <a:prstGeom prst="rect">
            <a:avLst/>
          </a:prstGeom>
        </p:spPr>
      </p:pic>
      <p:sp>
        <p:nvSpPr>
          <p:cNvPr id="112" name="TextBox 111" descr="box for answer">
            <a:extLst>
              <a:ext uri="{FF2B5EF4-FFF2-40B4-BE49-F238E27FC236}">
                <a16:creationId xmlns:a16="http://schemas.microsoft.com/office/drawing/2014/main" id="{5607D289-FD48-4D80-A36C-17F1EC5483A8}"/>
              </a:ext>
            </a:extLst>
          </p:cNvPr>
          <p:cNvSpPr txBox="1"/>
          <p:nvPr/>
        </p:nvSpPr>
        <p:spPr>
          <a:xfrm>
            <a:off x="8070931" y="5813536"/>
            <a:ext cx="354842" cy="382137"/>
          </a:xfrm>
          <a:prstGeom prst="rect">
            <a:avLst/>
          </a:prstGeom>
          <a:noFill/>
          <a:ln>
            <a:solidFill>
              <a:sysClr val="windowText" lastClr="0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a typeface="+mn-ea"/>
              <a:cs typeface="+mn-cs"/>
            </a:endParaRPr>
          </a:p>
        </p:txBody>
      </p:sp>
      <p:pic>
        <p:nvPicPr>
          <p:cNvPr id="113" name="Picture 112" descr="green checkmark">
            <a:extLst>
              <a:ext uri="{FF2B5EF4-FFF2-40B4-BE49-F238E27FC236}">
                <a16:creationId xmlns:a16="http://schemas.microsoft.com/office/drawing/2014/main" id="{6AE9702A-AEAF-493C-87C7-B7361C5B27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55348" y="5622160"/>
            <a:ext cx="498794" cy="519576"/>
          </a:xfrm>
          <a:prstGeom prst="rect">
            <a:avLst/>
          </a:prstGeom>
        </p:spPr>
      </p:pic>
      <p:sp>
        <p:nvSpPr>
          <p:cNvPr id="123" name="TextBox 122">
            <a:extLst>
              <a:ext uri="{FF2B5EF4-FFF2-40B4-BE49-F238E27FC236}">
                <a16:creationId xmlns:a16="http://schemas.microsoft.com/office/drawing/2014/main" id="{7A91B90F-7CDD-4DE1-854A-C1E7804531F8}"/>
              </a:ext>
            </a:extLst>
          </p:cNvPr>
          <p:cNvSpPr txBox="1"/>
          <p:nvPr/>
        </p:nvSpPr>
        <p:spPr>
          <a:xfrm>
            <a:off x="8692888" y="5677851"/>
            <a:ext cx="23924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rPr>
              <a:t>tall, calm</a:t>
            </a:r>
          </a:p>
        </p:txBody>
      </p:sp>
    </p:spTree>
    <p:extLst>
      <p:ext uri="{BB962C8B-B14F-4D97-AF65-F5344CB8AC3E}">
        <p14:creationId xmlns:p14="http://schemas.microsoft.com/office/powerpoint/2010/main" val="1488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6"/>
                                        </p:tgtEl>
                                        <p:attrNameLst>
                                          <p:attrName>style.visibility</p:attrName>
                                        </p:attrNameLst>
                                      </p:cBhvr>
                                      <p:to>
                                        <p:strVal val="visible"/>
                                      </p:to>
                                    </p:set>
                                    <p:animEffect transition="in" filter="fade">
                                      <p:cBhvr>
                                        <p:cTn id="39" dur="500"/>
                                        <p:tgtEl>
                                          <p:spTgt spid="1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17"/>
                                        </p:tgtEl>
                                        <p:attrNameLst>
                                          <p:attrName>style.visibility</p:attrName>
                                        </p:attrNameLst>
                                      </p:cBhvr>
                                      <p:to>
                                        <p:strVal val="visible"/>
                                      </p:to>
                                    </p:set>
                                    <p:animEffect transition="in" filter="fade">
                                      <p:cBhvr>
                                        <p:cTn id="44" dur="500"/>
                                        <p:tgtEl>
                                          <p:spTgt spid="11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18"/>
                                        </p:tgtEl>
                                        <p:attrNameLst>
                                          <p:attrName>style.visibility</p:attrName>
                                        </p:attrNameLst>
                                      </p:cBhvr>
                                      <p:to>
                                        <p:strVal val="visible"/>
                                      </p:to>
                                    </p:set>
                                    <p:animEffect transition="in" filter="fade">
                                      <p:cBhvr>
                                        <p:cTn id="49" dur="500"/>
                                        <p:tgtEl>
                                          <p:spTgt spid="11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19"/>
                                        </p:tgtEl>
                                        <p:attrNameLst>
                                          <p:attrName>style.visibility</p:attrName>
                                        </p:attrNameLst>
                                      </p:cBhvr>
                                      <p:to>
                                        <p:strVal val="visible"/>
                                      </p:to>
                                    </p:set>
                                    <p:animEffect transition="in" filter="fade">
                                      <p:cBhvr>
                                        <p:cTn id="54" dur="500"/>
                                        <p:tgtEl>
                                          <p:spTgt spid="119"/>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20"/>
                                        </p:tgtEl>
                                        <p:attrNameLst>
                                          <p:attrName>style.visibility</p:attrName>
                                        </p:attrNameLst>
                                      </p:cBhvr>
                                      <p:to>
                                        <p:strVal val="visible"/>
                                      </p:to>
                                    </p:set>
                                    <p:animEffect transition="in" filter="fade">
                                      <p:cBhvr>
                                        <p:cTn id="59" dur="500"/>
                                        <p:tgtEl>
                                          <p:spTgt spid="120"/>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21"/>
                                        </p:tgtEl>
                                        <p:attrNameLst>
                                          <p:attrName>style.visibility</p:attrName>
                                        </p:attrNameLst>
                                      </p:cBhvr>
                                      <p:to>
                                        <p:strVal val="visible"/>
                                      </p:to>
                                    </p:set>
                                    <p:animEffect transition="in" filter="fade">
                                      <p:cBhvr>
                                        <p:cTn id="64" dur="500"/>
                                        <p:tgtEl>
                                          <p:spTgt spid="121"/>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22"/>
                                        </p:tgtEl>
                                        <p:attrNameLst>
                                          <p:attrName>style.visibility</p:attrName>
                                        </p:attrNameLst>
                                      </p:cBhvr>
                                      <p:to>
                                        <p:strVal val="visible"/>
                                      </p:to>
                                    </p:set>
                                    <p:animEffect transition="in" filter="fade">
                                      <p:cBhvr>
                                        <p:cTn id="69" dur="500"/>
                                        <p:tgtEl>
                                          <p:spTgt spid="122"/>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23"/>
                                        </p:tgtEl>
                                        <p:attrNameLst>
                                          <p:attrName>style.visibility</p:attrName>
                                        </p:attrNameLst>
                                      </p:cBhvr>
                                      <p:to>
                                        <p:strVal val="visible"/>
                                      </p:to>
                                    </p:set>
                                    <p:animEffect transition="in" filter="fade">
                                      <p:cBhvr>
                                        <p:cTn id="74"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118" grpId="0"/>
      <p:bldP spid="119" grpId="0"/>
      <p:bldP spid="120" grpId="0"/>
      <p:bldP spid="121" grpId="0"/>
      <p:bldP spid="122" grpId="0"/>
      <p:bldP spid="123"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for title">
            <a:extLst>
              <a:ext uri="{FF2B5EF4-FFF2-40B4-BE49-F238E27FC236}">
                <a16:creationId xmlns:a16="http://schemas.microsoft.com/office/drawing/2014/main" id="{9E7F0C93-C5E7-415B-B6F7-F8253BE1C0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0737"/>
            <a:ext cx="6649156" cy="867128"/>
          </a:xfrm>
          <a:prstGeom prst="rect">
            <a:avLst/>
          </a:prstGeom>
        </p:spPr>
      </p:pic>
      <p:sp>
        <p:nvSpPr>
          <p:cNvPr id="9" name="Title 1">
            <a:extLst>
              <a:ext uri="{FF2B5EF4-FFF2-40B4-BE49-F238E27FC236}">
                <a16:creationId xmlns:a16="http://schemas.microsoft.com/office/drawing/2014/main" id="{24BFB7DE-49EC-47F9-A1B4-8684CBD40595}"/>
              </a:ext>
            </a:extLst>
          </p:cNvPr>
          <p:cNvSpPr>
            <a:spLocks noGrp="1"/>
          </p:cNvSpPr>
          <p:nvPr>
            <p:ph type="title"/>
          </p:nvPr>
        </p:nvSpPr>
        <p:spPr>
          <a:xfrm>
            <a:off x="0" y="232322"/>
            <a:ext cx="4823769" cy="816581"/>
          </a:xfrm>
        </p:spPr>
        <p:txBody>
          <a:bodyPr>
            <a:normAutofit/>
          </a:bodyPr>
          <a:lstStyle/>
          <a:p>
            <a:r>
              <a:rPr lang="en-GB" sz="3600" b="1" dirty="0">
                <a:solidFill>
                  <a:schemeClr val="bg1"/>
                </a:solidFill>
                <a:latin typeface="Century Gothic" panose="020B0502020202020204" pitchFamily="34" charset="0"/>
              </a:rPr>
              <a:t>Yes/no questions</a:t>
            </a:r>
            <a:endParaRPr lang="en-US" sz="3600" dirty="0">
              <a:latin typeface="Century Gothic" panose="020B0502020202020204" pitchFamily="34" charset="0"/>
            </a:endParaRPr>
          </a:p>
        </p:txBody>
      </p:sp>
      <p:sp>
        <p:nvSpPr>
          <p:cNvPr id="10" name="TextBox 9">
            <a:extLst>
              <a:ext uri="{FF2B5EF4-FFF2-40B4-BE49-F238E27FC236}">
                <a16:creationId xmlns:a16="http://schemas.microsoft.com/office/drawing/2014/main" id="{474D1B5B-3C29-423A-8E6B-C17996AE0C0E}"/>
              </a:ext>
            </a:extLst>
          </p:cNvPr>
          <p:cNvSpPr txBox="1"/>
          <p:nvPr/>
        </p:nvSpPr>
        <p:spPr>
          <a:xfrm>
            <a:off x="396279" y="1335688"/>
            <a:ext cx="10741988"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 Spanish, change a statement into a question by raising your voice at the end:</a:t>
            </a:r>
          </a:p>
        </p:txBody>
      </p:sp>
      <p:grpSp>
        <p:nvGrpSpPr>
          <p:cNvPr id="11" name="Group 10" descr="boy pointing at another boy">
            <a:extLst>
              <a:ext uri="{FF2B5EF4-FFF2-40B4-BE49-F238E27FC236}">
                <a16:creationId xmlns:a16="http://schemas.microsoft.com/office/drawing/2014/main" id="{5559FFF5-826F-4FD7-BF59-5D9DAA924D87}"/>
              </a:ext>
            </a:extLst>
          </p:cNvPr>
          <p:cNvGrpSpPr/>
          <p:nvPr/>
        </p:nvGrpSpPr>
        <p:grpSpPr>
          <a:xfrm>
            <a:off x="2750295" y="2610729"/>
            <a:ext cx="1148565" cy="1412584"/>
            <a:chOff x="1637448" y="1708967"/>
            <a:chExt cx="1253461" cy="1540520"/>
          </a:xfrm>
        </p:grpSpPr>
        <p:pic>
          <p:nvPicPr>
            <p:cNvPr id="12" name="Picture 2" descr="C:\Users\wdj\Google Drive\Primary\Y5 SoW\From Tracy\Pronouns\you.png">
              <a:extLst>
                <a:ext uri="{FF2B5EF4-FFF2-40B4-BE49-F238E27FC236}">
                  <a16:creationId xmlns:a16="http://schemas.microsoft.com/office/drawing/2014/main" id="{D72B0207-E7B3-47EE-BBD8-5A9B71E58D6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1458"/>
            <a:stretch/>
          </p:blipFill>
          <p:spPr bwMode="auto">
            <a:xfrm>
              <a:off x="1637448" y="1841786"/>
              <a:ext cx="737639" cy="133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C:\Users\wdj\Google Drive\Primary\Y5 SoW\From Tracy\Pronouns\he.png">
              <a:extLst>
                <a:ext uri="{FF2B5EF4-FFF2-40B4-BE49-F238E27FC236}">
                  <a16:creationId xmlns:a16="http://schemas.microsoft.com/office/drawing/2014/main" id="{FC2B1F95-9D79-41B2-87AE-BD33F08A6ED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3709" r="38341"/>
            <a:stretch/>
          </p:blipFill>
          <p:spPr bwMode="auto">
            <a:xfrm>
              <a:off x="2309018" y="1708967"/>
              <a:ext cx="581891" cy="154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extBox 13">
            <a:extLst>
              <a:ext uri="{FF2B5EF4-FFF2-40B4-BE49-F238E27FC236}">
                <a16:creationId xmlns:a16="http://schemas.microsoft.com/office/drawing/2014/main" id="{47B07AC0-142D-49E8-B1F4-3F8465E289AE}"/>
              </a:ext>
            </a:extLst>
          </p:cNvPr>
          <p:cNvSpPr txBox="1"/>
          <p:nvPr/>
        </p:nvSpPr>
        <p:spPr>
          <a:xfrm>
            <a:off x="136794" y="3029085"/>
            <a:ext cx="2425749" cy="584775"/>
          </a:xfrm>
          <a:prstGeom prst="rect">
            <a:avLst/>
          </a:prstGeom>
          <a:solidFill>
            <a:srgbClr val="115076"/>
          </a:solidFill>
          <a:ln w="28575">
            <a:solidFill>
              <a:srgbClr val="E25B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Statement</a:t>
            </a:r>
          </a:p>
        </p:txBody>
      </p:sp>
      <p:sp>
        <p:nvSpPr>
          <p:cNvPr id="15" name="TextBox 14">
            <a:extLst>
              <a:ext uri="{FF2B5EF4-FFF2-40B4-BE49-F238E27FC236}">
                <a16:creationId xmlns:a16="http://schemas.microsoft.com/office/drawing/2014/main" id="{A4AF218E-2C4C-4D5E-B7D1-E5C060AE49E8}"/>
              </a:ext>
            </a:extLst>
          </p:cNvPr>
          <p:cNvSpPr txBox="1"/>
          <p:nvPr/>
        </p:nvSpPr>
        <p:spPr>
          <a:xfrm>
            <a:off x="5643189" y="3053439"/>
            <a:ext cx="27891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Eres alegre.</a:t>
            </a:r>
          </a:p>
        </p:txBody>
      </p:sp>
      <p:pic>
        <p:nvPicPr>
          <p:cNvPr id="16" name="Picture 15" descr="group of people">
            <a:extLst>
              <a:ext uri="{FF2B5EF4-FFF2-40B4-BE49-F238E27FC236}">
                <a16:creationId xmlns:a16="http://schemas.microsoft.com/office/drawing/2014/main" id="{D429F8FF-3EF9-4D06-9935-470F4CF1E8B2}"/>
              </a:ext>
            </a:extLst>
          </p:cNvPr>
          <p:cNvPicPr>
            <a:picLocks noChangeAspect="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954320" y="2858814"/>
            <a:ext cx="1707649" cy="1220568"/>
          </a:xfrm>
          <a:prstGeom prst="rect">
            <a:avLst/>
          </a:prstGeom>
        </p:spPr>
      </p:pic>
      <p:sp>
        <p:nvSpPr>
          <p:cNvPr id="17" name="TextBox 16">
            <a:extLst>
              <a:ext uri="{FF2B5EF4-FFF2-40B4-BE49-F238E27FC236}">
                <a16:creationId xmlns:a16="http://schemas.microsoft.com/office/drawing/2014/main" id="{F8F442DB-A8B5-41A3-AFF8-38B0481C5789}"/>
              </a:ext>
            </a:extLst>
          </p:cNvPr>
          <p:cNvSpPr txBox="1"/>
          <p:nvPr/>
        </p:nvSpPr>
        <p:spPr>
          <a:xfrm>
            <a:off x="8285685" y="3024633"/>
            <a:ext cx="390631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are </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cheerful.</a:t>
            </a:r>
          </a:p>
        </p:txBody>
      </p:sp>
      <p:sp>
        <p:nvSpPr>
          <p:cNvPr id="18" name="TextBox 17">
            <a:extLst>
              <a:ext uri="{FF2B5EF4-FFF2-40B4-BE49-F238E27FC236}">
                <a16:creationId xmlns:a16="http://schemas.microsoft.com/office/drawing/2014/main" id="{2459F495-EA61-4FD7-88F8-8508164FC57A}"/>
              </a:ext>
            </a:extLst>
          </p:cNvPr>
          <p:cNvSpPr txBox="1"/>
          <p:nvPr/>
        </p:nvSpPr>
        <p:spPr>
          <a:xfrm>
            <a:off x="136794" y="4493286"/>
            <a:ext cx="2425749" cy="584775"/>
          </a:xfrm>
          <a:prstGeom prst="rect">
            <a:avLst/>
          </a:prstGeom>
          <a:solidFill>
            <a:srgbClr val="115076"/>
          </a:solidFill>
          <a:ln w="28575">
            <a:solidFill>
              <a:srgbClr val="E25B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Question</a:t>
            </a:r>
          </a:p>
        </p:txBody>
      </p:sp>
      <p:grpSp>
        <p:nvGrpSpPr>
          <p:cNvPr id="19" name="Group 18" descr="boy pointing at another boy">
            <a:extLst>
              <a:ext uri="{FF2B5EF4-FFF2-40B4-BE49-F238E27FC236}">
                <a16:creationId xmlns:a16="http://schemas.microsoft.com/office/drawing/2014/main" id="{459DF707-445B-473B-B9F6-BAFF07733E85}"/>
              </a:ext>
            </a:extLst>
          </p:cNvPr>
          <p:cNvGrpSpPr/>
          <p:nvPr/>
        </p:nvGrpSpPr>
        <p:grpSpPr>
          <a:xfrm>
            <a:off x="2750295" y="4023313"/>
            <a:ext cx="1148565" cy="1412584"/>
            <a:chOff x="1637448" y="1708967"/>
            <a:chExt cx="1253461" cy="1540520"/>
          </a:xfrm>
        </p:grpSpPr>
        <p:pic>
          <p:nvPicPr>
            <p:cNvPr id="20" name="Picture 2" descr="C:\Users\wdj\Google Drive\Primary\Y5 SoW\From Tracy\Pronouns\you.png">
              <a:extLst>
                <a:ext uri="{FF2B5EF4-FFF2-40B4-BE49-F238E27FC236}">
                  <a16:creationId xmlns:a16="http://schemas.microsoft.com/office/drawing/2014/main" id="{C3F050DC-ACB9-4C49-91CE-19DE8183FFA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1458"/>
            <a:stretch/>
          </p:blipFill>
          <p:spPr bwMode="auto">
            <a:xfrm>
              <a:off x="1637448" y="1841786"/>
              <a:ext cx="737639" cy="133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C:\Users\wdj\Google Drive\Primary\Y5 SoW\From Tracy\Pronouns\he.png">
              <a:extLst>
                <a:ext uri="{FF2B5EF4-FFF2-40B4-BE49-F238E27FC236}">
                  <a16:creationId xmlns:a16="http://schemas.microsoft.com/office/drawing/2014/main" id="{26834766-3834-4683-852E-CF8CD98F353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3709" r="38341"/>
            <a:stretch/>
          </p:blipFill>
          <p:spPr bwMode="auto">
            <a:xfrm>
              <a:off x="2309018" y="1708967"/>
              <a:ext cx="581891" cy="154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 name="Picture 21" descr="group of people">
            <a:extLst>
              <a:ext uri="{FF2B5EF4-FFF2-40B4-BE49-F238E27FC236}">
                <a16:creationId xmlns:a16="http://schemas.microsoft.com/office/drawing/2014/main" id="{37392E9D-BFC1-499C-84F5-66D42D96B021}"/>
              </a:ext>
            </a:extLst>
          </p:cNvPr>
          <p:cNvPicPr>
            <a:picLocks noChangeAspect="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871611" y="4249217"/>
            <a:ext cx="1707649" cy="1220568"/>
          </a:xfrm>
          <a:prstGeom prst="rect">
            <a:avLst/>
          </a:prstGeom>
        </p:spPr>
      </p:pic>
      <p:sp>
        <p:nvSpPr>
          <p:cNvPr id="23" name="TextBox 22">
            <a:extLst>
              <a:ext uri="{FF2B5EF4-FFF2-40B4-BE49-F238E27FC236}">
                <a16:creationId xmlns:a16="http://schemas.microsoft.com/office/drawing/2014/main" id="{7B12F49C-68FE-44B5-8270-F058E281E0DC}"/>
              </a:ext>
            </a:extLst>
          </p:cNvPr>
          <p:cNvSpPr txBox="1"/>
          <p:nvPr/>
        </p:nvSpPr>
        <p:spPr>
          <a:xfrm>
            <a:off x="5579260" y="4522092"/>
            <a:ext cx="288156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Eres alegre</a:t>
            </a:r>
            <a:r>
              <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24" name="TextBox 23">
            <a:extLst>
              <a:ext uri="{FF2B5EF4-FFF2-40B4-BE49-F238E27FC236}">
                <a16:creationId xmlns:a16="http://schemas.microsoft.com/office/drawing/2014/main" id="{86A4A224-CA5D-4749-A4E8-2B41631BE90E}"/>
              </a:ext>
            </a:extLst>
          </p:cNvPr>
          <p:cNvSpPr txBox="1"/>
          <p:nvPr/>
        </p:nvSpPr>
        <p:spPr>
          <a:xfrm>
            <a:off x="8285685" y="4522092"/>
            <a:ext cx="390631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Are you</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cheerful?</a:t>
            </a:r>
          </a:p>
        </p:txBody>
      </p:sp>
      <p:sp>
        <p:nvSpPr>
          <p:cNvPr id="25" name="Rounded Rectangular Callout 25">
            <a:extLst>
              <a:ext uri="{FF2B5EF4-FFF2-40B4-BE49-F238E27FC236}">
                <a16:creationId xmlns:a16="http://schemas.microsoft.com/office/drawing/2014/main" id="{1B3B619D-874F-448B-BF36-0731CE9558A7}"/>
              </a:ext>
            </a:extLst>
          </p:cNvPr>
          <p:cNvSpPr/>
          <p:nvPr/>
        </p:nvSpPr>
        <p:spPr>
          <a:xfrm>
            <a:off x="5186259" y="2234471"/>
            <a:ext cx="3283491" cy="1831279"/>
          </a:xfrm>
          <a:prstGeom prst="wedgeRoundRectCallout">
            <a:avLst>
              <a:gd name="adj1" fmla="val -28515"/>
              <a:gd name="adj2" fmla="val 75695"/>
              <a:gd name="adj3" fmla="val 16667"/>
            </a:avLst>
          </a:prstGeom>
          <a:solidFill>
            <a:srgbClr val="115076"/>
          </a:solid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Spanish uses two question marks – the one at the front is upside down!</a:t>
            </a:r>
          </a:p>
        </p:txBody>
      </p:sp>
    </p:spTree>
    <p:extLst>
      <p:ext uri="{BB962C8B-B14F-4D97-AF65-F5344CB8AC3E}">
        <p14:creationId xmlns:p14="http://schemas.microsoft.com/office/powerpoint/2010/main" val="263428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animBg="1"/>
      <p:bldP spid="15" grpId="0"/>
      <p:bldP spid="17" grpId="0"/>
      <p:bldP spid="18" grpId="0" animBg="1"/>
      <p:bldP spid="23" grpId="0"/>
      <p:bldP spid="24" grpId="0"/>
      <p:bldP spid="2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¿Quién soy?</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453966" y="258166"/>
            <a:ext cx="2474178"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ounded Rectangular Callout 7" descr="speech bubble">
            <a:extLst>
              <a:ext uri="{FF2B5EF4-FFF2-40B4-BE49-F238E27FC236}">
                <a16:creationId xmlns:a16="http://schemas.microsoft.com/office/drawing/2014/main" id="{66CC0D3B-5777-4A98-91D2-BF0029F7E8A0}"/>
              </a:ext>
            </a:extLst>
          </p:cNvPr>
          <p:cNvSpPr/>
          <p:nvPr/>
        </p:nvSpPr>
        <p:spPr>
          <a:xfrm>
            <a:off x="190782" y="2463242"/>
            <a:ext cx="5374640" cy="1281444"/>
          </a:xfrm>
          <a:prstGeom prst="wedgeRoundRectCallout">
            <a:avLst>
              <a:gd name="adj1" fmla="val 26502"/>
              <a:gd name="adj2" fmla="val 75477"/>
              <a:gd name="adj3" fmla="val 16667"/>
            </a:avLst>
          </a:prstGeom>
          <a:solidFill>
            <a:srgbClr val="115076"/>
          </a:solidFill>
          <a:ln w="12700" cap="flat" cmpd="sng" algn="ctr">
            <a:solidFill>
              <a:srgbClr val="E25B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8" name="Rectangle 7">
            <a:extLst>
              <a:ext uri="{FF2B5EF4-FFF2-40B4-BE49-F238E27FC236}">
                <a16:creationId xmlns:a16="http://schemas.microsoft.com/office/drawing/2014/main" id="{EE7A2CFA-E9C3-42DB-BE8F-AE73B7CFF2E6}"/>
              </a:ext>
            </a:extLst>
          </p:cNvPr>
          <p:cNvSpPr/>
          <p:nvPr/>
        </p:nvSpPr>
        <p:spPr>
          <a:xfrm>
            <a:off x="1619090" y="1543889"/>
            <a:ext cx="324640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Partner A</a:t>
            </a:r>
          </a:p>
        </p:txBody>
      </p:sp>
      <p:sp>
        <p:nvSpPr>
          <p:cNvPr id="9" name="Title 3">
            <a:extLst>
              <a:ext uri="{FF2B5EF4-FFF2-40B4-BE49-F238E27FC236}">
                <a16:creationId xmlns:a16="http://schemas.microsoft.com/office/drawing/2014/main" id="{1B48A946-1F6F-4CA9-AB14-3628A65E70DA}"/>
              </a:ext>
            </a:extLst>
          </p:cNvPr>
          <p:cNvSpPr txBox="1">
            <a:spLocks/>
          </p:cNvSpPr>
          <p:nvPr/>
        </p:nvSpPr>
        <p:spPr>
          <a:xfrm>
            <a:off x="609600" y="2750039"/>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Soy (+ adjective)</a:t>
            </a:r>
          </a:p>
        </p:txBody>
      </p:sp>
      <p:sp>
        <p:nvSpPr>
          <p:cNvPr id="10" name="Rectangle 9">
            <a:extLst>
              <a:ext uri="{FF2B5EF4-FFF2-40B4-BE49-F238E27FC236}">
                <a16:creationId xmlns:a16="http://schemas.microsoft.com/office/drawing/2014/main" id="{E327D99E-4846-401C-8C8D-FB853A4631C8}"/>
              </a:ext>
            </a:extLst>
          </p:cNvPr>
          <p:cNvSpPr/>
          <p:nvPr/>
        </p:nvSpPr>
        <p:spPr>
          <a:xfrm>
            <a:off x="7528247" y="1539911"/>
            <a:ext cx="3135795"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Partner B</a:t>
            </a:r>
          </a:p>
        </p:txBody>
      </p:sp>
      <p:sp>
        <p:nvSpPr>
          <p:cNvPr id="11" name="Rounded Rectangular Callout 15" descr="speech bubble">
            <a:extLst>
              <a:ext uri="{FF2B5EF4-FFF2-40B4-BE49-F238E27FC236}">
                <a16:creationId xmlns:a16="http://schemas.microsoft.com/office/drawing/2014/main" id="{7B9CB7DF-343F-4BE9-A1BB-E08CBA93FD07}"/>
              </a:ext>
            </a:extLst>
          </p:cNvPr>
          <p:cNvSpPr/>
          <p:nvPr/>
        </p:nvSpPr>
        <p:spPr>
          <a:xfrm>
            <a:off x="6717576" y="2463242"/>
            <a:ext cx="4757138" cy="1281444"/>
          </a:xfrm>
          <a:prstGeom prst="wedgeRoundRectCallout">
            <a:avLst>
              <a:gd name="adj1" fmla="val -34690"/>
              <a:gd name="adj2" fmla="val 80947"/>
              <a:gd name="adj3" fmla="val 16667"/>
            </a:avLst>
          </a:prstGeom>
          <a:solidFill>
            <a:srgbClr val="115076"/>
          </a:solidFill>
          <a:ln w="12700" cap="flat" cmpd="sng" algn="ctr">
            <a:solidFill>
              <a:srgbClr val="E25B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2" name="Title 3">
            <a:extLst>
              <a:ext uri="{FF2B5EF4-FFF2-40B4-BE49-F238E27FC236}">
                <a16:creationId xmlns:a16="http://schemas.microsoft.com/office/drawing/2014/main" id="{FBC06E41-2936-4C64-9440-2BC82433E8AB}"/>
              </a:ext>
            </a:extLst>
          </p:cNvPr>
          <p:cNvSpPr txBox="1">
            <a:spLocks/>
          </p:cNvSpPr>
          <p:nvPr/>
        </p:nvSpPr>
        <p:spPr>
          <a:xfrm>
            <a:off x="6896137" y="2750039"/>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¿Eres (+ name)?</a:t>
            </a:r>
          </a:p>
        </p:txBody>
      </p:sp>
      <p:sp>
        <p:nvSpPr>
          <p:cNvPr id="13" name="Rounded Rectangular Callout 17" descr="speech bubble">
            <a:extLst>
              <a:ext uri="{FF2B5EF4-FFF2-40B4-BE49-F238E27FC236}">
                <a16:creationId xmlns:a16="http://schemas.microsoft.com/office/drawing/2014/main" id="{41C9FC34-E1A0-4BD8-AAB9-C169590DDCCC}"/>
              </a:ext>
            </a:extLst>
          </p:cNvPr>
          <p:cNvSpPr/>
          <p:nvPr/>
        </p:nvSpPr>
        <p:spPr>
          <a:xfrm>
            <a:off x="1953040" y="4279620"/>
            <a:ext cx="3535680" cy="1021161"/>
          </a:xfrm>
          <a:prstGeom prst="wedgeRoundRectCallout">
            <a:avLst>
              <a:gd name="adj1" fmla="val 32113"/>
              <a:gd name="adj2" fmla="val 77065"/>
              <a:gd name="adj3" fmla="val 16667"/>
            </a:avLst>
          </a:prstGeom>
          <a:solidFill>
            <a:srgbClr val="115076"/>
          </a:solidFill>
          <a:ln w="12700" cap="flat" cmpd="sng" algn="ctr">
            <a:solidFill>
              <a:srgbClr val="E25B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4" name="Title 3">
            <a:extLst>
              <a:ext uri="{FF2B5EF4-FFF2-40B4-BE49-F238E27FC236}">
                <a16:creationId xmlns:a16="http://schemas.microsoft.com/office/drawing/2014/main" id="{E5F300B2-A0C6-45AC-8031-262660F04EC3}"/>
              </a:ext>
            </a:extLst>
          </p:cNvPr>
          <p:cNvSpPr txBox="1">
            <a:spLocks/>
          </p:cNvSpPr>
          <p:nvPr/>
        </p:nvSpPr>
        <p:spPr>
          <a:xfrm>
            <a:off x="2866795" y="4436275"/>
            <a:ext cx="2892778"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Sí</a:t>
            </a: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No</a:t>
            </a:r>
          </a:p>
        </p:txBody>
      </p:sp>
    </p:spTree>
    <p:extLst>
      <p:ext uri="{BB962C8B-B14F-4D97-AF65-F5344CB8AC3E}">
        <p14:creationId xmlns:p14="http://schemas.microsoft.com/office/powerpoint/2010/main" val="361500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0" grpId="0"/>
      <p:bldP spid="11"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8766313" cy="867128"/>
          </a:xfrm>
          <a:prstGeom prst="rect">
            <a:avLst/>
          </a:prstGeom>
        </p:spPr>
      </p:pic>
      <p:sp>
        <p:nvSpPr>
          <p:cNvPr id="2" name="Title 1"/>
          <p:cNvSpPr>
            <a:spLocks noGrp="1"/>
          </p:cNvSpPr>
          <p:nvPr>
            <p:ph type="title"/>
          </p:nvPr>
        </p:nvSpPr>
        <p:spPr>
          <a:xfrm>
            <a:off x="-1" y="-31746"/>
            <a:ext cx="10515600" cy="1325563"/>
          </a:xfrm>
        </p:spPr>
        <p:txBody>
          <a:bodyPr>
            <a:normAutofit/>
          </a:bodyPr>
          <a:lstStyle/>
          <a:p>
            <a:r>
              <a:rPr lang="en-GB" sz="3600" b="1" dirty="0">
                <a:solidFill>
                  <a:schemeClr val="bg1"/>
                </a:solidFill>
              </a:rPr>
              <a:t>Building links with primary English</a:t>
            </a:r>
          </a:p>
        </p:txBody>
      </p:sp>
      <p:sp>
        <p:nvSpPr>
          <p:cNvPr id="13" name="Content Placeholder 12">
            <a:extLst>
              <a:ext uri="{FF2B5EF4-FFF2-40B4-BE49-F238E27FC236}">
                <a16:creationId xmlns:a16="http://schemas.microsoft.com/office/drawing/2014/main" id="{894E766B-F79A-4B1F-A315-B8EF55B8CDF3}"/>
              </a:ext>
            </a:extLst>
          </p:cNvPr>
          <p:cNvSpPr>
            <a:spLocks noGrp="1"/>
          </p:cNvSpPr>
          <p:nvPr>
            <p:ph idx="1"/>
          </p:nvPr>
        </p:nvSpPr>
        <p:spPr>
          <a:xfrm>
            <a:off x="289729" y="1293817"/>
            <a:ext cx="11612541" cy="515933"/>
          </a:xfrm>
        </p:spPr>
        <p:txBody>
          <a:bodyPr anchor="t">
            <a:normAutofit/>
          </a:bodyPr>
          <a:lstStyle/>
          <a:p>
            <a:pPr marL="0" indent="0">
              <a:buNone/>
            </a:pPr>
            <a:r>
              <a:rPr lang="en-GB" dirty="0">
                <a:solidFill>
                  <a:schemeClr val="accent1">
                    <a:lumMod val="50000"/>
                  </a:schemeClr>
                </a:solidFill>
              </a:rPr>
              <a:t>The MFL Pedagogy Review recommendations say this:</a:t>
            </a:r>
          </a:p>
          <a:p>
            <a:pPr marL="0" indent="0">
              <a:buNone/>
            </a:pPr>
            <a:endParaRPr lang="en-GB" dirty="0">
              <a:solidFill>
                <a:schemeClr val="accent1">
                  <a:lumMod val="50000"/>
                </a:schemeClr>
              </a:solidFill>
            </a:endParaRPr>
          </a:p>
        </p:txBody>
      </p:sp>
      <p:sp>
        <p:nvSpPr>
          <p:cNvPr id="6" name="Content Placeholder 12">
            <a:extLst>
              <a:ext uri="{FF2B5EF4-FFF2-40B4-BE49-F238E27FC236}">
                <a16:creationId xmlns:a16="http://schemas.microsoft.com/office/drawing/2014/main" id="{EA9040A7-2E10-4C1B-8AE2-07A3F225A1E9}"/>
              </a:ext>
            </a:extLst>
          </p:cNvPr>
          <p:cNvSpPr txBox="1">
            <a:spLocks/>
          </p:cNvSpPr>
          <p:nvPr/>
        </p:nvSpPr>
        <p:spPr>
          <a:xfrm>
            <a:off x="289728" y="1939576"/>
            <a:ext cx="11612541" cy="2222486"/>
          </a:xfrm>
          <a:prstGeom prst="rect">
            <a:avLst/>
          </a:prstGeom>
          <a:ln>
            <a:solidFill>
              <a:srgbClr val="104F75"/>
            </a:solidFill>
          </a:ln>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6.  Languages teachers should know and build on the grammar taught in the key stage 2 national curriculum for English.</a:t>
            </a:r>
            <a:b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b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7.  Secondary schools should know about the modern languages taught at their feeder primary schools.  Wherever possible, they should support language learning in primary schools and plan to build on pupils’ primary school language knowledge.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0973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 name="Title 55">
            <a:extLst>
              <a:ext uri="{FF2B5EF4-FFF2-40B4-BE49-F238E27FC236}">
                <a16:creationId xmlns:a16="http://schemas.microsoft.com/office/drawing/2014/main" id="{D9F8E10E-3871-4F09-9CE6-ADD9C609B7E5}"/>
              </a:ext>
            </a:extLst>
          </p:cNvPr>
          <p:cNvSpPr>
            <a:spLocks noGrp="1"/>
          </p:cNvSpPr>
          <p:nvPr>
            <p:ph type="title"/>
          </p:nvPr>
        </p:nvSpPr>
        <p:spPr>
          <a:xfrm>
            <a:off x="213237" y="210199"/>
            <a:ext cx="10515600" cy="1325563"/>
          </a:xfrm>
        </p:spPr>
        <p:txBody>
          <a:bodyPr/>
          <a:lstStyle/>
          <a:p>
            <a:r>
              <a:rPr lang="en-US" sz="3000" b="1" kern="1200" dirty="0">
                <a:ln w="22225" cap="flat" cmpd="sng" algn="ctr">
                  <a:solidFill>
                    <a:srgbClr val="ED7D31"/>
                  </a:solidFill>
                  <a:prstDash val="solid"/>
                  <a:round/>
                </a:ln>
                <a:solidFill>
                  <a:srgbClr val="F8CBAD"/>
                </a:solidFill>
                <a:effectLst/>
                <a:latin typeface="Century Gothic" panose="020B0502020202020204" pitchFamily="34" charset="0"/>
                <a:ea typeface="+mn-ea"/>
                <a:cs typeface="+mn-cs"/>
              </a:rPr>
              <a:t>Paco</a:t>
            </a:r>
            <a:endParaRPr lang="en-GB" dirty="0"/>
          </a:p>
        </p:txBody>
      </p:sp>
      <p:sp>
        <p:nvSpPr>
          <p:cNvPr id="25" name="TextBox 24">
            <a:extLst>
              <a:ext uri="{FF2B5EF4-FFF2-40B4-BE49-F238E27FC236}">
                <a16:creationId xmlns:a16="http://schemas.microsoft.com/office/drawing/2014/main" id="{9EFEE919-056B-4E2B-916F-4718241D94FD}"/>
              </a:ext>
            </a:extLst>
          </p:cNvPr>
          <p:cNvSpPr txBox="1"/>
          <p:nvPr/>
        </p:nvSpPr>
        <p:spPr>
          <a:xfrm>
            <a:off x="-23467" y="1167004"/>
            <a:ext cx="17873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(quiet, calm)</a:t>
            </a:r>
          </a:p>
        </p:txBody>
      </p:sp>
      <p:pic>
        <p:nvPicPr>
          <p:cNvPr id="53" name="Picture 52" descr="Paco">
            <a:extLst>
              <a:ext uri="{FF2B5EF4-FFF2-40B4-BE49-F238E27FC236}">
                <a16:creationId xmlns:a16="http://schemas.microsoft.com/office/drawing/2014/main" id="{0A7AA42E-8AAA-4D59-BA50-9E8AECFA34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5448" y="181586"/>
            <a:ext cx="1086047" cy="1250217"/>
          </a:xfrm>
          <a:prstGeom prst="rect">
            <a:avLst/>
          </a:prstGeom>
        </p:spPr>
      </p:pic>
      <p:sp>
        <p:nvSpPr>
          <p:cNvPr id="13" name="Rectangle 12">
            <a:extLst>
              <a:ext uri="{FF2B5EF4-FFF2-40B4-BE49-F238E27FC236}">
                <a16:creationId xmlns:a16="http://schemas.microsoft.com/office/drawing/2014/main" id="{33468573-6ABF-4E0B-BD05-64BE6039E771}"/>
              </a:ext>
            </a:extLst>
          </p:cNvPr>
          <p:cNvSpPr/>
          <p:nvPr/>
        </p:nvSpPr>
        <p:spPr>
          <a:xfrm>
            <a:off x="3348761" y="643318"/>
            <a:ext cx="1208985"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Elena</a:t>
            </a:r>
          </a:p>
        </p:txBody>
      </p:sp>
      <p:sp>
        <p:nvSpPr>
          <p:cNvPr id="24" name="TextBox 23">
            <a:extLst>
              <a:ext uri="{FF2B5EF4-FFF2-40B4-BE49-F238E27FC236}">
                <a16:creationId xmlns:a16="http://schemas.microsoft.com/office/drawing/2014/main" id="{21332353-CF4A-4E83-B056-B0D72D9A2EEF}"/>
              </a:ext>
            </a:extLst>
          </p:cNvPr>
          <p:cNvSpPr txBox="1"/>
          <p:nvPr/>
        </p:nvSpPr>
        <p:spPr>
          <a:xfrm>
            <a:off x="3052809" y="1167004"/>
            <a:ext cx="18750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(quiet, calm)</a:t>
            </a:r>
          </a:p>
        </p:txBody>
      </p:sp>
      <p:pic>
        <p:nvPicPr>
          <p:cNvPr id="9" name="Picture 8" descr="Elena">
            <a:extLst>
              <a:ext uri="{FF2B5EF4-FFF2-40B4-BE49-F238E27FC236}">
                <a16:creationId xmlns:a16="http://schemas.microsoft.com/office/drawing/2014/main" id="{32C061BB-C8EB-4E14-9F82-818870F078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7561" y="292787"/>
            <a:ext cx="1013644" cy="1140350"/>
          </a:xfrm>
          <a:prstGeom prst="rect">
            <a:avLst/>
          </a:prstGeom>
        </p:spPr>
      </p:pic>
      <p:sp>
        <p:nvSpPr>
          <p:cNvPr id="16" name="Rectangle 15">
            <a:extLst>
              <a:ext uri="{FF2B5EF4-FFF2-40B4-BE49-F238E27FC236}">
                <a16:creationId xmlns:a16="http://schemas.microsoft.com/office/drawing/2014/main" id="{4A318508-D8FD-4BAE-A507-CB9319615B8E}"/>
              </a:ext>
            </a:extLst>
          </p:cNvPr>
          <p:cNvSpPr/>
          <p:nvPr/>
        </p:nvSpPr>
        <p:spPr>
          <a:xfrm>
            <a:off x="6157971" y="637824"/>
            <a:ext cx="1366679" cy="55399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Clara</a:t>
            </a:r>
          </a:p>
        </p:txBody>
      </p:sp>
      <p:sp>
        <p:nvSpPr>
          <p:cNvPr id="30" name="TextBox 29">
            <a:extLst>
              <a:ext uri="{FF2B5EF4-FFF2-40B4-BE49-F238E27FC236}">
                <a16:creationId xmlns:a16="http://schemas.microsoft.com/office/drawing/2014/main" id="{A3FF208E-AF31-4D6A-A70C-D51FA581F576}"/>
              </a:ext>
            </a:extLst>
          </p:cNvPr>
          <p:cNvSpPr txBox="1"/>
          <p:nvPr/>
        </p:nvSpPr>
        <p:spPr>
          <a:xfrm>
            <a:off x="5877431" y="1152929"/>
            <a:ext cx="18914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(famous)</a:t>
            </a:r>
          </a:p>
        </p:txBody>
      </p:sp>
      <p:pic>
        <p:nvPicPr>
          <p:cNvPr id="55" name="Picture 54" descr="Clara">
            <a:extLst>
              <a:ext uri="{FF2B5EF4-FFF2-40B4-BE49-F238E27FC236}">
                <a16:creationId xmlns:a16="http://schemas.microsoft.com/office/drawing/2014/main" id="{F305ED6A-B59C-459C-9D50-2F429E3C03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1195" y="211464"/>
            <a:ext cx="1366156" cy="1141520"/>
          </a:xfrm>
          <a:prstGeom prst="rect">
            <a:avLst/>
          </a:prstGeom>
        </p:spPr>
      </p:pic>
      <p:sp>
        <p:nvSpPr>
          <p:cNvPr id="17" name="Rectangle 16">
            <a:extLst>
              <a:ext uri="{FF2B5EF4-FFF2-40B4-BE49-F238E27FC236}">
                <a16:creationId xmlns:a16="http://schemas.microsoft.com/office/drawing/2014/main" id="{1CE09790-6F49-4816-9FE1-69FBA9EC9BCC}"/>
              </a:ext>
            </a:extLst>
          </p:cNvPr>
          <p:cNvSpPr/>
          <p:nvPr/>
        </p:nvSpPr>
        <p:spPr>
          <a:xfrm>
            <a:off x="9325084" y="639139"/>
            <a:ext cx="1245854"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Pablo</a:t>
            </a:r>
          </a:p>
        </p:txBody>
      </p:sp>
      <p:sp>
        <p:nvSpPr>
          <p:cNvPr id="31" name="TextBox 30">
            <a:extLst>
              <a:ext uri="{FF2B5EF4-FFF2-40B4-BE49-F238E27FC236}">
                <a16:creationId xmlns:a16="http://schemas.microsoft.com/office/drawing/2014/main" id="{DA0BAE95-7A83-4EB5-96A8-6BDA6BA899F2}"/>
              </a:ext>
            </a:extLst>
          </p:cNvPr>
          <p:cNvSpPr txBox="1"/>
          <p:nvPr/>
        </p:nvSpPr>
        <p:spPr>
          <a:xfrm>
            <a:off x="9108335" y="1159027"/>
            <a:ext cx="18914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(interesting)</a:t>
            </a:r>
          </a:p>
        </p:txBody>
      </p:sp>
      <p:pic>
        <p:nvPicPr>
          <p:cNvPr id="42" name="Picture 41" descr="Pablo">
            <a:extLst>
              <a:ext uri="{FF2B5EF4-FFF2-40B4-BE49-F238E27FC236}">
                <a16:creationId xmlns:a16="http://schemas.microsoft.com/office/drawing/2014/main" id="{B1653398-BDB0-4823-B106-4E460C21F4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53532" y="379312"/>
            <a:ext cx="859218" cy="984315"/>
          </a:xfrm>
          <a:prstGeom prst="rect">
            <a:avLst/>
          </a:prstGeom>
        </p:spPr>
      </p:pic>
      <p:sp>
        <p:nvSpPr>
          <p:cNvPr id="14" name="Rectangle 13">
            <a:extLst>
              <a:ext uri="{FF2B5EF4-FFF2-40B4-BE49-F238E27FC236}">
                <a16:creationId xmlns:a16="http://schemas.microsoft.com/office/drawing/2014/main" id="{727F08E8-7100-4426-8275-5A09816A02A4}"/>
              </a:ext>
            </a:extLst>
          </p:cNvPr>
          <p:cNvSpPr/>
          <p:nvPr/>
        </p:nvSpPr>
        <p:spPr>
          <a:xfrm>
            <a:off x="156655" y="2120365"/>
            <a:ext cx="1140056"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Irene</a:t>
            </a:r>
          </a:p>
        </p:txBody>
      </p:sp>
      <p:sp>
        <p:nvSpPr>
          <p:cNvPr id="26" name="TextBox 25">
            <a:extLst>
              <a:ext uri="{FF2B5EF4-FFF2-40B4-BE49-F238E27FC236}">
                <a16:creationId xmlns:a16="http://schemas.microsoft.com/office/drawing/2014/main" id="{BB1E357E-05A7-4284-BAB7-514D73FDB4FB}"/>
              </a:ext>
            </a:extLst>
          </p:cNvPr>
          <p:cNvSpPr txBox="1"/>
          <p:nvPr/>
        </p:nvSpPr>
        <p:spPr>
          <a:xfrm>
            <a:off x="261663" y="2678635"/>
            <a:ext cx="15104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(tall)</a:t>
            </a:r>
          </a:p>
        </p:txBody>
      </p:sp>
      <p:pic>
        <p:nvPicPr>
          <p:cNvPr id="52" name="Picture 51" descr="Irene">
            <a:extLst>
              <a:ext uri="{FF2B5EF4-FFF2-40B4-BE49-F238E27FC236}">
                <a16:creationId xmlns:a16="http://schemas.microsoft.com/office/drawing/2014/main" id="{33C48579-4FAD-455B-868B-0183E667BA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40468" y="2005026"/>
            <a:ext cx="1568036" cy="1095012"/>
          </a:xfrm>
          <a:prstGeom prst="rect">
            <a:avLst/>
          </a:prstGeom>
        </p:spPr>
      </p:pic>
      <p:sp>
        <p:nvSpPr>
          <p:cNvPr id="15" name="Rectangle 14">
            <a:extLst>
              <a:ext uri="{FF2B5EF4-FFF2-40B4-BE49-F238E27FC236}">
                <a16:creationId xmlns:a16="http://schemas.microsoft.com/office/drawing/2014/main" id="{57E68F4C-D0CC-40F7-A4ED-B35CF6A442F2}"/>
              </a:ext>
            </a:extLst>
          </p:cNvPr>
          <p:cNvSpPr/>
          <p:nvPr/>
        </p:nvSpPr>
        <p:spPr>
          <a:xfrm>
            <a:off x="3114524" y="2151411"/>
            <a:ext cx="1268296"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David</a:t>
            </a:r>
          </a:p>
        </p:txBody>
      </p:sp>
      <p:sp>
        <p:nvSpPr>
          <p:cNvPr id="27" name="TextBox 26">
            <a:extLst>
              <a:ext uri="{FF2B5EF4-FFF2-40B4-BE49-F238E27FC236}">
                <a16:creationId xmlns:a16="http://schemas.microsoft.com/office/drawing/2014/main" id="{1D75287B-2644-452E-92CA-0AB583D656B9}"/>
              </a:ext>
            </a:extLst>
          </p:cNvPr>
          <p:cNvSpPr txBox="1"/>
          <p:nvPr/>
        </p:nvSpPr>
        <p:spPr>
          <a:xfrm>
            <a:off x="3078106" y="2747738"/>
            <a:ext cx="15104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(short)</a:t>
            </a:r>
          </a:p>
        </p:txBody>
      </p:sp>
      <p:pic>
        <p:nvPicPr>
          <p:cNvPr id="43" name="Picture 42" descr="David">
            <a:extLst>
              <a:ext uri="{FF2B5EF4-FFF2-40B4-BE49-F238E27FC236}">
                <a16:creationId xmlns:a16="http://schemas.microsoft.com/office/drawing/2014/main" id="{45B38070-0D0C-4CBC-A786-F72372D2C3C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3114"/>
          <a:stretch/>
        </p:blipFill>
        <p:spPr>
          <a:xfrm>
            <a:off x="4819707" y="2013040"/>
            <a:ext cx="1030282" cy="1001551"/>
          </a:xfrm>
          <a:prstGeom prst="rect">
            <a:avLst/>
          </a:prstGeom>
        </p:spPr>
      </p:pic>
      <p:sp>
        <p:nvSpPr>
          <p:cNvPr id="20" name="Rectangle 19">
            <a:extLst>
              <a:ext uri="{FF2B5EF4-FFF2-40B4-BE49-F238E27FC236}">
                <a16:creationId xmlns:a16="http://schemas.microsoft.com/office/drawing/2014/main" id="{DA7C4EC1-E718-47A2-B8E0-33E32CE7F19F}"/>
              </a:ext>
            </a:extLst>
          </p:cNvPr>
          <p:cNvSpPr/>
          <p:nvPr/>
        </p:nvSpPr>
        <p:spPr>
          <a:xfrm>
            <a:off x="6189909" y="2279838"/>
            <a:ext cx="1215397" cy="55399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Rafa</a:t>
            </a:r>
            <a:endPar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EF0D7ACC-48BB-4C5A-B892-CAC09E8D3C11}"/>
              </a:ext>
            </a:extLst>
          </p:cNvPr>
          <p:cNvSpPr txBox="1"/>
          <p:nvPr/>
        </p:nvSpPr>
        <p:spPr>
          <a:xfrm>
            <a:off x="6413864" y="2759821"/>
            <a:ext cx="18914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(tall)</a:t>
            </a:r>
          </a:p>
        </p:txBody>
      </p:sp>
      <p:pic>
        <p:nvPicPr>
          <p:cNvPr id="40" name="Picture 39" descr="Rafa">
            <a:extLst>
              <a:ext uri="{FF2B5EF4-FFF2-40B4-BE49-F238E27FC236}">
                <a16:creationId xmlns:a16="http://schemas.microsoft.com/office/drawing/2014/main" id="{C20C889E-D273-45ED-82E3-CE3309D3456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95424" y="1860157"/>
            <a:ext cx="1035212" cy="1185933"/>
          </a:xfrm>
          <a:prstGeom prst="rect">
            <a:avLst/>
          </a:prstGeom>
        </p:spPr>
      </p:pic>
      <p:sp>
        <p:nvSpPr>
          <p:cNvPr id="23" name="Rectangle 22">
            <a:extLst>
              <a:ext uri="{FF2B5EF4-FFF2-40B4-BE49-F238E27FC236}">
                <a16:creationId xmlns:a16="http://schemas.microsoft.com/office/drawing/2014/main" id="{15A77AEC-1A62-478A-B87D-E2CB51A8D346}"/>
              </a:ext>
            </a:extLst>
          </p:cNvPr>
          <p:cNvSpPr/>
          <p:nvPr/>
        </p:nvSpPr>
        <p:spPr>
          <a:xfrm>
            <a:off x="9090807" y="2120365"/>
            <a:ext cx="1741773" cy="55399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Serena</a:t>
            </a:r>
          </a:p>
        </p:txBody>
      </p:sp>
      <p:sp>
        <p:nvSpPr>
          <p:cNvPr id="33" name="TextBox 32">
            <a:extLst>
              <a:ext uri="{FF2B5EF4-FFF2-40B4-BE49-F238E27FC236}">
                <a16:creationId xmlns:a16="http://schemas.microsoft.com/office/drawing/2014/main" id="{B4F5BFD2-FC03-4113-9329-02222F7F59B8}"/>
              </a:ext>
            </a:extLst>
          </p:cNvPr>
          <p:cNvSpPr txBox="1"/>
          <p:nvPr/>
        </p:nvSpPr>
        <p:spPr>
          <a:xfrm>
            <a:off x="9143558" y="2723552"/>
            <a:ext cx="20547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(good-looking)</a:t>
            </a:r>
          </a:p>
        </p:txBody>
      </p:sp>
      <p:pic>
        <p:nvPicPr>
          <p:cNvPr id="48" name="Picture 47" descr="Serena">
            <a:extLst>
              <a:ext uri="{FF2B5EF4-FFF2-40B4-BE49-F238E27FC236}">
                <a16:creationId xmlns:a16="http://schemas.microsoft.com/office/drawing/2014/main" id="{C11D1232-8592-4A19-8831-1D7B0FA32BA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81934" y="1871139"/>
            <a:ext cx="1212384" cy="971627"/>
          </a:xfrm>
          <a:prstGeom prst="rect">
            <a:avLst/>
          </a:prstGeom>
        </p:spPr>
      </p:pic>
      <p:sp>
        <p:nvSpPr>
          <p:cNvPr id="11" name="Rectangle 10">
            <a:extLst>
              <a:ext uri="{FF2B5EF4-FFF2-40B4-BE49-F238E27FC236}">
                <a16:creationId xmlns:a16="http://schemas.microsoft.com/office/drawing/2014/main" id="{9BBC4CD7-5D86-4D0E-A9FD-B85D23F994E5}"/>
              </a:ext>
            </a:extLst>
          </p:cNvPr>
          <p:cNvSpPr/>
          <p:nvPr/>
        </p:nvSpPr>
        <p:spPr>
          <a:xfrm>
            <a:off x="135787" y="3831121"/>
            <a:ext cx="1083951"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Juan</a:t>
            </a:r>
          </a:p>
        </p:txBody>
      </p:sp>
      <p:sp>
        <p:nvSpPr>
          <p:cNvPr id="28" name="TextBox 27">
            <a:extLst>
              <a:ext uri="{FF2B5EF4-FFF2-40B4-BE49-F238E27FC236}">
                <a16:creationId xmlns:a16="http://schemas.microsoft.com/office/drawing/2014/main" id="{814FBA94-6ECC-4AC7-940D-08C1FD7145A6}"/>
              </a:ext>
            </a:extLst>
          </p:cNvPr>
          <p:cNvSpPr txBox="1"/>
          <p:nvPr/>
        </p:nvSpPr>
        <p:spPr>
          <a:xfrm>
            <a:off x="-102007" y="4398947"/>
            <a:ext cx="15104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(nice)</a:t>
            </a:r>
          </a:p>
        </p:txBody>
      </p:sp>
      <p:pic>
        <p:nvPicPr>
          <p:cNvPr id="39" name="Picture 38" descr="Juan">
            <a:extLst>
              <a:ext uri="{FF2B5EF4-FFF2-40B4-BE49-F238E27FC236}">
                <a16:creationId xmlns:a16="http://schemas.microsoft.com/office/drawing/2014/main" id="{31A8CF8B-BC8C-4062-AE02-B36082B28A2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85752" y="3540083"/>
            <a:ext cx="994481" cy="1227755"/>
          </a:xfrm>
          <a:prstGeom prst="rect">
            <a:avLst/>
          </a:prstGeom>
        </p:spPr>
      </p:pic>
      <p:sp>
        <p:nvSpPr>
          <p:cNvPr id="10" name="Rectangle 9">
            <a:extLst>
              <a:ext uri="{FF2B5EF4-FFF2-40B4-BE49-F238E27FC236}">
                <a16:creationId xmlns:a16="http://schemas.microsoft.com/office/drawing/2014/main" id="{667C210B-6698-43BE-96BE-04648A6CDAE6}"/>
              </a:ext>
            </a:extLst>
          </p:cNvPr>
          <p:cNvSpPr/>
          <p:nvPr/>
        </p:nvSpPr>
        <p:spPr>
          <a:xfrm>
            <a:off x="3114524" y="3847683"/>
            <a:ext cx="1370889"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Carlos</a:t>
            </a:r>
          </a:p>
        </p:txBody>
      </p:sp>
      <p:sp>
        <p:nvSpPr>
          <p:cNvPr id="29" name="TextBox 28">
            <a:extLst>
              <a:ext uri="{FF2B5EF4-FFF2-40B4-BE49-F238E27FC236}">
                <a16:creationId xmlns:a16="http://schemas.microsoft.com/office/drawing/2014/main" id="{5C394B48-96F3-44CB-94DD-B1A5EAD323B7}"/>
              </a:ext>
            </a:extLst>
          </p:cNvPr>
          <p:cNvSpPr txBox="1"/>
          <p:nvPr/>
        </p:nvSpPr>
        <p:spPr>
          <a:xfrm>
            <a:off x="3119781" y="4367728"/>
            <a:ext cx="15104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(cheerful)</a:t>
            </a:r>
          </a:p>
        </p:txBody>
      </p:sp>
      <p:pic>
        <p:nvPicPr>
          <p:cNvPr id="8" name="Picture 7" descr="Carlos">
            <a:extLst>
              <a:ext uri="{FF2B5EF4-FFF2-40B4-BE49-F238E27FC236}">
                <a16:creationId xmlns:a16="http://schemas.microsoft.com/office/drawing/2014/main" id="{AD99BD74-9478-4555-8184-AF5D8361A90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708238" y="3637755"/>
            <a:ext cx="1141751" cy="1161302"/>
          </a:xfrm>
          <a:prstGeom prst="rect">
            <a:avLst/>
          </a:prstGeom>
        </p:spPr>
      </p:pic>
      <p:sp>
        <p:nvSpPr>
          <p:cNvPr id="19" name="Rectangle 18">
            <a:extLst>
              <a:ext uri="{FF2B5EF4-FFF2-40B4-BE49-F238E27FC236}">
                <a16:creationId xmlns:a16="http://schemas.microsoft.com/office/drawing/2014/main" id="{DF0D6E64-FDDB-4A8E-9D08-46E99BAB2A51}"/>
              </a:ext>
            </a:extLst>
          </p:cNvPr>
          <p:cNvSpPr/>
          <p:nvPr/>
        </p:nvSpPr>
        <p:spPr>
          <a:xfrm>
            <a:off x="5937573" y="3906010"/>
            <a:ext cx="1708167" cy="55399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Arturo</a:t>
            </a:r>
          </a:p>
        </p:txBody>
      </p:sp>
      <p:sp>
        <p:nvSpPr>
          <p:cNvPr id="34" name="TextBox 33">
            <a:extLst>
              <a:ext uri="{FF2B5EF4-FFF2-40B4-BE49-F238E27FC236}">
                <a16:creationId xmlns:a16="http://schemas.microsoft.com/office/drawing/2014/main" id="{AA9A9C8B-A9DF-4C12-B467-15C8633EF2D8}"/>
              </a:ext>
            </a:extLst>
          </p:cNvPr>
          <p:cNvSpPr txBox="1"/>
          <p:nvPr/>
        </p:nvSpPr>
        <p:spPr>
          <a:xfrm>
            <a:off x="6106635" y="4359806"/>
            <a:ext cx="18914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(famous)</a:t>
            </a:r>
          </a:p>
        </p:txBody>
      </p:sp>
      <p:pic>
        <p:nvPicPr>
          <p:cNvPr id="41" name="Picture 40" descr="Arturo">
            <a:extLst>
              <a:ext uri="{FF2B5EF4-FFF2-40B4-BE49-F238E27FC236}">
                <a16:creationId xmlns:a16="http://schemas.microsoft.com/office/drawing/2014/main" id="{C3F6DB68-CF69-4AEF-8F47-5033093221F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71883" y="3460325"/>
            <a:ext cx="1703192" cy="1213310"/>
          </a:xfrm>
          <a:prstGeom prst="rect">
            <a:avLst/>
          </a:prstGeom>
        </p:spPr>
      </p:pic>
      <p:sp>
        <p:nvSpPr>
          <p:cNvPr id="35" name="TextBox 34">
            <a:extLst>
              <a:ext uri="{FF2B5EF4-FFF2-40B4-BE49-F238E27FC236}">
                <a16:creationId xmlns:a16="http://schemas.microsoft.com/office/drawing/2014/main" id="{063F3319-2C7D-474E-8265-5B35987958DC}"/>
              </a:ext>
            </a:extLst>
          </p:cNvPr>
          <p:cNvSpPr txBox="1"/>
          <p:nvPr/>
        </p:nvSpPr>
        <p:spPr>
          <a:xfrm>
            <a:off x="9165133" y="3967618"/>
            <a:ext cx="18914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(short)</a:t>
            </a:r>
          </a:p>
        </p:txBody>
      </p:sp>
      <p:sp>
        <p:nvSpPr>
          <p:cNvPr id="22" name="Rectangle 21">
            <a:extLst>
              <a:ext uri="{FF2B5EF4-FFF2-40B4-BE49-F238E27FC236}">
                <a16:creationId xmlns:a16="http://schemas.microsoft.com/office/drawing/2014/main" id="{B691AFB4-BCCB-443A-B330-AA1437EADB00}"/>
              </a:ext>
            </a:extLst>
          </p:cNvPr>
          <p:cNvSpPr/>
          <p:nvPr/>
        </p:nvSpPr>
        <p:spPr>
          <a:xfrm>
            <a:off x="9139732" y="4306407"/>
            <a:ext cx="2356735"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Clementina</a:t>
            </a:r>
          </a:p>
        </p:txBody>
      </p:sp>
      <p:pic>
        <p:nvPicPr>
          <p:cNvPr id="49" name="Picture 48" descr="Clementina">
            <a:extLst>
              <a:ext uri="{FF2B5EF4-FFF2-40B4-BE49-F238E27FC236}">
                <a16:creationId xmlns:a16="http://schemas.microsoft.com/office/drawing/2014/main" id="{259E8D09-CE86-424C-98A6-807E53A4FC1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532409" y="3386073"/>
            <a:ext cx="1280187" cy="1002167"/>
          </a:xfrm>
          <a:prstGeom prst="rect">
            <a:avLst/>
          </a:prstGeom>
        </p:spPr>
      </p:pic>
      <p:sp>
        <p:nvSpPr>
          <p:cNvPr id="44" name="Rectangle 43">
            <a:extLst>
              <a:ext uri="{FF2B5EF4-FFF2-40B4-BE49-F238E27FC236}">
                <a16:creationId xmlns:a16="http://schemas.microsoft.com/office/drawing/2014/main" id="{74702C2E-81BF-49A6-8852-7653F3114C71}"/>
              </a:ext>
            </a:extLst>
          </p:cNvPr>
          <p:cNvSpPr/>
          <p:nvPr/>
        </p:nvSpPr>
        <p:spPr>
          <a:xfrm>
            <a:off x="-376208" y="5342752"/>
            <a:ext cx="2550725" cy="55399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Fidelia</a:t>
            </a:r>
            <a:endPar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endParaRPr>
          </a:p>
        </p:txBody>
      </p:sp>
      <p:sp>
        <p:nvSpPr>
          <p:cNvPr id="45" name="TextBox 44">
            <a:extLst>
              <a:ext uri="{FF2B5EF4-FFF2-40B4-BE49-F238E27FC236}">
                <a16:creationId xmlns:a16="http://schemas.microsoft.com/office/drawing/2014/main" id="{D5F50361-ECCE-463E-9788-82DBE32B724D}"/>
              </a:ext>
            </a:extLst>
          </p:cNvPr>
          <p:cNvSpPr txBox="1"/>
          <p:nvPr/>
        </p:nvSpPr>
        <p:spPr>
          <a:xfrm>
            <a:off x="-5164" y="5882224"/>
            <a:ext cx="18914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(interesting)</a:t>
            </a:r>
          </a:p>
        </p:txBody>
      </p:sp>
      <p:pic>
        <p:nvPicPr>
          <p:cNvPr id="54" name="Picture 53" descr="Fidelia">
            <a:extLst>
              <a:ext uri="{FF2B5EF4-FFF2-40B4-BE49-F238E27FC236}">
                <a16:creationId xmlns:a16="http://schemas.microsoft.com/office/drawing/2014/main" id="{A8DC81EC-6A9F-40C0-B8BE-B06512E9154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82424" y="5099765"/>
            <a:ext cx="1107468" cy="1126302"/>
          </a:xfrm>
          <a:prstGeom prst="rect">
            <a:avLst/>
          </a:prstGeom>
        </p:spPr>
      </p:pic>
      <p:sp>
        <p:nvSpPr>
          <p:cNvPr id="18" name="Rectangle 17">
            <a:extLst>
              <a:ext uri="{FF2B5EF4-FFF2-40B4-BE49-F238E27FC236}">
                <a16:creationId xmlns:a16="http://schemas.microsoft.com/office/drawing/2014/main" id="{B17525E3-559A-4EAC-969B-3DD7E0FC1414}"/>
              </a:ext>
            </a:extLst>
          </p:cNvPr>
          <p:cNvSpPr/>
          <p:nvPr/>
        </p:nvSpPr>
        <p:spPr>
          <a:xfrm>
            <a:off x="2472230" y="5368027"/>
            <a:ext cx="2550725" cy="55399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Alma</a:t>
            </a:r>
          </a:p>
        </p:txBody>
      </p:sp>
      <p:sp>
        <p:nvSpPr>
          <p:cNvPr id="36" name="TextBox 35">
            <a:extLst>
              <a:ext uri="{FF2B5EF4-FFF2-40B4-BE49-F238E27FC236}">
                <a16:creationId xmlns:a16="http://schemas.microsoft.com/office/drawing/2014/main" id="{610229D6-3BE1-4609-92AD-8DC2950B6F4A}"/>
              </a:ext>
            </a:extLst>
          </p:cNvPr>
          <p:cNvSpPr txBox="1"/>
          <p:nvPr/>
        </p:nvSpPr>
        <p:spPr>
          <a:xfrm>
            <a:off x="2665210" y="5882224"/>
            <a:ext cx="18914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(nice)</a:t>
            </a:r>
          </a:p>
        </p:txBody>
      </p:sp>
      <p:pic>
        <p:nvPicPr>
          <p:cNvPr id="51" name="Picture 50" descr="Alma">
            <a:extLst>
              <a:ext uri="{FF2B5EF4-FFF2-40B4-BE49-F238E27FC236}">
                <a16:creationId xmlns:a16="http://schemas.microsoft.com/office/drawing/2014/main" id="{AE8620B0-F95A-49D8-A799-675C2007815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990353" y="5117006"/>
            <a:ext cx="1710046" cy="1122930"/>
          </a:xfrm>
          <a:prstGeom prst="rect">
            <a:avLst/>
          </a:prstGeom>
        </p:spPr>
      </p:pic>
      <p:sp>
        <p:nvSpPr>
          <p:cNvPr id="21" name="Rectangle 20">
            <a:extLst>
              <a:ext uri="{FF2B5EF4-FFF2-40B4-BE49-F238E27FC236}">
                <a16:creationId xmlns:a16="http://schemas.microsoft.com/office/drawing/2014/main" id="{62CF14A4-4186-4775-99A2-A97827D857B1}"/>
              </a:ext>
            </a:extLst>
          </p:cNvPr>
          <p:cNvSpPr/>
          <p:nvPr/>
        </p:nvSpPr>
        <p:spPr>
          <a:xfrm>
            <a:off x="6193180" y="5345958"/>
            <a:ext cx="984565"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Raúl</a:t>
            </a:r>
            <a:endPar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FBF560C2-0504-4523-90AC-C1F4DC3DEEFF}"/>
              </a:ext>
            </a:extLst>
          </p:cNvPr>
          <p:cNvSpPr txBox="1"/>
          <p:nvPr/>
        </p:nvSpPr>
        <p:spPr>
          <a:xfrm>
            <a:off x="6078051" y="5851965"/>
            <a:ext cx="21133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(good-looking)</a:t>
            </a:r>
          </a:p>
        </p:txBody>
      </p:sp>
      <p:pic>
        <p:nvPicPr>
          <p:cNvPr id="38" name="Picture 37" descr="Raul">
            <a:extLst>
              <a:ext uri="{FF2B5EF4-FFF2-40B4-BE49-F238E27FC236}">
                <a16:creationId xmlns:a16="http://schemas.microsoft.com/office/drawing/2014/main" id="{2F0A0ABE-37DE-4914-9452-21D9BD272EE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998078" y="5138180"/>
            <a:ext cx="952257" cy="1013693"/>
          </a:xfrm>
          <a:prstGeom prst="rect">
            <a:avLst/>
          </a:prstGeom>
        </p:spPr>
      </p:pic>
      <p:sp>
        <p:nvSpPr>
          <p:cNvPr id="46" name="Rectangle 45">
            <a:extLst>
              <a:ext uri="{FF2B5EF4-FFF2-40B4-BE49-F238E27FC236}">
                <a16:creationId xmlns:a16="http://schemas.microsoft.com/office/drawing/2014/main" id="{14A226A2-0BC7-48C7-8167-2463BFAA2954}"/>
              </a:ext>
            </a:extLst>
          </p:cNvPr>
          <p:cNvSpPr/>
          <p:nvPr/>
        </p:nvSpPr>
        <p:spPr>
          <a:xfrm>
            <a:off x="8647540" y="5349996"/>
            <a:ext cx="2550725" cy="55399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Belén</a:t>
            </a:r>
            <a:endPar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C4382816-9B5B-4EDB-A25F-5169FAC59F30}"/>
              </a:ext>
            </a:extLst>
          </p:cNvPr>
          <p:cNvSpPr txBox="1"/>
          <p:nvPr/>
        </p:nvSpPr>
        <p:spPr>
          <a:xfrm>
            <a:off x="9206956" y="5852161"/>
            <a:ext cx="18914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(cheerful)</a:t>
            </a:r>
          </a:p>
        </p:txBody>
      </p:sp>
      <p:pic>
        <p:nvPicPr>
          <p:cNvPr id="50" name="Picture 49" descr="Belen">
            <a:extLst>
              <a:ext uri="{FF2B5EF4-FFF2-40B4-BE49-F238E27FC236}">
                <a16:creationId xmlns:a16="http://schemas.microsoft.com/office/drawing/2014/main" id="{E24F6665-7E51-4704-BC44-11028B84C52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704530" y="5146451"/>
            <a:ext cx="1201385" cy="997150"/>
          </a:xfrm>
          <a:prstGeom prst="rect">
            <a:avLst/>
          </a:prstGeom>
        </p:spPr>
      </p:pic>
    </p:spTree>
    <p:extLst>
      <p:ext uri="{BB962C8B-B14F-4D97-AF65-F5344CB8AC3E}">
        <p14:creationId xmlns:p14="http://schemas.microsoft.com/office/powerpoint/2010/main" val="5869789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¡A </a:t>
            </a:r>
            <a:r>
              <a:rPr lang="en-GB" sz="3600" b="1" dirty="0" err="1">
                <a:solidFill>
                  <a:schemeClr val="bg1"/>
                </a:solidFill>
              </a:rPr>
              <a:t>escribir</a:t>
            </a:r>
            <a:r>
              <a:rPr lang="en-GB" sz="36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A501DC40-8C29-438A-B009-4E841DD09467}"/>
              </a:ext>
            </a:extLst>
          </p:cNvPr>
          <p:cNvSpPr txBox="1"/>
          <p:nvPr/>
        </p:nvSpPr>
        <p:spPr>
          <a:xfrm>
            <a:off x="82285" y="1145279"/>
            <a:ext cx="119100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The following characters will also appear in the school play. You can decide their characters. Write a description of each. Pay attention to adjective spellings.</a:t>
            </a:r>
          </a:p>
        </p:txBody>
      </p:sp>
      <p:graphicFrame>
        <p:nvGraphicFramePr>
          <p:cNvPr id="8" name="Table 7">
            <a:extLst>
              <a:ext uri="{FF2B5EF4-FFF2-40B4-BE49-F238E27FC236}">
                <a16:creationId xmlns:a16="http://schemas.microsoft.com/office/drawing/2014/main" id="{27CA7529-60E2-437E-B409-A3F5DA986C25}"/>
              </a:ext>
            </a:extLst>
          </p:cNvPr>
          <p:cNvGraphicFramePr>
            <a:graphicFrameLocks noGrp="1"/>
          </p:cNvGraphicFramePr>
          <p:nvPr/>
        </p:nvGraphicFramePr>
        <p:xfrm>
          <a:off x="833120" y="2082026"/>
          <a:ext cx="4732302" cy="4145280"/>
        </p:xfrm>
        <a:graphic>
          <a:graphicData uri="http://schemas.openxmlformats.org/drawingml/2006/table">
            <a:tbl>
              <a:tblPr firstRow="1" bandRow="1"/>
              <a:tblGrid>
                <a:gridCol w="397279">
                  <a:extLst>
                    <a:ext uri="{9D8B030D-6E8A-4147-A177-3AD203B41FA5}">
                      <a16:colId xmlns:a16="http://schemas.microsoft.com/office/drawing/2014/main" val="4231399534"/>
                    </a:ext>
                  </a:extLst>
                </a:gridCol>
                <a:gridCol w="4335023">
                  <a:extLst>
                    <a:ext uri="{9D8B030D-6E8A-4147-A177-3AD203B41FA5}">
                      <a16:colId xmlns:a16="http://schemas.microsoft.com/office/drawing/2014/main" val="4217504408"/>
                    </a:ext>
                  </a:extLst>
                </a:gridCol>
              </a:tblGrid>
              <a:tr h="370840">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r>
                        <a:rPr lang="en-GB" sz="2800" b="1" dirty="0">
                          <a:solidFill>
                            <a:schemeClr val="accent5">
                              <a:lumMod val="50000"/>
                            </a:schemeClr>
                          </a:solidFill>
                          <a:latin typeface="Century Gothic" panose="020B0502020202020204" pitchFamily="34" charset="0"/>
                        </a:rPr>
                        <a:t>1</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err="1">
                          <a:solidFill>
                            <a:schemeClr val="accent5">
                              <a:lumMod val="50000"/>
                            </a:schemeClr>
                          </a:solidFill>
                          <a:latin typeface="Century Gothic" panose="020B0502020202020204" pitchFamily="34" charset="0"/>
                        </a:rPr>
                        <a:t>Señora</a:t>
                      </a:r>
                      <a:r>
                        <a:rPr lang="en-GB" sz="2800" b="0" dirty="0">
                          <a:solidFill>
                            <a:schemeClr val="accent5">
                              <a:lumMod val="50000"/>
                            </a:schemeClr>
                          </a:solidFill>
                          <a:latin typeface="Century Gothic" panose="020B0502020202020204" pitchFamily="34" charset="0"/>
                        </a:rPr>
                        <a:t> Fuentes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781129"/>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1" dirty="0">
                          <a:solidFill>
                            <a:schemeClr val="accent5">
                              <a:lumMod val="50000"/>
                            </a:schemeClr>
                          </a:solidFill>
                          <a:latin typeface="Century Gothic" panose="020B0502020202020204" pitchFamily="34" charset="0"/>
                        </a:rPr>
                        <a:t>2</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err="1">
                          <a:solidFill>
                            <a:schemeClr val="accent5">
                              <a:lumMod val="50000"/>
                            </a:schemeClr>
                          </a:solidFill>
                          <a:latin typeface="Century Gothic" panose="020B0502020202020204" pitchFamily="34" charset="0"/>
                        </a:rPr>
                        <a:t>Señor</a:t>
                      </a:r>
                      <a:r>
                        <a:rPr lang="en-GB" sz="2800" b="0" dirty="0">
                          <a:solidFill>
                            <a:schemeClr val="accent5">
                              <a:lumMod val="50000"/>
                            </a:schemeClr>
                          </a:solidFill>
                          <a:latin typeface="Century Gothic" panose="020B0502020202020204" pitchFamily="34" charset="0"/>
                        </a:rPr>
                        <a:t> Gris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3762840"/>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1" dirty="0">
                          <a:solidFill>
                            <a:schemeClr val="accent5">
                              <a:lumMod val="50000"/>
                            </a:schemeClr>
                          </a:solidFill>
                          <a:latin typeface="Century Gothic" panose="020B0502020202020204" pitchFamily="34" charset="0"/>
                        </a:rPr>
                        <a:t>3</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0" dirty="0">
                          <a:solidFill>
                            <a:schemeClr val="accent5">
                              <a:lumMod val="50000"/>
                            </a:schemeClr>
                          </a:solidFill>
                          <a:latin typeface="Century Gothic" panose="020B0502020202020204" pitchFamily="34" charset="0"/>
                        </a:rPr>
                        <a:t>Rafaela</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9664959"/>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1" dirty="0">
                          <a:solidFill>
                            <a:schemeClr val="accent5">
                              <a:lumMod val="50000"/>
                            </a:schemeClr>
                          </a:solidFill>
                          <a:latin typeface="Century Gothic" panose="020B0502020202020204" pitchFamily="34" charset="0"/>
                        </a:rPr>
                        <a:t>4</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0" dirty="0" err="1">
                          <a:solidFill>
                            <a:schemeClr val="accent5">
                              <a:lumMod val="50000"/>
                            </a:schemeClr>
                          </a:solidFill>
                          <a:latin typeface="Century Gothic" panose="020B0502020202020204" pitchFamily="34" charset="0"/>
                        </a:rPr>
                        <a:t>Sofía</a:t>
                      </a:r>
                      <a:endParaRPr lang="en-GB" sz="2800" b="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3046774"/>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1" dirty="0">
                          <a:solidFill>
                            <a:schemeClr val="accent5">
                              <a:lumMod val="50000"/>
                            </a:schemeClr>
                          </a:solidFill>
                          <a:latin typeface="Century Gothic" panose="020B0502020202020204" pitchFamily="34" charset="0"/>
                        </a:rPr>
                        <a:t>5</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0" dirty="0">
                          <a:solidFill>
                            <a:schemeClr val="accent5">
                              <a:lumMod val="50000"/>
                            </a:schemeClr>
                          </a:solidFill>
                          <a:latin typeface="Century Gothic" panose="020B0502020202020204" pitchFamily="34" charset="0"/>
                        </a:rPr>
                        <a:t>Diego</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1783439"/>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1" dirty="0">
                          <a:solidFill>
                            <a:schemeClr val="accent5">
                              <a:lumMod val="50000"/>
                            </a:schemeClr>
                          </a:solidFill>
                          <a:latin typeface="Century Gothic" panose="020B0502020202020204" pitchFamily="34" charset="0"/>
                        </a:rPr>
                        <a:t>6</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0" dirty="0" err="1">
                          <a:solidFill>
                            <a:schemeClr val="accent5">
                              <a:lumMod val="50000"/>
                            </a:schemeClr>
                          </a:solidFill>
                          <a:latin typeface="Century Gothic" panose="020B0502020202020204" pitchFamily="34" charset="0"/>
                        </a:rPr>
                        <a:t>Mía</a:t>
                      </a:r>
                      <a:endParaRPr lang="en-GB" sz="2800" b="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4020887"/>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1" dirty="0">
                          <a:solidFill>
                            <a:schemeClr val="accent5">
                              <a:lumMod val="50000"/>
                            </a:schemeClr>
                          </a:solidFill>
                          <a:latin typeface="Century Gothic" panose="020B0502020202020204" pitchFamily="34" charset="0"/>
                        </a:rPr>
                        <a:t>7</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0" dirty="0">
                          <a:solidFill>
                            <a:schemeClr val="accent5">
                              <a:lumMod val="50000"/>
                            </a:schemeClr>
                          </a:solidFill>
                          <a:latin typeface="Century Gothic" panose="020B0502020202020204" pitchFamily="34" charset="0"/>
                        </a:rPr>
                        <a:t>Roberto</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7204000"/>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1" dirty="0">
                          <a:solidFill>
                            <a:schemeClr val="accent5">
                              <a:lumMod val="50000"/>
                            </a:schemeClr>
                          </a:solidFill>
                          <a:latin typeface="Century Gothic" panose="020B0502020202020204" pitchFamily="34" charset="0"/>
                        </a:rPr>
                        <a:t>8</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0" dirty="0">
                          <a:solidFill>
                            <a:schemeClr val="accent5">
                              <a:lumMod val="50000"/>
                            </a:schemeClr>
                          </a:solidFill>
                          <a:latin typeface="Century Gothic" panose="020B0502020202020204" pitchFamily="34" charset="0"/>
                        </a:rPr>
                        <a:t>Ernesto</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6179215"/>
                  </a:ext>
                </a:extLst>
              </a:tr>
            </a:tbl>
          </a:graphicData>
        </a:graphic>
      </p:graphicFrame>
      <p:sp>
        <p:nvSpPr>
          <p:cNvPr id="9" name="TextBox 8">
            <a:extLst>
              <a:ext uri="{FF2B5EF4-FFF2-40B4-BE49-F238E27FC236}">
                <a16:creationId xmlns:a16="http://schemas.microsoft.com/office/drawing/2014/main" id="{23F2AE43-F14A-4C33-814D-854E8947A13E}"/>
              </a:ext>
            </a:extLst>
          </p:cNvPr>
          <p:cNvSpPr txBox="1"/>
          <p:nvPr/>
        </p:nvSpPr>
        <p:spPr>
          <a:xfrm>
            <a:off x="5565422" y="2082026"/>
            <a:ext cx="5953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e.g. 1) Es </a:t>
            </a:r>
            <a:r>
              <a:rPr kumimoji="0" lang="en-GB" sz="24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mn-cs"/>
              </a:rPr>
              <a:t>alt</a:t>
            </a:r>
            <a:r>
              <a:rPr kumimoji="0" lang="en-GB" sz="2400" b="1" i="0" u="none" strike="noStrike" kern="0" cap="none" spc="0" normalizeH="0" baseline="0" noProof="0" dirty="0" err="1">
                <a:ln>
                  <a:noFill/>
                </a:ln>
                <a:solidFill>
                  <a:srgbClr val="FF0000"/>
                </a:solidFill>
                <a:effectLst/>
                <a:uLnTx/>
                <a:uFillTx/>
                <a:latin typeface="Century Gothic" panose="020F0302020204030204"/>
                <a:ea typeface="+mn-ea"/>
                <a:cs typeface="+mn-cs"/>
              </a:rPr>
              <a:t>a</a:t>
            </a:r>
            <a:r>
              <a:rPr kumimoji="0" lang="en-GB" sz="24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 y alegre.</a:t>
            </a:r>
          </a:p>
        </p:txBody>
      </p:sp>
    </p:spTree>
    <p:extLst>
      <p:ext uri="{BB962C8B-B14F-4D97-AF65-F5344CB8AC3E}">
        <p14:creationId xmlns:p14="http://schemas.microsoft.com/office/powerpoint/2010/main" val="74911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1F982C-9BC0-4E40-B6AA-50B7C13D3971}"/>
              </a:ext>
            </a:extLst>
          </p:cNvPr>
          <p:cNvSpPr>
            <a:spLocks noGrp="1"/>
          </p:cNvSpPr>
          <p:nvPr>
            <p:ph type="title"/>
          </p:nvPr>
        </p:nvSpPr>
        <p:spPr>
          <a:xfrm>
            <a:off x="268376" y="95651"/>
            <a:ext cx="10515600" cy="1325563"/>
          </a:xfrm>
        </p:spPr>
        <p:txBody>
          <a:bodyPr/>
          <a:lstStyle/>
          <a:p>
            <a:r>
              <a:rPr lang="en-GB" b="1" dirty="0" err="1">
                <a:solidFill>
                  <a:srgbClr val="002060"/>
                </a:solidFill>
              </a:rPr>
              <a:t>Farben</a:t>
            </a:r>
            <a:endParaRPr lang="en-US" dirty="0"/>
          </a:p>
        </p:txBody>
      </p:sp>
      <p:sp>
        <p:nvSpPr>
          <p:cNvPr id="2" name="Rectangle 1"/>
          <p:cNvSpPr/>
          <p:nvPr/>
        </p:nvSpPr>
        <p:spPr>
          <a:xfrm>
            <a:off x="232609" y="298931"/>
            <a:ext cx="6096000" cy="544764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br>
              <a:rPr kumimoji="0" lang="de-DE"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mn-cs"/>
              </a:rPr>
            </a:br>
            <a:r>
              <a:rPr kumimoji="0" lang="de-DE"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mn-cs"/>
              </a:rPr>
              <a:t>Was ist rot?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mn-cs"/>
              </a:rPr>
              <a:t>Ein Apfel ist rot!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mn-cs"/>
              </a:rPr>
              <a:t>Das Blut ist rot!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mn-cs"/>
              </a:rPr>
              <a:t>Was ist gelb?</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mn-cs"/>
              </a:rPr>
              <a:t>Die Sonne ist gelb!</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mn-cs"/>
              </a:rPr>
              <a:t>Eine Banane ist gelb!</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mn-cs"/>
              </a:rPr>
              <a:t>Was ist blau?</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mn-cs"/>
              </a:rPr>
              <a:t>Der Himmel ist blau!</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mn-cs"/>
              </a:rPr>
              <a:t>Das Meer ist blau!</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mn-cs"/>
              </a:rPr>
              <a:t>Was ist grün?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mn-cs"/>
              </a:rPr>
              <a:t>Das Gras ist grün!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mn-cs"/>
              </a:rPr>
              <a:t>Ein Baum ist grün!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mn-cs"/>
            </a:endParaRPr>
          </a:p>
        </p:txBody>
      </p:sp>
      <p:sp>
        <p:nvSpPr>
          <p:cNvPr id="4" name="Rectangle 3"/>
          <p:cNvSpPr/>
          <p:nvPr/>
        </p:nvSpPr>
        <p:spPr>
          <a:xfrm>
            <a:off x="3837140" y="1182221"/>
            <a:ext cx="6096000" cy="452431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mn-cs"/>
              </a:rPr>
              <a:t>Was ist schwarz?</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mn-cs"/>
              </a:rPr>
              <a:t>Die Nacht ist schwarz!</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mn-cs"/>
              </a:rPr>
              <a:t>Die Tinte ist schwarz!</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mn-cs"/>
              </a:rPr>
              <a:t>Was ist rosa?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mn-cs"/>
              </a:rPr>
              <a:t>Eine Rose ist rosa!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mn-cs"/>
              </a:rPr>
              <a:t>Ein Lippenstift ist rosa!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mn-cs"/>
              </a:rPr>
              <a:t>Was ist orange?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mn-cs"/>
              </a:rPr>
              <a:t>Ein Sonnenuntergang ist orange!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mn-cs"/>
              </a:rPr>
              <a:t>Was ist lila?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mn-cs"/>
              </a:rPr>
              <a:t>Eine Aubergine ist lila!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mn-cs"/>
              </a:rPr>
              <a:t>Was hat alle Farben?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mn-cs"/>
              </a:rPr>
              <a:t>Ein Regenbogen hat alle Farben!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mn-cs"/>
            </a:endParaRPr>
          </a:p>
        </p:txBody>
      </p:sp>
      <p:sp>
        <p:nvSpPr>
          <p:cNvPr id="3" name="Action Button: Forward or Next 2" descr="play button">
            <a:hlinkClick r:id="" action="ppaction://hlinkshowjump?jump=nextslide" highlightClick="1">
              <a:snd r:embed="rId3" name="Farben_poem.wav"/>
            </a:hlinkClick>
          </p:cNvPr>
          <p:cNvSpPr/>
          <p:nvPr/>
        </p:nvSpPr>
        <p:spPr>
          <a:xfrm>
            <a:off x="11249855" y="95651"/>
            <a:ext cx="673769" cy="613610"/>
          </a:xfrm>
          <a:prstGeom prst="actionButtonForwardNex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41348804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32195"/>
            <a:ext cx="10515600" cy="1325563"/>
          </a:xfrm>
        </p:spPr>
        <p:txBody>
          <a:bodyPr>
            <a:normAutofit/>
          </a:bodyPr>
          <a:lstStyle/>
          <a:p>
            <a:r>
              <a:rPr lang="en-GB" sz="3600" b="1" dirty="0">
                <a:solidFill>
                  <a:schemeClr val="bg1"/>
                </a:solidFill>
              </a:rPr>
              <a:t>Session summary</a:t>
            </a:r>
          </a:p>
        </p:txBody>
      </p:sp>
      <p:sp>
        <p:nvSpPr>
          <p:cNvPr id="8" name="TextBox 7">
            <a:extLst>
              <a:ext uri="{FF2B5EF4-FFF2-40B4-BE49-F238E27FC236}">
                <a16:creationId xmlns:a16="http://schemas.microsoft.com/office/drawing/2014/main" id="{FEAE1058-89D6-4FEB-8A45-76EF3589CFDA}"/>
              </a:ext>
            </a:extLst>
          </p:cNvPr>
          <p:cNvSpPr txBox="1"/>
          <p:nvPr/>
        </p:nvSpPr>
        <p:spPr>
          <a:xfrm>
            <a:off x="0" y="5665946"/>
            <a:ext cx="122367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For a more detailed session on KS2 Grammar, by Rowena Kasprowicz, see: </a:t>
            </a:r>
            <a:b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hlinkClick r:id="rId4"/>
              </a:rPr>
              <a:t>https://ncelp.org/ncelp-teacher-cpd/</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Content Placeholder 12">
            <a:extLst>
              <a:ext uri="{FF2B5EF4-FFF2-40B4-BE49-F238E27FC236}">
                <a16:creationId xmlns:a16="http://schemas.microsoft.com/office/drawing/2014/main" id="{894E766B-F79A-4B1F-A315-B8EF55B8CDF3}"/>
              </a:ext>
            </a:extLst>
          </p:cNvPr>
          <p:cNvSpPr>
            <a:spLocks noGrp="1"/>
          </p:cNvSpPr>
          <p:nvPr>
            <p:ph idx="1"/>
          </p:nvPr>
        </p:nvSpPr>
        <p:spPr>
          <a:xfrm>
            <a:off x="323850" y="1422746"/>
            <a:ext cx="11563350" cy="4351338"/>
          </a:xfrm>
        </p:spPr>
        <p:txBody>
          <a:bodyPr>
            <a:normAutofit fontScale="77500" lnSpcReduction="20000"/>
          </a:bodyPr>
          <a:lstStyle/>
          <a:p>
            <a:pPr>
              <a:lnSpc>
                <a:spcPct val="100000"/>
              </a:lnSpc>
            </a:pPr>
            <a:r>
              <a:rPr lang="en-GB" dirty="0">
                <a:solidFill>
                  <a:schemeClr val="accent1">
                    <a:lumMod val="50000"/>
                  </a:schemeClr>
                </a:solidFill>
              </a:rPr>
              <a:t>Building links with primary English… </a:t>
            </a:r>
            <a:r>
              <a:rPr lang="en-GB" b="1" i="1" dirty="0">
                <a:solidFill>
                  <a:schemeClr val="accent1">
                    <a:lumMod val="50000"/>
                  </a:schemeClr>
                </a:solidFill>
              </a:rPr>
              <a:t>is important; one obvious way is to use shared grammatical terminology</a:t>
            </a:r>
            <a:br>
              <a:rPr lang="en-GB" dirty="0">
                <a:solidFill>
                  <a:schemeClr val="accent1">
                    <a:lumMod val="50000"/>
                  </a:schemeClr>
                </a:solidFill>
              </a:rPr>
            </a:br>
            <a:endParaRPr lang="en-GB" i="1" dirty="0">
              <a:solidFill>
                <a:schemeClr val="accent1">
                  <a:lumMod val="50000"/>
                </a:schemeClr>
              </a:solidFill>
            </a:endParaRPr>
          </a:p>
          <a:p>
            <a:pPr>
              <a:lnSpc>
                <a:spcPct val="100000"/>
              </a:lnSpc>
            </a:pPr>
            <a:r>
              <a:rPr lang="en-GB" dirty="0">
                <a:solidFill>
                  <a:schemeClr val="accent1">
                    <a:lumMod val="50000"/>
                  </a:schemeClr>
                </a:solidFill>
              </a:rPr>
              <a:t>Knowledge about language and language analysis…</a:t>
            </a:r>
            <a:r>
              <a:rPr lang="en-GB" b="1" i="1" dirty="0">
                <a:solidFill>
                  <a:schemeClr val="accent1">
                    <a:lumMod val="50000"/>
                  </a:schemeClr>
                </a:solidFill>
              </a:rPr>
              <a:t>can be taught at KS2, reducing the proficiency variation between pupils</a:t>
            </a:r>
          </a:p>
          <a:p>
            <a:pPr>
              <a:lnSpc>
                <a:spcPct val="100000"/>
              </a:lnSpc>
            </a:pPr>
            <a:endParaRPr lang="en-GB" dirty="0">
              <a:solidFill>
                <a:schemeClr val="accent1">
                  <a:lumMod val="50000"/>
                </a:schemeClr>
              </a:solidFill>
            </a:endParaRPr>
          </a:p>
          <a:p>
            <a:pPr>
              <a:lnSpc>
                <a:spcPct val="100000"/>
              </a:lnSpc>
            </a:pPr>
            <a:r>
              <a:rPr lang="en-GB" dirty="0">
                <a:solidFill>
                  <a:schemeClr val="accent1">
                    <a:lumMod val="50000"/>
                  </a:schemeClr>
                </a:solidFill>
              </a:rPr>
              <a:t>Essential Grammar knowledge @KS2 … </a:t>
            </a:r>
            <a:r>
              <a:rPr lang="en-GB" b="1" i="1" dirty="0">
                <a:solidFill>
                  <a:schemeClr val="accent1">
                    <a:lumMod val="50000"/>
                  </a:schemeClr>
                </a:solidFill>
              </a:rPr>
              <a:t>needs careful planning; thoughtful sequencing of features promotes analysis and reduces the chance of over-reliance on memory</a:t>
            </a:r>
          </a:p>
          <a:p>
            <a:pPr marL="457200" lvl="1" indent="0">
              <a:lnSpc>
                <a:spcPct val="100000"/>
              </a:lnSpc>
              <a:buNone/>
            </a:pPr>
            <a:br>
              <a:rPr lang="en-GB" dirty="0">
                <a:solidFill>
                  <a:schemeClr val="accent1">
                    <a:lumMod val="50000"/>
                  </a:schemeClr>
                </a:solidFill>
              </a:rPr>
            </a:br>
            <a:endParaRPr lang="en-GB" dirty="0">
              <a:solidFill>
                <a:schemeClr val="accent1">
                  <a:lumMod val="50000"/>
                </a:schemeClr>
              </a:solidFill>
            </a:endParaRPr>
          </a:p>
          <a:p>
            <a:pPr>
              <a:lnSpc>
                <a:spcPct val="100000"/>
              </a:lnSpc>
            </a:pPr>
            <a:r>
              <a:rPr lang="en-GB" dirty="0">
                <a:solidFill>
                  <a:schemeClr val="accent1">
                    <a:lumMod val="50000"/>
                  </a:schemeClr>
                </a:solidFill>
              </a:rPr>
              <a:t>Teaching grammar … </a:t>
            </a:r>
            <a:r>
              <a:rPr lang="en-GB" b="1" i="1" dirty="0">
                <a:solidFill>
                  <a:schemeClr val="accent1">
                    <a:lumMod val="50000"/>
                  </a:schemeClr>
                </a:solidFill>
              </a:rPr>
              <a:t>may optimally involve explicit explanation, followed by plentiful input and output practice.</a:t>
            </a:r>
            <a:br>
              <a:rPr lang="en-GB" dirty="0">
                <a:solidFill>
                  <a:schemeClr val="accent1">
                    <a:lumMod val="50000"/>
                  </a:schemeClr>
                </a:solidFill>
              </a:rPr>
            </a:br>
            <a:endParaRPr lang="en-GB" i="1" dirty="0">
              <a:solidFill>
                <a:schemeClr val="accent1">
                  <a:lumMod val="50000"/>
                </a:schemeClr>
              </a:solidFill>
            </a:endParaRPr>
          </a:p>
        </p:txBody>
      </p:sp>
    </p:spTree>
    <p:extLst>
      <p:ext uri="{BB962C8B-B14F-4D97-AF65-F5344CB8AC3E}">
        <p14:creationId xmlns:p14="http://schemas.microsoft.com/office/powerpoint/2010/main" val="108174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5" name="Rectangle 4" descr="background rectangle"/>
          <p:cNvSpPr/>
          <p:nvPr/>
        </p:nvSpPr>
        <p:spPr>
          <a:xfrm>
            <a:off x="-27340"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 name="TextBox 15">
            <a:extLst>
              <a:ext uri="{FF2B5EF4-FFF2-40B4-BE49-F238E27FC236}">
                <a16:creationId xmlns:a16="http://schemas.microsoft.com/office/drawing/2014/main" id="{ECF67D5B-28E3-483E-A736-DB342C7E92DE}"/>
              </a:ext>
            </a:extLst>
          </p:cNvPr>
          <p:cNvSpPr txBox="1"/>
          <p:nvPr/>
        </p:nvSpPr>
        <p:spPr>
          <a:xfrm>
            <a:off x="28737" y="102462"/>
            <a:ext cx="85316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presentation: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hlinkClick r:id="rId3">
                  <a:extLst>
                    <a:ext uri="{A12FA001-AC4F-418D-AE19-62706E023703}">
                      <ahyp:hlinkClr xmlns:ahyp="http://schemas.microsoft.com/office/drawing/2018/hyperlinkcolor" val="tx"/>
                    </a:ext>
                  </a:extLst>
                </a:hlinkClick>
              </a:rPr>
              <a:t>https://ncelp.org/ncelp-teacher-cpd/</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ctrTitle"/>
          </p:nvPr>
        </p:nvSpPr>
        <p:spPr>
          <a:xfrm>
            <a:off x="95073" y="2009743"/>
            <a:ext cx="7740825" cy="2247138"/>
          </a:xfrm>
        </p:spPr>
        <p:txBody>
          <a:bodyPr>
            <a:normAutofit/>
          </a:bodyPr>
          <a:lstStyle/>
          <a:p>
            <a:pPr algn="l"/>
            <a:r>
              <a:rPr lang="en-GB" sz="4000" b="1" dirty="0">
                <a:solidFill>
                  <a:prstClr val="white"/>
                </a:solidFill>
              </a:rPr>
              <a:t>Grammar @KS2</a:t>
            </a:r>
            <a:br>
              <a:rPr lang="en-GB" b="1" dirty="0">
                <a:solidFill>
                  <a:prstClr val="white"/>
                </a:solidFill>
              </a:rPr>
            </a:br>
            <a:endParaRPr lang="en-GB" dirty="0"/>
          </a:p>
        </p:txBody>
      </p:sp>
      <p:sp>
        <p:nvSpPr>
          <p:cNvPr id="11" name="Title 3">
            <a:extLst>
              <a:ext uri="{FF2B5EF4-FFF2-40B4-BE49-F238E27FC236}">
                <a16:creationId xmlns:a16="http://schemas.microsoft.com/office/drawing/2014/main" id="{C0508B9B-5891-4D3C-9F6E-ECDA43B43AC2}"/>
              </a:ext>
            </a:extLst>
          </p:cNvPr>
          <p:cNvSpPr txBox="1">
            <a:spLocks/>
          </p:cNvSpPr>
          <p:nvPr/>
        </p:nvSpPr>
        <p:spPr>
          <a:xfrm>
            <a:off x="56445" y="6161349"/>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 Rachel Hawkes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1</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7.2.21</a:t>
            </a:r>
          </a:p>
        </p:txBody>
      </p:sp>
      <p:pic>
        <p:nvPicPr>
          <p:cNvPr id="14" name="Picture 13" descr="cartoon of Rachel">
            <a:extLst>
              <a:ext uri="{FF2B5EF4-FFF2-40B4-BE49-F238E27FC236}">
                <a16:creationId xmlns:a16="http://schemas.microsoft.com/office/drawing/2014/main" id="{CECA98E0-DEDB-4CDD-9E5D-B5D158D828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7478" y="5939813"/>
            <a:ext cx="693678" cy="886654"/>
          </a:xfrm>
          <a:prstGeom prst="rect">
            <a:avLst/>
          </a:prstGeom>
        </p:spPr>
      </p:pic>
      <p:pic>
        <p:nvPicPr>
          <p:cNvPr id="15" name="Picture 14" descr="NCELP logo"/>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9610771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3200" b="1" dirty="0">
                <a:solidFill>
                  <a:schemeClr val="bg1"/>
                </a:solidFill>
              </a:rPr>
              <a:t>Grammar teaching in KS2</a:t>
            </a:r>
          </a:p>
        </p:txBody>
      </p:sp>
      <p:pic>
        <p:nvPicPr>
          <p:cNvPr id="3" name="Picture 2" descr="picture of teaching slides"/>
          <p:cNvPicPr>
            <a:picLocks noChangeAspect="1"/>
          </p:cNvPicPr>
          <p:nvPr/>
        </p:nvPicPr>
        <p:blipFill rotWithShape="1">
          <a:blip r:embed="rId5"/>
          <a:srcRect b="12423"/>
          <a:stretch/>
        </p:blipFill>
        <p:spPr>
          <a:xfrm>
            <a:off x="8355164" y="97166"/>
            <a:ext cx="3737552" cy="2257152"/>
          </a:xfrm>
          <a:prstGeom prst="rect">
            <a:avLst/>
          </a:prstGeom>
          <a:ln w="28575">
            <a:solidFill>
              <a:srgbClr val="7030A0"/>
            </a:solidFill>
          </a:ln>
        </p:spPr>
      </p:pic>
      <p:pic>
        <p:nvPicPr>
          <p:cNvPr id="4" name="Picture 3" descr="Word Detective teaching exercise"/>
          <p:cNvPicPr>
            <a:picLocks noChangeAspect="1"/>
          </p:cNvPicPr>
          <p:nvPr/>
        </p:nvPicPr>
        <p:blipFill>
          <a:blip r:embed="rId6"/>
          <a:stretch>
            <a:fillRect/>
          </a:stretch>
        </p:blipFill>
        <p:spPr>
          <a:xfrm rot="841976">
            <a:off x="7729939" y="561522"/>
            <a:ext cx="3831199" cy="1790877"/>
          </a:xfrm>
          <a:prstGeom prst="rect">
            <a:avLst/>
          </a:prstGeom>
        </p:spPr>
      </p:pic>
      <p:sp>
        <p:nvSpPr>
          <p:cNvPr id="7" name="TextBox 6"/>
          <p:cNvSpPr txBox="1"/>
          <p:nvPr/>
        </p:nvSpPr>
        <p:spPr>
          <a:xfrm>
            <a:off x="570734" y="1333620"/>
            <a:ext cx="10935978" cy="48628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ED7D31"/>
              </a:buClr>
              <a:buSzTx/>
              <a:buFontTx/>
              <a:buNone/>
              <a:tabLst/>
              <a:defRPr/>
            </a:pPr>
            <a:r>
              <a:rPr kumimoji="0" lang="en-GB" sz="2000" b="0" i="0" u="none" strike="noStrike" kern="1200" cap="none" spc="0" normalizeH="0" baseline="0" noProof="0" dirty="0">
                <a:ln>
                  <a:noFill/>
                </a:ln>
                <a:solidFill>
                  <a:srgbClr val="44546A"/>
                </a:solidFill>
                <a:effectLst/>
                <a:uLnTx/>
                <a:uFillTx/>
                <a:latin typeface="Century Gothic" panose="020B0502020202020204" pitchFamily="34" charset="0"/>
                <a:ea typeface="+mn-ea"/>
                <a:cs typeface="+mn-cs"/>
              </a:rPr>
              <a:t>What does (English) grammar teaching look like in KS2?</a:t>
            </a:r>
          </a:p>
          <a:p>
            <a:pPr marL="0" marR="0" lvl="0" indent="0" algn="l" defTabSz="914400" rtl="0" eaLnBrk="1" fontAlgn="auto" latinLnBrk="0" hangingPunct="1">
              <a:lnSpc>
                <a:spcPct val="100000"/>
              </a:lnSpc>
              <a:spcBef>
                <a:spcPts val="0"/>
              </a:spcBef>
              <a:spcAft>
                <a:spcPts val="0"/>
              </a:spcAft>
              <a:buClr>
                <a:srgbClr val="ED7D31"/>
              </a:buClr>
              <a:buSzTx/>
              <a:buFontTx/>
              <a:buNone/>
              <a:tabLst/>
              <a:defRPr/>
            </a:pPr>
            <a:endParaRPr kumimoji="0" lang="en-GB" sz="2400" b="0" i="0" u="none" strike="noStrike" kern="1200" cap="none" spc="0" normalizeH="0" baseline="0" noProof="0" dirty="0">
              <a:ln>
                <a:noFill/>
              </a:ln>
              <a:solidFill>
                <a:srgbClr val="44546A"/>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
                <a:srgbClr val="ED7D31"/>
              </a:buClr>
              <a:buSzTx/>
              <a:buFont typeface="Wingdings" panose="05000000000000000000" pitchFamily="2" charset="2"/>
              <a:buChar char="Ø"/>
              <a:tabLst/>
              <a:defRPr/>
            </a:pPr>
            <a:r>
              <a:rPr kumimoji="0" lang="en-GB" sz="2000" b="0" i="0" u="none" strike="noStrike" kern="1200" cap="none" spc="0" normalizeH="0" baseline="0" noProof="0" dirty="0">
                <a:ln>
                  <a:noFill/>
                </a:ln>
                <a:solidFill>
                  <a:srgbClr val="44546A"/>
                </a:solidFill>
                <a:effectLst/>
                <a:uLnTx/>
                <a:uFillTx/>
                <a:latin typeface="Century Gothic" panose="020B0502020202020204" pitchFamily="34" charset="0"/>
                <a:ea typeface="+mn-ea"/>
                <a:cs typeface="+mn-cs"/>
              </a:rPr>
              <a:t>Explicit, decontextualized practice (e.g. prefix bingo)</a:t>
            </a:r>
          </a:p>
          <a:p>
            <a:pPr marL="342900" marR="0" lvl="0" indent="-342900" algn="l" defTabSz="914400" rtl="0" eaLnBrk="1" fontAlgn="auto" latinLnBrk="0" hangingPunct="1">
              <a:lnSpc>
                <a:spcPct val="100000"/>
              </a:lnSpc>
              <a:spcBef>
                <a:spcPts val="0"/>
              </a:spcBef>
              <a:spcAft>
                <a:spcPts val="0"/>
              </a:spcAft>
              <a:buClr>
                <a:srgbClr val="ED7D31"/>
              </a:buClr>
              <a:buSzTx/>
              <a:buFont typeface="Wingdings" panose="05000000000000000000" pitchFamily="2" charset="2"/>
              <a:buChar char="Ø"/>
              <a:tabLst/>
              <a:defRPr/>
            </a:pPr>
            <a:endParaRPr kumimoji="0" lang="en-GB" sz="2000" b="0" i="0" u="none" strike="noStrike" kern="1200" cap="none" spc="0" normalizeH="0" baseline="0" noProof="0" dirty="0">
              <a:ln>
                <a:noFill/>
              </a:ln>
              <a:solidFill>
                <a:srgbClr val="44546A"/>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
                <a:srgbClr val="ED7D31"/>
              </a:buClr>
              <a:buSzTx/>
              <a:buFont typeface="Wingdings" panose="05000000000000000000" pitchFamily="2" charset="2"/>
              <a:buChar char="Ø"/>
              <a:tabLst/>
              <a:defRPr/>
            </a:pPr>
            <a:r>
              <a:rPr kumimoji="0" lang="en-GB" sz="2000" b="0" i="0" u="none" strike="noStrike" kern="1200" cap="none" spc="0" normalizeH="0" baseline="0" noProof="0" dirty="0">
                <a:ln>
                  <a:noFill/>
                </a:ln>
                <a:solidFill>
                  <a:srgbClr val="44546A"/>
                </a:solidFill>
                <a:effectLst/>
                <a:uLnTx/>
                <a:uFillTx/>
                <a:latin typeface="Century Gothic" panose="020B0502020202020204" pitchFamily="34" charset="0"/>
                <a:ea typeface="+mn-ea"/>
                <a:cs typeface="+mn-cs"/>
              </a:rPr>
              <a:t>Frequent repetition and revisiting (e.g. “grammar starter” to every literacy lesson)</a:t>
            </a:r>
          </a:p>
          <a:p>
            <a:pPr marL="342900" marR="0" lvl="0" indent="-342900" algn="l" defTabSz="914400" rtl="0" eaLnBrk="1" fontAlgn="auto" latinLnBrk="0" hangingPunct="1">
              <a:lnSpc>
                <a:spcPct val="100000"/>
              </a:lnSpc>
              <a:spcBef>
                <a:spcPts val="0"/>
              </a:spcBef>
              <a:spcAft>
                <a:spcPts val="0"/>
              </a:spcAft>
              <a:buClr>
                <a:srgbClr val="ED7D31"/>
              </a:buClr>
              <a:buSzTx/>
              <a:buFont typeface="Wingdings" panose="05000000000000000000" pitchFamily="2" charset="2"/>
              <a:buChar char="Ø"/>
              <a:tabLst/>
              <a:defRPr/>
            </a:pPr>
            <a:endParaRPr kumimoji="0" lang="en-GB" sz="2000" b="0" i="0" u="none" strike="noStrike" kern="1200" cap="none" spc="0" normalizeH="0" baseline="0" noProof="0" dirty="0">
              <a:ln>
                <a:noFill/>
              </a:ln>
              <a:solidFill>
                <a:srgbClr val="44546A"/>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
                <a:srgbClr val="ED7D31"/>
              </a:buClr>
              <a:buSzTx/>
              <a:buFont typeface="Wingdings" panose="05000000000000000000" pitchFamily="2" charset="2"/>
              <a:buChar char="Ø"/>
              <a:tabLst/>
              <a:defRPr/>
            </a:pPr>
            <a:r>
              <a:rPr kumimoji="0" lang="en-GB" sz="2000" b="0" i="0" u="none" strike="noStrike" kern="1200" cap="none" spc="0" normalizeH="0" baseline="0" noProof="0" dirty="0">
                <a:ln>
                  <a:noFill/>
                </a:ln>
                <a:solidFill>
                  <a:srgbClr val="44546A"/>
                </a:solidFill>
                <a:effectLst/>
                <a:uLnTx/>
                <a:uFillTx/>
                <a:latin typeface="Century Gothic" panose="020B0502020202020204" pitchFamily="34" charset="0"/>
                <a:ea typeface="+mn-ea"/>
                <a:cs typeface="+mn-cs"/>
              </a:rPr>
              <a:t>Highlighting and discussing structures when they arise in guided reading, shared and guided writing, and in other subject work (e.g. history)</a:t>
            </a:r>
          </a:p>
          <a:p>
            <a:pPr marL="342900" marR="0" lvl="0" indent="-342900" algn="l" defTabSz="914400" rtl="0" eaLnBrk="1" fontAlgn="auto" latinLnBrk="0" hangingPunct="1">
              <a:lnSpc>
                <a:spcPct val="100000"/>
              </a:lnSpc>
              <a:spcBef>
                <a:spcPts val="0"/>
              </a:spcBef>
              <a:spcAft>
                <a:spcPts val="0"/>
              </a:spcAft>
              <a:buClr>
                <a:srgbClr val="ED7D31"/>
              </a:buClr>
              <a:buSzTx/>
              <a:buFont typeface="Wingdings" panose="05000000000000000000" pitchFamily="2" charset="2"/>
              <a:buChar char="Ø"/>
              <a:tabLst/>
              <a:defRPr/>
            </a:pPr>
            <a:endParaRPr kumimoji="0" lang="en-GB" sz="2000" b="0" i="0" u="none" strike="noStrike" kern="1200" cap="none" spc="0" normalizeH="0" baseline="0" noProof="0" dirty="0">
              <a:ln>
                <a:noFill/>
              </a:ln>
              <a:solidFill>
                <a:srgbClr val="44546A"/>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
                <a:srgbClr val="ED7D31"/>
              </a:buClr>
              <a:buSzTx/>
              <a:buFont typeface="Wingdings" panose="05000000000000000000" pitchFamily="2" charset="2"/>
              <a:buChar char="Ø"/>
              <a:tabLst/>
              <a:defRPr/>
            </a:pPr>
            <a:endParaRPr kumimoji="0" lang="en-GB" sz="2000" b="0" i="0" u="none" strike="noStrike" kern="1200" cap="none" spc="0" normalizeH="0" baseline="0" noProof="0" dirty="0">
              <a:ln>
                <a:noFill/>
              </a:ln>
              <a:solidFill>
                <a:srgbClr val="44546A"/>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
                <a:srgbClr val="ED7D31"/>
              </a:buClr>
              <a:buSzTx/>
              <a:buFont typeface="Wingdings" panose="05000000000000000000" pitchFamily="2" charset="2"/>
              <a:buChar char="Ø"/>
              <a:tabLst/>
              <a:defRPr/>
            </a:pPr>
            <a:endParaRPr kumimoji="0" lang="en-GB" sz="2000" b="0" i="0" u="none" strike="noStrike" kern="1200" cap="none" spc="0" normalizeH="0" baseline="0" noProof="0" dirty="0">
              <a:ln>
                <a:noFill/>
              </a:ln>
              <a:solidFill>
                <a:srgbClr val="44546A"/>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
                <a:srgbClr val="ED7D31"/>
              </a:buClr>
              <a:buSzTx/>
              <a:buFont typeface="Wingdings" panose="05000000000000000000" pitchFamily="2" charset="2"/>
              <a:buChar char="Ø"/>
              <a:tabLst/>
              <a:defRPr/>
            </a:pPr>
            <a:r>
              <a:rPr kumimoji="0" lang="en-GB" sz="2000" b="0" i="0" u="none" strike="noStrike" kern="1200" cap="none" spc="0" normalizeH="0" baseline="0" noProof="0" dirty="0">
                <a:ln>
                  <a:noFill/>
                </a:ln>
                <a:solidFill>
                  <a:srgbClr val="44546A"/>
                </a:solidFill>
                <a:effectLst/>
                <a:uLnTx/>
                <a:uFillTx/>
                <a:latin typeface="Century Gothic" panose="020B0502020202020204" pitchFamily="34" charset="0"/>
                <a:ea typeface="+mn-ea"/>
                <a:cs typeface="+mn-cs"/>
              </a:rPr>
              <a:t>Repeated exposure to and reinforcement of metalanguage (in line with curriculum)</a:t>
            </a:r>
          </a:p>
          <a:p>
            <a:pPr marL="0" marR="0" lvl="0" indent="0" algn="l" defTabSz="914400" rtl="0" eaLnBrk="1" fontAlgn="auto" latinLnBrk="0" hangingPunct="1">
              <a:lnSpc>
                <a:spcPct val="100000"/>
              </a:lnSpc>
              <a:spcBef>
                <a:spcPts val="0"/>
              </a:spcBef>
              <a:spcAft>
                <a:spcPts val="0"/>
              </a:spcAft>
              <a:buClr>
                <a:srgbClr val="ED7D31"/>
              </a:buClr>
              <a:buSzTx/>
              <a:buFontTx/>
              <a:buNone/>
              <a:tabLst/>
              <a:defRPr/>
            </a:pPr>
            <a:endParaRPr kumimoji="0" lang="en-GB" sz="2000" b="0" i="0" u="none" strike="noStrike" kern="1200" cap="none" spc="0" normalizeH="0" baseline="0" noProof="0" dirty="0">
              <a:ln>
                <a:noFill/>
              </a:ln>
              <a:solidFill>
                <a:srgbClr val="44546A"/>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
                <a:srgbClr val="ED7D31"/>
              </a:buClr>
              <a:buSzTx/>
              <a:buFont typeface="Wingdings" panose="05000000000000000000" pitchFamily="2" charset="2"/>
              <a:buChar char="Ø"/>
              <a:tabLst/>
              <a:defRPr/>
            </a:pPr>
            <a:r>
              <a:rPr kumimoji="0" lang="en-GB" sz="2000" b="0" i="0" u="none" strike="noStrike" kern="1200" cap="none" spc="0" normalizeH="0" baseline="0" noProof="0" dirty="0">
                <a:ln>
                  <a:noFill/>
                </a:ln>
                <a:solidFill>
                  <a:srgbClr val="44546A"/>
                </a:solidFill>
                <a:effectLst/>
                <a:uLnTx/>
                <a:uFillTx/>
                <a:latin typeface="Century Gothic" panose="020B0502020202020204" pitchFamily="34" charset="0"/>
                <a:ea typeface="+mn-ea"/>
                <a:cs typeface="+mn-cs"/>
              </a:rPr>
              <a:t>Proof-reading own work, identifying errors, making improvements</a:t>
            </a:r>
          </a:p>
          <a:p>
            <a:pPr marL="0" marR="0" lvl="0" indent="0" algn="r" defTabSz="914400" rtl="0" eaLnBrk="1" fontAlgn="auto" latinLnBrk="0" hangingPunct="1">
              <a:lnSpc>
                <a:spcPct val="100000"/>
              </a:lnSpc>
              <a:spcBef>
                <a:spcPts val="0"/>
              </a:spcBef>
              <a:spcAft>
                <a:spcPts val="0"/>
              </a:spcAft>
              <a:buClr>
                <a:srgbClr val="ED7D31"/>
              </a:buClr>
              <a:buSzTx/>
              <a:buFontTx/>
              <a:buNone/>
              <a:tabLst/>
              <a:defRPr/>
            </a:pPr>
            <a:r>
              <a:rPr kumimoji="0" lang="en-GB" sz="1800" b="0" i="0" u="none" strike="noStrike" kern="1200" cap="none" spc="0" normalizeH="0" baseline="0" noProof="0" dirty="0">
                <a:ln>
                  <a:noFill/>
                </a:ln>
                <a:solidFill>
                  <a:srgbClr val="44546A"/>
                </a:solidFill>
                <a:effectLst/>
                <a:uLnTx/>
                <a:uFillTx/>
                <a:latin typeface="Century Gothic" panose="020B0502020202020204" pitchFamily="34" charset="0"/>
                <a:ea typeface="+mn-ea"/>
                <a:cs typeface="+mn-cs"/>
              </a:rPr>
              <a:t>(Safford, 2016, pg. 10)</a:t>
            </a:r>
          </a:p>
        </p:txBody>
      </p:sp>
      <p:pic>
        <p:nvPicPr>
          <p:cNvPr id="8" name="Picture 7" descr="text box with quote"/>
          <p:cNvPicPr>
            <a:picLocks noChangeAspect="1"/>
          </p:cNvPicPr>
          <p:nvPr/>
        </p:nvPicPr>
        <p:blipFill>
          <a:blip r:embed="rId7"/>
          <a:stretch>
            <a:fillRect/>
          </a:stretch>
        </p:blipFill>
        <p:spPr>
          <a:xfrm>
            <a:off x="1375712" y="4030051"/>
            <a:ext cx="9388953" cy="636539"/>
          </a:xfrm>
          <a:prstGeom prst="rect">
            <a:avLst/>
          </a:prstGeom>
          <a:ln w="28575">
            <a:solidFill>
              <a:schemeClr val="accent4"/>
            </a:solidFill>
          </a:ln>
        </p:spPr>
      </p:pic>
      <p:sp>
        <p:nvSpPr>
          <p:cNvPr id="9" name="TextBox 8"/>
          <p:cNvSpPr txBox="1"/>
          <p:nvPr/>
        </p:nvSpPr>
        <p:spPr>
          <a:xfrm>
            <a:off x="8034693" y="6483835"/>
            <a:ext cx="306928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Rowena Kasprowicz</a:t>
            </a:r>
          </a:p>
        </p:txBody>
      </p:sp>
    </p:spTree>
    <p:custDataLst>
      <p:tags r:id="rId1"/>
    </p:custDataLst>
    <p:extLst>
      <p:ext uri="{BB962C8B-B14F-4D97-AF65-F5344CB8AC3E}">
        <p14:creationId xmlns:p14="http://schemas.microsoft.com/office/powerpoint/2010/main" val="3536889847"/>
      </p:ext>
    </p:extLst>
  </p:cSld>
  <p:clrMapOvr>
    <a:masterClrMapping/>
  </p:clrMapOvr>
  <mc:AlternateContent xmlns:mc="http://schemas.openxmlformats.org/markup-compatibility/2006" xmlns:p14="http://schemas.microsoft.com/office/powerpoint/2010/main">
    <mc:Choice Requires="p14">
      <p:transition spd="slow" p14:dur="2000" advTm="100644"/>
    </mc:Choice>
    <mc:Fallback xmlns="">
      <p:transition spd="slow" advTm="1006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3200" b="1" dirty="0">
                <a:solidFill>
                  <a:schemeClr val="bg1"/>
                </a:solidFill>
              </a:rPr>
              <a:t>Grammar teaching in KS2</a:t>
            </a:r>
          </a:p>
        </p:txBody>
      </p:sp>
      <p:sp>
        <p:nvSpPr>
          <p:cNvPr id="3" name="TextBox 2"/>
          <p:cNvSpPr txBox="1"/>
          <p:nvPr/>
        </p:nvSpPr>
        <p:spPr>
          <a:xfrm>
            <a:off x="7641019" y="254823"/>
            <a:ext cx="4120055"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546A"/>
                </a:solidFill>
                <a:effectLst/>
                <a:uLnTx/>
                <a:uFillTx/>
                <a:latin typeface="Century Gothic" panose="020B0502020202020204" pitchFamily="34" charset="0"/>
                <a:ea typeface="+mn-ea"/>
                <a:cs typeface="+mn-cs"/>
              </a:rPr>
              <a:t>(Examples taken from 2019 test paper)</a:t>
            </a:r>
          </a:p>
        </p:txBody>
      </p:sp>
      <p:sp>
        <p:nvSpPr>
          <p:cNvPr id="7" name="TextBox 6"/>
          <p:cNvSpPr txBox="1"/>
          <p:nvPr/>
        </p:nvSpPr>
        <p:spPr>
          <a:xfrm>
            <a:off x="570734" y="1333620"/>
            <a:ext cx="1093597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ED7D31"/>
              </a:buClr>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What does (English) grammar assessment look like in KS2?</a:t>
            </a:r>
          </a:p>
        </p:txBody>
      </p:sp>
      <p:pic>
        <p:nvPicPr>
          <p:cNvPr id="8" name="Picture 7" descr="sample assessment question "/>
          <p:cNvPicPr>
            <a:picLocks noChangeAspect="1"/>
          </p:cNvPicPr>
          <p:nvPr/>
        </p:nvPicPr>
        <p:blipFill>
          <a:blip r:embed="rId4"/>
          <a:stretch>
            <a:fillRect/>
          </a:stretch>
        </p:blipFill>
        <p:spPr>
          <a:xfrm>
            <a:off x="281147" y="1724249"/>
            <a:ext cx="5088332" cy="2922353"/>
          </a:xfrm>
          <a:prstGeom prst="rect">
            <a:avLst/>
          </a:prstGeom>
        </p:spPr>
      </p:pic>
      <p:pic>
        <p:nvPicPr>
          <p:cNvPr id="11" name="Picture 10" descr="sample assessment question "/>
          <p:cNvPicPr>
            <a:picLocks noChangeAspect="1"/>
          </p:cNvPicPr>
          <p:nvPr/>
        </p:nvPicPr>
        <p:blipFill>
          <a:blip r:embed="rId5"/>
          <a:stretch>
            <a:fillRect/>
          </a:stretch>
        </p:blipFill>
        <p:spPr>
          <a:xfrm>
            <a:off x="5524759" y="1839762"/>
            <a:ext cx="6491456" cy="1487625"/>
          </a:xfrm>
          <a:prstGeom prst="rect">
            <a:avLst/>
          </a:prstGeom>
        </p:spPr>
      </p:pic>
      <p:pic>
        <p:nvPicPr>
          <p:cNvPr id="9" name="Picture 8" descr="sample assessment question "/>
          <p:cNvPicPr>
            <a:picLocks noChangeAspect="1"/>
          </p:cNvPicPr>
          <p:nvPr/>
        </p:nvPicPr>
        <p:blipFill>
          <a:blip r:embed="rId6"/>
          <a:stretch>
            <a:fillRect/>
          </a:stretch>
        </p:blipFill>
        <p:spPr>
          <a:xfrm>
            <a:off x="300038" y="4646602"/>
            <a:ext cx="6244187" cy="1710836"/>
          </a:xfrm>
          <a:prstGeom prst="rect">
            <a:avLst/>
          </a:prstGeom>
        </p:spPr>
      </p:pic>
      <p:pic>
        <p:nvPicPr>
          <p:cNvPr id="10" name="Picture 9" descr="sample assessment question "/>
          <p:cNvPicPr>
            <a:picLocks noChangeAspect="1"/>
          </p:cNvPicPr>
          <p:nvPr/>
        </p:nvPicPr>
        <p:blipFill>
          <a:blip r:embed="rId7"/>
          <a:stretch>
            <a:fillRect/>
          </a:stretch>
        </p:blipFill>
        <p:spPr>
          <a:xfrm>
            <a:off x="6326291" y="3495796"/>
            <a:ext cx="5689924" cy="2649311"/>
          </a:xfrm>
          <a:prstGeom prst="rect">
            <a:avLst/>
          </a:prstGeom>
        </p:spPr>
      </p:pic>
      <p:sp>
        <p:nvSpPr>
          <p:cNvPr id="12" name="TextBox 11"/>
          <p:cNvSpPr txBox="1"/>
          <p:nvPr/>
        </p:nvSpPr>
        <p:spPr>
          <a:xfrm>
            <a:off x="7920446" y="6485751"/>
            <a:ext cx="306928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Rowena Kasprowicz</a:t>
            </a:r>
          </a:p>
        </p:txBody>
      </p:sp>
    </p:spTree>
    <p:extLst>
      <p:ext uri="{BB962C8B-B14F-4D97-AF65-F5344CB8AC3E}">
        <p14:creationId xmlns:p14="http://schemas.microsoft.com/office/powerpoint/2010/main" val="1962060449"/>
      </p:ext>
    </p:extLst>
  </p:cSld>
  <p:clrMapOvr>
    <a:masterClrMapping/>
  </p:clrMapOvr>
  <mc:AlternateContent xmlns:mc="http://schemas.openxmlformats.org/markup-compatibility/2006" xmlns:p14="http://schemas.microsoft.com/office/powerpoint/2010/main">
    <mc:Choice Requires="p14">
      <p:transition spd="slow" p14:dur="2000" advTm="121569"/>
    </mc:Choice>
    <mc:Fallback xmlns="">
      <p:transition spd="slow" advTm="121569"/>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3200" b="1" dirty="0">
                <a:solidFill>
                  <a:schemeClr val="bg1"/>
                </a:solidFill>
              </a:rPr>
              <a:t>Grammar teaching in KS2</a:t>
            </a:r>
          </a:p>
        </p:txBody>
      </p:sp>
      <p:sp>
        <p:nvSpPr>
          <p:cNvPr id="7" name="TextBox 6"/>
          <p:cNvSpPr txBox="1"/>
          <p:nvPr/>
        </p:nvSpPr>
        <p:spPr>
          <a:xfrm>
            <a:off x="570734" y="1333620"/>
            <a:ext cx="11301952" cy="49552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ED7D31"/>
              </a:buClr>
              <a:buSzTx/>
              <a:buFontTx/>
              <a:buNone/>
              <a:tabLst/>
              <a:defRPr/>
            </a:pPr>
            <a:r>
              <a:rPr kumimoji="0" lang="en-GB" sz="2000" b="0" i="0" u="none" strike="noStrike" kern="1200" cap="none" spc="0" normalizeH="0" baseline="0" noProof="0" dirty="0">
                <a:ln>
                  <a:noFill/>
                </a:ln>
                <a:solidFill>
                  <a:srgbClr val="44546A"/>
                </a:solidFill>
                <a:effectLst/>
                <a:uLnTx/>
                <a:uFillTx/>
                <a:latin typeface="Century Gothic" panose="020B0502020202020204" pitchFamily="34" charset="0"/>
                <a:ea typeface="+mn-ea"/>
                <a:cs typeface="+mn-cs"/>
              </a:rPr>
              <a:t>Pupils’ perceptions of grammar teaching at KS2:</a:t>
            </a:r>
          </a:p>
          <a:p>
            <a:pPr marL="0" marR="0" lvl="0" indent="0" algn="l" defTabSz="914400" rtl="0" eaLnBrk="1" fontAlgn="auto" latinLnBrk="0" hangingPunct="1">
              <a:lnSpc>
                <a:spcPct val="100000"/>
              </a:lnSpc>
              <a:spcBef>
                <a:spcPts val="0"/>
              </a:spcBef>
              <a:spcAft>
                <a:spcPts val="0"/>
              </a:spcAft>
              <a:buClr>
                <a:srgbClr val="ED7D31"/>
              </a:buClr>
              <a:buSzTx/>
              <a:buFontTx/>
              <a:buNone/>
              <a:tabLst/>
              <a:defRPr/>
            </a:pPr>
            <a:endParaRPr kumimoji="0" lang="en-GB" sz="2000" b="0" i="0" u="none" strike="noStrike" kern="1200" cap="none" spc="0" normalizeH="0" baseline="0" noProof="0" dirty="0">
              <a:ln>
                <a:noFill/>
              </a:ln>
              <a:solidFill>
                <a:srgbClr val="44546A"/>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
                <a:srgbClr val="ED7D31"/>
              </a:buClr>
              <a:buSzTx/>
              <a:buFontTx/>
              <a:buNone/>
              <a:tabLst/>
              <a:defRPr/>
            </a:pPr>
            <a:r>
              <a:rPr kumimoji="0" lang="en-GB" sz="2000" b="0" i="1" u="none" strike="noStrike" kern="1200" cap="none" spc="0" normalizeH="0" baseline="0" noProof="0" dirty="0">
                <a:ln>
                  <a:noFill/>
                </a:ln>
                <a:solidFill>
                  <a:srgbClr val="44546A"/>
                </a:solidFill>
                <a:effectLst/>
                <a:uLnTx/>
                <a:uFillTx/>
                <a:latin typeface="Century Gothic" panose="020B0502020202020204" pitchFamily="34" charset="0"/>
                <a:ea typeface="+mn-ea"/>
                <a:cs typeface="+mn-cs"/>
              </a:rPr>
              <a:t>Often contrary to teachers’ view of grammar teaching…</a:t>
            </a:r>
          </a:p>
          <a:p>
            <a:pPr marL="0" marR="0" lvl="0" indent="0" algn="l" defTabSz="914400" rtl="0" eaLnBrk="1" fontAlgn="auto" latinLnBrk="0" hangingPunct="1">
              <a:lnSpc>
                <a:spcPct val="100000"/>
              </a:lnSpc>
              <a:spcBef>
                <a:spcPts val="0"/>
              </a:spcBef>
              <a:spcAft>
                <a:spcPts val="0"/>
              </a:spcAft>
              <a:buClr>
                <a:srgbClr val="ED7D31"/>
              </a:buClr>
              <a:buSzTx/>
              <a:buFontTx/>
              <a:buNone/>
              <a:tabLst/>
              <a:defRPr/>
            </a:pPr>
            <a:endParaRPr kumimoji="0" lang="en-GB" sz="2000" b="0" i="0" u="none" strike="noStrike" kern="1200" cap="none" spc="0" normalizeH="0" baseline="0" noProof="0" dirty="0">
              <a:ln>
                <a:noFill/>
              </a:ln>
              <a:solidFill>
                <a:srgbClr val="44546A"/>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
                <a:srgbClr val="ED7D31"/>
              </a:buClr>
              <a:buSzTx/>
              <a:buFont typeface="Wingdings" panose="05000000000000000000" pitchFamily="2" charset="2"/>
              <a:buChar char="Ø"/>
              <a:tabLst/>
              <a:defRPr/>
            </a:pPr>
            <a:r>
              <a:rPr kumimoji="0" lang="en-GB" sz="2000" b="0" i="0" u="none" strike="noStrike" kern="1200" cap="none" spc="0" normalizeH="0" baseline="0" noProof="0" dirty="0">
                <a:ln>
                  <a:noFill/>
                </a:ln>
                <a:solidFill>
                  <a:srgbClr val="44546A"/>
                </a:solidFill>
                <a:effectLst/>
                <a:uLnTx/>
                <a:uFillTx/>
                <a:latin typeface="Century Gothic" panose="020B0502020202020204" pitchFamily="34" charset="0"/>
                <a:ea typeface="+mn-ea"/>
                <a:cs typeface="+mn-cs"/>
              </a:rPr>
              <a:t>Viewed positively and enjoyed by pupils</a:t>
            </a:r>
          </a:p>
          <a:p>
            <a:pPr marL="342900" marR="0" lvl="0" indent="-342900" algn="l" defTabSz="914400" rtl="0" eaLnBrk="1" fontAlgn="auto" latinLnBrk="0" hangingPunct="1">
              <a:lnSpc>
                <a:spcPct val="100000"/>
              </a:lnSpc>
              <a:spcBef>
                <a:spcPts val="0"/>
              </a:spcBef>
              <a:spcAft>
                <a:spcPts val="0"/>
              </a:spcAft>
              <a:buClr>
                <a:srgbClr val="ED7D31"/>
              </a:buClr>
              <a:buSzTx/>
              <a:buFont typeface="Wingdings" panose="05000000000000000000" pitchFamily="2" charset="2"/>
              <a:buChar char="Ø"/>
              <a:tabLst/>
              <a:defRPr/>
            </a:pPr>
            <a:endParaRPr kumimoji="0" lang="en-GB" sz="2000" b="0" i="0" u="none" strike="noStrike" kern="1200" cap="none" spc="0" normalizeH="0" baseline="0" noProof="0" dirty="0">
              <a:ln>
                <a:noFill/>
              </a:ln>
              <a:solidFill>
                <a:srgbClr val="44546A"/>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
                <a:srgbClr val="ED7D31"/>
              </a:buClr>
              <a:buSzTx/>
              <a:buFont typeface="Wingdings" panose="05000000000000000000" pitchFamily="2" charset="2"/>
              <a:buChar char="Ø"/>
              <a:tabLst/>
              <a:defRPr/>
            </a:pPr>
            <a:r>
              <a:rPr kumimoji="0" lang="en-GB" sz="2000" b="0" i="0" u="none" strike="noStrike" kern="1200" cap="none" spc="0" normalizeH="0" baseline="0" noProof="0" dirty="0">
                <a:ln>
                  <a:noFill/>
                </a:ln>
                <a:solidFill>
                  <a:srgbClr val="44546A"/>
                </a:solidFill>
                <a:effectLst/>
                <a:uLnTx/>
                <a:uFillTx/>
                <a:latin typeface="Century Gothic" panose="020B0502020202020204" pitchFamily="34" charset="0"/>
                <a:ea typeface="+mn-ea"/>
                <a:cs typeface="+mn-cs"/>
              </a:rPr>
              <a:t>Appreciate having a clearly defined set of rules (at least within context of </a:t>
            </a:r>
            <a:r>
              <a:rPr kumimoji="0" lang="en-GB" sz="2000" b="0" i="0" u="none" strike="noStrike" kern="1200" cap="none" spc="0" normalizeH="0" baseline="0" noProof="0" dirty="0" err="1">
                <a:ln>
                  <a:noFill/>
                </a:ln>
                <a:solidFill>
                  <a:srgbClr val="44546A"/>
                </a:solidFill>
                <a:effectLst/>
                <a:uLnTx/>
                <a:uFillTx/>
                <a:latin typeface="Century Gothic" panose="020B0502020202020204" pitchFamily="34" charset="0"/>
                <a:ea typeface="+mn-ea"/>
                <a:cs typeface="+mn-cs"/>
              </a:rPr>
              <a:t>SPaG</a:t>
            </a:r>
            <a:r>
              <a:rPr kumimoji="0" lang="en-GB" sz="2000" b="0" i="0" u="none" strike="noStrike" kern="1200" cap="none" spc="0" normalizeH="0" baseline="0" noProof="0" dirty="0">
                <a:ln>
                  <a:noFill/>
                </a:ln>
                <a:solidFill>
                  <a:srgbClr val="44546A"/>
                </a:solidFill>
                <a:effectLst/>
                <a:uLnTx/>
                <a:uFillTx/>
                <a:latin typeface="Century Gothic" panose="020B0502020202020204" pitchFamily="34" charset="0"/>
                <a:ea typeface="+mn-ea"/>
                <a:cs typeface="+mn-cs"/>
              </a:rPr>
              <a:t>)</a:t>
            </a:r>
          </a:p>
          <a:p>
            <a:pPr marL="342900" marR="0" lvl="0" indent="-342900" algn="l" defTabSz="914400" rtl="0" eaLnBrk="1" fontAlgn="auto" latinLnBrk="0" hangingPunct="1">
              <a:lnSpc>
                <a:spcPct val="100000"/>
              </a:lnSpc>
              <a:spcBef>
                <a:spcPts val="0"/>
              </a:spcBef>
              <a:spcAft>
                <a:spcPts val="0"/>
              </a:spcAft>
              <a:buClr>
                <a:srgbClr val="ED7D31"/>
              </a:buClr>
              <a:buSzTx/>
              <a:buFont typeface="Wingdings" panose="05000000000000000000" pitchFamily="2" charset="2"/>
              <a:buChar char="Ø"/>
              <a:tabLst/>
              <a:defRPr/>
            </a:pPr>
            <a:endParaRPr kumimoji="0" lang="en-GB" sz="2000" b="0" i="0" u="none" strike="noStrike" kern="1200" cap="none" spc="0" normalizeH="0" baseline="0" noProof="0" dirty="0">
              <a:ln>
                <a:noFill/>
              </a:ln>
              <a:solidFill>
                <a:srgbClr val="44546A"/>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
                <a:srgbClr val="ED7D31"/>
              </a:buClr>
              <a:buSzTx/>
              <a:buFont typeface="Wingdings" panose="05000000000000000000" pitchFamily="2" charset="2"/>
              <a:buChar char="Ø"/>
              <a:tabLst/>
              <a:defRPr/>
            </a:pPr>
            <a:r>
              <a:rPr kumimoji="0" lang="en-GB" sz="2000" b="0" i="0" u="none" strike="noStrike" kern="1200" cap="none" spc="0" normalizeH="0" baseline="0" noProof="0" dirty="0">
                <a:ln>
                  <a:noFill/>
                </a:ln>
                <a:solidFill>
                  <a:srgbClr val="44546A"/>
                </a:solidFill>
                <a:effectLst/>
                <a:uLnTx/>
                <a:uFillTx/>
                <a:latin typeface="Century Gothic" panose="020B0502020202020204" pitchFamily="34" charset="0"/>
                <a:ea typeface="+mn-ea"/>
                <a:cs typeface="+mn-cs"/>
              </a:rPr>
              <a:t>Boosts confidence of weaker readers and writers</a:t>
            </a:r>
          </a:p>
          <a:p>
            <a:pPr marL="342900" marR="0" lvl="0" indent="-342900" algn="l" defTabSz="914400" rtl="0" eaLnBrk="1" fontAlgn="auto" latinLnBrk="0" hangingPunct="1">
              <a:lnSpc>
                <a:spcPct val="100000"/>
              </a:lnSpc>
              <a:spcBef>
                <a:spcPts val="0"/>
              </a:spcBef>
              <a:spcAft>
                <a:spcPts val="0"/>
              </a:spcAft>
              <a:buClr>
                <a:srgbClr val="ED7D31"/>
              </a:buClr>
              <a:buSzTx/>
              <a:buFont typeface="Wingdings" panose="05000000000000000000" pitchFamily="2" charset="2"/>
              <a:buChar char="Ø"/>
              <a:tabLst/>
              <a:defRPr/>
            </a:pPr>
            <a:endParaRPr kumimoji="0" lang="en-GB" sz="2000" b="0" i="0" u="none" strike="noStrike" kern="1200" cap="none" spc="0" normalizeH="0" baseline="0" noProof="0" dirty="0">
              <a:ln>
                <a:noFill/>
              </a:ln>
              <a:solidFill>
                <a:srgbClr val="44546A"/>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
                <a:srgbClr val="ED7D31"/>
              </a:buClr>
              <a:buSzTx/>
              <a:buFont typeface="Wingdings" panose="05000000000000000000" pitchFamily="2" charset="2"/>
              <a:buChar char="Ø"/>
              <a:tabLst/>
              <a:defRPr/>
            </a:pPr>
            <a:r>
              <a:rPr kumimoji="0" lang="en-GB" sz="2000" b="0" i="0" u="none" strike="noStrike" kern="1200" cap="none" spc="0" normalizeH="0" baseline="0" noProof="0" dirty="0">
                <a:ln>
                  <a:noFill/>
                </a:ln>
                <a:solidFill>
                  <a:srgbClr val="44546A"/>
                </a:solidFill>
                <a:effectLst/>
                <a:uLnTx/>
                <a:uFillTx/>
                <a:latin typeface="Century Gothic" panose="020B0502020202020204" pitchFamily="34" charset="0"/>
                <a:ea typeface="+mn-ea"/>
                <a:cs typeface="+mn-cs"/>
              </a:rPr>
              <a:t>Embedding grammar practice in wider literacy work helps to deepen pupils’ understanding of the concepts (although this isn’t reflected in the content of the test)</a:t>
            </a:r>
          </a:p>
          <a:p>
            <a:pPr marL="342900" marR="0" lvl="0" indent="-342900" algn="l" defTabSz="914400" rtl="0" eaLnBrk="1" fontAlgn="auto" latinLnBrk="0" hangingPunct="1">
              <a:lnSpc>
                <a:spcPct val="100000"/>
              </a:lnSpc>
              <a:spcBef>
                <a:spcPts val="0"/>
              </a:spcBef>
              <a:spcAft>
                <a:spcPts val="0"/>
              </a:spcAft>
              <a:buClr>
                <a:srgbClr val="ED7D31"/>
              </a:buClr>
              <a:buSzTx/>
              <a:buFont typeface="Wingdings" panose="05000000000000000000" pitchFamily="2" charset="2"/>
              <a:buChar char="Ø"/>
              <a:tabLst/>
              <a:defRPr/>
            </a:pPr>
            <a:endParaRPr kumimoji="0" lang="en-GB" sz="2000" b="0" i="0" u="none" strike="noStrike" kern="1200" cap="none" spc="0" normalizeH="0" baseline="0" noProof="0" dirty="0">
              <a:ln>
                <a:noFill/>
              </a:ln>
              <a:solidFill>
                <a:srgbClr val="44546A"/>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
                <a:srgbClr val="ED7D31"/>
              </a:buClr>
              <a:buSzTx/>
              <a:buFont typeface="Wingdings" panose="05000000000000000000" pitchFamily="2" charset="2"/>
              <a:buChar char="Ø"/>
              <a:tabLst/>
              <a:defRPr/>
            </a:pPr>
            <a:r>
              <a:rPr kumimoji="0" lang="en-GB" sz="2000" b="0" i="0" u="none" strike="noStrike" kern="1200" cap="none" spc="0" normalizeH="0" baseline="0" noProof="0" dirty="0">
                <a:ln>
                  <a:noFill/>
                </a:ln>
                <a:solidFill>
                  <a:srgbClr val="44546A"/>
                </a:solidFill>
                <a:effectLst/>
                <a:uLnTx/>
                <a:uFillTx/>
                <a:latin typeface="Century Gothic" panose="020B0502020202020204" pitchFamily="34" charset="0"/>
                <a:ea typeface="+mn-ea"/>
                <a:cs typeface="+mn-cs"/>
              </a:rPr>
              <a:t>Notably, </a:t>
            </a:r>
            <a:r>
              <a:rPr kumimoji="0" lang="en-GB" sz="2000" b="0" i="0" u="none" strike="noStrike" kern="1200" cap="none" spc="0" normalizeH="0" baseline="0" noProof="0" dirty="0" err="1">
                <a:ln>
                  <a:noFill/>
                </a:ln>
                <a:solidFill>
                  <a:srgbClr val="44546A"/>
                </a:solidFill>
                <a:effectLst/>
                <a:uLnTx/>
                <a:uFillTx/>
                <a:latin typeface="Century Gothic" panose="020B0502020202020204" pitchFamily="34" charset="0"/>
                <a:ea typeface="+mn-ea"/>
                <a:cs typeface="+mn-cs"/>
              </a:rPr>
              <a:t>SPaG</a:t>
            </a:r>
            <a:r>
              <a:rPr kumimoji="0" lang="en-GB" sz="2000" b="0" i="0" u="none" strike="noStrike" kern="1200" cap="none" spc="0" normalizeH="0" baseline="0" noProof="0" dirty="0">
                <a:ln>
                  <a:noFill/>
                </a:ln>
                <a:solidFill>
                  <a:srgbClr val="44546A"/>
                </a:solidFill>
                <a:effectLst/>
                <a:uLnTx/>
                <a:uFillTx/>
                <a:latin typeface="Century Gothic" panose="020B0502020202020204" pitchFamily="34" charset="0"/>
                <a:ea typeface="+mn-ea"/>
                <a:cs typeface="+mn-cs"/>
              </a:rPr>
              <a:t> is one area in which EAL learners perform at a similar level (or indeed outperform) L1 English learners </a:t>
            </a:r>
            <a:r>
              <a:rPr kumimoji="0" lang="en-GB" sz="1600" b="0" i="0" u="none" strike="noStrike" kern="1200" cap="none" spc="0" normalizeH="0" baseline="0" noProof="0" dirty="0">
                <a:ln>
                  <a:noFill/>
                </a:ln>
                <a:solidFill>
                  <a:srgbClr val="44546A"/>
                </a:solidFill>
                <a:effectLst/>
                <a:uLnTx/>
                <a:uFillTx/>
                <a:latin typeface="Century Gothic" panose="020B0502020202020204" pitchFamily="34" charset="0"/>
                <a:ea typeface="+mn-ea"/>
                <a:cs typeface="+mn-cs"/>
              </a:rPr>
              <a:t>(</a:t>
            </a:r>
            <a:r>
              <a:rPr kumimoji="0" lang="en-GB" sz="1600" b="0" i="0" u="none" strike="noStrike" kern="1200" cap="none" spc="0" normalizeH="0" baseline="0" noProof="0" dirty="0" err="1">
                <a:ln>
                  <a:noFill/>
                </a:ln>
                <a:solidFill>
                  <a:srgbClr val="44546A"/>
                </a:solidFill>
                <a:effectLst/>
                <a:uLnTx/>
                <a:uFillTx/>
                <a:latin typeface="Century Gothic" panose="020B0502020202020204" pitchFamily="34" charset="0"/>
                <a:ea typeface="+mn-ea"/>
                <a:cs typeface="+mn-cs"/>
              </a:rPr>
              <a:t>DfE</a:t>
            </a:r>
            <a:r>
              <a:rPr kumimoji="0" lang="en-GB" sz="1600" b="0" i="0" u="none" strike="noStrike" kern="1200" cap="none" spc="0" normalizeH="0" baseline="0" noProof="0" dirty="0">
                <a:ln>
                  <a:noFill/>
                </a:ln>
                <a:solidFill>
                  <a:srgbClr val="44546A"/>
                </a:solidFill>
                <a:effectLst/>
                <a:uLnTx/>
                <a:uFillTx/>
                <a:latin typeface="Century Gothic" panose="020B0502020202020204" pitchFamily="34" charset="0"/>
                <a:ea typeface="+mn-ea"/>
                <a:cs typeface="+mn-cs"/>
              </a:rPr>
              <a:t>, 2019)</a:t>
            </a:r>
          </a:p>
          <a:p>
            <a:pPr marL="0" marR="0" lvl="0" indent="0" algn="r" defTabSz="914400" rtl="0" eaLnBrk="1" fontAlgn="auto" latinLnBrk="0" hangingPunct="1">
              <a:lnSpc>
                <a:spcPct val="100000"/>
              </a:lnSpc>
              <a:spcBef>
                <a:spcPts val="0"/>
              </a:spcBef>
              <a:spcAft>
                <a:spcPts val="0"/>
              </a:spcAft>
              <a:buClr>
                <a:srgbClr val="ED7D31"/>
              </a:buClr>
              <a:buSzTx/>
              <a:buFontTx/>
              <a:buNone/>
              <a:tabLst/>
              <a:defRPr/>
            </a:pPr>
            <a:r>
              <a:rPr kumimoji="0" lang="en-GB" sz="1600" b="0" i="0" u="none" strike="noStrike" kern="1200" cap="none" spc="0" normalizeH="0" baseline="0" noProof="0" dirty="0">
                <a:ln>
                  <a:noFill/>
                </a:ln>
                <a:solidFill>
                  <a:srgbClr val="44546A"/>
                </a:solidFill>
                <a:effectLst/>
                <a:uLnTx/>
                <a:uFillTx/>
                <a:latin typeface="Century Gothic" panose="020B0502020202020204" pitchFamily="34" charset="0"/>
                <a:ea typeface="+mn-ea"/>
                <a:cs typeface="+mn-cs"/>
              </a:rPr>
              <a:t>(Safford, 2016)</a:t>
            </a:r>
          </a:p>
        </p:txBody>
      </p:sp>
      <p:sp>
        <p:nvSpPr>
          <p:cNvPr id="8" name="TextBox 7"/>
          <p:cNvSpPr txBox="1"/>
          <p:nvPr/>
        </p:nvSpPr>
        <p:spPr>
          <a:xfrm>
            <a:off x="7920446" y="6458452"/>
            <a:ext cx="306928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Rowena Kasprowicz</a:t>
            </a:r>
          </a:p>
        </p:txBody>
      </p:sp>
    </p:spTree>
    <p:extLst>
      <p:ext uri="{BB962C8B-B14F-4D97-AF65-F5344CB8AC3E}">
        <p14:creationId xmlns:p14="http://schemas.microsoft.com/office/powerpoint/2010/main" val="2282989320"/>
      </p:ext>
    </p:extLst>
  </p:cSld>
  <p:clrMapOvr>
    <a:masterClrMapping/>
  </p:clrMapOvr>
  <mc:AlternateContent xmlns:mc="http://schemas.openxmlformats.org/markup-compatibility/2006" xmlns:p14="http://schemas.microsoft.com/office/powerpoint/2010/main">
    <mc:Choice Requires="p14">
      <p:transition spd="slow" p14:dur="2000" advTm="122482"/>
    </mc:Choice>
    <mc:Fallback xmlns="">
      <p:transition spd="slow" advTm="122482"/>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8766313" cy="867128"/>
          </a:xfrm>
          <a:prstGeom prst="rect">
            <a:avLst/>
          </a:prstGeom>
        </p:spPr>
      </p:pic>
      <p:sp>
        <p:nvSpPr>
          <p:cNvPr id="2" name="Title 1"/>
          <p:cNvSpPr>
            <a:spLocks noGrp="1"/>
          </p:cNvSpPr>
          <p:nvPr>
            <p:ph type="title"/>
          </p:nvPr>
        </p:nvSpPr>
        <p:spPr>
          <a:xfrm>
            <a:off x="-1" y="-31746"/>
            <a:ext cx="10515600" cy="1325563"/>
          </a:xfrm>
        </p:spPr>
        <p:txBody>
          <a:bodyPr>
            <a:normAutofit/>
          </a:bodyPr>
          <a:lstStyle/>
          <a:p>
            <a:r>
              <a:rPr lang="en-GB" sz="3600" b="1" dirty="0">
                <a:solidFill>
                  <a:schemeClr val="bg1"/>
                </a:solidFill>
              </a:rPr>
              <a:t>Building links with primary English</a:t>
            </a:r>
          </a:p>
        </p:txBody>
      </p:sp>
      <p:sp>
        <p:nvSpPr>
          <p:cNvPr id="7" name="TextBox 6">
            <a:extLst>
              <a:ext uri="{FF2B5EF4-FFF2-40B4-BE49-F238E27FC236}">
                <a16:creationId xmlns:a16="http://schemas.microsoft.com/office/drawing/2014/main" id="{B8F72CA2-B444-472D-B4BF-DE70F9541B62}"/>
              </a:ext>
            </a:extLst>
          </p:cNvPr>
          <p:cNvSpPr txBox="1"/>
          <p:nvPr/>
        </p:nvSpPr>
        <p:spPr>
          <a:xfrm>
            <a:off x="361950" y="1428750"/>
            <a:ext cx="1133475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MFL Pedagogy Review also recommends making use of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standard grammatical terminology.</a:t>
            </a:r>
          </a:p>
        </p:txBody>
      </p:sp>
      <p:sp>
        <p:nvSpPr>
          <p:cNvPr id="9" name="TextBox 8">
            <a:extLst>
              <a:ext uri="{FF2B5EF4-FFF2-40B4-BE49-F238E27FC236}">
                <a16:creationId xmlns:a16="http://schemas.microsoft.com/office/drawing/2014/main" id="{201016AB-87D4-48F1-812B-C14DBF0B055E}"/>
              </a:ext>
            </a:extLst>
          </p:cNvPr>
          <p:cNvSpPr txBox="1"/>
          <p:nvPr/>
        </p:nvSpPr>
        <p:spPr>
          <a:xfrm>
            <a:off x="361950" y="2404408"/>
            <a:ext cx="1133475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KS1 and KS2 English curricula also teach terminology explicitly, and this knowledge is then tested in the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SPaG</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(Spelling, Punctuation and Grammar) test at the end of KS2.</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B529A901-D2D8-4801-ADE2-15221F252499}"/>
              </a:ext>
            </a:extLst>
          </p:cNvPr>
          <p:cNvSpPr txBox="1"/>
          <p:nvPr/>
        </p:nvSpPr>
        <p:spPr>
          <a:xfrm>
            <a:off x="361950" y="3859590"/>
            <a:ext cx="1133475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NCELP has produced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hlinkClick r:id="rId4"/>
              </a:rPr>
              <a:t>lists of recommended grammatical terminology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for French, German and Spanish, based on the KS1 and KS2 English curricula and aligned with core grammatical concepts introduced in the NCELP SOW.</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6E4A05C2-0322-4532-B46E-55361237B3C3}"/>
              </a:ext>
            </a:extLst>
          </p:cNvPr>
          <p:cNvSpPr txBox="1"/>
          <p:nvPr/>
        </p:nvSpPr>
        <p:spPr>
          <a:xfrm>
            <a:off x="361950" y="5429250"/>
            <a:ext cx="1133475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Using the same terminology enables teachers to build on KS2 English understanding.</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CBD9195E-5C38-47B7-A923-3EAB07E32E27}"/>
              </a:ext>
            </a:extLst>
          </p:cNvPr>
          <p:cNvSpPr txBox="1"/>
          <p:nvPr/>
        </p:nvSpPr>
        <p:spPr>
          <a:xfrm>
            <a:off x="7920446" y="6458452"/>
            <a:ext cx="306928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Rowena Kasprowicz</a:t>
            </a:r>
          </a:p>
        </p:txBody>
      </p:sp>
    </p:spTree>
    <p:extLst>
      <p:ext uri="{BB962C8B-B14F-4D97-AF65-F5344CB8AC3E}">
        <p14:creationId xmlns:p14="http://schemas.microsoft.com/office/powerpoint/2010/main" val="326670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8766313" cy="867128"/>
          </a:xfrm>
          <a:prstGeom prst="rect">
            <a:avLst/>
          </a:prstGeom>
        </p:spPr>
      </p:pic>
      <p:sp>
        <p:nvSpPr>
          <p:cNvPr id="2" name="Title 1"/>
          <p:cNvSpPr>
            <a:spLocks noGrp="1"/>
          </p:cNvSpPr>
          <p:nvPr>
            <p:ph type="title"/>
          </p:nvPr>
        </p:nvSpPr>
        <p:spPr>
          <a:xfrm>
            <a:off x="-1" y="-31746"/>
            <a:ext cx="10515600" cy="1325563"/>
          </a:xfrm>
        </p:spPr>
        <p:txBody>
          <a:bodyPr>
            <a:normAutofit/>
          </a:bodyPr>
          <a:lstStyle/>
          <a:p>
            <a:r>
              <a:rPr lang="en-GB" sz="3600" b="1" dirty="0">
                <a:solidFill>
                  <a:schemeClr val="bg1"/>
                </a:solidFill>
              </a:rPr>
              <a:t>Building links with primary English</a:t>
            </a:r>
          </a:p>
        </p:txBody>
      </p:sp>
      <p:sp>
        <p:nvSpPr>
          <p:cNvPr id="7" name="TextBox 6">
            <a:extLst>
              <a:ext uri="{FF2B5EF4-FFF2-40B4-BE49-F238E27FC236}">
                <a16:creationId xmlns:a16="http://schemas.microsoft.com/office/drawing/2014/main" id="{B8F72CA2-B444-472D-B4BF-DE70F9541B62}"/>
              </a:ext>
            </a:extLst>
          </p:cNvPr>
          <p:cNvSpPr txBox="1"/>
          <p:nvPr/>
        </p:nvSpPr>
        <p:spPr>
          <a:xfrm>
            <a:off x="361950" y="1428750"/>
            <a:ext cx="11334750" cy="3898888"/>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Explicit presentation of the pattern / rule</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English grammatical terminology (at least, initially)</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Examples in both English and the new language</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Deliberate cross-linguistic comparisons, particularly where there are key differences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2936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rectangle">
            <a:extLst>
              <a:ext uri="{FF2B5EF4-FFF2-40B4-BE49-F238E27FC236}">
                <a16:creationId xmlns:a16="http://schemas.microsoft.com/office/drawing/2014/main" id="{484D0354-6DBF-4464-BF92-5AAA8AE6789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3844"/>
            <a:ext cx="8096250" cy="867128"/>
          </a:xfrm>
          <a:prstGeom prst="rect">
            <a:avLst/>
          </a:prstGeom>
        </p:spPr>
      </p:pic>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0" y="269875"/>
            <a:ext cx="7334250" cy="713163"/>
          </a:xfrm>
        </p:spPr>
        <p:txBody>
          <a:bodyPr>
            <a:noAutofit/>
          </a:bodyPr>
          <a:lstStyle/>
          <a:p>
            <a:r>
              <a:rPr lang="fr-FR" sz="3600" b="1" dirty="0" err="1">
                <a:solidFill>
                  <a:schemeClr val="bg1"/>
                </a:solidFill>
                <a:latin typeface="Century Gothic" panose="020B0502020202020204" pitchFamily="34" charset="0"/>
              </a:rPr>
              <a:t>Knowledg</a:t>
            </a:r>
            <a:r>
              <a:rPr lang="fr-FR" sz="3600" b="1" dirty="0" err="1">
                <a:solidFill>
                  <a:schemeClr val="bg1"/>
                </a:solidFill>
              </a:rPr>
              <a:t>e</a:t>
            </a:r>
            <a:r>
              <a:rPr lang="fr-FR" sz="3600" b="1" dirty="0">
                <a:solidFill>
                  <a:schemeClr val="bg1"/>
                </a:solidFill>
              </a:rPr>
              <a:t> about </a:t>
            </a:r>
            <a:r>
              <a:rPr lang="fr-FR" sz="3600" b="1" dirty="0" err="1">
                <a:solidFill>
                  <a:schemeClr val="bg1"/>
                </a:solidFill>
              </a:rPr>
              <a:t>language</a:t>
            </a:r>
            <a:endParaRPr lang="fr-FR" sz="3600" b="1" dirty="0">
              <a:solidFill>
                <a:schemeClr val="bg1"/>
              </a:solidFill>
              <a:latin typeface="Century Gothic" panose="020B0502020202020204" pitchFamily="34" charset="0"/>
            </a:endParaRPr>
          </a:p>
        </p:txBody>
      </p:sp>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46" name="Content Placeholder 12">
            <a:extLst>
              <a:ext uri="{FF2B5EF4-FFF2-40B4-BE49-F238E27FC236}">
                <a16:creationId xmlns:a16="http://schemas.microsoft.com/office/drawing/2014/main" id="{CA7CF936-17E5-4759-A3F3-DEAD6A8F8F8C}"/>
              </a:ext>
            </a:extLst>
          </p:cNvPr>
          <p:cNvSpPr>
            <a:spLocks noGrp="1"/>
          </p:cNvSpPr>
          <p:nvPr>
            <p:ph idx="1"/>
          </p:nvPr>
        </p:nvSpPr>
        <p:spPr>
          <a:xfrm>
            <a:off x="289729" y="1293817"/>
            <a:ext cx="11612541" cy="4172705"/>
          </a:xfrm>
        </p:spPr>
        <p:txBody>
          <a:bodyPr anchor="t">
            <a:normAutofit/>
          </a:bodyPr>
          <a:lstStyle/>
          <a:p>
            <a:pPr marL="0" indent="0">
              <a:buNone/>
            </a:pPr>
            <a:r>
              <a:rPr lang="en-GB" dirty="0">
                <a:solidFill>
                  <a:schemeClr val="accent1">
                    <a:lumMod val="50000"/>
                  </a:schemeClr>
                </a:solidFill>
              </a:rPr>
              <a:t>Many different terms are used to refer to learners’ </a:t>
            </a:r>
            <a:r>
              <a:rPr lang="en-GB" b="1" dirty="0">
                <a:solidFill>
                  <a:schemeClr val="accent1">
                    <a:lumMod val="50000"/>
                  </a:schemeClr>
                </a:solidFill>
              </a:rPr>
              <a:t>knowledge about language</a:t>
            </a:r>
            <a:r>
              <a:rPr lang="en-GB" dirty="0">
                <a:solidFill>
                  <a:schemeClr val="accent1">
                    <a:lumMod val="50000"/>
                  </a:schemeClr>
                </a:solidFill>
              </a:rPr>
              <a:t>:</a:t>
            </a:r>
          </a:p>
          <a:p>
            <a:pPr lvl="1">
              <a:lnSpc>
                <a:spcPct val="200000"/>
              </a:lnSpc>
              <a:buFont typeface="Wingdings" panose="05000000000000000000" pitchFamily="2" charset="2"/>
              <a:buChar char="§"/>
            </a:pPr>
            <a:r>
              <a:rPr lang="en-GB" sz="2600" dirty="0">
                <a:solidFill>
                  <a:schemeClr val="accent1">
                    <a:lumMod val="50000"/>
                  </a:schemeClr>
                </a:solidFill>
              </a:rPr>
              <a:t>Language awareness</a:t>
            </a:r>
          </a:p>
          <a:p>
            <a:pPr lvl="1">
              <a:lnSpc>
                <a:spcPct val="200000"/>
              </a:lnSpc>
              <a:buFont typeface="Wingdings" panose="05000000000000000000" pitchFamily="2" charset="2"/>
              <a:buChar char="§"/>
            </a:pPr>
            <a:r>
              <a:rPr lang="en-GB" sz="2600" dirty="0">
                <a:solidFill>
                  <a:schemeClr val="accent1">
                    <a:lumMod val="50000"/>
                  </a:schemeClr>
                </a:solidFill>
              </a:rPr>
              <a:t>Metalinguistic ability / knowledge</a:t>
            </a:r>
          </a:p>
          <a:p>
            <a:pPr lvl="1">
              <a:lnSpc>
                <a:spcPct val="200000"/>
              </a:lnSpc>
              <a:buFont typeface="Wingdings" panose="05000000000000000000" pitchFamily="2" charset="2"/>
              <a:buChar char="§"/>
            </a:pPr>
            <a:r>
              <a:rPr lang="en-GB" sz="2600" dirty="0">
                <a:solidFill>
                  <a:schemeClr val="accent1">
                    <a:lumMod val="50000"/>
                  </a:schemeClr>
                </a:solidFill>
              </a:rPr>
              <a:t>Language analytical ability</a:t>
            </a:r>
          </a:p>
          <a:p>
            <a:pPr marL="0" indent="0">
              <a:buNone/>
            </a:pPr>
            <a:endParaRPr lang="en-GB" dirty="0">
              <a:solidFill>
                <a:schemeClr val="accent1">
                  <a:lumMod val="50000"/>
                </a:schemeClr>
              </a:solidFill>
            </a:endParaRPr>
          </a:p>
        </p:txBody>
      </p:sp>
      <p:sp>
        <p:nvSpPr>
          <p:cNvPr id="47" name="TextBox 46">
            <a:extLst>
              <a:ext uri="{FF2B5EF4-FFF2-40B4-BE49-F238E27FC236}">
                <a16:creationId xmlns:a16="http://schemas.microsoft.com/office/drawing/2014/main" id="{C02FD927-68AD-470E-8864-D1AEC80D9EC3}"/>
              </a:ext>
            </a:extLst>
          </p:cNvPr>
          <p:cNvSpPr txBox="1"/>
          <p:nvPr/>
        </p:nvSpPr>
        <p:spPr>
          <a:xfrm>
            <a:off x="289729" y="4866357"/>
            <a:ext cx="1133475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Taken as a whole, they essentially describe learners’ ability to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spot patterns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know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language rules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use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technical language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describe linguistic phenomena.</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8D59BDA3-8078-46F0-8EAA-470EE9BDC854}"/>
              </a:ext>
            </a:extLst>
          </p:cNvPr>
          <p:cNvSpPr txBox="1"/>
          <p:nvPr/>
        </p:nvSpPr>
        <p:spPr>
          <a:xfrm>
            <a:off x="7920446" y="6458452"/>
            <a:ext cx="306928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Rowena Kasprowicz</a:t>
            </a:r>
          </a:p>
        </p:txBody>
      </p:sp>
    </p:spTree>
    <p:extLst>
      <p:ext uri="{BB962C8B-B14F-4D97-AF65-F5344CB8AC3E}">
        <p14:creationId xmlns:p14="http://schemas.microsoft.com/office/powerpoint/2010/main" val="191014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build="p"/>
      <p:bldP spid="4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6"/>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rgbClr val="002060"/>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NCELP_template.pptx" id="{851E8A6A-D5BB-4C26-B157-3EC16E233918}" vid="{8BFF32F4-6F0A-4FC3-899B-73F2A33C2379}"/>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3.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template" id="{A584392A-2C27-EF4E-BE7A-23E569A15FEE}" vid="{C5265BCB-6564-944E-94B9-024A124CD2F8}"/>
    </a:ext>
  </a:extLst>
</a:theme>
</file>

<file path=ppt/theme/theme4.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DE201B1D-F283-4761-B109-34C1B42736A8}" vid="{4FD433AE-AD99-42F2-91AA-464A1A1B2D7C}"/>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7.xml><?xml version="1.0" encoding="utf-8"?>
<a:theme xmlns:a="http://schemas.openxmlformats.org/drawingml/2006/main" name="1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skeleton_template" id="{C3BD2417-7D2D-5349-B565-4C54594803A4}" vid="{59918839-9278-BB4A-AFEA-CB3D0FEEC104}"/>
    </a:ext>
  </a:extLst>
</a:theme>
</file>

<file path=ppt/theme/theme8.xml><?xml version="1.0" encoding="utf-8"?>
<a:theme xmlns:a="http://schemas.openxmlformats.org/drawingml/2006/main" name="1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Spanish_skeleton_template" id="{C3BD2417-7D2D-5349-B565-4C54594803A4}" vid="{176CC6A6-DC07-2249-B76E-D4D3571CA028}"/>
    </a:ext>
  </a:extLst>
</a:theme>
</file>

<file path=ppt/theme/theme9.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docProps/app.xml><?xml version="1.0" encoding="utf-8"?>
<Properties xmlns="http://schemas.openxmlformats.org/officeDocument/2006/extended-properties" xmlns:vt="http://schemas.openxmlformats.org/officeDocument/2006/docPropsVTypes">
  <TotalTime>33</TotalTime>
  <Words>8370</Words>
  <Application>Microsoft Macintosh PowerPoint</Application>
  <PresentationFormat>Widescreen</PresentationFormat>
  <Paragraphs>666</Paragraphs>
  <Slides>34</Slides>
  <Notes>34</Notes>
  <HiddenSlides>0</HiddenSlides>
  <MMClips>0</MMClips>
  <ScaleCrop>false</ScaleCrop>
  <HeadingPairs>
    <vt:vector size="6" baseType="variant">
      <vt:variant>
        <vt:lpstr>Fonts Used</vt:lpstr>
      </vt:variant>
      <vt:variant>
        <vt:i4>8</vt:i4>
      </vt:variant>
      <vt:variant>
        <vt:lpstr>Theme</vt:lpstr>
      </vt:variant>
      <vt:variant>
        <vt:i4>9</vt:i4>
      </vt:variant>
      <vt:variant>
        <vt:lpstr>Slide Titles</vt:lpstr>
      </vt:variant>
      <vt:variant>
        <vt:i4>34</vt:i4>
      </vt:variant>
    </vt:vector>
  </HeadingPairs>
  <TitlesOfParts>
    <vt:vector size="51" baseType="lpstr">
      <vt:lpstr>Arial</vt:lpstr>
      <vt:lpstr>Bookman Old Style</vt:lpstr>
      <vt:lpstr>Calibri</vt:lpstr>
      <vt:lpstr>Calibri Light</vt:lpstr>
      <vt:lpstr>Century Gothic</vt:lpstr>
      <vt:lpstr>Noto Sans Symbols</vt:lpstr>
      <vt:lpstr>Tw Cen MT</vt:lpstr>
      <vt:lpstr>Wingdings</vt:lpstr>
      <vt:lpstr>1_Office Theme</vt:lpstr>
      <vt:lpstr>12_Office Theme</vt:lpstr>
      <vt:lpstr>8_Office Theme</vt:lpstr>
      <vt:lpstr>7_Office Theme</vt:lpstr>
      <vt:lpstr>2_Office Theme</vt:lpstr>
      <vt:lpstr>13_Office Theme</vt:lpstr>
      <vt:lpstr>14_Office Theme</vt:lpstr>
      <vt:lpstr>15_Office Theme</vt:lpstr>
      <vt:lpstr>3_Office Theme</vt:lpstr>
      <vt:lpstr>Grammar @KS2 </vt:lpstr>
      <vt:lpstr>In this session...</vt:lpstr>
      <vt:lpstr>Building links with primary English</vt:lpstr>
      <vt:lpstr>Grammar teaching in KS2</vt:lpstr>
      <vt:lpstr>Grammar teaching in KS2</vt:lpstr>
      <vt:lpstr>Grammar teaching in KS2</vt:lpstr>
      <vt:lpstr>Building links with primary English</vt:lpstr>
      <vt:lpstr>Building links with primary English</vt:lpstr>
      <vt:lpstr>Knowledge about language</vt:lpstr>
      <vt:lpstr>Knowledge about language</vt:lpstr>
      <vt:lpstr>Engaging in language analysis</vt:lpstr>
      <vt:lpstr>Essential grammar @KS2</vt:lpstr>
      <vt:lpstr>Essential grammar @KS2</vt:lpstr>
      <vt:lpstr>Sequencing grammar @KS2</vt:lpstr>
      <vt:lpstr>Sequencing French questions [Y3/Y4]</vt:lpstr>
      <vt:lpstr>Sequencing French questions [Y5/Y6]</vt:lpstr>
      <vt:lpstr>Teaching grammar</vt:lpstr>
      <vt:lpstr>Teaching grammar</vt:lpstr>
      <vt:lpstr>I am &amp; you are</vt:lpstr>
      <vt:lpstr>Opposites attract – je/tu?</vt:lpstr>
      <vt:lpstr>Hit or miss – je/tu?</vt:lpstr>
      <vt:lpstr>Hit or miss – je/tu?</vt:lpstr>
      <vt:lpstr>Parler !</vt:lpstr>
      <vt:lpstr>Écrire</vt:lpstr>
      <vt:lpstr>Adjective agreement</vt:lpstr>
      <vt:lpstr>Gramática</vt:lpstr>
      <vt:lpstr>escuchar</vt:lpstr>
      <vt:lpstr>Yes/no questions</vt:lpstr>
      <vt:lpstr>¿Quién soy?</vt:lpstr>
      <vt:lpstr>Paco</vt:lpstr>
      <vt:lpstr>¡A escribir!</vt:lpstr>
      <vt:lpstr>Farben</vt:lpstr>
      <vt:lpstr>Session summary</vt:lpstr>
      <vt:lpstr>Grammar @KS2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Grammar @KS2 </dc:title>
  <dc:creator>Rachel Hawkes</dc:creator>
  <cp:lastModifiedBy>Helen Thomas</cp:lastModifiedBy>
  <cp:revision>5</cp:revision>
  <dcterms:created xsi:type="dcterms:W3CDTF">2020-09-29T13:23:03Z</dcterms:created>
  <dcterms:modified xsi:type="dcterms:W3CDTF">2021-02-17T13:52:48Z</dcterms:modified>
</cp:coreProperties>
</file>