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268" r:id="rId2"/>
    <p:sldId id="344" r:id="rId3"/>
    <p:sldId id="368" r:id="rId4"/>
    <p:sldId id="354" r:id="rId5"/>
    <p:sldId id="364" r:id="rId6"/>
    <p:sldId id="369" r:id="rId7"/>
    <p:sldId id="346" r:id="rId8"/>
    <p:sldId id="263" r:id="rId9"/>
    <p:sldId id="365" r:id="rId10"/>
    <p:sldId id="351" r:id="rId11"/>
    <p:sldId id="3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86442" autoAdjust="0"/>
  </p:normalViewPr>
  <p:slideViewPr>
    <p:cSldViewPr snapToGrid="0">
      <p:cViewPr varScale="1">
        <p:scale>
          <a:sx n="114" d="100"/>
          <a:sy n="114" d="100"/>
        </p:scale>
        <p:origin x="3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Schreiben</a:t>
            </a:r>
            <a:r>
              <a:rPr lang="en-GB" b="1" dirty="0"/>
              <a:t> – Die </a:t>
            </a:r>
            <a:r>
              <a:rPr lang="en-GB" b="1" dirty="0" err="1"/>
              <a:t>perfekte</a:t>
            </a:r>
            <a:r>
              <a:rPr lang="en-GB" b="1" dirty="0"/>
              <a:t> Mia</a:t>
            </a:r>
          </a:p>
          <a:p>
            <a:endParaRPr lang="en-GB" dirty="0"/>
          </a:p>
          <a:p>
            <a:r>
              <a:rPr lang="en-GB" dirty="0"/>
              <a:t>After her stay with </a:t>
            </a:r>
            <a:r>
              <a:rPr lang="en-GB" dirty="0" err="1"/>
              <a:t>tante</a:t>
            </a:r>
            <a:r>
              <a:rPr lang="en-GB" dirty="0"/>
              <a:t> Laura,  Mia is inspired to make some changes in her life. 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Take current Mia’s perspective</a:t>
            </a:r>
          </a:p>
          <a:p>
            <a:pPr marL="228600" indent="-228600">
              <a:buAutoNum type="arabicPeriod"/>
            </a:pPr>
            <a:r>
              <a:rPr lang="en-GB" dirty="0"/>
              <a:t>For each pair of pictures write a sentence about the current Mia (ich) and the perfect Mia (</a:t>
            </a:r>
            <a:r>
              <a:rPr lang="en-GB" dirty="0" err="1"/>
              <a:t>sie</a:t>
            </a:r>
            <a:r>
              <a:rPr lang="en-GB" dirty="0"/>
              <a:t>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364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Schreiben</a:t>
            </a:r>
            <a:r>
              <a:rPr lang="en-GB" b="1" dirty="0"/>
              <a:t> – Die </a:t>
            </a:r>
            <a:r>
              <a:rPr lang="en-GB" b="1" dirty="0" err="1"/>
              <a:t>perfekte</a:t>
            </a:r>
            <a:r>
              <a:rPr lang="en-GB" b="1" dirty="0"/>
              <a:t> Mia</a:t>
            </a:r>
          </a:p>
          <a:p>
            <a:endParaRPr lang="en-GB" dirty="0"/>
          </a:p>
          <a:p>
            <a:r>
              <a:rPr lang="en-GB" dirty="0"/>
              <a:t>After her stay with aunt Laura,  Mia is inspired to make some changes in her life. Taking current Mia’s perspective write a sentence about the current Mia (ich) and the perfect Mia for each pair of pictures.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 first sentence will be first person singular, the second</a:t>
            </a:r>
            <a:r>
              <a:rPr lang="en-GB" baseline="0" dirty="0"/>
              <a:t> will be third person singular, as Mia imagines her perfect self!</a:t>
            </a:r>
            <a:br>
              <a:rPr lang="en-GB" dirty="0"/>
            </a:br>
            <a:r>
              <a:rPr lang="en-GB" dirty="0"/>
              <a:t>E.g. Sentence 1 - </a:t>
            </a:r>
            <a:r>
              <a:rPr lang="en-GB" dirty="0" err="1"/>
              <a:t>Ich</a:t>
            </a:r>
            <a:r>
              <a:rPr lang="en-GB" dirty="0"/>
              <a:t> lese </a:t>
            </a:r>
            <a:r>
              <a:rPr lang="en-GB" dirty="0" err="1"/>
              <a:t>Liebesbücher</a:t>
            </a:r>
            <a:r>
              <a:rPr lang="en-GB" dirty="0"/>
              <a:t>.  Die </a:t>
            </a:r>
            <a:r>
              <a:rPr lang="en-GB" dirty="0" err="1"/>
              <a:t>perfekte</a:t>
            </a:r>
            <a:r>
              <a:rPr lang="en-GB" dirty="0"/>
              <a:t> Mia / Sie </a:t>
            </a:r>
            <a:r>
              <a:rPr lang="en-GB" dirty="0" err="1"/>
              <a:t>liest</a:t>
            </a:r>
            <a:r>
              <a:rPr lang="en-GB" dirty="0"/>
              <a:t> die </a:t>
            </a:r>
            <a:r>
              <a:rPr lang="en-GB" dirty="0" err="1"/>
              <a:t>Zeitung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4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Grammar explanation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This is the first teaching of strong verbs.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Rule: must have 'a' or 'e' in the stem to be a potential strong verb.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Wingdings" pitchFamily="2" charset="2"/>
              </a:rPr>
              <a:t>ä</a:t>
            </a:r>
            <a:r>
              <a:rPr lang="en-GB" dirty="0">
                <a:sym typeface="Wingdings" pitchFamily="2" charset="2"/>
              </a:rPr>
              <a:t> (includes au  </a:t>
            </a:r>
            <a:r>
              <a:rPr lang="en-GB" dirty="0" err="1">
                <a:sym typeface="Wingdings" pitchFamily="2" charset="2"/>
              </a:rPr>
              <a:t>äu</a:t>
            </a:r>
            <a:r>
              <a:rPr lang="en-GB" dirty="0">
                <a:sym typeface="Wingdings" pitchFamily="2" charset="2"/>
              </a:rPr>
              <a:t>!)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>
                <a:sym typeface="Wingdings" pitchFamily="2" charset="2"/>
              </a:rPr>
              <a:t>e  </a:t>
            </a:r>
            <a:r>
              <a:rPr lang="en-GB" dirty="0" err="1">
                <a:sym typeface="Wingdings" pitchFamily="2" charset="2"/>
              </a:rPr>
              <a:t>i</a:t>
            </a:r>
            <a:endParaRPr lang="en-GB" dirty="0">
              <a:sym typeface="Wingdings" pitchFamily="2" charset="2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>
                <a:sym typeface="Wingdings" pitchFamily="2" charset="2"/>
              </a:rPr>
              <a:t>e  </a:t>
            </a:r>
            <a:r>
              <a:rPr lang="en-GB" dirty="0" err="1">
                <a:sym typeface="Wingdings" pitchFamily="2" charset="2"/>
              </a:rPr>
              <a:t>ie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Most verbs do not get a vowel change, but a number of high frequency verbs do!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We will expand the paradigm to include the second person in next week’s sequence.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9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to find out about stem changes - Dictionary info</a:t>
            </a:r>
          </a:p>
          <a:p>
            <a:endParaRPr lang="en-US" b="0" dirty="0"/>
          </a:p>
          <a:p>
            <a:r>
              <a:rPr lang="en-US" b="0" dirty="0"/>
              <a:t>This is a brief explanation of how to find out whether a verb has a stem change or not. We will have a more thorough dictionary lesson at another point in the SOW.</a:t>
            </a:r>
          </a:p>
          <a:p>
            <a:endParaRPr lang="en-US" b="0" dirty="0"/>
          </a:p>
          <a:p>
            <a:r>
              <a:rPr lang="en-US" b="0" dirty="0"/>
              <a:t>Only verbs with </a:t>
            </a:r>
            <a:r>
              <a:rPr lang="en-US" b="1" dirty="0"/>
              <a:t>a</a:t>
            </a:r>
            <a:r>
              <a:rPr lang="en-US" b="0" dirty="0"/>
              <a:t> or an </a:t>
            </a:r>
            <a:r>
              <a:rPr lang="en-US" b="1" dirty="0"/>
              <a:t>e</a:t>
            </a:r>
            <a:r>
              <a:rPr lang="en-US" b="0" dirty="0"/>
              <a:t> in the stem can change. </a:t>
            </a:r>
            <a:br>
              <a:rPr lang="en-US" b="0" dirty="0"/>
            </a:br>
            <a:r>
              <a:rPr lang="en-US" b="0" dirty="0"/>
              <a:t>A dictionary entry for a verb will always tell you whether the verb gets a stem change or not.</a:t>
            </a:r>
          </a:p>
          <a:p>
            <a:r>
              <a:rPr lang="en-US" b="0" dirty="0"/>
              <a:t>Similarly, entries for nouns will tell you what the plural form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96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Reading activity - practising stem changes between ich and </a:t>
            </a:r>
            <a:r>
              <a:rPr lang="en-GB" b="1" dirty="0" err="1"/>
              <a:t>sie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This is the first time we have been introduced</a:t>
            </a:r>
            <a:r>
              <a:rPr lang="en-GB" b="1" baseline="0" dirty="0"/>
              <a:t> to </a:t>
            </a:r>
            <a:r>
              <a:rPr lang="en-GB" b="1" baseline="0" dirty="0" err="1"/>
              <a:t>Tante</a:t>
            </a:r>
            <a:r>
              <a:rPr lang="en-GB" b="1" baseline="0" dirty="0"/>
              <a:t> Laura, hence a slightly fuller task explanation.  It is also the first task practising the new grammar feature.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Mia is staying with her aunt </a:t>
            </a:r>
            <a:r>
              <a:rPr lang="en-GB" dirty="0" err="1"/>
              <a:t>Tante</a:t>
            </a:r>
            <a:r>
              <a:rPr lang="en-GB" dirty="0"/>
              <a:t> Laura.  Mia is messaging her friend about some of the things she does and some things </a:t>
            </a:r>
            <a:r>
              <a:rPr lang="en-GB" dirty="0" err="1"/>
              <a:t>Tante</a:t>
            </a:r>
            <a:r>
              <a:rPr lang="en-GB" dirty="0"/>
              <a:t> Laura does. However, a virus has changed some letters to strange symbols. 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Write down 1 to 8 in their exercise books.</a:t>
            </a:r>
          </a:p>
          <a:p>
            <a:pPr marL="228600" indent="-228600">
              <a:buAutoNum type="arabicPeriod"/>
            </a:pPr>
            <a:r>
              <a:rPr lang="en-GB" dirty="0"/>
              <a:t>Read Mia’s messages</a:t>
            </a:r>
          </a:p>
          <a:p>
            <a:pPr marL="228600" indent="-228600">
              <a:buAutoNum type="arabicPeriod"/>
            </a:pPr>
            <a:r>
              <a:rPr lang="en-GB" dirty="0"/>
              <a:t>For each message say whether it applies to ich (Mia) or </a:t>
            </a:r>
            <a:r>
              <a:rPr lang="en-GB" dirty="0" err="1"/>
              <a:t>sie</a:t>
            </a:r>
            <a:r>
              <a:rPr lang="en-GB" dirty="0"/>
              <a:t> (</a:t>
            </a:r>
            <a:r>
              <a:rPr lang="en-GB" dirty="0" err="1"/>
              <a:t>Tante</a:t>
            </a:r>
            <a:r>
              <a:rPr lang="en-GB" dirty="0"/>
              <a:t> Laura)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Note: we will get to know aunt Laura a bit better in the second lesson!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8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Reading activity - practising stem changes between ich and </a:t>
            </a:r>
            <a:r>
              <a:rPr lang="en-GB" b="1" dirty="0" err="1"/>
              <a:t>sie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Mia is staying with her aunt </a:t>
            </a:r>
            <a:r>
              <a:rPr lang="en-GB" dirty="0" err="1"/>
              <a:t>Tante</a:t>
            </a:r>
            <a:r>
              <a:rPr lang="en-GB" dirty="0"/>
              <a:t> Laura.  Mia is messaging her friend about some of the things she does and some things </a:t>
            </a:r>
            <a:r>
              <a:rPr lang="en-GB" dirty="0" err="1"/>
              <a:t>tante</a:t>
            </a:r>
            <a:r>
              <a:rPr lang="en-GB" dirty="0"/>
              <a:t> Laura does. However, a virus has changed some letters to strange symbols. 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Write down 1 to 8 in their exercise books.</a:t>
            </a:r>
          </a:p>
          <a:p>
            <a:pPr marL="228600" indent="-228600">
              <a:buAutoNum type="arabicPeriod"/>
            </a:pPr>
            <a:r>
              <a:rPr lang="en-GB" dirty="0"/>
              <a:t>Read Mia’s messages</a:t>
            </a:r>
          </a:p>
          <a:p>
            <a:pPr marL="228600" indent="-228600">
              <a:buAutoNum type="arabicPeriod"/>
            </a:pPr>
            <a:r>
              <a:rPr lang="en-GB" dirty="0"/>
              <a:t>For each message decide whether it applies to ich (Mia) or </a:t>
            </a:r>
            <a:r>
              <a:rPr lang="en-GB" dirty="0" err="1"/>
              <a:t>sie</a:t>
            </a:r>
            <a:r>
              <a:rPr lang="en-GB" dirty="0"/>
              <a:t> (</a:t>
            </a:r>
            <a:r>
              <a:rPr lang="en-GB" dirty="0" err="1"/>
              <a:t>Tante</a:t>
            </a:r>
            <a:r>
              <a:rPr lang="en-GB" dirty="0"/>
              <a:t> Laura) and students should write the first two words (i.e. subject and verb) of each sentence.</a:t>
            </a:r>
            <a:br>
              <a:rPr lang="en-GB" dirty="0"/>
            </a:br>
            <a:r>
              <a:rPr lang="en-GB" dirty="0"/>
              <a:t>Do the first one with them on the board as an example.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Tante</a:t>
            </a:r>
            <a:r>
              <a:rPr lang="en-GB" dirty="0"/>
              <a:t> Laura</a:t>
            </a:r>
            <a:r>
              <a:rPr lang="en-GB" baseline="0" dirty="0"/>
              <a:t> </a:t>
            </a:r>
            <a:r>
              <a:rPr lang="en-GB" baseline="0" dirty="0">
                <a:sym typeface="Wingdings" panose="05000000000000000000" pitchFamily="2" charset="2"/>
              </a:rPr>
              <a:t> </a:t>
            </a:r>
            <a:r>
              <a:rPr lang="en-GB" baseline="0" dirty="0" err="1">
                <a:sym typeface="Wingdings" panose="05000000000000000000" pitchFamily="2" charset="2"/>
              </a:rPr>
              <a:t>sie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fährt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Items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Fahrrad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Geschenk</a:t>
            </a:r>
            <a:r>
              <a:rPr lang="en-GB" dirty="0"/>
              <a:t>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hilft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vergisst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Telefonnummer</a:t>
            </a:r>
            <a:r>
              <a:rPr lang="en-GB" dirty="0"/>
              <a:t>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laufe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schlafe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Unterricht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Bücher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Sprachen</a:t>
            </a:r>
            <a:r>
              <a:rPr lang="en-GB" dirty="0"/>
              <a:t>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Reading activity - </a:t>
            </a:r>
            <a:r>
              <a:rPr lang="en-GB" b="1" dirty="0" err="1"/>
              <a:t>Antworten</a:t>
            </a:r>
            <a:endParaRPr lang="en-GB" b="1" dirty="0"/>
          </a:p>
          <a:p>
            <a:br>
              <a:rPr lang="en-GB" dirty="0"/>
            </a:br>
            <a:r>
              <a:rPr lang="en-GB" dirty="0"/>
              <a:t>Note: no.5 - </a:t>
            </a:r>
            <a:r>
              <a:rPr lang="en-GB" b="1" i="1" dirty="0" err="1"/>
              <a:t>nach</a:t>
            </a:r>
            <a:r>
              <a:rPr lang="en-GB" b="1" i="1" baseline="0" dirty="0"/>
              <a:t> </a:t>
            </a:r>
            <a:r>
              <a:rPr lang="en-GB" b="1" i="1" baseline="0" dirty="0" err="1"/>
              <a:t>Hause</a:t>
            </a:r>
            <a:r>
              <a:rPr lang="en-GB" b="1" i="1" baseline="0" dirty="0"/>
              <a:t> </a:t>
            </a:r>
            <a:r>
              <a:rPr lang="en-GB" baseline="0" dirty="0"/>
              <a:t>is one of the vocabulary items for revisiting this week, so take a moment to elicit its meaning from students.</a:t>
            </a:r>
            <a:endParaRPr lang="en-GB" dirty="0"/>
          </a:p>
          <a:p>
            <a:r>
              <a:rPr lang="en-GB" b="1" dirty="0"/>
              <a:t>Items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Fahrrad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Geschenk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hilft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vergisst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Telefonnummer</a:t>
            </a:r>
            <a:r>
              <a:rPr lang="en-GB" dirty="0"/>
              <a:t>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laufe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schlafe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Unterricht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Bücher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Sie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Sprachen</a:t>
            </a:r>
            <a:r>
              <a:rPr lang="en-GB" dirty="0"/>
              <a:t>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63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Listening activity</a:t>
            </a:r>
          </a:p>
          <a:p>
            <a:r>
              <a:rPr lang="en-GB" dirty="0"/>
              <a:t>Mia also talks to her mum about some of the things she does and some of the things </a:t>
            </a:r>
            <a:r>
              <a:rPr lang="en-GB" dirty="0" err="1"/>
              <a:t>Tante</a:t>
            </a:r>
            <a:r>
              <a:rPr lang="en-GB" dirty="0"/>
              <a:t> Laura does.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force students to pay attention to the vowel the pronouns have been left out. We realise the verb ending is also a clue, but leaving both out would disrupt the sentence too much.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Write down 1 to 8</a:t>
            </a:r>
          </a:p>
          <a:p>
            <a:pPr marL="228600" indent="-228600">
              <a:buAutoNum type="arabicPeriod"/>
            </a:pPr>
            <a:r>
              <a:rPr lang="en-GB" dirty="0"/>
              <a:t>Listen to the answerphone message</a:t>
            </a:r>
          </a:p>
          <a:p>
            <a:pPr marL="228600" indent="-228600">
              <a:buAutoNum type="arabicPeriod"/>
            </a:pPr>
            <a:r>
              <a:rPr lang="en-GB" dirty="0"/>
              <a:t>For each message say whether it is ich (Mia) or </a:t>
            </a:r>
            <a:r>
              <a:rPr lang="en-GB" dirty="0" err="1"/>
              <a:t>sie</a:t>
            </a:r>
            <a:r>
              <a:rPr lang="en-GB" dirty="0"/>
              <a:t> (Laura).</a:t>
            </a:r>
          </a:p>
          <a:p>
            <a:endParaRPr lang="en-GB" dirty="0"/>
          </a:p>
          <a:p>
            <a:r>
              <a:rPr lang="en-GB" b="1" dirty="0"/>
              <a:t>Transcript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[Ich] lese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E-Book.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[Ich]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vergesse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etwas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/>
              <a:t> 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[Sie]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schläft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Stunden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/>
              <a:t> 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[Ich]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helfe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Garten.</a:t>
            </a:r>
            <a:r>
              <a:rPr lang="en-GB" dirty="0"/>
              <a:t> 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[Sie]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Berlin.</a:t>
            </a:r>
          </a:p>
          <a:p>
            <a:pPr marL="228600" indent="-228600">
              <a:buAutoNum type="arabicPeriod"/>
            </a:pP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[Sie]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läuft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dreimal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[Ich]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verstehe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/>
              <a:t> 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[Sie]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Stück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Pizza.</a:t>
            </a:r>
            <a:r>
              <a:rPr lang="en-GB" dirty="0"/>
              <a:t> </a:t>
            </a: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8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Speaking activity</a:t>
            </a:r>
          </a:p>
          <a:p>
            <a:endParaRPr lang="en-US" b="1" dirty="0"/>
          </a:p>
          <a:p>
            <a:r>
              <a:rPr lang="en-US" dirty="0" err="1"/>
              <a:t>Tante</a:t>
            </a:r>
            <a:r>
              <a:rPr lang="en-US" dirty="0"/>
              <a:t> Laura defies expectations! She lives an active and busy life.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Work in pairs.</a:t>
            </a:r>
          </a:p>
          <a:p>
            <a:pPr marL="228600" indent="-228600">
              <a:buAutoNum type="arabicPeriod"/>
            </a:pPr>
            <a:r>
              <a:rPr lang="en-US" dirty="0"/>
              <a:t>Person A and person B have a different set of pictures.</a:t>
            </a:r>
          </a:p>
          <a:p>
            <a:pPr marL="228600" indent="-228600">
              <a:buAutoNum type="arabicPeriod"/>
            </a:pPr>
            <a:r>
              <a:rPr lang="en-US" dirty="0"/>
              <a:t>Person A describes one of their pictures (</a:t>
            </a:r>
            <a:r>
              <a:rPr lang="en-US" dirty="0" err="1"/>
              <a:t>Tante</a:t>
            </a:r>
            <a:r>
              <a:rPr lang="en-US" dirty="0"/>
              <a:t> Laura….).</a:t>
            </a:r>
          </a:p>
          <a:p>
            <a:pPr marL="228600" indent="-228600">
              <a:buAutoNum type="arabicPeriod"/>
            </a:pPr>
            <a:r>
              <a:rPr lang="en-US" dirty="0"/>
              <a:t>Person B finds the corresponding picture for Mia and describes it from Mia’s perspective (Ich…).</a:t>
            </a:r>
          </a:p>
          <a:p>
            <a:pPr marL="228600" indent="-228600">
              <a:buAutoNum type="arabicPeriod"/>
            </a:pPr>
            <a:r>
              <a:rPr lang="en-US" dirty="0"/>
              <a:t>Then person A starts with the next picture.</a:t>
            </a:r>
          </a:p>
          <a:p>
            <a:pPr marL="228600" indent="-228600">
              <a:buAutoNum type="arabicPeriod"/>
            </a:pPr>
            <a:r>
              <a:rPr lang="en-US" dirty="0"/>
              <a:t>Repeat until all pictures have been described.</a:t>
            </a:r>
          </a:p>
          <a:p>
            <a:pPr marL="228600" indent="-228600">
              <a:buAutoNum type="arabicPeriod"/>
            </a:pPr>
            <a:r>
              <a:rPr lang="en-US" dirty="0"/>
              <a:t>Activity could be repeated in different order with roles swapped,</a:t>
            </a:r>
            <a:r>
              <a:rPr lang="en-US" baseline="0" dirty="0"/>
              <a:t> i.e. Person A has Mia’s pictures but describes Mia in 3</a:t>
            </a:r>
            <a:r>
              <a:rPr lang="en-US" baseline="30000" dirty="0"/>
              <a:t>rd</a:t>
            </a:r>
            <a:r>
              <a:rPr lang="en-US" baseline="0" dirty="0"/>
              <a:t> person (Mia…) and Person B becomes </a:t>
            </a:r>
            <a:r>
              <a:rPr lang="en-US" baseline="0" dirty="0" err="1"/>
              <a:t>Tante</a:t>
            </a:r>
            <a:r>
              <a:rPr lang="en-US" baseline="0" dirty="0"/>
              <a:t> Laura (</a:t>
            </a:r>
            <a:r>
              <a:rPr lang="en-US" baseline="0" dirty="0" err="1"/>
              <a:t>ich</a:t>
            </a:r>
            <a:r>
              <a:rPr lang="en-US" baseline="0" dirty="0"/>
              <a:t>).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Suggested sentences for Round 1:</a:t>
            </a:r>
            <a:br>
              <a:rPr lang="en-US" baseline="0" dirty="0"/>
            </a:br>
            <a:r>
              <a:rPr lang="en-US" baseline="0" dirty="0" err="1"/>
              <a:t>Tante</a:t>
            </a:r>
            <a:r>
              <a:rPr lang="en-US" baseline="0" dirty="0"/>
              <a:t> Laura </a:t>
            </a:r>
            <a:r>
              <a:rPr lang="en-US" baseline="0" dirty="0" err="1"/>
              <a:t>gibt</a:t>
            </a:r>
            <a:r>
              <a:rPr lang="en-US" baseline="0" dirty="0"/>
              <a:t> </a:t>
            </a:r>
            <a:r>
              <a:rPr lang="en-US" baseline="0" dirty="0" err="1"/>
              <a:t>viel</a:t>
            </a:r>
            <a:r>
              <a:rPr lang="en-US" baseline="0" dirty="0"/>
              <a:t>/oft Geld.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spricht</a:t>
            </a:r>
            <a:r>
              <a:rPr lang="en-US" baseline="0" dirty="0"/>
              <a:t> </a:t>
            </a:r>
            <a:r>
              <a:rPr lang="en-US" baseline="0" dirty="0" err="1"/>
              <a:t>viele</a:t>
            </a:r>
            <a:r>
              <a:rPr lang="en-US" baseline="0" dirty="0"/>
              <a:t> </a:t>
            </a:r>
            <a:r>
              <a:rPr lang="en-US" baseline="0" dirty="0" err="1"/>
              <a:t>Sprachen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fährt</a:t>
            </a:r>
            <a:r>
              <a:rPr lang="en-US" baseline="0" dirty="0"/>
              <a:t> oft in </a:t>
            </a:r>
            <a:r>
              <a:rPr lang="en-US" baseline="0" dirty="0" err="1"/>
              <a:t>Urlaub</a:t>
            </a:r>
            <a:r>
              <a:rPr lang="en-US" baseline="0" dirty="0"/>
              <a:t> (Sie </a:t>
            </a:r>
            <a:r>
              <a:rPr lang="en-US" baseline="0" dirty="0" err="1"/>
              <a:t>macht</a:t>
            </a:r>
            <a:r>
              <a:rPr lang="en-US" baseline="0" dirty="0"/>
              <a:t> </a:t>
            </a:r>
            <a:r>
              <a:rPr lang="en-US" baseline="0" dirty="0" err="1"/>
              <a:t>Aktivurlaube</a:t>
            </a:r>
            <a:r>
              <a:rPr lang="en-US" baseline="0" dirty="0"/>
              <a:t> / </a:t>
            </a:r>
            <a:r>
              <a:rPr lang="en-US" baseline="0" dirty="0" err="1"/>
              <a:t>Rucksackurlaube</a:t>
            </a:r>
            <a:r>
              <a:rPr lang="en-US" baseline="0" dirty="0"/>
              <a:t>).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läuft</a:t>
            </a:r>
            <a:r>
              <a:rPr lang="en-US" baseline="0" dirty="0"/>
              <a:t> </a:t>
            </a:r>
            <a:r>
              <a:rPr lang="en-US" baseline="0" dirty="0" err="1"/>
              <a:t>jeden</a:t>
            </a:r>
            <a:r>
              <a:rPr lang="en-US" baseline="0" dirty="0"/>
              <a:t> Tag.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vergisst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</a:t>
            </a:r>
            <a:r>
              <a:rPr lang="en-US" baseline="0" dirty="0" err="1"/>
              <a:t>Mias</a:t>
            </a:r>
            <a:r>
              <a:rPr lang="en-US" baseline="0" dirty="0"/>
              <a:t> </a:t>
            </a:r>
            <a:r>
              <a:rPr lang="en-US" baseline="0" dirty="0" err="1"/>
              <a:t>Geburtstag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Suggested sentences for Round 2:</a:t>
            </a:r>
          </a:p>
          <a:p>
            <a:pPr marL="0" indent="0">
              <a:buNone/>
            </a:pP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gebe</a:t>
            </a:r>
            <a:r>
              <a:rPr lang="en-US" baseline="0" dirty="0"/>
              <a:t> </a:t>
            </a:r>
            <a:r>
              <a:rPr lang="en-US" baseline="0" dirty="0" err="1"/>
              <a:t>viel</a:t>
            </a:r>
            <a:r>
              <a:rPr lang="en-US" baseline="0" dirty="0"/>
              <a:t>/oft Geld.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spreche</a:t>
            </a:r>
            <a:r>
              <a:rPr lang="en-US" baseline="0" dirty="0"/>
              <a:t> </a:t>
            </a:r>
            <a:r>
              <a:rPr lang="en-US" baseline="0" dirty="0" err="1"/>
              <a:t>viele</a:t>
            </a:r>
            <a:r>
              <a:rPr lang="en-US" baseline="0" dirty="0"/>
              <a:t> </a:t>
            </a:r>
            <a:r>
              <a:rPr lang="en-US" baseline="0" dirty="0" err="1"/>
              <a:t>Sprachen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fahre</a:t>
            </a:r>
            <a:r>
              <a:rPr lang="en-US" baseline="0" dirty="0"/>
              <a:t> in </a:t>
            </a:r>
            <a:r>
              <a:rPr lang="en-US" baseline="0" dirty="0" err="1"/>
              <a:t>Aktivurlaub</a:t>
            </a:r>
            <a:r>
              <a:rPr lang="en-US" baseline="0" dirty="0"/>
              <a:t> / </a:t>
            </a:r>
            <a:r>
              <a:rPr lang="en-US" baseline="0" dirty="0" err="1"/>
              <a:t>Rucksackurlaub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laufe</a:t>
            </a:r>
            <a:r>
              <a:rPr lang="en-US" baseline="0" dirty="0"/>
              <a:t> </a:t>
            </a:r>
            <a:r>
              <a:rPr lang="en-US" baseline="0" dirty="0" err="1"/>
              <a:t>jeden</a:t>
            </a:r>
            <a:r>
              <a:rPr lang="en-US" baseline="0" dirty="0"/>
              <a:t> Tag.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vergesse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</a:t>
            </a:r>
            <a:r>
              <a:rPr lang="en-US" baseline="0" dirty="0" err="1"/>
              <a:t>Mias</a:t>
            </a:r>
            <a:r>
              <a:rPr lang="en-US" baseline="0" dirty="0"/>
              <a:t> </a:t>
            </a:r>
            <a:r>
              <a:rPr lang="en-US" baseline="0" dirty="0" err="1"/>
              <a:t>Geburtstag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1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Suggested sentences for Round 1: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gebe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Geld.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spreche</a:t>
            </a:r>
            <a:r>
              <a:rPr lang="en-US" baseline="0" dirty="0"/>
              <a:t> </a:t>
            </a:r>
            <a:r>
              <a:rPr lang="en-US" baseline="0" dirty="0" err="1"/>
              <a:t>keine</a:t>
            </a:r>
            <a:r>
              <a:rPr lang="en-US" baseline="0" dirty="0"/>
              <a:t> </a:t>
            </a:r>
            <a:r>
              <a:rPr lang="en-US" baseline="0" dirty="0" err="1"/>
              <a:t>Fremdsprachen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fahre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in </a:t>
            </a:r>
            <a:r>
              <a:rPr lang="en-US" baseline="0" dirty="0" err="1"/>
              <a:t>Aktivurlaub</a:t>
            </a:r>
            <a:r>
              <a:rPr lang="en-US" baseline="0" dirty="0"/>
              <a:t> / </a:t>
            </a:r>
            <a:r>
              <a:rPr lang="en-US" baseline="0" dirty="0" err="1"/>
              <a:t>Rucksackurlaub</a:t>
            </a:r>
            <a:r>
              <a:rPr lang="en-US" baseline="0" dirty="0"/>
              <a:t>. OR </a:t>
            </a: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schlafe</a:t>
            </a:r>
            <a:r>
              <a:rPr lang="en-US" baseline="0" dirty="0"/>
              <a:t> oft </a:t>
            </a:r>
            <a:r>
              <a:rPr lang="en-US" baseline="0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Urlaub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laufe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oft / </a:t>
            </a:r>
            <a:r>
              <a:rPr lang="en-US" baseline="0" dirty="0" err="1"/>
              <a:t>einmal</a:t>
            </a:r>
            <a:r>
              <a:rPr lang="en-US" baseline="0" dirty="0"/>
              <a:t> die </a:t>
            </a:r>
            <a:r>
              <a:rPr lang="en-US" baseline="0" dirty="0" err="1"/>
              <a:t>Woche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Ich</a:t>
            </a:r>
            <a:r>
              <a:rPr lang="en-US" baseline="0" dirty="0"/>
              <a:t> </a:t>
            </a:r>
            <a:r>
              <a:rPr lang="en-US" baseline="0" dirty="0" err="1"/>
              <a:t>vergesse</a:t>
            </a:r>
            <a:r>
              <a:rPr lang="en-US" baseline="0" dirty="0"/>
              <a:t> oft </a:t>
            </a:r>
            <a:r>
              <a:rPr lang="en-US" baseline="0" dirty="0" err="1"/>
              <a:t>etwas</a:t>
            </a:r>
            <a:r>
              <a:rPr lang="en-US" baseline="0" dirty="0"/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aseline="0" dirty="0"/>
            </a:br>
            <a:r>
              <a:rPr lang="en-US" baseline="0" dirty="0"/>
              <a:t>Suggested sentences for Round 2:</a:t>
            </a:r>
          </a:p>
          <a:p>
            <a:pPr marL="0" indent="0">
              <a:buNone/>
            </a:pPr>
            <a:r>
              <a:rPr lang="en-US" baseline="0" dirty="0"/>
              <a:t>Mia </a:t>
            </a:r>
            <a:r>
              <a:rPr lang="en-US" baseline="0" dirty="0" err="1"/>
              <a:t>gibt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Geld.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spricht</a:t>
            </a:r>
            <a:r>
              <a:rPr lang="en-US" baseline="0" dirty="0"/>
              <a:t> </a:t>
            </a:r>
            <a:r>
              <a:rPr lang="en-US" baseline="0" dirty="0" err="1"/>
              <a:t>keine</a:t>
            </a:r>
            <a:r>
              <a:rPr lang="en-US" baseline="0" dirty="0"/>
              <a:t> </a:t>
            </a:r>
            <a:r>
              <a:rPr lang="en-US" baseline="0" dirty="0" err="1"/>
              <a:t>Fremdsprachen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schläft</a:t>
            </a:r>
            <a:r>
              <a:rPr lang="en-US" baseline="0" dirty="0"/>
              <a:t> oft </a:t>
            </a:r>
            <a:r>
              <a:rPr lang="en-US" baseline="0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Urlaub</a:t>
            </a:r>
            <a:r>
              <a:rPr lang="en-US" baseline="0" dirty="0"/>
              <a:t>. (Sie </a:t>
            </a:r>
            <a:r>
              <a:rPr lang="en-US" baseline="0" dirty="0" err="1"/>
              <a:t>macht</a:t>
            </a:r>
            <a:r>
              <a:rPr lang="en-US" baseline="0" dirty="0"/>
              <a:t> </a:t>
            </a:r>
            <a:r>
              <a:rPr lang="en-US" baseline="0" dirty="0" err="1"/>
              <a:t>nie</a:t>
            </a:r>
            <a:r>
              <a:rPr lang="en-US" baseline="0" dirty="0"/>
              <a:t> </a:t>
            </a:r>
            <a:r>
              <a:rPr lang="en-US" baseline="0" dirty="0" err="1"/>
              <a:t>Aktivurlaube</a:t>
            </a:r>
            <a:r>
              <a:rPr lang="en-US" baseline="0" dirty="0"/>
              <a:t> / </a:t>
            </a:r>
            <a:r>
              <a:rPr lang="en-US" baseline="0" dirty="0" err="1"/>
              <a:t>Rucksackurlaube</a:t>
            </a:r>
            <a:r>
              <a:rPr lang="en-US" baseline="0" dirty="0"/>
              <a:t>.) 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läuft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oft / </a:t>
            </a:r>
            <a:r>
              <a:rPr lang="en-US" baseline="0" dirty="0" err="1"/>
              <a:t>einmal</a:t>
            </a:r>
            <a:r>
              <a:rPr lang="en-US" baseline="0" dirty="0"/>
              <a:t> die </a:t>
            </a:r>
            <a:r>
              <a:rPr lang="en-US" baseline="0" dirty="0" err="1"/>
              <a:t>Woche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/>
              <a:t>Sie </a:t>
            </a:r>
            <a:r>
              <a:rPr lang="en-US" baseline="0" dirty="0" err="1"/>
              <a:t>vergisst</a:t>
            </a:r>
            <a:r>
              <a:rPr lang="en-US" baseline="0" dirty="0"/>
              <a:t> oft </a:t>
            </a:r>
            <a:r>
              <a:rPr lang="en-US" baseline="0" dirty="0" err="1"/>
              <a:t>etwas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6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14/04/2020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7.gif"/><Relationship Id="rId3" Type="http://schemas.openxmlformats.org/officeDocument/2006/relationships/image" Target="../media/image21.gif"/><Relationship Id="rId7" Type="http://schemas.openxmlformats.org/officeDocument/2006/relationships/image" Target="../media/image23.gif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25.gif"/><Relationship Id="rId5" Type="http://schemas.openxmlformats.org/officeDocument/2006/relationships/image" Target="../media/image14.gif"/><Relationship Id="rId10" Type="http://schemas.openxmlformats.org/officeDocument/2006/relationships/image" Target="../media/image24.gif"/><Relationship Id="rId4" Type="http://schemas.openxmlformats.org/officeDocument/2006/relationships/image" Target="../media/image22.gif"/><Relationship Id="rId9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523271-2662-084F-9684-6AEBCCC2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1953953"/>
            <a:ext cx="9144000" cy="894779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EA1430-5959-D841-A022-9618BF17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2848732"/>
            <a:ext cx="9144000" cy="1655762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Present tense strong verbs: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ich vs </a:t>
            </a:r>
            <a:r>
              <a:rPr lang="en-GB" sz="32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er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32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sie</a:t>
            </a:r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5308430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2.2 - Week 3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6161349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Inge Alferink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14/04/20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8794" y="232577"/>
            <a:ext cx="4658497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15076"/>
                </a:solidFill>
              </a:rPr>
              <a:t>Die </a:t>
            </a:r>
            <a:r>
              <a:rPr lang="en-GB" sz="3600" b="1" dirty="0" err="1">
                <a:solidFill>
                  <a:srgbClr val="115076"/>
                </a:solidFill>
              </a:rPr>
              <a:t>perfekte</a:t>
            </a:r>
            <a:r>
              <a:rPr lang="en-GB" sz="3600" b="1" dirty="0">
                <a:solidFill>
                  <a:srgbClr val="115076"/>
                </a:solidFill>
              </a:rPr>
              <a:t> Mia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3A8D9-BD33-1348-8362-5B33D684501C}"/>
              </a:ext>
            </a:extLst>
          </p:cNvPr>
          <p:cNvSpPr txBox="1"/>
          <p:nvPr/>
        </p:nvSpPr>
        <p:spPr>
          <a:xfrm>
            <a:off x="2758458" y="1766768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E366E-B7DA-CE43-B3E0-E5DB1718D646}"/>
              </a:ext>
            </a:extLst>
          </p:cNvPr>
          <p:cNvSpPr txBox="1"/>
          <p:nvPr/>
        </p:nvSpPr>
        <p:spPr>
          <a:xfrm>
            <a:off x="7231566" y="176676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perfekte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Mia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4D2EE-8564-0E43-93D2-F9758EDBCEDA}"/>
              </a:ext>
            </a:extLst>
          </p:cNvPr>
          <p:cNvSpPr txBox="1"/>
          <p:nvPr/>
        </p:nvSpPr>
        <p:spPr>
          <a:xfrm>
            <a:off x="877333" y="4872783"/>
            <a:ext cx="5402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spreche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Chinesisch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aber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kein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3141B7-5452-974F-97EA-BF4B1A853938}"/>
              </a:ext>
            </a:extLst>
          </p:cNvPr>
          <p:cNvSpPr txBox="1"/>
          <p:nvPr/>
        </p:nvSpPr>
        <p:spPr>
          <a:xfrm>
            <a:off x="7034594" y="4872783"/>
            <a:ext cx="4423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Sie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spricht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Chinesisch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26DFD0B-151E-114D-BFBE-835E16E4FDEE}"/>
              </a:ext>
            </a:extLst>
          </p:cNvPr>
          <p:cNvSpPr/>
          <p:nvPr/>
        </p:nvSpPr>
        <p:spPr>
          <a:xfrm>
            <a:off x="6291066" y="940427"/>
            <a:ext cx="4854262" cy="3562562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4B60F5-425D-6A46-9F00-B3DDB9FE2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32" y="2174028"/>
            <a:ext cx="2427662" cy="18859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A2ADFD-3746-F440-9E45-95D6F1CE9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26" y="2242015"/>
            <a:ext cx="2340148" cy="18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0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21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769" y="226332"/>
            <a:ext cx="4658497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15076"/>
                </a:solidFill>
              </a:rPr>
              <a:t>Die </a:t>
            </a:r>
            <a:r>
              <a:rPr lang="en-GB" sz="3600" b="1" dirty="0" err="1">
                <a:solidFill>
                  <a:srgbClr val="115076"/>
                </a:solidFill>
              </a:rPr>
              <a:t>perfekte</a:t>
            </a:r>
            <a:r>
              <a:rPr lang="en-GB" sz="3600" b="1" dirty="0">
                <a:solidFill>
                  <a:srgbClr val="115076"/>
                </a:solidFill>
              </a:rPr>
              <a:t> Mia</a:t>
            </a:r>
          </a:p>
        </p:txBody>
      </p:sp>
      <p:pic>
        <p:nvPicPr>
          <p:cNvPr id="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9A96379E-38F1-8749-A82C-EE0071402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71" y="4222770"/>
            <a:ext cx="1436391" cy="1440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BC67906-14B5-5C4C-8C78-EC1CFFBF0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64" y="2723093"/>
            <a:ext cx="1497191" cy="1443600"/>
          </a:xfrm>
          <a:prstGeom prst="rect">
            <a:avLst/>
          </a:prstGeom>
        </p:spPr>
      </p:pic>
      <p:pic>
        <p:nvPicPr>
          <p:cNvPr id="14" name="Picture 13" descr="A picture containing room&#10;&#10;Description automatically generated">
            <a:extLst>
              <a:ext uri="{FF2B5EF4-FFF2-40B4-BE49-F238E27FC236}">
                <a16:creationId xmlns:a16="http://schemas.microsoft.com/office/drawing/2014/main" id="{A215FEF9-0273-DE4E-9EB4-A4FD09847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48" y="2789500"/>
            <a:ext cx="1923510" cy="144360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E0A5C54A-D7B0-154B-BFFF-2080E3165D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72" y="4792027"/>
            <a:ext cx="1092725" cy="144360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661D6572-8620-C84C-B65D-D723F4014A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63" y="4739440"/>
            <a:ext cx="1074194" cy="1443600"/>
          </a:xfrm>
          <a:prstGeom prst="rect">
            <a:avLst/>
          </a:prstGeom>
        </p:spPr>
      </p:pic>
      <p:pic>
        <p:nvPicPr>
          <p:cNvPr id="24" name="Picture 2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5620D7D-8E1C-AE4F-B3B0-491083226A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9" y="3834263"/>
            <a:ext cx="1424618" cy="1740115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0B131D5C-585C-6946-84BE-B3CEABCBF6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06" y="511779"/>
            <a:ext cx="1725859" cy="1443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327BEA-AA8D-6049-9454-EDEC196EEB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53" y="4739440"/>
            <a:ext cx="2037128" cy="1443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84C144-A815-2448-9142-DE82F88EC37A}"/>
              </a:ext>
            </a:extLst>
          </p:cNvPr>
          <p:cNvSpPr txBox="1"/>
          <p:nvPr/>
        </p:nvSpPr>
        <p:spPr>
          <a:xfrm>
            <a:off x="9545557" y="4739440"/>
            <a:ext cx="599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</a:p>
        </p:txBody>
      </p:sp>
      <p:pic>
        <p:nvPicPr>
          <p:cNvPr id="33" name="Picture 32" descr="A picture containing shirt&#10;&#10;Description automatically generated">
            <a:extLst>
              <a:ext uri="{FF2B5EF4-FFF2-40B4-BE49-F238E27FC236}">
                <a16:creationId xmlns:a16="http://schemas.microsoft.com/office/drawing/2014/main" id="{300A88EC-BFE5-584E-94EC-C4B65C2F5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4" y="1079603"/>
            <a:ext cx="1327361" cy="1863708"/>
          </a:xfrm>
          <a:prstGeom prst="rect">
            <a:avLst/>
          </a:prstGeom>
        </p:spPr>
      </p:pic>
      <p:pic>
        <p:nvPicPr>
          <p:cNvPr id="35" name="Picture 3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102704C-4C70-9046-B19F-E89894DF73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60" y="1439196"/>
            <a:ext cx="1345835" cy="144000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9C333A42-A051-FF40-A7E1-91020071A69C}"/>
              </a:ext>
            </a:extLst>
          </p:cNvPr>
          <p:cNvSpPr/>
          <p:nvPr/>
        </p:nvSpPr>
        <p:spPr>
          <a:xfrm>
            <a:off x="2077608" y="1263401"/>
            <a:ext cx="2787688" cy="1817140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53C48BB-29B6-994E-A7DE-2B80230C2ABC}"/>
              </a:ext>
            </a:extLst>
          </p:cNvPr>
          <p:cNvSpPr/>
          <p:nvPr/>
        </p:nvSpPr>
        <p:spPr>
          <a:xfrm>
            <a:off x="2165855" y="3845392"/>
            <a:ext cx="2787688" cy="2014372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9137F31-51D2-1A4B-BA60-7AC4FF3C538A}"/>
              </a:ext>
            </a:extLst>
          </p:cNvPr>
          <p:cNvSpPr/>
          <p:nvPr/>
        </p:nvSpPr>
        <p:spPr>
          <a:xfrm>
            <a:off x="8298987" y="108418"/>
            <a:ext cx="3629244" cy="2250323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8505F7D3-B4A2-D34B-BBDF-3DA1DF9C6A84}"/>
              </a:ext>
            </a:extLst>
          </p:cNvPr>
          <p:cNvSpPr/>
          <p:nvPr/>
        </p:nvSpPr>
        <p:spPr>
          <a:xfrm>
            <a:off x="8917566" y="2390526"/>
            <a:ext cx="3185703" cy="2108734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D6123F3E-2874-AB4B-89C5-BC67639080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72" y="399767"/>
            <a:ext cx="2120807" cy="1443600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28F20EB9-A136-BF4F-8687-CCB0D7773DEE}"/>
              </a:ext>
            </a:extLst>
          </p:cNvPr>
          <p:cNvSpPr/>
          <p:nvPr/>
        </p:nvSpPr>
        <p:spPr>
          <a:xfrm>
            <a:off x="7952705" y="4406873"/>
            <a:ext cx="4239295" cy="2108734"/>
          </a:xfrm>
          <a:prstGeom prst="cloud">
            <a:avLst/>
          </a:prstGeom>
          <a:noFill/>
          <a:ln w="1905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 descr="number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82642C-FA91-0848-A3FA-9C7384773E3B}"/>
              </a:ext>
            </a:extLst>
          </p:cNvPr>
          <p:cNvSpPr/>
          <p:nvPr/>
        </p:nvSpPr>
        <p:spPr>
          <a:xfrm>
            <a:off x="177571" y="2146623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</a:t>
            </a:r>
          </a:p>
        </p:txBody>
      </p:sp>
      <p:sp>
        <p:nvSpPr>
          <p:cNvPr id="29" name="Action Button: Custom 28" descr="numb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2CAF89-FA83-7D41-9358-8173A46DA1CA}"/>
              </a:ext>
            </a:extLst>
          </p:cNvPr>
          <p:cNvSpPr/>
          <p:nvPr/>
        </p:nvSpPr>
        <p:spPr>
          <a:xfrm>
            <a:off x="164579" y="475179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</a:t>
            </a:r>
          </a:p>
        </p:txBody>
      </p:sp>
      <p:sp>
        <p:nvSpPr>
          <p:cNvPr id="32" name="Action Button: Custom 31" descr="number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7753A3-6753-204D-BBC7-680E8ADA6BE6}"/>
              </a:ext>
            </a:extLst>
          </p:cNvPr>
          <p:cNvSpPr/>
          <p:nvPr/>
        </p:nvSpPr>
        <p:spPr>
          <a:xfrm>
            <a:off x="5697852" y="1051283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34" name="Action Button: Custom 33" descr="number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FCE9296-697F-604E-BF42-08E2CC60C963}"/>
              </a:ext>
            </a:extLst>
          </p:cNvPr>
          <p:cNvSpPr/>
          <p:nvPr/>
        </p:nvSpPr>
        <p:spPr>
          <a:xfrm>
            <a:off x="5697852" y="329918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4</a:t>
            </a:r>
          </a:p>
        </p:txBody>
      </p:sp>
      <p:sp>
        <p:nvSpPr>
          <p:cNvPr id="36" name="Action Button: Custom 35" descr="number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AD4640-906B-764D-9BEB-3891E515819F}"/>
              </a:ext>
            </a:extLst>
          </p:cNvPr>
          <p:cNvSpPr/>
          <p:nvPr/>
        </p:nvSpPr>
        <p:spPr>
          <a:xfrm>
            <a:off x="5697853" y="5513827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5349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2" grpId="0" animBg="1"/>
      <p:bldP spid="34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4041"/>
            <a:ext cx="5981075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Grammatik – strong verbs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263403" y="142881"/>
            <a:ext cx="171357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Grammatik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07CBE-6DAC-4E44-B141-6C35FBC860CF}"/>
              </a:ext>
            </a:extLst>
          </p:cNvPr>
          <p:cNvSpPr txBox="1"/>
          <p:nvPr/>
        </p:nvSpPr>
        <p:spPr>
          <a:xfrm>
            <a:off x="445477" y="1468835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Some German verbs change the vowel in the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/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-form.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D2A2-9A51-0E40-A3DE-1758EBEA78C1}"/>
              </a:ext>
            </a:extLst>
          </p:cNvPr>
          <p:cNvSpPr txBox="1"/>
          <p:nvPr/>
        </p:nvSpPr>
        <p:spPr>
          <a:xfrm>
            <a:off x="445477" y="2190144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ich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spr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che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7FDA3-0398-7948-8395-4F0A854147DD}"/>
              </a:ext>
            </a:extLst>
          </p:cNvPr>
          <p:cNvSpPr txBox="1"/>
          <p:nvPr/>
        </p:nvSpPr>
        <p:spPr>
          <a:xfrm>
            <a:off x="4712677" y="2190144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spr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cht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7A06F-9F02-8343-8E34-E39065D8366E}"/>
              </a:ext>
            </a:extLst>
          </p:cNvPr>
          <p:cNvSpPr txBox="1"/>
          <p:nvPr/>
        </p:nvSpPr>
        <p:spPr>
          <a:xfrm>
            <a:off x="445476" y="2998113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You have to learn which verbs are strong, but there are some rules!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432B2-9CBA-A341-AC03-DE5492369147}"/>
              </a:ext>
            </a:extLst>
          </p:cNvPr>
          <p:cNvSpPr txBox="1"/>
          <p:nvPr/>
        </p:nvSpPr>
        <p:spPr>
          <a:xfrm>
            <a:off x="445476" y="3590638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u="sng" dirty="0">
                <a:solidFill>
                  <a:srgbClr val="1F4E79"/>
                </a:solidFill>
                <a:latin typeface="Century Gothic" panose="020B0502020202020204" pitchFamily="34" charset="0"/>
              </a:rPr>
              <a:t>Only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verbs with an 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a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or an 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r>
              <a:rPr lang="en-GB" sz="2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in</a:t>
            </a:r>
            <a:r>
              <a:rPr lang="en-GB" sz="2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their stem can be strong.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Google Shape;653;p27">
            <a:extLst>
              <a:ext uri="{FF2B5EF4-FFF2-40B4-BE49-F238E27FC236}">
                <a16:creationId xmlns:a16="http://schemas.microsoft.com/office/drawing/2014/main" id="{8B45BE73-5516-2749-9E1D-79F26274A30C}"/>
              </a:ext>
            </a:extLst>
          </p:cNvPr>
          <p:cNvSpPr/>
          <p:nvPr/>
        </p:nvSpPr>
        <p:spPr>
          <a:xfrm>
            <a:off x="7449310" y="1975751"/>
            <a:ext cx="2986571" cy="869950"/>
          </a:xfrm>
          <a:prstGeom prst="wedgeRoundRectCallout">
            <a:avLst>
              <a:gd name="adj1" fmla="val -61516"/>
              <a:gd name="adj2" fmla="val -27871"/>
              <a:gd name="adj3" fmla="val 16667"/>
            </a:avLst>
          </a:prstGeom>
          <a:solidFill>
            <a:srgbClr val="11507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call these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EFC88-71CC-E344-9CCF-C8988CF71C4E}"/>
              </a:ext>
            </a:extLst>
          </p:cNvPr>
          <p:cNvSpPr txBox="1"/>
          <p:nvPr/>
        </p:nvSpPr>
        <p:spPr>
          <a:xfrm>
            <a:off x="445476" y="4152638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Stems with an 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change to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 i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or 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ie</a:t>
            </a:r>
            <a:r>
              <a:rPr lang="en-GB" sz="2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: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19C49-E9F0-1B41-98D9-CC7754813B8B}"/>
              </a:ext>
            </a:extLst>
          </p:cNvPr>
          <p:cNvSpPr txBox="1"/>
          <p:nvPr/>
        </p:nvSpPr>
        <p:spPr>
          <a:xfrm>
            <a:off x="445475" y="5196299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Stems with an 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a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change to</a:t>
            </a:r>
            <a:r>
              <a:rPr lang="en-GB" sz="2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ä</a:t>
            </a:r>
            <a:r>
              <a:rPr lang="en-GB" sz="22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:</a:t>
            </a:r>
            <a:r>
              <a:rPr lang="en-GB" sz="2200" b="1" dirty="0">
                <a:solidFill>
                  <a:srgbClr val="DAA52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D99ED-F08F-C042-A716-CA28E95C59F8}"/>
              </a:ext>
            </a:extLst>
          </p:cNvPr>
          <p:cNvSpPr txBox="1"/>
          <p:nvPr/>
        </p:nvSpPr>
        <p:spPr>
          <a:xfrm>
            <a:off x="5499061" y="4147022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ich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</a:t>
            </a:r>
            <a:r>
              <a:rPr lang="en-GB" sz="22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1B2CF-FCFF-0145-B6A0-4E3C88C402DB}"/>
              </a:ext>
            </a:extLst>
          </p:cNvPr>
          <p:cNvSpPr txBox="1"/>
          <p:nvPr/>
        </p:nvSpPr>
        <p:spPr>
          <a:xfrm>
            <a:off x="7974037" y="4158254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bt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C792B-1138-C647-A558-77AE8FF28E8C}"/>
              </a:ext>
            </a:extLst>
          </p:cNvPr>
          <p:cNvSpPr txBox="1"/>
          <p:nvPr/>
        </p:nvSpPr>
        <p:spPr>
          <a:xfrm>
            <a:off x="5499060" y="4616791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ich  l</a:t>
            </a:r>
            <a:r>
              <a:rPr lang="en-GB" sz="22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se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4FEB9-ED40-0149-A114-084025C8138A}"/>
              </a:ext>
            </a:extLst>
          </p:cNvPr>
          <p:cNvSpPr txBox="1"/>
          <p:nvPr/>
        </p:nvSpPr>
        <p:spPr>
          <a:xfrm>
            <a:off x="7974037" y="4622407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ie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st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EF2591-715D-4C47-BCE9-285E12E91242}"/>
              </a:ext>
            </a:extLst>
          </p:cNvPr>
          <p:cNvSpPr txBox="1"/>
          <p:nvPr/>
        </p:nvSpPr>
        <p:spPr>
          <a:xfrm>
            <a:off x="5499059" y="5209316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ich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f</a:t>
            </a:r>
            <a:r>
              <a:rPr lang="en-GB" sz="22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a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hre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7DBE5C-1467-BF47-AE8E-551A6D2310B3}"/>
              </a:ext>
            </a:extLst>
          </p:cNvPr>
          <p:cNvSpPr txBox="1"/>
          <p:nvPr/>
        </p:nvSpPr>
        <p:spPr>
          <a:xfrm>
            <a:off x="5499059" y="5604061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ich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</a:t>
            </a:r>
            <a:r>
              <a:rPr lang="en-GB" sz="22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au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fe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FDB005-B5E6-8344-A302-2865B39C9964}"/>
              </a:ext>
            </a:extLst>
          </p:cNvPr>
          <p:cNvSpPr txBox="1"/>
          <p:nvPr/>
        </p:nvSpPr>
        <p:spPr>
          <a:xfrm>
            <a:off x="7974037" y="5178791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f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ä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hrt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0538E-F8C2-D141-B74F-DD0912840E2F}"/>
              </a:ext>
            </a:extLst>
          </p:cNvPr>
          <p:cNvSpPr txBox="1"/>
          <p:nvPr/>
        </p:nvSpPr>
        <p:spPr>
          <a:xfrm>
            <a:off x="7974036" y="5604062"/>
            <a:ext cx="1950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</a:t>
            </a:r>
            <a:r>
              <a:rPr lang="en-GB" sz="2200" b="1" dirty="0" err="1">
                <a:solidFill>
                  <a:srgbClr val="DAA520"/>
                </a:solidFill>
                <a:latin typeface="Century Gothic" panose="020B0502020202020204" pitchFamily="34" charset="0"/>
              </a:rPr>
              <a:t>äu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ft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653;p27">
            <a:extLst>
              <a:ext uri="{FF2B5EF4-FFF2-40B4-BE49-F238E27FC236}">
                <a16:creationId xmlns:a16="http://schemas.microsoft.com/office/drawing/2014/main" id="{6FEED54F-CDA7-DF4A-8455-42AFFDBE0FDF}"/>
              </a:ext>
            </a:extLst>
          </p:cNvPr>
          <p:cNvSpPr/>
          <p:nvPr/>
        </p:nvSpPr>
        <p:spPr>
          <a:xfrm>
            <a:off x="2767816" y="5640203"/>
            <a:ext cx="2468880" cy="869950"/>
          </a:xfrm>
          <a:prstGeom prst="wedgeRoundRectCallout">
            <a:avLst>
              <a:gd name="adj1" fmla="val 63781"/>
              <a:gd name="adj2" fmla="val -29732"/>
              <a:gd name="adj3" fmla="val 16667"/>
            </a:avLst>
          </a:prstGeom>
          <a:solidFill>
            <a:srgbClr val="11507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This includes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finde</a:t>
            </a:r>
            <a:r>
              <a:rPr lang="en-GB" dirty="0"/>
              <a:t> ich das?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BE2ECF-5006-044A-A4BA-98FBEC559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769935" cy="631647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09BCAF-5849-6242-BAF8-7DFCEE14BB67}"/>
              </a:ext>
            </a:extLst>
          </p:cNvPr>
          <p:cNvSpPr/>
          <p:nvPr/>
        </p:nvSpPr>
        <p:spPr>
          <a:xfrm>
            <a:off x="10129284" y="2211709"/>
            <a:ext cx="1063256" cy="340242"/>
          </a:xfrm>
          <a:prstGeom prst="rect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FC7F1-77E0-284A-BDC0-FBA1BFC98103}"/>
              </a:ext>
            </a:extLst>
          </p:cNvPr>
          <p:cNvSpPr txBox="1"/>
          <p:nvPr/>
        </p:nvSpPr>
        <p:spPr>
          <a:xfrm>
            <a:off x="1531088" y="2254102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strong or weak?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2BF0D-EE12-1247-BB36-939ACB8CF4E7}"/>
              </a:ext>
            </a:extLst>
          </p:cNvPr>
          <p:cNvSpPr txBox="1"/>
          <p:nvPr/>
        </p:nvSpPr>
        <p:spPr>
          <a:xfrm>
            <a:off x="1531087" y="1768636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Verbs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70C7BC-A285-1243-8101-3191453201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698669" y="2381831"/>
            <a:ext cx="6430615" cy="72326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4B6175-B3B1-F542-86A6-70E42B123F98}"/>
              </a:ext>
            </a:extLst>
          </p:cNvPr>
          <p:cNvSpPr txBox="1"/>
          <p:nvPr/>
        </p:nvSpPr>
        <p:spPr>
          <a:xfrm>
            <a:off x="1531087" y="338083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Nouns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DB0EA1-B45A-A94F-8325-ACC01DEF7831}"/>
              </a:ext>
            </a:extLst>
          </p:cNvPr>
          <p:cNvSpPr txBox="1"/>
          <p:nvPr/>
        </p:nvSpPr>
        <p:spPr>
          <a:xfrm>
            <a:off x="1534293" y="3804748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plural?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33AB45-3A5E-4345-A549-CD85F36B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99" y="0"/>
            <a:ext cx="62646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0D9F48-F912-624D-BC24-7A9B8CA3E9D9}"/>
              </a:ext>
            </a:extLst>
          </p:cNvPr>
          <p:cNvSpPr/>
          <p:nvPr/>
        </p:nvSpPr>
        <p:spPr>
          <a:xfrm>
            <a:off x="9803219" y="2211709"/>
            <a:ext cx="770114" cy="340242"/>
          </a:xfrm>
          <a:prstGeom prst="rect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14BA83-CD98-1942-95A3-AD71956F5493}"/>
              </a:ext>
            </a:extLst>
          </p:cNvPr>
          <p:cNvCxnSpPr/>
          <p:nvPr/>
        </p:nvCxnSpPr>
        <p:spPr>
          <a:xfrm flipV="1">
            <a:off x="2849526" y="2381830"/>
            <a:ext cx="6953693" cy="1660727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13" grpId="0"/>
      <p:bldP spid="14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53542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Tante</a:t>
            </a:r>
            <a:r>
              <a:rPr lang="en-GB" sz="3600" b="1" dirty="0">
                <a:solidFill>
                  <a:schemeClr val="bg1"/>
                </a:solidFill>
              </a:rPr>
              <a:t> Laura - 1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BE26B-64BA-DA4C-B173-A3C7AB3D991D}"/>
              </a:ext>
            </a:extLst>
          </p:cNvPr>
          <p:cNvSpPr txBox="1"/>
          <p:nvPr/>
        </p:nvSpPr>
        <p:spPr>
          <a:xfrm>
            <a:off x="226021" y="1487123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3F759-0CFC-A34E-9CC0-A2010F4FC588}"/>
              </a:ext>
            </a:extLst>
          </p:cNvPr>
          <p:cNvSpPr txBox="1"/>
          <p:nvPr/>
        </p:nvSpPr>
        <p:spPr>
          <a:xfrm>
            <a:off x="2713893" y="1275866"/>
            <a:ext cx="616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Mia is staying with her aunt Laura for the holidays.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C3A0-279E-6D48-9460-A15C8B021528}"/>
              </a:ext>
            </a:extLst>
          </p:cNvPr>
          <p:cNvSpPr txBox="1"/>
          <p:nvPr/>
        </p:nvSpPr>
        <p:spPr>
          <a:xfrm>
            <a:off x="445476" y="2965553"/>
            <a:ext cx="4912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0E59D6-9683-DA48-B3B9-695B48F01B12}"/>
              </a:ext>
            </a:extLst>
          </p:cNvPr>
          <p:cNvGrpSpPr/>
          <p:nvPr/>
        </p:nvGrpSpPr>
        <p:grpSpPr>
          <a:xfrm>
            <a:off x="9038664" y="247046"/>
            <a:ext cx="3153336" cy="4619360"/>
            <a:chOff x="8519170" y="1051851"/>
            <a:chExt cx="3153336" cy="4619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6CEA89-32AC-D949-BDB2-627C220F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18" r="52391"/>
            <a:stretch/>
          </p:blipFill>
          <p:spPr>
            <a:xfrm flipH="1">
              <a:off x="8519170" y="1219015"/>
              <a:ext cx="3153336" cy="44521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DE8274-92B7-4847-B82C-1B70FE00CD2E}"/>
                </a:ext>
              </a:extLst>
            </p:cNvPr>
            <p:cNvSpPr/>
            <p:nvPr/>
          </p:nvSpPr>
          <p:spPr>
            <a:xfrm>
              <a:off x="8519170" y="1051851"/>
              <a:ext cx="603565" cy="1264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39A572-314D-F84B-B703-4001DC863711}"/>
              </a:ext>
            </a:extLst>
          </p:cNvPr>
          <p:cNvGrpSpPr/>
          <p:nvPr/>
        </p:nvGrpSpPr>
        <p:grpSpPr>
          <a:xfrm>
            <a:off x="226021" y="2965553"/>
            <a:ext cx="2267009" cy="3287163"/>
            <a:chOff x="2268414" y="3039469"/>
            <a:chExt cx="2267009" cy="3287163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60B8746E-AB1D-7248-804A-90586D916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7"/>
            <a:stretch/>
          </p:blipFill>
          <p:spPr>
            <a:xfrm flipH="1">
              <a:off x="2268414" y="3039469"/>
              <a:ext cx="2267009" cy="328716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92AE21-EE49-6B41-A05E-5DFF656BF7F6}"/>
                </a:ext>
              </a:extLst>
            </p:cNvPr>
            <p:cNvSpPr/>
            <p:nvPr/>
          </p:nvSpPr>
          <p:spPr>
            <a:xfrm>
              <a:off x="2268414" y="3235569"/>
              <a:ext cx="246186" cy="1424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11EC93-8183-9E40-B5C4-85118D8DF136}"/>
              </a:ext>
            </a:extLst>
          </p:cNvPr>
          <p:cNvSpPr txBox="1"/>
          <p:nvPr/>
        </p:nvSpPr>
        <p:spPr>
          <a:xfrm>
            <a:off x="2713893" y="2107195"/>
            <a:ext cx="6166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texting a friend about some of the things she does and some of the things her aunt does.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C91D48-7F3D-6948-B044-D09A3DEA3094}"/>
              </a:ext>
            </a:extLst>
          </p:cNvPr>
          <p:cNvSpPr txBox="1"/>
          <p:nvPr/>
        </p:nvSpPr>
        <p:spPr>
          <a:xfrm>
            <a:off x="2713893" y="3374038"/>
            <a:ext cx="616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Unfortunately, a virus has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changed some of the letters to strange symbols.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B94AC4-B21E-5C4A-ABFA-55EB17980BAC}"/>
              </a:ext>
            </a:extLst>
          </p:cNvPr>
          <p:cNvSpPr txBox="1"/>
          <p:nvPr/>
        </p:nvSpPr>
        <p:spPr>
          <a:xfrm>
            <a:off x="2786357" y="4262734"/>
            <a:ext cx="6166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Mia’s texts and decided which ones refer to Mia (ich) and which ones refer to aunt Laura (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).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026D70-C8DC-ED43-9586-7108F5D3D08A}"/>
              </a:ext>
            </a:extLst>
          </p:cNvPr>
          <p:cNvGrpSpPr/>
          <p:nvPr/>
        </p:nvGrpSpPr>
        <p:grpSpPr>
          <a:xfrm>
            <a:off x="1299798" y="1425235"/>
            <a:ext cx="989077" cy="1653387"/>
            <a:chOff x="-30480" y="22860"/>
            <a:chExt cx="3394710" cy="60045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F4A86FF-8DF5-1047-923F-CD8CEBD76818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28" name="Rectangle: Rounded Corners 80">
                <a:extLst>
                  <a:ext uri="{FF2B5EF4-FFF2-40B4-BE49-F238E27FC236}">
                    <a16:creationId xmlns:a16="http://schemas.microsoft.com/office/drawing/2014/main" id="{6A508822-B9F7-7646-B7B2-9D2AA4558E45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E24198-073A-E64A-AB80-F56DF087180A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AD9B6D-19E8-374D-B507-24ED0B378879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0763B9-7760-D94C-A737-885EC4658C74}"/>
              </a:ext>
            </a:extLst>
          </p:cNvPr>
          <p:cNvSpPr txBox="1"/>
          <p:nvPr/>
        </p:nvSpPr>
        <p:spPr>
          <a:xfrm>
            <a:off x="2786357" y="5489985"/>
            <a:ext cx="616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Remember: pay attention to the vowel in the verb.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53542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Tante</a:t>
            </a:r>
            <a:r>
              <a:rPr lang="en-GB" sz="3600" b="1" dirty="0">
                <a:solidFill>
                  <a:schemeClr val="bg1"/>
                </a:solidFill>
              </a:rPr>
              <a:t> Laura - 1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BE26B-64BA-DA4C-B173-A3C7AB3D991D}"/>
              </a:ext>
            </a:extLst>
          </p:cNvPr>
          <p:cNvSpPr txBox="1"/>
          <p:nvPr/>
        </p:nvSpPr>
        <p:spPr>
          <a:xfrm>
            <a:off x="226021" y="1487123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C3A0-279E-6D48-9460-A15C8B021528}"/>
              </a:ext>
            </a:extLst>
          </p:cNvPr>
          <p:cNvSpPr txBox="1"/>
          <p:nvPr/>
        </p:nvSpPr>
        <p:spPr>
          <a:xfrm>
            <a:off x="445476" y="2965553"/>
            <a:ext cx="4912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7306C2-E93C-4744-B977-CC831EE8293C}"/>
              </a:ext>
            </a:extLst>
          </p:cNvPr>
          <p:cNvGrpSpPr/>
          <p:nvPr/>
        </p:nvGrpSpPr>
        <p:grpSpPr>
          <a:xfrm>
            <a:off x="271981" y="1001890"/>
            <a:ext cx="3131619" cy="5236809"/>
            <a:chOff x="-30480" y="22860"/>
            <a:chExt cx="3394710" cy="60045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E0A47F-B92D-784A-8069-5BE88C6C9305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23" name="Rectangle: Rounded Corners 80">
                <a:extLst>
                  <a:ext uri="{FF2B5EF4-FFF2-40B4-BE49-F238E27FC236}">
                    <a16:creationId xmlns:a16="http://schemas.microsoft.com/office/drawing/2014/main" id="{B07D652F-742E-D847-99AC-A10E44CA2364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5BE4E6-DECD-474C-B141-D3230E4F7560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6DFD5B-6EAD-1B43-B5D1-83628D81B354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EC1B72-A314-D94A-B7F4-F12543F47416}"/>
              </a:ext>
            </a:extLst>
          </p:cNvPr>
          <p:cNvGrpSpPr/>
          <p:nvPr/>
        </p:nvGrpSpPr>
        <p:grpSpPr>
          <a:xfrm>
            <a:off x="523283" y="1440685"/>
            <a:ext cx="2797721" cy="1071811"/>
            <a:chOff x="523283" y="1440685"/>
            <a:chExt cx="2797721" cy="1071811"/>
          </a:xfrm>
        </p:grpSpPr>
        <p:sp>
          <p:nvSpPr>
            <p:cNvPr id="20" name="Speech Bubble: Rectangle with Corners Rounded 77">
              <a:extLst>
                <a:ext uri="{FF2B5EF4-FFF2-40B4-BE49-F238E27FC236}">
                  <a16:creationId xmlns:a16="http://schemas.microsoft.com/office/drawing/2014/main" id="{73FD3DC6-489E-C640-B261-47529762B41C}"/>
                </a:ext>
              </a:extLst>
            </p:cNvPr>
            <p:cNvSpPr/>
            <p:nvPr/>
          </p:nvSpPr>
          <p:spPr>
            <a:xfrm>
              <a:off x="545769" y="1440685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F1CB85-96C1-7646-9306-ABD2EC983919}"/>
                </a:ext>
              </a:extLst>
            </p:cNvPr>
            <p:cNvSpPr txBox="1"/>
            <p:nvPr/>
          </p:nvSpPr>
          <p:spPr>
            <a:xfrm>
              <a:off x="523283" y="1543113"/>
              <a:ext cx="2797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1. </a:t>
              </a:r>
              <a:r>
                <a:rPr lang="en-GB" sz="2000" dirty="0">
                  <a:solidFill>
                    <a:srgbClr val="1F4E79"/>
                  </a:solidFill>
                  <a:latin typeface="Wingdings" pitchFamily="2" charset="2"/>
                </a:rPr>
                <a:t>Sie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fähr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jeden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Tag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Fahrrad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F917795-B2E7-984F-928F-F1B110C3161A}"/>
              </a:ext>
            </a:extLst>
          </p:cNvPr>
          <p:cNvGrpSpPr/>
          <p:nvPr/>
        </p:nvGrpSpPr>
        <p:grpSpPr>
          <a:xfrm>
            <a:off x="483901" y="2919854"/>
            <a:ext cx="2797721" cy="1128817"/>
            <a:chOff x="483901" y="2919854"/>
            <a:chExt cx="2797721" cy="1128817"/>
          </a:xfrm>
        </p:grpSpPr>
        <p:sp>
          <p:nvSpPr>
            <p:cNvPr id="13" name="Speech Bubble: Rectangle with Corners Rounded 95">
              <a:extLst>
                <a:ext uri="{FF2B5EF4-FFF2-40B4-BE49-F238E27FC236}">
                  <a16:creationId xmlns:a16="http://schemas.microsoft.com/office/drawing/2014/main" id="{A27C521B-EDF5-6642-A7B1-3D3E933865AE}"/>
                </a:ext>
              </a:extLst>
            </p:cNvPr>
            <p:cNvSpPr/>
            <p:nvPr/>
          </p:nvSpPr>
          <p:spPr>
            <a:xfrm>
              <a:off x="523283" y="2919854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E7B235-E167-994A-B7C0-3E5781844131}"/>
                </a:ext>
              </a:extLst>
            </p:cNvPr>
            <p:cNvSpPr txBox="1"/>
            <p:nvPr/>
          </p:nvSpPr>
          <p:spPr>
            <a:xfrm>
              <a:off x="483901" y="3033008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2. </a:t>
              </a:r>
              <a:r>
                <a:rPr lang="en-GB" sz="2000" dirty="0">
                  <a:solidFill>
                    <a:srgbClr val="1F4E79"/>
                  </a:solidFill>
                  <a:latin typeface="Wingdings" pitchFamily="2" charset="2"/>
                </a:rPr>
                <a:t>Ich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geb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Wolfgang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Geschenk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84139A-A117-5845-8354-9729B00E502C}"/>
              </a:ext>
            </a:extLst>
          </p:cNvPr>
          <p:cNvGrpSpPr/>
          <p:nvPr/>
        </p:nvGrpSpPr>
        <p:grpSpPr>
          <a:xfrm>
            <a:off x="523283" y="4356620"/>
            <a:ext cx="2611312" cy="1112218"/>
            <a:chOff x="523283" y="4356620"/>
            <a:chExt cx="2611312" cy="1112218"/>
          </a:xfrm>
        </p:grpSpPr>
        <p:sp>
          <p:nvSpPr>
            <p:cNvPr id="14" name="Speech Bubble: Rectangle with Corners Rounded 97">
              <a:extLst>
                <a:ext uri="{FF2B5EF4-FFF2-40B4-BE49-F238E27FC236}">
                  <a16:creationId xmlns:a16="http://schemas.microsoft.com/office/drawing/2014/main" id="{DB517DD1-F612-1A45-9C30-3E9C2E878422}"/>
                </a:ext>
              </a:extLst>
            </p:cNvPr>
            <p:cNvSpPr/>
            <p:nvPr/>
          </p:nvSpPr>
          <p:spPr>
            <a:xfrm>
              <a:off x="523283" y="4356620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4E0DD3-014D-4B43-AD3C-F4D21729B89B}"/>
                </a:ext>
              </a:extLst>
            </p:cNvPr>
            <p:cNvSpPr txBox="1"/>
            <p:nvPr/>
          </p:nvSpPr>
          <p:spPr>
            <a:xfrm>
              <a:off x="562096" y="4453175"/>
              <a:ext cx="25348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3.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hjt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hilf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y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manchmal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in der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Schule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E77AF6-A0DF-4A4F-B43A-48418ECFF183}"/>
              </a:ext>
            </a:extLst>
          </p:cNvPr>
          <p:cNvGrpSpPr/>
          <p:nvPr/>
        </p:nvGrpSpPr>
        <p:grpSpPr>
          <a:xfrm>
            <a:off x="3844480" y="1001889"/>
            <a:ext cx="3131619" cy="5236809"/>
            <a:chOff x="-30480" y="22860"/>
            <a:chExt cx="3394710" cy="600456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9536319-FCFA-234F-9FE4-F1DC1A5E4C53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51" name="Rectangle: Rounded Corners 80">
                <a:extLst>
                  <a:ext uri="{FF2B5EF4-FFF2-40B4-BE49-F238E27FC236}">
                    <a16:creationId xmlns:a16="http://schemas.microsoft.com/office/drawing/2014/main" id="{092657FF-AAD1-9945-A7F6-F3CA52CF99B0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0C2BB1B-2BBB-8F42-A82D-95606D6CA768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A09B18-6EA5-CE4A-BF17-E5D08984115C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C096568-553A-BF41-BFC2-5457B3077567}"/>
              </a:ext>
            </a:extLst>
          </p:cNvPr>
          <p:cNvGrpSpPr/>
          <p:nvPr/>
        </p:nvGrpSpPr>
        <p:grpSpPr>
          <a:xfrm>
            <a:off x="4095782" y="1440684"/>
            <a:ext cx="2797721" cy="1118091"/>
            <a:chOff x="4095782" y="1440684"/>
            <a:chExt cx="2797721" cy="1118091"/>
          </a:xfrm>
        </p:grpSpPr>
        <p:sp>
          <p:nvSpPr>
            <p:cNvPr id="48" name="Speech Bubble: Rectangle with Corners Rounded 77">
              <a:extLst>
                <a:ext uri="{FF2B5EF4-FFF2-40B4-BE49-F238E27FC236}">
                  <a16:creationId xmlns:a16="http://schemas.microsoft.com/office/drawing/2014/main" id="{16C98A30-9BBF-8847-8404-92C99B0AECEA}"/>
                </a:ext>
              </a:extLst>
            </p:cNvPr>
            <p:cNvSpPr/>
            <p:nvPr/>
          </p:nvSpPr>
          <p:spPr>
            <a:xfrm>
              <a:off x="4118268" y="1440684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C89CDB-DDDB-2F40-8860-C8DAED2AAB3A}"/>
                </a:ext>
              </a:extLst>
            </p:cNvPr>
            <p:cNvSpPr txBox="1"/>
            <p:nvPr/>
          </p:nvSpPr>
          <p:spPr>
            <a:xfrm>
              <a:off x="4095782" y="1543112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4.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kls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vergiss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nie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meine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Telefonnummer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2F27494-7128-424A-AA93-8574C48C0A90}"/>
              </a:ext>
            </a:extLst>
          </p:cNvPr>
          <p:cNvGrpSpPr/>
          <p:nvPr/>
        </p:nvGrpSpPr>
        <p:grpSpPr>
          <a:xfrm>
            <a:off x="4056400" y="2919853"/>
            <a:ext cx="2797721" cy="1128817"/>
            <a:chOff x="4056400" y="2919853"/>
            <a:chExt cx="2797721" cy="1128817"/>
          </a:xfrm>
        </p:grpSpPr>
        <p:sp>
          <p:nvSpPr>
            <p:cNvPr id="41" name="Speech Bubble: Rectangle with Corners Rounded 95">
              <a:extLst>
                <a:ext uri="{FF2B5EF4-FFF2-40B4-BE49-F238E27FC236}">
                  <a16:creationId xmlns:a16="http://schemas.microsoft.com/office/drawing/2014/main" id="{790D2C05-0798-E84F-B455-FD48F23CAC39}"/>
                </a:ext>
              </a:extLst>
            </p:cNvPr>
            <p:cNvSpPr/>
            <p:nvPr/>
          </p:nvSpPr>
          <p:spPr>
            <a:xfrm>
              <a:off x="4095782" y="2919853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0B3FB7-9F43-3C48-A768-52BC32A1B0A9}"/>
                </a:ext>
              </a:extLst>
            </p:cNvPr>
            <p:cNvSpPr txBox="1"/>
            <p:nvPr/>
          </p:nvSpPr>
          <p:spPr>
            <a:xfrm>
              <a:off x="4056400" y="3033007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5.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xha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lauf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p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die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Woche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nach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Hause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DEE2233-D67F-8047-9EA0-EAD2E9B53CFB}"/>
              </a:ext>
            </a:extLst>
          </p:cNvPr>
          <p:cNvGrpSpPr/>
          <p:nvPr/>
        </p:nvGrpSpPr>
        <p:grpSpPr>
          <a:xfrm>
            <a:off x="4095782" y="4356619"/>
            <a:ext cx="2611312" cy="1112218"/>
            <a:chOff x="4095782" y="4356619"/>
            <a:chExt cx="2611312" cy="1112218"/>
          </a:xfrm>
        </p:grpSpPr>
        <p:sp>
          <p:nvSpPr>
            <p:cNvPr id="42" name="Speech Bubble: Rectangle with Corners Rounded 97">
              <a:extLst>
                <a:ext uri="{FF2B5EF4-FFF2-40B4-BE49-F238E27FC236}">
                  <a16:creationId xmlns:a16="http://schemas.microsoft.com/office/drawing/2014/main" id="{91032456-72EA-FB40-9B2D-14A22E7E559E}"/>
                </a:ext>
              </a:extLst>
            </p:cNvPr>
            <p:cNvSpPr/>
            <p:nvPr/>
          </p:nvSpPr>
          <p:spPr>
            <a:xfrm>
              <a:off x="4095782" y="4356619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FD7197-3C0C-3846-84BF-953DDA5F9BCF}"/>
                </a:ext>
              </a:extLst>
            </p:cNvPr>
            <p:cNvSpPr txBox="1"/>
            <p:nvPr/>
          </p:nvSpPr>
          <p:spPr>
            <a:xfrm>
              <a:off x="4134595" y="4453174"/>
              <a:ext cx="25348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6.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bzw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schlaf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manchmal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im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Unterricht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835F431-F976-7243-B74A-FBAD342388B8}"/>
              </a:ext>
            </a:extLst>
          </p:cNvPr>
          <p:cNvGrpSpPr/>
          <p:nvPr/>
        </p:nvGrpSpPr>
        <p:grpSpPr>
          <a:xfrm>
            <a:off x="7416979" y="1001889"/>
            <a:ext cx="3131619" cy="5236809"/>
            <a:chOff x="-30480" y="22860"/>
            <a:chExt cx="3394710" cy="600456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592D542-8947-D343-9931-4F128ED28252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65" name="Rectangle: Rounded Corners 80">
                <a:extLst>
                  <a:ext uri="{FF2B5EF4-FFF2-40B4-BE49-F238E27FC236}">
                    <a16:creationId xmlns:a16="http://schemas.microsoft.com/office/drawing/2014/main" id="{0868C24B-5D30-364D-8A37-CABD0D1321FB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8B5A7E7-17F4-3C4C-8822-5F62C1DE1CEA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60015AC-A37F-AF4F-9292-E16036C59C87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5F3394-D574-454F-B465-06FCF39D0460}"/>
              </a:ext>
            </a:extLst>
          </p:cNvPr>
          <p:cNvGrpSpPr/>
          <p:nvPr/>
        </p:nvGrpSpPr>
        <p:grpSpPr>
          <a:xfrm>
            <a:off x="7668282" y="1440684"/>
            <a:ext cx="2633798" cy="1071811"/>
            <a:chOff x="7668282" y="1440684"/>
            <a:chExt cx="2633798" cy="1071811"/>
          </a:xfrm>
        </p:grpSpPr>
        <p:sp>
          <p:nvSpPr>
            <p:cNvPr id="62" name="Speech Bubble: Rectangle with Corners Rounded 77">
              <a:extLst>
                <a:ext uri="{FF2B5EF4-FFF2-40B4-BE49-F238E27FC236}">
                  <a16:creationId xmlns:a16="http://schemas.microsoft.com/office/drawing/2014/main" id="{C5CE41D9-D617-E84F-842E-7A185BFCC527}"/>
                </a:ext>
              </a:extLst>
            </p:cNvPr>
            <p:cNvSpPr/>
            <p:nvPr/>
          </p:nvSpPr>
          <p:spPr>
            <a:xfrm>
              <a:off x="7690767" y="1440684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164373-84EE-0E46-AE29-2ED20729BC3A}"/>
                </a:ext>
              </a:extLst>
            </p:cNvPr>
            <p:cNvSpPr txBox="1"/>
            <p:nvPr/>
          </p:nvSpPr>
          <p:spPr>
            <a:xfrm>
              <a:off x="7668282" y="1543112"/>
              <a:ext cx="2611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7.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owa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lies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a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oft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Bücher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0B6FEB-4078-7C4C-AFBD-ABAD9CD757B5}"/>
              </a:ext>
            </a:extLst>
          </p:cNvPr>
          <p:cNvGrpSpPr/>
          <p:nvPr/>
        </p:nvGrpSpPr>
        <p:grpSpPr>
          <a:xfrm>
            <a:off x="7628899" y="2919853"/>
            <a:ext cx="2797721" cy="1071811"/>
            <a:chOff x="7628899" y="2919853"/>
            <a:chExt cx="2797721" cy="1071811"/>
          </a:xfrm>
        </p:grpSpPr>
        <p:sp>
          <p:nvSpPr>
            <p:cNvPr id="55" name="Speech Bubble: Rectangle with Corners Rounded 95">
              <a:extLst>
                <a:ext uri="{FF2B5EF4-FFF2-40B4-BE49-F238E27FC236}">
                  <a16:creationId xmlns:a16="http://schemas.microsoft.com/office/drawing/2014/main" id="{A61A86B1-BB9F-7347-B181-8823723881E8}"/>
                </a:ext>
              </a:extLst>
            </p:cNvPr>
            <p:cNvSpPr/>
            <p:nvPr/>
          </p:nvSpPr>
          <p:spPr>
            <a:xfrm>
              <a:off x="7668281" y="2919853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607B0BB-6516-0140-8BBD-E1890A7F45AA}"/>
                </a:ext>
              </a:extLst>
            </p:cNvPr>
            <p:cNvSpPr txBox="1"/>
            <p:nvPr/>
          </p:nvSpPr>
          <p:spPr>
            <a:xfrm>
              <a:off x="7628899" y="3033007"/>
              <a:ext cx="2797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8. 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ptl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sprich</a:t>
              </a:r>
              <a:r>
                <a:rPr lang="en-GB" sz="2000" dirty="0" err="1">
                  <a:solidFill>
                    <a:srgbClr val="1F4E79"/>
                  </a:solidFill>
                  <a:latin typeface="Wingdings" pitchFamily="2" charset="2"/>
                </a:rPr>
                <a:t>b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Fremdsprachen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062201-CA0E-8E4D-86B5-4746878BA781}"/>
              </a:ext>
            </a:extLst>
          </p:cNvPr>
          <p:cNvGrpSpPr/>
          <p:nvPr/>
        </p:nvGrpSpPr>
        <p:grpSpPr>
          <a:xfrm>
            <a:off x="10973249" y="1249962"/>
            <a:ext cx="809740" cy="1352406"/>
            <a:chOff x="2268414" y="3039469"/>
            <a:chExt cx="2267009" cy="3287163"/>
          </a:xfrm>
        </p:grpSpPr>
        <p:pic>
          <p:nvPicPr>
            <p:cNvPr id="54" name="Picture 53" descr="A close up of a logo&#10;&#10;Description automatically generated">
              <a:extLst>
                <a:ext uri="{FF2B5EF4-FFF2-40B4-BE49-F238E27FC236}">
                  <a16:creationId xmlns:a16="http://schemas.microsoft.com/office/drawing/2014/main" id="{FFDD3527-52A4-1D49-AC95-FC57CB89D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7"/>
            <a:stretch/>
          </p:blipFill>
          <p:spPr>
            <a:xfrm flipH="1">
              <a:off x="2268414" y="3039469"/>
              <a:ext cx="2267009" cy="3287163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EA22F0B-B4E5-1347-ACBC-1A90B72A7C0D}"/>
                </a:ext>
              </a:extLst>
            </p:cNvPr>
            <p:cNvSpPr/>
            <p:nvPr/>
          </p:nvSpPr>
          <p:spPr>
            <a:xfrm>
              <a:off x="2268414" y="3235569"/>
              <a:ext cx="246186" cy="1424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630411-1E66-2D49-99BF-6C367780B684}"/>
              </a:ext>
            </a:extLst>
          </p:cNvPr>
          <p:cNvGrpSpPr/>
          <p:nvPr/>
        </p:nvGrpSpPr>
        <p:grpSpPr>
          <a:xfrm flipH="1">
            <a:off x="10886105" y="3740893"/>
            <a:ext cx="972629" cy="1810498"/>
            <a:chOff x="8519170" y="1051851"/>
            <a:chExt cx="3153336" cy="461936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0E93663-8267-8E46-8B70-28F56AB87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18" r="52391"/>
            <a:stretch/>
          </p:blipFill>
          <p:spPr>
            <a:xfrm flipH="1">
              <a:off x="8519170" y="1219015"/>
              <a:ext cx="3153336" cy="4452196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E350886-92D4-A54A-A8DA-539BA80FCCCA}"/>
                </a:ext>
              </a:extLst>
            </p:cNvPr>
            <p:cNvSpPr/>
            <p:nvPr/>
          </p:nvSpPr>
          <p:spPr>
            <a:xfrm>
              <a:off x="8519170" y="1051851"/>
              <a:ext cx="603565" cy="1264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73249" y="2602368"/>
            <a:ext cx="88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928097" y="5521858"/>
            <a:ext cx="88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3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53542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Antworten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BE26B-64BA-DA4C-B173-A3C7AB3D991D}"/>
              </a:ext>
            </a:extLst>
          </p:cNvPr>
          <p:cNvSpPr txBox="1"/>
          <p:nvPr/>
        </p:nvSpPr>
        <p:spPr>
          <a:xfrm>
            <a:off x="226021" y="1487123"/>
            <a:ext cx="1144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C3A0-279E-6D48-9460-A15C8B021528}"/>
              </a:ext>
            </a:extLst>
          </p:cNvPr>
          <p:cNvSpPr txBox="1"/>
          <p:nvPr/>
        </p:nvSpPr>
        <p:spPr>
          <a:xfrm>
            <a:off x="445476" y="2965553"/>
            <a:ext cx="4912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7306C2-E93C-4744-B977-CC831EE8293C}"/>
              </a:ext>
            </a:extLst>
          </p:cNvPr>
          <p:cNvGrpSpPr/>
          <p:nvPr/>
        </p:nvGrpSpPr>
        <p:grpSpPr>
          <a:xfrm>
            <a:off x="271981" y="1001890"/>
            <a:ext cx="3131620" cy="5236809"/>
            <a:chOff x="-30480" y="22860"/>
            <a:chExt cx="3394710" cy="60045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E0A47F-B92D-784A-8069-5BE88C6C9305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23" name="Rectangle: Rounded Corners 80">
                <a:extLst>
                  <a:ext uri="{FF2B5EF4-FFF2-40B4-BE49-F238E27FC236}">
                    <a16:creationId xmlns:a16="http://schemas.microsoft.com/office/drawing/2014/main" id="{B07D652F-742E-D847-99AC-A10E44CA2364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5BE4E6-DECD-474C-B141-D3230E4F7560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6DFD5B-6EAD-1B43-B5D1-83628D81B354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BD4AC5-92FF-C74A-8A4D-14560D3056A6}"/>
              </a:ext>
            </a:extLst>
          </p:cNvPr>
          <p:cNvGrpSpPr/>
          <p:nvPr/>
        </p:nvGrpSpPr>
        <p:grpSpPr>
          <a:xfrm>
            <a:off x="523285" y="1440685"/>
            <a:ext cx="2633797" cy="1071811"/>
            <a:chOff x="523285" y="1440685"/>
            <a:chExt cx="2633797" cy="1071811"/>
          </a:xfrm>
        </p:grpSpPr>
        <p:sp>
          <p:nvSpPr>
            <p:cNvPr id="20" name="Speech Bubble: Rectangle with Corners Rounded 77">
              <a:extLst>
                <a:ext uri="{FF2B5EF4-FFF2-40B4-BE49-F238E27FC236}">
                  <a16:creationId xmlns:a16="http://schemas.microsoft.com/office/drawing/2014/main" id="{73FD3DC6-489E-C640-B261-47529762B41C}"/>
                </a:ext>
              </a:extLst>
            </p:cNvPr>
            <p:cNvSpPr/>
            <p:nvPr/>
          </p:nvSpPr>
          <p:spPr>
            <a:xfrm>
              <a:off x="545769" y="1440685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F1CB85-96C1-7646-9306-ABD2EC983919}"/>
                </a:ext>
              </a:extLst>
            </p:cNvPr>
            <p:cNvSpPr txBox="1"/>
            <p:nvPr/>
          </p:nvSpPr>
          <p:spPr>
            <a:xfrm>
              <a:off x="523285" y="1543115"/>
              <a:ext cx="26337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1. Sie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ä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hr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jeden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Tag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Fahrrad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AB576-91F5-3D44-92ED-2C021883256D}"/>
              </a:ext>
            </a:extLst>
          </p:cNvPr>
          <p:cNvGrpSpPr/>
          <p:nvPr/>
        </p:nvGrpSpPr>
        <p:grpSpPr>
          <a:xfrm>
            <a:off x="501677" y="2919854"/>
            <a:ext cx="2797721" cy="1071811"/>
            <a:chOff x="501677" y="2919854"/>
            <a:chExt cx="2797721" cy="1071811"/>
          </a:xfrm>
        </p:grpSpPr>
        <p:sp>
          <p:nvSpPr>
            <p:cNvPr id="13" name="Speech Bubble: Rectangle with Corners Rounded 95">
              <a:extLst>
                <a:ext uri="{FF2B5EF4-FFF2-40B4-BE49-F238E27FC236}">
                  <a16:creationId xmlns:a16="http://schemas.microsoft.com/office/drawing/2014/main" id="{A27C521B-EDF5-6642-A7B1-3D3E933865AE}"/>
                </a:ext>
              </a:extLst>
            </p:cNvPr>
            <p:cNvSpPr/>
            <p:nvPr/>
          </p:nvSpPr>
          <p:spPr>
            <a:xfrm>
              <a:off x="523283" y="2919854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E7B235-E167-994A-B7C0-3E5781844131}"/>
                </a:ext>
              </a:extLst>
            </p:cNvPr>
            <p:cNvSpPr txBox="1"/>
            <p:nvPr/>
          </p:nvSpPr>
          <p:spPr>
            <a:xfrm>
              <a:off x="501677" y="2976001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2. Ich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g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b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Wolfgang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Geschenk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92D6F-6934-EB4C-B0C3-CE0248D985E3}"/>
              </a:ext>
            </a:extLst>
          </p:cNvPr>
          <p:cNvGrpSpPr/>
          <p:nvPr/>
        </p:nvGrpSpPr>
        <p:grpSpPr>
          <a:xfrm>
            <a:off x="523283" y="4356620"/>
            <a:ext cx="2611312" cy="1112218"/>
            <a:chOff x="523283" y="4356620"/>
            <a:chExt cx="2611312" cy="1112218"/>
          </a:xfrm>
        </p:grpSpPr>
        <p:sp>
          <p:nvSpPr>
            <p:cNvPr id="14" name="Speech Bubble: Rectangle with Corners Rounded 97">
              <a:extLst>
                <a:ext uri="{FF2B5EF4-FFF2-40B4-BE49-F238E27FC236}">
                  <a16:creationId xmlns:a16="http://schemas.microsoft.com/office/drawing/2014/main" id="{DB517DD1-F612-1A45-9C30-3E9C2E878422}"/>
                </a:ext>
              </a:extLst>
            </p:cNvPr>
            <p:cNvSpPr/>
            <p:nvPr/>
          </p:nvSpPr>
          <p:spPr>
            <a:xfrm>
              <a:off x="523283" y="4356620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4E0DD3-014D-4B43-AD3C-F4D21729B89B}"/>
                </a:ext>
              </a:extLst>
            </p:cNvPr>
            <p:cNvSpPr txBox="1"/>
            <p:nvPr/>
          </p:nvSpPr>
          <p:spPr>
            <a:xfrm>
              <a:off x="562096" y="4453175"/>
              <a:ext cx="25348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3. Sie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i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lf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manchmal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in der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Schule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36319-FCFA-234F-9FE4-F1DC1A5E4C53}"/>
              </a:ext>
            </a:extLst>
          </p:cNvPr>
          <p:cNvGrpSpPr/>
          <p:nvPr/>
        </p:nvGrpSpPr>
        <p:grpSpPr>
          <a:xfrm>
            <a:off x="3844480" y="1001889"/>
            <a:ext cx="3131619" cy="5236809"/>
            <a:chOff x="-30480" y="22860"/>
            <a:chExt cx="3394710" cy="6004560"/>
          </a:xfrm>
        </p:grpSpPr>
        <p:sp>
          <p:nvSpPr>
            <p:cNvPr id="51" name="Rectangle: Rounded Corners 80">
              <a:extLst>
                <a:ext uri="{FF2B5EF4-FFF2-40B4-BE49-F238E27FC236}">
                  <a16:creationId xmlns:a16="http://schemas.microsoft.com/office/drawing/2014/main" id="{092657FF-AAD1-9945-A7F6-F3CA52CF99B0}"/>
                </a:ext>
              </a:extLst>
            </p:cNvPr>
            <p:cNvSpPr/>
            <p:nvPr/>
          </p:nvSpPr>
          <p:spPr>
            <a:xfrm>
              <a:off x="-30480" y="22860"/>
              <a:ext cx="3394710" cy="600456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0C2BB1B-2BBB-8F42-A82D-95606D6CA768}"/>
                </a:ext>
              </a:extLst>
            </p:cNvPr>
            <p:cNvSpPr/>
            <p:nvPr/>
          </p:nvSpPr>
          <p:spPr>
            <a:xfrm>
              <a:off x="152400" y="396240"/>
              <a:ext cx="3032760" cy="51092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1CA09B18-6EA5-CE4A-BF17-E5D08984115C}"/>
              </a:ext>
            </a:extLst>
          </p:cNvPr>
          <p:cNvSpPr/>
          <p:nvPr/>
        </p:nvSpPr>
        <p:spPr>
          <a:xfrm>
            <a:off x="5327693" y="5859893"/>
            <a:ext cx="291722" cy="27579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F6C5B8-42E5-0E41-98FD-4C83A7CE5A72}"/>
              </a:ext>
            </a:extLst>
          </p:cNvPr>
          <p:cNvGrpSpPr/>
          <p:nvPr/>
        </p:nvGrpSpPr>
        <p:grpSpPr>
          <a:xfrm>
            <a:off x="4095782" y="1440684"/>
            <a:ext cx="2797721" cy="1118091"/>
            <a:chOff x="4095782" y="1440684"/>
            <a:chExt cx="2797721" cy="1118091"/>
          </a:xfrm>
        </p:grpSpPr>
        <p:sp>
          <p:nvSpPr>
            <p:cNvPr id="48" name="Speech Bubble: Rectangle with Corners Rounded 77">
              <a:extLst>
                <a:ext uri="{FF2B5EF4-FFF2-40B4-BE49-F238E27FC236}">
                  <a16:creationId xmlns:a16="http://schemas.microsoft.com/office/drawing/2014/main" id="{16C98A30-9BBF-8847-8404-92C99B0AECEA}"/>
                </a:ext>
              </a:extLst>
            </p:cNvPr>
            <p:cNvSpPr/>
            <p:nvPr/>
          </p:nvSpPr>
          <p:spPr>
            <a:xfrm>
              <a:off x="4118268" y="1440684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C89CDB-DDDB-2F40-8860-C8DAED2AAB3A}"/>
                </a:ext>
              </a:extLst>
            </p:cNvPr>
            <p:cNvSpPr txBox="1"/>
            <p:nvPr/>
          </p:nvSpPr>
          <p:spPr>
            <a:xfrm>
              <a:off x="4095782" y="1543112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4. Sie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verg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i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ss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nie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meine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Telefonnummer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6F810-D2AE-A840-97F0-C2CEE6062451}"/>
              </a:ext>
            </a:extLst>
          </p:cNvPr>
          <p:cNvGrpSpPr/>
          <p:nvPr/>
        </p:nvGrpSpPr>
        <p:grpSpPr>
          <a:xfrm>
            <a:off x="4056400" y="2919853"/>
            <a:ext cx="2797721" cy="1128817"/>
            <a:chOff x="4056400" y="2919853"/>
            <a:chExt cx="2797721" cy="1128817"/>
          </a:xfrm>
        </p:grpSpPr>
        <p:sp>
          <p:nvSpPr>
            <p:cNvPr id="41" name="Speech Bubble: Rectangle with Corners Rounded 95">
              <a:extLst>
                <a:ext uri="{FF2B5EF4-FFF2-40B4-BE49-F238E27FC236}">
                  <a16:creationId xmlns:a16="http://schemas.microsoft.com/office/drawing/2014/main" id="{790D2C05-0798-E84F-B455-FD48F23CAC39}"/>
                </a:ext>
              </a:extLst>
            </p:cNvPr>
            <p:cNvSpPr/>
            <p:nvPr/>
          </p:nvSpPr>
          <p:spPr>
            <a:xfrm>
              <a:off x="4095782" y="2919853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0B3FB7-9F43-3C48-A768-52BC32A1B0A9}"/>
                </a:ext>
              </a:extLst>
            </p:cNvPr>
            <p:cNvSpPr txBox="1"/>
            <p:nvPr/>
          </p:nvSpPr>
          <p:spPr>
            <a:xfrm>
              <a:off x="4056400" y="3033007"/>
              <a:ext cx="279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5. Ich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uf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einmal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die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Woche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nach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Hause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7B33B4-0469-1C4E-B856-1480AEC27143}"/>
              </a:ext>
            </a:extLst>
          </p:cNvPr>
          <p:cNvGrpSpPr/>
          <p:nvPr/>
        </p:nvGrpSpPr>
        <p:grpSpPr>
          <a:xfrm>
            <a:off x="4095782" y="4356619"/>
            <a:ext cx="2611312" cy="1112218"/>
            <a:chOff x="4095782" y="4356619"/>
            <a:chExt cx="2611312" cy="1112218"/>
          </a:xfrm>
        </p:grpSpPr>
        <p:sp>
          <p:nvSpPr>
            <p:cNvPr id="42" name="Speech Bubble: Rectangle with Corners Rounded 97">
              <a:extLst>
                <a:ext uri="{FF2B5EF4-FFF2-40B4-BE49-F238E27FC236}">
                  <a16:creationId xmlns:a16="http://schemas.microsoft.com/office/drawing/2014/main" id="{91032456-72EA-FB40-9B2D-14A22E7E559E}"/>
                </a:ext>
              </a:extLst>
            </p:cNvPr>
            <p:cNvSpPr/>
            <p:nvPr/>
          </p:nvSpPr>
          <p:spPr>
            <a:xfrm>
              <a:off x="4095782" y="4356619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FD7197-3C0C-3846-84BF-953DDA5F9BCF}"/>
                </a:ext>
              </a:extLst>
            </p:cNvPr>
            <p:cNvSpPr txBox="1"/>
            <p:nvPr/>
          </p:nvSpPr>
          <p:spPr>
            <a:xfrm>
              <a:off x="4134595" y="4453174"/>
              <a:ext cx="25348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6. Ich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schl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manchmal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im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Unterricht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835F431-F976-7243-B74A-FBAD342388B8}"/>
              </a:ext>
            </a:extLst>
          </p:cNvPr>
          <p:cNvGrpSpPr/>
          <p:nvPr/>
        </p:nvGrpSpPr>
        <p:grpSpPr>
          <a:xfrm>
            <a:off x="7416979" y="1001889"/>
            <a:ext cx="3131619" cy="5236809"/>
            <a:chOff x="-30480" y="22860"/>
            <a:chExt cx="3394710" cy="600456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592D542-8947-D343-9931-4F128ED28252}"/>
                </a:ext>
              </a:extLst>
            </p:cNvPr>
            <p:cNvGrpSpPr/>
            <p:nvPr/>
          </p:nvGrpSpPr>
          <p:grpSpPr>
            <a:xfrm>
              <a:off x="-30480" y="22860"/>
              <a:ext cx="3394710" cy="6004560"/>
              <a:chOff x="-30480" y="22860"/>
              <a:chExt cx="3394710" cy="6004560"/>
            </a:xfrm>
          </p:grpSpPr>
          <p:sp>
            <p:nvSpPr>
              <p:cNvPr id="65" name="Rectangle: Rounded Corners 80">
                <a:extLst>
                  <a:ext uri="{FF2B5EF4-FFF2-40B4-BE49-F238E27FC236}">
                    <a16:creationId xmlns:a16="http://schemas.microsoft.com/office/drawing/2014/main" id="{0868C24B-5D30-364D-8A37-CABD0D1321FB}"/>
                  </a:ext>
                </a:extLst>
              </p:cNvPr>
              <p:cNvSpPr/>
              <p:nvPr/>
            </p:nvSpPr>
            <p:spPr>
              <a:xfrm>
                <a:off x="-30480" y="22860"/>
                <a:ext cx="3394710" cy="600456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8B5A7E7-17F4-3C4C-8822-5F62C1DE1CEA}"/>
                  </a:ext>
                </a:extLst>
              </p:cNvPr>
              <p:cNvSpPr/>
              <p:nvPr/>
            </p:nvSpPr>
            <p:spPr>
              <a:xfrm>
                <a:off x="152400" y="396240"/>
                <a:ext cx="3032760" cy="51092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60015AC-A37F-AF4F-9292-E16036C59C87}"/>
                </a:ext>
              </a:extLst>
            </p:cNvPr>
            <p:cNvSpPr/>
            <p:nvPr/>
          </p:nvSpPr>
          <p:spPr>
            <a:xfrm>
              <a:off x="1577340" y="5593080"/>
              <a:ext cx="316230" cy="316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5B20F-2490-9A44-B8FF-99A8BC5CF934}"/>
              </a:ext>
            </a:extLst>
          </p:cNvPr>
          <p:cNvGrpSpPr/>
          <p:nvPr/>
        </p:nvGrpSpPr>
        <p:grpSpPr>
          <a:xfrm>
            <a:off x="7668281" y="1440684"/>
            <a:ext cx="2797721" cy="1071811"/>
            <a:chOff x="7668281" y="1440684"/>
            <a:chExt cx="2797721" cy="1071811"/>
          </a:xfrm>
        </p:grpSpPr>
        <p:sp>
          <p:nvSpPr>
            <p:cNvPr id="62" name="Speech Bubble: Rectangle with Corners Rounded 77">
              <a:extLst>
                <a:ext uri="{FF2B5EF4-FFF2-40B4-BE49-F238E27FC236}">
                  <a16:creationId xmlns:a16="http://schemas.microsoft.com/office/drawing/2014/main" id="{C5CE41D9-D617-E84F-842E-7A185BFCC527}"/>
                </a:ext>
              </a:extLst>
            </p:cNvPr>
            <p:cNvSpPr/>
            <p:nvPr/>
          </p:nvSpPr>
          <p:spPr>
            <a:xfrm>
              <a:off x="7690767" y="1440684"/>
              <a:ext cx="2611313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164373-84EE-0E46-AE29-2ED20729BC3A}"/>
                </a:ext>
              </a:extLst>
            </p:cNvPr>
            <p:cNvSpPr txBox="1"/>
            <p:nvPr/>
          </p:nvSpPr>
          <p:spPr>
            <a:xfrm>
              <a:off x="7668281" y="1543112"/>
              <a:ext cx="2797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7. Sie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ie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oft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Bücher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7EC92B-2409-514D-85EC-20916D5DFE13}"/>
              </a:ext>
            </a:extLst>
          </p:cNvPr>
          <p:cNvGrpSpPr/>
          <p:nvPr/>
        </p:nvGrpSpPr>
        <p:grpSpPr>
          <a:xfrm>
            <a:off x="7628899" y="2919853"/>
            <a:ext cx="2797721" cy="1071811"/>
            <a:chOff x="7628899" y="2919853"/>
            <a:chExt cx="2797721" cy="1071811"/>
          </a:xfrm>
        </p:grpSpPr>
        <p:sp>
          <p:nvSpPr>
            <p:cNvPr id="55" name="Speech Bubble: Rectangle with Corners Rounded 95">
              <a:extLst>
                <a:ext uri="{FF2B5EF4-FFF2-40B4-BE49-F238E27FC236}">
                  <a16:creationId xmlns:a16="http://schemas.microsoft.com/office/drawing/2014/main" id="{A61A86B1-BB9F-7347-B181-8823723881E8}"/>
                </a:ext>
              </a:extLst>
            </p:cNvPr>
            <p:cNvSpPr/>
            <p:nvPr/>
          </p:nvSpPr>
          <p:spPr>
            <a:xfrm>
              <a:off x="7668281" y="2919853"/>
              <a:ext cx="2611312" cy="1071811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607B0BB-6516-0140-8BBD-E1890A7F45AA}"/>
                </a:ext>
              </a:extLst>
            </p:cNvPr>
            <p:cNvSpPr txBox="1"/>
            <p:nvPr/>
          </p:nvSpPr>
          <p:spPr>
            <a:xfrm>
              <a:off x="7628899" y="3033007"/>
              <a:ext cx="2797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8. Sie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spr</a:t>
              </a:r>
              <a:r>
                <a:rPr lang="en-GB" sz="2000" b="1" dirty="0" err="1">
                  <a:solidFill>
                    <a:srgbClr val="DAA520"/>
                  </a:solidFill>
                  <a:latin typeface="Century Gothic" panose="020B0502020202020204" pitchFamily="34" charset="0"/>
                </a:rPr>
                <a:t>i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ch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Fremdsprachen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062201-CA0E-8E4D-86B5-4746878BA781}"/>
              </a:ext>
            </a:extLst>
          </p:cNvPr>
          <p:cNvGrpSpPr/>
          <p:nvPr/>
        </p:nvGrpSpPr>
        <p:grpSpPr>
          <a:xfrm>
            <a:off x="10973249" y="1249962"/>
            <a:ext cx="809740" cy="1352406"/>
            <a:chOff x="2268414" y="3039469"/>
            <a:chExt cx="2267009" cy="3287163"/>
          </a:xfrm>
        </p:grpSpPr>
        <p:pic>
          <p:nvPicPr>
            <p:cNvPr id="53" name="Picture 52" descr="A close up of a logo&#10;&#10;Description automatically generated">
              <a:extLst>
                <a:ext uri="{FF2B5EF4-FFF2-40B4-BE49-F238E27FC236}">
                  <a16:creationId xmlns:a16="http://schemas.microsoft.com/office/drawing/2014/main" id="{FFDD3527-52A4-1D49-AC95-FC57CB89D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7"/>
            <a:stretch/>
          </p:blipFill>
          <p:spPr>
            <a:xfrm flipH="1">
              <a:off x="2268414" y="3039469"/>
              <a:ext cx="2267009" cy="328716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A22F0B-B4E5-1347-ACBC-1A90B72A7C0D}"/>
                </a:ext>
              </a:extLst>
            </p:cNvPr>
            <p:cNvSpPr/>
            <p:nvPr/>
          </p:nvSpPr>
          <p:spPr>
            <a:xfrm>
              <a:off x="2268414" y="3235569"/>
              <a:ext cx="246186" cy="1424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630411-1E66-2D49-99BF-6C367780B684}"/>
              </a:ext>
            </a:extLst>
          </p:cNvPr>
          <p:cNvGrpSpPr/>
          <p:nvPr/>
        </p:nvGrpSpPr>
        <p:grpSpPr>
          <a:xfrm flipH="1">
            <a:off x="10886105" y="3740893"/>
            <a:ext cx="972629" cy="1810498"/>
            <a:chOff x="8519170" y="1051851"/>
            <a:chExt cx="3153336" cy="461936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E93663-8267-8E46-8B70-28F56AB87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18" r="52391"/>
            <a:stretch/>
          </p:blipFill>
          <p:spPr>
            <a:xfrm flipH="1">
              <a:off x="8519170" y="1219015"/>
              <a:ext cx="3153336" cy="4452196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E350886-92D4-A54A-A8DA-539BA80FCCCA}"/>
                </a:ext>
              </a:extLst>
            </p:cNvPr>
            <p:cNvSpPr/>
            <p:nvPr/>
          </p:nvSpPr>
          <p:spPr>
            <a:xfrm>
              <a:off x="8519170" y="1051851"/>
              <a:ext cx="603565" cy="1264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0973249" y="2602368"/>
            <a:ext cx="88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928097" y="5521858"/>
            <a:ext cx="88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26694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Tante</a:t>
            </a:r>
            <a:r>
              <a:rPr lang="en-GB" sz="3600" b="1" dirty="0">
                <a:solidFill>
                  <a:schemeClr val="bg1"/>
                </a:solidFill>
              </a:rPr>
              <a:t> Laura - 2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 19" descr="Table for exercises">
            <a:extLst>
              <a:ext uri="{FF2B5EF4-FFF2-40B4-BE49-F238E27FC236}">
                <a16:creationId xmlns:a16="http://schemas.microsoft.com/office/drawing/2014/main" id="{81369681-5C4E-F448-BEAB-8469D7A080E8}"/>
              </a:ext>
            </a:extLst>
          </p:cNvPr>
          <p:cNvGraphicFramePr>
            <a:graphicFrameLocks noGrp="1"/>
          </p:cNvGraphicFramePr>
          <p:nvPr/>
        </p:nvGraphicFramePr>
        <p:xfrm>
          <a:off x="659080" y="1594920"/>
          <a:ext cx="10461144" cy="44704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3691">
                  <a:extLst>
                    <a:ext uri="{9D8B030D-6E8A-4147-A177-3AD203B41FA5}">
                      <a16:colId xmlns:a16="http://schemas.microsoft.com/office/drawing/2014/main" val="2718503455"/>
                    </a:ext>
                  </a:extLst>
                </a:gridCol>
                <a:gridCol w="4492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721"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596F927-9EBF-3147-96E4-90B8842BB3E8}"/>
              </a:ext>
            </a:extLst>
          </p:cNvPr>
          <p:cNvSpPr txBox="1"/>
          <p:nvPr/>
        </p:nvSpPr>
        <p:spPr>
          <a:xfrm>
            <a:off x="1819240" y="1642125"/>
            <a:ext cx="479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Ich</a:t>
            </a:r>
          </a:p>
        </p:txBody>
      </p:sp>
      <p:sp>
        <p:nvSpPr>
          <p:cNvPr id="22" name="TextBox 21" descr="table content ">
            <a:extLst>
              <a:ext uri="{FF2B5EF4-FFF2-40B4-BE49-F238E27FC236}">
                <a16:creationId xmlns:a16="http://schemas.microsoft.com/office/drawing/2014/main" id="{19BB6D67-E193-9C4A-A919-72C88FE1CCB3}"/>
              </a:ext>
            </a:extLst>
          </p:cNvPr>
          <p:cNvSpPr txBox="1"/>
          <p:nvPr/>
        </p:nvSpPr>
        <p:spPr>
          <a:xfrm>
            <a:off x="6636807" y="1620019"/>
            <a:ext cx="431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5076"/>
                </a:solidFill>
              </a:rPr>
              <a:t>Sie</a:t>
            </a:r>
          </a:p>
        </p:txBody>
      </p:sp>
      <p:sp>
        <p:nvSpPr>
          <p:cNvPr id="23" name="Action Button: Custom 22" descr="number 1">
            <a:hlinkClick r:id="" action="ppaction://noaction" highlightClick="1">
              <a:snd r:embed="rId4" name="1.wav"/>
            </a:hlinkClick>
            <a:extLst>
              <a:ext uri="{FF2B5EF4-FFF2-40B4-BE49-F238E27FC236}">
                <a16:creationId xmlns:a16="http://schemas.microsoft.com/office/drawing/2014/main" id="{3C3B49CA-2B1F-2B44-978F-DDBE8450F73F}"/>
              </a:ext>
            </a:extLst>
          </p:cNvPr>
          <p:cNvSpPr/>
          <p:nvPr/>
        </p:nvSpPr>
        <p:spPr>
          <a:xfrm>
            <a:off x="947273" y="2128393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</a:t>
            </a:r>
          </a:p>
        </p:txBody>
      </p:sp>
      <p:sp>
        <p:nvSpPr>
          <p:cNvPr id="25" name="TextBox 24" descr="table content ">
            <a:extLst>
              <a:ext uri="{FF2B5EF4-FFF2-40B4-BE49-F238E27FC236}">
                <a16:creationId xmlns:a16="http://schemas.microsoft.com/office/drawing/2014/main" id="{40E9D07D-7477-9E42-ADD2-5DE06E2D4AE8}"/>
              </a:ext>
            </a:extLst>
          </p:cNvPr>
          <p:cNvSpPr txBox="1"/>
          <p:nvPr/>
        </p:nvSpPr>
        <p:spPr>
          <a:xfrm>
            <a:off x="6636807" y="2135538"/>
            <a:ext cx="4316981" cy="41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Action Button: Custom 25" descr="number 2">
            <a:hlinkClick r:id="" action="ppaction://noaction" highlightClick="1">
              <a:snd r:embed="rId5" name="2.wav"/>
            </a:hlinkClick>
            <a:extLst>
              <a:ext uri="{FF2B5EF4-FFF2-40B4-BE49-F238E27FC236}">
                <a16:creationId xmlns:a16="http://schemas.microsoft.com/office/drawing/2014/main" id="{6E22D32D-9241-F94A-9623-7902B9D324D9}"/>
              </a:ext>
            </a:extLst>
          </p:cNvPr>
          <p:cNvSpPr/>
          <p:nvPr/>
        </p:nvSpPr>
        <p:spPr>
          <a:xfrm>
            <a:off x="950421" y="264505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</a:t>
            </a:r>
          </a:p>
        </p:txBody>
      </p:sp>
      <p:sp>
        <p:nvSpPr>
          <p:cNvPr id="28" name="TextBox 27" descr="table content ">
            <a:extLst>
              <a:ext uri="{FF2B5EF4-FFF2-40B4-BE49-F238E27FC236}">
                <a16:creationId xmlns:a16="http://schemas.microsoft.com/office/drawing/2014/main" id="{310A3492-5757-054A-A3EE-B394799538AB}"/>
              </a:ext>
            </a:extLst>
          </p:cNvPr>
          <p:cNvSpPr txBox="1"/>
          <p:nvPr/>
        </p:nvSpPr>
        <p:spPr>
          <a:xfrm>
            <a:off x="6658298" y="2626981"/>
            <a:ext cx="4396957" cy="38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Action Button: Custom 28" descr="number 3">
            <a:hlinkClick r:id="" action="ppaction://noaction" highlightClick="1">
              <a:snd r:embed="rId6" name="3.wav"/>
            </a:hlinkClick>
            <a:extLst>
              <a:ext uri="{FF2B5EF4-FFF2-40B4-BE49-F238E27FC236}">
                <a16:creationId xmlns:a16="http://schemas.microsoft.com/office/drawing/2014/main" id="{11C9FCA5-3AA2-5E41-8057-DC548C800D05}"/>
              </a:ext>
            </a:extLst>
          </p:cNvPr>
          <p:cNvSpPr/>
          <p:nvPr/>
        </p:nvSpPr>
        <p:spPr>
          <a:xfrm>
            <a:off x="947273" y="3127230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30" name="TextBox 29" descr="table content ">
            <a:extLst>
              <a:ext uri="{FF2B5EF4-FFF2-40B4-BE49-F238E27FC236}">
                <a16:creationId xmlns:a16="http://schemas.microsoft.com/office/drawing/2014/main" id="{A2A17CA6-64AF-0F4F-9BCB-114B4A12A591}"/>
              </a:ext>
            </a:extLst>
          </p:cNvPr>
          <p:cNvSpPr txBox="1"/>
          <p:nvPr/>
        </p:nvSpPr>
        <p:spPr>
          <a:xfrm>
            <a:off x="1798420" y="3126239"/>
            <a:ext cx="4719484" cy="41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Action Button: Custom 31" descr="number 4">
            <a:hlinkClick r:id="" action="ppaction://noaction" highlightClick="1">
              <a:snd r:embed="rId7" name="4.wav"/>
            </a:hlinkClick>
            <a:extLst>
              <a:ext uri="{FF2B5EF4-FFF2-40B4-BE49-F238E27FC236}">
                <a16:creationId xmlns:a16="http://schemas.microsoft.com/office/drawing/2014/main" id="{CDF52949-AC7A-7447-9D5F-1CDADB17687D}"/>
              </a:ext>
            </a:extLst>
          </p:cNvPr>
          <p:cNvSpPr/>
          <p:nvPr/>
        </p:nvSpPr>
        <p:spPr>
          <a:xfrm>
            <a:off x="947273" y="361884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4</a:t>
            </a:r>
          </a:p>
        </p:txBody>
      </p:sp>
      <p:sp>
        <p:nvSpPr>
          <p:cNvPr id="34" name="TextBox 33" descr="table content ">
            <a:extLst>
              <a:ext uri="{FF2B5EF4-FFF2-40B4-BE49-F238E27FC236}">
                <a16:creationId xmlns:a16="http://schemas.microsoft.com/office/drawing/2014/main" id="{F1ADF31B-6BA6-6F4C-AE26-F8AA1CD39EE0}"/>
              </a:ext>
            </a:extLst>
          </p:cNvPr>
          <p:cNvSpPr txBox="1"/>
          <p:nvPr/>
        </p:nvSpPr>
        <p:spPr>
          <a:xfrm>
            <a:off x="6658299" y="3618848"/>
            <a:ext cx="4412332" cy="45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Action Button: Custom 34" descr="number 5">
            <a:hlinkClick r:id="" action="ppaction://noaction" highlightClick="1">
              <a:snd r:embed="rId8" name="5.wav"/>
            </a:hlinkClick>
            <a:extLst>
              <a:ext uri="{FF2B5EF4-FFF2-40B4-BE49-F238E27FC236}">
                <a16:creationId xmlns:a16="http://schemas.microsoft.com/office/drawing/2014/main" id="{0FC910C6-CB0B-4D4B-B643-AA77AA039E9B}"/>
              </a:ext>
            </a:extLst>
          </p:cNvPr>
          <p:cNvSpPr/>
          <p:nvPr/>
        </p:nvSpPr>
        <p:spPr>
          <a:xfrm>
            <a:off x="947273" y="4105855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5</a:t>
            </a:r>
          </a:p>
        </p:txBody>
      </p:sp>
      <p:sp>
        <p:nvSpPr>
          <p:cNvPr id="36" name="TextBox 35" descr="table content ">
            <a:extLst>
              <a:ext uri="{FF2B5EF4-FFF2-40B4-BE49-F238E27FC236}">
                <a16:creationId xmlns:a16="http://schemas.microsoft.com/office/drawing/2014/main" id="{72B1CCE4-D997-DF4D-9A4C-D6BCD0280280}"/>
              </a:ext>
            </a:extLst>
          </p:cNvPr>
          <p:cNvSpPr txBox="1"/>
          <p:nvPr/>
        </p:nvSpPr>
        <p:spPr>
          <a:xfrm>
            <a:off x="1858473" y="4125630"/>
            <a:ext cx="4719484" cy="45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Action Button: Custom 37" descr="number 6">
            <a:hlinkClick r:id="" action="ppaction://noaction" highlightClick="1">
              <a:snd r:embed="rId9" name="6.wav"/>
            </a:hlinkClick>
            <a:extLst>
              <a:ext uri="{FF2B5EF4-FFF2-40B4-BE49-F238E27FC236}">
                <a16:creationId xmlns:a16="http://schemas.microsoft.com/office/drawing/2014/main" id="{E3E3A01E-95B5-2A4A-B4BC-7A7741A8D6F5}"/>
              </a:ext>
            </a:extLst>
          </p:cNvPr>
          <p:cNvSpPr/>
          <p:nvPr/>
        </p:nvSpPr>
        <p:spPr>
          <a:xfrm>
            <a:off x="940485" y="462348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6</a:t>
            </a:r>
          </a:p>
        </p:txBody>
      </p:sp>
      <p:sp>
        <p:nvSpPr>
          <p:cNvPr id="39" name="TextBox 38" descr="table content ">
            <a:extLst>
              <a:ext uri="{FF2B5EF4-FFF2-40B4-BE49-F238E27FC236}">
                <a16:creationId xmlns:a16="http://schemas.microsoft.com/office/drawing/2014/main" id="{FF1D603D-4F47-5643-A8EE-D7CCB012005B}"/>
              </a:ext>
            </a:extLst>
          </p:cNvPr>
          <p:cNvSpPr txBox="1"/>
          <p:nvPr/>
        </p:nvSpPr>
        <p:spPr>
          <a:xfrm>
            <a:off x="1838856" y="4604158"/>
            <a:ext cx="4719484" cy="45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Action Button: Custom 40" descr="number 7">
            <a:hlinkClick r:id="" action="ppaction://noaction" highlightClick="1">
              <a:snd r:embed="rId10" name="7.wav"/>
            </a:hlinkClick>
            <a:extLst>
              <a:ext uri="{FF2B5EF4-FFF2-40B4-BE49-F238E27FC236}">
                <a16:creationId xmlns:a16="http://schemas.microsoft.com/office/drawing/2014/main" id="{3C328E93-6CA4-FE41-819E-331EC3DA172D}"/>
              </a:ext>
            </a:extLst>
          </p:cNvPr>
          <p:cNvSpPr/>
          <p:nvPr/>
        </p:nvSpPr>
        <p:spPr>
          <a:xfrm>
            <a:off x="940480" y="5101910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7</a:t>
            </a:r>
          </a:p>
        </p:txBody>
      </p:sp>
      <p:sp>
        <p:nvSpPr>
          <p:cNvPr id="43" name="TextBox 42" descr="table content ">
            <a:extLst>
              <a:ext uri="{FF2B5EF4-FFF2-40B4-BE49-F238E27FC236}">
                <a16:creationId xmlns:a16="http://schemas.microsoft.com/office/drawing/2014/main" id="{15B9C588-ADE4-1346-8FED-7FC0F61DD40B}"/>
              </a:ext>
            </a:extLst>
          </p:cNvPr>
          <p:cNvSpPr txBox="1"/>
          <p:nvPr/>
        </p:nvSpPr>
        <p:spPr>
          <a:xfrm>
            <a:off x="6658299" y="5087255"/>
            <a:ext cx="4528110" cy="45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Action Button: Custom 43" descr="number 8">
            <a:hlinkClick r:id="" action="ppaction://noaction" highlightClick="1">
              <a:snd r:embed="rId11" name="8.wav"/>
            </a:hlinkClick>
            <a:extLst>
              <a:ext uri="{FF2B5EF4-FFF2-40B4-BE49-F238E27FC236}">
                <a16:creationId xmlns:a16="http://schemas.microsoft.com/office/drawing/2014/main" id="{7574E58C-F257-D549-8718-A4D0BF749311}"/>
              </a:ext>
            </a:extLst>
          </p:cNvPr>
          <p:cNvSpPr/>
          <p:nvPr/>
        </p:nvSpPr>
        <p:spPr>
          <a:xfrm>
            <a:off x="940484" y="5611467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8</a:t>
            </a:r>
          </a:p>
        </p:txBody>
      </p:sp>
      <p:sp>
        <p:nvSpPr>
          <p:cNvPr id="45" name="TextBox 44" descr="table content ">
            <a:extLst>
              <a:ext uri="{FF2B5EF4-FFF2-40B4-BE49-F238E27FC236}">
                <a16:creationId xmlns:a16="http://schemas.microsoft.com/office/drawing/2014/main" id="{2690628F-3840-BA47-B559-E7D155099A1E}"/>
              </a:ext>
            </a:extLst>
          </p:cNvPr>
          <p:cNvSpPr txBox="1"/>
          <p:nvPr/>
        </p:nvSpPr>
        <p:spPr>
          <a:xfrm>
            <a:off x="1858473" y="5582776"/>
            <a:ext cx="4719484" cy="45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062201-CA0E-8E4D-86B5-4746878BA781}"/>
              </a:ext>
            </a:extLst>
          </p:cNvPr>
          <p:cNvGrpSpPr/>
          <p:nvPr/>
        </p:nvGrpSpPr>
        <p:grpSpPr>
          <a:xfrm>
            <a:off x="2656494" y="1090942"/>
            <a:ext cx="596660" cy="990480"/>
            <a:chOff x="2268414" y="3039469"/>
            <a:chExt cx="2267009" cy="3287163"/>
          </a:xfrm>
        </p:grpSpPr>
        <p:pic>
          <p:nvPicPr>
            <p:cNvPr id="54" name="Picture 53" descr="A close up of a logo&#10;&#10;Description automatically generated">
              <a:extLst>
                <a:ext uri="{FF2B5EF4-FFF2-40B4-BE49-F238E27FC236}">
                  <a16:creationId xmlns:a16="http://schemas.microsoft.com/office/drawing/2014/main" id="{FFDD3527-52A4-1D49-AC95-FC57CB89D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7"/>
            <a:stretch/>
          </p:blipFill>
          <p:spPr>
            <a:xfrm flipH="1">
              <a:off x="2268414" y="3039469"/>
              <a:ext cx="2267009" cy="3287163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EA22F0B-B4E5-1347-ACBC-1A90B72A7C0D}"/>
                </a:ext>
              </a:extLst>
            </p:cNvPr>
            <p:cNvSpPr/>
            <p:nvPr/>
          </p:nvSpPr>
          <p:spPr>
            <a:xfrm>
              <a:off x="2268414" y="3235569"/>
              <a:ext cx="246186" cy="1424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630411-1E66-2D49-99BF-6C367780B684}"/>
              </a:ext>
            </a:extLst>
          </p:cNvPr>
          <p:cNvGrpSpPr/>
          <p:nvPr/>
        </p:nvGrpSpPr>
        <p:grpSpPr>
          <a:xfrm flipH="1">
            <a:off x="7481045" y="647964"/>
            <a:ext cx="760812" cy="1491873"/>
            <a:chOff x="8519170" y="1051851"/>
            <a:chExt cx="3153336" cy="461936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0E93663-8267-8E46-8B70-28F56AB87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18" r="52391"/>
            <a:stretch/>
          </p:blipFill>
          <p:spPr>
            <a:xfrm flipH="1">
              <a:off x="8519170" y="1219015"/>
              <a:ext cx="3153336" cy="4452196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350886-92D4-A54A-A8DA-539BA80FCCCA}"/>
                </a:ext>
              </a:extLst>
            </p:cNvPr>
            <p:cNvSpPr/>
            <p:nvPr/>
          </p:nvSpPr>
          <p:spPr>
            <a:xfrm>
              <a:off x="8519170" y="1051851"/>
              <a:ext cx="603565" cy="1264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AFA76F1-FD9C-3E41-AFA8-EF5F988F5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44" y="2128393"/>
            <a:ext cx="372635" cy="3881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1B685D-7214-234F-9D9A-841E138B06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80" y="2649026"/>
            <a:ext cx="372635" cy="3881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E2BE05E-D5A1-E542-BC4A-AEEDD9A099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97" y="3147114"/>
            <a:ext cx="372635" cy="38816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9FB7B1D-46E8-384C-B714-99527545AE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9" y="3647582"/>
            <a:ext cx="372635" cy="38816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24CF78-08A3-994F-B1C2-3D6E5E65F5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96" y="4133086"/>
            <a:ext cx="372635" cy="388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B30AE3-1768-4F43-B05C-C3FA9E82C3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96" y="4630569"/>
            <a:ext cx="372635" cy="3881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87051C4-91E4-FA4A-9FFD-F1B704FC77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9" y="5131164"/>
            <a:ext cx="372635" cy="3881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820B29F-53A0-724A-AD5E-5614F96AD1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96" y="5598360"/>
            <a:ext cx="372635" cy="3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1026636-9CC2-DE4F-A8CA-5F32404A5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48"/>
            <a:ext cx="3177772" cy="2738689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3A54CB9-E94D-5142-9DB9-E1FBFC613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2" y="2185171"/>
            <a:ext cx="3849382" cy="3429000"/>
          </a:xfrm>
          <a:prstGeom prst="rect">
            <a:avLst/>
          </a:prstGeom>
        </p:spPr>
      </p:pic>
      <p:pic>
        <p:nvPicPr>
          <p:cNvPr id="13" name="Picture 12" descr="A picture containing book&#10;&#10;Description automatically generated">
            <a:extLst>
              <a:ext uri="{FF2B5EF4-FFF2-40B4-BE49-F238E27FC236}">
                <a16:creationId xmlns:a16="http://schemas.microsoft.com/office/drawing/2014/main" id="{DBA1C1AE-FCA7-254A-9950-C84469004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45" y="62114"/>
            <a:ext cx="4678326" cy="2149251"/>
          </a:xfrm>
          <a:prstGeom prst="rect">
            <a:avLst/>
          </a:prstGeom>
        </p:spPr>
      </p:pic>
      <p:pic>
        <p:nvPicPr>
          <p:cNvPr id="15" name="Picture 1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C207040-9497-AD45-9AEC-E8E207C97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49" y="3039749"/>
            <a:ext cx="311235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DAE93-129A-ED4D-AD6F-C09C7D39A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83" y="-112671"/>
            <a:ext cx="3337684" cy="27438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B73E2-A847-2A48-8495-1A1472C91243}"/>
              </a:ext>
            </a:extLst>
          </p:cNvPr>
          <p:cNvSpPr txBox="1"/>
          <p:nvPr/>
        </p:nvSpPr>
        <p:spPr>
          <a:xfrm>
            <a:off x="9446484" y="2185171"/>
            <a:ext cx="2214068" cy="369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vergessen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sprechen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fahren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laufen</a:t>
            </a:r>
            <a:endParaRPr lang="en-US" sz="32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geben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219-AC3B-4540-A5E8-03EFF83D1CC6}"/>
              </a:ext>
            </a:extLst>
          </p:cNvPr>
          <p:cNvSpPr txBox="1"/>
          <p:nvPr/>
        </p:nvSpPr>
        <p:spPr>
          <a:xfrm>
            <a:off x="133705" y="17029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PERSON A</a:t>
            </a:r>
          </a:p>
        </p:txBody>
      </p:sp>
      <p:sp>
        <p:nvSpPr>
          <p:cNvPr id="24" name="Rounded Rectangle 11" descr="background rectangle">
            <a:extLst>
              <a:ext uri="{FF2B5EF4-FFF2-40B4-BE49-F238E27FC236}">
                <a16:creationId xmlns:a16="http://schemas.microsoft.com/office/drawing/2014/main" id="{424C2E2F-6124-BE48-BD2F-5C10F7D7C58E}"/>
              </a:ext>
            </a:extLst>
          </p:cNvPr>
          <p:cNvSpPr/>
          <p:nvPr/>
        </p:nvSpPr>
        <p:spPr>
          <a:xfrm>
            <a:off x="10564137" y="291830"/>
            <a:ext cx="1374569" cy="351702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63B4A4E-EEC2-7D4B-94B7-9BED277A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486" y="157946"/>
            <a:ext cx="1169814" cy="563124"/>
          </a:xfrm>
        </p:spPr>
        <p:txBody>
          <a:bodyPr>
            <a:normAutofit/>
          </a:bodyPr>
          <a:lstStyle/>
          <a:p>
            <a:r>
              <a:rPr lang="en-GB" sz="1800" b="1" dirty="0" err="1">
                <a:solidFill>
                  <a:prstClr val="white"/>
                </a:solidFill>
              </a:rPr>
              <a:t>sprechen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798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 descr="background rectangle">
            <a:extLst>
              <a:ext uri="{FF2B5EF4-FFF2-40B4-BE49-F238E27FC236}">
                <a16:creationId xmlns:a16="http://schemas.microsoft.com/office/drawing/2014/main" id="{9268BA27-9508-448E-9915-ACE234D74542}"/>
              </a:ext>
            </a:extLst>
          </p:cNvPr>
          <p:cNvSpPr/>
          <p:nvPr/>
        </p:nvSpPr>
        <p:spPr>
          <a:xfrm>
            <a:off x="10564137" y="291830"/>
            <a:ext cx="1374569" cy="351702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7717-E659-D54E-B3D2-2FF33758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486" y="157946"/>
            <a:ext cx="1169814" cy="563124"/>
          </a:xfrm>
        </p:spPr>
        <p:txBody>
          <a:bodyPr>
            <a:normAutofit/>
          </a:bodyPr>
          <a:lstStyle/>
          <a:p>
            <a:r>
              <a:rPr lang="en-GB" sz="1800" b="1" dirty="0" err="1">
                <a:solidFill>
                  <a:prstClr val="white"/>
                </a:solidFill>
              </a:rPr>
              <a:t>sprechen</a:t>
            </a:r>
            <a:endParaRPr lang="en-US" sz="1800" dirty="0"/>
          </a:p>
        </p:txBody>
      </p:sp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E39BC456-92B8-544A-97F7-3D1CF49D0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3625"/>
            <a:ext cx="2762611" cy="2073348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A9F5B44-34D2-BF43-817B-861C0DD4F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62" y="14012"/>
            <a:ext cx="2271949" cy="277509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995A05E-8247-0F46-A5C7-32CE821572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75" y="3491099"/>
            <a:ext cx="2478738" cy="2073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8B5F03-35D5-0749-BADC-ACCA5ACC3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" y="2958081"/>
            <a:ext cx="2728359" cy="36044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F8E706-15AF-F247-8D4D-71BC931456B9}"/>
              </a:ext>
            </a:extLst>
          </p:cNvPr>
          <p:cNvSpPr txBox="1"/>
          <p:nvPr/>
        </p:nvSpPr>
        <p:spPr>
          <a:xfrm>
            <a:off x="9416417" y="1401562"/>
            <a:ext cx="2214068" cy="369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15076"/>
                </a:solidFill>
              </a:rPr>
              <a:t>vergessen</a:t>
            </a:r>
            <a:endParaRPr lang="en-US" sz="32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15076"/>
                </a:solidFill>
              </a:rPr>
              <a:t>sprechen</a:t>
            </a:r>
            <a:endParaRPr lang="en-US" sz="32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15076"/>
                </a:solidFill>
              </a:rPr>
              <a:t>schlafen</a:t>
            </a:r>
            <a:endParaRPr lang="en-US" sz="32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15076"/>
                </a:solidFill>
              </a:rPr>
              <a:t>laufen</a:t>
            </a:r>
            <a:endParaRPr lang="en-US" sz="32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15076"/>
                </a:solidFill>
              </a:rPr>
              <a:t>geben</a:t>
            </a:r>
            <a:endParaRPr lang="en-US" sz="3200" dirty="0">
              <a:solidFill>
                <a:srgbClr val="11507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EAA80-5EC6-8D48-AF9F-BDFEF239B6EE}"/>
              </a:ext>
            </a:extLst>
          </p:cNvPr>
          <p:cNvSpPr txBox="1"/>
          <p:nvPr/>
        </p:nvSpPr>
        <p:spPr>
          <a:xfrm>
            <a:off x="21332" y="152236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PERSON B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69E15A-ECAF-3F44-9D14-2D9A432CC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08" y="467681"/>
            <a:ext cx="2668823" cy="20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5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725901B-0E02-274F-9B7E-6D7C73D471C2}" vid="{82AF7C57-371A-AD42-9015-4400105BBD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10</TotalTime>
  <Words>1648</Words>
  <Application>Microsoft Macintosh PowerPoint</Application>
  <PresentationFormat>Widescreen</PresentationFormat>
  <Paragraphs>241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Tw Cen MT</vt:lpstr>
      <vt:lpstr>Wingdings</vt:lpstr>
      <vt:lpstr>Office Theme</vt:lpstr>
      <vt:lpstr>Grammar</vt:lpstr>
      <vt:lpstr>Grammatik – strong verbs</vt:lpstr>
      <vt:lpstr>Wie finde ich das?</vt:lpstr>
      <vt:lpstr>Meine Tante Laura - 1</vt:lpstr>
      <vt:lpstr>Meine Tante Laura - 1</vt:lpstr>
      <vt:lpstr>Antworten</vt:lpstr>
      <vt:lpstr>Meine Tante Laura - 2</vt:lpstr>
      <vt:lpstr>sprechen</vt:lpstr>
      <vt:lpstr>sprechen</vt:lpstr>
      <vt:lpstr>Die perfekte Mia</vt:lpstr>
      <vt:lpstr>Die perfekte Mia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 </dc:title>
  <dc:creator>Inge Alferink</dc:creator>
  <cp:lastModifiedBy>Inge Alferink</cp:lastModifiedBy>
  <cp:revision>3</cp:revision>
  <dcterms:created xsi:type="dcterms:W3CDTF">2020-03-26T14:00:44Z</dcterms:created>
  <dcterms:modified xsi:type="dcterms:W3CDTF">2020-04-14T10:34:17Z</dcterms:modified>
</cp:coreProperties>
</file>