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9" r:id="rId2"/>
    <p:sldMasterId id="2147483722" r:id="rId3"/>
  </p:sldMasterIdLst>
  <p:notesMasterIdLst>
    <p:notesMasterId r:id="rId44"/>
  </p:notesMasterIdLst>
  <p:sldIdLst>
    <p:sldId id="259" r:id="rId4"/>
    <p:sldId id="614" r:id="rId5"/>
    <p:sldId id="615" r:id="rId6"/>
    <p:sldId id="616" r:id="rId7"/>
    <p:sldId id="617" r:id="rId8"/>
    <p:sldId id="618" r:id="rId9"/>
    <p:sldId id="619" r:id="rId10"/>
    <p:sldId id="359" r:id="rId11"/>
    <p:sldId id="386" r:id="rId12"/>
    <p:sldId id="387" r:id="rId13"/>
    <p:sldId id="388" r:id="rId14"/>
    <p:sldId id="389" r:id="rId15"/>
    <p:sldId id="390" r:id="rId16"/>
    <p:sldId id="391" r:id="rId17"/>
    <p:sldId id="355" r:id="rId18"/>
    <p:sldId id="356" r:id="rId19"/>
    <p:sldId id="357" r:id="rId20"/>
    <p:sldId id="299" r:id="rId21"/>
    <p:sldId id="261" r:id="rId22"/>
    <p:sldId id="349" r:id="rId23"/>
    <p:sldId id="350" r:id="rId24"/>
    <p:sldId id="358" r:id="rId25"/>
    <p:sldId id="392" r:id="rId26"/>
    <p:sldId id="364" r:id="rId27"/>
    <p:sldId id="289" r:id="rId28"/>
    <p:sldId id="360" r:id="rId29"/>
    <p:sldId id="361" r:id="rId30"/>
    <p:sldId id="351" r:id="rId31"/>
    <p:sldId id="352" r:id="rId32"/>
    <p:sldId id="363" r:id="rId33"/>
    <p:sldId id="354" r:id="rId34"/>
    <p:sldId id="368" r:id="rId35"/>
    <p:sldId id="370" r:id="rId36"/>
    <p:sldId id="376" r:id="rId37"/>
    <p:sldId id="375" r:id="rId38"/>
    <p:sldId id="365" r:id="rId39"/>
    <p:sldId id="366" r:id="rId40"/>
    <p:sldId id="367" r:id="rId41"/>
    <p:sldId id="613" r:id="rId42"/>
    <p:sldId id="39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2" clrIdx="0">
    <p:extLst>
      <p:ext uri="{19B8F6BF-5375-455C-9EA6-DF929625EA0E}">
        <p15:presenceInfo xmlns:p15="http://schemas.microsoft.com/office/powerpoint/2012/main" userId="S-1-5-21-1531108181-3683089376-3301072873-280037" providerId="AD"/>
      </p:ext>
    </p:extLst>
  </p:cmAuthor>
  <p:cmAuthor id="2" name="Ciarán Morris" initials="CM" lastIdx="1" clrIdx="1">
    <p:extLst>
      <p:ext uri="{19B8F6BF-5375-455C-9EA6-DF929625EA0E}">
        <p15:presenceInfo xmlns:p15="http://schemas.microsoft.com/office/powerpoint/2012/main" userId="48184f9cac7756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100"/>
    <a:srgbClr val="1F4E79"/>
    <a:srgbClr val="DAA520"/>
    <a:srgbClr val="02456F"/>
    <a:srgbClr val="DAA5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67" autoAdjust="0"/>
    <p:restoredTop sz="65201" autoAdjust="0"/>
  </p:normalViewPr>
  <p:slideViewPr>
    <p:cSldViewPr snapToGrid="0">
      <p:cViewPr varScale="1">
        <p:scale>
          <a:sx n="70" d="100"/>
          <a:sy n="70" d="100"/>
        </p:scale>
        <p:origin x="1440" y="192"/>
      </p:cViewPr>
      <p:guideLst/>
    </p:cSldViewPr>
  </p:slideViewPr>
  <p:outlineViewPr>
    <p:cViewPr>
      <p:scale>
        <a:sx n="33" d="100"/>
        <a:sy n="33" d="100"/>
      </p:scale>
      <p:origin x="0" y="0"/>
    </p:cViewPr>
  </p:outlineViewPr>
  <p:notesTextViewPr>
    <p:cViewPr>
      <p:scale>
        <a:sx n="1" d="1"/>
        <a:sy n="1" d="1"/>
      </p:scale>
      <p:origin x="0" y="-472"/>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C59BB9-9FC7-4709-B58E-742E0FB0D3E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DC56B2-4AA9-4AF7-98BA-3904C6C7C744}" type="slidenum">
              <a:rPr lang="en-GB" smtClean="0"/>
              <a:t>‹#›</a:t>
            </a:fld>
            <a:endParaRPr lang="en-GB"/>
          </a:p>
        </p:txBody>
      </p:sp>
    </p:spTree>
    <p:extLst>
      <p:ext uri="{BB962C8B-B14F-4D97-AF65-F5344CB8AC3E}">
        <p14:creationId xmlns:p14="http://schemas.microsoft.com/office/powerpoint/2010/main" val="2356899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a:t>
            </a:r>
            <a:r>
              <a:rPr lang="en-GB" sz="1200" b="0" dirty="0"/>
              <a:t>esent tense weak verbs in 1</a:t>
            </a:r>
            <a:r>
              <a:rPr lang="en-GB" sz="1200" b="0" baseline="30000" dirty="0"/>
              <a:t>st </a:t>
            </a:r>
            <a:r>
              <a:rPr lang="en-GB" sz="1200" b="0" dirty="0"/>
              <a:t>person singular and 1</a:t>
            </a:r>
            <a:r>
              <a:rPr lang="en-GB" sz="1200" b="0" baseline="30000" dirty="0"/>
              <a:t>st </a:t>
            </a:r>
            <a:r>
              <a:rPr lang="en-GB" sz="1200" b="0" dirty="0"/>
              <a:t>person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2.2.1 (introduce)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schwimmen</a:t>
            </a:r>
            <a:r>
              <a:rPr lang="en-GB" sz="1200" b="0" i="0" u="none" strike="noStrike" kern="1200" cap="none" baseline="0" dirty="0">
                <a:solidFill>
                  <a:schemeClr val="tx1"/>
                </a:solidFill>
                <a:effectLst/>
                <a:latin typeface="+mn-lt"/>
                <a:ea typeface="Calibri"/>
                <a:cs typeface="Calibri"/>
                <a:sym typeface="Calibri"/>
              </a:rPr>
              <a:t> [1863] </a:t>
            </a:r>
            <a:r>
              <a:rPr lang="en-GB" sz="1200" b="0" i="0" u="none" strike="noStrike" kern="1200" cap="none" baseline="0" dirty="0" err="1">
                <a:solidFill>
                  <a:schemeClr val="tx1"/>
                </a:solidFill>
                <a:effectLst/>
                <a:latin typeface="+mn-lt"/>
                <a:ea typeface="Calibri"/>
                <a:cs typeface="Calibri"/>
                <a:sym typeface="Calibri"/>
              </a:rPr>
              <a:t>wir</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sind</a:t>
            </a:r>
            <a:r>
              <a:rPr lang="en-GB" sz="1200" b="0" i="0" u="none" strike="noStrike" kern="1200" cap="none" baseline="0" dirty="0">
                <a:solidFill>
                  <a:schemeClr val="tx1"/>
                </a:solidFill>
                <a:effectLst/>
                <a:latin typeface="+mn-lt"/>
                <a:ea typeface="Calibri"/>
                <a:cs typeface="Calibri"/>
                <a:sym typeface="Calibri"/>
              </a:rPr>
              <a:t> [4] </a:t>
            </a:r>
            <a:r>
              <a:rPr lang="en-GB" sz="1200" b="0" i="0" u="none" strike="noStrike" kern="1200" cap="none" baseline="0" dirty="0" err="1">
                <a:solidFill>
                  <a:schemeClr val="tx1"/>
                </a:solidFill>
                <a:effectLst/>
                <a:latin typeface="+mn-lt"/>
                <a:ea typeface="Calibri"/>
                <a:cs typeface="Calibri"/>
                <a:sym typeface="Calibri"/>
              </a:rPr>
              <a:t>beide</a:t>
            </a:r>
            <a:r>
              <a:rPr lang="en-GB" sz="1200" b="0" i="0" u="none" strike="noStrike" kern="1200" cap="none" baseline="0" dirty="0">
                <a:solidFill>
                  <a:schemeClr val="tx1"/>
                </a:solidFill>
                <a:effectLst/>
                <a:latin typeface="+mn-lt"/>
                <a:ea typeface="Calibri"/>
                <a:cs typeface="Calibri"/>
                <a:sym typeface="Calibri"/>
              </a:rPr>
              <a:t> [117] </a:t>
            </a:r>
            <a:r>
              <a:rPr lang="en-GB" sz="1200" b="0" i="0" u="none" strike="noStrike" kern="1200" cap="none" baseline="0" dirty="0" err="1">
                <a:solidFill>
                  <a:schemeClr val="tx1"/>
                </a:solidFill>
                <a:effectLst/>
                <a:latin typeface="+mn-lt"/>
                <a:ea typeface="Calibri"/>
                <a:cs typeface="Calibri"/>
                <a:sym typeface="Calibri"/>
              </a:rPr>
              <a:t>wir</a:t>
            </a:r>
            <a:r>
              <a:rPr lang="en-GB" sz="1200" b="0" i="0" u="none" strike="noStrike" kern="1200" cap="none" baseline="0" dirty="0">
                <a:solidFill>
                  <a:schemeClr val="tx1"/>
                </a:solidFill>
                <a:effectLst/>
                <a:latin typeface="+mn-lt"/>
                <a:ea typeface="Calibri"/>
                <a:cs typeface="Calibri"/>
                <a:sym typeface="Calibri"/>
              </a:rPr>
              <a:t> [26] </a:t>
            </a:r>
            <a:r>
              <a:rPr lang="en-GB" sz="1200" b="0" i="0" u="none" strike="noStrike" kern="1200" cap="none" baseline="0" dirty="0" err="1">
                <a:solidFill>
                  <a:schemeClr val="tx1"/>
                </a:solidFill>
                <a:effectLst/>
                <a:latin typeface="+mn-lt"/>
                <a:ea typeface="Calibri"/>
                <a:cs typeface="Calibri"/>
                <a:sym typeface="Calibri"/>
              </a:rPr>
              <a:t>Einzelkind</a:t>
            </a:r>
            <a:r>
              <a:rPr lang="en-GB" sz="1200" b="0" i="0" u="none" strike="noStrike" kern="1200" cap="none" baseline="0" dirty="0">
                <a:solidFill>
                  <a:schemeClr val="tx1"/>
                </a:solidFill>
                <a:effectLst/>
                <a:latin typeface="+mn-lt"/>
                <a:ea typeface="Calibri"/>
                <a:cs typeface="Calibri"/>
                <a:sym typeface="Calibri"/>
              </a:rPr>
              <a:t> [&gt;5009] </a:t>
            </a:r>
            <a:r>
              <a:rPr lang="en-GB" sz="1200" b="0" i="0" u="none" strike="noStrike" kern="1200" cap="none" baseline="0" dirty="0" err="1">
                <a:solidFill>
                  <a:schemeClr val="tx1"/>
                </a:solidFill>
                <a:effectLst/>
                <a:latin typeface="+mn-lt"/>
                <a:ea typeface="Calibri"/>
                <a:cs typeface="Calibri"/>
                <a:sym typeface="Calibri"/>
              </a:rPr>
              <a:t>Moschee</a:t>
            </a:r>
            <a:r>
              <a:rPr lang="en-GB" sz="1200" b="0" i="0" u="none" strike="noStrike" kern="1200" cap="none" baseline="0" dirty="0">
                <a:solidFill>
                  <a:schemeClr val="tx1"/>
                </a:solidFill>
                <a:effectLst/>
                <a:latin typeface="+mn-lt"/>
                <a:ea typeface="Calibri"/>
                <a:cs typeface="Calibri"/>
                <a:sym typeface="Calibri"/>
              </a:rPr>
              <a:t> [&gt;5009] </a:t>
            </a:r>
            <a:r>
              <a:rPr lang="en-GB" sz="1200" b="0" i="0" u="none" strike="noStrike" kern="1200" cap="none" baseline="0" dirty="0" err="1">
                <a:solidFill>
                  <a:schemeClr val="tx1"/>
                </a:solidFill>
                <a:effectLst/>
                <a:latin typeface="+mn-lt"/>
                <a:ea typeface="Calibri"/>
                <a:cs typeface="Calibri"/>
                <a:sym typeface="Calibri"/>
              </a:rPr>
              <a:t>Schlagzeug</a:t>
            </a:r>
            <a:r>
              <a:rPr lang="en-GB" sz="1200" b="0" i="0" u="none" strike="noStrike" kern="1200" cap="none" baseline="0" dirty="0">
                <a:solidFill>
                  <a:schemeClr val="tx1"/>
                </a:solidFill>
                <a:effectLst/>
                <a:latin typeface="+mn-lt"/>
                <a:ea typeface="Calibri"/>
                <a:cs typeface="Calibri"/>
                <a:sym typeface="Calibri"/>
              </a:rPr>
              <a:t> [&gt;5009] </a:t>
            </a:r>
            <a:r>
              <a:rPr lang="en-GB" sz="1200" b="0" i="0" u="none" strike="noStrike" kern="1200" cap="none" baseline="0" dirty="0" err="1">
                <a:solidFill>
                  <a:schemeClr val="tx1"/>
                </a:solidFill>
                <a:effectLst/>
                <a:latin typeface="+mn-lt"/>
                <a:ea typeface="Calibri"/>
                <a:cs typeface="Calibri"/>
                <a:sym typeface="Calibri"/>
              </a:rPr>
              <a:t>gemeinsam</a:t>
            </a:r>
            <a:r>
              <a:rPr lang="en-GB" sz="1200" b="0" i="0" u="none" strike="noStrike" kern="1200" cap="none" baseline="0" dirty="0">
                <a:solidFill>
                  <a:schemeClr val="tx1"/>
                </a:solidFill>
                <a:effectLst/>
                <a:latin typeface="+mn-lt"/>
                <a:ea typeface="Calibri"/>
                <a:cs typeface="Calibri"/>
                <a:sym typeface="Calibri"/>
              </a:rPr>
              <a:t> [295] </a:t>
            </a:r>
            <a:r>
              <a:rPr lang="en-GB" sz="1200" b="0" i="0" u="none" strike="noStrike" kern="1200" cap="none" baseline="0" dirty="0" err="1">
                <a:solidFill>
                  <a:schemeClr val="tx1"/>
                </a:solidFill>
                <a:effectLst/>
                <a:latin typeface="+mn-lt"/>
                <a:ea typeface="Calibri"/>
                <a:cs typeface="Calibri"/>
                <a:sym typeface="Calibri"/>
              </a:rPr>
              <a:t>türkisch</a:t>
            </a:r>
            <a:r>
              <a:rPr lang="en-GB" sz="1200" b="0" i="0" u="none" strike="noStrike" kern="1200" cap="none" baseline="0" dirty="0">
                <a:solidFill>
                  <a:schemeClr val="tx1"/>
                </a:solidFill>
                <a:effectLst/>
                <a:latin typeface="+mn-lt"/>
                <a:ea typeface="Calibri"/>
                <a:cs typeface="Calibri"/>
                <a:sym typeface="Calibri"/>
              </a:rPr>
              <a:t> [1531] </a:t>
            </a:r>
            <a:r>
              <a:rPr lang="en-GB" sz="1200" b="0" i="0" u="none" strike="noStrike" kern="1200" cap="none" baseline="0" dirty="0" err="1">
                <a:solidFill>
                  <a:schemeClr val="tx1"/>
                </a:solidFill>
                <a:effectLst/>
                <a:latin typeface="+mn-lt"/>
                <a:ea typeface="Calibri"/>
                <a:cs typeface="Calibri"/>
                <a:sym typeface="Calibri"/>
              </a:rPr>
              <a:t>immer</a:t>
            </a:r>
            <a:r>
              <a:rPr lang="en-GB" sz="1200" b="0" i="0" u="none" strike="noStrike" kern="1200" cap="none" baseline="0" dirty="0">
                <a:solidFill>
                  <a:schemeClr val="tx1"/>
                </a:solidFill>
                <a:effectLst/>
                <a:latin typeface="+mn-lt"/>
                <a:ea typeface="Calibri"/>
                <a:cs typeface="Calibri"/>
                <a:sym typeface="Calibri"/>
              </a:rPr>
              <a:t> [64] </a:t>
            </a:r>
            <a:r>
              <a:rPr lang="en-GB" sz="1200" b="0" i="0" u="none" strike="noStrike" kern="1200" cap="none" baseline="0" dirty="0" err="1">
                <a:solidFill>
                  <a:schemeClr val="tx1"/>
                </a:solidFill>
                <a:effectLst/>
                <a:latin typeface="+mn-lt"/>
                <a:ea typeface="Calibri"/>
                <a:cs typeface="Calibri"/>
                <a:sym typeface="Calibri"/>
              </a:rPr>
              <a:t>zusammen</a:t>
            </a:r>
            <a:r>
              <a:rPr lang="en-GB" sz="1200" b="0" i="0" u="none" strike="noStrike" kern="1200" cap="none" baseline="0" dirty="0">
                <a:solidFill>
                  <a:schemeClr val="tx1"/>
                </a:solidFill>
                <a:effectLst/>
                <a:latin typeface="+mn-lt"/>
                <a:ea typeface="Calibri"/>
                <a:cs typeface="Calibri"/>
                <a:sym typeface="Calibri"/>
              </a:rPr>
              <a:t> [553] Angst </a:t>
            </a:r>
            <a:r>
              <a:rPr lang="en-GB" sz="1200" b="0" i="0" u="none" strike="noStrike" kern="1200" cap="none" baseline="0" dirty="0" err="1">
                <a:solidFill>
                  <a:schemeClr val="tx1"/>
                </a:solidFill>
                <a:effectLst/>
                <a:latin typeface="+mn-lt"/>
                <a:ea typeface="Calibri"/>
                <a:cs typeface="Calibri"/>
                <a:sym typeface="Calibri"/>
              </a:rPr>
              <a:t>vor</a:t>
            </a:r>
            <a:r>
              <a:rPr lang="en-GB" sz="1200" b="0" i="0" u="none" strike="noStrike" kern="1200" cap="none" baseline="0" dirty="0">
                <a:solidFill>
                  <a:schemeClr val="tx1"/>
                </a:solidFill>
                <a:effectLst/>
                <a:latin typeface="+mn-lt"/>
                <a:ea typeface="Calibri"/>
                <a:cs typeface="Calibri"/>
                <a:sym typeface="Calibri"/>
              </a:rPr>
              <a:t> [n/a] Additional known vocabulary or cognates to recycle: </a:t>
            </a:r>
            <a:r>
              <a:rPr lang="en-GB" sz="1200" b="0" i="0" u="none" strike="noStrike" kern="1200" cap="none" baseline="0" dirty="0" err="1">
                <a:solidFill>
                  <a:schemeClr val="tx1"/>
                </a:solidFill>
                <a:effectLst/>
                <a:latin typeface="+mn-lt"/>
                <a:ea typeface="Calibri"/>
                <a:cs typeface="Calibri"/>
                <a:sym typeface="Calibri"/>
              </a:rPr>
              <a:t>Vater</a:t>
            </a:r>
            <a:r>
              <a:rPr lang="en-GB" sz="1200" b="0" i="0" u="none" strike="noStrike" kern="1200" cap="none" baseline="0" dirty="0">
                <a:solidFill>
                  <a:schemeClr val="tx1"/>
                </a:solidFill>
                <a:effectLst/>
                <a:latin typeface="+mn-lt"/>
                <a:ea typeface="Calibri"/>
                <a:cs typeface="Calibri"/>
                <a:sym typeface="Calibri"/>
              </a:rPr>
              <a:t> [232] </a:t>
            </a:r>
            <a:r>
              <a:rPr lang="en-GB" sz="1200" b="0" i="0" u="none" strike="noStrike" kern="1200" cap="none" baseline="0" dirty="0" err="1">
                <a:solidFill>
                  <a:schemeClr val="tx1"/>
                </a:solidFill>
                <a:effectLst/>
                <a:latin typeface="+mn-lt"/>
                <a:ea typeface="Calibri"/>
                <a:cs typeface="Calibri"/>
                <a:sym typeface="Calibri"/>
              </a:rPr>
              <a:t>tanzen</a:t>
            </a:r>
            <a:r>
              <a:rPr lang="en-GB" sz="1200" b="0" i="0" u="none" strike="noStrike" kern="1200" cap="none" baseline="0" dirty="0">
                <a:solidFill>
                  <a:schemeClr val="tx1"/>
                </a:solidFill>
                <a:effectLst/>
                <a:latin typeface="+mn-lt"/>
                <a:ea typeface="Calibri"/>
                <a:cs typeface="Calibri"/>
                <a:sym typeface="Calibri"/>
              </a:rPr>
              <a:t> [1497]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2.1.3 (revisit) </a:t>
            </a:r>
            <a:r>
              <a:rPr lang="de-DE" sz="1200" b="0" i="0" u="none" strike="noStrike" kern="1200" cap="none" dirty="0">
                <a:solidFill>
                  <a:schemeClr val="tx1"/>
                </a:solidFill>
                <a:effectLst/>
                <a:latin typeface="+mn-lt"/>
                <a:ea typeface="Calibri"/>
                <a:cs typeface="Calibri"/>
                <a:sym typeface="Calibri"/>
              </a:rPr>
              <a:t>mögen, mag, magst [168] ihn [92] sie [7] Deutsch [112] Fach [1731] Fremdsprache [3770] Kunst [554] Mathematik [1636] Naturwissenschaft [4425]Additional </a:t>
            </a:r>
            <a:r>
              <a:rPr lang="de-DE" sz="1200" b="0" i="0" u="none" strike="noStrike" kern="1200" cap="none" dirty="0" err="1">
                <a:solidFill>
                  <a:schemeClr val="tx1"/>
                </a:solidFill>
                <a:effectLst/>
                <a:latin typeface="+mn-lt"/>
                <a:ea typeface="Calibri"/>
                <a:cs typeface="Calibri"/>
                <a:sym typeface="Calibri"/>
              </a:rPr>
              <a:t>known</a:t>
            </a:r>
            <a:r>
              <a:rPr lang="de-DE" sz="1200" b="0" i="0" u="none" strike="noStrike" kern="1200" cap="none" dirty="0">
                <a:solidFill>
                  <a:schemeClr val="tx1"/>
                </a:solidFill>
                <a:effectLst/>
                <a:latin typeface="+mn-lt"/>
                <a:ea typeface="Calibri"/>
                <a:cs typeface="Calibri"/>
                <a:sym typeface="Calibri"/>
              </a:rPr>
              <a:t> </a:t>
            </a:r>
            <a:r>
              <a:rPr lang="de-DE" sz="1200" b="0" i="0" u="none" strike="noStrike" kern="1200" cap="none" dirty="0" err="1">
                <a:solidFill>
                  <a:schemeClr val="tx1"/>
                </a:solidFill>
                <a:effectLst/>
                <a:latin typeface="+mn-lt"/>
                <a:ea typeface="Calibri"/>
                <a:cs typeface="Calibri"/>
                <a:sym typeface="Calibri"/>
              </a:rPr>
              <a:t>vocabulary</a:t>
            </a:r>
            <a:r>
              <a:rPr lang="de-DE" sz="1200" b="0" i="0" u="none" strike="noStrike" kern="1200" cap="none" dirty="0">
                <a:solidFill>
                  <a:schemeClr val="tx1"/>
                </a:solidFill>
                <a:effectLst/>
                <a:latin typeface="+mn-lt"/>
                <a:ea typeface="Calibri"/>
                <a:cs typeface="Calibri"/>
                <a:sym typeface="Calibri"/>
              </a:rPr>
              <a:t> </a:t>
            </a:r>
            <a:r>
              <a:rPr lang="de-DE" sz="1200" b="0" i="0" u="none" strike="noStrike" kern="1200" cap="none" dirty="0" err="1">
                <a:solidFill>
                  <a:schemeClr val="tx1"/>
                </a:solidFill>
                <a:effectLst/>
                <a:latin typeface="+mn-lt"/>
                <a:ea typeface="Calibri"/>
                <a:cs typeface="Calibri"/>
                <a:sym typeface="Calibri"/>
              </a:rPr>
              <a:t>or</a:t>
            </a:r>
            <a:r>
              <a:rPr lang="de-DE" sz="1200" b="0" i="0" u="none" strike="noStrike" kern="1200" cap="none" dirty="0">
                <a:solidFill>
                  <a:schemeClr val="tx1"/>
                </a:solidFill>
                <a:effectLst/>
                <a:latin typeface="+mn-lt"/>
                <a:ea typeface="Calibri"/>
                <a:cs typeface="Calibri"/>
                <a:sym typeface="Calibri"/>
              </a:rPr>
              <a:t> </a:t>
            </a:r>
            <a:r>
              <a:rPr lang="de-DE" sz="1200" b="0" i="0" u="none" strike="noStrike" kern="1200" cap="none" dirty="0" err="1">
                <a:solidFill>
                  <a:schemeClr val="tx1"/>
                </a:solidFill>
                <a:effectLst/>
                <a:latin typeface="+mn-lt"/>
                <a:ea typeface="Calibri"/>
                <a:cs typeface="Calibri"/>
                <a:sym typeface="Calibri"/>
              </a:rPr>
              <a:t>cognates</a:t>
            </a:r>
            <a:r>
              <a:rPr lang="de-DE" sz="1200" b="0" i="0" u="none" strike="noStrike" kern="1200" cap="none" dirty="0">
                <a:solidFill>
                  <a:schemeClr val="tx1"/>
                </a:solidFill>
                <a:effectLst/>
                <a:latin typeface="+mn-lt"/>
                <a:ea typeface="Calibri"/>
                <a:cs typeface="Calibri"/>
                <a:sym typeface="Calibri"/>
              </a:rPr>
              <a:t> </a:t>
            </a:r>
            <a:r>
              <a:rPr lang="de-DE" sz="1200" b="0" i="0" u="none" strike="noStrike" kern="1200" cap="none" dirty="0" err="1">
                <a:solidFill>
                  <a:schemeClr val="tx1"/>
                </a:solidFill>
                <a:effectLst/>
                <a:latin typeface="+mn-lt"/>
                <a:ea typeface="Calibri"/>
                <a:cs typeface="Calibri"/>
                <a:sym typeface="Calibri"/>
              </a:rPr>
              <a:t>to</a:t>
            </a:r>
            <a:r>
              <a:rPr lang="de-DE" sz="1200" b="0" i="0" u="none" strike="noStrike" kern="1200" cap="none" dirty="0">
                <a:solidFill>
                  <a:schemeClr val="tx1"/>
                </a:solidFill>
                <a:effectLst/>
                <a:latin typeface="+mn-lt"/>
                <a:ea typeface="Calibri"/>
                <a:cs typeface="Calibri"/>
                <a:sym typeface="Calibri"/>
              </a:rPr>
              <a:t> recycle:  Sport [945] Englisch [662] Spanisch [&gt;5009] lernen [288] Lehrer [695] Lehrerin [695] nicht [11] sehr [81]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1.2.4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lesen [305] sprechen [161] wiederholen [988] zeigen [136] zuhören [1629] Antwort [522] freiwillig [1652]  (Antworten) zeigen! Zuhören! Sprechen! Lesen! Schreiben! Wiederholen!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3859289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2391899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3121377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2942101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2853860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help</a:t>
            </a:r>
            <a:r>
              <a:rPr lang="en-GB" baseline="0"/>
              <a:t> </a:t>
            </a:r>
            <a:r>
              <a:rPr lang="en-GB"/>
              <a:t>students consolidate the meaning of vocabulary set for pre-learning.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Spoken </a:t>
            </a:r>
            <a:r>
              <a:rPr lang="en-GB" dirty="0"/>
              <a:t>clues are played on letter clicks</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Students </a:t>
            </a:r>
            <a:r>
              <a:rPr lang="en-GB" dirty="0"/>
              <a:t>underline the word they think fits best</a:t>
            </a:r>
            <a:r>
              <a:rPr lang="en-GB"/>
              <a:t>. </a:t>
            </a:r>
          </a:p>
          <a:p>
            <a:pPr marL="0" indent="0">
              <a:buNone/>
            </a:pPr>
            <a:r>
              <a:rPr lang="en-GB"/>
              <a:t>3. Teacher can elicit answers by asking ‘</a:t>
            </a:r>
            <a:r>
              <a:rPr lang="en-GB" i="1"/>
              <a:t>Was ist eine Fremdsprache? Was habe ich vor Monstern?’ </a:t>
            </a:r>
            <a:r>
              <a:rPr lang="en-GB"/>
              <a:t>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4. Answers </a:t>
            </a:r>
            <a:r>
              <a:rPr lang="en-GB" dirty="0"/>
              <a:t>revealed on clicks.</a:t>
            </a:r>
          </a:p>
          <a:p>
            <a:pPr marL="0" indent="0">
              <a:buNone/>
            </a:pPr>
            <a:endParaRPr lang="en-GB"/>
          </a:p>
          <a:p>
            <a:pPr marL="0" indent="0">
              <a:buNone/>
            </a:pPr>
            <a:r>
              <a:rPr lang="en-GB" b="1"/>
              <a:t>Note: </a:t>
            </a:r>
            <a:r>
              <a:rPr lang="en-GB" i="1"/>
              <a:t>t</a:t>
            </a:r>
            <a:r>
              <a:rPr lang="en-GB" sz="1200" i="1">
                <a:solidFill>
                  <a:schemeClr val="accent5">
                    <a:lumMod val="50000"/>
                  </a:schemeClr>
                </a:solidFill>
              </a:rPr>
              <a:t>ürkisch </a:t>
            </a:r>
            <a:r>
              <a:rPr lang="en-GB" sz="1200" i="0">
                <a:solidFill>
                  <a:schemeClr val="accent5">
                    <a:lumMod val="50000"/>
                  </a:schemeClr>
                </a:solidFill>
              </a:rPr>
              <a:t>is introduced as an adjective in the vocabulary pre-learning exercise. Teacher to ask students what they think the work might mean in its nominal form, and give examples of other languages that may be formed from adjectives in this way (e.g. </a:t>
            </a:r>
            <a:r>
              <a:rPr lang="en-GB" sz="1200" b="1" i="1">
                <a:solidFill>
                  <a:schemeClr val="accent5">
                    <a:lumMod val="50000"/>
                  </a:schemeClr>
                </a:solidFill>
              </a:rPr>
              <a:t>e</a:t>
            </a:r>
            <a:r>
              <a:rPr lang="en-GB" sz="1200" b="0" i="1">
                <a:solidFill>
                  <a:schemeClr val="accent5">
                    <a:lumMod val="50000"/>
                  </a:schemeClr>
                </a:solidFill>
              </a:rPr>
              <a:t>nglisch/</a:t>
            </a:r>
            <a:r>
              <a:rPr lang="en-GB" sz="1200" b="1" i="1">
                <a:solidFill>
                  <a:schemeClr val="accent5">
                    <a:lumMod val="50000"/>
                  </a:schemeClr>
                </a:solidFill>
              </a:rPr>
              <a:t>E</a:t>
            </a:r>
            <a:r>
              <a:rPr lang="en-GB" sz="1200" b="0" i="1">
                <a:solidFill>
                  <a:schemeClr val="accent5">
                    <a:lumMod val="50000"/>
                  </a:schemeClr>
                </a:solidFill>
              </a:rPr>
              <a:t>nglisch</a:t>
            </a:r>
            <a:r>
              <a:rPr lang="en-GB" sz="1200" b="0" i="0">
                <a:solidFill>
                  <a:schemeClr val="accent5">
                    <a:lumMod val="50000"/>
                  </a:schemeClr>
                </a:solidFill>
              </a:rPr>
              <a:t>).</a:t>
            </a:r>
            <a:endParaRPr lang="en-GB" i="1"/>
          </a:p>
          <a:p>
            <a:pPr marL="0" indent="0">
              <a:buNone/>
            </a:pPr>
            <a:endParaRPr lang="en-GB"/>
          </a:p>
          <a:p>
            <a:pPr marL="0" indent="0">
              <a:buNone/>
            </a:pPr>
            <a:r>
              <a:rPr lang="en-GB" b="1"/>
              <a:t>Transcript:</a:t>
            </a:r>
            <a:endParaRPr lang="en-GB" b="1" dirty="0"/>
          </a:p>
          <a:p>
            <a:pPr marL="228600" indent="-228600">
              <a:buAutoNum type="arabicPeriod"/>
            </a:pPr>
            <a:r>
              <a:rPr lang="en-GB"/>
              <a:t>Das </a:t>
            </a:r>
            <a:r>
              <a:rPr lang="en-GB" dirty="0" err="1"/>
              <a:t>ist</a:t>
            </a:r>
            <a:r>
              <a:rPr lang="en-GB" dirty="0"/>
              <a:t> </a:t>
            </a:r>
            <a:r>
              <a:rPr lang="en-GB" dirty="0" err="1"/>
              <a:t>eine</a:t>
            </a:r>
            <a:r>
              <a:rPr lang="en-GB" dirty="0"/>
              <a:t> </a:t>
            </a:r>
            <a:r>
              <a:rPr lang="en-GB" dirty="0" err="1"/>
              <a:t>Fremdsprache</a:t>
            </a:r>
            <a:r>
              <a:rPr lang="en-GB" dirty="0"/>
              <a:t>.</a:t>
            </a:r>
          </a:p>
          <a:p>
            <a:pPr marL="228600" indent="-228600">
              <a:buAutoNum type="arabicPeriod"/>
            </a:pPr>
            <a:r>
              <a:rPr lang="en-GB" dirty="0"/>
              <a:t>Ich </a:t>
            </a:r>
            <a:r>
              <a:rPr lang="en-GB" dirty="0" err="1"/>
              <a:t>habe</a:t>
            </a:r>
            <a:r>
              <a:rPr lang="en-GB" dirty="0"/>
              <a:t> [beep] </a:t>
            </a:r>
            <a:r>
              <a:rPr lang="en-GB" dirty="0" err="1"/>
              <a:t>Monstern</a:t>
            </a:r>
            <a:r>
              <a:rPr lang="en-GB" dirty="0"/>
              <a:t>.</a:t>
            </a:r>
          </a:p>
          <a:p>
            <a:pPr marL="228600" indent="-228600">
              <a:buAutoNum type="arabicPeriod"/>
            </a:pPr>
            <a:r>
              <a:rPr lang="en-GB" dirty="0" err="1"/>
              <a:t>Mit</a:t>
            </a:r>
            <a:r>
              <a:rPr lang="en-GB" dirty="0"/>
              <a:t> </a:t>
            </a:r>
            <a:r>
              <a:rPr lang="en-GB" dirty="0" err="1"/>
              <a:t>Freunden</a:t>
            </a:r>
            <a:r>
              <a:rPr lang="en-GB" dirty="0"/>
              <a:t>.</a:t>
            </a:r>
          </a:p>
          <a:p>
            <a:pPr marL="228600" indent="-228600">
              <a:buAutoNum type="arabicPeriod"/>
            </a:pPr>
            <a:r>
              <a:rPr lang="en-GB" dirty="0"/>
              <a:t>Das </a:t>
            </a:r>
            <a:r>
              <a:rPr lang="en-GB" dirty="0" err="1"/>
              <a:t>ist</a:t>
            </a:r>
            <a:r>
              <a:rPr lang="en-GB" dirty="0"/>
              <a:t> </a:t>
            </a:r>
            <a:r>
              <a:rPr lang="en-GB" dirty="0" err="1"/>
              <a:t>ein</a:t>
            </a:r>
            <a:r>
              <a:rPr lang="en-GB" dirty="0"/>
              <a:t> Instrument.</a:t>
            </a:r>
          </a:p>
          <a:p>
            <a:pPr marL="228600" indent="-228600">
              <a:buAutoNum type="arabicPeriod"/>
            </a:pPr>
            <a:r>
              <a:rPr lang="en-GB" dirty="0"/>
              <a:t>Das </a:t>
            </a:r>
            <a:r>
              <a:rPr lang="en-GB" dirty="0" err="1"/>
              <a:t>ist</a:t>
            </a:r>
            <a:r>
              <a:rPr lang="en-GB" dirty="0"/>
              <a:t> </a:t>
            </a:r>
            <a:r>
              <a:rPr lang="en-GB" dirty="0" err="1"/>
              <a:t>ein</a:t>
            </a:r>
            <a:r>
              <a:rPr lang="en-GB" dirty="0"/>
              <a:t> Sport.</a:t>
            </a:r>
          </a:p>
          <a:p>
            <a:pPr marL="228600" indent="-228600">
              <a:buAutoNum type="arabicPeriod"/>
            </a:pPr>
            <a:r>
              <a:rPr lang="en-GB" dirty="0" err="1"/>
              <a:t>Nicht</a:t>
            </a:r>
            <a:r>
              <a:rPr lang="en-GB" dirty="0"/>
              <a:t> </a:t>
            </a:r>
            <a:r>
              <a:rPr lang="en-GB" dirty="0" err="1"/>
              <a:t>nie</a:t>
            </a:r>
            <a:r>
              <a:rPr lang="en-GB" dirty="0"/>
              <a:t>.</a:t>
            </a:r>
          </a:p>
          <a:p>
            <a:pPr marL="228600" indent="-228600">
              <a:buAutoNum type="arabicPeriod"/>
            </a:pPr>
            <a:r>
              <a:rPr lang="en-GB" dirty="0"/>
              <a:t>Du und ich </a:t>
            </a:r>
            <a:r>
              <a:rPr lang="en-GB" dirty="0" err="1"/>
              <a:t>zusammen</a:t>
            </a:r>
            <a:r>
              <a:rPr lang="en-GB" dirty="0"/>
              <a:t>.</a:t>
            </a:r>
          </a:p>
          <a:p>
            <a:pPr marL="228600" indent="-228600">
              <a:buAutoNum type="arabicPeriod"/>
            </a:pPr>
            <a:r>
              <a:rPr lang="en-GB" dirty="0"/>
              <a:t>Ein </a:t>
            </a:r>
            <a:r>
              <a:rPr lang="en-GB" dirty="0" err="1"/>
              <a:t>islamischer</a:t>
            </a:r>
            <a:r>
              <a:rPr lang="en-GB" dirty="0"/>
              <a:t> </a:t>
            </a:r>
            <a:r>
              <a:rPr lang="en-GB"/>
              <a:t>Ort.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312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provide teacher-led vocabulary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a:t>1. </a:t>
            </a:r>
            <a:r>
              <a:rPr lang="en-GB" dirty="0"/>
              <a:t>On clicks, pictures representing words in this week’s vocabulary set appear. </a:t>
            </a:r>
          </a:p>
          <a:p>
            <a:pPr marL="0" lvl="0" indent="0" algn="l" rtl="0">
              <a:lnSpc>
                <a:spcPct val="100000"/>
              </a:lnSpc>
              <a:spcBef>
                <a:spcPts val="0"/>
              </a:spcBef>
              <a:spcAft>
                <a:spcPts val="0"/>
              </a:spcAft>
              <a:buSzPts val="1400"/>
              <a:buNone/>
            </a:pPr>
            <a:r>
              <a:rPr lang="en-GB"/>
              <a:t>2. </a:t>
            </a:r>
            <a:r>
              <a:rPr lang="en-GB" dirty="0"/>
              <a:t>Teacher asks ‘Wie </a:t>
            </a:r>
            <a:r>
              <a:rPr lang="en-GB" dirty="0" err="1"/>
              <a:t>sagt</a:t>
            </a:r>
            <a:r>
              <a:rPr lang="en-GB" dirty="0"/>
              <a:t> man das?’ to elicit a choral response.</a:t>
            </a:r>
          </a:p>
          <a:p>
            <a:pPr marL="0" lvl="0" indent="0" algn="l" rtl="0">
              <a:lnSpc>
                <a:spcPct val="100000"/>
              </a:lnSpc>
              <a:spcBef>
                <a:spcPts val="0"/>
              </a:spcBef>
              <a:spcAft>
                <a:spcPts val="0"/>
              </a:spcAft>
              <a:buSzPts val="1400"/>
              <a:buNone/>
            </a:pPr>
            <a:r>
              <a:rPr lang="en-GB"/>
              <a:t>3. </a:t>
            </a:r>
            <a:r>
              <a:rPr lang="en-GB" dirty="0"/>
              <a:t>Teacher repeats the word for pronunciation practice. Students repeat.</a:t>
            </a:r>
          </a:p>
          <a:p>
            <a:pPr marL="0" lvl="0" indent="0" algn="l" rtl="0">
              <a:lnSpc>
                <a:spcPct val="100000"/>
              </a:lnSpc>
              <a:spcBef>
                <a:spcPts val="0"/>
              </a:spcBef>
              <a:spcAft>
                <a:spcPts val="0"/>
              </a:spcAft>
              <a:buSzPts val="1400"/>
              <a:buNone/>
            </a:pPr>
            <a:r>
              <a:rPr lang="en-GB"/>
              <a:t>4. </a:t>
            </a:r>
            <a:r>
              <a:rPr lang="en-GB" dirty="0"/>
              <a:t>Teacher asks ‘Wie </a:t>
            </a:r>
            <a:r>
              <a:rPr lang="en-GB" dirty="0" err="1"/>
              <a:t>schreibt</a:t>
            </a:r>
            <a:r>
              <a:rPr lang="en-GB" dirty="0"/>
              <a:t> man das?’ Students write the word in their books, or practice spelling orally.</a:t>
            </a:r>
          </a:p>
          <a:p>
            <a:pPr marL="0" lvl="0" indent="0" algn="l" rtl="0">
              <a:lnSpc>
                <a:spcPct val="100000"/>
              </a:lnSpc>
              <a:spcBef>
                <a:spcPts val="0"/>
              </a:spcBef>
              <a:spcAft>
                <a:spcPts val="0"/>
              </a:spcAft>
              <a:buSzPts val="1400"/>
              <a:buNone/>
            </a:pPr>
            <a:r>
              <a:rPr lang="en-GB"/>
              <a:t>5. </a:t>
            </a:r>
            <a:r>
              <a:rPr lang="en-GB" dirty="0"/>
              <a:t>Teacher brings up the correct spelling of the word on click.</a:t>
            </a:r>
          </a:p>
          <a:p>
            <a:pPr marL="0" lvl="0" indent="0" algn="l" rtl="0">
              <a:lnSpc>
                <a:spcPct val="100000"/>
              </a:lnSpc>
              <a:spcBef>
                <a:spcPts val="0"/>
              </a:spcBef>
              <a:spcAft>
                <a:spcPts val="0"/>
              </a:spcAft>
              <a:buSzPts val="1400"/>
              <a:buNone/>
            </a:pPr>
            <a:r>
              <a:rPr lang="en-GB"/>
              <a:t>6. </a:t>
            </a:r>
            <a:r>
              <a:rPr lang="en-GB" dirty="0"/>
              <a:t>Repeat as many times as </a:t>
            </a:r>
            <a:r>
              <a:rPr lang="en-GB"/>
              <a:t>necessary.</a:t>
            </a:r>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help</a:t>
            </a:r>
            <a:r>
              <a:rPr lang="en-GB" baseline="0"/>
              <a:t> </a:t>
            </a:r>
            <a:r>
              <a:rPr lang="en-GB"/>
              <a:t>students consolidate the meaning of vocabulary set for pre-learning – here, three words with</a:t>
            </a:r>
            <a:r>
              <a:rPr lang="en-GB" baseline="0"/>
              <a:t> easily-confused meanings</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Students read the sentences and write the correct word</a:t>
            </a:r>
            <a:r>
              <a:rPr lang="en-GB" b="0" baseline="0"/>
              <a:t> of the three to fill the gap in 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Click</a:t>
            </a:r>
            <a:r>
              <a:rPr lang="en-GB" baseline="0"/>
              <a:t> to bring up the correct answer, followed by an explanatory bubble, for each sentence in turn.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607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spcBef>
                <a:spcPts val="0"/>
              </a:spcBef>
              <a:spcAft>
                <a:spcPts val="0"/>
              </a:spcAft>
              <a:buNone/>
            </a:pPr>
            <a:r>
              <a:rPr lang="en-GB" b="1" baseline="0"/>
              <a:t>Aim: </a:t>
            </a:r>
            <a:r>
              <a:rPr lang="en-GB" b="0" baseline="0"/>
              <a:t>To introduce the first person plural verb form in German.</a:t>
            </a:r>
          </a:p>
          <a:p>
            <a:pPr marL="0" lvl="0" indent="0" algn="l" rtl="0">
              <a:spcBef>
                <a:spcPts val="0"/>
              </a:spcBef>
              <a:spcAft>
                <a:spcPts val="0"/>
              </a:spcAft>
              <a:buNone/>
            </a:pPr>
            <a:endParaRPr lang="en-GB" b="1" baseline="0"/>
          </a:p>
          <a:p>
            <a:pPr marL="0" lvl="0" indent="0" algn="l" rtl="0">
              <a:spcBef>
                <a:spcPts val="0"/>
              </a:spcBef>
              <a:spcAft>
                <a:spcPts val="0"/>
              </a:spcAft>
              <a:buNone/>
            </a:pPr>
            <a:r>
              <a:rPr lang="en-GB" b="1" baseline="0"/>
              <a:t>Note: </a:t>
            </a:r>
            <a:r>
              <a:rPr lang="en-GB"/>
              <a:t>It’s important to celebrate simplicity when it occurs! The fact that the </a:t>
            </a:r>
            <a:r>
              <a:rPr lang="en-GB" b="1" i="1"/>
              <a:t>wir</a:t>
            </a:r>
            <a:r>
              <a:rPr lang="en-GB"/>
              <a:t> form is the same as the infinitive is just one such moment. Hence the </a:t>
            </a:r>
            <a:r>
              <a:rPr lang="en-GB">
                <a:sym typeface="Wingdings" panose="05000000000000000000" pitchFamily="2" charset="2"/>
              </a:rPr>
              <a: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Cycle through</a:t>
            </a:r>
            <a:r>
              <a:rPr lang="en-GB" b="0" baseline="0"/>
              <a:t> the information on the slide using the animation sequence</a:t>
            </a:r>
            <a:r>
              <a:rPr lang="en-GB" baseline="0"/>
              <a:t>.</a:t>
            </a:r>
            <a:endParaRPr lang="en-GB"/>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80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distinguishing between the first person singular and plural verb endings of the present tense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baseline="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sz="1200" b="0" i="0">
                <a:solidFill>
                  <a:schemeClr val="accent1">
                    <a:lumMod val="50000"/>
                  </a:schemeClr>
                </a:solidFill>
              </a:rPr>
              <a:t>Adverbs containing lexical clues (</a:t>
            </a:r>
            <a:r>
              <a:rPr lang="en-GB" sz="1200" b="0" i="1">
                <a:solidFill>
                  <a:schemeClr val="accent1">
                    <a:lumMod val="50000"/>
                  </a:schemeClr>
                </a:solidFill>
              </a:rPr>
              <a:t>beide / zusammen</a:t>
            </a:r>
            <a:r>
              <a:rPr lang="en-GB" sz="1200" b="0" i="0">
                <a:solidFill>
                  <a:schemeClr val="accent1">
                    <a:lumMod val="50000"/>
                  </a:schemeClr>
                </a:solidFill>
              </a:rPr>
              <a:t>) are avoided here, so that students focus on the verb endings.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Students have previously met all vocabulary in this task, with the exception of </a:t>
            </a:r>
            <a:r>
              <a:rPr lang="en-GB" i="0"/>
              <a:t>near-cognates </a:t>
            </a:r>
            <a:r>
              <a:rPr lang="en-GB" b="1" i="0"/>
              <a:t>allein</a:t>
            </a:r>
            <a:r>
              <a:rPr lang="en-GB" b="0" i="0"/>
              <a:t> [259] and </a:t>
            </a:r>
            <a:r>
              <a:rPr lang="en-GB" sz="1200" b="1" i="0">
                <a:solidFill>
                  <a:schemeClr val="accent1">
                    <a:lumMod val="50000"/>
                  </a:schemeClr>
                </a:solidFill>
              </a:rPr>
              <a:t>natürlich </a:t>
            </a:r>
            <a:r>
              <a:rPr lang="en-GB" sz="1200" b="0" i="0">
                <a:solidFill>
                  <a:schemeClr val="accent1">
                    <a:lumMod val="50000"/>
                  </a:schemeClr>
                </a:solidFill>
              </a:rPr>
              <a:t>[n/a], and </a:t>
            </a:r>
            <a:r>
              <a:rPr lang="en-GB" sz="1200" b="1" i="0">
                <a:solidFill>
                  <a:schemeClr val="accent1">
                    <a:lumMod val="50000"/>
                  </a:schemeClr>
                </a:solidFill>
              </a:rPr>
              <a:t>um </a:t>
            </a:r>
            <a:r>
              <a:rPr lang="en-GB" sz="1200" b="0" i="0">
                <a:solidFill>
                  <a:schemeClr val="accent1">
                    <a:lumMod val="50000"/>
                  </a:schemeClr>
                </a:solidFill>
              </a:rPr>
              <a:t>[47] used to introduce times. Students should be able to infer meaning from context when completing the exercise, but teacher should check and clarify during the feedback stage.</a:t>
            </a:r>
          </a:p>
          <a:p>
            <a:pPr marL="0" lvl="0" indent="0" algn="l" rtl="0">
              <a:spcBef>
                <a:spcPts val="0"/>
              </a:spcBef>
              <a:spcAft>
                <a:spcPts val="0"/>
              </a:spcAft>
              <a:buNone/>
            </a:pPr>
            <a:endParaRPr lang="en-GB" b="0" baseline="0"/>
          </a:p>
          <a:p>
            <a:pPr marL="0" lvl="0" indent="0" algn="l" rtl="0">
              <a:spcBef>
                <a:spcPts val="0"/>
              </a:spcBef>
              <a:spcAft>
                <a:spcPts val="0"/>
              </a:spcAft>
              <a:buNone/>
            </a:pPr>
            <a:r>
              <a:rPr lang="en-GB" b="1" baseline="0"/>
              <a:t>Procedure:</a:t>
            </a:r>
            <a:br>
              <a:rPr lang="en-GB" b="0"/>
            </a:br>
            <a:r>
              <a:rPr lang="en-GB" b="0"/>
              <a:t>1. Students read</a:t>
            </a:r>
            <a:r>
              <a:rPr lang="en-GB" b="0" baseline="0"/>
              <a:t> he text and determine from the verb ending which </a:t>
            </a:r>
            <a:r>
              <a:rPr lang="en-GB" b="0" i="0" baseline="0"/>
              <a:t>pronoun, </a:t>
            </a:r>
            <a:r>
              <a:rPr lang="en-GB" b="1" i="0" baseline="0"/>
              <a:t>ich</a:t>
            </a:r>
            <a:r>
              <a:rPr lang="en-GB" b="0" i="0" baseline="0"/>
              <a:t> or </a:t>
            </a:r>
            <a:r>
              <a:rPr lang="en-GB" b="1" i="0" baseline="0"/>
              <a:t>wir</a:t>
            </a:r>
            <a:r>
              <a:rPr lang="en-GB" b="0" i="0" baseline="0"/>
              <a:t>, is missing in each gap.</a:t>
            </a:r>
            <a:endParaRPr lang="en-GB"/>
          </a:p>
          <a:p>
            <a:r>
              <a:rPr lang="en-GB"/>
              <a:t>2. Answers revealed on individual clicks.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allein [259], </a:t>
            </a:r>
            <a:r>
              <a:rPr lang="en-GB" sz="1200" b="0" i="0">
                <a:solidFill>
                  <a:schemeClr val="accent1">
                    <a:lumMod val="50000"/>
                  </a:schemeClr>
                </a:solidFill>
              </a:rPr>
              <a:t>natürlich [n/a], um [47]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[v]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your hands, left in front of right, in front of your body, palms facing inward.  Quickly move the right hand over the top of the left, as you say ‘</a:t>
            </a:r>
            <a:r>
              <a:rPr lang="en-GB" baseline="0" dirty="0" err="1"/>
              <a:t>vor</a:t>
            </a:r>
            <a:r>
              <a:rPr lang="en-GB" baseline="0" dirty="0"/>
              <a:t>’, to mime ‘in front’.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[v] </a:t>
            </a:r>
            <a:r>
              <a:rPr lang="en-GB" baseline="0" dirty="0"/>
              <a:t>sound, pronouncing </a:t>
            </a:r>
            <a:r>
              <a:rPr lang="en-GB" b="0" baseline="0" dirty="0"/>
              <a:t>”</a:t>
            </a:r>
            <a:r>
              <a:rPr lang="en-GB" b="1" baseline="0" dirty="0" err="1"/>
              <a:t>vor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vor</a:t>
            </a:r>
            <a:r>
              <a:rPr lang="en-GB" baseline="0" dirty="0"/>
              <a:t> [55]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911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t>To practise linking verb endings with meaning (doing things alone, or together with someone 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Audio (with subject and adverb obscured) plays on number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 Students listen to the sentences and tick</a:t>
            </a:r>
            <a:r>
              <a:rPr lang="en-GB" b="0" baseline="0"/>
              <a:t> the appropriate column, according to whether the verb heard is first peron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The answers are</a:t>
            </a:r>
            <a:r>
              <a:rPr lang="en-GB" baseline="0"/>
              <a:t> revealed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a:t>Note: </a:t>
            </a:r>
            <a:r>
              <a:rPr lang="en-GB" b="0"/>
              <a:t>At </a:t>
            </a:r>
            <a:r>
              <a:rPr lang="en-GB" b="0" dirty="0"/>
              <a:t>more advanced levels, the teacher may prefer to ask students to write complete sentences, with the adverb in the correct position and a subject that makes sense.</a:t>
            </a:r>
          </a:p>
          <a:p>
            <a:endParaRPr lang="en-GB" b="0" dirty="0"/>
          </a:p>
          <a:p>
            <a:r>
              <a:rPr lang="en-GB" b="1"/>
              <a:t>Transcript:</a:t>
            </a:r>
            <a:endParaRPr lang="en-GB" b="1" dirty="0"/>
          </a:p>
          <a:p>
            <a:pPr marL="228600" indent="-228600">
              <a:buAutoNum type="arabicParenR"/>
            </a:pPr>
            <a:r>
              <a:rPr lang="en-GB" dirty="0"/>
              <a:t>[Mehmet und ich] </a:t>
            </a:r>
            <a:r>
              <a:rPr lang="en-GB" dirty="0" err="1"/>
              <a:t>hören</a:t>
            </a:r>
            <a:r>
              <a:rPr lang="en-GB" dirty="0"/>
              <a:t> [</a:t>
            </a:r>
            <a:r>
              <a:rPr lang="en-GB" dirty="0" err="1"/>
              <a:t>zusammen</a:t>
            </a:r>
            <a:r>
              <a:rPr lang="en-GB" dirty="0"/>
              <a:t>] </a:t>
            </a:r>
            <a:r>
              <a:rPr lang="en-GB" dirty="0" err="1"/>
              <a:t>Musik</a:t>
            </a:r>
            <a:r>
              <a:rPr lang="en-GB" dirty="0"/>
              <a:t>.</a:t>
            </a:r>
          </a:p>
          <a:p>
            <a:pPr marL="228600" indent="-228600">
              <a:buAutoNum type="arabicParenR"/>
            </a:pPr>
            <a:r>
              <a:rPr lang="en-GB" dirty="0"/>
              <a:t>[</a:t>
            </a:r>
            <a:r>
              <a:rPr lang="en-GB" dirty="0" err="1"/>
              <a:t>Wir</a:t>
            </a:r>
            <a:r>
              <a:rPr lang="en-GB" dirty="0"/>
              <a:t>] </a:t>
            </a:r>
            <a:r>
              <a:rPr lang="en-GB" dirty="0" err="1"/>
              <a:t>schwimmen</a:t>
            </a:r>
            <a:r>
              <a:rPr lang="en-GB" dirty="0"/>
              <a:t> oft [</a:t>
            </a:r>
            <a:r>
              <a:rPr lang="en-GB" dirty="0" err="1"/>
              <a:t>zusammen</a:t>
            </a:r>
            <a:r>
              <a:rPr lang="en-GB" dirty="0"/>
              <a:t>].</a:t>
            </a:r>
          </a:p>
          <a:p>
            <a:pPr marL="228600" indent="-228600">
              <a:buAutoNum type="arabicParenR"/>
            </a:pPr>
            <a:r>
              <a:rPr lang="en-GB" dirty="0"/>
              <a:t>[Ich] </a:t>
            </a:r>
            <a:r>
              <a:rPr lang="en-GB" dirty="0" err="1"/>
              <a:t>spiele</a:t>
            </a:r>
            <a:r>
              <a:rPr lang="en-GB" dirty="0"/>
              <a:t> [</a:t>
            </a:r>
            <a:r>
              <a:rPr lang="en-GB" dirty="0" err="1"/>
              <a:t>allein</a:t>
            </a:r>
            <a:r>
              <a:rPr lang="en-GB" dirty="0"/>
              <a:t>] Computer.</a:t>
            </a:r>
          </a:p>
          <a:p>
            <a:pPr marL="228600" indent="-228600">
              <a:buAutoNum type="arabicParenR"/>
            </a:pPr>
            <a:r>
              <a:rPr lang="en-GB" dirty="0"/>
              <a:t>[Ich] </a:t>
            </a:r>
            <a:r>
              <a:rPr lang="en-GB" dirty="0" err="1"/>
              <a:t>bleibe</a:t>
            </a:r>
            <a:r>
              <a:rPr lang="en-GB" dirty="0"/>
              <a:t> [</a:t>
            </a:r>
            <a:r>
              <a:rPr lang="en-GB" dirty="0" err="1"/>
              <a:t>allein</a:t>
            </a:r>
            <a:r>
              <a:rPr lang="en-GB" dirty="0"/>
              <a:t>] </a:t>
            </a:r>
            <a:r>
              <a:rPr lang="en-GB" dirty="0" err="1"/>
              <a:t>zu</a:t>
            </a:r>
            <a:r>
              <a:rPr lang="en-GB" dirty="0"/>
              <a:t> </a:t>
            </a:r>
            <a:r>
              <a:rPr lang="en-GB" dirty="0" err="1"/>
              <a:t>Hause</a:t>
            </a:r>
            <a:r>
              <a:rPr lang="en-GB" dirty="0"/>
              <a:t>.</a:t>
            </a:r>
          </a:p>
          <a:p>
            <a:pPr marL="228600" indent="-228600">
              <a:buAutoNum type="arabicParenR"/>
            </a:pPr>
            <a:r>
              <a:rPr lang="en-GB" dirty="0"/>
              <a:t>[</a:t>
            </a:r>
            <a:r>
              <a:rPr lang="en-GB" dirty="0" err="1"/>
              <a:t>Wir</a:t>
            </a:r>
            <a:r>
              <a:rPr lang="en-GB" dirty="0"/>
              <a:t>] </a:t>
            </a:r>
            <a:r>
              <a:rPr lang="en-GB" dirty="0" err="1"/>
              <a:t>hören</a:t>
            </a:r>
            <a:r>
              <a:rPr lang="en-GB" dirty="0"/>
              <a:t> [</a:t>
            </a:r>
            <a:r>
              <a:rPr lang="en-GB" dirty="0" err="1"/>
              <a:t>zusammen</a:t>
            </a:r>
            <a:r>
              <a:rPr lang="en-GB" dirty="0"/>
              <a:t>] </a:t>
            </a:r>
            <a:r>
              <a:rPr lang="en-GB" dirty="0" err="1"/>
              <a:t>Musik</a:t>
            </a:r>
            <a:r>
              <a:rPr lang="en-GB" dirty="0"/>
              <a:t>.</a:t>
            </a:r>
          </a:p>
          <a:p>
            <a:pPr marL="228600" indent="-228600">
              <a:buAutoNum type="arabicParenR"/>
            </a:pPr>
            <a:r>
              <a:rPr lang="en-GB" dirty="0"/>
              <a:t>[Mehmet und ich] </a:t>
            </a:r>
            <a:r>
              <a:rPr lang="en-GB" dirty="0" err="1"/>
              <a:t>lernen</a:t>
            </a:r>
            <a:r>
              <a:rPr lang="en-GB" dirty="0"/>
              <a:t> [</a:t>
            </a:r>
            <a:r>
              <a:rPr lang="en-GB" dirty="0" err="1"/>
              <a:t>zusammen</a:t>
            </a:r>
            <a:r>
              <a:rPr lang="en-GB" dirty="0"/>
              <a:t>] </a:t>
            </a:r>
            <a:r>
              <a:rPr lang="en-GB" dirty="0" err="1"/>
              <a:t>Englisch</a:t>
            </a:r>
            <a:r>
              <a:rPr lang="en-GB" dirty="0"/>
              <a:t>.</a:t>
            </a:r>
          </a:p>
          <a:p>
            <a:pPr marL="228600" indent="-228600">
              <a:buAutoNum type="arabicParenR"/>
            </a:pPr>
            <a:r>
              <a:rPr lang="en-GB" dirty="0"/>
              <a:t>[Ich] liege [</a:t>
            </a:r>
            <a:r>
              <a:rPr lang="en-GB" dirty="0" err="1"/>
              <a:t>allein</a:t>
            </a:r>
            <a:r>
              <a:rPr lang="en-GB" dirty="0"/>
              <a:t>] </a:t>
            </a:r>
            <a:r>
              <a:rPr lang="en-GB" dirty="0" err="1"/>
              <a:t>im</a:t>
            </a:r>
            <a:r>
              <a:rPr lang="en-GB" dirty="0"/>
              <a:t> Garten.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180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To reveal the answers to the listening exercise on the previous slide.</a:t>
            </a:r>
          </a:p>
          <a:p>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Answers </a:t>
            </a:r>
            <a:r>
              <a:rPr lang="en-GB" dirty="0"/>
              <a:t>(with subject and adverb included) play on number clicks.</a:t>
            </a:r>
          </a:p>
          <a:p>
            <a:endParaRPr lang="en-GB"/>
          </a:p>
          <a:p>
            <a:r>
              <a:rPr lang="en-GB" b="1"/>
              <a:t>Transcript:</a:t>
            </a:r>
            <a:endParaRPr lang="en-GB" b="1" dirty="0"/>
          </a:p>
          <a:p>
            <a:pPr marL="228600" indent="-228600">
              <a:buAutoNum type="arabicParenR"/>
            </a:pPr>
            <a:r>
              <a:rPr lang="en-GB" dirty="0"/>
              <a:t>Mehmet und </a:t>
            </a:r>
            <a:r>
              <a:rPr lang="en-GB" dirty="0" err="1"/>
              <a:t>ich</a:t>
            </a:r>
            <a:r>
              <a:rPr lang="en-GB" dirty="0"/>
              <a:t> </a:t>
            </a:r>
            <a:r>
              <a:rPr lang="en-GB" dirty="0" err="1"/>
              <a:t>hören</a:t>
            </a:r>
            <a:r>
              <a:rPr lang="en-GB" dirty="0"/>
              <a:t> </a:t>
            </a:r>
            <a:r>
              <a:rPr lang="en-GB" dirty="0" err="1"/>
              <a:t>zusammen</a:t>
            </a:r>
            <a:r>
              <a:rPr lang="en-GB" dirty="0"/>
              <a:t> </a:t>
            </a:r>
            <a:r>
              <a:rPr lang="en-GB" dirty="0" err="1"/>
              <a:t>Musik</a:t>
            </a:r>
            <a:r>
              <a:rPr lang="en-GB" dirty="0"/>
              <a:t>.</a:t>
            </a:r>
          </a:p>
          <a:p>
            <a:pPr marL="228600" indent="-228600">
              <a:buAutoNum type="arabicParenR"/>
            </a:pPr>
            <a:r>
              <a:rPr lang="en-GB" dirty="0" err="1"/>
              <a:t>Wir</a:t>
            </a:r>
            <a:r>
              <a:rPr lang="en-GB" dirty="0"/>
              <a:t> </a:t>
            </a:r>
            <a:r>
              <a:rPr lang="en-GB" dirty="0" err="1"/>
              <a:t>schwimmen</a:t>
            </a:r>
            <a:r>
              <a:rPr lang="en-GB" dirty="0"/>
              <a:t> oft </a:t>
            </a:r>
            <a:r>
              <a:rPr lang="en-GB" dirty="0" err="1"/>
              <a:t>zusammen</a:t>
            </a:r>
            <a:r>
              <a:rPr lang="en-GB" dirty="0"/>
              <a:t>.</a:t>
            </a:r>
          </a:p>
          <a:p>
            <a:pPr marL="228600" indent="-228600">
              <a:buAutoNum type="arabicParenR"/>
            </a:pPr>
            <a:r>
              <a:rPr lang="en-GB" dirty="0" err="1"/>
              <a:t>Ich</a:t>
            </a:r>
            <a:r>
              <a:rPr lang="en-GB" dirty="0"/>
              <a:t> </a:t>
            </a:r>
            <a:r>
              <a:rPr lang="en-GB" dirty="0" err="1"/>
              <a:t>spiele</a:t>
            </a:r>
            <a:r>
              <a:rPr lang="en-GB" dirty="0"/>
              <a:t> </a:t>
            </a:r>
            <a:r>
              <a:rPr lang="en-GB" dirty="0" err="1"/>
              <a:t>allein</a:t>
            </a:r>
            <a:r>
              <a:rPr lang="en-GB" dirty="0"/>
              <a:t> Computer.</a:t>
            </a:r>
          </a:p>
          <a:p>
            <a:pPr marL="228600" indent="-228600">
              <a:buAutoNum type="arabicParenR"/>
            </a:pPr>
            <a:r>
              <a:rPr lang="en-GB" dirty="0" err="1"/>
              <a:t>Ich</a:t>
            </a:r>
            <a:r>
              <a:rPr lang="en-GB" baseline="0" dirty="0"/>
              <a:t> </a:t>
            </a:r>
            <a:r>
              <a:rPr lang="en-GB" dirty="0" err="1"/>
              <a:t>bleibe</a:t>
            </a:r>
            <a:r>
              <a:rPr lang="en-GB" dirty="0"/>
              <a:t> </a:t>
            </a:r>
            <a:r>
              <a:rPr lang="en-GB" dirty="0" err="1"/>
              <a:t>allein</a:t>
            </a:r>
            <a:r>
              <a:rPr lang="en-GB" dirty="0"/>
              <a:t> </a:t>
            </a:r>
            <a:r>
              <a:rPr lang="en-GB" dirty="0" err="1"/>
              <a:t>zu</a:t>
            </a:r>
            <a:r>
              <a:rPr lang="en-GB" dirty="0"/>
              <a:t> </a:t>
            </a:r>
            <a:r>
              <a:rPr lang="en-GB" dirty="0" err="1"/>
              <a:t>Hause</a:t>
            </a:r>
            <a:r>
              <a:rPr lang="en-GB" dirty="0"/>
              <a:t>.</a:t>
            </a:r>
          </a:p>
          <a:p>
            <a:pPr marL="228600" indent="-228600">
              <a:buAutoNum type="arabicParenR"/>
            </a:pPr>
            <a:r>
              <a:rPr lang="en-GB" dirty="0" err="1"/>
              <a:t>Wir</a:t>
            </a:r>
            <a:r>
              <a:rPr lang="en-GB" dirty="0"/>
              <a:t> </a:t>
            </a:r>
            <a:r>
              <a:rPr lang="en-GB" dirty="0" err="1"/>
              <a:t>hören</a:t>
            </a:r>
            <a:r>
              <a:rPr lang="en-GB" dirty="0"/>
              <a:t> </a:t>
            </a:r>
            <a:r>
              <a:rPr lang="en-GB" dirty="0" err="1"/>
              <a:t>zusammen</a:t>
            </a:r>
            <a:r>
              <a:rPr lang="en-GB" dirty="0"/>
              <a:t> </a:t>
            </a:r>
            <a:r>
              <a:rPr lang="en-GB" dirty="0" err="1"/>
              <a:t>Musik</a:t>
            </a:r>
            <a:r>
              <a:rPr lang="en-GB" dirty="0"/>
              <a:t>.</a:t>
            </a:r>
          </a:p>
          <a:p>
            <a:pPr marL="228600" indent="-228600">
              <a:buAutoNum type="arabicParenR"/>
            </a:pPr>
            <a:r>
              <a:rPr lang="en-GB" dirty="0"/>
              <a:t>Mehmet und </a:t>
            </a:r>
            <a:r>
              <a:rPr lang="en-GB" dirty="0" err="1"/>
              <a:t>ich</a:t>
            </a:r>
            <a:r>
              <a:rPr lang="en-GB" dirty="0"/>
              <a:t> </a:t>
            </a:r>
            <a:r>
              <a:rPr lang="en-GB" dirty="0" err="1"/>
              <a:t>lernen</a:t>
            </a:r>
            <a:r>
              <a:rPr lang="en-GB" dirty="0"/>
              <a:t> </a:t>
            </a:r>
            <a:r>
              <a:rPr lang="en-GB" dirty="0" err="1"/>
              <a:t>zusammen</a:t>
            </a:r>
            <a:r>
              <a:rPr lang="en-GB" dirty="0"/>
              <a:t> </a:t>
            </a:r>
            <a:r>
              <a:rPr lang="en-GB" dirty="0" err="1"/>
              <a:t>Englisch</a:t>
            </a:r>
            <a:r>
              <a:rPr lang="en-GB" dirty="0"/>
              <a:t>.</a:t>
            </a:r>
          </a:p>
          <a:p>
            <a:pPr marL="228600" indent="-228600">
              <a:buAutoNum type="arabicParenR"/>
            </a:pPr>
            <a:r>
              <a:rPr lang="en-GB" dirty="0" err="1"/>
              <a:t>Ich</a:t>
            </a:r>
            <a:r>
              <a:rPr lang="en-GB" dirty="0"/>
              <a:t> liege </a:t>
            </a:r>
            <a:r>
              <a:rPr lang="en-GB" dirty="0" err="1"/>
              <a:t>allein</a:t>
            </a:r>
            <a:r>
              <a:rPr lang="en-GB" dirty="0"/>
              <a:t> </a:t>
            </a:r>
            <a:r>
              <a:rPr lang="en-GB" dirty="0" err="1"/>
              <a:t>im</a:t>
            </a:r>
            <a:r>
              <a:rPr lang="en-GB" dirty="0"/>
              <a:t> Garten.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249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t>To provide</a:t>
            </a:r>
            <a:r>
              <a:rPr lang="en-GB" baseline="0"/>
              <a:t> </a:t>
            </a:r>
            <a:r>
              <a:rPr lang="en-GB"/>
              <a:t>dictionary practice.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First</a:t>
            </a:r>
            <a:r>
              <a:rPr lang="en-GB" dirty="0"/>
              <a:t>, ask students to use the dictionary to find the meaning of the example sentences given.</a:t>
            </a:r>
          </a:p>
          <a:p>
            <a:r>
              <a:rPr lang="en-GB"/>
              <a:t>2.</a:t>
            </a:r>
            <a:r>
              <a:rPr lang="en-GB" baseline="0"/>
              <a:t> </a:t>
            </a:r>
            <a:r>
              <a:rPr lang="en-GB"/>
              <a:t>Then </a:t>
            </a:r>
            <a:r>
              <a:rPr lang="en-GB" dirty="0"/>
              <a:t>encourage students to find German translations for things they do alone and with friends. Students know that if they are using the </a:t>
            </a:r>
            <a:r>
              <a:rPr lang="en-GB" i="1" dirty="0" err="1"/>
              <a:t>wir</a:t>
            </a:r>
            <a:r>
              <a:rPr lang="en-GB" i="0" dirty="0"/>
              <a:t> form, verbs may be used as they are found in the dictionary. If they are using the </a:t>
            </a:r>
            <a:r>
              <a:rPr lang="en-GB" i="1" dirty="0"/>
              <a:t>ich</a:t>
            </a:r>
            <a:r>
              <a:rPr lang="en-GB" i="0" dirty="0"/>
              <a:t> form, they must change the ending appropriately.</a:t>
            </a:r>
          </a:p>
          <a:p>
            <a:r>
              <a:rPr lang="en-GB" i="0"/>
              <a:t>3. Teacher </a:t>
            </a:r>
            <a:r>
              <a:rPr lang="en-GB" i="0" dirty="0"/>
              <a:t>can elicit some examples from the class by asking students ‘Was </a:t>
            </a:r>
            <a:r>
              <a:rPr lang="en-GB" i="0" dirty="0" err="1"/>
              <a:t>machst</a:t>
            </a:r>
            <a:r>
              <a:rPr lang="en-GB" i="0" dirty="0"/>
              <a:t> du </a:t>
            </a:r>
            <a:r>
              <a:rPr lang="en-GB" i="0" dirty="0" err="1"/>
              <a:t>mit</a:t>
            </a:r>
            <a:r>
              <a:rPr lang="en-GB" i="0" dirty="0"/>
              <a:t> </a:t>
            </a:r>
            <a:r>
              <a:rPr lang="en-GB" i="0" dirty="0" err="1"/>
              <a:t>Freunden</a:t>
            </a:r>
            <a:r>
              <a:rPr lang="en-GB" i="0" dirty="0"/>
              <a:t> </a:t>
            </a:r>
            <a:r>
              <a:rPr lang="en-GB" i="0" dirty="0" err="1"/>
              <a:t>zusammen</a:t>
            </a:r>
            <a:r>
              <a:rPr lang="en-GB" i="0" dirty="0"/>
              <a:t>?’ ‘Was </a:t>
            </a:r>
            <a:r>
              <a:rPr lang="en-GB" i="0" dirty="0" err="1"/>
              <a:t>machst</a:t>
            </a:r>
            <a:r>
              <a:rPr lang="en-GB" i="0" dirty="0"/>
              <a:t> du </a:t>
            </a:r>
            <a:r>
              <a:rPr lang="en-GB" i="0" dirty="0" err="1"/>
              <a:t>allein</a:t>
            </a:r>
            <a:r>
              <a:rPr lang="en-GB" i="0" dirty="0"/>
              <a:t>?’</a:t>
            </a:r>
          </a:p>
          <a:p>
            <a:endParaRPr lang="en-GB" i="0" dirty="0"/>
          </a:p>
          <a:p>
            <a:r>
              <a:rPr lang="en-GB" b="1" i="0" dirty="0"/>
              <a:t>Note</a:t>
            </a:r>
            <a:r>
              <a:rPr lang="en-GB" i="0" dirty="0"/>
              <a:t>: Students are safe to use the vast majority of verbs</a:t>
            </a:r>
            <a:r>
              <a:rPr lang="en-GB" i="0" baseline="0" dirty="0"/>
              <a:t> that they find in the dictionary, as strong verbs don’t change their stems in the ‘</a:t>
            </a:r>
            <a:r>
              <a:rPr lang="en-GB" i="0" baseline="0" dirty="0" err="1"/>
              <a:t>ich</a:t>
            </a:r>
            <a:r>
              <a:rPr lang="en-GB" i="0" baseline="0" dirty="0"/>
              <a:t>’ or ‘</a:t>
            </a:r>
            <a:r>
              <a:rPr lang="en-GB" i="0" baseline="0" dirty="0" err="1"/>
              <a:t>wir</a:t>
            </a:r>
            <a:r>
              <a:rPr lang="en-GB" i="0" baseline="0" dirty="0"/>
              <a:t>’ forms. They will be learning about strong verbs in the 2</a:t>
            </a:r>
            <a:r>
              <a:rPr lang="en-GB" i="0" baseline="30000" dirty="0"/>
              <a:t>nd</a:t>
            </a:r>
            <a:r>
              <a:rPr lang="en-GB" i="0" baseline="0" dirty="0"/>
              <a:t> half of the spring term (Term 2.2 Week 3).  Whilst students should be encouraged to use a dictionary for the verbs, teachers will probably want to insist that they draw on their own, known vocabulary for the remainder of the sentence.</a:t>
            </a:r>
          </a:p>
          <a:p>
            <a:endParaRPr lang="en-GB" i="0" baseline="0" dirty="0"/>
          </a:p>
          <a:p>
            <a:endParaRPr lang="en-GB" i="0" baseline="0" dirty="0"/>
          </a:p>
          <a:p>
            <a:endParaRPr lang="en-GB" i="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a:t>
            </a:r>
            <a:r>
              <a:rPr lang="en-GB" sz="1200" b="0" baseline="0" dirty="0"/>
              <a:t>of pr</a:t>
            </a:r>
            <a:r>
              <a:rPr lang="en-GB" sz="1200" b="0" dirty="0"/>
              <a:t>esent tense weak verbs in 1</a:t>
            </a:r>
            <a:r>
              <a:rPr lang="en-GB" sz="1200" b="0" baseline="30000" dirty="0"/>
              <a:t>st </a:t>
            </a:r>
            <a:r>
              <a:rPr lang="en-GB" sz="1200" b="0" dirty="0"/>
              <a:t>person singular and 1</a:t>
            </a:r>
            <a:r>
              <a:rPr lang="en-GB" sz="1200" b="0" baseline="30000" dirty="0"/>
              <a:t>st </a:t>
            </a:r>
            <a:r>
              <a:rPr lang="en-GB" sz="1200" b="0" dirty="0"/>
              <a:t>person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a:t>
            </a:r>
            <a:r>
              <a:rPr lang="en-GB" sz="1200" b="0" baseline="0" dirty="0"/>
              <a:t>of </a:t>
            </a:r>
            <a:r>
              <a:rPr lang="en-GB" sz="1200" b="0" i="1" baseline="0" dirty="0"/>
              <a:t>sein </a:t>
            </a:r>
            <a:r>
              <a:rPr lang="en-GB" sz="1200" b="0" i="0" baseline="0" dirty="0"/>
              <a:t>in</a:t>
            </a:r>
            <a:r>
              <a:rPr lang="en-GB" sz="1200" b="0" i="1" baseline="0" dirty="0"/>
              <a:t> </a:t>
            </a:r>
            <a:r>
              <a:rPr lang="en-GB" sz="1200" b="0" dirty="0"/>
              <a:t>1</a:t>
            </a:r>
            <a:r>
              <a:rPr lang="en-GB" sz="1200" b="0" baseline="30000" dirty="0"/>
              <a:t>st </a:t>
            </a:r>
            <a:r>
              <a:rPr lang="en-GB" sz="1200" b="0" dirty="0"/>
              <a:t>person singular and 1</a:t>
            </a:r>
            <a:r>
              <a:rPr lang="en-GB" sz="1200" b="0" baseline="30000" dirty="0"/>
              <a:t>st </a:t>
            </a:r>
            <a:r>
              <a:rPr lang="en-GB" sz="1200" b="0" dirty="0"/>
              <a:t>person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2.2.1 (introduce)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schwimmen</a:t>
            </a:r>
            <a:r>
              <a:rPr lang="en-GB" sz="1200" b="0" i="0" u="none" strike="noStrike" kern="1200" cap="none" baseline="0" dirty="0">
                <a:solidFill>
                  <a:schemeClr val="tx1"/>
                </a:solidFill>
                <a:effectLst/>
                <a:latin typeface="+mn-lt"/>
                <a:ea typeface="Calibri"/>
                <a:cs typeface="Calibri"/>
                <a:sym typeface="Calibri"/>
              </a:rPr>
              <a:t> [1863] </a:t>
            </a:r>
            <a:r>
              <a:rPr lang="en-GB" sz="1200" b="0" i="0" u="none" strike="noStrike" kern="1200" cap="none" baseline="0" dirty="0" err="1">
                <a:solidFill>
                  <a:schemeClr val="tx1"/>
                </a:solidFill>
                <a:effectLst/>
                <a:latin typeface="+mn-lt"/>
                <a:ea typeface="Calibri"/>
                <a:cs typeface="Calibri"/>
                <a:sym typeface="Calibri"/>
              </a:rPr>
              <a:t>wir</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sind</a:t>
            </a:r>
            <a:r>
              <a:rPr lang="en-GB" sz="1200" b="0" i="0" u="none" strike="noStrike" kern="1200" cap="none" baseline="0" dirty="0">
                <a:solidFill>
                  <a:schemeClr val="tx1"/>
                </a:solidFill>
                <a:effectLst/>
                <a:latin typeface="+mn-lt"/>
                <a:ea typeface="Calibri"/>
                <a:cs typeface="Calibri"/>
                <a:sym typeface="Calibri"/>
              </a:rPr>
              <a:t> [4] </a:t>
            </a:r>
            <a:r>
              <a:rPr lang="en-GB" sz="1200" b="0" i="0" u="none" strike="noStrike" kern="1200" cap="none" baseline="0" dirty="0" err="1">
                <a:solidFill>
                  <a:schemeClr val="tx1"/>
                </a:solidFill>
                <a:effectLst/>
                <a:latin typeface="+mn-lt"/>
                <a:ea typeface="Calibri"/>
                <a:cs typeface="Calibri"/>
                <a:sym typeface="Calibri"/>
              </a:rPr>
              <a:t>beide</a:t>
            </a:r>
            <a:r>
              <a:rPr lang="en-GB" sz="1200" b="0" i="0" u="none" strike="noStrike" kern="1200" cap="none" baseline="0" dirty="0">
                <a:solidFill>
                  <a:schemeClr val="tx1"/>
                </a:solidFill>
                <a:effectLst/>
                <a:latin typeface="+mn-lt"/>
                <a:ea typeface="Calibri"/>
                <a:cs typeface="Calibri"/>
                <a:sym typeface="Calibri"/>
              </a:rPr>
              <a:t> [117] </a:t>
            </a:r>
            <a:r>
              <a:rPr lang="en-GB" sz="1200" b="0" i="0" u="none" strike="noStrike" kern="1200" cap="none" baseline="0" dirty="0" err="1">
                <a:solidFill>
                  <a:schemeClr val="tx1"/>
                </a:solidFill>
                <a:effectLst/>
                <a:latin typeface="+mn-lt"/>
                <a:ea typeface="Calibri"/>
                <a:cs typeface="Calibri"/>
                <a:sym typeface="Calibri"/>
              </a:rPr>
              <a:t>wir</a:t>
            </a:r>
            <a:r>
              <a:rPr lang="en-GB" sz="1200" b="0" i="0" u="none" strike="noStrike" kern="1200" cap="none" baseline="0" dirty="0">
                <a:solidFill>
                  <a:schemeClr val="tx1"/>
                </a:solidFill>
                <a:effectLst/>
                <a:latin typeface="+mn-lt"/>
                <a:ea typeface="Calibri"/>
                <a:cs typeface="Calibri"/>
                <a:sym typeface="Calibri"/>
              </a:rPr>
              <a:t> [26] </a:t>
            </a:r>
            <a:r>
              <a:rPr lang="en-GB" sz="1200" b="0" i="0" u="none" strike="noStrike" kern="1200" cap="none" baseline="0" dirty="0" err="1">
                <a:solidFill>
                  <a:schemeClr val="tx1"/>
                </a:solidFill>
                <a:effectLst/>
                <a:latin typeface="+mn-lt"/>
                <a:ea typeface="Calibri"/>
                <a:cs typeface="Calibri"/>
                <a:sym typeface="Calibri"/>
              </a:rPr>
              <a:t>Einzelkind</a:t>
            </a:r>
            <a:r>
              <a:rPr lang="en-GB" sz="1200" b="0" i="0" u="none" strike="noStrike" kern="1200" cap="none" baseline="0" dirty="0">
                <a:solidFill>
                  <a:schemeClr val="tx1"/>
                </a:solidFill>
                <a:effectLst/>
                <a:latin typeface="+mn-lt"/>
                <a:ea typeface="Calibri"/>
                <a:cs typeface="Calibri"/>
                <a:sym typeface="Calibri"/>
              </a:rPr>
              <a:t> [&gt;5009] </a:t>
            </a:r>
            <a:r>
              <a:rPr lang="en-GB" sz="1200" b="0" i="0" u="none" strike="noStrike" kern="1200" cap="none" baseline="0" dirty="0" err="1">
                <a:solidFill>
                  <a:schemeClr val="tx1"/>
                </a:solidFill>
                <a:effectLst/>
                <a:latin typeface="+mn-lt"/>
                <a:ea typeface="Calibri"/>
                <a:cs typeface="Calibri"/>
                <a:sym typeface="Calibri"/>
              </a:rPr>
              <a:t>Moschee</a:t>
            </a:r>
            <a:r>
              <a:rPr lang="en-GB" sz="1200" b="0" i="0" u="none" strike="noStrike" kern="1200" cap="none" baseline="0" dirty="0">
                <a:solidFill>
                  <a:schemeClr val="tx1"/>
                </a:solidFill>
                <a:effectLst/>
                <a:latin typeface="+mn-lt"/>
                <a:ea typeface="Calibri"/>
                <a:cs typeface="Calibri"/>
                <a:sym typeface="Calibri"/>
              </a:rPr>
              <a:t> [&gt;5009] </a:t>
            </a:r>
            <a:r>
              <a:rPr lang="en-GB" sz="1200" b="0" i="0" u="none" strike="noStrike" kern="1200" cap="none" baseline="0" dirty="0" err="1">
                <a:solidFill>
                  <a:schemeClr val="tx1"/>
                </a:solidFill>
                <a:effectLst/>
                <a:latin typeface="+mn-lt"/>
                <a:ea typeface="Calibri"/>
                <a:cs typeface="Calibri"/>
                <a:sym typeface="Calibri"/>
              </a:rPr>
              <a:t>Schlagzeug</a:t>
            </a:r>
            <a:r>
              <a:rPr lang="en-GB" sz="1200" b="0" i="0" u="none" strike="noStrike" kern="1200" cap="none" baseline="0" dirty="0">
                <a:solidFill>
                  <a:schemeClr val="tx1"/>
                </a:solidFill>
                <a:effectLst/>
                <a:latin typeface="+mn-lt"/>
                <a:ea typeface="Calibri"/>
                <a:cs typeface="Calibri"/>
                <a:sym typeface="Calibri"/>
              </a:rPr>
              <a:t> [&gt;5009] </a:t>
            </a:r>
            <a:r>
              <a:rPr lang="en-GB" sz="1200" b="0" i="0" u="none" strike="noStrike" kern="1200" cap="none" baseline="0" dirty="0" err="1">
                <a:solidFill>
                  <a:schemeClr val="tx1"/>
                </a:solidFill>
                <a:effectLst/>
                <a:latin typeface="+mn-lt"/>
                <a:ea typeface="Calibri"/>
                <a:cs typeface="Calibri"/>
                <a:sym typeface="Calibri"/>
              </a:rPr>
              <a:t>gemeinsam</a:t>
            </a:r>
            <a:r>
              <a:rPr lang="en-GB" sz="1200" b="0" i="0" u="none" strike="noStrike" kern="1200" cap="none" baseline="0" dirty="0">
                <a:solidFill>
                  <a:schemeClr val="tx1"/>
                </a:solidFill>
                <a:effectLst/>
                <a:latin typeface="+mn-lt"/>
                <a:ea typeface="Calibri"/>
                <a:cs typeface="Calibri"/>
                <a:sym typeface="Calibri"/>
              </a:rPr>
              <a:t> [295] </a:t>
            </a:r>
            <a:r>
              <a:rPr lang="en-GB" sz="1200" b="0" i="0" u="none" strike="noStrike" kern="1200" cap="none" baseline="0" dirty="0" err="1">
                <a:solidFill>
                  <a:schemeClr val="tx1"/>
                </a:solidFill>
                <a:effectLst/>
                <a:latin typeface="+mn-lt"/>
                <a:ea typeface="Calibri"/>
                <a:cs typeface="Calibri"/>
                <a:sym typeface="Calibri"/>
              </a:rPr>
              <a:t>türkisch</a:t>
            </a:r>
            <a:r>
              <a:rPr lang="en-GB" sz="1200" b="0" i="0" u="none" strike="noStrike" kern="1200" cap="none" baseline="0" dirty="0">
                <a:solidFill>
                  <a:schemeClr val="tx1"/>
                </a:solidFill>
                <a:effectLst/>
                <a:latin typeface="+mn-lt"/>
                <a:ea typeface="Calibri"/>
                <a:cs typeface="Calibri"/>
                <a:sym typeface="Calibri"/>
              </a:rPr>
              <a:t> [1531] </a:t>
            </a:r>
            <a:r>
              <a:rPr lang="en-GB" sz="1200" b="0" i="0" u="none" strike="noStrike" kern="1200" cap="none" baseline="0" dirty="0" err="1">
                <a:solidFill>
                  <a:schemeClr val="tx1"/>
                </a:solidFill>
                <a:effectLst/>
                <a:latin typeface="+mn-lt"/>
                <a:ea typeface="Calibri"/>
                <a:cs typeface="Calibri"/>
                <a:sym typeface="Calibri"/>
              </a:rPr>
              <a:t>immer</a:t>
            </a:r>
            <a:r>
              <a:rPr lang="en-GB" sz="1200" b="0" i="0" u="none" strike="noStrike" kern="1200" cap="none" baseline="0" dirty="0">
                <a:solidFill>
                  <a:schemeClr val="tx1"/>
                </a:solidFill>
                <a:effectLst/>
                <a:latin typeface="+mn-lt"/>
                <a:ea typeface="Calibri"/>
                <a:cs typeface="Calibri"/>
                <a:sym typeface="Calibri"/>
              </a:rPr>
              <a:t> [64] </a:t>
            </a:r>
            <a:r>
              <a:rPr lang="en-GB" sz="1200" b="0" i="0" u="none" strike="noStrike" kern="1200" cap="none" baseline="0" dirty="0" err="1">
                <a:solidFill>
                  <a:schemeClr val="tx1"/>
                </a:solidFill>
                <a:effectLst/>
                <a:latin typeface="+mn-lt"/>
                <a:ea typeface="Calibri"/>
                <a:cs typeface="Calibri"/>
                <a:sym typeface="Calibri"/>
              </a:rPr>
              <a:t>zusammen</a:t>
            </a:r>
            <a:r>
              <a:rPr lang="en-GB" sz="1200" b="0" i="0" u="none" strike="noStrike" kern="1200" cap="none" baseline="0" dirty="0">
                <a:solidFill>
                  <a:schemeClr val="tx1"/>
                </a:solidFill>
                <a:effectLst/>
                <a:latin typeface="+mn-lt"/>
                <a:ea typeface="Calibri"/>
                <a:cs typeface="Calibri"/>
                <a:sym typeface="Calibri"/>
              </a:rPr>
              <a:t> [553] Angst </a:t>
            </a:r>
            <a:r>
              <a:rPr lang="en-GB" sz="1200" b="0" i="0" u="none" strike="noStrike" kern="1200" cap="none" baseline="0" dirty="0" err="1">
                <a:solidFill>
                  <a:schemeClr val="tx1"/>
                </a:solidFill>
                <a:effectLst/>
                <a:latin typeface="+mn-lt"/>
                <a:ea typeface="Calibri"/>
                <a:cs typeface="Calibri"/>
                <a:sym typeface="Calibri"/>
              </a:rPr>
              <a:t>vor</a:t>
            </a:r>
            <a:r>
              <a:rPr lang="en-GB" sz="1200" b="0" i="0" u="none" strike="noStrike" kern="1200" cap="none" baseline="0" dirty="0">
                <a:solidFill>
                  <a:schemeClr val="tx1"/>
                </a:solidFill>
                <a:effectLst/>
                <a:latin typeface="+mn-lt"/>
                <a:ea typeface="Calibri"/>
                <a:cs typeface="Calibri"/>
                <a:sym typeface="Calibri"/>
              </a:rPr>
              <a:t> [n/a] Additional known vocabulary or cognates to recycle: </a:t>
            </a:r>
            <a:r>
              <a:rPr lang="en-GB" sz="1200" b="0" i="0" u="none" strike="noStrike" kern="1200" cap="none" baseline="0" dirty="0" err="1">
                <a:solidFill>
                  <a:schemeClr val="tx1"/>
                </a:solidFill>
                <a:effectLst/>
                <a:latin typeface="+mn-lt"/>
                <a:ea typeface="Calibri"/>
                <a:cs typeface="Calibri"/>
                <a:sym typeface="Calibri"/>
              </a:rPr>
              <a:t>Vater</a:t>
            </a:r>
            <a:r>
              <a:rPr lang="en-GB" sz="1200" b="0" i="0" u="none" strike="noStrike" kern="1200" cap="none" baseline="0" dirty="0">
                <a:solidFill>
                  <a:schemeClr val="tx1"/>
                </a:solidFill>
                <a:effectLst/>
                <a:latin typeface="+mn-lt"/>
                <a:ea typeface="Calibri"/>
                <a:cs typeface="Calibri"/>
                <a:sym typeface="Calibri"/>
              </a:rPr>
              <a:t> [232] </a:t>
            </a:r>
            <a:r>
              <a:rPr lang="en-GB" sz="1200" b="0" i="0" u="none" strike="noStrike" kern="1200" cap="none" baseline="0" dirty="0" err="1">
                <a:solidFill>
                  <a:schemeClr val="tx1"/>
                </a:solidFill>
                <a:effectLst/>
                <a:latin typeface="+mn-lt"/>
                <a:ea typeface="Calibri"/>
                <a:cs typeface="Calibri"/>
                <a:sym typeface="Calibri"/>
              </a:rPr>
              <a:t>tanzen</a:t>
            </a:r>
            <a:r>
              <a:rPr lang="en-GB" sz="1200" b="0" i="0" u="none" strike="noStrike" kern="1200" cap="none" baseline="0" dirty="0">
                <a:solidFill>
                  <a:schemeClr val="tx1"/>
                </a:solidFill>
                <a:effectLst/>
                <a:latin typeface="+mn-lt"/>
                <a:ea typeface="Calibri"/>
                <a:cs typeface="Calibri"/>
                <a:sym typeface="Calibri"/>
              </a:rPr>
              <a:t> [1497]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2.1.3 (revisit) </a:t>
            </a:r>
            <a:r>
              <a:rPr lang="de-DE" sz="1200" b="0" i="0" u="none" strike="noStrike" kern="1200" cap="none" dirty="0">
                <a:solidFill>
                  <a:schemeClr val="tx1"/>
                </a:solidFill>
                <a:effectLst/>
                <a:latin typeface="+mn-lt"/>
                <a:ea typeface="Calibri"/>
                <a:cs typeface="Calibri"/>
                <a:sym typeface="Calibri"/>
              </a:rPr>
              <a:t>mögen, mag, magst [168] ihn [92] sie [7] Deutsch [112] Fach [1731] Fremdsprache [3770] Kunst [554] Mathematik [1636] Naturwissenschaft [4425]Additional </a:t>
            </a:r>
            <a:r>
              <a:rPr lang="de-DE" sz="1200" b="0" i="0" u="none" strike="noStrike" kern="1200" cap="none" dirty="0" err="1">
                <a:solidFill>
                  <a:schemeClr val="tx1"/>
                </a:solidFill>
                <a:effectLst/>
                <a:latin typeface="+mn-lt"/>
                <a:ea typeface="Calibri"/>
                <a:cs typeface="Calibri"/>
                <a:sym typeface="Calibri"/>
              </a:rPr>
              <a:t>known</a:t>
            </a:r>
            <a:r>
              <a:rPr lang="de-DE" sz="1200" b="0" i="0" u="none" strike="noStrike" kern="1200" cap="none" dirty="0">
                <a:solidFill>
                  <a:schemeClr val="tx1"/>
                </a:solidFill>
                <a:effectLst/>
                <a:latin typeface="+mn-lt"/>
                <a:ea typeface="Calibri"/>
                <a:cs typeface="Calibri"/>
                <a:sym typeface="Calibri"/>
              </a:rPr>
              <a:t> </a:t>
            </a:r>
            <a:r>
              <a:rPr lang="de-DE" sz="1200" b="0" i="0" u="none" strike="noStrike" kern="1200" cap="none" dirty="0" err="1">
                <a:solidFill>
                  <a:schemeClr val="tx1"/>
                </a:solidFill>
                <a:effectLst/>
                <a:latin typeface="+mn-lt"/>
                <a:ea typeface="Calibri"/>
                <a:cs typeface="Calibri"/>
                <a:sym typeface="Calibri"/>
              </a:rPr>
              <a:t>vocabulary</a:t>
            </a:r>
            <a:r>
              <a:rPr lang="de-DE" sz="1200" b="0" i="0" u="none" strike="noStrike" kern="1200" cap="none" dirty="0">
                <a:solidFill>
                  <a:schemeClr val="tx1"/>
                </a:solidFill>
                <a:effectLst/>
                <a:latin typeface="+mn-lt"/>
                <a:ea typeface="Calibri"/>
                <a:cs typeface="Calibri"/>
                <a:sym typeface="Calibri"/>
              </a:rPr>
              <a:t> </a:t>
            </a:r>
            <a:r>
              <a:rPr lang="de-DE" sz="1200" b="0" i="0" u="none" strike="noStrike" kern="1200" cap="none" dirty="0" err="1">
                <a:solidFill>
                  <a:schemeClr val="tx1"/>
                </a:solidFill>
                <a:effectLst/>
                <a:latin typeface="+mn-lt"/>
                <a:ea typeface="Calibri"/>
                <a:cs typeface="Calibri"/>
                <a:sym typeface="Calibri"/>
              </a:rPr>
              <a:t>or</a:t>
            </a:r>
            <a:r>
              <a:rPr lang="de-DE" sz="1200" b="0" i="0" u="none" strike="noStrike" kern="1200" cap="none" dirty="0">
                <a:solidFill>
                  <a:schemeClr val="tx1"/>
                </a:solidFill>
                <a:effectLst/>
                <a:latin typeface="+mn-lt"/>
                <a:ea typeface="Calibri"/>
                <a:cs typeface="Calibri"/>
                <a:sym typeface="Calibri"/>
              </a:rPr>
              <a:t> </a:t>
            </a:r>
            <a:r>
              <a:rPr lang="de-DE" sz="1200" b="0" i="0" u="none" strike="noStrike" kern="1200" cap="none" dirty="0" err="1">
                <a:solidFill>
                  <a:schemeClr val="tx1"/>
                </a:solidFill>
                <a:effectLst/>
                <a:latin typeface="+mn-lt"/>
                <a:ea typeface="Calibri"/>
                <a:cs typeface="Calibri"/>
                <a:sym typeface="Calibri"/>
              </a:rPr>
              <a:t>cognates</a:t>
            </a:r>
            <a:r>
              <a:rPr lang="de-DE" sz="1200" b="0" i="0" u="none" strike="noStrike" kern="1200" cap="none" dirty="0">
                <a:solidFill>
                  <a:schemeClr val="tx1"/>
                </a:solidFill>
                <a:effectLst/>
                <a:latin typeface="+mn-lt"/>
                <a:ea typeface="Calibri"/>
                <a:cs typeface="Calibri"/>
                <a:sym typeface="Calibri"/>
              </a:rPr>
              <a:t> </a:t>
            </a:r>
            <a:r>
              <a:rPr lang="de-DE" sz="1200" b="0" i="0" u="none" strike="noStrike" kern="1200" cap="none" dirty="0" err="1">
                <a:solidFill>
                  <a:schemeClr val="tx1"/>
                </a:solidFill>
                <a:effectLst/>
                <a:latin typeface="+mn-lt"/>
                <a:ea typeface="Calibri"/>
                <a:cs typeface="Calibri"/>
                <a:sym typeface="Calibri"/>
              </a:rPr>
              <a:t>to</a:t>
            </a:r>
            <a:r>
              <a:rPr lang="de-DE" sz="1200" b="0" i="0" u="none" strike="noStrike" kern="1200" cap="none" dirty="0">
                <a:solidFill>
                  <a:schemeClr val="tx1"/>
                </a:solidFill>
                <a:effectLst/>
                <a:latin typeface="+mn-lt"/>
                <a:ea typeface="Calibri"/>
                <a:cs typeface="Calibri"/>
                <a:sym typeface="Calibri"/>
              </a:rPr>
              <a:t> recycle:  Sport [945] Englisch [662] Spanisch [&gt;5009] lernen [288] Lehrer [695] Lehrerin [695] nicht [11] sehr [81]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1.2.4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lesen [305] sprechen [161] wiederholen [988] zeigen [136] zuhören [1629] Antwort [522] freiwillig [1652]  (Antworten) zeigen! Zuhören! Sprechen! Lesen! Schreiben! Wiederholen!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endParaRPr lang="en-CA" sz="1200" b="0" i="0" u="none" strike="noStrike" kern="1200">
              <a:solidFill>
                <a:schemeClr val="tx1"/>
              </a:solidFill>
              <a:effectLst/>
              <a:latin typeface="+mn-lt"/>
              <a:ea typeface="+mn-ea"/>
              <a:cs typeface="+mn-cs"/>
            </a:endParaRPr>
          </a:p>
          <a:p>
            <a:r>
              <a:rPr lang="en-CA" sz="1200" b="0" i="0" u="none" strike="noStrike" kern="120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23</a:t>
            </a:fld>
            <a:endParaRPr lang="en-GB">
              <a:solidFill>
                <a:prstClr val="black"/>
              </a:solidFill>
            </a:endParaRPr>
          </a:p>
        </p:txBody>
      </p:sp>
    </p:spTree>
    <p:extLst>
      <p:ext uri="{BB962C8B-B14F-4D97-AF65-F5344CB8AC3E}">
        <p14:creationId xmlns:p14="http://schemas.microsoft.com/office/powerpoint/2010/main" val="3447220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i="0"/>
              <a:t>To revisit vocabulary introduced in  2.1.3 and 1.2.4, and encourage students to think about </a:t>
            </a:r>
            <a:r>
              <a:rPr lang="en-GB" b="1" i="0"/>
              <a:t>collocation</a:t>
            </a:r>
            <a:r>
              <a:rPr lang="en-GB" b="0" i="0"/>
              <a:t> by matching verbs with nouns and adjectives that they frequently occur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Procedure:</a:t>
            </a:r>
            <a:br>
              <a:rPr lang="en-GB" b="0"/>
            </a:br>
            <a:r>
              <a:rPr lang="en-GB" b="0"/>
              <a:t>1. </a:t>
            </a:r>
            <a:r>
              <a:rPr lang="en-GB" b="0" i="0"/>
              <a:t>The teacher should explain to students that although there are many possible matches, some matches are more frequently encountered than others, they should used this principle to guide them (e.g. although it is grammatically correct to say </a:t>
            </a:r>
            <a:r>
              <a:rPr lang="en-GB" b="0" i="1"/>
              <a:t>Ich verstehe das Buch</a:t>
            </a:r>
            <a:r>
              <a:rPr lang="en-GB" b="0" i="0"/>
              <a:t>/I understand the book, is there a combination you are more likely to hear? </a:t>
            </a:r>
            <a:r>
              <a:rPr lang="en-GB" b="0" i="1"/>
              <a:t>Ich lese das Buch</a:t>
            </a:r>
            <a:r>
              <a:rPr lang="en-GB" b="0" i="0"/>
              <a:t>/I read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2. </a:t>
            </a:r>
            <a:r>
              <a:rPr lang="en-GB" b="0" i="0"/>
              <a:t>The teacher should also advise students that they may only use each verb once, which will limit the number of possible combinations.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3. </a:t>
            </a:r>
            <a:r>
              <a:rPr lang="en-GB" b="0" i="0"/>
              <a:t>Suggested answers appear on clicks, though there is room for some variation (e.g. </a:t>
            </a:r>
            <a:r>
              <a:rPr lang="en-GB" b="0" i="1"/>
              <a:t>Deutsch </a:t>
            </a:r>
            <a:r>
              <a:rPr lang="en-GB" b="0" i="0"/>
              <a:t>and </a:t>
            </a:r>
            <a:r>
              <a:rPr lang="en-GB" b="0" i="1"/>
              <a:t>die Fremdsprache </a:t>
            </a:r>
            <a:r>
              <a:rPr lang="en-GB" b="0" i="0"/>
              <a:t>both work equally well with</a:t>
            </a:r>
            <a:r>
              <a:rPr lang="en-GB" b="0" i="1"/>
              <a:t> sprechen </a:t>
            </a:r>
            <a:r>
              <a:rPr lang="en-GB" b="0" i="0"/>
              <a:t>and </a:t>
            </a:r>
            <a:r>
              <a:rPr lang="en-GB" b="0" i="1"/>
              <a:t>verstehen</a:t>
            </a:r>
            <a:r>
              <a:rPr lang="en-GB" b="0" i="0"/>
              <a:t>). Multiple answers may be accepted at the teacher’s discretion, provided that students can provide accurate translations!</a:t>
            </a:r>
            <a:endParaRPr lang="en-GB" i="0"/>
          </a:p>
          <a:p>
            <a:endParaRPr lang="en-GB" i="0"/>
          </a:p>
          <a:p>
            <a:r>
              <a:rPr lang="en-GB" b="1" i="0"/>
              <a:t>Note</a:t>
            </a:r>
            <a:r>
              <a:rPr lang="en-GB" i="0"/>
              <a:t>: Students are safe to use the vast majority of verbs</a:t>
            </a:r>
            <a:r>
              <a:rPr lang="en-GB" i="0" baseline="0"/>
              <a:t> that they find in the dictionary, as strong verbs don’t change their stems in the ‘ich’ or ‘wir’ forms. They will be learning about strong verbs in the 2</a:t>
            </a:r>
            <a:r>
              <a:rPr lang="en-GB" i="0" baseline="30000"/>
              <a:t>nd</a:t>
            </a:r>
            <a:r>
              <a:rPr lang="en-GB" i="0" baseline="0"/>
              <a:t> half of the spring term (Term 2.2 Week 3).  Whilst students should be encouraged to use a dictionary for the verbs, teachers will probably want to insist that they draw on their own, known vocabulary for the remainder of the sentence.</a:t>
            </a:r>
          </a:p>
          <a:p>
            <a:endParaRPr lang="en-GB" i="0" baseline="0"/>
          </a:p>
          <a:p>
            <a:endParaRPr lang="en-GB" i="0" baseline="0"/>
          </a:p>
          <a:p>
            <a:endParaRPr lang="en-GB" i="0" baseline="0"/>
          </a:p>
          <a:p>
            <a:endParaRPr lang="en-GB" b="0" i="0" dirty="0"/>
          </a:p>
          <a:p>
            <a:endParaRPr lang="en-GB" b="0" i="0" dirty="0"/>
          </a:p>
          <a:p>
            <a:endParaRPr lang="en-GB" b="0" i="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645481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t>To provide</a:t>
            </a:r>
            <a:r>
              <a:rPr lang="en-GB" baseline="0"/>
              <a:t> t</a:t>
            </a:r>
            <a:r>
              <a:rPr lang="en-GB"/>
              <a:t>eacher-led pronunciation practice which draws attention to the importance of individual sounds in creating meaning.</a:t>
            </a:r>
          </a:p>
          <a:p>
            <a:endParaRPr lang="en-GB" b="1" baseline="0"/>
          </a:p>
          <a:p>
            <a:r>
              <a:rPr lang="en-GB" b="1" baseline="0"/>
              <a:t>Procedure:</a:t>
            </a:r>
            <a:br>
              <a:rPr lang="en-GB" b="0"/>
            </a:br>
            <a:r>
              <a:rPr lang="en-GB" b="0"/>
              <a:t>1. </a:t>
            </a:r>
            <a:r>
              <a:rPr lang="en-GB" b="0" i="0"/>
              <a:t>Clicking on an image plays the German word(s).</a:t>
            </a:r>
          </a:p>
          <a:p>
            <a:r>
              <a:rPr lang="en-GB" b="0" i="0"/>
              <a:t>2.</a:t>
            </a:r>
            <a:r>
              <a:rPr lang="en-GB" b="0" i="0" baseline="0"/>
              <a:t> Teacher leads class in imitating the pronunciation heard, drawing attention to the difference in meaning produced by changing between </a:t>
            </a:r>
            <a:r>
              <a:rPr lang="en-GB" b="1" i="0" baseline="0"/>
              <a:t>[v]</a:t>
            </a:r>
            <a:r>
              <a:rPr lang="en-GB" b="0" i="0" baseline="0"/>
              <a:t> and </a:t>
            </a:r>
            <a:r>
              <a:rPr lang="en-GB" b="1" i="0" baseline="0"/>
              <a:t>[w]</a:t>
            </a:r>
            <a:r>
              <a:rPr lang="en-GB" b="0" i="0" baseline="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Vieh [&gt;5009] Veilchen</a:t>
            </a:r>
            <a:r>
              <a:rPr lang="en-GB" i="0" baseline="0"/>
              <a:t> [&gt;5009] Weilchen [&gt;5009] Vetter [&gt;5009] Wetter [1881] voll [388] Wolle [&gt;5009] </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p>
          <a:p>
            <a:endParaRPr lang="en-GB" b="0" i="0" baseline="0"/>
          </a:p>
          <a:p>
            <a:endParaRPr lang="en-GB" b="0" i="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1400287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t>To help students strengthen the association with German SSC [v], and lose the interfering association with the English SSC [v]. </a:t>
            </a:r>
          </a:p>
          <a:p>
            <a:endParaRPr lang="en-GB"/>
          </a:p>
          <a:p>
            <a:r>
              <a:rPr lang="en-GB" b="1"/>
              <a:t>Note: </a:t>
            </a:r>
            <a:r>
              <a:rPr lang="en-GB"/>
              <a:t>Words have been chosen which may have a surprising pronunciation in German (</a:t>
            </a:r>
            <a:r>
              <a:rPr lang="en-GB" i="0"/>
              <a:t>e.g. ‘S</a:t>
            </a:r>
            <a:r>
              <a:rPr lang="en-GB" b="1" i="0"/>
              <a:t>w</a:t>
            </a:r>
            <a:r>
              <a:rPr lang="en-GB" b="0" i="0"/>
              <a:t>eden vs </a:t>
            </a:r>
            <a:r>
              <a:rPr lang="en-GB" b="0" i="1"/>
              <a:t>Sch</a:t>
            </a:r>
            <a:r>
              <a:rPr lang="en-GB" b="1" i="1"/>
              <a:t>w</a:t>
            </a:r>
            <a:r>
              <a:rPr lang="en-GB" b="0" i="1"/>
              <a:t>eden</a:t>
            </a:r>
            <a:r>
              <a:rPr lang="en-GB" b="0" i="0"/>
              <a:t>’) or because they are pronounced similarly in German to English (e.g. </a:t>
            </a:r>
            <a:r>
              <a:rPr lang="en-GB" b="1" i="0"/>
              <a:t>V</a:t>
            </a:r>
            <a:r>
              <a:rPr lang="en-GB" b="0" i="0"/>
              <a:t>iking / </a:t>
            </a:r>
            <a:r>
              <a:rPr lang="en-GB" b="1" i="1"/>
              <a:t>W</a:t>
            </a:r>
            <a:r>
              <a:rPr lang="en-GB" b="0" i="1"/>
              <a:t>ikinger</a:t>
            </a:r>
            <a:r>
              <a:rPr lang="en-GB" b="0" i="0"/>
              <a:t>) which may throw students in terms of spelling. </a:t>
            </a:r>
            <a:endParaRPr lang="en-GB"/>
          </a:p>
          <a:p>
            <a:endParaRPr lang="en-GB" b="1" baseline="0"/>
          </a:p>
          <a:p>
            <a:r>
              <a:rPr lang="en-GB" b="1" baseline="0"/>
              <a:t>Procedure:</a:t>
            </a:r>
            <a:br>
              <a:rPr lang="en-GB" b="0"/>
            </a:br>
            <a:r>
              <a:rPr lang="en-GB" b="0"/>
              <a:t>1. </a:t>
            </a:r>
            <a:r>
              <a:rPr lang="en-GB" b="0" i="0"/>
              <a:t>Teacher to remind students to resist the temptation to write ‘v’ straight away for words they recognise from English. They must first listen, and focus on the sound.</a:t>
            </a:r>
          </a:p>
          <a:p>
            <a:r>
              <a:rPr lang="en-GB" b="0" i="0"/>
              <a:t>2.</a:t>
            </a:r>
            <a:r>
              <a:rPr lang="en-GB" b="0" i="0" baseline="0"/>
              <a:t> </a:t>
            </a:r>
            <a:r>
              <a:rPr lang="en-GB" b="0" i="0"/>
              <a:t>Audio plays on clicking individual buttons.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mn-lt"/>
                <a:ea typeface="Calibri"/>
                <a:cs typeface="Calibri"/>
                <a:sym typeface="Calibri"/>
              </a:rPr>
              <a:t>3. </a:t>
            </a:r>
            <a:r>
              <a:rPr lang="en-GB" b="0" i="0"/>
              <a:t>Teacher can elicit responses by asking ‘</a:t>
            </a:r>
            <a:r>
              <a:rPr lang="en-GB" b="0" i="1"/>
              <a:t>Wie schreibt man das? Mit </a:t>
            </a:r>
            <a:r>
              <a:rPr lang="en-GB" b="1" i="1"/>
              <a:t>v</a:t>
            </a:r>
            <a:r>
              <a:rPr lang="en-GB" b="0" i="1"/>
              <a:t> oder mit </a:t>
            </a:r>
            <a:r>
              <a:rPr lang="en-GB" b="1" i="1"/>
              <a:t>w</a:t>
            </a:r>
            <a:r>
              <a:rPr lang="en-GB" b="0" i="1"/>
              <a:t>?’</a:t>
            </a:r>
          </a:p>
          <a:p>
            <a:r>
              <a:rPr lang="en-GB" sz="1200" b="0" i="0" u="none" strike="noStrike" kern="1200" cap="none">
                <a:solidFill>
                  <a:schemeClr val="tx1"/>
                </a:solidFill>
                <a:effectLst/>
                <a:latin typeface="+mn-lt"/>
                <a:ea typeface="Calibri"/>
                <a:cs typeface="Calibri"/>
                <a:sym typeface="Calibri"/>
              </a:rPr>
              <a:t>4. </a:t>
            </a:r>
            <a:r>
              <a:rPr lang="en-GB" b="0" i="0"/>
              <a:t>Answers revealed on individual clicks.</a:t>
            </a:r>
          </a:p>
          <a:p>
            <a:endParaRPr lang="en-GB" b="0" i="0"/>
          </a:p>
          <a:p>
            <a:r>
              <a:rPr lang="en-GB" b="1" i="0"/>
              <a:t>Transcript:</a:t>
            </a:r>
          </a:p>
          <a:p>
            <a:r>
              <a:rPr lang="en-GB" b="0" i="0"/>
              <a:t>1. der Wikinger</a:t>
            </a:r>
          </a:p>
          <a:p>
            <a:r>
              <a:rPr lang="en-GB" b="0" i="0"/>
              <a:t>2. Schweden</a:t>
            </a:r>
          </a:p>
          <a:p>
            <a:r>
              <a:rPr lang="en-GB" b="0" i="0"/>
              <a:t>3. der Vogel</a:t>
            </a:r>
          </a:p>
          <a:p>
            <a:r>
              <a:rPr lang="en-GB" b="0" i="0"/>
              <a:t>4. die Krawatte</a:t>
            </a:r>
          </a:p>
          <a:p>
            <a:r>
              <a:rPr lang="en-GB" b="0" i="0"/>
              <a:t>5. das Viereck</a:t>
            </a:r>
          </a:p>
          <a:p>
            <a:r>
              <a:rPr lang="en-GB" b="0" i="0"/>
              <a:t>6. das Vater</a:t>
            </a:r>
          </a:p>
          <a:p>
            <a:r>
              <a:rPr lang="en-GB" b="0" i="0"/>
              <a:t>7. der Werwolf</a:t>
            </a:r>
          </a:p>
          <a:p>
            <a:r>
              <a:rPr lang="en-GB" b="0" i="0"/>
              <a:t>8.</a:t>
            </a:r>
            <a:r>
              <a:rPr lang="en-GB" b="0" i="0" baseline="0"/>
              <a:t> </a:t>
            </a:r>
            <a:r>
              <a:rPr lang="en-GB" b="0" i="0"/>
              <a:t>Wie viele?</a:t>
            </a:r>
          </a:p>
          <a:p>
            <a:r>
              <a:rPr lang="en-GB" b="0" i="0"/>
              <a:t>9. Vierundzwanzig</a:t>
            </a:r>
          </a:p>
          <a:p>
            <a:r>
              <a:rPr lang="en-GB" b="0" i="0"/>
              <a:t>10. warm</a:t>
            </a:r>
          </a:p>
          <a:p>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Wikinger [&gt;5009]</a:t>
            </a:r>
            <a:r>
              <a:rPr lang="en-GB" i="0" baseline="0"/>
              <a:t> Schweden [2478] Vogel [1701] Krawatte </a:t>
            </a:r>
            <a:r>
              <a:rPr lang="en-GB" i="0"/>
              <a:t>[&gt;5009</a:t>
            </a:r>
            <a:r>
              <a:rPr lang="en-GB" i="0" baseline="0"/>
              <a:t>] Viereck </a:t>
            </a:r>
            <a:r>
              <a:rPr lang="en-GB" i="0"/>
              <a:t>[&gt;5009</a:t>
            </a:r>
            <a:r>
              <a:rPr lang="en-GB" i="0" baseline="0"/>
              <a:t>] Vater [232] Werwolf </a:t>
            </a:r>
            <a:r>
              <a:rPr lang="en-GB" i="0"/>
              <a:t>[&gt;5009</a:t>
            </a:r>
            <a:r>
              <a:rPr lang="en-GB" i="0" baseline="0"/>
              <a:t>] vierundzwanzig </a:t>
            </a:r>
            <a:r>
              <a:rPr lang="en-GB" i="0"/>
              <a:t>[&gt;5009</a:t>
            </a:r>
            <a:r>
              <a:rPr lang="en-GB" i="0" baseline="0"/>
              <a:t>] warm [1281] </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p>
          <a:p>
            <a:endParaRPr lang="en-GB" b="0" i="0" baseline="0"/>
          </a:p>
          <a:p>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a:t>
            </a:r>
            <a:r>
              <a:rPr lang="en-GB" b="0" baseline="0"/>
              <a:t> To </a:t>
            </a:r>
            <a:r>
              <a:rPr lang="en-GB"/>
              <a:t>practise saying the words students have just learned.</a:t>
            </a:r>
          </a:p>
          <a:p>
            <a:endParaRPr lang="en-GB"/>
          </a:p>
          <a:p>
            <a:r>
              <a:rPr lang="en-GB" b="1" baseline="0"/>
              <a:t>Procedure:</a:t>
            </a:r>
            <a:br>
              <a:rPr lang="en-GB" b="0"/>
            </a:br>
            <a:r>
              <a:rPr lang="en-GB" b="0"/>
              <a:t>1. </a:t>
            </a:r>
            <a:r>
              <a:rPr lang="en-GB"/>
              <a:t>Once they have practised a couple of times, the teacher can set the timer to see how many words students can pronounce correctly within ten seconds. Students act as jurors for one another. If a student pronounces a word incorrectly, they must start again! </a:t>
            </a:r>
          </a:p>
          <a:p>
            <a:r>
              <a:rPr lang="en-GB"/>
              <a:t>2. Teacher may wish to run the times several times, depending on the needs of the class.</a:t>
            </a:r>
          </a:p>
          <a:p>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Wikinger [&gt;5009]</a:t>
            </a:r>
            <a:r>
              <a:rPr lang="en-GB" i="0" baseline="0"/>
              <a:t> Schweden [2478] Vogel [1701] Krawatte </a:t>
            </a:r>
            <a:r>
              <a:rPr lang="en-GB" i="0"/>
              <a:t>[&gt;5009</a:t>
            </a:r>
            <a:r>
              <a:rPr lang="en-GB" i="0" baseline="0"/>
              <a:t>] Viereck </a:t>
            </a:r>
            <a:r>
              <a:rPr lang="en-GB" i="0"/>
              <a:t>[&gt;5009</a:t>
            </a:r>
            <a:r>
              <a:rPr lang="en-GB" i="0" baseline="0"/>
              <a:t>] Vater [232] Werwolf </a:t>
            </a:r>
            <a:r>
              <a:rPr lang="en-GB" i="0"/>
              <a:t>[&gt;5009</a:t>
            </a:r>
            <a:r>
              <a:rPr lang="en-GB" i="0" baseline="0"/>
              <a:t>] vierundzwanzig </a:t>
            </a:r>
            <a:r>
              <a:rPr lang="en-GB" i="0"/>
              <a:t>[&gt;5009</a:t>
            </a:r>
            <a:r>
              <a:rPr lang="en-GB" i="0" baseline="0"/>
              <a:t>] warm [1281] </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058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spcBef>
                <a:spcPts val="0"/>
              </a:spcBef>
              <a:spcAft>
                <a:spcPts val="0"/>
              </a:spcAft>
              <a:buNone/>
            </a:pPr>
            <a:r>
              <a:rPr lang="en-GB" b="1" baseline="0"/>
              <a:t>Aim: </a:t>
            </a:r>
            <a:r>
              <a:rPr lang="en-GB" b="0" baseline="0"/>
              <a:t>To introduce </a:t>
            </a:r>
            <a:r>
              <a:rPr lang="en-GB"/>
              <a:t>the </a:t>
            </a:r>
            <a:r>
              <a:rPr lang="en-GB" b="1" i="1"/>
              <a:t>wir</a:t>
            </a:r>
            <a:r>
              <a:rPr lang="en-GB"/>
              <a:t> form of the irregular verb </a:t>
            </a:r>
            <a:r>
              <a:rPr lang="en-GB" b="1"/>
              <a:t>sein</a:t>
            </a:r>
            <a:r>
              <a:rPr lang="en-GB" b="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Cycle through</a:t>
            </a:r>
            <a:r>
              <a:rPr lang="en-GB" b="0" baseline="0"/>
              <a:t> the information on the slide using the animation sequence</a:t>
            </a:r>
            <a:r>
              <a:rPr lang="en-GB" baseline="0"/>
              <a:t>.</a:t>
            </a:r>
            <a:endParaRPr lang="en-GB"/>
          </a:p>
          <a:p>
            <a:pPr marL="0" lvl="0" indent="0" algn="l" rtl="0">
              <a:spcBef>
                <a:spcPts val="0"/>
              </a:spcBef>
              <a:spcAft>
                <a:spcPts val="0"/>
              </a:spcAft>
              <a:buNone/>
            </a:pPr>
            <a:r>
              <a:rPr lang="en-GB"/>
              <a:t>2. Teacher to draw extra attention to the note on </a:t>
            </a:r>
            <a:r>
              <a:rPr lang="en-GB" i="1"/>
              <a:t>sein</a:t>
            </a:r>
            <a:r>
              <a:rPr lang="en-GB" i="0"/>
              <a:t> + no definite article in the bubble.</a:t>
            </a:r>
            <a:r>
              <a:rPr lang="en-GB" i="0" baseline="0"/>
              <a:t> </a:t>
            </a:r>
            <a:r>
              <a:rPr lang="en-GB" i="0"/>
              <a:t>Ask students what other structures this may refer to: </a:t>
            </a:r>
            <a:r>
              <a:rPr lang="en-GB" i="1"/>
              <a:t>Ich bin Student, Lehrer(-in), </a:t>
            </a:r>
            <a:r>
              <a:rPr lang="en-GB" i="0"/>
              <a:t>other job titles.</a:t>
            </a:r>
            <a:endParaRPr i="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6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t>To practise</a:t>
            </a:r>
            <a:r>
              <a:rPr lang="en-GB" baseline="0"/>
              <a:t> </a:t>
            </a:r>
            <a:r>
              <a:rPr lang="en-GB"/>
              <a:t>linking verb endings with meaning (having things in common with someone, or not, according to whether the verb is first person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Teacher </a:t>
            </a:r>
            <a:r>
              <a:rPr lang="en-GB" dirty="0"/>
              <a:t>to draw attention to the verb </a:t>
            </a:r>
            <a:r>
              <a:rPr lang="en-GB" i="1" dirty="0" err="1"/>
              <a:t>simsen</a:t>
            </a:r>
            <a:r>
              <a:rPr lang="en-GB" i="0" dirty="0"/>
              <a:t> in the rubric. What kind of word is it? Students should be able to tell from the –</a:t>
            </a:r>
            <a:r>
              <a:rPr lang="en-GB" i="0" dirty="0" err="1"/>
              <a:t>en</a:t>
            </a:r>
            <a:r>
              <a:rPr lang="en-GB" i="0" dirty="0"/>
              <a:t> ending that it is a verb. They may be able to work out the meaning of </a:t>
            </a:r>
            <a:r>
              <a:rPr lang="en-GB" i="1" dirty="0" err="1"/>
              <a:t>simsen</a:t>
            </a:r>
            <a:r>
              <a:rPr lang="en-GB" i="0" dirty="0"/>
              <a:t> (to text) by recognising SMS and tying it into the context.</a:t>
            </a:r>
          </a:p>
          <a:p>
            <a:r>
              <a:rPr lang="en-GB" i="0"/>
              <a:t>2. Teacher to draw attention to new word </a:t>
            </a:r>
            <a:r>
              <a:rPr lang="en-GB" i="1"/>
              <a:t>Krimis</a:t>
            </a:r>
            <a:r>
              <a:rPr lang="en-GB" i="0"/>
              <a:t>, presented with </a:t>
            </a:r>
            <a:r>
              <a:rPr lang="en-GB" i="1"/>
              <a:t>lesen. </a:t>
            </a:r>
            <a:r>
              <a:rPr lang="en-GB" i="0"/>
              <a:t>Teacher to ask students what kind of text this might be, and point to the importance of crime novels/films in German-speaking culture.</a:t>
            </a:r>
          </a:p>
          <a:p>
            <a:r>
              <a:rPr lang="en-GB" i="0"/>
              <a:t>3. Students write ‘beide’ where the verb ending indicates a plrural subject; where the verb is sigular, they write (-). The prononuns are obscured to focus attention on the verb ending.</a:t>
            </a:r>
          </a:p>
          <a:p>
            <a:r>
              <a:rPr lang="en-GB" b="1" i="0"/>
              <a:t>Note: </a:t>
            </a:r>
            <a:r>
              <a:rPr lang="en-GB" i="0"/>
              <a:t>Teachers need to make really clear to students that when the verb is singular</a:t>
            </a:r>
            <a:r>
              <a:rPr lang="en-GB" i="0" baseline="0"/>
              <a:t> (ich form) you cannot use ‘beide’ (both) so that’s when they would record (-).</a:t>
            </a:r>
            <a:br>
              <a:rPr lang="en-GB" i="0" baseline="0"/>
            </a:br>
            <a:r>
              <a:rPr lang="en-GB" i="0" baseline="0"/>
              <a:t>It will be clear once they get the hang of it, but will need clear explanation at the outset.</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0"/>
              <a:t>4. On individual clicks, each pronoun is revealed at the same time as the adverb</a:t>
            </a:r>
            <a:r>
              <a:rPr lang="en-GB" i="0" baseline="0"/>
              <a:t> </a:t>
            </a:r>
            <a:r>
              <a:rPr lang="en-GB" b="1" i="0"/>
              <a:t>beide</a:t>
            </a:r>
            <a:r>
              <a:rPr lang="en-GB" i="0"/>
              <a:t>,</a:t>
            </a:r>
            <a:r>
              <a:rPr lang="en-GB" i="0" baseline="0"/>
              <a:t> or (-), as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Krimis [&gt;5009]</a:t>
            </a:r>
            <a:r>
              <a:rPr lang="en-GB" i="0" baseline="0"/>
              <a:t> - kriminell [4289]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p>
          <a:p>
            <a:endParaRPr lang="en-GB" b="0" i="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629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918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To mod</a:t>
            </a:r>
            <a:r>
              <a:rPr lang="en-GB"/>
              <a:t>el questions, answers and sentences for the spoken and written exercise to come, which brings together the </a:t>
            </a:r>
            <a:r>
              <a:rPr lang="en-GB" i="1"/>
              <a:t>ich, er/sie</a:t>
            </a:r>
            <a:r>
              <a:rPr lang="en-GB" i="0"/>
              <a:t> and </a:t>
            </a:r>
            <a:r>
              <a:rPr lang="en-GB" i="1"/>
              <a:t>wir</a:t>
            </a:r>
            <a:r>
              <a:rPr lang="en-GB" i="0"/>
              <a:t> forms of all verbs studied so far.</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Teacher </a:t>
            </a:r>
            <a:r>
              <a:rPr lang="en-GB" dirty="0"/>
              <a:t>to elicit</a:t>
            </a:r>
            <a:r>
              <a:rPr lang="en-GB" b="1" dirty="0"/>
              <a:t> questions, answers</a:t>
            </a:r>
            <a:r>
              <a:rPr lang="en-GB" dirty="0"/>
              <a:t> and </a:t>
            </a:r>
            <a:r>
              <a:rPr lang="en-GB" b="1" dirty="0"/>
              <a:t>written responses </a:t>
            </a:r>
            <a:r>
              <a:rPr lang="en-GB" dirty="0"/>
              <a:t>in each case, drawing attention to the following points:</a:t>
            </a:r>
            <a:endParaRPr lang="en-GB" i="0" dirty="0"/>
          </a:p>
          <a:p>
            <a:pPr marL="0" indent="0">
              <a:buFontTx/>
              <a:buNone/>
            </a:pPr>
            <a:r>
              <a:rPr lang="en-GB" i="0"/>
              <a:t>- </a:t>
            </a:r>
            <a:r>
              <a:rPr lang="en-GB" i="0" dirty="0"/>
              <a:t>difference in meaning/usage between </a:t>
            </a:r>
            <a:r>
              <a:rPr lang="en-GB" i="1" dirty="0" err="1"/>
              <a:t>auch</a:t>
            </a:r>
            <a:r>
              <a:rPr lang="en-GB" i="0" dirty="0"/>
              <a:t> and </a:t>
            </a:r>
            <a:r>
              <a:rPr lang="en-GB" i="1" dirty="0" err="1"/>
              <a:t>beide</a:t>
            </a:r>
            <a:r>
              <a:rPr lang="en-GB" i="1" dirty="0"/>
              <a:t>;</a:t>
            </a:r>
          </a:p>
          <a:p>
            <a:r>
              <a:rPr lang="en-GB" i="0" dirty="0"/>
              <a:t>- word order rule with </a:t>
            </a:r>
            <a:r>
              <a:rPr lang="en-GB" i="1" dirty="0"/>
              <a:t>Ich bin </a:t>
            </a:r>
            <a:r>
              <a:rPr lang="en-GB" b="1" i="1" dirty="0" err="1"/>
              <a:t>auch</a:t>
            </a:r>
            <a:r>
              <a:rPr lang="en-GB" i="1" dirty="0"/>
              <a:t> </a:t>
            </a:r>
            <a:r>
              <a:rPr lang="en-GB" i="1" dirty="0" err="1"/>
              <a:t>Einzelkind</a:t>
            </a:r>
            <a:r>
              <a:rPr lang="en-GB" i="1" dirty="0"/>
              <a:t> </a:t>
            </a:r>
            <a:r>
              <a:rPr lang="en-GB" i="0" dirty="0"/>
              <a:t>and </a:t>
            </a:r>
            <a:r>
              <a:rPr lang="en-GB" i="1" dirty="0" err="1"/>
              <a:t>Wir</a:t>
            </a:r>
            <a:r>
              <a:rPr lang="en-GB" i="1" dirty="0"/>
              <a:t> </a:t>
            </a:r>
            <a:r>
              <a:rPr lang="en-GB" i="1" dirty="0" err="1"/>
              <a:t>sind</a:t>
            </a:r>
            <a:r>
              <a:rPr lang="en-GB" i="1" dirty="0"/>
              <a:t> </a:t>
            </a:r>
            <a:r>
              <a:rPr lang="en-GB" b="1" i="1" dirty="0" err="1"/>
              <a:t>beide</a:t>
            </a:r>
            <a:r>
              <a:rPr lang="en-GB" i="1" dirty="0"/>
              <a:t> </a:t>
            </a:r>
            <a:r>
              <a:rPr lang="en-GB" i="1" dirty="0" err="1"/>
              <a:t>Einzelkinder</a:t>
            </a:r>
            <a:r>
              <a:rPr lang="en-GB" i="0" dirty="0"/>
              <a:t>. Which parts of speech are these? Where do they go in the sentence?</a:t>
            </a:r>
          </a:p>
          <a:p>
            <a:pPr marL="0" indent="0">
              <a:buFontTx/>
              <a:buNone/>
            </a:pPr>
            <a:r>
              <a:rPr lang="en-GB" i="0" dirty="0"/>
              <a:t>- use of </a:t>
            </a:r>
            <a:r>
              <a:rPr lang="en-GB" i="1" dirty="0" err="1"/>
              <a:t>kein</a:t>
            </a:r>
            <a:r>
              <a:rPr lang="en-GB" i="1" dirty="0"/>
              <a:t>(e) </a:t>
            </a:r>
            <a:r>
              <a:rPr lang="en-GB" i="0" dirty="0"/>
              <a:t>+ noun to mean </a:t>
            </a:r>
            <a:r>
              <a:rPr lang="en-GB" i="1" dirty="0"/>
              <a:t>not a</a:t>
            </a:r>
          </a:p>
          <a:p>
            <a:pPr marL="171450" indent="-171450">
              <a:buFontTx/>
              <a:buChar cha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t>Note: </a:t>
            </a:r>
            <a:r>
              <a:rPr lang="en-GB" sz="1200" b="0" kern="1200" dirty="0">
                <a:solidFill>
                  <a:schemeClr val="tx1"/>
                </a:solidFill>
                <a:effectLst/>
                <a:latin typeface="+mn-lt"/>
                <a:ea typeface="+mn-ea"/>
                <a:cs typeface="+mn-cs"/>
              </a:rPr>
              <a:t>NCELP suggest that, having taught </a:t>
            </a:r>
            <a:r>
              <a:rPr lang="en-GB" sz="1200" b="0" i="1" kern="1200" dirty="0" err="1">
                <a:solidFill>
                  <a:schemeClr val="tx1"/>
                </a:solidFill>
                <a:effectLst/>
                <a:latin typeface="+mn-lt"/>
                <a:ea typeface="+mn-ea"/>
                <a:cs typeface="+mn-cs"/>
              </a:rPr>
              <a:t>kein</a:t>
            </a:r>
            <a:r>
              <a:rPr lang="en-GB" sz="1200" b="0" i="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early on, it is important to include as much practice of the structure, in varied contexts and with varied lexis, as possible.</a:t>
            </a:r>
            <a:r>
              <a:rPr lang="en-GB" sz="1200" b="0" i="0" kern="1200" dirty="0">
                <a:solidFill>
                  <a:schemeClr val="tx1"/>
                </a:solidFill>
                <a:effectLst/>
                <a:latin typeface="+mn-lt"/>
                <a:ea typeface="+mn-ea"/>
                <a:cs typeface="+mn-cs"/>
              </a:rPr>
              <a:t> However, if the </a:t>
            </a:r>
            <a:r>
              <a:rPr lang="en-GB" sz="1200" b="0" kern="1200" dirty="0">
                <a:solidFill>
                  <a:schemeClr val="tx1"/>
                </a:solidFill>
                <a:effectLst/>
                <a:latin typeface="+mn-lt"/>
                <a:ea typeface="+mn-ea"/>
                <a:cs typeface="+mn-cs"/>
              </a:rPr>
              <a:t>teacher prefers to avoid this complexity introduced by </a:t>
            </a:r>
            <a:r>
              <a:rPr lang="en-GB" sz="1200" b="0" i="1" kern="1200" dirty="0" err="1">
                <a:solidFill>
                  <a:schemeClr val="tx1"/>
                </a:solidFill>
                <a:effectLst/>
                <a:latin typeface="+mn-lt"/>
                <a:ea typeface="+mn-ea"/>
                <a:cs typeface="+mn-cs"/>
              </a:rPr>
              <a:t>kein</a:t>
            </a:r>
            <a:r>
              <a:rPr lang="en-GB" sz="1200" b="0" i="0" kern="1200" dirty="0">
                <a:solidFill>
                  <a:schemeClr val="tx1"/>
                </a:solidFill>
                <a:effectLst/>
                <a:latin typeface="+mn-lt"/>
                <a:ea typeface="+mn-ea"/>
                <a:cs typeface="+mn-cs"/>
              </a:rPr>
              <a:t> + noun at this time</a:t>
            </a:r>
            <a:r>
              <a:rPr lang="en-GB" sz="1200" b="0" kern="1200" dirty="0">
                <a:solidFill>
                  <a:schemeClr val="tx1"/>
                </a:solidFill>
                <a:effectLst/>
                <a:latin typeface="+mn-lt"/>
                <a:ea typeface="+mn-ea"/>
                <a:cs typeface="+mn-cs"/>
              </a:rPr>
              <a:t>, the task may by edited by substituting the </a:t>
            </a:r>
            <a:r>
              <a:rPr lang="en-GB" sz="1200" b="0" i="1" kern="1200" dirty="0">
                <a:solidFill>
                  <a:schemeClr val="tx1"/>
                </a:solidFill>
                <a:effectLst/>
                <a:latin typeface="+mn-lt"/>
                <a:ea typeface="+mn-ea"/>
                <a:cs typeface="+mn-cs"/>
              </a:rPr>
              <a:t>sein</a:t>
            </a:r>
            <a:r>
              <a:rPr lang="en-GB" sz="1200" b="0" kern="1200" dirty="0">
                <a:solidFill>
                  <a:schemeClr val="tx1"/>
                </a:solidFill>
                <a:effectLst/>
                <a:latin typeface="+mn-lt"/>
                <a:ea typeface="+mn-ea"/>
                <a:cs typeface="+mn-cs"/>
              </a:rPr>
              <a:t> + noun items for </a:t>
            </a:r>
            <a:r>
              <a:rPr lang="en-GB" sz="1200" b="0" i="1" kern="1200" dirty="0">
                <a:solidFill>
                  <a:schemeClr val="tx1"/>
                </a:solidFill>
                <a:effectLst/>
                <a:latin typeface="+mn-lt"/>
                <a:ea typeface="+mn-ea"/>
                <a:cs typeface="+mn-cs"/>
              </a:rPr>
              <a:t>noun</a:t>
            </a:r>
            <a:r>
              <a:rPr lang="en-GB" sz="1200" b="0" kern="1200" dirty="0">
                <a:solidFill>
                  <a:schemeClr val="tx1"/>
                </a:solidFill>
                <a:effectLst/>
                <a:latin typeface="+mn-lt"/>
                <a:ea typeface="+mn-ea"/>
                <a:cs typeface="+mn-cs"/>
              </a:rPr>
              <a:t> + adjective items (e.g. </a:t>
            </a:r>
            <a:r>
              <a:rPr lang="en-GB" sz="1200" b="0" i="1" kern="1200" dirty="0" err="1">
                <a:solidFill>
                  <a:schemeClr val="tx1"/>
                </a:solidFill>
                <a:effectLst/>
                <a:latin typeface="+mn-lt"/>
                <a:ea typeface="+mn-ea"/>
                <a:cs typeface="+mn-cs"/>
              </a:rPr>
              <a:t>Bist</a:t>
            </a:r>
            <a:r>
              <a:rPr lang="en-GB" sz="1200" b="0" i="1" kern="1200" dirty="0">
                <a:solidFill>
                  <a:schemeClr val="tx1"/>
                </a:solidFill>
                <a:effectLst/>
                <a:latin typeface="+mn-lt"/>
                <a:ea typeface="+mn-ea"/>
                <a:cs typeface="+mn-cs"/>
              </a:rPr>
              <a:t> du </a:t>
            </a:r>
            <a:r>
              <a:rPr lang="en-GB" sz="1200" b="0" i="1" kern="1200" dirty="0" err="1">
                <a:solidFill>
                  <a:schemeClr val="tx1"/>
                </a:solidFill>
                <a:effectLst/>
                <a:latin typeface="+mn-lt"/>
                <a:ea typeface="+mn-ea"/>
                <a:cs typeface="+mn-cs"/>
              </a:rPr>
              <a:t>groß</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Ja</a:t>
            </a:r>
            <a:r>
              <a:rPr lang="en-GB" sz="1200" b="0" i="1" kern="1200" dirty="0">
                <a:solidFill>
                  <a:schemeClr val="tx1"/>
                </a:solidFill>
                <a:effectLst/>
                <a:latin typeface="+mn-lt"/>
                <a:ea typeface="+mn-ea"/>
                <a:cs typeface="+mn-cs"/>
              </a:rPr>
              <a:t>, ich bin </a:t>
            </a:r>
            <a:r>
              <a:rPr lang="en-GB" sz="1200" b="0" i="1" kern="1200" dirty="0" err="1">
                <a:solidFill>
                  <a:schemeClr val="tx1"/>
                </a:solidFill>
                <a:effectLst/>
                <a:latin typeface="+mn-lt"/>
                <a:ea typeface="+mn-ea"/>
                <a:cs typeface="+mn-cs"/>
              </a:rPr>
              <a:t>groß</a:t>
            </a:r>
            <a:r>
              <a:rPr lang="en-GB" sz="1200" b="0" i="1" kern="1200" dirty="0">
                <a:solidFill>
                  <a:schemeClr val="tx1"/>
                </a:solidFill>
                <a:effectLst/>
                <a:latin typeface="+mn-lt"/>
                <a:ea typeface="+mn-ea"/>
                <a:cs typeface="+mn-cs"/>
              </a:rPr>
              <a:t> / </a:t>
            </a:r>
            <a:r>
              <a:rPr lang="en-GB" sz="1200" b="0" i="1" kern="1200" dirty="0" err="1">
                <a:solidFill>
                  <a:schemeClr val="tx1"/>
                </a:solidFill>
                <a:effectLst/>
                <a:latin typeface="+mn-lt"/>
                <a:ea typeface="+mn-ea"/>
                <a:cs typeface="+mn-cs"/>
              </a:rPr>
              <a:t>nein</a:t>
            </a:r>
            <a:r>
              <a:rPr lang="en-GB" sz="1200" b="0" i="1" kern="1200" dirty="0">
                <a:solidFill>
                  <a:schemeClr val="tx1"/>
                </a:solidFill>
                <a:effectLst/>
                <a:latin typeface="+mn-lt"/>
                <a:ea typeface="+mn-ea"/>
                <a:cs typeface="+mn-cs"/>
              </a:rPr>
              <a:t>, ich bin </a:t>
            </a:r>
            <a:r>
              <a:rPr lang="en-GB" sz="1200" b="0" i="1" kern="1200" dirty="0" err="1">
                <a:solidFill>
                  <a:schemeClr val="tx1"/>
                </a:solidFill>
                <a:effectLst/>
                <a:latin typeface="+mn-lt"/>
                <a:ea typeface="+mn-ea"/>
                <a:cs typeface="+mn-cs"/>
              </a:rPr>
              <a:t>nicht</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groß</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0" indent="0">
              <a:buFontTx/>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2276535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To practise productive use of </a:t>
            </a:r>
            <a:r>
              <a:rPr lang="en-GB"/>
              <a:t>the </a:t>
            </a:r>
            <a:r>
              <a:rPr lang="en-GB" i="1"/>
              <a:t>ich, er/sie</a:t>
            </a:r>
            <a:r>
              <a:rPr lang="en-GB" i="0"/>
              <a:t> and </a:t>
            </a:r>
            <a:r>
              <a:rPr lang="en-GB" i="1"/>
              <a:t>wir</a:t>
            </a:r>
            <a:r>
              <a:rPr lang="en-GB" i="0"/>
              <a:t> forms of verbs studied so far (speaking</a:t>
            </a:r>
            <a:r>
              <a:rPr lang="en-GB" i="0" baseline="0"/>
              <a:t> and writing), together with the use of the adverb </a:t>
            </a:r>
            <a:r>
              <a:rPr lang="en-GB" b="1" i="0" baseline="0"/>
              <a:t>beide</a:t>
            </a:r>
            <a:r>
              <a:rPr lang="en-GB" i="0" baseline="0"/>
              <a:t> to describe things they and their partner have in common.</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i="0"/>
              <a:t>Teacher to elicit some model answers from the class by saying ‘Was hast du mit deinem Partner gemeinsam?’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2. Students practise conversations such as those modelled</a:t>
            </a:r>
            <a:r>
              <a:rPr lang="en-GB" i="0" baseline="0"/>
              <a:t>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3. They then write a summary statement along the lines of the examples on the previous slide.</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842648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t>To continue to emphasise</a:t>
            </a:r>
            <a:r>
              <a:rPr lang="en-GB" baseline="0"/>
              <a:t> that one German present tense is equivalent to two English present tenses.</a:t>
            </a:r>
            <a:endParaRPr lang="en-GB"/>
          </a:p>
          <a:p>
            <a:endParaRPr lang="en-GB"/>
          </a:p>
          <a:p>
            <a:r>
              <a:rPr lang="en-GB" b="1"/>
              <a:t>Note: </a:t>
            </a:r>
            <a:r>
              <a:rPr lang="en-GB"/>
              <a:t>Here, the metalanguage (</a:t>
            </a:r>
            <a:r>
              <a:rPr lang="en-GB" b="1"/>
              <a:t>present simple</a:t>
            </a:r>
            <a:r>
              <a:rPr lang="en-GB"/>
              <a:t>, </a:t>
            </a:r>
            <a:r>
              <a:rPr lang="en-GB" b="1"/>
              <a:t>present continuous </a:t>
            </a:r>
            <a:r>
              <a:rPr lang="en-GB"/>
              <a:t>and </a:t>
            </a:r>
            <a:r>
              <a:rPr lang="en-GB" b="1"/>
              <a:t>adverbs</a:t>
            </a:r>
            <a:r>
              <a:rPr lang="en-GB"/>
              <a:t>) used to talk about verbs in this and subsequent sequences is described and explained.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Cycle through</a:t>
            </a:r>
            <a:r>
              <a:rPr lang="en-GB" b="0" baseline="0"/>
              <a:t> the information on the slide using the animation sequence</a:t>
            </a:r>
            <a:r>
              <a:rPr lang="en-GB" baseline="0"/>
              <a:t>.</a:t>
            </a:r>
            <a:endParaRPr lang="en-GB"/>
          </a:p>
          <a:p>
            <a:r>
              <a:rPr lang="en-GB"/>
              <a:t>2. Teacher to highlight the distinction between present simple for </a:t>
            </a:r>
            <a:r>
              <a:rPr lang="en-GB" b="1"/>
              <a:t>routine actions</a:t>
            </a:r>
            <a:r>
              <a:rPr lang="en-GB" b="0"/>
              <a:t> and present continuous for </a:t>
            </a:r>
            <a:r>
              <a:rPr lang="en-GB" b="1"/>
              <a:t>current/ongoing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3. Teacher to </a:t>
            </a:r>
            <a:r>
              <a:rPr lang="en-GB"/>
              <a:t>stress the fact that the BE + -ing form is an English construction only. </a:t>
            </a:r>
            <a:r>
              <a:rPr lang="en-GB" i="1"/>
              <a:t>Sein </a:t>
            </a:r>
            <a:r>
              <a:rPr lang="en-GB"/>
              <a:t>cannot be used with a verb this way. </a:t>
            </a:r>
          </a:p>
          <a:p>
            <a:endParaRPr lang="en-GB" dirty="0"/>
          </a:p>
          <a:p>
            <a:endParaRPr lang="en-GB" dirty="0"/>
          </a:p>
        </p:txBody>
      </p:sp>
      <p:sp>
        <p:nvSpPr>
          <p:cNvPr id="4" name="Slide Number Placeholder 3"/>
          <p:cNvSpPr>
            <a:spLocks noGrp="1"/>
          </p:cNvSpPr>
          <p:nvPr>
            <p:ph type="sldNum" sz="quarter" idx="10"/>
          </p:nvPr>
        </p:nvSpPr>
        <p:spPr/>
        <p:txBody>
          <a:bodyPr/>
          <a:lstStyle/>
          <a:p>
            <a:fld id="{B18E1776-69C2-4E12-A70F-79050CFBB1DD}" type="slidenum">
              <a:rPr lang="en-GB" smtClean="0"/>
              <a:t>32</a:t>
            </a:fld>
            <a:endParaRPr lang="en-GB"/>
          </a:p>
        </p:txBody>
      </p:sp>
    </p:spTree>
    <p:extLst>
      <p:ext uri="{BB962C8B-B14F-4D97-AF65-F5344CB8AC3E}">
        <p14:creationId xmlns:p14="http://schemas.microsoft.com/office/powerpoint/2010/main" val="1805660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a:t>
            </a:r>
            <a:r>
              <a:rPr lang="en-GB" baseline="0"/>
              <a:t>o teach students to connect temporal adverbs with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a:t>Awareness</a:t>
            </a:r>
            <a:r>
              <a:rPr lang="en-GB" baseline="0"/>
              <a:t>-raising exercise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Students work out whether each</a:t>
            </a:r>
            <a:r>
              <a:rPr lang="en-GB" b="0" baseline="0"/>
              <a:t> sentence describes something happening ‘at the moment’ or ‘every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2. Click to reveal the correct answers.</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Teacher to ask students to explain how they knew the answer. B</a:t>
            </a:r>
            <a:r>
              <a:rPr lang="en-GB" b="0" baseline="0"/>
              <a:t>y </a:t>
            </a:r>
            <a:r>
              <a:rPr lang="en-GB" b="1" baseline="0"/>
              <a:t>looking at the verb form in present tense</a:t>
            </a:r>
            <a:r>
              <a:rPr lang="en-GB" b="0" baseline="0"/>
              <a:t>, we can tell whether an action </a:t>
            </a:r>
            <a:r>
              <a:rPr lang="en-GB" b="1" baseline="0"/>
              <a:t>happens</a:t>
            </a:r>
            <a:r>
              <a:rPr lang="en-GB" b="0" baseline="0"/>
              <a:t> </a:t>
            </a:r>
            <a:r>
              <a:rPr lang="en-GB" b="1" baseline="0"/>
              <a:t>routinely</a:t>
            </a:r>
            <a:r>
              <a:rPr lang="en-GB" b="0" baseline="0"/>
              <a:t> (present simple) or </a:t>
            </a:r>
            <a:r>
              <a:rPr lang="en-GB" b="1" baseline="0"/>
              <a:t>is happening currently</a:t>
            </a:r>
            <a:r>
              <a:rPr lang="en-GB" b="0" baseline="0"/>
              <a:t> (present continuous). This tells us </a:t>
            </a:r>
            <a:r>
              <a:rPr lang="en-GB" b="1" baseline="0"/>
              <a:t>which adverb</a:t>
            </a:r>
            <a:r>
              <a:rPr lang="en-GB" b="0" baseline="0"/>
              <a:t> to use. Explain </a:t>
            </a:r>
            <a:r>
              <a:rPr lang="en-GB" b="0" baseline="0" dirty="0"/>
              <a:t>that as there is only one verb form in German, the verb </a:t>
            </a:r>
            <a:r>
              <a:rPr lang="en-GB" b="1" baseline="0" dirty="0"/>
              <a:t>does not give us this information</a:t>
            </a:r>
            <a:r>
              <a:rPr lang="en-GB" b="0" baseline="0" dirty="0"/>
              <a:t>. </a:t>
            </a:r>
            <a:endParaRPr lang="en-GB" dirty="0"/>
          </a:p>
        </p:txBody>
      </p:sp>
      <p:sp>
        <p:nvSpPr>
          <p:cNvPr id="4" name="Slide Number Placeholder 3"/>
          <p:cNvSpPr>
            <a:spLocks noGrp="1"/>
          </p:cNvSpPr>
          <p:nvPr>
            <p:ph type="sldNum" sz="quarter" idx="10"/>
          </p:nvPr>
        </p:nvSpPr>
        <p:spPr/>
        <p:txBody>
          <a:bodyPr/>
          <a:lstStyle/>
          <a:p>
            <a:fld id="{B18E1776-69C2-4E12-A70F-79050CFBB1DD}" type="slidenum">
              <a:rPr lang="en-GB" smtClean="0"/>
              <a:t>33</a:t>
            </a:fld>
            <a:endParaRPr lang="en-GB"/>
          </a:p>
        </p:txBody>
      </p:sp>
    </p:spTree>
    <p:extLst>
      <p:ext uri="{BB962C8B-B14F-4D97-AF65-F5344CB8AC3E}">
        <p14:creationId xmlns:p14="http://schemas.microsoft.com/office/powerpoint/2010/main" val="2055981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a:t>
            </a:r>
            <a:r>
              <a:rPr lang="en-GB"/>
              <a:t>ractise considering whether German sentences imply a</a:t>
            </a:r>
            <a:r>
              <a:rPr lang="en-GB" b="0" baseline="0"/>
              <a:t> simple or continuous present tense translation in the English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Students listen and</a:t>
            </a:r>
            <a:r>
              <a:rPr lang="en-GB" b="0" baseline="0"/>
              <a:t> </a:t>
            </a:r>
            <a:r>
              <a:rPr lang="en-GB" b="0"/>
              <a:t>work out whether each</a:t>
            </a:r>
            <a:r>
              <a:rPr lang="en-GB" b="0" baseline="0"/>
              <a:t> sentence heard is best translated into English by use of the simple or continuous present (as cued by ‘jede Woche’ and ‘jetzt’ respectively in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2. </a:t>
            </a:r>
            <a:r>
              <a:rPr lang="en-GB" b="0"/>
              <a:t>Answers </a:t>
            </a:r>
            <a:r>
              <a:rPr lang="en-GB" b="0" dirty="0"/>
              <a:t>revealed </a:t>
            </a:r>
            <a:r>
              <a:rPr lang="en-GB" b="0"/>
              <a:t>on the next slide.</a:t>
            </a:r>
            <a:endParaRPr lang="en-GB" b="0" baseline="0" dirty="0"/>
          </a:p>
          <a:p>
            <a:endParaRPr lang="en-GB" baseline="0" dirty="0"/>
          </a:p>
          <a:p>
            <a:r>
              <a:rPr lang="en-GB" b="1" baseline="0"/>
              <a:t>Transcript:</a:t>
            </a:r>
            <a:endParaRPr lang="en-GB" baseline="0" dirty="0"/>
          </a:p>
          <a:p>
            <a:r>
              <a:rPr lang="de-DE" sz="1200" kern="1200" dirty="0">
                <a:solidFill>
                  <a:schemeClr val="tx1"/>
                </a:solidFill>
                <a:effectLst/>
                <a:latin typeface="+mn-lt"/>
                <a:ea typeface="+mn-ea"/>
                <a:cs typeface="+mn-cs"/>
              </a:rPr>
              <a:t>A. Wolfgang macht jetzt Hausaufgaben.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 Wolfgang und Mia gehen jetzt in die Schule.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 Mia spielt jede Woche Klarinette.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 Wolfgang und Mia spielen jetzt zusammen Computer.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 Mia schwimmt jede Woche.</a:t>
            </a: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024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 reveal the answers to the listening activity</a:t>
            </a:r>
            <a:r>
              <a:rPr lang="en-GB" baseline="0" dirty="0"/>
              <a:t> on the previous slide.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Answers revealed on clicks.</a:t>
            </a:r>
            <a:endParaRPr lang="en-GB" b="0" baseline="0" dirty="0"/>
          </a:p>
          <a:p>
            <a:endParaRPr lang="en-GB" b="1" baseline="0" dirty="0"/>
          </a:p>
          <a:p>
            <a:r>
              <a:rPr lang="en-GB" b="1" baseline="0" dirty="0"/>
              <a:t>Note: </a:t>
            </a:r>
            <a:r>
              <a:rPr lang="en-GB" baseline="0" dirty="0"/>
              <a:t>There is no audio attached to this answer slide.</a:t>
            </a:r>
          </a:p>
          <a:p>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144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baseline="0"/>
              <a:t>To provide a </a:t>
            </a:r>
            <a:r>
              <a:rPr lang="en-GB" i="0"/>
              <a:t>segmentation 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t>Note: </a:t>
            </a:r>
            <a:r>
              <a:rPr lang="en-GB" b="0" i="0"/>
              <a:t>This </a:t>
            </a:r>
            <a:r>
              <a:rPr lang="en-GB" i="0"/>
              <a:t>consists </a:t>
            </a:r>
            <a:r>
              <a:rPr lang="en-GB" i="0" dirty="0"/>
              <a:t>entirely of known words and cognates,</a:t>
            </a:r>
            <a:r>
              <a:rPr lang="en-GB" i="0" baseline="0" dirty="0"/>
              <a:t> can be treated as a reading exercise, a listening exercise, or a multimodal exercise, as described below.</a:t>
            </a:r>
            <a:endParaRPr lang="en-GB" i="0" dirty="0"/>
          </a:p>
          <a:p>
            <a:endParaRPr lang="en-GB" i="0" dirty="0"/>
          </a:p>
          <a:p>
            <a:r>
              <a:rPr lang="en-GB" b="1" i="0"/>
              <a:t>Procedure</a:t>
            </a:r>
            <a:r>
              <a:rPr lang="en-GB" b="1" i="0" dirty="0"/>
              <a:t>:</a:t>
            </a:r>
          </a:p>
          <a:p>
            <a:r>
              <a:rPr lang="en-GB" i="0" dirty="0"/>
              <a:t>1. Teacher presses play. Students listen</a:t>
            </a:r>
            <a:r>
              <a:rPr lang="en-GB" i="0" baseline="0" dirty="0"/>
              <a:t> to the audio and read along. </a:t>
            </a:r>
          </a:p>
          <a:p>
            <a:r>
              <a:rPr lang="en-GB" i="0" baseline="0" dirty="0"/>
              <a:t>2. </a:t>
            </a:r>
            <a:r>
              <a:rPr lang="en-GB" i="0" dirty="0"/>
              <a:t>Teacher pauses the audio before the gaps.</a:t>
            </a:r>
          </a:p>
          <a:p>
            <a:r>
              <a:rPr lang="en-GB" i="0" dirty="0"/>
              <a:t>3. Students and teacher summarise the meaning of what has come before as a class. </a:t>
            </a:r>
          </a:p>
          <a:p>
            <a:r>
              <a:rPr lang="en-GB" i="0" dirty="0"/>
              <a:t>4. Students are then given 10 seconds to propose a sensible word which could</a:t>
            </a:r>
            <a:r>
              <a:rPr lang="en-GB" i="0" baseline="0" dirty="0"/>
              <a:t> </a:t>
            </a:r>
            <a:r>
              <a:rPr lang="en-GB" i="0" dirty="0"/>
              <a:t>come next, and to write it down. </a:t>
            </a:r>
          </a:p>
          <a:p>
            <a:r>
              <a:rPr lang="en-GB" i="0" dirty="0"/>
              <a:t>5. Teacher elicits suggestions from the class (</a:t>
            </a:r>
            <a:r>
              <a:rPr lang="en-GB" i="1" dirty="0" err="1"/>
              <a:t>Mit</a:t>
            </a:r>
            <a:r>
              <a:rPr lang="en-GB" i="1" dirty="0"/>
              <a:t> </a:t>
            </a:r>
            <a:r>
              <a:rPr lang="en-GB" i="1" dirty="0" err="1"/>
              <a:t>wem</a:t>
            </a:r>
            <a:r>
              <a:rPr lang="en-GB" i="1" dirty="0"/>
              <a:t> </a:t>
            </a:r>
            <a:r>
              <a:rPr lang="en-GB" i="1" dirty="0" err="1"/>
              <a:t>reisen</a:t>
            </a:r>
            <a:r>
              <a:rPr lang="en-GB" i="1" dirty="0"/>
              <a:t> </a:t>
            </a:r>
            <a:r>
              <a:rPr lang="en-GB" i="1" dirty="0" err="1"/>
              <a:t>sie</a:t>
            </a:r>
            <a:r>
              <a:rPr lang="en-GB" i="1" dirty="0"/>
              <a:t>? Wo </a:t>
            </a:r>
            <a:r>
              <a:rPr lang="en-GB" i="1" dirty="0" err="1"/>
              <a:t>wohnen</a:t>
            </a:r>
            <a:r>
              <a:rPr lang="en-GB" i="1" dirty="0"/>
              <a:t> </a:t>
            </a:r>
            <a:r>
              <a:rPr lang="en-GB" i="1" dirty="0" err="1"/>
              <a:t>sie</a:t>
            </a:r>
            <a:r>
              <a:rPr lang="en-GB" i="1" dirty="0"/>
              <a:t>?</a:t>
            </a:r>
            <a:r>
              <a:rPr lang="en-GB" i="0" dirty="0"/>
              <a:t>). Multiple suggestions are possible.</a:t>
            </a:r>
          </a:p>
          <a:p>
            <a:r>
              <a:rPr lang="en-GB" i="0" dirty="0"/>
              <a:t>Students should be encouraged to be creative, and recap vocabulary from across the term. </a:t>
            </a:r>
          </a:p>
          <a:p>
            <a:r>
              <a:rPr lang="en-GB" i="0" dirty="0"/>
              <a:t>6. Teacher reveals the written</a:t>
            </a:r>
            <a:r>
              <a:rPr lang="en-GB" i="0" baseline="0" dirty="0"/>
              <a:t> </a:t>
            </a:r>
            <a:r>
              <a:rPr lang="en-GB" i="0" dirty="0"/>
              <a:t>solution by clicking</a:t>
            </a:r>
            <a:r>
              <a:rPr lang="en-GB" i="0" baseline="0" dirty="0"/>
              <a:t> on the gap, and</a:t>
            </a:r>
            <a:r>
              <a:rPr lang="en-GB" i="0" dirty="0"/>
              <a:t> press play to continue.</a:t>
            </a:r>
            <a:endParaRPr lang="en-GB" b="1" i="0" dirty="0"/>
          </a:p>
          <a:p>
            <a:endParaRPr lang="en-GB" i="0" dirty="0"/>
          </a:p>
          <a:p>
            <a:r>
              <a:rPr lang="en-GB" b="1" i="0" dirty="0"/>
              <a:t>Note: </a:t>
            </a:r>
            <a:r>
              <a:rPr lang="en-GB" i="0" dirty="0"/>
              <a:t>If time permits, students can write a summary from audio only, or work with the written text to produce a summary or full translation.</a:t>
            </a:r>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4041459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a:t>Supplementary slide with some additional information about some of the cultural aspects mentioned in the text.</a:t>
            </a:r>
          </a:p>
          <a:p>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accent1">
                    <a:lumMod val="50000"/>
                  </a:schemeClr>
                </a:solidFill>
                <a:latin typeface="+mn-lt"/>
                <a:ea typeface="+mn-ea"/>
                <a:cs typeface="+mn-cs"/>
              </a:rPr>
              <a:t>Apfelstrudel [&gt;5009] Rosine [&gt;5009] Zucker [2559] Butter [4960] </a:t>
            </a: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p>
          <a:p>
            <a:endParaRPr lang="en-GB" i="0"/>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505377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2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a checklist to help students consider what it means to ‘know’ a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r>
              <a:rPr lang="en-GB" b="1" i="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Teacher talks students through the checklist. Remind students that </a:t>
            </a:r>
            <a:r>
              <a:rPr lang="en-US" b="1" dirty="0"/>
              <a:t>all these</a:t>
            </a:r>
            <a:r>
              <a:rPr lang="en-US" b="1" baseline="0" dirty="0"/>
              <a:t> elements of word knowledge </a:t>
            </a:r>
            <a:r>
              <a:rPr lang="en-US" b="0" baseline="0" dirty="0"/>
              <a:t>will be tested.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Vocabulary learning involves knowing different aspects of a word.</a:t>
            </a:r>
            <a:br>
              <a:rPr lang="en-GB" sz="1200" i="1"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Students can use this checklist when to check what they know when they are learning new words or revising ones they already know.</a:t>
            </a:r>
          </a:p>
          <a:p>
            <a:r>
              <a:rPr lang="en-GB" sz="1200" i="1" kern="1200" dirty="0">
                <a:solidFill>
                  <a:schemeClr val="tx1"/>
                </a:solidFill>
                <a:effectLst/>
                <a:latin typeface="+mn-lt"/>
                <a:ea typeface="+mn-ea"/>
                <a:cs typeface="+mn-cs"/>
              </a:rPr>
              <a:t>For each word the checklist asks students to assess whether the following statements apply:</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1. I have seen this word before.</a:t>
            </a:r>
          </a:p>
          <a:p>
            <a:r>
              <a:rPr lang="en-GB" sz="1200" i="1" kern="1200" dirty="0">
                <a:solidFill>
                  <a:schemeClr val="tx1"/>
                </a:solidFill>
                <a:effectLst/>
                <a:latin typeface="+mn-lt"/>
                <a:ea typeface="+mn-ea"/>
                <a:cs typeface="+mn-cs"/>
              </a:rPr>
              <a:t>2. I know what the word means.</a:t>
            </a:r>
          </a:p>
          <a:p>
            <a:r>
              <a:rPr lang="en-GB" sz="1200" i="1" kern="1200" dirty="0">
                <a:solidFill>
                  <a:schemeClr val="tx1"/>
                </a:solidFill>
                <a:effectLst/>
                <a:latin typeface="+mn-lt"/>
                <a:ea typeface="+mn-ea"/>
                <a:cs typeface="+mn-cs"/>
              </a:rPr>
              <a:t>3. I can read the word aloud.</a:t>
            </a:r>
          </a:p>
          <a:p>
            <a:r>
              <a:rPr lang="en-GB" sz="1200" i="1" kern="1200" dirty="0">
                <a:solidFill>
                  <a:schemeClr val="tx1"/>
                </a:solidFill>
                <a:effectLst/>
                <a:latin typeface="+mn-lt"/>
                <a:ea typeface="+mn-ea"/>
                <a:cs typeface="+mn-cs"/>
              </a:rPr>
              <a:t>4. I can spell the word correctly.</a:t>
            </a:r>
          </a:p>
          <a:p>
            <a:r>
              <a:rPr lang="en-GB" sz="1200" i="1" kern="1200" dirty="0">
                <a:solidFill>
                  <a:schemeClr val="tx1"/>
                </a:solidFill>
                <a:effectLst/>
                <a:latin typeface="+mn-lt"/>
                <a:ea typeface="+mn-ea"/>
                <a:cs typeface="+mn-cs"/>
              </a:rPr>
              <a:t>5. I can use the word in a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Students then </a:t>
            </a:r>
            <a:r>
              <a:rPr lang="en-GB" dirty="0"/>
              <a:t>translate the word and try to use it 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We suggest giving students a printout of the template.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 word template is available on the NCELP resource portal. </a:t>
            </a:r>
          </a:p>
          <a:p>
            <a:r>
              <a:rPr lang="en-US" dirty="0"/>
              <a:t>https://resources.ncelp.org/concern/resources/gf06g264k?locale=en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892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10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791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latin typeface="+mn-lt"/>
                <a:ea typeface="Calibri"/>
                <a:cs typeface="Calibri"/>
                <a:sym typeface="Calibri"/>
              </a:rPr>
              <a:t>Use this slide to set the homework.</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88258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[v] </a:t>
            </a:r>
            <a:r>
              <a:rPr lang="en-GB" baseline="0" dirty="0"/>
              <a:t>and then the </a:t>
            </a:r>
            <a:r>
              <a:rPr lang="en-GB" b="1" baseline="0" dirty="0"/>
              <a:t>source</a:t>
            </a:r>
            <a:r>
              <a:rPr lang="en-GB" baseline="0" dirty="0"/>
              <a:t> word again ‘</a:t>
            </a:r>
            <a:r>
              <a:rPr lang="en-GB" b="1" baseline="0" dirty="0" err="1"/>
              <a:t>vor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vor</a:t>
            </a:r>
            <a:r>
              <a:rPr lang="en-GB" sz="1200" b="1" baseline="0" dirty="0"/>
              <a:t> </a:t>
            </a:r>
            <a:r>
              <a:rPr lang="en-GB" sz="1200" baseline="0" dirty="0"/>
              <a:t>[55]; </a:t>
            </a:r>
            <a:r>
              <a:rPr lang="en-GB" sz="1200" b="1" baseline="0" dirty="0" err="1"/>
              <a:t>positiv</a:t>
            </a:r>
            <a:r>
              <a:rPr lang="en-GB" sz="1200" b="1" baseline="0" dirty="0"/>
              <a:t> </a:t>
            </a:r>
            <a:r>
              <a:rPr lang="en-GB" sz="1200" b="0" baseline="0" dirty="0"/>
              <a:t>[690] </a:t>
            </a:r>
            <a:r>
              <a:rPr lang="en-GB" sz="1200" b="1" baseline="0" dirty="0" err="1"/>
              <a:t>voll</a:t>
            </a:r>
            <a:r>
              <a:rPr lang="en-GB" sz="1200" b="1" baseline="0" dirty="0"/>
              <a:t> </a:t>
            </a:r>
            <a:r>
              <a:rPr lang="en-GB" sz="1200" baseline="0" dirty="0"/>
              <a:t>[357]; </a:t>
            </a:r>
            <a:r>
              <a:rPr lang="en-GB" sz="1200" b="1" baseline="0" dirty="0"/>
              <a:t>bevor</a:t>
            </a:r>
            <a:r>
              <a:rPr lang="en-GB" sz="1200" baseline="0" dirty="0"/>
              <a:t>[541]; </a:t>
            </a:r>
            <a:r>
              <a:rPr lang="en-GB" sz="1200" b="1" baseline="0" dirty="0" err="1"/>
              <a:t>vergessen</a:t>
            </a:r>
            <a:r>
              <a:rPr lang="en-GB" sz="1200" b="1" baseline="0" dirty="0"/>
              <a:t> </a:t>
            </a:r>
            <a:r>
              <a:rPr lang="en-GB" sz="1200" baseline="0" dirty="0"/>
              <a:t>[595]; </a:t>
            </a:r>
            <a:r>
              <a:rPr lang="en-GB" sz="1200" b="1" baseline="0" dirty="0" err="1"/>
              <a:t>Vater</a:t>
            </a:r>
            <a:r>
              <a:rPr lang="en-GB" sz="1200" b="1" baseline="0" dirty="0"/>
              <a:t> </a:t>
            </a:r>
            <a:r>
              <a:rPr lang="en-GB" sz="1200" baseline="0" dirty="0"/>
              <a:t>[216].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97912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278871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803040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introduce/consolidate SSC </a:t>
            </a:r>
            <a:r>
              <a:rPr lang="en-GB" b="1" baseline="0"/>
              <a:t>[v]</a:t>
            </a:r>
            <a:r>
              <a:rPr lang="en-GB" b="0" baseline="0"/>
              <a:t>, as opposed to </a:t>
            </a:r>
            <a:r>
              <a:rPr lang="en-GB" b="1" baseline="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Students </a:t>
            </a:r>
            <a:r>
              <a:rPr lang="en-GB" dirty="0"/>
              <a:t>may be surprised to hear the pronunciation of this German car manufacturer! Ask students to sound out the word before leading whole-class pronunciation.</a:t>
            </a:r>
          </a:p>
          <a:p>
            <a:r>
              <a:rPr lang="en-GB"/>
              <a:t>2.</a:t>
            </a:r>
            <a:r>
              <a:rPr lang="en-GB" baseline="0"/>
              <a:t> </a:t>
            </a:r>
            <a:r>
              <a:rPr lang="en-GB"/>
              <a:t>Students </a:t>
            </a:r>
            <a:r>
              <a:rPr lang="en-GB" dirty="0"/>
              <a:t>may also be interested in the translation of the word (</a:t>
            </a:r>
            <a:r>
              <a:rPr lang="en-GB" i="1" dirty="0"/>
              <a:t>the people’s car</a:t>
            </a:r>
            <a:r>
              <a:rPr lang="en-GB" i="0" dirty="0"/>
              <a:t>)., which is another example of compounding.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Aim: </a:t>
            </a:r>
            <a:r>
              <a:rPr kumimoji="0" lang="en-GB" sz="1200" b="0" i="0" u="none" strike="noStrike" kern="1200" cap="none" spc="0" normalizeH="0" baseline="0" noProof="0">
                <a:ln>
                  <a:noFill/>
                </a:ln>
                <a:solidFill>
                  <a:srgbClr val="000000"/>
                </a:solidFill>
                <a:effectLst/>
                <a:uLnTx/>
                <a:uFillTx/>
                <a:latin typeface="+mn-lt"/>
                <a:ea typeface="+mn-ea"/>
                <a:cs typeface="+mn-cs"/>
              </a:rPr>
              <a:t>To present the verb </a:t>
            </a:r>
            <a:r>
              <a:rPr kumimoji="0" lang="en-GB" sz="1200" b="1" i="0" u="none" strike="noStrike" kern="1200" cap="none" spc="0" normalizeH="0" baseline="0" noProof="0">
                <a:ln>
                  <a:noFill/>
                </a:ln>
                <a:solidFill>
                  <a:srgbClr val="000000"/>
                </a:solidFill>
                <a:effectLst/>
                <a:uLnTx/>
                <a:uFillTx/>
                <a:latin typeface="+mn-lt"/>
                <a:ea typeface="+mn-ea"/>
                <a:cs typeface="+mn-cs"/>
              </a:rPr>
              <a:t>schwimmen </a:t>
            </a:r>
            <a:r>
              <a:rPr kumimoji="0" lang="en-GB" sz="1200" b="0" i="0" u="none" strike="noStrike" kern="1200" cap="none" spc="0" normalizeH="0" baseline="0" noProof="0">
                <a:ln>
                  <a:noFill/>
                </a:ln>
                <a:solidFill>
                  <a:srgbClr val="000000"/>
                </a:solidFill>
                <a:effectLst/>
                <a:uLnTx/>
                <a:uFillTx/>
                <a:latin typeface="+mn-lt"/>
                <a:ea typeface="+mn-ea"/>
                <a:cs typeface="+mn-cs"/>
              </a:rPr>
              <a:t>in long and short forms.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mn-ea"/>
                <a:cs typeface="+mn-cs"/>
              </a:rPr>
              <a:t>schwimmen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on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its own, say it, students repeat it, and remind them of the phonics.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[sch] and [w].</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be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mime breaststroke or front crawl with hands and arms.</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mn-ea"/>
                <a:cs typeface="+mn-cs"/>
              </a:rPr>
              <a:t>schwimmt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[sch] and [w].</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p>
          <a:p>
            <a:pPr algn="l" rtl="0">
              <a:spcBef>
                <a:spcPts val="0"/>
              </a:spcBef>
              <a:spcAft>
                <a:spcPts val="0"/>
              </a:spcAft>
            </a:pP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1309638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49796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2164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538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9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708478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03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14347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4655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874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38423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156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7602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02102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662007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947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256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578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917057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3078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641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5825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82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96329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68904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018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4434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643288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6049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6595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172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8411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5170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52473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24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4742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6307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7652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186048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749321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audio" Target="../media/audio10.wav"/></Relationships>
</file>

<file path=ppt/slides/_rels/slide1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audio" Target="../media/audio11.wav"/></Relationships>
</file>

<file path=ppt/slides/_rels/slide1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11.png"/><Relationship Id="rId7" Type="http://schemas.openxmlformats.org/officeDocument/2006/relationships/audio" Target="../media/audio15.wav"/><Relationship Id="rId12"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15.png"/><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11.png"/><Relationship Id="rId7" Type="http://schemas.openxmlformats.org/officeDocument/2006/relationships/audio" Target="../media/audio22.wav"/><Relationship Id="rId12" Type="http://schemas.openxmlformats.org/officeDocument/2006/relationships/image" Target="../media/image25.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image" Target="../media/image24.tiff"/><Relationship Id="rId9" Type="http://schemas.openxmlformats.org/officeDocument/2006/relationships/audio" Target="../media/audio24.wav"/></Relationships>
</file>

<file path=ppt/slides/_rels/slide21.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5.gif"/><Relationship Id="rId3" Type="http://schemas.openxmlformats.org/officeDocument/2006/relationships/image" Target="../media/image11.png"/><Relationship Id="rId7" Type="http://schemas.openxmlformats.org/officeDocument/2006/relationships/audio" Target="../media/audio29.wav"/><Relationship Id="rId12"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image" Target="../media/image24.tiff"/><Relationship Id="rId9" Type="http://schemas.openxmlformats.org/officeDocument/2006/relationships/audio" Target="../media/audio31.wav"/></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28.jpeg"/><Relationship Id="rId18" Type="http://schemas.openxmlformats.org/officeDocument/2006/relationships/image" Target="../media/image33.png"/><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image" Target="../media/image27.jpeg"/><Relationship Id="rId17" Type="http://schemas.openxmlformats.org/officeDocument/2006/relationships/image" Target="../media/image32.png"/><Relationship Id="rId2" Type="http://schemas.openxmlformats.org/officeDocument/2006/relationships/notesSlide" Target="../notesSlides/notesSlide25.xml"/><Relationship Id="rId16"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audio" Target="../media/audio37.wav"/><Relationship Id="rId11" Type="http://schemas.openxmlformats.org/officeDocument/2006/relationships/image" Target="../media/image11.png"/><Relationship Id="rId5" Type="http://schemas.openxmlformats.org/officeDocument/2006/relationships/audio" Target="../media/audio36.wav"/><Relationship Id="rId15" Type="http://schemas.openxmlformats.org/officeDocument/2006/relationships/image" Target="../media/image30.jpeg"/><Relationship Id="rId10" Type="http://schemas.openxmlformats.org/officeDocument/2006/relationships/audio" Target="../media/audio41.wav"/><Relationship Id="rId19" Type="http://schemas.openxmlformats.org/officeDocument/2006/relationships/image" Target="../media/image34.png"/><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49.wav"/><Relationship Id="rId18" Type="http://schemas.openxmlformats.org/officeDocument/2006/relationships/image" Target="../media/image38.png"/><Relationship Id="rId3" Type="http://schemas.openxmlformats.org/officeDocument/2006/relationships/image" Target="../media/image1.jpg"/><Relationship Id="rId21" Type="http://schemas.openxmlformats.org/officeDocument/2006/relationships/image" Target="../media/image41.png"/><Relationship Id="rId7" Type="http://schemas.openxmlformats.org/officeDocument/2006/relationships/audio" Target="../media/audio44.wav"/><Relationship Id="rId12" Type="http://schemas.openxmlformats.org/officeDocument/2006/relationships/audio" Target="../media/audio48.wav"/><Relationship Id="rId17" Type="http://schemas.openxmlformats.org/officeDocument/2006/relationships/image" Target="../media/image37.png"/><Relationship Id="rId2" Type="http://schemas.openxmlformats.org/officeDocument/2006/relationships/notesSlide" Target="../notesSlides/notesSlide26.xml"/><Relationship Id="rId16" Type="http://schemas.openxmlformats.org/officeDocument/2006/relationships/image" Target="../media/image36.jpeg"/><Relationship Id="rId20" Type="http://schemas.openxmlformats.org/officeDocument/2006/relationships/image" Target="../media/image40.gif"/><Relationship Id="rId1" Type="http://schemas.openxmlformats.org/officeDocument/2006/relationships/slideLayout" Target="../slideLayouts/slideLayout2.xml"/><Relationship Id="rId6" Type="http://schemas.openxmlformats.org/officeDocument/2006/relationships/audio" Target="../media/audio43.wav"/><Relationship Id="rId11" Type="http://schemas.openxmlformats.org/officeDocument/2006/relationships/audio" Target="../media/audio47.wav"/><Relationship Id="rId5" Type="http://schemas.openxmlformats.org/officeDocument/2006/relationships/audio" Target="../media/audio42.wav"/><Relationship Id="rId15" Type="http://schemas.openxmlformats.org/officeDocument/2006/relationships/audio" Target="../media/audio51.wav"/><Relationship Id="rId23" Type="http://schemas.openxmlformats.org/officeDocument/2006/relationships/image" Target="../media/image43.png"/><Relationship Id="rId10" Type="http://schemas.openxmlformats.org/officeDocument/2006/relationships/image" Target="../media/image35.jpeg"/><Relationship Id="rId19" Type="http://schemas.openxmlformats.org/officeDocument/2006/relationships/image" Target="../media/image39.jpeg"/><Relationship Id="rId4" Type="http://schemas.openxmlformats.org/officeDocument/2006/relationships/image" Target="../media/image11.png"/><Relationship Id="rId9" Type="http://schemas.openxmlformats.org/officeDocument/2006/relationships/audio" Target="../media/audio46.wav"/><Relationship Id="rId14" Type="http://schemas.openxmlformats.org/officeDocument/2006/relationships/audio" Target="../media/audio50.wav"/><Relationship Id="rId22"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1.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gif"/></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0.xml"/><Relationship Id="rId7"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7.png"/><Relationship Id="rId5" Type="http://schemas.openxmlformats.org/officeDocument/2006/relationships/image" Target="../media/image45.png"/><Relationship Id="rId10" Type="http://schemas.openxmlformats.org/officeDocument/2006/relationships/oleObject" Target="../embeddings/oleObject3.bin"/><Relationship Id="rId4" Type="http://schemas.openxmlformats.org/officeDocument/2006/relationships/image" Target="../media/image11.png"/><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8.gif"/></Relationships>
</file>

<file path=ppt/slides/_rels/slide34.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49.png"/><Relationship Id="rId7" Type="http://schemas.openxmlformats.org/officeDocument/2006/relationships/audio" Target="../media/audio55.wav"/><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audio" Target="../media/audio54.wav"/><Relationship Id="rId11" Type="http://schemas.openxmlformats.org/officeDocument/2006/relationships/image" Target="../media/image50.gif"/><Relationship Id="rId5" Type="http://schemas.openxmlformats.org/officeDocument/2006/relationships/audio" Target="../media/audio53.wav"/><Relationship Id="rId10" Type="http://schemas.openxmlformats.org/officeDocument/2006/relationships/image" Target="../media/image48.gif"/><Relationship Id="rId4" Type="http://schemas.openxmlformats.org/officeDocument/2006/relationships/audio" Target="../media/audio52.wav"/><Relationship Id="rId9"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50.gif"/><Relationship Id="rId5" Type="http://schemas.openxmlformats.org/officeDocument/2006/relationships/image" Target="../media/image48.gif"/><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1.png"/><Relationship Id="rId5" Type="http://schemas.openxmlformats.org/officeDocument/2006/relationships/image" Target="../media/image1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jpg"/><Relationship Id="rId7"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hyperlink" Target="https://www.gaminggrammar.com/" TargetMode="Externa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hyperlink" Target="https://quizlet.com/gb/460050393/year-7-german-term-21-week-4-flash-cards/" TargetMode="External"/><Relationship Id="rId3" Type="http://schemas.openxmlformats.org/officeDocument/2006/relationships/image" Target="../media/image11.png"/><Relationship Id="rId7" Type="http://schemas.openxmlformats.org/officeDocument/2006/relationships/hyperlink" Target="https://quizlet.com/gb/477178103/year-7-german-term-22-week-2-flash-card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resources.ncelp.org/concern/resources/wp988k08d?locale=en" TargetMode="External"/><Relationship Id="rId11" Type="http://schemas.openxmlformats.org/officeDocument/2006/relationships/image" Target="../media/image60.png"/><Relationship Id="rId5" Type="http://schemas.openxmlformats.org/officeDocument/2006/relationships/hyperlink" Target="https://drive.google.com/file/d/1WbR24tRYT0vY7sXuDH8yPUGT0NvJQ9cW/view?usp=sharing" TargetMode="External"/><Relationship Id="rId10"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hyperlink" Target="https://quizlet.com/gb/440072172/year-7-german-term-12-week-5-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5.xml"/><Relationship Id="rId16"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95181" y="2429594"/>
            <a:ext cx="8198716" cy="1485422"/>
          </a:xfrm>
        </p:spPr>
        <p:txBody>
          <a:bodyPr>
            <a:normAutofit fontScale="90000"/>
          </a:bodyPr>
          <a:lstStyle/>
          <a:p>
            <a:pPr algn="l"/>
            <a:r>
              <a:rPr lang="en-US" sz="4000" b="1" dirty="0">
                <a:solidFill>
                  <a:prstClr val="white"/>
                </a:solidFill>
              </a:rPr>
              <a:t>Talking about what I do on my own and what we do together</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95181" y="3172305"/>
            <a:ext cx="7042527" cy="1120726"/>
          </a:xfrm>
        </p:spPr>
        <p:txBody>
          <a:bodyPr>
            <a:noAutofit/>
          </a:bodyPr>
          <a:lstStyle/>
          <a:p>
            <a:pPr algn="l"/>
            <a:r>
              <a:rPr lang="de-DE" dirty="0">
                <a:solidFill>
                  <a:schemeClr val="bg1"/>
                </a:solidFill>
              </a:rPr>
              <a:t>Present tense weak verbs: </a:t>
            </a:r>
            <a:r>
              <a:rPr lang="en-US" dirty="0">
                <a:solidFill>
                  <a:schemeClr val="bg1"/>
                </a:solidFill>
              </a:rPr>
              <a:t>1st person singular vs 1st person plural</a:t>
            </a:r>
          </a:p>
          <a:p>
            <a:pPr algn="l"/>
            <a:r>
              <a:rPr lang="en-US" dirty="0">
                <a:solidFill>
                  <a:schemeClr val="bg1"/>
                </a:solidFill>
              </a:rPr>
              <a:t>SSC [v]</a:t>
            </a:r>
          </a:p>
          <a:p>
            <a:pPr algn="l"/>
            <a:r>
              <a:rPr lang="de-DE" dirty="0">
                <a:solidFill>
                  <a:schemeClr val="bg1"/>
                </a:solidFill>
              </a:rPr>
              <a:t> </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2.2 - Week 1 - Lesson 39</a:t>
            </a:r>
          </a:p>
        </p:txBody>
      </p:sp>
      <p:sp>
        <p:nvSpPr>
          <p:cNvPr id="18" name="Title 3">
            <a:extLst>
              <a:ext uri="{FF2B5EF4-FFF2-40B4-BE49-F238E27FC236}">
                <a16:creationId xmlns:a16="http://schemas.microsoft.com/office/drawing/2014/main" id="{638AEC8F-C9FD-A549-80E9-260E66E632C7}"/>
              </a:ext>
            </a:extLst>
          </p:cNvPr>
          <p:cNvSpPr txBox="1">
            <a:spLocks/>
          </p:cNvSpPr>
          <p:nvPr/>
        </p:nvSpPr>
        <p:spPr>
          <a:xfrm>
            <a:off x="161930" y="5779725"/>
            <a:ext cx="4801956"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Natalie Finlayson / Rachel Hawkes</a:t>
            </a:r>
          </a:p>
          <a:p>
            <a:pPr>
              <a:defRPr/>
            </a:pPr>
            <a:r>
              <a:rPr lang="en-GB" sz="1400" dirty="0">
                <a:solidFill>
                  <a:prstClr val="white"/>
                </a:solidFill>
                <a:latin typeface="Century Gothic" panose="020B0502020202020204" pitchFamily="34" charset="0"/>
              </a:rPr>
              <a:t>Artwork: Steve Clarke</a:t>
            </a:r>
          </a:p>
          <a:p>
            <a:pPr>
              <a:defRPr/>
            </a:pPr>
            <a:r>
              <a:rPr lang="en-GB" sz="1400" dirty="0">
                <a:solidFill>
                  <a:prstClr val="white"/>
                </a:solidFill>
                <a:latin typeface="Century Gothic" panose="020B0502020202020204" pitchFamily="34" charset="0"/>
              </a:rPr>
              <a:t>Date updated: 20/12//21</a:t>
            </a:r>
          </a:p>
        </p:txBody>
      </p:sp>
    </p:spTree>
    <p:extLst>
      <p:ext uri="{BB962C8B-B14F-4D97-AF65-F5344CB8AC3E}">
        <p14:creationId xmlns:p14="http://schemas.microsoft.com/office/powerpoint/2010/main" val="1125696692"/>
      </p:ext>
    </p:extLst>
  </p:cSld>
  <p:clrMapOvr>
    <a:masterClrMapping/>
  </p:clrMapOvr>
  <mc:AlternateContent xmlns:mc="http://schemas.openxmlformats.org/markup-compatibility/2006" xmlns:p14="http://schemas.microsoft.com/office/powerpoint/2010/main">
    <mc:Choice Requires="p14">
      <p:transition spd="slow" p14:dur="2000" advTm="1343"/>
    </mc:Choice>
    <mc:Fallback xmlns="">
      <p:transition spd="slow" advTm="13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a:snd r:embed="rId3" name="Schwimmen.wav"/>
            </a:hlinkClick>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err="1">
                <a:solidFill>
                  <a:srgbClr val="5B9BD5">
                    <a:lumMod val="50000"/>
                  </a:srgbClr>
                </a:solidFill>
              </a:rPr>
              <a:t>schwimmen</a:t>
            </a:r>
            <a:endParaRPr lang="en-GB" dirty="0"/>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[to swim | swimming]</a:t>
            </a:r>
          </a:p>
        </p:txBody>
      </p:sp>
      <p:sp>
        <p:nvSpPr>
          <p:cNvPr id="15" name="Action Button: Help 14" descr="question mark action button">
            <a:hlinkClick r:id="" action="ppaction://noaction" highlightClick="1">
              <a:snd r:embed="rId4" name="Schwimmt.wav"/>
            </a:hlinkClick>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EEC100"/>
              </a:solidFill>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schwimmt</a:t>
            </a:r>
            <a:endParaRPr lang="en-GB" sz="11500" b="1" dirty="0">
              <a:solidFill>
                <a:srgbClr val="5B9BD5">
                  <a:lumMod val="50000"/>
                </a:srgbClr>
              </a:solidFill>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[swims | is swimming]</a:t>
            </a:r>
          </a:p>
        </p:txBody>
      </p:sp>
    </p:spTree>
    <p:extLst>
      <p:ext uri="{BB962C8B-B14F-4D97-AF65-F5344CB8AC3E}">
        <p14:creationId xmlns:p14="http://schemas.microsoft.com/office/powerpoint/2010/main" val="53244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schwimmt</a:t>
            </a:r>
            <a:endParaRPr lang="en-GB" sz="11500" dirty="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[swims | is swimming]</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algn="ctr">
              <a:defRPr/>
            </a:pPr>
            <a:r>
              <a:rPr lang="en-GB" sz="6000" dirty="0" err="1">
                <a:solidFill>
                  <a:srgbClr val="5B9BD5">
                    <a:lumMod val="50000"/>
                  </a:srgbClr>
                </a:solidFill>
              </a:rPr>
              <a:t>Sie</a:t>
            </a:r>
            <a:r>
              <a:rPr lang="en-GB" sz="6000" dirty="0">
                <a:solidFill>
                  <a:srgbClr val="5B9BD5">
                    <a:lumMod val="50000"/>
                  </a:srgbClr>
                </a:solidFill>
              </a:rPr>
              <a:t> </a:t>
            </a:r>
            <a:r>
              <a:rPr lang="en-GB" sz="6000" b="1" dirty="0" err="1">
                <a:solidFill>
                  <a:srgbClr val="EEC100"/>
                </a:solidFill>
                <a:cs typeface="Calibri" panose="020F0502020204030204" pitchFamily="34" charset="0"/>
              </a:rPr>
              <a:t>schwimmt</a:t>
            </a:r>
            <a:r>
              <a:rPr lang="en-GB" sz="6000" b="1" dirty="0">
                <a:solidFill>
                  <a:srgbClr val="EEC100"/>
                </a:solidFill>
                <a:cs typeface="Calibri" panose="020F0502020204030204" pitchFamily="34" charset="0"/>
              </a:rPr>
              <a:t> </a:t>
            </a:r>
            <a:r>
              <a:rPr lang="en-GB" sz="6000" dirty="0" err="1">
                <a:solidFill>
                  <a:srgbClr val="5B9BD5">
                    <a:lumMod val="50000"/>
                  </a:srgbClr>
                </a:solidFill>
                <a:cs typeface="Calibri" panose="020F0502020204030204" pitchFamily="34" charset="0"/>
              </a:rPr>
              <a:t>jede</a:t>
            </a:r>
            <a:r>
              <a:rPr lang="en-GB" sz="6000" dirty="0">
                <a:solidFill>
                  <a:srgbClr val="5B9BD5">
                    <a:lumMod val="50000"/>
                  </a:srgbClr>
                </a:solidFill>
              </a:rPr>
              <a:t> </a:t>
            </a:r>
            <a:r>
              <a:rPr lang="en-GB" sz="6000" dirty="0" err="1">
                <a:solidFill>
                  <a:srgbClr val="5B9BD5">
                    <a:lumMod val="50000"/>
                  </a:srgbClr>
                </a:solidFill>
              </a:rPr>
              <a:t>Woche</a:t>
            </a:r>
            <a:r>
              <a:rPr lang="en-GB" sz="6000" dirty="0">
                <a:solidFill>
                  <a:srgbClr val="5B9BD5">
                    <a:lumMod val="50000"/>
                  </a:srgbClr>
                </a:solidFill>
              </a:rPr>
              <a:t>. </a:t>
            </a:r>
            <a:endParaRPr lang="fr-FR" sz="6000" dirty="0">
              <a:solidFill>
                <a:srgbClr val="EA5F00"/>
              </a:solidFill>
              <a:cs typeface="Calibri" panose="020F0502020204030204" pitchFamily="34" charset="0"/>
            </a:endParaRPr>
          </a:p>
        </p:txBody>
      </p:sp>
      <p:sp>
        <p:nvSpPr>
          <p:cNvPr id="7" name="TextBox 6"/>
          <p:cNvSpPr txBox="1"/>
          <p:nvPr/>
        </p:nvSpPr>
        <p:spPr>
          <a:xfrm>
            <a:off x="2043946" y="5098063"/>
            <a:ext cx="7967749"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[She </a:t>
            </a:r>
            <a:r>
              <a:rPr lang="en-GB" sz="3200" b="1" dirty="0">
                <a:solidFill>
                  <a:srgbClr val="EEC100"/>
                </a:solidFill>
                <a:cs typeface="Calibri" panose="020F0502020204030204" pitchFamily="34" charset="0"/>
              </a:rPr>
              <a:t>swims </a:t>
            </a:r>
            <a:r>
              <a:rPr lang="en-GB" sz="3200" dirty="0">
                <a:solidFill>
                  <a:srgbClr val="5B9BD5">
                    <a:lumMod val="50000"/>
                  </a:srgbClr>
                </a:solidFill>
              </a:rPr>
              <a:t>every week.]</a:t>
            </a:r>
          </a:p>
        </p:txBody>
      </p:sp>
    </p:spTree>
    <p:extLst>
      <p:ext uri="{BB962C8B-B14F-4D97-AF65-F5344CB8AC3E}">
        <p14:creationId xmlns:p14="http://schemas.microsoft.com/office/powerpoint/2010/main" val="381208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err="1">
                <a:solidFill>
                  <a:srgbClr val="5B9BD5">
                    <a:lumMod val="50000"/>
                  </a:srgbClr>
                </a:solidFill>
              </a:rPr>
              <a:t>schwimmen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[to swim | swimming]</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algn="ctr">
              <a:defRPr/>
            </a:pPr>
            <a:r>
              <a:rPr lang="de-DE" sz="6000" dirty="0">
                <a:solidFill>
                  <a:srgbClr val="1F4E79"/>
                </a:solidFill>
              </a:rPr>
              <a:t>Ich kann auch </a:t>
            </a:r>
            <a:r>
              <a:rPr lang="de-DE" sz="6000" b="1" dirty="0">
                <a:solidFill>
                  <a:srgbClr val="EEC100"/>
                </a:solidFill>
              </a:rPr>
              <a:t>schwimmen.</a:t>
            </a:r>
            <a:endParaRPr lang="en-GB" sz="6000" dirty="0">
              <a:solidFill>
                <a:srgbClr val="5B9BD5">
                  <a:lumMod val="50000"/>
                </a:srgbClr>
              </a:solidFill>
            </a:endParaRPr>
          </a:p>
        </p:txBody>
      </p:sp>
      <p:sp>
        <p:nvSpPr>
          <p:cNvPr id="7" name="TextBox 6"/>
          <p:cNvSpPr txBox="1"/>
          <p:nvPr/>
        </p:nvSpPr>
        <p:spPr>
          <a:xfrm>
            <a:off x="3368195" y="4996800"/>
            <a:ext cx="5455610" cy="584775"/>
          </a:xfrm>
          <a:prstGeom prst="rect">
            <a:avLst/>
          </a:prstGeom>
          <a:noFill/>
        </p:spPr>
        <p:txBody>
          <a:bodyPr wrap="square" rtlCol="0">
            <a:spAutoFit/>
          </a:bodyPr>
          <a:lstStyle/>
          <a:p>
            <a:pPr algn="ctr">
              <a:defRPr/>
            </a:pPr>
            <a:r>
              <a:rPr lang="en-GB" sz="3200" dirty="0">
                <a:solidFill>
                  <a:srgbClr val="5B9BD5">
                    <a:lumMod val="50000"/>
                  </a:srgbClr>
                </a:solidFill>
              </a:rPr>
              <a:t>[</a:t>
            </a:r>
            <a:r>
              <a:rPr lang="en-GB" sz="3200" dirty="0">
                <a:solidFill>
                  <a:srgbClr val="1F4E79"/>
                </a:solidFill>
              </a:rPr>
              <a:t>I can also </a:t>
            </a:r>
            <a:r>
              <a:rPr lang="en-GB" sz="3200" b="1" dirty="0">
                <a:solidFill>
                  <a:srgbClr val="EEC100"/>
                </a:solidFill>
              </a:rPr>
              <a:t>swim</a:t>
            </a:r>
            <a:r>
              <a:rPr lang="en-GB" sz="3200" dirty="0">
                <a:solidFill>
                  <a:srgbClr val="1F4E79"/>
                </a:solidFill>
              </a:rPr>
              <a:t>.</a:t>
            </a:r>
            <a:r>
              <a:rPr lang="en-GB" sz="3200" dirty="0">
                <a:solidFill>
                  <a:srgbClr val="5B9BD5">
                    <a:lumMod val="50000"/>
                  </a:srgbClr>
                </a:solidFill>
              </a:rPr>
              <a:t>]</a:t>
            </a:r>
          </a:p>
        </p:txBody>
      </p:sp>
    </p:spTree>
    <p:extLst>
      <p:ext uri="{BB962C8B-B14F-4D97-AF65-F5344CB8AC3E}">
        <p14:creationId xmlns:p14="http://schemas.microsoft.com/office/powerpoint/2010/main" val="103693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a:snd r:embed="rId3" name="Schwimmt.wav"/>
            </a:hlinkClick>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schwimmt</a:t>
            </a:r>
            <a:endParaRPr lang="en-GB" sz="11500" dirty="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[swims | is swimming]</a:t>
            </a:r>
          </a:p>
        </p:txBody>
      </p:sp>
      <p:sp>
        <p:nvSpPr>
          <p:cNvPr id="7" name="Action Button: Help 6" descr="question mark action button">
            <a:hlinkClick r:id="" action="ppaction://noaction" highlightClick="1">
              <a:snd r:embed="rId4" name="Sie schwimmt jede Woche.wav"/>
            </a:hlinkClick>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8" name="TextBox 7"/>
          <p:cNvSpPr txBox="1"/>
          <p:nvPr/>
        </p:nvSpPr>
        <p:spPr>
          <a:xfrm>
            <a:off x="1108422" y="4048959"/>
            <a:ext cx="10637949" cy="1015663"/>
          </a:xfrm>
          <a:prstGeom prst="rect">
            <a:avLst/>
          </a:prstGeom>
          <a:solidFill>
            <a:schemeClr val="bg1"/>
          </a:solidFill>
        </p:spPr>
        <p:txBody>
          <a:bodyPr wrap="square" rtlCol="0">
            <a:spAutoFit/>
          </a:bodyPr>
          <a:lstStyle/>
          <a:p>
            <a:pPr algn="ctr">
              <a:defRPr/>
            </a:pPr>
            <a:r>
              <a:rPr lang="en-GB" sz="6000" dirty="0" err="1">
                <a:solidFill>
                  <a:srgbClr val="5B9BD5">
                    <a:lumMod val="50000"/>
                  </a:srgbClr>
                </a:solidFill>
              </a:rPr>
              <a:t>Sie</a:t>
            </a:r>
            <a:r>
              <a:rPr lang="en-GB" sz="6000" dirty="0">
                <a:solidFill>
                  <a:srgbClr val="5B9BD5">
                    <a:lumMod val="50000"/>
                  </a:srgbClr>
                </a:solidFill>
              </a:rPr>
              <a:t> </a:t>
            </a:r>
            <a:r>
              <a:rPr lang="en-GB" sz="6000" b="1" dirty="0" err="1">
                <a:solidFill>
                  <a:srgbClr val="EEC100"/>
                </a:solidFill>
              </a:rPr>
              <a:t>schwimmt</a:t>
            </a:r>
            <a:r>
              <a:rPr lang="en-GB" sz="6000" dirty="0">
                <a:solidFill>
                  <a:srgbClr val="5B9BD5">
                    <a:lumMod val="50000"/>
                  </a:srgbClr>
                </a:solidFill>
              </a:rPr>
              <a:t> </a:t>
            </a:r>
            <a:r>
              <a:rPr lang="en-GB" sz="6000" dirty="0" err="1">
                <a:solidFill>
                  <a:srgbClr val="5B9BD5">
                    <a:lumMod val="50000"/>
                  </a:srgbClr>
                </a:solidFill>
              </a:rPr>
              <a:t>jede</a:t>
            </a:r>
            <a:r>
              <a:rPr lang="en-GB" sz="6000" dirty="0">
                <a:solidFill>
                  <a:srgbClr val="5B9BD5">
                    <a:lumMod val="50000"/>
                  </a:srgbClr>
                </a:solidFill>
              </a:rPr>
              <a:t> </a:t>
            </a:r>
            <a:r>
              <a:rPr lang="en-GB" sz="6000" dirty="0" err="1">
                <a:solidFill>
                  <a:srgbClr val="5B9BD5">
                    <a:lumMod val="50000"/>
                  </a:srgbClr>
                </a:solidFill>
              </a:rPr>
              <a:t>Woche</a:t>
            </a:r>
            <a:r>
              <a:rPr lang="en-GB" sz="6000" dirty="0">
                <a:solidFill>
                  <a:srgbClr val="5B9BD5">
                    <a:lumMod val="50000"/>
                  </a:srgbClr>
                </a:solidFill>
              </a:rPr>
              <a:t>. </a:t>
            </a:r>
            <a:endParaRPr lang="fr-FR" sz="6000" dirty="0">
              <a:solidFill>
                <a:srgbClr val="EA5F00"/>
              </a:solidFill>
              <a:cs typeface="Calibri" panose="020F0502020204030204" pitchFamily="34" charset="0"/>
            </a:endParaRPr>
          </a:p>
        </p:txBody>
      </p:sp>
      <p:sp>
        <p:nvSpPr>
          <p:cNvPr id="9" name="TextBox 8"/>
          <p:cNvSpPr txBox="1"/>
          <p:nvPr/>
        </p:nvSpPr>
        <p:spPr>
          <a:xfrm>
            <a:off x="1562794" y="4996557"/>
            <a:ext cx="9729206"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[She </a:t>
            </a:r>
            <a:r>
              <a:rPr lang="en-GB" sz="3200" b="1" dirty="0">
                <a:solidFill>
                  <a:srgbClr val="EEC100"/>
                </a:solidFill>
                <a:cs typeface="Calibri" panose="020F0502020204030204" pitchFamily="34" charset="0"/>
              </a:rPr>
              <a:t>swims </a:t>
            </a:r>
            <a:r>
              <a:rPr lang="en-GB" sz="3200" dirty="0">
                <a:solidFill>
                  <a:srgbClr val="5B9BD5">
                    <a:lumMod val="50000"/>
                  </a:srgbClr>
                </a:solidFill>
              </a:rPr>
              <a:t>every week.]</a:t>
            </a:r>
          </a:p>
        </p:txBody>
      </p:sp>
      <p:sp>
        <p:nvSpPr>
          <p:cNvPr id="3" name="TextBox 2"/>
          <p:cNvSpPr txBox="1"/>
          <p:nvPr/>
        </p:nvSpPr>
        <p:spPr>
          <a:xfrm>
            <a:off x="2627290" y="3612713"/>
            <a:ext cx="3853023" cy="1446550"/>
          </a:xfrm>
          <a:prstGeom prst="rect">
            <a:avLst/>
          </a:prstGeom>
          <a:solidFill>
            <a:schemeClr val="bg1"/>
          </a:solidFill>
        </p:spPr>
        <p:txBody>
          <a:bodyPr wrap="square" rtlCol="0">
            <a:spAutoFit/>
          </a:bodyPr>
          <a:lstStyle/>
          <a:p>
            <a:endParaRPr lang="en-GB" sz="4400" dirty="0">
              <a:solidFill>
                <a:srgbClr val="1F4E79"/>
              </a:solidFill>
            </a:endParaRPr>
          </a:p>
          <a:p>
            <a:r>
              <a:rPr lang="en-GB" sz="4400" dirty="0">
                <a:solidFill>
                  <a:srgbClr val="1F4E79"/>
                </a:solidFill>
              </a:rPr>
              <a:t>_____________</a:t>
            </a:r>
          </a:p>
        </p:txBody>
      </p:sp>
    </p:spTree>
    <p:extLst>
      <p:ext uri="{BB962C8B-B14F-4D97-AF65-F5344CB8AC3E}">
        <p14:creationId xmlns:p14="http://schemas.microsoft.com/office/powerpoint/2010/main" val="8628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9" grpId="0" animBg="1"/>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a:snd r:embed="rId3" name="Schwimmen.wav"/>
            </a:hlinkClick>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dirty="0" err="1">
                <a:solidFill>
                  <a:srgbClr val="5B9BD5">
                    <a:lumMod val="50000"/>
                  </a:srgbClr>
                </a:solidFill>
              </a:rPr>
              <a:t>schwimmen</a:t>
            </a:r>
            <a:endParaRPr lang="en-GB" sz="11500" dirty="0"/>
          </a:p>
        </p:txBody>
      </p:sp>
      <p:sp>
        <p:nvSpPr>
          <p:cNvPr id="4" name="TextBox 3"/>
          <p:cNvSpPr txBox="1"/>
          <p:nvPr/>
        </p:nvSpPr>
        <p:spPr>
          <a:xfrm>
            <a:off x="3462566" y="2167200"/>
            <a:ext cx="5351087"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[to swim | swimming]</a:t>
            </a:r>
          </a:p>
        </p:txBody>
      </p:sp>
      <p:sp>
        <p:nvSpPr>
          <p:cNvPr id="7" name="TextBox 6"/>
          <p:cNvSpPr txBox="1"/>
          <p:nvPr/>
        </p:nvSpPr>
        <p:spPr>
          <a:xfrm>
            <a:off x="2952206" y="4996800"/>
            <a:ext cx="5585699" cy="584775"/>
          </a:xfrm>
          <a:prstGeom prst="rect">
            <a:avLst/>
          </a:prstGeom>
          <a:noFill/>
        </p:spPr>
        <p:txBody>
          <a:bodyPr wrap="square" rtlCol="0">
            <a:spAutoFit/>
          </a:bodyPr>
          <a:lstStyle/>
          <a:p>
            <a:pPr algn="ctr">
              <a:defRPr/>
            </a:pPr>
            <a:r>
              <a:rPr lang="en-GB" sz="3200" dirty="0">
                <a:solidFill>
                  <a:srgbClr val="5B9BD5">
                    <a:lumMod val="50000"/>
                  </a:srgbClr>
                </a:solidFill>
              </a:rPr>
              <a:t>[</a:t>
            </a:r>
            <a:r>
              <a:rPr lang="en-GB" sz="3200" dirty="0">
                <a:solidFill>
                  <a:srgbClr val="1F4E79"/>
                </a:solidFill>
              </a:rPr>
              <a:t>I can also </a:t>
            </a:r>
            <a:r>
              <a:rPr lang="en-GB" sz="3200" b="1" dirty="0">
                <a:solidFill>
                  <a:srgbClr val="EEC100"/>
                </a:solidFill>
              </a:rPr>
              <a:t>swim</a:t>
            </a:r>
            <a:r>
              <a:rPr lang="en-GB" sz="3200" dirty="0">
                <a:solidFill>
                  <a:srgbClr val="5B9BD5">
                    <a:lumMod val="50000"/>
                  </a:srgbClr>
                </a:solidFill>
              </a:rPr>
              <a:t>.]</a:t>
            </a:r>
          </a:p>
        </p:txBody>
      </p:sp>
      <p:sp>
        <p:nvSpPr>
          <p:cNvPr id="13" name="TextBox 12"/>
          <p:cNvSpPr txBox="1"/>
          <p:nvPr/>
        </p:nvSpPr>
        <p:spPr>
          <a:xfrm>
            <a:off x="1296667" y="3498358"/>
            <a:ext cx="10174400" cy="1446550"/>
          </a:xfrm>
          <a:prstGeom prst="rect">
            <a:avLst/>
          </a:prstGeom>
          <a:solidFill>
            <a:schemeClr val="bg1"/>
          </a:solidFill>
        </p:spPr>
        <p:txBody>
          <a:bodyPr wrap="square" rtlCol="0">
            <a:spAutoFit/>
          </a:bodyPr>
          <a:lstStyle/>
          <a:p>
            <a:endParaRPr lang="en-GB" sz="4400" dirty="0">
              <a:solidFill>
                <a:srgbClr val="1F4E79"/>
              </a:solidFill>
            </a:endParaRPr>
          </a:p>
          <a:p>
            <a:r>
              <a:rPr lang="en-GB" sz="4400" dirty="0">
                <a:solidFill>
                  <a:srgbClr val="1F4E79"/>
                </a:solidFill>
              </a:rPr>
              <a:t>Ich </a:t>
            </a:r>
            <a:r>
              <a:rPr lang="en-GB" sz="4400" dirty="0" err="1">
                <a:solidFill>
                  <a:srgbClr val="1F4E79"/>
                </a:solidFill>
              </a:rPr>
              <a:t>kann</a:t>
            </a:r>
            <a:r>
              <a:rPr lang="en-GB" sz="4400" dirty="0">
                <a:solidFill>
                  <a:srgbClr val="1F4E79"/>
                </a:solidFill>
              </a:rPr>
              <a:t> </a:t>
            </a:r>
            <a:r>
              <a:rPr lang="en-GB" sz="4400" dirty="0" err="1">
                <a:solidFill>
                  <a:srgbClr val="1F4E79"/>
                </a:solidFill>
              </a:rPr>
              <a:t>auch</a:t>
            </a:r>
            <a:r>
              <a:rPr lang="en-GB" sz="4400" dirty="0">
                <a:solidFill>
                  <a:srgbClr val="1F4E79"/>
                </a:solidFill>
              </a:rPr>
              <a:t> ________________</a:t>
            </a:r>
          </a:p>
        </p:txBody>
      </p:sp>
      <p:sp>
        <p:nvSpPr>
          <p:cNvPr id="9" name="Action Button: Help 8" descr="question mark action button">
            <a:hlinkClick r:id="" action="ppaction://noaction" highlightClick="1">
              <a:snd r:embed="rId4" name="Schwimmen ist sehr gesund.wav"/>
            </a:hlinkClick>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TextBox 4"/>
          <p:cNvSpPr txBox="1"/>
          <p:nvPr/>
        </p:nvSpPr>
        <p:spPr>
          <a:xfrm>
            <a:off x="5116399" y="3912646"/>
            <a:ext cx="5196000" cy="1015663"/>
          </a:xfrm>
          <a:prstGeom prst="rect">
            <a:avLst/>
          </a:prstGeom>
          <a:noFill/>
        </p:spPr>
        <p:txBody>
          <a:bodyPr wrap="square" rtlCol="0">
            <a:spAutoFit/>
          </a:bodyPr>
          <a:lstStyle/>
          <a:p>
            <a:pPr algn="ctr">
              <a:defRPr/>
            </a:pPr>
            <a:r>
              <a:rPr lang="en-GB" sz="6000" b="1" dirty="0" err="1">
                <a:solidFill>
                  <a:srgbClr val="EEC100"/>
                </a:solidFill>
              </a:rPr>
              <a:t>schwimmen</a:t>
            </a:r>
            <a:r>
              <a:rPr lang="en-GB" sz="6000" dirty="0">
                <a:solidFill>
                  <a:srgbClr val="5B9BD5">
                    <a:lumMod val="50000"/>
                  </a:srgbClr>
                </a:solidFill>
              </a:rPr>
              <a:t>.</a:t>
            </a:r>
          </a:p>
        </p:txBody>
      </p:sp>
    </p:spTree>
    <p:extLst>
      <p:ext uri="{BB962C8B-B14F-4D97-AF65-F5344CB8AC3E}">
        <p14:creationId xmlns:p14="http://schemas.microsoft.com/office/powerpoint/2010/main" val="77899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7" grpId="0"/>
      <p:bldP spid="13" grpId="0" animBg="1"/>
      <p:bldP spid="9"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0877" y="313886"/>
            <a:ext cx="5758378"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24" name="TextBox 23">
            <a:extLst>
              <a:ext uri="{FF2B5EF4-FFF2-40B4-BE49-F238E27FC236}">
                <a16:creationId xmlns:a16="http://schemas.microsoft.com/office/drawing/2014/main" id="{A8BC4324-3123-4AE1-AC7F-419F553A33C6}"/>
              </a:ext>
            </a:extLst>
          </p:cNvPr>
          <p:cNvSpPr txBox="1"/>
          <p:nvPr/>
        </p:nvSpPr>
        <p:spPr>
          <a:xfrm>
            <a:off x="140877" y="1157408"/>
            <a:ext cx="11664680" cy="400110"/>
          </a:xfrm>
          <a:prstGeom prst="rect">
            <a:avLst/>
          </a:prstGeom>
          <a:noFill/>
        </p:spPr>
        <p:txBody>
          <a:bodyPr wrap="square" rtlCol="0">
            <a:spAutoFit/>
          </a:bodyPr>
          <a:lstStyle/>
          <a:p>
            <a:pPr lvl="0"/>
            <a:r>
              <a:rPr lang="en-GB" sz="2000" dirty="0" err="1">
                <a:solidFill>
                  <a:srgbClr val="5B9BD5">
                    <a:lumMod val="50000"/>
                  </a:srgbClr>
                </a:solidFill>
              </a:rPr>
              <a:t>Zuhören</a:t>
            </a:r>
            <a:r>
              <a:rPr lang="en-GB" sz="2000" dirty="0">
                <a:solidFill>
                  <a:srgbClr val="5B9BD5">
                    <a:lumMod val="50000"/>
                  </a:srgbClr>
                </a:solidFill>
              </a:rPr>
              <a:t>! Was </a:t>
            </a:r>
            <a:r>
              <a:rPr lang="en-GB" sz="2000" dirty="0" err="1">
                <a:solidFill>
                  <a:srgbClr val="5B9BD5">
                    <a:lumMod val="50000"/>
                  </a:srgbClr>
                </a:solidFill>
              </a:rPr>
              <a:t>ist</a:t>
            </a:r>
            <a:r>
              <a:rPr lang="en-GB" sz="2000" dirty="0">
                <a:solidFill>
                  <a:srgbClr val="5B9BD5">
                    <a:lumMod val="50000"/>
                  </a:srgbClr>
                </a:solidFill>
              </a:rPr>
              <a:t> das?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a:hlinkClick r:id="" action="ppaction://noaction">
              <a:snd r:embed="rId4" name="1.wav"/>
            </a:hlinkClick>
            <a:extLst>
              <a:ext uri="{FF2B5EF4-FFF2-40B4-BE49-F238E27FC236}">
                <a16:creationId xmlns:a16="http://schemas.microsoft.com/office/drawing/2014/main" id="{47C1845C-E428-4B42-816A-8B6615EA3E22}"/>
              </a:ext>
            </a:extLst>
          </p:cNvPr>
          <p:cNvSpPr txBox="1"/>
          <p:nvPr/>
        </p:nvSpPr>
        <p:spPr>
          <a:xfrm>
            <a:off x="380629" y="1752866"/>
            <a:ext cx="432000" cy="432000"/>
          </a:xfrm>
          <a:prstGeom prst="rect">
            <a:avLst/>
          </a:prstGeom>
          <a:solidFill>
            <a:srgbClr val="1F4E79"/>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1</a:t>
            </a:r>
          </a:p>
        </p:txBody>
      </p:sp>
      <p:sp>
        <p:nvSpPr>
          <p:cNvPr id="37" name="TextBox 36">
            <a:hlinkClick r:id="" action="ppaction://noaction">
              <a:snd r:embed="rId5" name="2.wav"/>
            </a:hlinkClick>
            <a:extLst>
              <a:ext uri="{FF2B5EF4-FFF2-40B4-BE49-F238E27FC236}">
                <a16:creationId xmlns:a16="http://schemas.microsoft.com/office/drawing/2014/main" id="{341D2399-E2A3-4092-8855-69164EAFC6EE}"/>
              </a:ext>
            </a:extLst>
          </p:cNvPr>
          <p:cNvSpPr txBox="1"/>
          <p:nvPr/>
        </p:nvSpPr>
        <p:spPr>
          <a:xfrm>
            <a:off x="380629" y="2315739"/>
            <a:ext cx="432000" cy="432000"/>
          </a:xfrm>
          <a:prstGeom prst="rect">
            <a:avLst/>
          </a:prstGeom>
          <a:solidFill>
            <a:srgbClr val="1F4E79"/>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2</a:t>
            </a:r>
          </a:p>
        </p:txBody>
      </p:sp>
      <p:sp>
        <p:nvSpPr>
          <p:cNvPr id="38" name="TextBox 37">
            <a:hlinkClick r:id="" action="ppaction://noaction">
              <a:snd r:embed="rId6" name="3.wav"/>
            </a:hlinkClick>
            <a:extLst>
              <a:ext uri="{FF2B5EF4-FFF2-40B4-BE49-F238E27FC236}">
                <a16:creationId xmlns:a16="http://schemas.microsoft.com/office/drawing/2014/main" id="{20CB5881-F8F0-47FD-9A81-387EEB1041F4}"/>
              </a:ext>
            </a:extLst>
          </p:cNvPr>
          <p:cNvSpPr txBox="1"/>
          <p:nvPr/>
        </p:nvSpPr>
        <p:spPr>
          <a:xfrm>
            <a:off x="380629" y="2878612"/>
            <a:ext cx="432000" cy="432000"/>
          </a:xfrm>
          <a:prstGeom prst="rect">
            <a:avLst/>
          </a:prstGeom>
          <a:solidFill>
            <a:srgbClr val="1F4E79"/>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3</a:t>
            </a:r>
          </a:p>
        </p:txBody>
      </p:sp>
      <p:sp>
        <p:nvSpPr>
          <p:cNvPr id="39" name="TextBox 38">
            <a:hlinkClick r:id="" action="ppaction://noaction">
              <a:snd r:embed="rId7" name="4. Ein Instrument.wav"/>
            </a:hlinkClick>
            <a:extLst>
              <a:ext uri="{FF2B5EF4-FFF2-40B4-BE49-F238E27FC236}">
                <a16:creationId xmlns:a16="http://schemas.microsoft.com/office/drawing/2014/main" id="{20D8AD8C-07F7-49FC-9669-5B59D3F9C555}"/>
              </a:ext>
            </a:extLst>
          </p:cNvPr>
          <p:cNvSpPr txBox="1"/>
          <p:nvPr/>
        </p:nvSpPr>
        <p:spPr>
          <a:xfrm>
            <a:off x="380629" y="3441485"/>
            <a:ext cx="432000" cy="432000"/>
          </a:xfrm>
          <a:prstGeom prst="rect">
            <a:avLst/>
          </a:prstGeom>
          <a:solidFill>
            <a:srgbClr val="1F4E79"/>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4</a:t>
            </a:r>
          </a:p>
        </p:txBody>
      </p:sp>
      <p:sp>
        <p:nvSpPr>
          <p:cNvPr id="2" name="TextBox 1">
            <a:extLst>
              <a:ext uri="{FF2B5EF4-FFF2-40B4-BE49-F238E27FC236}">
                <a16:creationId xmlns:a16="http://schemas.microsoft.com/office/drawing/2014/main" id="{4F46050A-08DF-45CB-8A7E-38B4A2E0CDBA}"/>
              </a:ext>
            </a:extLst>
          </p:cNvPr>
          <p:cNvSpPr txBox="1"/>
          <p:nvPr/>
        </p:nvSpPr>
        <p:spPr>
          <a:xfrm>
            <a:off x="999067" y="1760107"/>
            <a:ext cx="7704666" cy="400110"/>
          </a:xfrm>
          <a:prstGeom prst="rect">
            <a:avLst/>
          </a:prstGeom>
          <a:noFill/>
        </p:spPr>
        <p:txBody>
          <a:bodyPr wrap="square" rtlCol="0">
            <a:spAutoFit/>
          </a:bodyPr>
          <a:lstStyle/>
          <a:p>
            <a:r>
              <a:rPr lang="en-GB" sz="2000" dirty="0">
                <a:solidFill>
                  <a:srgbClr val="1F4E79"/>
                </a:solidFill>
              </a:rPr>
              <a:t>das </a:t>
            </a:r>
            <a:r>
              <a:rPr lang="en-GB" sz="2000" dirty="0" err="1">
                <a:solidFill>
                  <a:schemeClr val="accent1">
                    <a:lumMod val="50000"/>
                  </a:schemeClr>
                </a:solidFill>
              </a:rPr>
              <a:t>Türkisch</a:t>
            </a:r>
            <a:r>
              <a:rPr lang="en-GB" sz="2000" dirty="0">
                <a:solidFill>
                  <a:srgbClr val="1F4E79"/>
                </a:solidFill>
              </a:rPr>
              <a:t>, das </a:t>
            </a:r>
            <a:r>
              <a:rPr lang="en-GB" sz="2000" dirty="0" err="1">
                <a:solidFill>
                  <a:srgbClr val="1F4E79"/>
                </a:solidFill>
              </a:rPr>
              <a:t>Schlagzeug</a:t>
            </a:r>
            <a:r>
              <a:rPr lang="en-GB" sz="2000" dirty="0">
                <a:solidFill>
                  <a:srgbClr val="1F4E79"/>
                </a:solidFill>
              </a:rPr>
              <a:t>, die </a:t>
            </a:r>
            <a:r>
              <a:rPr lang="en-GB" sz="2000" dirty="0" err="1">
                <a:solidFill>
                  <a:srgbClr val="1F4E79"/>
                </a:solidFill>
              </a:rPr>
              <a:t>Moschee</a:t>
            </a:r>
            <a:r>
              <a:rPr lang="en-GB" sz="2000" dirty="0">
                <a:solidFill>
                  <a:srgbClr val="1F4E79"/>
                </a:solidFill>
              </a:rPr>
              <a:t> </a:t>
            </a:r>
          </a:p>
        </p:txBody>
      </p:sp>
      <p:sp>
        <p:nvSpPr>
          <p:cNvPr id="21" name="TextBox 20">
            <a:hlinkClick r:id="" action="ppaction://noaction">
              <a:snd r:embed="rId8" name="5. Ein Wassersport.wav"/>
            </a:hlinkClick>
            <a:extLst>
              <a:ext uri="{FF2B5EF4-FFF2-40B4-BE49-F238E27FC236}">
                <a16:creationId xmlns:a16="http://schemas.microsoft.com/office/drawing/2014/main" id="{12CF4BD9-7C13-49B3-8F59-3F84638EE3FC}"/>
              </a:ext>
            </a:extLst>
          </p:cNvPr>
          <p:cNvSpPr txBox="1"/>
          <p:nvPr/>
        </p:nvSpPr>
        <p:spPr>
          <a:xfrm>
            <a:off x="380629" y="4004358"/>
            <a:ext cx="432000" cy="432000"/>
          </a:xfrm>
          <a:prstGeom prst="rect">
            <a:avLst/>
          </a:prstGeom>
          <a:solidFill>
            <a:srgbClr val="1F4E79"/>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5</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23" name="TextBox 22">
            <a:hlinkClick r:id="" action="ppaction://noaction">
              <a:snd r:embed="rId9" name="7. Du und Ich.wav"/>
            </a:hlinkClick>
            <a:extLst>
              <a:ext uri="{FF2B5EF4-FFF2-40B4-BE49-F238E27FC236}">
                <a16:creationId xmlns:a16="http://schemas.microsoft.com/office/drawing/2014/main" id="{AD617990-1FBB-418E-B2CB-4A4D76D44042}"/>
              </a:ext>
            </a:extLst>
          </p:cNvPr>
          <p:cNvSpPr txBox="1"/>
          <p:nvPr/>
        </p:nvSpPr>
        <p:spPr>
          <a:xfrm>
            <a:off x="380629" y="5130104"/>
            <a:ext cx="432000" cy="432000"/>
          </a:xfrm>
          <a:prstGeom prst="rect">
            <a:avLst/>
          </a:prstGeom>
          <a:solidFill>
            <a:srgbClr val="1F4E79"/>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7</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25" name="TextBox 24">
            <a:hlinkClick r:id="" action="ppaction://noaction">
              <a:snd r:embed="rId10" name="8. Islam.wav"/>
            </a:hlinkClick>
            <a:extLst>
              <a:ext uri="{FF2B5EF4-FFF2-40B4-BE49-F238E27FC236}">
                <a16:creationId xmlns:a16="http://schemas.microsoft.com/office/drawing/2014/main" id="{C10C20C5-1B9C-49C6-BFAC-824DAC119387}"/>
              </a:ext>
            </a:extLst>
          </p:cNvPr>
          <p:cNvSpPr txBox="1"/>
          <p:nvPr/>
        </p:nvSpPr>
        <p:spPr>
          <a:xfrm>
            <a:off x="380629" y="5692980"/>
            <a:ext cx="432000" cy="432000"/>
          </a:xfrm>
          <a:prstGeom prst="rect">
            <a:avLst/>
          </a:prstGeom>
          <a:solidFill>
            <a:srgbClr val="1F4E79"/>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8</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1505267C-78A1-4CC0-8AE8-10A983626F8C}"/>
              </a:ext>
            </a:extLst>
          </p:cNvPr>
          <p:cNvSpPr txBox="1"/>
          <p:nvPr/>
        </p:nvSpPr>
        <p:spPr>
          <a:xfrm>
            <a:off x="999067" y="5692980"/>
            <a:ext cx="7704666" cy="400110"/>
          </a:xfrm>
          <a:prstGeom prst="rect">
            <a:avLst/>
          </a:prstGeom>
          <a:noFill/>
        </p:spPr>
        <p:txBody>
          <a:bodyPr wrap="square" rtlCol="0">
            <a:spAutoFit/>
          </a:bodyPr>
          <a:lstStyle/>
          <a:p>
            <a:r>
              <a:rPr lang="en-GB" sz="2000" dirty="0">
                <a:solidFill>
                  <a:srgbClr val="1F4E79"/>
                </a:solidFill>
              </a:rPr>
              <a:t>das </a:t>
            </a:r>
            <a:r>
              <a:rPr lang="en-GB" sz="2000" dirty="0" err="1">
                <a:solidFill>
                  <a:srgbClr val="1F4E79"/>
                </a:solidFill>
              </a:rPr>
              <a:t>Schlagzeug</a:t>
            </a:r>
            <a:r>
              <a:rPr lang="en-GB" sz="2000" dirty="0">
                <a:solidFill>
                  <a:srgbClr val="1F4E79"/>
                </a:solidFill>
              </a:rPr>
              <a:t>, die </a:t>
            </a:r>
            <a:r>
              <a:rPr lang="en-GB" sz="2000" dirty="0" err="1">
                <a:solidFill>
                  <a:srgbClr val="1F4E79"/>
                </a:solidFill>
              </a:rPr>
              <a:t>Moschee</a:t>
            </a:r>
            <a:r>
              <a:rPr lang="en-GB" sz="2000" dirty="0">
                <a:solidFill>
                  <a:srgbClr val="1F4E79"/>
                </a:solidFill>
              </a:rPr>
              <a:t>, das </a:t>
            </a:r>
            <a:r>
              <a:rPr lang="en-GB" sz="2000" dirty="0" err="1">
                <a:solidFill>
                  <a:srgbClr val="1F4E79"/>
                </a:solidFill>
              </a:rPr>
              <a:t>Türkisch</a:t>
            </a:r>
            <a:r>
              <a:rPr lang="en-GB" sz="2000" dirty="0">
                <a:solidFill>
                  <a:srgbClr val="1F4E79"/>
                </a:solidFill>
              </a:rPr>
              <a:t> </a:t>
            </a:r>
          </a:p>
        </p:txBody>
      </p:sp>
      <p:sp>
        <p:nvSpPr>
          <p:cNvPr id="27" name="TextBox 26">
            <a:extLst>
              <a:ext uri="{FF2B5EF4-FFF2-40B4-BE49-F238E27FC236}">
                <a16:creationId xmlns:a16="http://schemas.microsoft.com/office/drawing/2014/main" id="{56AB6F4B-E33A-458E-A951-F34B41C011A7}"/>
              </a:ext>
            </a:extLst>
          </p:cNvPr>
          <p:cNvSpPr txBox="1"/>
          <p:nvPr/>
        </p:nvSpPr>
        <p:spPr>
          <a:xfrm>
            <a:off x="999067" y="2321360"/>
            <a:ext cx="7704666" cy="400110"/>
          </a:xfrm>
          <a:prstGeom prst="rect">
            <a:avLst/>
          </a:prstGeom>
          <a:noFill/>
        </p:spPr>
        <p:txBody>
          <a:bodyPr wrap="square" rtlCol="0">
            <a:spAutoFit/>
          </a:bodyPr>
          <a:lstStyle/>
          <a:p>
            <a:r>
              <a:rPr lang="en-GB" sz="2000" dirty="0">
                <a:solidFill>
                  <a:srgbClr val="1F4E79"/>
                </a:solidFill>
              </a:rPr>
              <a:t>das </a:t>
            </a:r>
            <a:r>
              <a:rPr lang="en-GB" sz="2000" dirty="0" err="1">
                <a:solidFill>
                  <a:srgbClr val="1F4E79"/>
                </a:solidFill>
              </a:rPr>
              <a:t>Einzelkind</a:t>
            </a:r>
            <a:r>
              <a:rPr lang="en-GB" sz="2000" dirty="0">
                <a:solidFill>
                  <a:srgbClr val="1F4E79"/>
                </a:solidFill>
              </a:rPr>
              <a:t>, Angst </a:t>
            </a:r>
            <a:r>
              <a:rPr lang="en-GB" sz="2000" dirty="0" err="1">
                <a:solidFill>
                  <a:srgbClr val="1F4E79"/>
                </a:solidFill>
              </a:rPr>
              <a:t>vor</a:t>
            </a:r>
            <a:r>
              <a:rPr lang="en-GB" sz="2000" dirty="0">
                <a:solidFill>
                  <a:srgbClr val="1F4E79"/>
                </a:solidFill>
              </a:rPr>
              <a:t>, </a:t>
            </a:r>
            <a:r>
              <a:rPr lang="en-GB" sz="2000" dirty="0" err="1">
                <a:solidFill>
                  <a:srgbClr val="1F4E79"/>
                </a:solidFill>
              </a:rPr>
              <a:t>gemeinsam</a:t>
            </a:r>
            <a:endParaRPr lang="en-GB" sz="2000" dirty="0">
              <a:solidFill>
                <a:srgbClr val="1F4E79"/>
              </a:solidFill>
            </a:endParaRPr>
          </a:p>
        </p:txBody>
      </p:sp>
      <p:sp>
        <p:nvSpPr>
          <p:cNvPr id="28" name="TextBox 27">
            <a:extLst>
              <a:ext uri="{FF2B5EF4-FFF2-40B4-BE49-F238E27FC236}">
                <a16:creationId xmlns:a16="http://schemas.microsoft.com/office/drawing/2014/main" id="{FD3D1552-3E4C-490F-8EA7-F1F31D4126BB}"/>
              </a:ext>
            </a:extLst>
          </p:cNvPr>
          <p:cNvSpPr txBox="1"/>
          <p:nvPr/>
        </p:nvSpPr>
        <p:spPr>
          <a:xfrm>
            <a:off x="999067" y="2878612"/>
            <a:ext cx="7704666" cy="400110"/>
          </a:xfrm>
          <a:prstGeom prst="rect">
            <a:avLst/>
          </a:prstGeom>
          <a:noFill/>
        </p:spPr>
        <p:txBody>
          <a:bodyPr wrap="square" rtlCol="0">
            <a:spAutoFit/>
          </a:bodyPr>
          <a:lstStyle/>
          <a:p>
            <a:r>
              <a:rPr lang="en-GB" sz="2000" dirty="0" err="1">
                <a:solidFill>
                  <a:srgbClr val="1F4E79"/>
                </a:solidFill>
              </a:rPr>
              <a:t>zusammen</a:t>
            </a:r>
            <a:r>
              <a:rPr lang="en-GB" sz="2000" dirty="0">
                <a:solidFill>
                  <a:srgbClr val="1F4E79"/>
                </a:solidFill>
              </a:rPr>
              <a:t>, </a:t>
            </a:r>
            <a:r>
              <a:rPr lang="en-GB" sz="2000" dirty="0" err="1">
                <a:solidFill>
                  <a:srgbClr val="1F4E79"/>
                </a:solidFill>
              </a:rPr>
              <a:t>immer</a:t>
            </a:r>
            <a:r>
              <a:rPr lang="en-GB" sz="2000" dirty="0">
                <a:solidFill>
                  <a:srgbClr val="1F4E79"/>
                </a:solidFill>
              </a:rPr>
              <a:t>, Angst </a:t>
            </a:r>
            <a:r>
              <a:rPr lang="en-GB" sz="2000" dirty="0" err="1">
                <a:solidFill>
                  <a:srgbClr val="1F4E79"/>
                </a:solidFill>
              </a:rPr>
              <a:t>vor</a:t>
            </a:r>
            <a:r>
              <a:rPr lang="en-GB" sz="2000" dirty="0">
                <a:solidFill>
                  <a:srgbClr val="1F4E79"/>
                </a:solidFill>
              </a:rPr>
              <a:t> </a:t>
            </a:r>
          </a:p>
        </p:txBody>
      </p:sp>
      <p:sp>
        <p:nvSpPr>
          <p:cNvPr id="29" name="TextBox 28">
            <a:extLst>
              <a:ext uri="{FF2B5EF4-FFF2-40B4-BE49-F238E27FC236}">
                <a16:creationId xmlns:a16="http://schemas.microsoft.com/office/drawing/2014/main" id="{94489F1D-90CC-471A-A557-679D7A463BA0}"/>
              </a:ext>
            </a:extLst>
          </p:cNvPr>
          <p:cNvSpPr txBox="1"/>
          <p:nvPr/>
        </p:nvSpPr>
        <p:spPr>
          <a:xfrm>
            <a:off x="999067" y="3443866"/>
            <a:ext cx="7704666" cy="400110"/>
          </a:xfrm>
          <a:prstGeom prst="rect">
            <a:avLst/>
          </a:prstGeom>
          <a:noFill/>
        </p:spPr>
        <p:txBody>
          <a:bodyPr wrap="square" rtlCol="0">
            <a:spAutoFit/>
          </a:bodyPr>
          <a:lstStyle/>
          <a:p>
            <a:r>
              <a:rPr lang="en-GB" sz="2000" dirty="0">
                <a:solidFill>
                  <a:srgbClr val="1F4E79"/>
                </a:solidFill>
              </a:rPr>
              <a:t>das </a:t>
            </a:r>
            <a:r>
              <a:rPr lang="en-GB" sz="2000" dirty="0" err="1">
                <a:solidFill>
                  <a:srgbClr val="1F4E79"/>
                </a:solidFill>
              </a:rPr>
              <a:t>Schlagzeug</a:t>
            </a:r>
            <a:r>
              <a:rPr lang="en-GB" sz="2000" dirty="0">
                <a:solidFill>
                  <a:srgbClr val="1F4E79"/>
                </a:solidFill>
              </a:rPr>
              <a:t>, die </a:t>
            </a:r>
            <a:r>
              <a:rPr lang="en-GB" sz="2000" dirty="0" err="1">
                <a:solidFill>
                  <a:srgbClr val="1F4E79"/>
                </a:solidFill>
              </a:rPr>
              <a:t>Moschee</a:t>
            </a:r>
            <a:r>
              <a:rPr lang="en-GB" sz="2000" dirty="0">
                <a:solidFill>
                  <a:srgbClr val="1F4E79"/>
                </a:solidFill>
              </a:rPr>
              <a:t>, das </a:t>
            </a:r>
            <a:r>
              <a:rPr lang="en-GB" sz="2000" dirty="0" err="1">
                <a:solidFill>
                  <a:srgbClr val="1F4E79"/>
                </a:solidFill>
              </a:rPr>
              <a:t>Einzelkind</a:t>
            </a:r>
            <a:endParaRPr lang="en-GB" sz="2000" dirty="0">
              <a:solidFill>
                <a:srgbClr val="1F4E79"/>
              </a:solidFill>
            </a:endParaRPr>
          </a:p>
        </p:txBody>
      </p:sp>
      <p:sp>
        <p:nvSpPr>
          <p:cNvPr id="30" name="TextBox 29">
            <a:extLst>
              <a:ext uri="{FF2B5EF4-FFF2-40B4-BE49-F238E27FC236}">
                <a16:creationId xmlns:a16="http://schemas.microsoft.com/office/drawing/2014/main" id="{36852CEC-FCC2-46C6-B0C3-4CB7F2A4B28E}"/>
              </a:ext>
            </a:extLst>
          </p:cNvPr>
          <p:cNvSpPr txBox="1"/>
          <p:nvPr/>
        </p:nvSpPr>
        <p:spPr>
          <a:xfrm>
            <a:off x="999067" y="4005119"/>
            <a:ext cx="7704666" cy="400110"/>
          </a:xfrm>
          <a:prstGeom prst="rect">
            <a:avLst/>
          </a:prstGeom>
          <a:noFill/>
        </p:spPr>
        <p:txBody>
          <a:bodyPr wrap="square" rtlCol="0">
            <a:spAutoFit/>
          </a:bodyPr>
          <a:lstStyle/>
          <a:p>
            <a:r>
              <a:rPr lang="en-GB" sz="2000" dirty="0" err="1">
                <a:solidFill>
                  <a:srgbClr val="1F4E79"/>
                </a:solidFill>
              </a:rPr>
              <a:t>zusammen</a:t>
            </a:r>
            <a:r>
              <a:rPr lang="en-GB" sz="2000" dirty="0">
                <a:solidFill>
                  <a:srgbClr val="1F4E79"/>
                </a:solidFill>
              </a:rPr>
              <a:t>, das </a:t>
            </a:r>
            <a:r>
              <a:rPr lang="en-GB" sz="2000" dirty="0" err="1">
                <a:solidFill>
                  <a:srgbClr val="1F4E79"/>
                </a:solidFill>
              </a:rPr>
              <a:t>Schlagzeug</a:t>
            </a:r>
            <a:r>
              <a:rPr lang="en-GB" sz="2000" dirty="0">
                <a:solidFill>
                  <a:srgbClr val="1F4E79"/>
                </a:solidFill>
              </a:rPr>
              <a:t>, </a:t>
            </a:r>
            <a:r>
              <a:rPr lang="en-GB" sz="2000" dirty="0" err="1">
                <a:solidFill>
                  <a:srgbClr val="1F4E79"/>
                </a:solidFill>
              </a:rPr>
              <a:t>schwimmen</a:t>
            </a:r>
            <a:endParaRPr lang="en-GB" sz="2000" dirty="0">
              <a:solidFill>
                <a:srgbClr val="1F4E79"/>
              </a:solidFill>
            </a:endParaRPr>
          </a:p>
        </p:txBody>
      </p:sp>
      <p:sp>
        <p:nvSpPr>
          <p:cNvPr id="31" name="TextBox 30">
            <a:extLst>
              <a:ext uri="{FF2B5EF4-FFF2-40B4-BE49-F238E27FC236}">
                <a16:creationId xmlns:a16="http://schemas.microsoft.com/office/drawing/2014/main" id="{7F17E8C6-F72E-4307-B84C-96A6B532A46D}"/>
              </a:ext>
            </a:extLst>
          </p:cNvPr>
          <p:cNvSpPr txBox="1"/>
          <p:nvPr/>
        </p:nvSpPr>
        <p:spPr>
          <a:xfrm>
            <a:off x="999067" y="4566372"/>
            <a:ext cx="7704666" cy="400110"/>
          </a:xfrm>
          <a:prstGeom prst="rect">
            <a:avLst/>
          </a:prstGeom>
          <a:noFill/>
        </p:spPr>
        <p:txBody>
          <a:bodyPr wrap="square" rtlCol="0">
            <a:spAutoFit/>
          </a:bodyPr>
          <a:lstStyle/>
          <a:p>
            <a:r>
              <a:rPr lang="en-GB" sz="2000" dirty="0" err="1">
                <a:solidFill>
                  <a:srgbClr val="1F4E79"/>
                </a:solidFill>
              </a:rPr>
              <a:t>immer</a:t>
            </a:r>
            <a:r>
              <a:rPr lang="en-GB" sz="2000" dirty="0">
                <a:solidFill>
                  <a:srgbClr val="1F4E79"/>
                </a:solidFill>
              </a:rPr>
              <a:t>, </a:t>
            </a:r>
            <a:r>
              <a:rPr lang="en-GB" sz="2000" dirty="0" err="1">
                <a:solidFill>
                  <a:srgbClr val="1F4E79"/>
                </a:solidFill>
              </a:rPr>
              <a:t>beide</a:t>
            </a:r>
            <a:r>
              <a:rPr lang="en-GB" sz="2000" dirty="0">
                <a:solidFill>
                  <a:srgbClr val="1F4E79"/>
                </a:solidFill>
              </a:rPr>
              <a:t>, </a:t>
            </a:r>
            <a:r>
              <a:rPr lang="en-GB" sz="2000" dirty="0" err="1">
                <a:solidFill>
                  <a:srgbClr val="1F4E79"/>
                </a:solidFill>
              </a:rPr>
              <a:t>gemeinsam</a:t>
            </a:r>
            <a:endParaRPr lang="en-GB" sz="2000" dirty="0">
              <a:solidFill>
                <a:srgbClr val="1F4E79"/>
              </a:solidFill>
            </a:endParaRPr>
          </a:p>
        </p:txBody>
      </p:sp>
      <p:sp>
        <p:nvSpPr>
          <p:cNvPr id="34" name="TextBox 33">
            <a:extLst>
              <a:ext uri="{FF2B5EF4-FFF2-40B4-BE49-F238E27FC236}">
                <a16:creationId xmlns:a16="http://schemas.microsoft.com/office/drawing/2014/main" id="{1724CCC6-E750-4A1C-B07E-3F246C610BDA}"/>
              </a:ext>
            </a:extLst>
          </p:cNvPr>
          <p:cNvSpPr txBox="1"/>
          <p:nvPr/>
        </p:nvSpPr>
        <p:spPr>
          <a:xfrm>
            <a:off x="999067" y="5130104"/>
            <a:ext cx="7704666" cy="400110"/>
          </a:xfrm>
          <a:prstGeom prst="rect">
            <a:avLst/>
          </a:prstGeom>
          <a:noFill/>
        </p:spPr>
        <p:txBody>
          <a:bodyPr wrap="square" rtlCol="0">
            <a:spAutoFit/>
          </a:bodyPr>
          <a:lstStyle/>
          <a:p>
            <a:r>
              <a:rPr lang="en-GB" sz="2000" dirty="0" err="1">
                <a:solidFill>
                  <a:srgbClr val="1F4E79"/>
                </a:solidFill>
              </a:rPr>
              <a:t>wir</a:t>
            </a:r>
            <a:r>
              <a:rPr lang="en-GB" sz="2000" dirty="0">
                <a:solidFill>
                  <a:srgbClr val="1F4E79"/>
                </a:solidFill>
              </a:rPr>
              <a:t>, </a:t>
            </a:r>
            <a:r>
              <a:rPr lang="en-GB" sz="2000" dirty="0" err="1">
                <a:solidFill>
                  <a:srgbClr val="1F4E79"/>
                </a:solidFill>
              </a:rPr>
              <a:t>immer</a:t>
            </a:r>
            <a:r>
              <a:rPr lang="en-GB" sz="2000" dirty="0">
                <a:solidFill>
                  <a:srgbClr val="1F4E79"/>
                </a:solidFill>
              </a:rPr>
              <a:t>, </a:t>
            </a:r>
            <a:r>
              <a:rPr lang="en-GB" sz="2000" dirty="0" err="1">
                <a:solidFill>
                  <a:srgbClr val="1F4E79"/>
                </a:solidFill>
              </a:rPr>
              <a:t>türkisch</a:t>
            </a:r>
            <a:r>
              <a:rPr lang="en-GB" sz="2000" dirty="0">
                <a:solidFill>
                  <a:srgbClr val="1F4E79"/>
                </a:solidFill>
              </a:rPr>
              <a:t> </a:t>
            </a:r>
          </a:p>
        </p:txBody>
      </p:sp>
      <p:pic>
        <p:nvPicPr>
          <p:cNvPr id="7170" name="Picture 2" descr="Thinkingboy Outline Clip Art">
            <a:extLst>
              <a:ext uri="{FF2B5EF4-FFF2-40B4-BE49-F238E27FC236}">
                <a16:creationId xmlns:a16="http://schemas.microsoft.com/office/drawing/2014/main" id="{69AE39B0-8D98-4337-B146-F9AE7051C2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7801" y="2315739"/>
            <a:ext cx="2114550" cy="282892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F911D2C0-0B15-4975-ACBE-EA829AFB24D9}"/>
              </a:ext>
            </a:extLst>
          </p:cNvPr>
          <p:cNvCxnSpPr/>
          <p:nvPr/>
        </p:nvCxnSpPr>
        <p:spPr>
          <a:xfrm>
            <a:off x="2726267" y="1988065"/>
            <a:ext cx="18796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9BAB43-00DC-4B87-9FCD-5EEB2B7E4BCE}"/>
              </a:ext>
            </a:extLst>
          </p:cNvPr>
          <p:cNvCxnSpPr>
            <a:cxnSpLocks/>
          </p:cNvCxnSpPr>
          <p:nvPr/>
        </p:nvCxnSpPr>
        <p:spPr>
          <a:xfrm>
            <a:off x="4767105" y="2002802"/>
            <a:ext cx="1564216" cy="786"/>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F773D9A-1C9E-4FF7-8ABD-4E10EBDCA625}"/>
              </a:ext>
            </a:extLst>
          </p:cNvPr>
          <p:cNvCxnSpPr>
            <a:cxnSpLocks/>
          </p:cNvCxnSpPr>
          <p:nvPr/>
        </p:nvCxnSpPr>
        <p:spPr>
          <a:xfrm>
            <a:off x="1140466" y="2553879"/>
            <a:ext cx="1623289"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F70B76E-654D-41B0-9595-ADE250194C43}"/>
              </a:ext>
            </a:extLst>
          </p:cNvPr>
          <p:cNvCxnSpPr>
            <a:cxnSpLocks/>
          </p:cNvCxnSpPr>
          <p:nvPr/>
        </p:nvCxnSpPr>
        <p:spPr>
          <a:xfrm>
            <a:off x="4173916" y="2560444"/>
            <a:ext cx="1564216" cy="786"/>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8EDC820-EE55-470A-9D4B-DB68CFE8D6C6}"/>
              </a:ext>
            </a:extLst>
          </p:cNvPr>
          <p:cNvCxnSpPr>
            <a:cxnSpLocks/>
          </p:cNvCxnSpPr>
          <p:nvPr/>
        </p:nvCxnSpPr>
        <p:spPr>
          <a:xfrm>
            <a:off x="2560854" y="3115850"/>
            <a:ext cx="727089"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012718-9951-49A4-AF8A-3FD692DFE298}"/>
              </a:ext>
            </a:extLst>
          </p:cNvPr>
          <p:cNvCxnSpPr>
            <a:cxnSpLocks/>
          </p:cNvCxnSpPr>
          <p:nvPr/>
        </p:nvCxnSpPr>
        <p:spPr>
          <a:xfrm>
            <a:off x="3419489" y="3115967"/>
            <a:ext cx="1186378"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6CE15B3-7D0D-4C56-A2A0-7BBFEA3FCCA7}"/>
              </a:ext>
            </a:extLst>
          </p:cNvPr>
          <p:cNvCxnSpPr>
            <a:cxnSpLocks/>
          </p:cNvCxnSpPr>
          <p:nvPr/>
        </p:nvCxnSpPr>
        <p:spPr>
          <a:xfrm>
            <a:off x="3230949" y="3666212"/>
            <a:ext cx="1563457"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EA52E1E-DE6B-490D-9AF9-761021E94B3B}"/>
              </a:ext>
            </a:extLst>
          </p:cNvPr>
          <p:cNvCxnSpPr>
            <a:cxnSpLocks/>
          </p:cNvCxnSpPr>
          <p:nvPr/>
        </p:nvCxnSpPr>
        <p:spPr>
          <a:xfrm>
            <a:off x="4909622" y="3666212"/>
            <a:ext cx="1728245"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455E184-DC1F-4D0C-A5DE-16AB7A05FBEA}"/>
              </a:ext>
            </a:extLst>
          </p:cNvPr>
          <p:cNvCxnSpPr>
            <a:cxnSpLocks/>
          </p:cNvCxnSpPr>
          <p:nvPr/>
        </p:nvCxnSpPr>
        <p:spPr>
          <a:xfrm>
            <a:off x="1140466" y="4243318"/>
            <a:ext cx="1259745"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6F6A04A-1EAC-4E8D-92C8-97E2A1F4DA1A}"/>
              </a:ext>
            </a:extLst>
          </p:cNvPr>
          <p:cNvCxnSpPr/>
          <p:nvPr/>
        </p:nvCxnSpPr>
        <p:spPr>
          <a:xfrm>
            <a:off x="2598192" y="4245145"/>
            <a:ext cx="18796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0BBF16C-6E87-40F7-830C-07FFEBB28264}"/>
              </a:ext>
            </a:extLst>
          </p:cNvPr>
          <p:cNvCxnSpPr>
            <a:cxnSpLocks/>
          </p:cNvCxnSpPr>
          <p:nvPr/>
        </p:nvCxnSpPr>
        <p:spPr>
          <a:xfrm>
            <a:off x="2036666" y="4808571"/>
            <a:ext cx="727089"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5D3A9BF-C03F-4B54-A038-ADB2CD1A0EF8}"/>
              </a:ext>
            </a:extLst>
          </p:cNvPr>
          <p:cNvCxnSpPr>
            <a:cxnSpLocks/>
          </p:cNvCxnSpPr>
          <p:nvPr/>
        </p:nvCxnSpPr>
        <p:spPr>
          <a:xfrm>
            <a:off x="2883959" y="4808571"/>
            <a:ext cx="1564216" cy="786"/>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42C501B-BE78-4410-82E7-1CA31C3A55B9}"/>
              </a:ext>
            </a:extLst>
          </p:cNvPr>
          <p:cNvCxnSpPr>
            <a:cxnSpLocks/>
          </p:cNvCxnSpPr>
          <p:nvPr/>
        </p:nvCxnSpPr>
        <p:spPr>
          <a:xfrm>
            <a:off x="1558911" y="5364142"/>
            <a:ext cx="727089"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288923-4A21-4BB5-8F87-562D3192D654}"/>
              </a:ext>
            </a:extLst>
          </p:cNvPr>
          <p:cNvCxnSpPr>
            <a:cxnSpLocks/>
          </p:cNvCxnSpPr>
          <p:nvPr/>
        </p:nvCxnSpPr>
        <p:spPr>
          <a:xfrm flipV="1">
            <a:off x="2493448" y="5364142"/>
            <a:ext cx="926041" cy="8612"/>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691BE3C-D765-4601-B8FF-DF58B922634F}"/>
              </a:ext>
            </a:extLst>
          </p:cNvPr>
          <p:cNvCxnSpPr>
            <a:cxnSpLocks/>
          </p:cNvCxnSpPr>
          <p:nvPr/>
        </p:nvCxnSpPr>
        <p:spPr>
          <a:xfrm>
            <a:off x="1140466" y="5927371"/>
            <a:ext cx="18796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CE86F32-B3FA-4426-8BBF-58C121BCFB83}"/>
              </a:ext>
            </a:extLst>
          </p:cNvPr>
          <p:cNvCxnSpPr>
            <a:cxnSpLocks/>
          </p:cNvCxnSpPr>
          <p:nvPr/>
        </p:nvCxnSpPr>
        <p:spPr>
          <a:xfrm>
            <a:off x="4956024" y="5927371"/>
            <a:ext cx="1375297"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a:hlinkClick r:id="" action="ppaction://noaction">
              <a:snd r:embed="rId12" name="6.wav"/>
            </a:hlinkClick>
            <a:extLst>
              <a:ext uri="{FF2B5EF4-FFF2-40B4-BE49-F238E27FC236}">
                <a16:creationId xmlns:a16="http://schemas.microsoft.com/office/drawing/2014/main" id="{12CF4BD9-7C13-49B3-8F59-3F84638EE3FC}"/>
              </a:ext>
            </a:extLst>
          </p:cNvPr>
          <p:cNvSpPr txBox="1"/>
          <p:nvPr/>
        </p:nvSpPr>
        <p:spPr>
          <a:xfrm>
            <a:off x="380629" y="4566372"/>
            <a:ext cx="432000" cy="432000"/>
          </a:xfrm>
          <a:prstGeom prst="rect">
            <a:avLst/>
          </a:prstGeom>
          <a:solidFill>
            <a:srgbClr val="1F4E79"/>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6</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sp>
        <p:nvSpPr>
          <p:cNvPr id="42" name="Rounded Rectangle 11">
            <a:extLst>
              <a:ext uri="{FF2B5EF4-FFF2-40B4-BE49-F238E27FC236}">
                <a16:creationId xmlns:a16="http://schemas.microsoft.com/office/drawing/2014/main" id="{483D7EB9-C2AA-4190-98DE-925F861600E9}"/>
              </a:ext>
            </a:extLst>
          </p:cNvPr>
          <p:cNvSpPr/>
          <p:nvPr/>
        </p:nvSpPr>
        <p:spPr>
          <a:xfrm>
            <a:off x="10090484" y="247046"/>
            <a:ext cx="18668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F6252276-E167-4D97-AED6-6E7CF02D34F7}"/>
              </a:ext>
            </a:extLst>
          </p:cNvPr>
          <p:cNvSpPr/>
          <p:nvPr/>
        </p:nvSpPr>
        <p:spPr>
          <a:xfrm>
            <a:off x="806527" y="68827"/>
            <a:ext cx="3987879" cy="1513518"/>
          </a:xfrm>
          <a:prstGeom prst="wedgeRoundRectCallou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Add a </a:t>
            </a:r>
            <a:r>
              <a:rPr lang="en-GB" sz="2000" b="1" dirty="0">
                <a:solidFill>
                  <a:schemeClr val="bg1"/>
                </a:solidFill>
              </a:rPr>
              <a:t>capital letter </a:t>
            </a:r>
            <a:r>
              <a:rPr lang="en-GB" sz="2000" dirty="0">
                <a:solidFill>
                  <a:schemeClr val="bg1"/>
                </a:solidFill>
              </a:rPr>
              <a:t>to </a:t>
            </a:r>
            <a:r>
              <a:rPr lang="en-GB" sz="2000" dirty="0"/>
              <a:t>change an adjective (</a:t>
            </a:r>
            <a:r>
              <a:rPr lang="en-GB" sz="2000" b="1" dirty="0" err="1"/>
              <a:t>t</a:t>
            </a:r>
            <a:r>
              <a:rPr lang="en-GB" sz="2000" dirty="0" err="1">
                <a:solidFill>
                  <a:schemeClr val="bg1"/>
                </a:solidFill>
              </a:rPr>
              <a:t>ürkisch</a:t>
            </a:r>
            <a:r>
              <a:rPr lang="en-GB" sz="2000" dirty="0">
                <a:solidFill>
                  <a:schemeClr val="bg1"/>
                </a:solidFill>
              </a:rPr>
              <a:t>, </a:t>
            </a:r>
            <a:r>
              <a:rPr lang="en-GB" sz="2000" b="1" dirty="0" err="1">
                <a:solidFill>
                  <a:schemeClr val="bg1"/>
                </a:solidFill>
              </a:rPr>
              <a:t>d</a:t>
            </a:r>
            <a:r>
              <a:rPr lang="en-GB" sz="2000" dirty="0" err="1">
                <a:solidFill>
                  <a:schemeClr val="bg1"/>
                </a:solidFill>
              </a:rPr>
              <a:t>eutsch</a:t>
            </a:r>
            <a:r>
              <a:rPr lang="en-GB" sz="2000" dirty="0">
                <a:solidFill>
                  <a:schemeClr val="bg1"/>
                </a:solidFill>
              </a:rPr>
              <a:t>) into a language (</a:t>
            </a:r>
            <a:r>
              <a:rPr lang="en-GB" sz="2000" b="1" dirty="0" err="1">
                <a:solidFill>
                  <a:schemeClr val="bg1"/>
                </a:solidFill>
              </a:rPr>
              <a:t>T</a:t>
            </a:r>
            <a:r>
              <a:rPr lang="en-GB" sz="2000" dirty="0" err="1">
                <a:solidFill>
                  <a:schemeClr val="bg1"/>
                </a:solidFill>
              </a:rPr>
              <a:t>ürkisch</a:t>
            </a:r>
            <a:r>
              <a:rPr lang="en-GB" sz="2000" dirty="0">
                <a:solidFill>
                  <a:schemeClr val="bg1"/>
                </a:solidFill>
              </a:rPr>
              <a:t>, </a:t>
            </a:r>
            <a:r>
              <a:rPr lang="en-GB" sz="2000" b="1" dirty="0">
                <a:solidFill>
                  <a:schemeClr val="bg1"/>
                </a:solidFill>
              </a:rPr>
              <a:t>D</a:t>
            </a:r>
            <a:r>
              <a:rPr lang="en-GB" sz="2000" dirty="0">
                <a:solidFill>
                  <a:schemeClr val="bg1"/>
                </a:solidFill>
              </a:rPr>
              <a:t>eutsch).</a:t>
            </a:r>
            <a:endParaRPr lang="en-GB" sz="2000" dirty="0"/>
          </a:p>
        </p:txBody>
      </p:sp>
    </p:spTree>
    <p:extLst>
      <p:ext uri="{BB962C8B-B14F-4D97-AF65-F5344CB8AC3E}">
        <p14:creationId xmlns:p14="http://schemas.microsoft.com/office/powerpoint/2010/main" val="354827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4453" y="617273"/>
            <a:ext cx="222873" cy="168187"/>
          </a:xfrm>
        </p:spPr>
        <p:txBody>
          <a:bodyPr>
            <a:normAutofit/>
          </a:bodyPr>
          <a:lstStyle/>
          <a:p>
            <a:r>
              <a:rPr lang="en-GB" sz="100" b="1" dirty="0" err="1">
                <a:solidFill>
                  <a:schemeClr val="bg1"/>
                </a:solidFill>
              </a:rPr>
              <a:t>Vokabeln</a:t>
            </a:r>
            <a:endParaRPr lang="en-GB" sz="100" b="1" dirty="0">
              <a:solidFill>
                <a:schemeClr val="bg1"/>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9218" name="Picture 2" descr="Masjid Clip Art">
            <a:extLst>
              <a:ext uri="{FF2B5EF4-FFF2-40B4-BE49-F238E27FC236}">
                <a16:creationId xmlns:a16="http://schemas.microsoft.com/office/drawing/2014/main" id="{57B4158E-ED3E-4AFC-95D0-C47566C4D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876" y="1905837"/>
            <a:ext cx="1364273" cy="161872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rums Clip Art">
            <a:extLst>
              <a:ext uri="{FF2B5EF4-FFF2-40B4-BE49-F238E27FC236}">
                <a16:creationId xmlns:a16="http://schemas.microsoft.com/office/drawing/2014/main" id="{79AE254A-A4FA-46A7-8ED5-E96438A862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9158" y="1381167"/>
            <a:ext cx="1586842" cy="127476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ear, I'M Afraid, Sitting, The Jitters, Trapped">
            <a:extLst>
              <a:ext uri="{FF2B5EF4-FFF2-40B4-BE49-F238E27FC236}">
                <a16:creationId xmlns:a16="http://schemas.microsoft.com/office/drawing/2014/main" id="{C0EFA3B7-A5F2-49CD-8E2F-3B48CA08C7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4779" y="4021418"/>
            <a:ext cx="1778000" cy="177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261BD03-85FE-49D1-B20B-133B06BCB3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8223" y="3429001"/>
            <a:ext cx="1618721" cy="1618721"/>
          </a:xfrm>
          <a:prstGeom prst="rect">
            <a:avLst/>
          </a:prstGeom>
        </p:spPr>
      </p:pic>
      <p:grpSp>
        <p:nvGrpSpPr>
          <p:cNvPr id="7" name="Group 6">
            <a:extLst>
              <a:ext uri="{FF2B5EF4-FFF2-40B4-BE49-F238E27FC236}">
                <a16:creationId xmlns:a16="http://schemas.microsoft.com/office/drawing/2014/main" id="{ABB26DD4-2785-4D5D-A158-C429333D398E}"/>
              </a:ext>
            </a:extLst>
          </p:cNvPr>
          <p:cNvGrpSpPr/>
          <p:nvPr/>
        </p:nvGrpSpPr>
        <p:grpSpPr>
          <a:xfrm>
            <a:off x="8312009" y="1518399"/>
            <a:ext cx="2746806" cy="1778000"/>
            <a:chOff x="8735483" y="1163991"/>
            <a:chExt cx="2746806" cy="1778000"/>
          </a:xfrm>
        </p:grpSpPr>
        <p:pic>
          <p:nvPicPr>
            <p:cNvPr id="2" name="Picture 1">
              <a:extLst>
                <a:ext uri="{FF2B5EF4-FFF2-40B4-BE49-F238E27FC236}">
                  <a16:creationId xmlns:a16="http://schemas.microsoft.com/office/drawing/2014/main" id="{EA06147C-96BC-4D55-85FB-0CD0F4FE1331}"/>
                </a:ext>
              </a:extLst>
            </p:cNvPr>
            <p:cNvPicPr>
              <a:picLocks noChangeAspect="1"/>
            </p:cNvPicPr>
            <p:nvPr/>
          </p:nvPicPr>
          <p:blipFill>
            <a:blip r:embed="rId8"/>
            <a:stretch>
              <a:fillRect/>
            </a:stretch>
          </p:blipFill>
          <p:spPr>
            <a:xfrm>
              <a:off x="8735483" y="1163991"/>
              <a:ext cx="2746806" cy="1778000"/>
            </a:xfrm>
            <a:prstGeom prst="rect">
              <a:avLst/>
            </a:prstGeom>
          </p:spPr>
        </p:pic>
        <p:sp>
          <p:nvSpPr>
            <p:cNvPr id="6" name="Arrow: Down 5">
              <a:extLst>
                <a:ext uri="{FF2B5EF4-FFF2-40B4-BE49-F238E27FC236}">
                  <a16:creationId xmlns:a16="http://schemas.microsoft.com/office/drawing/2014/main" id="{C1D19058-9619-48A6-820F-1EB89C4556A2}"/>
                </a:ext>
              </a:extLst>
            </p:cNvPr>
            <p:cNvSpPr/>
            <p:nvPr/>
          </p:nvSpPr>
          <p:spPr>
            <a:xfrm>
              <a:off x="10322064" y="1344876"/>
              <a:ext cx="203200" cy="4133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5CE77FEC-FE18-4E93-A621-4945D358ABFD}"/>
              </a:ext>
            </a:extLst>
          </p:cNvPr>
          <p:cNvSpPr txBox="1"/>
          <p:nvPr/>
        </p:nvSpPr>
        <p:spPr>
          <a:xfrm>
            <a:off x="491067" y="3572933"/>
            <a:ext cx="2184400" cy="400110"/>
          </a:xfrm>
          <a:prstGeom prst="rect">
            <a:avLst/>
          </a:prstGeom>
          <a:noFill/>
        </p:spPr>
        <p:txBody>
          <a:bodyPr wrap="square" rtlCol="0">
            <a:spAutoFit/>
          </a:bodyPr>
          <a:lstStyle/>
          <a:p>
            <a:pPr algn="ctr"/>
            <a:r>
              <a:rPr lang="en-GB" sz="2000" dirty="0">
                <a:solidFill>
                  <a:schemeClr val="accent1">
                    <a:lumMod val="50000"/>
                  </a:schemeClr>
                </a:solidFill>
              </a:rPr>
              <a:t>die </a:t>
            </a:r>
            <a:r>
              <a:rPr lang="en-GB" sz="2000" dirty="0" err="1">
                <a:solidFill>
                  <a:schemeClr val="accent1">
                    <a:lumMod val="50000"/>
                  </a:schemeClr>
                </a:solidFill>
              </a:rPr>
              <a:t>Moschee</a:t>
            </a:r>
            <a:endParaRPr lang="en-GB" sz="2000" dirty="0">
              <a:solidFill>
                <a:schemeClr val="accent1">
                  <a:lumMod val="50000"/>
                </a:schemeClr>
              </a:solidFill>
            </a:endParaRPr>
          </a:p>
        </p:txBody>
      </p:sp>
      <p:sp>
        <p:nvSpPr>
          <p:cNvPr id="14" name="TextBox 13">
            <a:extLst>
              <a:ext uri="{FF2B5EF4-FFF2-40B4-BE49-F238E27FC236}">
                <a16:creationId xmlns:a16="http://schemas.microsoft.com/office/drawing/2014/main" id="{94192926-78BF-4234-980D-961A48DB1AA7}"/>
              </a:ext>
            </a:extLst>
          </p:cNvPr>
          <p:cNvSpPr txBox="1"/>
          <p:nvPr/>
        </p:nvSpPr>
        <p:spPr>
          <a:xfrm>
            <a:off x="4210379" y="2710129"/>
            <a:ext cx="2184400" cy="400110"/>
          </a:xfrm>
          <a:prstGeom prst="rect">
            <a:avLst/>
          </a:prstGeom>
          <a:noFill/>
        </p:spPr>
        <p:txBody>
          <a:bodyPr wrap="square" rtlCol="0">
            <a:spAutoFit/>
          </a:bodyPr>
          <a:lstStyle/>
          <a:p>
            <a:pPr algn="ctr"/>
            <a:r>
              <a:rPr lang="en-GB" sz="2000" dirty="0">
                <a:solidFill>
                  <a:schemeClr val="accent1">
                    <a:lumMod val="50000"/>
                  </a:schemeClr>
                </a:solidFill>
              </a:rPr>
              <a:t>das </a:t>
            </a:r>
            <a:r>
              <a:rPr lang="en-GB" sz="2000" dirty="0" err="1">
                <a:solidFill>
                  <a:schemeClr val="accent1">
                    <a:lumMod val="50000"/>
                  </a:schemeClr>
                </a:solidFill>
              </a:rPr>
              <a:t>Schlagzeug</a:t>
            </a:r>
            <a:endParaRPr lang="en-GB" sz="2000" dirty="0">
              <a:solidFill>
                <a:schemeClr val="accent1">
                  <a:lumMod val="50000"/>
                </a:schemeClr>
              </a:solidFill>
            </a:endParaRPr>
          </a:p>
        </p:txBody>
      </p:sp>
      <p:sp>
        <p:nvSpPr>
          <p:cNvPr id="15" name="TextBox 14">
            <a:extLst>
              <a:ext uri="{FF2B5EF4-FFF2-40B4-BE49-F238E27FC236}">
                <a16:creationId xmlns:a16="http://schemas.microsoft.com/office/drawing/2014/main" id="{8CEEBE89-56B1-4C9B-866A-FB6DAE573800}"/>
              </a:ext>
            </a:extLst>
          </p:cNvPr>
          <p:cNvSpPr txBox="1"/>
          <p:nvPr/>
        </p:nvSpPr>
        <p:spPr>
          <a:xfrm>
            <a:off x="2381579" y="5647738"/>
            <a:ext cx="2184400" cy="400110"/>
          </a:xfrm>
          <a:prstGeom prst="rect">
            <a:avLst/>
          </a:prstGeom>
          <a:noFill/>
        </p:spPr>
        <p:txBody>
          <a:bodyPr wrap="square" rtlCol="0">
            <a:spAutoFit/>
          </a:bodyPr>
          <a:lstStyle/>
          <a:p>
            <a:pPr algn="ctr"/>
            <a:r>
              <a:rPr lang="en-GB" sz="2000" dirty="0">
                <a:solidFill>
                  <a:schemeClr val="accent1">
                    <a:lumMod val="50000"/>
                  </a:schemeClr>
                </a:solidFill>
              </a:rPr>
              <a:t>Angst </a:t>
            </a:r>
            <a:r>
              <a:rPr lang="en-GB" sz="2000" dirty="0" err="1">
                <a:solidFill>
                  <a:schemeClr val="accent1">
                    <a:lumMod val="50000"/>
                  </a:schemeClr>
                </a:solidFill>
              </a:rPr>
              <a:t>vor</a:t>
            </a:r>
            <a:endParaRPr lang="en-GB" sz="2000" dirty="0">
              <a:solidFill>
                <a:schemeClr val="accent1">
                  <a:lumMod val="50000"/>
                </a:schemeClr>
              </a:solidFill>
            </a:endParaRPr>
          </a:p>
        </p:txBody>
      </p:sp>
      <p:sp>
        <p:nvSpPr>
          <p:cNvPr id="16" name="TextBox 15">
            <a:extLst>
              <a:ext uri="{FF2B5EF4-FFF2-40B4-BE49-F238E27FC236}">
                <a16:creationId xmlns:a16="http://schemas.microsoft.com/office/drawing/2014/main" id="{10FDA3A6-F94F-4728-B6DD-8FBCD2D4D37D}"/>
              </a:ext>
            </a:extLst>
          </p:cNvPr>
          <p:cNvSpPr txBox="1"/>
          <p:nvPr/>
        </p:nvSpPr>
        <p:spPr>
          <a:xfrm>
            <a:off x="5302579" y="5047721"/>
            <a:ext cx="2184400" cy="400110"/>
          </a:xfrm>
          <a:prstGeom prst="rect">
            <a:avLst/>
          </a:prstGeom>
          <a:noFill/>
        </p:spPr>
        <p:txBody>
          <a:bodyPr wrap="square" rtlCol="0">
            <a:spAutoFit/>
          </a:bodyPr>
          <a:lstStyle/>
          <a:p>
            <a:pPr algn="ctr"/>
            <a:r>
              <a:rPr lang="en-GB" sz="2000" dirty="0" err="1">
                <a:solidFill>
                  <a:schemeClr val="accent1">
                    <a:lumMod val="50000"/>
                  </a:schemeClr>
                </a:solidFill>
              </a:rPr>
              <a:t>schwimmen</a:t>
            </a:r>
            <a:endParaRPr lang="en-GB" sz="2000" dirty="0">
              <a:solidFill>
                <a:schemeClr val="accent1">
                  <a:lumMod val="50000"/>
                </a:schemeClr>
              </a:solidFill>
            </a:endParaRPr>
          </a:p>
        </p:txBody>
      </p:sp>
      <p:sp>
        <p:nvSpPr>
          <p:cNvPr id="17" name="TextBox 16">
            <a:extLst>
              <a:ext uri="{FF2B5EF4-FFF2-40B4-BE49-F238E27FC236}">
                <a16:creationId xmlns:a16="http://schemas.microsoft.com/office/drawing/2014/main" id="{7A5FEE34-6B75-4460-B2BD-5314BD84D347}"/>
              </a:ext>
            </a:extLst>
          </p:cNvPr>
          <p:cNvSpPr txBox="1"/>
          <p:nvPr/>
        </p:nvSpPr>
        <p:spPr>
          <a:xfrm>
            <a:off x="8593212" y="3324503"/>
            <a:ext cx="2184400" cy="400110"/>
          </a:xfrm>
          <a:prstGeom prst="rect">
            <a:avLst/>
          </a:prstGeom>
          <a:noFill/>
        </p:spPr>
        <p:txBody>
          <a:bodyPr wrap="square" rtlCol="0">
            <a:spAutoFit/>
          </a:bodyPr>
          <a:lstStyle/>
          <a:p>
            <a:pPr algn="ctr"/>
            <a:r>
              <a:rPr lang="en-GB" sz="2000" dirty="0">
                <a:solidFill>
                  <a:schemeClr val="accent1">
                    <a:lumMod val="50000"/>
                  </a:schemeClr>
                </a:solidFill>
              </a:rPr>
              <a:t>das </a:t>
            </a:r>
            <a:r>
              <a:rPr lang="en-GB" sz="2000" dirty="0" err="1">
                <a:solidFill>
                  <a:schemeClr val="accent1">
                    <a:lumMod val="50000"/>
                  </a:schemeClr>
                </a:solidFill>
              </a:rPr>
              <a:t>Einzelkind</a:t>
            </a:r>
            <a:endParaRPr lang="en-GB" sz="2000" dirty="0">
              <a:solidFill>
                <a:schemeClr val="accent1">
                  <a:lumMod val="50000"/>
                </a:schemeClr>
              </a:solidFill>
            </a:endParaRPr>
          </a:p>
        </p:txBody>
      </p:sp>
      <p:sp>
        <p:nvSpPr>
          <p:cNvPr id="18" name="TextBox 17">
            <a:extLst>
              <a:ext uri="{FF2B5EF4-FFF2-40B4-BE49-F238E27FC236}">
                <a16:creationId xmlns:a16="http://schemas.microsoft.com/office/drawing/2014/main" id="{0AD3FF09-7577-4D54-A31F-D6532657178D}"/>
              </a:ext>
            </a:extLst>
          </p:cNvPr>
          <p:cNvSpPr txBox="1"/>
          <p:nvPr/>
        </p:nvSpPr>
        <p:spPr>
          <a:xfrm>
            <a:off x="8630840" y="5706093"/>
            <a:ext cx="2184400" cy="400110"/>
          </a:xfrm>
          <a:prstGeom prst="rect">
            <a:avLst/>
          </a:prstGeom>
          <a:noFill/>
        </p:spPr>
        <p:txBody>
          <a:bodyPr wrap="square" rtlCol="0">
            <a:spAutoFit/>
          </a:bodyPr>
          <a:lstStyle/>
          <a:p>
            <a:pPr algn="ctr"/>
            <a:r>
              <a:rPr lang="en-GB" sz="2000" dirty="0">
                <a:solidFill>
                  <a:schemeClr val="accent1">
                    <a:lumMod val="50000"/>
                  </a:schemeClr>
                </a:solidFill>
              </a:rPr>
              <a:t>das </a:t>
            </a:r>
            <a:r>
              <a:rPr lang="en-GB" sz="2000" dirty="0" err="1">
                <a:solidFill>
                  <a:schemeClr val="accent1">
                    <a:lumMod val="50000"/>
                  </a:schemeClr>
                </a:solidFill>
              </a:rPr>
              <a:t>Türkisch</a:t>
            </a:r>
            <a:endParaRPr lang="en-GB" sz="2000" dirty="0">
              <a:solidFill>
                <a:schemeClr val="accent1">
                  <a:lumMod val="50000"/>
                </a:schemeClr>
              </a:solidFill>
            </a:endParaRPr>
          </a:p>
        </p:txBody>
      </p:sp>
      <p:grpSp>
        <p:nvGrpSpPr>
          <p:cNvPr id="12" name="Group 11">
            <a:extLst>
              <a:ext uri="{FF2B5EF4-FFF2-40B4-BE49-F238E27FC236}">
                <a16:creationId xmlns:a16="http://schemas.microsoft.com/office/drawing/2014/main" id="{B1711B68-AD03-4A65-9ADE-4CE230A84DA7}"/>
              </a:ext>
            </a:extLst>
          </p:cNvPr>
          <p:cNvGrpSpPr/>
          <p:nvPr/>
        </p:nvGrpSpPr>
        <p:grpSpPr>
          <a:xfrm>
            <a:off x="10131705" y="4113359"/>
            <a:ext cx="1618721" cy="1020076"/>
            <a:chOff x="9555368" y="4062503"/>
            <a:chExt cx="1618722" cy="1020076"/>
          </a:xfrm>
        </p:grpSpPr>
        <p:sp>
          <p:nvSpPr>
            <p:cNvPr id="11" name="Speech Bubble: Oval 10">
              <a:extLst>
                <a:ext uri="{FF2B5EF4-FFF2-40B4-BE49-F238E27FC236}">
                  <a16:creationId xmlns:a16="http://schemas.microsoft.com/office/drawing/2014/main" id="{8244408F-D70A-48B2-8C3C-0663E7D7926C}"/>
                </a:ext>
              </a:extLst>
            </p:cNvPr>
            <p:cNvSpPr/>
            <p:nvPr/>
          </p:nvSpPr>
          <p:spPr>
            <a:xfrm>
              <a:off x="9555368" y="4062503"/>
              <a:ext cx="1618722" cy="1020076"/>
            </a:xfrm>
            <a:prstGeom prst="wedgeEllipseCallout">
              <a:avLst>
                <a:gd name="adj1" fmla="val -39173"/>
                <a:gd name="adj2" fmla="val 50858"/>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24" name="Picture 8" descr="Flag Of Turkey Clip Art">
              <a:extLst>
                <a:ext uri="{FF2B5EF4-FFF2-40B4-BE49-F238E27FC236}">
                  <a16:creationId xmlns:a16="http://schemas.microsoft.com/office/drawing/2014/main" id="{6FBCFE76-AAA4-4F65-AAAA-B9062B3EB6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54188" y="4263499"/>
              <a:ext cx="745823" cy="509315"/>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F7825342-8F65-410C-B519-ECDB3BB8FD6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9314374" y="4569012"/>
            <a:ext cx="817331" cy="1011840"/>
          </a:xfrm>
          <a:prstGeom prst="rect">
            <a:avLst/>
          </a:prstGeom>
        </p:spPr>
      </p:pic>
      <p:sp>
        <p:nvSpPr>
          <p:cNvPr id="23" name="Rounded Rectangle 11">
            <a:extLst>
              <a:ext uri="{FF2B5EF4-FFF2-40B4-BE49-F238E27FC236}">
                <a16:creationId xmlns:a16="http://schemas.microsoft.com/office/drawing/2014/main" id="{483D7EB9-C2AA-4190-98DE-925F861600E9}"/>
              </a:ext>
            </a:extLst>
          </p:cNvPr>
          <p:cNvSpPr/>
          <p:nvPr/>
        </p:nvSpPr>
        <p:spPr>
          <a:xfrm>
            <a:off x="9111916" y="247046"/>
            <a:ext cx="2845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itle 3"/>
          <p:cNvSpPr txBox="1">
            <a:spLocks/>
          </p:cNvSpPr>
          <p:nvPr/>
        </p:nvSpPr>
        <p:spPr>
          <a:xfrm>
            <a:off x="140877" y="313886"/>
            <a:ext cx="575837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190198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2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922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2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9220"/>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p:bldP spid="14" grpId="1"/>
      <p:bldP spid="15" grpId="0"/>
      <p:bldP spid="15" grpId="1"/>
      <p:bldP spid="16" grpId="0"/>
      <p:bldP spid="16" grpId="1"/>
      <p:bldP spid="17" grpId="0"/>
      <p:bldP spid="17" grpId="1"/>
      <p:bldP spid="18" grpId="0"/>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9411" y="647965"/>
            <a:ext cx="545431" cy="202267"/>
          </a:xfrm>
        </p:spPr>
        <p:txBody>
          <a:bodyPr>
            <a:normAutofit/>
          </a:bodyPr>
          <a:lstStyle/>
          <a:p>
            <a:r>
              <a:rPr lang="en-GB" sz="100" b="1" dirty="0" err="1">
                <a:solidFill>
                  <a:schemeClr val="bg1"/>
                </a:solidFill>
              </a:rPr>
              <a:t>Vokabeln</a:t>
            </a:r>
            <a:endParaRPr lang="en-GB" sz="100" b="1" dirty="0">
              <a:solidFill>
                <a:schemeClr val="bg1"/>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extBox 9">
            <a:extLst>
              <a:ext uri="{FF2B5EF4-FFF2-40B4-BE49-F238E27FC236}">
                <a16:creationId xmlns:a16="http://schemas.microsoft.com/office/drawing/2014/main" id="{BF323F2E-E60E-4405-A0AE-CCFD23288A7D}"/>
              </a:ext>
            </a:extLst>
          </p:cNvPr>
          <p:cNvSpPr txBox="1"/>
          <p:nvPr/>
        </p:nvSpPr>
        <p:spPr>
          <a:xfrm>
            <a:off x="206477" y="1386348"/>
            <a:ext cx="11533239" cy="4493538"/>
          </a:xfrm>
          <a:prstGeom prst="rect">
            <a:avLst/>
          </a:prstGeom>
          <a:noFill/>
        </p:spPr>
        <p:txBody>
          <a:bodyPr wrap="square" rtlCol="0">
            <a:spAutoFit/>
          </a:bodyPr>
          <a:lstStyle/>
          <a:p>
            <a:r>
              <a:rPr lang="en-GB" sz="2200" b="1" i="1" dirty="0" err="1">
                <a:solidFill>
                  <a:schemeClr val="accent1">
                    <a:lumMod val="50000"/>
                  </a:schemeClr>
                </a:solidFill>
              </a:rPr>
              <a:t>zusammen</a:t>
            </a:r>
            <a:r>
              <a:rPr lang="en-GB" sz="2200" i="1" dirty="0">
                <a:solidFill>
                  <a:schemeClr val="accent1">
                    <a:lumMod val="50000"/>
                  </a:schemeClr>
                </a:solidFill>
              </a:rPr>
              <a:t>, </a:t>
            </a:r>
            <a:r>
              <a:rPr lang="en-GB" sz="2200" b="1" i="1" dirty="0" err="1">
                <a:solidFill>
                  <a:schemeClr val="accent1">
                    <a:lumMod val="50000"/>
                  </a:schemeClr>
                </a:solidFill>
              </a:rPr>
              <a:t>gemeinsam</a:t>
            </a:r>
            <a:r>
              <a:rPr lang="en-GB" sz="2200" dirty="0">
                <a:solidFill>
                  <a:schemeClr val="accent1">
                    <a:lumMod val="50000"/>
                  </a:schemeClr>
                </a:solidFill>
              </a:rPr>
              <a:t> </a:t>
            </a:r>
            <a:r>
              <a:rPr lang="en-GB" sz="2200" dirty="0" err="1">
                <a:solidFill>
                  <a:schemeClr val="accent1">
                    <a:lumMod val="50000"/>
                  </a:schemeClr>
                </a:solidFill>
              </a:rPr>
              <a:t>oder</a:t>
            </a:r>
            <a:r>
              <a:rPr lang="en-GB" sz="2200" dirty="0">
                <a:solidFill>
                  <a:schemeClr val="accent1">
                    <a:lumMod val="50000"/>
                  </a:schemeClr>
                </a:solidFill>
              </a:rPr>
              <a:t> </a:t>
            </a:r>
            <a:r>
              <a:rPr lang="en-GB" sz="2200" b="1" i="1" dirty="0" err="1">
                <a:solidFill>
                  <a:schemeClr val="accent1">
                    <a:lumMod val="50000"/>
                  </a:schemeClr>
                </a:solidFill>
              </a:rPr>
              <a:t>beide</a:t>
            </a:r>
            <a:r>
              <a:rPr lang="en-GB" sz="2200" dirty="0">
                <a:solidFill>
                  <a:schemeClr val="accent1">
                    <a:lumMod val="50000"/>
                  </a:schemeClr>
                </a:solidFill>
              </a:rPr>
              <a:t>?</a:t>
            </a:r>
          </a:p>
          <a:p>
            <a:endParaRPr lang="en-GB" sz="2200" dirty="0">
              <a:solidFill>
                <a:schemeClr val="accent1">
                  <a:lumMod val="50000"/>
                </a:schemeClr>
              </a:solidFill>
            </a:endParaRPr>
          </a:p>
          <a:p>
            <a:r>
              <a:rPr lang="en-GB" sz="2200" dirty="0" err="1">
                <a:solidFill>
                  <a:schemeClr val="accent1">
                    <a:lumMod val="50000"/>
                  </a:schemeClr>
                </a:solidFill>
              </a:rPr>
              <a:t>Schreib</a:t>
            </a:r>
            <a:r>
              <a:rPr lang="en-GB" sz="2200" dirty="0">
                <a:solidFill>
                  <a:schemeClr val="accent1">
                    <a:lumMod val="50000"/>
                  </a:schemeClr>
                </a:solidFill>
              </a:rPr>
              <a:t> das Wort!</a:t>
            </a:r>
          </a:p>
          <a:p>
            <a:endParaRPr lang="en-GB" sz="2200" dirty="0">
              <a:solidFill>
                <a:schemeClr val="accent1">
                  <a:lumMod val="50000"/>
                </a:schemeClr>
              </a:solidFill>
            </a:endParaRPr>
          </a:p>
          <a:p>
            <a:endParaRPr lang="en-GB" sz="2200" dirty="0">
              <a:solidFill>
                <a:schemeClr val="accent1">
                  <a:lumMod val="50000"/>
                </a:schemeClr>
              </a:solidFill>
            </a:endParaRPr>
          </a:p>
          <a:p>
            <a:r>
              <a:rPr lang="en-GB" sz="2200" dirty="0">
                <a:solidFill>
                  <a:schemeClr val="accent1">
                    <a:lumMod val="50000"/>
                  </a:schemeClr>
                </a:solidFill>
              </a:rPr>
              <a:t>Wolfgang und Mia </a:t>
            </a:r>
            <a:r>
              <a:rPr lang="en-GB" sz="2200" dirty="0" err="1">
                <a:solidFill>
                  <a:schemeClr val="accent1">
                    <a:lumMod val="50000"/>
                  </a:schemeClr>
                </a:solidFill>
              </a:rPr>
              <a:t>haben</a:t>
            </a:r>
            <a:r>
              <a:rPr lang="en-GB" sz="2200" dirty="0">
                <a:solidFill>
                  <a:schemeClr val="accent1">
                    <a:lumMod val="50000"/>
                  </a:schemeClr>
                </a:solidFill>
              </a:rPr>
              <a:t> </a:t>
            </a:r>
            <a:r>
              <a:rPr lang="en-GB" sz="2200" dirty="0" err="1">
                <a:solidFill>
                  <a:schemeClr val="accent1">
                    <a:lumMod val="50000"/>
                  </a:schemeClr>
                </a:solidFill>
              </a:rPr>
              <a:t>viel</a:t>
            </a:r>
            <a:r>
              <a:rPr lang="en-GB" sz="2200" dirty="0">
                <a:solidFill>
                  <a:schemeClr val="accent1">
                    <a:lumMod val="50000"/>
                  </a:schemeClr>
                </a:solidFill>
              </a:rPr>
              <a:t> </a:t>
            </a:r>
            <a:r>
              <a:rPr lang="en-GB" sz="2200" b="1" dirty="0" err="1">
                <a:solidFill>
                  <a:schemeClr val="accent1">
                    <a:lumMod val="50000"/>
                  </a:schemeClr>
                </a:solidFill>
              </a:rPr>
              <a:t>gemeinsam</a:t>
            </a:r>
            <a:r>
              <a:rPr lang="en-GB" sz="2200" b="1" dirty="0">
                <a:solidFill>
                  <a:schemeClr val="accent1">
                    <a:lumMod val="50000"/>
                  </a:schemeClr>
                </a:solidFill>
              </a:rPr>
              <a:t>.</a:t>
            </a:r>
            <a:endParaRPr lang="en-GB" sz="2200" dirty="0">
              <a:solidFill>
                <a:schemeClr val="accent1">
                  <a:lumMod val="50000"/>
                </a:schemeClr>
              </a:solidFill>
            </a:endParaRPr>
          </a:p>
          <a:p>
            <a:endParaRPr lang="en-GB" sz="2200" dirty="0">
              <a:solidFill>
                <a:schemeClr val="accent1">
                  <a:lumMod val="50000"/>
                </a:schemeClr>
              </a:solidFill>
            </a:endParaRPr>
          </a:p>
          <a:p>
            <a:endParaRPr lang="en-GB" sz="2200" dirty="0">
              <a:solidFill>
                <a:schemeClr val="accent1">
                  <a:lumMod val="50000"/>
                </a:schemeClr>
              </a:solidFill>
            </a:endParaRPr>
          </a:p>
          <a:p>
            <a:r>
              <a:rPr lang="en-GB" sz="2200" dirty="0">
                <a:solidFill>
                  <a:schemeClr val="accent1">
                    <a:lumMod val="50000"/>
                  </a:schemeClr>
                </a:solidFill>
              </a:rPr>
              <a:t>Wolfgang und Mia </a:t>
            </a:r>
            <a:r>
              <a:rPr lang="en-GB" sz="2200" dirty="0" err="1">
                <a:solidFill>
                  <a:schemeClr val="accent1">
                    <a:lumMod val="50000"/>
                  </a:schemeClr>
                </a:solidFill>
              </a:rPr>
              <a:t>spielen</a:t>
            </a:r>
            <a:r>
              <a:rPr lang="en-GB" sz="2200" dirty="0">
                <a:solidFill>
                  <a:schemeClr val="accent1">
                    <a:lumMod val="50000"/>
                  </a:schemeClr>
                </a:solidFill>
              </a:rPr>
              <a:t> oft </a:t>
            </a:r>
            <a:r>
              <a:rPr lang="en-GB" sz="2200" b="1" dirty="0" err="1">
                <a:solidFill>
                  <a:schemeClr val="accent1">
                    <a:lumMod val="50000"/>
                  </a:schemeClr>
                </a:solidFill>
              </a:rPr>
              <a:t>zusammen</a:t>
            </a:r>
            <a:r>
              <a:rPr lang="en-GB" sz="2200" b="1" dirty="0">
                <a:solidFill>
                  <a:schemeClr val="accent1">
                    <a:lumMod val="50000"/>
                  </a:schemeClr>
                </a:solidFill>
              </a:rPr>
              <a:t>.</a:t>
            </a:r>
          </a:p>
          <a:p>
            <a:endParaRPr lang="en-GB" sz="2200" dirty="0">
              <a:solidFill>
                <a:schemeClr val="accent1">
                  <a:lumMod val="50000"/>
                </a:schemeClr>
              </a:solidFill>
            </a:endParaRPr>
          </a:p>
          <a:p>
            <a:endParaRPr lang="en-GB" sz="2200" dirty="0">
              <a:solidFill>
                <a:schemeClr val="accent1">
                  <a:lumMod val="50000"/>
                </a:schemeClr>
              </a:solidFill>
            </a:endParaRPr>
          </a:p>
          <a:p>
            <a:r>
              <a:rPr lang="en-GB" sz="2200" dirty="0">
                <a:solidFill>
                  <a:schemeClr val="accent1">
                    <a:lumMod val="50000"/>
                  </a:schemeClr>
                </a:solidFill>
              </a:rPr>
              <a:t>Wolfgang und Mia </a:t>
            </a:r>
            <a:r>
              <a:rPr lang="en-GB" sz="2200" dirty="0" err="1">
                <a:solidFill>
                  <a:schemeClr val="accent1">
                    <a:lumMod val="50000"/>
                  </a:schemeClr>
                </a:solidFill>
              </a:rPr>
              <a:t>sind</a:t>
            </a:r>
            <a:r>
              <a:rPr lang="en-GB" sz="2200" dirty="0">
                <a:solidFill>
                  <a:schemeClr val="accent1">
                    <a:lumMod val="50000"/>
                  </a:schemeClr>
                </a:solidFill>
              </a:rPr>
              <a:t>        </a:t>
            </a:r>
            <a:r>
              <a:rPr lang="en-GB" sz="2200" b="1" dirty="0" err="1">
                <a:solidFill>
                  <a:schemeClr val="accent1">
                    <a:lumMod val="50000"/>
                  </a:schemeClr>
                </a:solidFill>
              </a:rPr>
              <a:t>beide</a:t>
            </a:r>
            <a:r>
              <a:rPr lang="en-GB" sz="2200" b="1" dirty="0">
                <a:solidFill>
                  <a:schemeClr val="accent1">
                    <a:lumMod val="50000"/>
                  </a:schemeClr>
                </a:solidFill>
              </a:rPr>
              <a:t>       </a:t>
            </a:r>
            <a:r>
              <a:rPr lang="en-GB" sz="2200" dirty="0">
                <a:solidFill>
                  <a:schemeClr val="accent1">
                    <a:lumMod val="50000"/>
                  </a:schemeClr>
                </a:solidFill>
              </a:rPr>
              <a:t> nett .</a:t>
            </a:r>
          </a:p>
          <a:p>
            <a:endParaRPr lang="en-GB" sz="2200" dirty="0">
              <a:solidFill>
                <a:schemeClr val="accent1">
                  <a:lumMod val="50000"/>
                </a:schemeClr>
              </a:solidFill>
            </a:endParaRPr>
          </a:p>
        </p:txBody>
      </p:sp>
      <p:sp>
        <p:nvSpPr>
          <p:cNvPr id="11" name="TextBox 10">
            <a:extLst>
              <a:ext uri="{FF2B5EF4-FFF2-40B4-BE49-F238E27FC236}">
                <a16:creationId xmlns:a16="http://schemas.microsoft.com/office/drawing/2014/main" id="{14F53727-F8D8-4B7D-AF0C-090C6F7046D5}"/>
              </a:ext>
            </a:extLst>
          </p:cNvPr>
          <p:cNvSpPr txBox="1"/>
          <p:nvPr/>
        </p:nvSpPr>
        <p:spPr>
          <a:xfrm>
            <a:off x="4347300" y="3091383"/>
            <a:ext cx="2035277" cy="380480"/>
          </a:xfrm>
          <a:prstGeom prst="rect">
            <a:avLst/>
          </a:prstGeom>
          <a:solidFill>
            <a:schemeClr val="bg1"/>
          </a:solidFill>
        </p:spPr>
        <p:txBody>
          <a:bodyPr wrap="square" lIns="0" tIns="72000" rIns="0" bIns="0" rtlCol="0">
            <a:spAutoFit/>
          </a:bodyPr>
          <a:lstStyle/>
          <a:p>
            <a:pPr algn="ctr"/>
            <a:r>
              <a:rPr lang="en-GB" sz="2000" dirty="0">
                <a:solidFill>
                  <a:schemeClr val="accent1">
                    <a:lumMod val="50000"/>
                  </a:schemeClr>
                </a:solidFill>
              </a:rPr>
              <a:t>______________</a:t>
            </a:r>
          </a:p>
        </p:txBody>
      </p:sp>
      <p:sp>
        <p:nvSpPr>
          <p:cNvPr id="21" name="TextBox 20">
            <a:extLst>
              <a:ext uri="{FF2B5EF4-FFF2-40B4-BE49-F238E27FC236}">
                <a16:creationId xmlns:a16="http://schemas.microsoft.com/office/drawing/2014/main" id="{1E4A83A8-DB26-42D9-A876-874E3A775AEC}"/>
              </a:ext>
            </a:extLst>
          </p:cNvPr>
          <p:cNvSpPr txBox="1"/>
          <p:nvPr/>
        </p:nvSpPr>
        <p:spPr>
          <a:xfrm>
            <a:off x="4347300" y="4105154"/>
            <a:ext cx="2035277" cy="380480"/>
          </a:xfrm>
          <a:prstGeom prst="rect">
            <a:avLst/>
          </a:prstGeom>
          <a:solidFill>
            <a:schemeClr val="bg1"/>
          </a:solidFill>
        </p:spPr>
        <p:txBody>
          <a:bodyPr wrap="square" lIns="0" tIns="72000" rIns="0" bIns="0" rtlCol="0">
            <a:spAutoFit/>
          </a:bodyPr>
          <a:lstStyle/>
          <a:p>
            <a:pPr algn="ctr"/>
            <a:r>
              <a:rPr lang="en-GB" sz="2000" dirty="0">
                <a:solidFill>
                  <a:schemeClr val="accent1">
                    <a:lumMod val="50000"/>
                  </a:schemeClr>
                </a:solidFill>
              </a:rPr>
              <a:t>______________</a:t>
            </a:r>
          </a:p>
        </p:txBody>
      </p:sp>
      <p:sp>
        <p:nvSpPr>
          <p:cNvPr id="22" name="TextBox 21">
            <a:extLst>
              <a:ext uri="{FF2B5EF4-FFF2-40B4-BE49-F238E27FC236}">
                <a16:creationId xmlns:a16="http://schemas.microsoft.com/office/drawing/2014/main" id="{DD30324F-1FE5-40E8-9D58-5645676F8A44}"/>
              </a:ext>
            </a:extLst>
          </p:cNvPr>
          <p:cNvSpPr txBox="1"/>
          <p:nvPr/>
        </p:nvSpPr>
        <p:spPr>
          <a:xfrm>
            <a:off x="3579711" y="5091172"/>
            <a:ext cx="1825727" cy="380480"/>
          </a:xfrm>
          <a:prstGeom prst="rect">
            <a:avLst/>
          </a:prstGeom>
          <a:solidFill>
            <a:schemeClr val="bg1"/>
          </a:solidFill>
        </p:spPr>
        <p:txBody>
          <a:bodyPr wrap="square" lIns="0" tIns="72000" rIns="0" bIns="0" rtlCol="0">
            <a:spAutoFit/>
          </a:bodyPr>
          <a:lstStyle/>
          <a:p>
            <a:r>
              <a:rPr lang="en-GB" sz="2000" dirty="0">
                <a:solidFill>
                  <a:schemeClr val="accent1">
                    <a:lumMod val="50000"/>
                  </a:schemeClr>
                </a:solidFill>
              </a:rPr>
              <a:t>______________</a:t>
            </a:r>
          </a:p>
        </p:txBody>
      </p:sp>
      <p:sp>
        <p:nvSpPr>
          <p:cNvPr id="12" name="Speech Bubble: Rectangle with Corners Rounded 11">
            <a:extLst>
              <a:ext uri="{FF2B5EF4-FFF2-40B4-BE49-F238E27FC236}">
                <a16:creationId xmlns:a16="http://schemas.microsoft.com/office/drawing/2014/main" id="{B53D0BAE-3BD7-4A48-9AD7-4F08BFF8483C}"/>
              </a:ext>
            </a:extLst>
          </p:cNvPr>
          <p:cNvSpPr/>
          <p:nvPr/>
        </p:nvSpPr>
        <p:spPr>
          <a:xfrm>
            <a:off x="7403690" y="3123858"/>
            <a:ext cx="4026310" cy="597310"/>
          </a:xfrm>
          <a:prstGeom prst="wedgeRoundRectCallout">
            <a:avLst>
              <a:gd name="adj1" fmla="val -56364"/>
              <a:gd name="adj2" fmla="val -21451"/>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err="1"/>
              <a:t>gemeinsam</a:t>
            </a:r>
            <a:r>
              <a:rPr lang="en-GB" b="1" i="1" dirty="0"/>
              <a:t> </a:t>
            </a:r>
            <a:r>
              <a:rPr lang="en-GB" b="1" i="1" dirty="0" err="1"/>
              <a:t>haben</a:t>
            </a:r>
            <a:r>
              <a:rPr lang="en-GB" b="1" i="1" dirty="0"/>
              <a:t> </a:t>
            </a:r>
            <a:r>
              <a:rPr lang="en-GB" dirty="0"/>
              <a:t>– </a:t>
            </a:r>
          </a:p>
          <a:p>
            <a:pPr algn="ctr"/>
            <a:r>
              <a:rPr lang="en-GB" dirty="0"/>
              <a:t>having something in common</a:t>
            </a:r>
            <a:endParaRPr lang="en-GB" i="1" dirty="0"/>
          </a:p>
        </p:txBody>
      </p:sp>
      <p:sp>
        <p:nvSpPr>
          <p:cNvPr id="25" name="Speech Bubble: Rectangle with Corners Rounded 24">
            <a:extLst>
              <a:ext uri="{FF2B5EF4-FFF2-40B4-BE49-F238E27FC236}">
                <a16:creationId xmlns:a16="http://schemas.microsoft.com/office/drawing/2014/main" id="{34D7F0FB-9A9A-40D9-B5D5-8ED73687F324}"/>
              </a:ext>
            </a:extLst>
          </p:cNvPr>
          <p:cNvSpPr/>
          <p:nvPr/>
        </p:nvSpPr>
        <p:spPr>
          <a:xfrm>
            <a:off x="7403690" y="4104853"/>
            <a:ext cx="4026310" cy="597310"/>
          </a:xfrm>
          <a:prstGeom prst="wedgeRoundRectCallout">
            <a:avLst>
              <a:gd name="adj1" fmla="val -56364"/>
              <a:gd name="adj2" fmla="val -21451"/>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err="1"/>
              <a:t>zusammen</a:t>
            </a:r>
            <a:r>
              <a:rPr lang="en-GB" b="1" i="1" dirty="0"/>
              <a:t> </a:t>
            </a:r>
            <a:r>
              <a:rPr lang="en-GB" dirty="0"/>
              <a:t>– together, doing something with someone else</a:t>
            </a:r>
            <a:endParaRPr lang="en-GB" i="1" dirty="0"/>
          </a:p>
        </p:txBody>
      </p:sp>
      <p:sp>
        <p:nvSpPr>
          <p:cNvPr id="26" name="Speech Bubble: Rectangle with Corners Rounded 25">
            <a:extLst>
              <a:ext uri="{FF2B5EF4-FFF2-40B4-BE49-F238E27FC236}">
                <a16:creationId xmlns:a16="http://schemas.microsoft.com/office/drawing/2014/main" id="{C55C02A4-0E73-4339-90E2-C33C49B39AD7}"/>
              </a:ext>
            </a:extLst>
          </p:cNvPr>
          <p:cNvSpPr/>
          <p:nvPr/>
        </p:nvSpPr>
        <p:spPr>
          <a:xfrm>
            <a:off x="7403690" y="5085848"/>
            <a:ext cx="4026310" cy="597310"/>
          </a:xfrm>
          <a:prstGeom prst="wedgeRoundRectCallout">
            <a:avLst>
              <a:gd name="adj1" fmla="val -56364"/>
              <a:gd name="adj2" fmla="val -21451"/>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err="1"/>
              <a:t>beide</a:t>
            </a:r>
            <a:r>
              <a:rPr lang="en-GB" b="1" i="1" dirty="0"/>
              <a:t> </a:t>
            </a:r>
            <a:r>
              <a:rPr lang="en-GB" dirty="0"/>
              <a:t>– both, comparing something yourself with someone</a:t>
            </a:r>
            <a:endParaRPr lang="en-GB" i="1" dirty="0"/>
          </a:p>
        </p:txBody>
      </p:sp>
      <p:sp>
        <p:nvSpPr>
          <p:cNvPr id="13"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3"/>
          <p:cNvSpPr txBox="1">
            <a:spLocks/>
          </p:cNvSpPr>
          <p:nvPr/>
        </p:nvSpPr>
        <p:spPr>
          <a:xfrm>
            <a:off x="140877" y="313886"/>
            <a:ext cx="575837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161618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animBg="1"/>
      <p:bldP spid="12"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2"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 name="TextBox 1"/>
          <p:cNvSpPr txBox="1"/>
          <p:nvPr/>
        </p:nvSpPr>
        <p:spPr>
          <a:xfrm>
            <a:off x="178822" y="1263073"/>
            <a:ext cx="11834355" cy="48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As you know, </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reg</a:t>
            </a:r>
            <a:r>
              <a:rPr kumimoji="0" lang="en-GB" sz="21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ula</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r</a:t>
            </a:r>
            <a:r>
              <a:rPr kumimoji="0" lang="en-GB" sz="2100" b="1" i="0" u="none" strike="noStrike" kern="1200" cap="none" spc="0" normalizeH="0" noProof="0" dirty="0">
                <a:ln>
                  <a:noFill/>
                </a:ln>
                <a:solidFill>
                  <a:srgbClr val="5B9BD5">
                    <a:lumMod val="50000"/>
                  </a:srgbClr>
                </a:solidFill>
                <a:effectLst/>
                <a:uLnTx/>
                <a:uFillTx/>
                <a:latin typeface="Century Gothic" panose="020B0502020202020204" pitchFamily="34" charset="0"/>
              </a:rPr>
              <a:t> verbs</a:t>
            </a:r>
            <a:r>
              <a:rPr kumimoji="0" lang="en-GB" sz="2100" i="0" u="none" strike="noStrike" kern="1200" cap="none" spc="0" normalizeH="0" noProof="0" dirty="0">
                <a:ln>
                  <a:noFill/>
                </a:ln>
                <a:solidFill>
                  <a:srgbClr val="5B9BD5">
                    <a:lumMod val="50000"/>
                  </a:srgbClr>
                </a:solidFill>
                <a:effectLst/>
                <a:uLnTx/>
                <a:uFillTx/>
                <a:latin typeface="Century Gothic" panose="020B0502020202020204" pitchFamily="34" charset="0"/>
              </a:rPr>
              <a:t> have </a:t>
            </a:r>
            <a:r>
              <a:rPr kumimoji="0" lang="en-GB" sz="2100" b="1" i="0" u="none" strike="noStrike" kern="1200" cap="none" spc="0" normalizeH="0" noProof="0" dirty="0">
                <a:ln>
                  <a:noFill/>
                </a:ln>
                <a:solidFill>
                  <a:srgbClr val="5B9BD5">
                    <a:lumMod val="50000"/>
                  </a:srgbClr>
                </a:solidFill>
                <a:effectLst/>
                <a:uLnTx/>
                <a:uFillTx/>
                <a:latin typeface="Century Gothic" panose="020B0502020202020204" pitchFamily="34" charset="0"/>
              </a:rPr>
              <a:t>endings</a:t>
            </a:r>
            <a:r>
              <a:rPr kumimoji="0" lang="en-GB" sz="2100" i="0" u="none" strike="noStrike" kern="1200" cap="none" spc="0" normalizeH="0" noProof="0" dirty="0">
                <a:ln>
                  <a:noFill/>
                </a:ln>
                <a:solidFill>
                  <a:srgbClr val="5B9BD5">
                    <a:lumMod val="50000"/>
                  </a:srgbClr>
                </a:solidFill>
                <a:effectLst/>
                <a:uLnTx/>
                <a:uFillTx/>
                <a:latin typeface="Century Gothic" panose="020B0502020202020204" pitchFamily="34" charset="0"/>
              </a:rPr>
              <a:t> which match the </a:t>
            </a:r>
            <a:r>
              <a:rPr kumimoji="0" lang="en-GB" sz="2100" b="1" i="0" u="none" strike="noStrike" kern="1200" cap="none" spc="0" normalizeH="0" noProof="0" dirty="0">
                <a:ln>
                  <a:noFill/>
                </a:ln>
                <a:solidFill>
                  <a:srgbClr val="5B9BD5">
                    <a:lumMod val="50000"/>
                  </a:srgbClr>
                </a:solidFill>
                <a:effectLst/>
                <a:uLnTx/>
                <a:uFillTx/>
                <a:latin typeface="Century Gothic" panose="020B0502020202020204" pitchFamily="34" charset="0"/>
              </a:rPr>
              <a:t>subject pronoun.</a:t>
            </a: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10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To</a:t>
            </a:r>
            <a:r>
              <a:rPr kumimoji="0" lang="en-GB" sz="2100" b="0" i="0" u="none" strike="noStrike" kern="1200" cap="none" spc="0" normalizeH="0" noProof="0" dirty="0">
                <a:ln>
                  <a:noFill/>
                </a:ln>
                <a:solidFill>
                  <a:srgbClr val="5B9BD5">
                    <a:lumMod val="50000"/>
                  </a:srgbClr>
                </a:solidFill>
                <a:effectLst/>
                <a:uLnTx/>
                <a:uFillTx/>
                <a:latin typeface="Century Gothic" panose="020B0502020202020204" pitchFamily="34" charset="0"/>
              </a:rPr>
              <a:t> say </a:t>
            </a:r>
            <a:r>
              <a:rPr kumimoji="0" lang="en-GB" sz="2100" b="1" i="1" u="none" strike="noStrike" kern="1200" cap="none" spc="0" normalizeH="0" noProof="0" dirty="0" err="1">
                <a:ln>
                  <a:noFill/>
                </a:ln>
                <a:solidFill>
                  <a:srgbClr val="DAA520"/>
                </a:solidFill>
                <a:effectLst/>
                <a:uLnTx/>
                <a:uFillTx/>
                <a:latin typeface="Century Gothic" panose="020B0502020202020204" pitchFamily="34" charset="0"/>
              </a:rPr>
              <a:t>wir</a:t>
            </a:r>
            <a:r>
              <a:rPr kumimoji="0" lang="en-GB" sz="2100" b="1" i="1" u="none" strike="noStrike" kern="1200" cap="none" spc="0" normalizeH="0" noProof="0" dirty="0">
                <a:ln>
                  <a:noFill/>
                </a:ln>
                <a:solidFill>
                  <a:srgbClr val="DAA521"/>
                </a:solidFill>
                <a:effectLst/>
                <a:uLnTx/>
                <a:uFillTx/>
                <a:latin typeface="Century Gothic" panose="020B0502020202020204" pitchFamily="34" charset="0"/>
              </a:rPr>
              <a:t> </a:t>
            </a:r>
            <a:r>
              <a:rPr kumimoji="0" lang="en-GB" sz="2100" i="1" u="none" strike="noStrike" kern="1200" cap="none" spc="0" normalizeH="0" noProof="0" dirty="0">
                <a:ln>
                  <a:noFill/>
                </a:ln>
                <a:solidFill>
                  <a:schemeClr val="accent5">
                    <a:lumMod val="50000"/>
                  </a:schemeClr>
                </a:solidFill>
                <a:effectLst/>
                <a:uLnTx/>
                <a:uFillTx/>
                <a:latin typeface="Century Gothic" panose="020B0502020202020204" pitchFamily="34" charset="0"/>
              </a:rPr>
              <a:t>(we)</a:t>
            </a:r>
            <a:r>
              <a:rPr kumimoji="0" lang="en-GB" sz="2100" u="none" strike="noStrike" kern="1200" cap="none" spc="0" normalizeH="0" noProof="0" dirty="0">
                <a:ln>
                  <a:noFill/>
                </a:ln>
                <a:solidFill>
                  <a:schemeClr val="accent5">
                    <a:lumMod val="50000"/>
                  </a:schemeClr>
                </a:solidFill>
                <a:effectLst/>
                <a:uLnTx/>
                <a:uFillTx/>
                <a:latin typeface="Century Gothic" panose="020B0502020202020204" pitchFamily="34" charset="0"/>
              </a:rPr>
              <a:t> </a:t>
            </a:r>
            <a:r>
              <a:rPr kumimoji="0" lang="en-GB" sz="2100" u="none" strike="noStrike" kern="1200" cap="none" spc="0" normalizeH="0" noProof="0" dirty="0">
                <a:ln>
                  <a:noFill/>
                </a:ln>
                <a:solidFill>
                  <a:srgbClr val="5B9BD5">
                    <a:lumMod val="50000"/>
                  </a:srgbClr>
                </a:solidFill>
                <a:effectLst/>
                <a:uLnTx/>
                <a:uFillTx/>
                <a:latin typeface="Century Gothic" panose="020B0502020202020204" pitchFamily="34" charset="0"/>
              </a:rPr>
              <a:t>+ regular verb:</a:t>
            </a:r>
            <a:endParaRPr kumimoji="0" lang="en-GB" sz="21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noProof="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noProof="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5B9BD5">
                    <a:lumMod val="50000"/>
                  </a:srgbClr>
                </a:solidFill>
                <a:latin typeface="Century Gothic" panose="020B0502020202020204" pitchFamily="34" charset="0"/>
              </a:rPr>
              <a:t>The </a:t>
            </a:r>
            <a:r>
              <a:rPr lang="en-GB" sz="2000" b="1" i="1" noProof="0" dirty="0" err="1">
                <a:solidFill>
                  <a:srgbClr val="5B9BD5">
                    <a:lumMod val="50000"/>
                  </a:srgbClr>
                </a:solidFill>
                <a:latin typeface="Century Gothic" panose="020B0502020202020204" pitchFamily="34" charset="0"/>
              </a:rPr>
              <a:t>wir</a:t>
            </a:r>
            <a:r>
              <a:rPr lang="en-GB" sz="2000" noProof="0" dirty="0">
                <a:solidFill>
                  <a:srgbClr val="5B9BD5">
                    <a:lumMod val="50000"/>
                  </a:srgbClr>
                </a:solidFill>
                <a:latin typeface="Century Gothic" panose="020B0502020202020204" pitchFamily="34" charset="0"/>
              </a:rPr>
              <a:t> form of the verb is the </a:t>
            </a:r>
            <a:r>
              <a:rPr lang="en-GB" sz="2000" u="sng" noProof="0" dirty="0">
                <a:solidFill>
                  <a:srgbClr val="5B9BD5">
                    <a:lumMod val="50000"/>
                  </a:srgbClr>
                </a:solidFill>
                <a:latin typeface="Century Gothic" panose="020B0502020202020204" pitchFamily="34" charset="0"/>
              </a:rPr>
              <a:t>same</a:t>
            </a:r>
            <a:r>
              <a:rPr lang="en-GB" sz="2000" noProof="0" dirty="0">
                <a:solidFill>
                  <a:srgbClr val="5B9BD5">
                    <a:lumMod val="50000"/>
                  </a:srgbClr>
                </a:solidFill>
                <a:latin typeface="Century Gothic" panose="020B0502020202020204" pitchFamily="34" charset="0"/>
              </a:rPr>
              <a:t> as the </a:t>
            </a:r>
            <a:r>
              <a:rPr lang="en-GB" sz="2000" b="1" noProof="0" dirty="0">
                <a:solidFill>
                  <a:srgbClr val="5B9BD5">
                    <a:lumMod val="50000"/>
                  </a:srgbClr>
                </a:solidFill>
                <a:latin typeface="Century Gothic" panose="020B0502020202020204" pitchFamily="34" charset="0"/>
              </a:rPr>
              <a:t>infinitive</a:t>
            </a:r>
            <a:r>
              <a:rPr lang="en-GB" sz="2000" noProof="0" dirty="0">
                <a:solidFill>
                  <a:srgbClr val="5B9BD5">
                    <a:lumMod val="50000"/>
                  </a:srgbClr>
                </a:solidFill>
                <a:latin typeface="Century Gothic" panose="020B0502020202020204" pitchFamily="34" charset="0"/>
              </a:rPr>
              <a:t> form</a:t>
            </a:r>
            <a:r>
              <a:rPr lang="en-GB" sz="2000" dirty="0">
                <a:solidFill>
                  <a:srgbClr val="5B9BD5">
                    <a:lumMod val="50000"/>
                  </a:srgbClr>
                </a:solidFill>
                <a:latin typeface="Century Gothic" panose="020B0502020202020204" pitchFamily="34" charset="0"/>
              </a:rPr>
              <a:t> that you find in the dictionary. </a:t>
            </a:r>
            <a:r>
              <a:rPr lang="en-GB" sz="2000" dirty="0">
                <a:solidFill>
                  <a:srgbClr val="5B9BD5">
                    <a:lumMod val="50000"/>
                  </a:srgbClr>
                </a:solidFill>
                <a:latin typeface="Century Gothic" panose="020B0502020202020204" pitchFamily="34" charset="0"/>
                <a:sym typeface="Wingdings" panose="05000000000000000000" pitchFamily="2" charset="2"/>
              </a:rPr>
              <a:t> </a:t>
            </a:r>
            <a:endParaRPr kumimoji="0" lang="en-GB" sz="2000"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Rectangle 11"/>
          <p:cNvSpPr/>
          <p:nvPr/>
        </p:nvSpPr>
        <p:spPr>
          <a:xfrm>
            <a:off x="114042" y="3503643"/>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p:cNvSpPr/>
          <p:nvPr/>
        </p:nvSpPr>
        <p:spPr>
          <a:xfrm>
            <a:off x="4715548" y="3489488"/>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p:cNvSpPr/>
          <p:nvPr/>
        </p:nvSpPr>
        <p:spPr>
          <a:xfrm>
            <a:off x="9375744" y="3489488"/>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E13ADECE-96C2-4938-B9A3-B436EB803217}"/>
              </a:ext>
            </a:extLst>
          </p:cNvPr>
          <p:cNvSpPr txBox="1"/>
          <p:nvPr/>
        </p:nvSpPr>
        <p:spPr>
          <a:xfrm>
            <a:off x="189918" y="1794363"/>
            <a:ext cx="470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Ich</a:t>
            </a:r>
            <a:r>
              <a:rPr lang="en-GB" sz="2000" dirty="0">
                <a:solidFill>
                  <a:srgbClr val="DAA521"/>
                </a:solidFill>
                <a:latin typeface="Century Gothic" panose="020F0302020204030204"/>
              </a:rPr>
              <a:t> </a:t>
            </a:r>
            <a:r>
              <a:rPr lang="en-GB" sz="2000" dirty="0" err="1">
                <a:solidFill>
                  <a:schemeClr val="accent1">
                    <a:lumMod val="50000"/>
                  </a:schemeClr>
                </a:solidFill>
                <a:latin typeface="Century Gothic" panose="020F0302020204030204"/>
              </a:rPr>
              <a:t>geh</a:t>
            </a:r>
            <a:r>
              <a:rPr lang="en-GB" sz="2000" b="1" dirty="0" err="1">
                <a:solidFill>
                  <a:srgbClr val="DAA520"/>
                </a:solidFill>
                <a:latin typeface="Century Gothic" panose="020F0302020204030204"/>
              </a:rPr>
              <a:t>e</a:t>
            </a:r>
            <a:r>
              <a:rPr lang="en-GB" sz="2000" dirty="0">
                <a:solidFill>
                  <a:srgbClr val="DAA520"/>
                </a:solidFill>
                <a:latin typeface="Century Gothic" panose="020F0302020204030204"/>
              </a:rPr>
              <a:t> </a:t>
            </a:r>
            <a:r>
              <a:rPr lang="en-GB" sz="2000" dirty="0" err="1">
                <a:solidFill>
                  <a:schemeClr val="accent1">
                    <a:lumMod val="50000"/>
                  </a:schemeClr>
                </a:solidFill>
                <a:latin typeface="Century Gothic" panose="020F0302020204030204"/>
              </a:rPr>
              <a:t>jeden</a:t>
            </a:r>
            <a:r>
              <a:rPr lang="en-GB" sz="2000" dirty="0">
                <a:solidFill>
                  <a:schemeClr val="accent1">
                    <a:lumMod val="50000"/>
                  </a:schemeClr>
                </a:solidFill>
                <a:latin typeface="Century Gothic" panose="020F0302020204030204"/>
              </a:rPr>
              <a:t> </a:t>
            </a:r>
            <a:r>
              <a:rPr lang="en-GB" sz="2000" dirty="0" err="1">
                <a:solidFill>
                  <a:schemeClr val="accent1">
                    <a:lumMod val="50000"/>
                  </a:schemeClr>
                </a:solidFill>
                <a:latin typeface="Century Gothic" panose="020F0302020204030204"/>
              </a:rPr>
              <a:t>Tage</a:t>
            </a:r>
            <a:r>
              <a:rPr lang="en-GB" sz="2000" dirty="0">
                <a:solidFill>
                  <a:srgbClr val="5B9BD5">
                    <a:lumMod val="50000"/>
                  </a:srgbClr>
                </a:solidFill>
                <a:latin typeface="Century Gothic" panose="020F0302020204030204"/>
              </a:rPr>
              <a:t> in die Schule.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9BEF3CA3-0736-4C2E-9685-F35F45FE348A}"/>
              </a:ext>
            </a:extLst>
          </p:cNvPr>
          <p:cNvSpPr txBox="1"/>
          <p:nvPr/>
        </p:nvSpPr>
        <p:spPr>
          <a:xfrm>
            <a:off x="4767624" y="1794363"/>
            <a:ext cx="3640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Du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bleib</a:t>
            </a:r>
            <a:r>
              <a:rPr kumimoji="0" lang="en-GB" sz="2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kaum</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8" name="TextBox 17">
            <a:extLst>
              <a:ext uri="{FF2B5EF4-FFF2-40B4-BE49-F238E27FC236}">
                <a16:creationId xmlns:a16="http://schemas.microsoft.com/office/drawing/2014/main" id="{929BCDF8-5983-4334-873F-88DD3781F527}"/>
              </a:ext>
            </a:extLst>
          </p:cNvPr>
          <p:cNvSpPr txBox="1"/>
          <p:nvPr/>
        </p:nvSpPr>
        <p:spPr>
          <a:xfrm>
            <a:off x="8399264" y="1794363"/>
            <a:ext cx="2848175" cy="707886"/>
          </a:xfrm>
          <a:prstGeom prst="rect">
            <a:avLst/>
          </a:prstGeom>
          <a:noFill/>
        </p:spPr>
        <p:txBody>
          <a:bodyPr wrap="square" rtlCol="0">
            <a:spAutoFit/>
          </a:bodyPr>
          <a:lstStyle/>
          <a:p>
            <a:pPr lvl="0"/>
            <a:r>
              <a:rPr kumimoji="0" lang="en-GB" sz="2000" b="1" i="0" u="none" strike="noStrike" kern="1200" cap="none" spc="0" normalizeH="0" baseline="0" noProof="0" dirty="0">
                <a:ln>
                  <a:noFill/>
                </a:ln>
                <a:solidFill>
                  <a:srgbClr val="DAA520"/>
                </a:solidFill>
                <a:effectLst/>
                <a:uLnTx/>
                <a:uFillTx/>
                <a:latin typeface="Century Gothic" panose="020F0302020204030204"/>
              </a:rPr>
              <a:t>Sie </a:t>
            </a:r>
            <a:r>
              <a:rPr lang="en-GB" sz="2000" dirty="0" err="1">
                <a:solidFill>
                  <a:srgbClr val="5B9BD5">
                    <a:lumMod val="50000"/>
                  </a:srgbClr>
                </a:solidFill>
                <a:latin typeface="Century Gothic" panose="020B0502020202020204" pitchFamily="34" charset="0"/>
              </a:rPr>
              <a:t>heiß</a:t>
            </a:r>
            <a:r>
              <a:rPr lang="en-GB" sz="2000" b="1" dirty="0" err="1">
                <a:solidFill>
                  <a:srgbClr val="DAA520"/>
                </a:solidFill>
                <a:latin typeface="Century Gothic" panose="020B0502020202020204" pitchFamily="34" charset="0"/>
              </a:rPr>
              <a:t>t</a:t>
            </a:r>
            <a:r>
              <a:rPr lang="en-GB" sz="2000" dirty="0">
                <a:solidFill>
                  <a:srgbClr val="5B9BD5">
                    <a:lumMod val="50000"/>
                  </a:srgbClr>
                </a:solidFill>
                <a:latin typeface="Century Gothic" panose="020B0502020202020204" pitchFamily="34" charset="0"/>
              </a:rPr>
              <a:t> Sara.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E0A5CFAE-64BA-42EA-B97B-C8587615C2B3}"/>
              </a:ext>
            </a:extLst>
          </p:cNvPr>
          <p:cNvSpPr txBox="1"/>
          <p:nvPr/>
        </p:nvSpPr>
        <p:spPr>
          <a:xfrm>
            <a:off x="4777498" y="1888554"/>
            <a:ext cx="476350"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3" name="TextBox 22">
            <a:extLst>
              <a:ext uri="{FF2B5EF4-FFF2-40B4-BE49-F238E27FC236}">
                <a16:creationId xmlns:a16="http://schemas.microsoft.com/office/drawing/2014/main" id="{EA3E40A8-0B09-4C1F-9717-7E25FA66CEC9}"/>
              </a:ext>
            </a:extLst>
          </p:cNvPr>
          <p:cNvSpPr txBox="1"/>
          <p:nvPr/>
        </p:nvSpPr>
        <p:spPr>
          <a:xfrm>
            <a:off x="8371617" y="1869795"/>
            <a:ext cx="533401" cy="309634"/>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4" name="TextBox 23">
            <a:extLst>
              <a:ext uri="{FF2B5EF4-FFF2-40B4-BE49-F238E27FC236}">
                <a16:creationId xmlns:a16="http://schemas.microsoft.com/office/drawing/2014/main" id="{9F622FB9-67DB-4991-8552-686056DF6170}"/>
              </a:ext>
            </a:extLst>
          </p:cNvPr>
          <p:cNvSpPr txBox="1"/>
          <p:nvPr/>
        </p:nvSpPr>
        <p:spPr>
          <a:xfrm>
            <a:off x="216722" y="1883165"/>
            <a:ext cx="520474"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7" name="TextBox 36">
            <a:extLst>
              <a:ext uri="{FF2B5EF4-FFF2-40B4-BE49-F238E27FC236}">
                <a16:creationId xmlns:a16="http://schemas.microsoft.com/office/drawing/2014/main" id="{43781AB9-3EF3-42C7-89C9-BC4A417C57D3}"/>
              </a:ext>
            </a:extLst>
          </p:cNvPr>
          <p:cNvSpPr txBox="1"/>
          <p:nvPr/>
        </p:nvSpPr>
        <p:spPr>
          <a:xfrm>
            <a:off x="189918" y="3466875"/>
            <a:ext cx="47067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DAA520"/>
                </a:solidFill>
                <a:latin typeface="Century Gothic" panose="020F0302020204030204"/>
              </a:rPr>
              <a:t>Wir</a:t>
            </a:r>
            <a:r>
              <a:rPr lang="en-GB" sz="2000" dirty="0">
                <a:solidFill>
                  <a:srgbClr val="DAA521"/>
                </a:solidFill>
                <a:latin typeface="Century Gothic" panose="020F0302020204030204"/>
              </a:rPr>
              <a:t> </a:t>
            </a:r>
            <a:r>
              <a:rPr lang="en-GB" sz="2000" dirty="0" err="1">
                <a:solidFill>
                  <a:schemeClr val="accent1">
                    <a:lumMod val="50000"/>
                  </a:schemeClr>
                </a:solidFill>
                <a:latin typeface="Century Gothic" panose="020F0302020204030204"/>
              </a:rPr>
              <a:t>geh</a:t>
            </a:r>
            <a:r>
              <a:rPr lang="en-GB" sz="2000" b="1" dirty="0" err="1">
                <a:solidFill>
                  <a:srgbClr val="DAA520"/>
                </a:solidFill>
                <a:latin typeface="Century Gothic" panose="020F0302020204030204"/>
              </a:rPr>
              <a:t>en</a:t>
            </a:r>
            <a:r>
              <a:rPr lang="en-GB" sz="2000" dirty="0">
                <a:solidFill>
                  <a:schemeClr val="accent1">
                    <a:lumMod val="50000"/>
                  </a:schemeClr>
                </a:solidFill>
                <a:latin typeface="Century Gothic" panose="020F0302020204030204"/>
              </a:rPr>
              <a:t> </a:t>
            </a:r>
            <a:r>
              <a:rPr lang="en-GB" sz="2000" dirty="0" err="1">
                <a:solidFill>
                  <a:schemeClr val="accent1">
                    <a:lumMod val="50000"/>
                  </a:schemeClr>
                </a:solidFill>
                <a:latin typeface="Century Gothic" panose="020F0302020204030204"/>
              </a:rPr>
              <a:t>jeden</a:t>
            </a:r>
            <a:r>
              <a:rPr lang="en-GB" sz="2000" dirty="0">
                <a:solidFill>
                  <a:schemeClr val="accent1">
                    <a:lumMod val="50000"/>
                  </a:schemeClr>
                </a:solidFill>
                <a:latin typeface="Century Gothic" panose="020F0302020204030204"/>
              </a:rPr>
              <a:t> Tag</a:t>
            </a:r>
            <a:r>
              <a:rPr lang="en-GB" sz="2000" dirty="0">
                <a:solidFill>
                  <a:srgbClr val="5B9BD5">
                    <a:lumMod val="50000"/>
                  </a:srgbClr>
                </a:solidFill>
                <a:latin typeface="Century Gothic" panose="020F0302020204030204"/>
              </a:rPr>
              <a:t> in die Schule.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DAA521"/>
                </a:solidFill>
                <a:latin typeface="Century Gothic" panose="020F0302020204030204"/>
              </a:rPr>
              <a:t>We</a:t>
            </a:r>
            <a:r>
              <a:rPr lang="en-GB" sz="2000" dirty="0">
                <a:solidFill>
                  <a:srgbClr val="5B9BD5">
                    <a:lumMod val="50000"/>
                  </a:srgbClr>
                </a:solidFill>
                <a:latin typeface="Century Gothic" panose="020F0302020204030204"/>
              </a:rPr>
              <a:t> go to school every day.</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646F45F0-E059-47D5-8354-0AD98B5B5CFC}"/>
              </a:ext>
            </a:extLst>
          </p:cNvPr>
          <p:cNvSpPr txBox="1"/>
          <p:nvPr/>
        </p:nvSpPr>
        <p:spPr>
          <a:xfrm>
            <a:off x="4767624" y="3471206"/>
            <a:ext cx="3640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DAA520"/>
                </a:solidFill>
                <a:latin typeface="Century Gothic" panose="020F0302020204030204"/>
              </a:rPr>
              <a:t>Wir</a:t>
            </a:r>
            <a:r>
              <a:rPr kumimoji="0" lang="en-GB" sz="2000" b="1" i="0" u="none" strike="noStrike" kern="1200" cap="none" spc="0" normalizeH="0" baseline="0" noProof="0" dirty="0">
                <a:ln>
                  <a:noFill/>
                </a:ln>
                <a:solidFill>
                  <a:srgbClr val="DAA520"/>
                </a:solidFill>
                <a:effectLst/>
                <a:uLnTx/>
                <a:uFillTx/>
                <a:latin typeface="Century Gothic" panose="020F0302020204030204"/>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bleib</a:t>
            </a:r>
            <a:r>
              <a:rPr kumimoji="0" lang="en-GB" sz="2000" b="1" i="0" u="none" strike="noStrike" kern="1200" cap="none" spc="0" normalizeH="0" baseline="0" noProof="0" dirty="0" err="1">
                <a:ln>
                  <a:noFill/>
                </a:ln>
                <a:solidFill>
                  <a:srgbClr val="DAA520"/>
                </a:solidFill>
                <a:effectLst/>
                <a:uLnTx/>
                <a:uFillTx/>
                <a:latin typeface="Century Gothic" panose="020B0502020202020204" pitchFamily="34" charset="0"/>
              </a:rPr>
              <a:t>en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kaum</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1"/>
                </a:solidFill>
                <a:effectLst/>
                <a:uLnTx/>
                <a:uFillTx/>
                <a:latin typeface="Century Gothic" panose="020B0502020202020204" pitchFamily="34" charset="0"/>
              </a:rPr>
              <a:t>We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rarely stay at home.</a:t>
            </a:r>
          </a:p>
        </p:txBody>
      </p:sp>
      <p:sp>
        <p:nvSpPr>
          <p:cNvPr id="39" name="TextBox 38">
            <a:extLst>
              <a:ext uri="{FF2B5EF4-FFF2-40B4-BE49-F238E27FC236}">
                <a16:creationId xmlns:a16="http://schemas.microsoft.com/office/drawing/2014/main" id="{C2281AD2-BD41-4926-A244-DB67D625E4B3}"/>
              </a:ext>
            </a:extLst>
          </p:cNvPr>
          <p:cNvSpPr txBox="1"/>
          <p:nvPr/>
        </p:nvSpPr>
        <p:spPr>
          <a:xfrm>
            <a:off x="8410359" y="3475271"/>
            <a:ext cx="3986635" cy="1015663"/>
          </a:xfrm>
          <a:prstGeom prst="rect">
            <a:avLst/>
          </a:prstGeom>
          <a:noFill/>
        </p:spPr>
        <p:txBody>
          <a:bodyPr wrap="square" rtlCol="0">
            <a:spAutoFit/>
          </a:bodyPr>
          <a:lstStyle/>
          <a:p>
            <a:pPr lvl="0"/>
            <a:r>
              <a:rPr lang="en-GB" sz="2000" b="1" dirty="0" err="1">
                <a:solidFill>
                  <a:srgbClr val="DAA520"/>
                </a:solidFill>
                <a:latin typeface="Century Gothic" panose="020F0302020204030204"/>
              </a:rPr>
              <a:t>Wir</a:t>
            </a:r>
            <a:r>
              <a:rPr lang="en-GB" sz="2000" b="1" dirty="0">
                <a:solidFill>
                  <a:srgbClr val="DAA520"/>
                </a:solidFill>
                <a:latin typeface="Century Gothic" panose="020F0302020204030204"/>
              </a:rPr>
              <a:t> </a:t>
            </a:r>
            <a:r>
              <a:rPr lang="en-GB" sz="2000" dirty="0" err="1">
                <a:solidFill>
                  <a:srgbClr val="5B9BD5">
                    <a:lumMod val="50000"/>
                  </a:srgbClr>
                </a:solidFill>
                <a:latin typeface="Century Gothic" panose="020B0502020202020204" pitchFamily="34" charset="0"/>
              </a:rPr>
              <a:t>heiß</a:t>
            </a:r>
            <a:r>
              <a:rPr lang="en-GB" sz="2000" b="1" dirty="0" err="1">
                <a:solidFill>
                  <a:srgbClr val="DAA520"/>
                </a:solidFill>
                <a:latin typeface="Century Gothic" panose="020B0502020202020204" pitchFamily="34" charset="0"/>
              </a:rPr>
              <a:t>en</a:t>
            </a:r>
            <a:r>
              <a:rPr lang="en-GB" sz="2000" dirty="0">
                <a:solidFill>
                  <a:srgbClr val="5B9BD5">
                    <a:lumMod val="50000"/>
                  </a:srgbClr>
                </a:solidFill>
                <a:latin typeface="Century Gothic" panose="020B0502020202020204" pitchFamily="34" charset="0"/>
              </a:rPr>
              <a:t> Sara und Max.</a:t>
            </a:r>
          </a:p>
          <a:p>
            <a:pPr lvl="0"/>
            <a:endParaRPr lang="en-GB" sz="2000" dirty="0">
              <a:solidFill>
                <a:srgbClr val="5B9BD5">
                  <a:lumMod val="50000"/>
                </a:srgbClr>
              </a:solidFill>
              <a:latin typeface="Century Gothic" panose="020B0502020202020204" pitchFamily="34" charset="0"/>
            </a:endParaRPr>
          </a:p>
          <a:p>
            <a:pPr lvl="0"/>
            <a:r>
              <a:rPr lang="en-GB" sz="2000" b="1" dirty="0">
                <a:solidFill>
                  <a:srgbClr val="DAA521"/>
                </a:solidFill>
                <a:latin typeface="Century Gothic" panose="020B0502020202020204" pitchFamily="34" charset="0"/>
              </a:rPr>
              <a:t>We</a:t>
            </a:r>
            <a:r>
              <a:rPr lang="en-GB" sz="2000" dirty="0">
                <a:solidFill>
                  <a:srgbClr val="5B9BD5">
                    <a:lumMod val="50000"/>
                  </a:srgb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are called Sara and Max.</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92DA5076-95DC-430B-ACF8-500F3283B850}"/>
              </a:ext>
            </a:extLst>
          </p:cNvPr>
          <p:cNvSpPr txBox="1"/>
          <p:nvPr/>
        </p:nvSpPr>
        <p:spPr>
          <a:xfrm>
            <a:off x="4777498" y="3565397"/>
            <a:ext cx="476350"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1" name="TextBox 40">
            <a:extLst>
              <a:ext uri="{FF2B5EF4-FFF2-40B4-BE49-F238E27FC236}">
                <a16:creationId xmlns:a16="http://schemas.microsoft.com/office/drawing/2014/main" id="{0DB6BABB-FC5D-467B-A662-6480E6515FA4}"/>
              </a:ext>
            </a:extLst>
          </p:cNvPr>
          <p:cNvSpPr txBox="1"/>
          <p:nvPr/>
        </p:nvSpPr>
        <p:spPr>
          <a:xfrm>
            <a:off x="8399264" y="3540450"/>
            <a:ext cx="533401" cy="309634"/>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2" name="TextBox 41">
            <a:extLst>
              <a:ext uri="{FF2B5EF4-FFF2-40B4-BE49-F238E27FC236}">
                <a16:creationId xmlns:a16="http://schemas.microsoft.com/office/drawing/2014/main" id="{DAAFE847-5C9C-4F48-9E2A-662540B390CB}"/>
              </a:ext>
            </a:extLst>
          </p:cNvPr>
          <p:cNvSpPr txBox="1"/>
          <p:nvPr/>
        </p:nvSpPr>
        <p:spPr>
          <a:xfrm>
            <a:off x="216722" y="3555677"/>
            <a:ext cx="490590"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49" name="Picture 48" descr="A close up of a logo&#10;&#10;Description automatically generated">
            <a:extLst>
              <a:ext uri="{FF2B5EF4-FFF2-40B4-BE49-F238E27FC236}">
                <a16:creationId xmlns:a16="http://schemas.microsoft.com/office/drawing/2014/main" id="{5435F278-C749-43F2-ABBD-F523471763B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61328"/>
                    </a14:imgEffect>
                  </a14:imgLayer>
                </a14:imgProps>
              </a:ext>
              <a:ext uri="{28A0092B-C50C-407E-A947-70E740481C1C}">
                <a14:useLocalDpi xmlns:a14="http://schemas.microsoft.com/office/drawing/2010/main" val="0"/>
              </a:ext>
            </a:extLst>
          </a:blip>
          <a:srcRect l="3124" t="6666" r="46876" b="4444"/>
          <a:stretch/>
        </p:blipFill>
        <p:spPr>
          <a:xfrm>
            <a:off x="10665999" y="5199127"/>
            <a:ext cx="1162880" cy="1162880"/>
          </a:xfrm>
          <a:prstGeom prst="rect">
            <a:avLst/>
          </a:prstGeom>
        </p:spPr>
      </p:pic>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80210" y="326124"/>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2400" b="1" dirty="0">
                <a:solidFill>
                  <a:schemeClr val="lt1"/>
                </a:solidFill>
              </a:rPr>
              <a:t>Talking about yourself and others (</a:t>
            </a:r>
            <a:r>
              <a:rPr lang="en-GB" sz="2400" b="1" i="1" dirty="0" err="1">
                <a:solidFill>
                  <a:schemeClr val="lt1"/>
                </a:solidFill>
              </a:rPr>
              <a:t>wir</a:t>
            </a:r>
            <a:r>
              <a:rPr lang="en-GB" sz="2400" b="1" dirty="0">
                <a:solidFill>
                  <a:schemeClr val="lt1"/>
                </a:solidFill>
              </a:rPr>
              <a:t>)</a:t>
            </a:r>
            <a:endParaRPr sz="2400" b="1" dirty="0">
              <a:solidFill>
                <a:schemeClr val="lt1"/>
              </a:solidFill>
            </a:endParaRPr>
          </a:p>
        </p:txBody>
      </p:sp>
    </p:spTree>
    <p:extLst>
      <p:ext uri="{BB962C8B-B14F-4D97-AF65-F5344CB8AC3E}">
        <p14:creationId xmlns:p14="http://schemas.microsoft.com/office/powerpoint/2010/main" val="328043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21" grpId="0" animBg="1"/>
      <p:bldP spid="21" grpId="1" animBg="1"/>
      <p:bldP spid="23" grpId="0" animBg="1"/>
      <p:bldP spid="23" grpId="1" animBg="1"/>
      <p:bldP spid="24" grpId="0" animBg="1"/>
      <p:bldP spid="24" grpId="1" animBg="1"/>
      <p:bldP spid="37" grpId="0"/>
      <p:bldP spid="38" grpId="0"/>
      <p:bldP spid="39" grpId="0"/>
      <p:bldP spid="40" grpId="0" animBg="1"/>
      <p:bldP spid="40" grpId="1" animBg="1"/>
      <p:bldP spid="41" grpId="0" animBg="1"/>
      <p:bldP spid="41" grpId="1" animBg="1"/>
      <p:bldP spid="42" grpId="0" animBg="1"/>
      <p:bldP spid="4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 name="Picture 30"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5889" y="321559"/>
            <a:ext cx="5973799" cy="707849"/>
          </a:xfrm>
        </p:spPr>
        <p:txBody>
          <a:bodyPr>
            <a:normAutofit fontScale="90000"/>
          </a:bodyPr>
          <a:lstStyle/>
          <a:p>
            <a:r>
              <a:rPr lang="en-GB" sz="3600" b="1" dirty="0">
                <a:solidFill>
                  <a:schemeClr val="bg1"/>
                </a:solidFill>
              </a:rPr>
              <a:t>Mein Freund Mehmet und </a:t>
            </a:r>
            <a:r>
              <a:rPr lang="en-GB" sz="3600" b="1" dirty="0" err="1">
                <a:solidFill>
                  <a:schemeClr val="bg1"/>
                </a:solidFill>
              </a:rPr>
              <a:t>ich</a:t>
            </a:r>
            <a:endParaRPr lang="en-GB" sz="3600" b="1" dirty="0">
              <a:solidFill>
                <a:schemeClr val="bg1"/>
              </a:solidFill>
            </a:endParaRPr>
          </a:p>
        </p:txBody>
      </p:sp>
      <p:sp>
        <p:nvSpPr>
          <p:cNvPr id="7" name="TextBox 6">
            <a:extLst>
              <a:ext uri="{FF2B5EF4-FFF2-40B4-BE49-F238E27FC236}">
                <a16:creationId xmlns:a16="http://schemas.microsoft.com/office/drawing/2014/main" id="{572997C2-756D-47C3-971D-A673F1279A9B}"/>
              </a:ext>
            </a:extLst>
          </p:cNvPr>
          <p:cNvSpPr txBox="1"/>
          <p:nvPr/>
        </p:nvSpPr>
        <p:spPr>
          <a:xfrm>
            <a:off x="375139" y="1095131"/>
            <a:ext cx="11816861" cy="707886"/>
          </a:xfrm>
          <a:prstGeom prst="rect">
            <a:avLst/>
          </a:prstGeom>
          <a:noFill/>
        </p:spPr>
        <p:txBody>
          <a:bodyPr wrap="square" rtlCol="0">
            <a:spAutoFit/>
          </a:bodyPr>
          <a:lstStyle/>
          <a:p>
            <a:r>
              <a:rPr lang="en-GB" sz="2000" dirty="0">
                <a:solidFill>
                  <a:schemeClr val="accent1">
                    <a:lumMod val="50000"/>
                  </a:schemeClr>
                </a:solidFill>
              </a:rPr>
              <a:t>Wolfgang </a:t>
            </a:r>
            <a:r>
              <a:rPr lang="en-GB" sz="2000" dirty="0" err="1">
                <a:solidFill>
                  <a:schemeClr val="accent1">
                    <a:lumMod val="50000"/>
                  </a:schemeClr>
                </a:solidFill>
              </a:rPr>
              <a:t>schreibt</a:t>
            </a:r>
            <a:r>
              <a:rPr lang="en-GB" sz="2000" dirty="0">
                <a:solidFill>
                  <a:schemeClr val="accent1">
                    <a:lumMod val="50000"/>
                  </a:schemeClr>
                </a:solidFill>
              </a:rPr>
              <a:t> Oma </a:t>
            </a:r>
            <a:r>
              <a:rPr lang="en-GB" sz="2000" dirty="0" err="1">
                <a:solidFill>
                  <a:schemeClr val="accent1">
                    <a:lumMod val="50000"/>
                  </a:schemeClr>
                </a:solidFill>
              </a:rPr>
              <a:t>eine</a:t>
            </a:r>
            <a:r>
              <a:rPr lang="en-GB" sz="2000" dirty="0">
                <a:solidFill>
                  <a:schemeClr val="accent1">
                    <a:lumMod val="50000"/>
                  </a:schemeClr>
                </a:solidFill>
              </a:rPr>
              <a:t> Email. Was </a:t>
            </a:r>
            <a:r>
              <a:rPr lang="en-GB" sz="2000" dirty="0" err="1">
                <a:solidFill>
                  <a:schemeClr val="accent1">
                    <a:lumMod val="50000"/>
                  </a:schemeClr>
                </a:solidFill>
              </a:rPr>
              <a:t>macht</a:t>
            </a:r>
            <a:r>
              <a:rPr lang="en-GB" sz="2000" dirty="0">
                <a:solidFill>
                  <a:schemeClr val="accent1">
                    <a:lumMod val="50000"/>
                  </a:schemeClr>
                </a:solidFill>
              </a:rPr>
              <a:t> </a:t>
            </a:r>
            <a:r>
              <a:rPr lang="en-GB" sz="2000" dirty="0" err="1">
                <a:solidFill>
                  <a:schemeClr val="accent1">
                    <a:lumMod val="50000"/>
                  </a:schemeClr>
                </a:solidFill>
              </a:rPr>
              <a:t>er</a:t>
            </a:r>
            <a:r>
              <a:rPr lang="en-GB" sz="2000" dirty="0">
                <a:solidFill>
                  <a:schemeClr val="accent1">
                    <a:lumMod val="50000"/>
                  </a:schemeClr>
                </a:solidFill>
              </a:rPr>
              <a:t> </a:t>
            </a:r>
            <a:r>
              <a:rPr lang="en-GB" sz="2000" dirty="0" err="1">
                <a:solidFill>
                  <a:schemeClr val="accent1">
                    <a:lumMod val="50000"/>
                  </a:schemeClr>
                </a:solidFill>
              </a:rPr>
              <a:t>allein</a:t>
            </a:r>
            <a:r>
              <a:rPr lang="en-GB" sz="2000" dirty="0">
                <a:solidFill>
                  <a:schemeClr val="accent1">
                    <a:lumMod val="50000"/>
                  </a:schemeClr>
                </a:solidFill>
              </a:rPr>
              <a:t>? Was </a:t>
            </a:r>
            <a:r>
              <a:rPr lang="en-GB" sz="2000" dirty="0" err="1">
                <a:solidFill>
                  <a:schemeClr val="accent1">
                    <a:lumMod val="50000"/>
                  </a:schemeClr>
                </a:solidFill>
              </a:rPr>
              <a:t>macht</a:t>
            </a:r>
            <a:r>
              <a:rPr lang="en-GB" sz="2000" dirty="0">
                <a:solidFill>
                  <a:schemeClr val="accent1">
                    <a:lumMod val="50000"/>
                  </a:schemeClr>
                </a:solidFill>
              </a:rPr>
              <a:t> </a:t>
            </a:r>
            <a:r>
              <a:rPr lang="en-GB" sz="2000" dirty="0" err="1">
                <a:solidFill>
                  <a:schemeClr val="accent1">
                    <a:lumMod val="50000"/>
                  </a:schemeClr>
                </a:solidFill>
              </a:rPr>
              <a:t>er</a:t>
            </a:r>
            <a:r>
              <a:rPr lang="en-GB" sz="2000" dirty="0">
                <a:solidFill>
                  <a:schemeClr val="accent1">
                    <a:lumMod val="50000"/>
                  </a:schemeClr>
                </a:solidFill>
              </a:rPr>
              <a:t> </a:t>
            </a:r>
            <a:r>
              <a:rPr lang="en-GB" sz="2000" dirty="0" err="1">
                <a:solidFill>
                  <a:schemeClr val="accent1">
                    <a:lumMod val="50000"/>
                  </a:schemeClr>
                </a:solidFill>
              </a:rPr>
              <a:t>mit</a:t>
            </a:r>
            <a:r>
              <a:rPr lang="en-GB" sz="2000" dirty="0">
                <a:solidFill>
                  <a:schemeClr val="accent1">
                    <a:lumMod val="50000"/>
                  </a:schemeClr>
                </a:solidFill>
              </a:rPr>
              <a:t> Mehmet? </a:t>
            </a:r>
          </a:p>
          <a:p>
            <a:r>
              <a:rPr lang="en-GB" sz="2000" dirty="0" err="1">
                <a:solidFill>
                  <a:schemeClr val="accent1">
                    <a:lumMod val="50000"/>
                  </a:schemeClr>
                </a:solidFill>
              </a:rPr>
              <a:t>Schreib</a:t>
            </a:r>
            <a:r>
              <a:rPr lang="en-GB" sz="2000" dirty="0">
                <a:solidFill>
                  <a:schemeClr val="accent1">
                    <a:lumMod val="50000"/>
                  </a:schemeClr>
                </a:solidFill>
              </a:rPr>
              <a:t> </a:t>
            </a:r>
            <a:r>
              <a:rPr lang="en-GB" sz="2000" b="1" dirty="0">
                <a:solidFill>
                  <a:schemeClr val="accent1">
                    <a:lumMod val="50000"/>
                  </a:schemeClr>
                </a:solidFill>
              </a:rPr>
              <a:t>ich</a:t>
            </a:r>
            <a:r>
              <a:rPr lang="en-GB" sz="2000" dirty="0">
                <a:solidFill>
                  <a:schemeClr val="accent1">
                    <a:lumMod val="50000"/>
                  </a:schemeClr>
                </a:solidFill>
              </a:rPr>
              <a:t> </a:t>
            </a:r>
            <a:r>
              <a:rPr lang="en-GB" sz="2000" dirty="0" err="1">
                <a:solidFill>
                  <a:schemeClr val="accent1">
                    <a:lumMod val="50000"/>
                  </a:schemeClr>
                </a:solidFill>
              </a:rPr>
              <a:t>oder</a:t>
            </a:r>
            <a:r>
              <a:rPr lang="en-GB" sz="2000" dirty="0">
                <a:solidFill>
                  <a:schemeClr val="accent1">
                    <a:lumMod val="50000"/>
                  </a:schemeClr>
                </a:solidFill>
              </a:rPr>
              <a:t> </a:t>
            </a:r>
            <a:r>
              <a:rPr lang="en-GB" sz="2000" b="1" dirty="0" err="1">
                <a:solidFill>
                  <a:schemeClr val="accent1">
                    <a:lumMod val="50000"/>
                  </a:schemeClr>
                </a:solidFill>
              </a:rPr>
              <a:t>wir</a:t>
            </a:r>
            <a:r>
              <a:rPr lang="en-GB" sz="2000" dirty="0">
                <a:solidFill>
                  <a:schemeClr val="accent1">
                    <a:lumMod val="50000"/>
                  </a:schemeClr>
                </a:solidFill>
              </a:rPr>
              <a:t>. </a:t>
            </a:r>
          </a:p>
        </p:txBody>
      </p:sp>
      <p:pic>
        <p:nvPicPr>
          <p:cNvPr id="2052" name="Picture 4" descr="http://www.clker.com/cliparts/S/6/5/k/Y/X/computer-monitor-blank-md.png">
            <a:extLst>
              <a:ext uri="{FF2B5EF4-FFF2-40B4-BE49-F238E27FC236}">
                <a16:creationId xmlns:a16="http://schemas.microsoft.com/office/drawing/2014/main" id="{58F13581-5317-4799-8082-CF0891DAB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21" y="1949410"/>
            <a:ext cx="5569267" cy="42228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clker.com/cliparts/S/6/5/k/Y/X/computer-monitor-blank-md.png">
            <a:extLst>
              <a:ext uri="{FF2B5EF4-FFF2-40B4-BE49-F238E27FC236}">
                <a16:creationId xmlns:a16="http://schemas.microsoft.com/office/drawing/2014/main" id="{838E1D36-16B6-4A6F-B0D4-B9916F2512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313" y="1949410"/>
            <a:ext cx="5569267" cy="42228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70E74BF-69BB-47DF-AF42-706B25AFD3C2}"/>
              </a:ext>
            </a:extLst>
          </p:cNvPr>
          <p:cNvSpPr txBox="1"/>
          <p:nvPr/>
        </p:nvSpPr>
        <p:spPr>
          <a:xfrm>
            <a:off x="633045" y="2202555"/>
            <a:ext cx="5190979" cy="2862322"/>
          </a:xfrm>
          <a:prstGeom prst="rect">
            <a:avLst/>
          </a:prstGeom>
          <a:noFill/>
        </p:spPr>
        <p:txBody>
          <a:bodyPr wrap="square" rtlCol="0">
            <a:spAutoFit/>
          </a:bodyPr>
          <a:lstStyle/>
          <a:p>
            <a:r>
              <a:rPr lang="en-GB" sz="2000" dirty="0">
                <a:solidFill>
                  <a:schemeClr val="accent1">
                    <a:lumMod val="50000"/>
                  </a:schemeClr>
                </a:solidFill>
              </a:rPr>
              <a:t>Hallo Oma, </a:t>
            </a:r>
          </a:p>
          <a:p>
            <a:endParaRPr lang="en-GB" sz="2000" dirty="0">
              <a:solidFill>
                <a:schemeClr val="accent1">
                  <a:lumMod val="50000"/>
                </a:schemeClr>
              </a:solidFill>
            </a:endParaRPr>
          </a:p>
          <a:p>
            <a:r>
              <a:rPr lang="en-GB" sz="2000" b="1" dirty="0">
                <a:solidFill>
                  <a:srgbClr val="DAA521"/>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einen</a:t>
            </a:r>
            <a:r>
              <a:rPr lang="en-GB" sz="2000" dirty="0">
                <a:solidFill>
                  <a:schemeClr val="accent1">
                    <a:lumMod val="50000"/>
                  </a:schemeClr>
                </a:solidFill>
              </a:rPr>
              <a:t> </a:t>
            </a:r>
            <a:r>
              <a:rPr lang="en-GB" sz="2000" dirty="0" err="1">
                <a:solidFill>
                  <a:schemeClr val="accent1">
                    <a:lumMod val="50000"/>
                  </a:schemeClr>
                </a:solidFill>
              </a:rPr>
              <a:t>neuen</a:t>
            </a:r>
            <a:r>
              <a:rPr lang="en-GB" sz="2000" dirty="0">
                <a:solidFill>
                  <a:schemeClr val="accent1">
                    <a:lumMod val="50000"/>
                  </a:schemeClr>
                </a:solidFill>
              </a:rPr>
              <a:t> Freund! </a:t>
            </a:r>
            <a:r>
              <a:rPr lang="en-GB" sz="2000" dirty="0" err="1">
                <a:solidFill>
                  <a:schemeClr val="accent1">
                    <a:lumMod val="50000"/>
                  </a:schemeClr>
                </a:solidFill>
              </a:rPr>
              <a:t>Er</a:t>
            </a:r>
            <a:r>
              <a:rPr lang="en-GB" sz="2000" dirty="0">
                <a:solidFill>
                  <a:schemeClr val="accent1">
                    <a:lumMod val="50000"/>
                  </a:schemeClr>
                </a:solidFill>
              </a:rPr>
              <a:t> </a:t>
            </a:r>
            <a:r>
              <a:rPr lang="en-GB" sz="2000" dirty="0" err="1">
                <a:solidFill>
                  <a:schemeClr val="accent1">
                    <a:lumMod val="50000"/>
                  </a:schemeClr>
                </a:solidFill>
              </a:rPr>
              <a:t>heißt</a:t>
            </a:r>
            <a:r>
              <a:rPr lang="en-GB" sz="2000" dirty="0">
                <a:solidFill>
                  <a:schemeClr val="accent1">
                    <a:lumMod val="50000"/>
                  </a:schemeClr>
                </a:solidFill>
              </a:rPr>
              <a:t> Mehmet und</a:t>
            </a:r>
            <a:r>
              <a:rPr lang="en-GB" sz="2000" b="1" dirty="0">
                <a:solidFill>
                  <a:srgbClr val="DAA521"/>
                </a:solidFill>
              </a:rPr>
              <a:t> </a:t>
            </a:r>
            <a:r>
              <a:rPr lang="en-GB" sz="2000" b="1" dirty="0" err="1">
                <a:solidFill>
                  <a:srgbClr val="DAA521"/>
                </a:solidFill>
              </a:rPr>
              <a:t>wir</a:t>
            </a:r>
            <a:r>
              <a:rPr lang="en-GB" sz="2000" b="1" dirty="0">
                <a:solidFill>
                  <a:srgbClr val="DAA521"/>
                </a:solidFill>
              </a:rPr>
              <a:t> </a:t>
            </a:r>
            <a:r>
              <a:rPr lang="en-GB" sz="2000" dirty="0" err="1">
                <a:solidFill>
                  <a:schemeClr val="accent1">
                    <a:lumMod val="50000"/>
                  </a:schemeClr>
                </a:solidFill>
              </a:rPr>
              <a:t>haben</a:t>
            </a:r>
            <a:r>
              <a:rPr lang="en-GB" sz="2000" dirty="0">
                <a:solidFill>
                  <a:schemeClr val="accent1">
                    <a:lumMod val="50000"/>
                  </a:schemeClr>
                </a:solidFill>
              </a:rPr>
              <a:t> </a:t>
            </a:r>
            <a:r>
              <a:rPr lang="en-GB" sz="2000" dirty="0" err="1">
                <a:solidFill>
                  <a:schemeClr val="accent1">
                    <a:lumMod val="50000"/>
                  </a:schemeClr>
                </a:solidFill>
              </a:rPr>
              <a:t>viel</a:t>
            </a:r>
            <a:r>
              <a:rPr lang="en-GB" sz="2000" dirty="0">
                <a:solidFill>
                  <a:schemeClr val="accent1">
                    <a:lumMod val="50000"/>
                  </a:schemeClr>
                </a:solidFill>
              </a:rPr>
              <a:t> </a:t>
            </a:r>
            <a:r>
              <a:rPr lang="en-GB" sz="2000" dirty="0" err="1">
                <a:solidFill>
                  <a:schemeClr val="accent1">
                    <a:lumMod val="50000"/>
                  </a:schemeClr>
                </a:solidFill>
              </a:rPr>
              <a:t>gemeinsam</a:t>
            </a:r>
            <a:r>
              <a:rPr lang="en-GB" sz="2000" dirty="0">
                <a:solidFill>
                  <a:schemeClr val="accent1">
                    <a:lumMod val="50000"/>
                  </a:schemeClr>
                </a:solidFill>
              </a:rPr>
              <a:t>!</a:t>
            </a:r>
          </a:p>
          <a:p>
            <a:endParaRPr lang="en-GB" sz="2000" dirty="0">
              <a:solidFill>
                <a:schemeClr val="accent1">
                  <a:lumMod val="50000"/>
                </a:schemeClr>
              </a:solidFill>
            </a:endParaRPr>
          </a:p>
          <a:p>
            <a:r>
              <a:rPr lang="en-GB" sz="2000" b="1" dirty="0">
                <a:solidFill>
                  <a:srgbClr val="DAA521"/>
                </a:solidFill>
              </a:rPr>
              <a:t>Ich </a:t>
            </a:r>
            <a:r>
              <a:rPr lang="en-GB" sz="2000" dirty="0" err="1">
                <a:solidFill>
                  <a:schemeClr val="accent1">
                    <a:lumMod val="50000"/>
                  </a:schemeClr>
                </a:solidFill>
              </a:rPr>
              <a:t>gehe</a:t>
            </a:r>
            <a:r>
              <a:rPr lang="en-GB" sz="2000" dirty="0">
                <a:solidFill>
                  <a:schemeClr val="accent1">
                    <a:lumMod val="50000"/>
                  </a:schemeClr>
                </a:solidFill>
              </a:rPr>
              <a:t> </a:t>
            </a:r>
            <a:r>
              <a:rPr lang="en-GB" sz="2000" dirty="0" err="1">
                <a:solidFill>
                  <a:schemeClr val="accent1">
                    <a:lumMod val="50000"/>
                  </a:schemeClr>
                </a:solidFill>
              </a:rPr>
              <a:t>jeden</a:t>
            </a:r>
            <a:r>
              <a:rPr lang="en-GB" sz="2000" dirty="0">
                <a:solidFill>
                  <a:schemeClr val="accent1">
                    <a:lumMod val="50000"/>
                  </a:schemeClr>
                </a:solidFill>
              </a:rPr>
              <a:t> Tag </a:t>
            </a:r>
            <a:r>
              <a:rPr lang="en-GB" sz="2000" dirty="0" err="1">
                <a:solidFill>
                  <a:schemeClr val="accent1">
                    <a:lumMod val="50000"/>
                  </a:schemeClr>
                </a:solidFill>
              </a:rPr>
              <a:t>früh</a:t>
            </a:r>
            <a:r>
              <a:rPr lang="en-GB" sz="2000" dirty="0">
                <a:solidFill>
                  <a:schemeClr val="accent1">
                    <a:lumMod val="50000"/>
                  </a:schemeClr>
                </a:solidFill>
              </a:rPr>
              <a:t> in die Schule. </a:t>
            </a:r>
            <a:r>
              <a:rPr lang="en-GB" sz="2000" b="1" dirty="0">
                <a:solidFill>
                  <a:srgbClr val="DAA521"/>
                </a:solidFill>
              </a:rPr>
              <a:t>Ich </a:t>
            </a:r>
            <a:r>
              <a:rPr lang="en-GB" sz="2000" dirty="0" err="1">
                <a:solidFill>
                  <a:schemeClr val="accent1">
                    <a:lumMod val="50000"/>
                  </a:schemeClr>
                </a:solidFill>
              </a:rPr>
              <a:t>habe</a:t>
            </a:r>
            <a:r>
              <a:rPr lang="en-GB" sz="2000" dirty="0">
                <a:solidFill>
                  <a:schemeClr val="accent1">
                    <a:lumMod val="50000"/>
                  </a:schemeClr>
                </a:solidFill>
              </a:rPr>
              <a:t> um 8.00 </a:t>
            </a:r>
            <a:r>
              <a:rPr lang="en-GB" sz="2000" dirty="0" err="1">
                <a:solidFill>
                  <a:schemeClr val="accent1">
                    <a:lumMod val="50000"/>
                  </a:schemeClr>
                </a:solidFill>
              </a:rPr>
              <a:t>Tanzunterricht</a:t>
            </a:r>
            <a:r>
              <a:rPr lang="en-GB" sz="2000" dirty="0">
                <a:solidFill>
                  <a:schemeClr val="accent1">
                    <a:lumMod val="50000"/>
                  </a:schemeClr>
                </a:solidFill>
              </a:rPr>
              <a:t>. Mehmet </a:t>
            </a:r>
            <a:r>
              <a:rPr lang="en-GB" sz="2000" dirty="0" err="1">
                <a:solidFill>
                  <a:schemeClr val="accent1">
                    <a:lumMod val="50000"/>
                  </a:schemeClr>
                </a:solidFill>
              </a:rPr>
              <a:t>kommt</a:t>
            </a:r>
            <a:r>
              <a:rPr lang="en-GB" sz="2000" dirty="0">
                <a:solidFill>
                  <a:schemeClr val="accent1">
                    <a:lumMod val="50000"/>
                  </a:schemeClr>
                </a:solidFill>
              </a:rPr>
              <a:t> um 8.30. </a:t>
            </a:r>
            <a:r>
              <a:rPr lang="en-GB" sz="2000" b="1" dirty="0" err="1">
                <a:solidFill>
                  <a:srgbClr val="DAA521"/>
                </a:solidFill>
              </a:rPr>
              <a:t>Wir</a:t>
            </a:r>
            <a:r>
              <a:rPr lang="en-GB" sz="2000" dirty="0">
                <a:solidFill>
                  <a:schemeClr val="accent1">
                    <a:lumMod val="50000"/>
                  </a:schemeClr>
                </a:solidFill>
              </a:rPr>
              <a:t> </a:t>
            </a:r>
            <a:r>
              <a:rPr lang="en-GB" sz="2000" dirty="0" err="1">
                <a:solidFill>
                  <a:schemeClr val="accent1">
                    <a:lumMod val="50000"/>
                  </a:schemeClr>
                </a:solidFill>
              </a:rPr>
              <a:t>sitzen</a:t>
            </a:r>
            <a:r>
              <a:rPr lang="en-GB" sz="2000" dirty="0">
                <a:solidFill>
                  <a:schemeClr val="accent1">
                    <a:lumMod val="50000"/>
                  </a:schemeClr>
                </a:solidFill>
              </a:rPr>
              <a:t> </a:t>
            </a:r>
            <a:r>
              <a:rPr lang="en-GB" sz="2000" dirty="0" err="1">
                <a:solidFill>
                  <a:schemeClr val="accent1">
                    <a:lumMod val="50000"/>
                  </a:schemeClr>
                </a:solidFill>
              </a:rPr>
              <a:t>im</a:t>
            </a:r>
            <a:r>
              <a:rPr lang="en-GB" sz="2000" dirty="0">
                <a:solidFill>
                  <a:schemeClr val="accent1">
                    <a:lumMod val="50000"/>
                  </a:schemeClr>
                </a:solidFill>
              </a:rPr>
              <a:t> </a:t>
            </a:r>
            <a:r>
              <a:rPr lang="en-GB" sz="2000" dirty="0" err="1">
                <a:solidFill>
                  <a:schemeClr val="accent1">
                    <a:lumMod val="50000"/>
                  </a:schemeClr>
                </a:solidFill>
              </a:rPr>
              <a:t>Klassenzimmer</a:t>
            </a:r>
            <a:r>
              <a:rPr lang="en-GB" sz="2000" dirty="0">
                <a:solidFill>
                  <a:schemeClr val="accent1">
                    <a:lumMod val="50000"/>
                  </a:schemeClr>
                </a:solidFill>
              </a:rPr>
              <a:t> und </a:t>
            </a:r>
            <a:r>
              <a:rPr lang="en-GB" sz="2000" dirty="0" err="1">
                <a:solidFill>
                  <a:schemeClr val="accent1">
                    <a:lumMod val="50000"/>
                  </a:schemeClr>
                </a:solidFill>
              </a:rPr>
              <a:t>reden</a:t>
            </a:r>
            <a:r>
              <a:rPr lang="en-GB" sz="2000" dirty="0">
                <a:solidFill>
                  <a:schemeClr val="accent1">
                    <a:lumMod val="50000"/>
                  </a:schemeClr>
                </a:solidFill>
              </a:rPr>
              <a:t>. </a:t>
            </a:r>
          </a:p>
        </p:txBody>
      </p:sp>
      <p:sp>
        <p:nvSpPr>
          <p:cNvPr id="17" name="TextBox 16">
            <a:extLst>
              <a:ext uri="{FF2B5EF4-FFF2-40B4-BE49-F238E27FC236}">
                <a16:creationId xmlns:a16="http://schemas.microsoft.com/office/drawing/2014/main" id="{280C0DA1-0D69-47A0-AFD6-C27939E3253D}"/>
              </a:ext>
            </a:extLst>
          </p:cNvPr>
          <p:cNvSpPr txBox="1"/>
          <p:nvPr/>
        </p:nvSpPr>
        <p:spPr>
          <a:xfrm>
            <a:off x="6466450" y="2202555"/>
            <a:ext cx="5092504" cy="2862322"/>
          </a:xfrm>
          <a:prstGeom prst="rect">
            <a:avLst/>
          </a:prstGeom>
          <a:noFill/>
        </p:spPr>
        <p:txBody>
          <a:bodyPr wrap="square" rtlCol="0">
            <a:spAutoFit/>
          </a:bodyPr>
          <a:lstStyle/>
          <a:p>
            <a:r>
              <a:rPr lang="en-GB" sz="2000" b="1" dirty="0" err="1">
                <a:solidFill>
                  <a:srgbClr val="DAA521"/>
                </a:solidFill>
              </a:rPr>
              <a:t>Wir</a:t>
            </a:r>
            <a:r>
              <a:rPr lang="en-GB" sz="2000" b="1" dirty="0">
                <a:solidFill>
                  <a:srgbClr val="DAA521"/>
                </a:solidFill>
              </a:rPr>
              <a:t> </a:t>
            </a:r>
            <a:r>
              <a:rPr lang="en-GB" sz="2000" dirty="0" err="1">
                <a:solidFill>
                  <a:schemeClr val="accent1">
                    <a:lumMod val="50000"/>
                  </a:schemeClr>
                </a:solidFill>
              </a:rPr>
              <a:t>haben</a:t>
            </a:r>
            <a:r>
              <a:rPr lang="en-GB" sz="2000" dirty="0">
                <a:solidFill>
                  <a:schemeClr val="accent1">
                    <a:lumMod val="50000"/>
                  </a:schemeClr>
                </a:solidFill>
              </a:rPr>
              <a:t> um 9.00 </a:t>
            </a:r>
            <a:r>
              <a:rPr lang="en-GB" sz="2000" dirty="0" err="1">
                <a:solidFill>
                  <a:schemeClr val="accent1">
                    <a:lumMod val="50000"/>
                  </a:schemeClr>
                </a:solidFill>
              </a:rPr>
              <a:t>Unterricht</a:t>
            </a:r>
            <a:r>
              <a:rPr lang="en-GB" sz="2000" dirty="0">
                <a:solidFill>
                  <a:schemeClr val="accent1">
                    <a:lumMod val="50000"/>
                  </a:schemeClr>
                </a:solidFill>
              </a:rPr>
              <a:t>.</a:t>
            </a:r>
            <a:r>
              <a:rPr lang="en-GB" sz="2000" b="1" dirty="0">
                <a:solidFill>
                  <a:srgbClr val="DAA521"/>
                </a:solidFill>
              </a:rPr>
              <a:t> </a:t>
            </a:r>
            <a:r>
              <a:rPr lang="en-GB" sz="2000" b="1" dirty="0" err="1">
                <a:solidFill>
                  <a:srgbClr val="DAA521"/>
                </a:solidFill>
              </a:rPr>
              <a:t>Wir</a:t>
            </a:r>
            <a:r>
              <a:rPr lang="en-GB" sz="2000" b="1" dirty="0">
                <a:solidFill>
                  <a:srgbClr val="DAA521"/>
                </a:solidFill>
              </a:rPr>
              <a:t> </a:t>
            </a:r>
            <a:r>
              <a:rPr lang="en-GB" sz="2000" dirty="0" err="1">
                <a:solidFill>
                  <a:schemeClr val="accent1">
                    <a:lumMod val="50000"/>
                  </a:schemeClr>
                </a:solidFill>
              </a:rPr>
              <a:t>mögen</a:t>
            </a:r>
            <a:r>
              <a:rPr lang="en-GB" sz="2000" dirty="0">
                <a:solidFill>
                  <a:schemeClr val="accent1">
                    <a:lumMod val="50000"/>
                  </a:schemeClr>
                </a:solidFill>
              </a:rPr>
              <a:t> Kunst und </a:t>
            </a:r>
            <a:r>
              <a:rPr lang="en-GB" sz="2000" dirty="0" err="1">
                <a:solidFill>
                  <a:schemeClr val="accent1">
                    <a:lumMod val="50000"/>
                  </a:schemeClr>
                </a:solidFill>
              </a:rPr>
              <a:t>Naturwissenschaften</a:t>
            </a:r>
            <a:r>
              <a:rPr lang="en-GB" sz="2000" dirty="0">
                <a:solidFill>
                  <a:schemeClr val="accent1">
                    <a:lumMod val="50000"/>
                  </a:schemeClr>
                </a:solidFill>
              </a:rPr>
              <a:t>. </a:t>
            </a:r>
            <a:r>
              <a:rPr lang="en-GB" sz="2000" b="1" dirty="0">
                <a:solidFill>
                  <a:srgbClr val="DAA521"/>
                </a:solidFill>
              </a:rPr>
              <a:t>Ich </a:t>
            </a:r>
            <a:r>
              <a:rPr lang="en-GB" sz="2000" dirty="0">
                <a:solidFill>
                  <a:schemeClr val="accent1">
                    <a:lumMod val="50000"/>
                  </a:schemeClr>
                </a:solidFill>
              </a:rPr>
              <a:t>mag </a:t>
            </a:r>
            <a:r>
              <a:rPr lang="en-GB" sz="2000" dirty="0" err="1">
                <a:solidFill>
                  <a:schemeClr val="accent1">
                    <a:lumMod val="50000"/>
                  </a:schemeClr>
                </a:solidFill>
              </a:rPr>
              <a:t>auch</a:t>
            </a:r>
            <a:r>
              <a:rPr lang="en-GB" sz="2000" dirty="0">
                <a:solidFill>
                  <a:schemeClr val="accent1">
                    <a:lumMod val="50000"/>
                  </a:schemeClr>
                </a:solidFill>
              </a:rPr>
              <a:t> Sport. </a:t>
            </a:r>
          </a:p>
          <a:p>
            <a:endParaRPr lang="en-GB" sz="2000" dirty="0">
              <a:solidFill>
                <a:schemeClr val="accent1">
                  <a:lumMod val="50000"/>
                </a:schemeClr>
              </a:solidFill>
            </a:endParaRPr>
          </a:p>
          <a:p>
            <a:r>
              <a:rPr lang="en-GB" sz="2000" b="1" dirty="0" err="1">
                <a:solidFill>
                  <a:srgbClr val="DAA521"/>
                </a:solidFill>
              </a:rPr>
              <a:t>Wir</a:t>
            </a:r>
            <a:r>
              <a:rPr lang="en-GB" sz="2000" b="1" dirty="0">
                <a:solidFill>
                  <a:srgbClr val="DAA521"/>
                </a:solidFill>
              </a:rPr>
              <a:t> </a:t>
            </a:r>
            <a:r>
              <a:rPr lang="en-GB" sz="2000" dirty="0" err="1">
                <a:solidFill>
                  <a:schemeClr val="accent1">
                    <a:lumMod val="50000"/>
                  </a:schemeClr>
                </a:solidFill>
              </a:rPr>
              <a:t>spielen</a:t>
            </a:r>
            <a:r>
              <a:rPr lang="en-GB" sz="2000" dirty="0">
                <a:solidFill>
                  <a:schemeClr val="accent1">
                    <a:lumMod val="50000"/>
                  </a:schemeClr>
                </a:solidFill>
              </a:rPr>
              <a:t> </a:t>
            </a:r>
            <a:r>
              <a:rPr lang="en-GB" sz="2000" dirty="0" err="1">
                <a:solidFill>
                  <a:schemeClr val="accent1">
                    <a:lumMod val="50000"/>
                  </a:schemeClr>
                </a:solidFill>
              </a:rPr>
              <a:t>nach</a:t>
            </a:r>
            <a:r>
              <a:rPr lang="en-GB" sz="2000" dirty="0">
                <a:solidFill>
                  <a:schemeClr val="accent1">
                    <a:lumMod val="50000"/>
                  </a:schemeClr>
                </a:solidFill>
              </a:rPr>
              <a:t> der Schule oft </a:t>
            </a:r>
            <a:r>
              <a:rPr lang="en-GB" sz="2000" dirty="0" err="1">
                <a:solidFill>
                  <a:schemeClr val="accent1">
                    <a:lumMod val="50000"/>
                  </a:schemeClr>
                </a:solidFill>
              </a:rPr>
              <a:t>Musik</a:t>
            </a:r>
            <a:r>
              <a:rPr lang="en-GB" sz="2000" dirty="0">
                <a:solidFill>
                  <a:schemeClr val="accent1">
                    <a:lumMod val="50000"/>
                  </a:schemeClr>
                </a:solidFill>
              </a:rPr>
              <a:t>. Mehmet </a:t>
            </a:r>
            <a:r>
              <a:rPr lang="en-GB" sz="2000" dirty="0" err="1">
                <a:solidFill>
                  <a:schemeClr val="accent1">
                    <a:lumMod val="50000"/>
                  </a:schemeClr>
                </a:solidFill>
              </a:rPr>
              <a:t>spielt</a:t>
            </a:r>
            <a:r>
              <a:rPr lang="en-GB" sz="2000" dirty="0">
                <a:solidFill>
                  <a:schemeClr val="accent1">
                    <a:lumMod val="50000"/>
                  </a:schemeClr>
                </a:solidFill>
              </a:rPr>
              <a:t> </a:t>
            </a:r>
            <a:r>
              <a:rPr lang="en-GB" sz="2000" dirty="0" err="1">
                <a:solidFill>
                  <a:schemeClr val="accent1">
                    <a:lumMod val="50000"/>
                  </a:schemeClr>
                </a:solidFill>
              </a:rPr>
              <a:t>Schlagzeug</a:t>
            </a:r>
            <a:r>
              <a:rPr lang="en-GB" sz="2000" dirty="0">
                <a:solidFill>
                  <a:schemeClr val="accent1">
                    <a:lumMod val="50000"/>
                  </a:schemeClr>
                </a:solidFill>
              </a:rPr>
              <a:t> und</a:t>
            </a:r>
            <a:r>
              <a:rPr lang="en-GB" sz="2000" b="1" dirty="0">
                <a:solidFill>
                  <a:srgbClr val="DAA521"/>
                </a:solidFill>
              </a:rPr>
              <a:t> ich </a:t>
            </a:r>
            <a:r>
              <a:rPr lang="en-GB" sz="2000" dirty="0" err="1">
                <a:solidFill>
                  <a:schemeClr val="accent1">
                    <a:lumMod val="50000"/>
                  </a:schemeClr>
                </a:solidFill>
              </a:rPr>
              <a:t>spiele</a:t>
            </a:r>
            <a:r>
              <a:rPr lang="en-GB" sz="2000" dirty="0">
                <a:solidFill>
                  <a:schemeClr val="accent1">
                    <a:lumMod val="50000"/>
                  </a:schemeClr>
                </a:solidFill>
              </a:rPr>
              <a:t> </a:t>
            </a:r>
            <a:r>
              <a:rPr lang="en-GB" sz="2000" dirty="0" err="1">
                <a:solidFill>
                  <a:schemeClr val="accent1">
                    <a:lumMod val="50000"/>
                  </a:schemeClr>
                </a:solidFill>
              </a:rPr>
              <a:t>Gitarre</a:t>
            </a:r>
            <a:r>
              <a:rPr lang="en-GB" sz="2000" dirty="0">
                <a:solidFill>
                  <a:schemeClr val="accent1">
                    <a:lumMod val="50000"/>
                  </a:schemeClr>
                </a:solidFill>
              </a:rPr>
              <a:t>. </a:t>
            </a:r>
            <a:r>
              <a:rPr lang="en-GB" sz="2000" b="1" dirty="0" err="1">
                <a:solidFill>
                  <a:srgbClr val="DAA521"/>
                </a:solidFill>
              </a:rPr>
              <a:t>Wir</a:t>
            </a:r>
            <a:r>
              <a:rPr lang="en-GB" sz="2000" b="1" dirty="0">
                <a:solidFill>
                  <a:srgbClr val="DAA521"/>
                </a:solidFill>
              </a:rPr>
              <a:t> </a:t>
            </a:r>
            <a:r>
              <a:rPr lang="en-GB" sz="2000" dirty="0" err="1">
                <a:solidFill>
                  <a:schemeClr val="accent1">
                    <a:lumMod val="50000"/>
                  </a:schemeClr>
                </a:solidFill>
              </a:rPr>
              <a:t>gehen</a:t>
            </a:r>
            <a:r>
              <a:rPr lang="en-GB" sz="2000" dirty="0">
                <a:solidFill>
                  <a:schemeClr val="accent1">
                    <a:lumMod val="50000"/>
                  </a:schemeClr>
                </a:solidFill>
              </a:rPr>
              <a:t> </a:t>
            </a:r>
            <a:r>
              <a:rPr lang="en-GB" sz="2000" dirty="0" err="1">
                <a:solidFill>
                  <a:schemeClr val="accent1">
                    <a:lumMod val="50000"/>
                  </a:schemeClr>
                </a:solidFill>
              </a:rPr>
              <a:t>manchmal</a:t>
            </a:r>
            <a:r>
              <a:rPr lang="en-GB" sz="2000" dirty="0">
                <a:solidFill>
                  <a:schemeClr val="accent1">
                    <a:lumMod val="50000"/>
                  </a:schemeClr>
                </a:solidFill>
              </a:rPr>
              <a:t> </a:t>
            </a:r>
            <a:r>
              <a:rPr lang="en-GB" sz="2000" dirty="0" err="1">
                <a:solidFill>
                  <a:schemeClr val="accent1">
                    <a:lumMod val="50000"/>
                  </a:schemeClr>
                </a:solidFill>
              </a:rPr>
              <a:t>schwimmen</a:t>
            </a:r>
            <a:r>
              <a:rPr lang="en-GB" sz="2000" dirty="0">
                <a:solidFill>
                  <a:schemeClr val="accent1">
                    <a:lumMod val="50000"/>
                  </a:schemeClr>
                </a:solidFill>
              </a:rPr>
              <a:t>.</a:t>
            </a:r>
            <a:r>
              <a:rPr lang="en-GB" sz="2000" b="1" dirty="0">
                <a:solidFill>
                  <a:srgbClr val="DAA521"/>
                </a:solidFill>
              </a:rPr>
              <a:t> </a:t>
            </a:r>
            <a:r>
              <a:rPr lang="en-GB" sz="2000" b="1" dirty="0" err="1">
                <a:solidFill>
                  <a:srgbClr val="DAA521"/>
                </a:solidFill>
              </a:rPr>
              <a:t>Wir</a:t>
            </a:r>
            <a:r>
              <a:rPr lang="en-GB" sz="2000" b="1" dirty="0">
                <a:solidFill>
                  <a:srgbClr val="DAA521"/>
                </a:solidFill>
              </a:rPr>
              <a:t> </a:t>
            </a:r>
            <a:r>
              <a:rPr lang="en-GB" sz="2000" dirty="0" err="1">
                <a:solidFill>
                  <a:schemeClr val="accent1">
                    <a:lumMod val="50000"/>
                  </a:schemeClr>
                </a:solidFill>
              </a:rPr>
              <a:t>machen</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 </a:t>
            </a:r>
            <a:r>
              <a:rPr lang="en-GB" sz="2000" dirty="0" err="1">
                <a:solidFill>
                  <a:schemeClr val="accent1">
                    <a:lumMod val="50000"/>
                  </a:schemeClr>
                </a:solidFill>
              </a:rPr>
              <a:t>natürlich</a:t>
            </a:r>
            <a:r>
              <a:rPr lang="en-GB" sz="2000" dirty="0">
                <a:solidFill>
                  <a:schemeClr val="accent1">
                    <a:lumMod val="50000"/>
                  </a:schemeClr>
                </a:solidFill>
              </a:rPr>
              <a:t> </a:t>
            </a:r>
            <a:r>
              <a:rPr lang="en-GB" sz="2000" dirty="0" err="1">
                <a:solidFill>
                  <a:schemeClr val="accent1">
                    <a:lumMod val="50000"/>
                  </a:schemeClr>
                </a:solidFill>
              </a:rPr>
              <a:t>immer</a:t>
            </a:r>
            <a:r>
              <a:rPr lang="en-GB" sz="2000" dirty="0">
                <a:solidFill>
                  <a:schemeClr val="accent1">
                    <a:lumMod val="50000"/>
                  </a:schemeClr>
                </a:solidFill>
              </a:rPr>
              <a:t> </a:t>
            </a:r>
            <a:r>
              <a:rPr lang="en-GB" sz="2000" dirty="0" err="1">
                <a:solidFill>
                  <a:schemeClr val="accent1">
                    <a:lumMod val="50000"/>
                  </a:schemeClr>
                </a:solidFill>
              </a:rPr>
              <a:t>Hausaufgaben</a:t>
            </a:r>
            <a:r>
              <a:rPr lang="en-GB" sz="2000" dirty="0">
                <a:solidFill>
                  <a:schemeClr val="accent1">
                    <a:lumMod val="50000"/>
                  </a:schemeClr>
                </a:solidFill>
              </a:rPr>
              <a:t> …</a:t>
            </a:r>
          </a:p>
        </p:txBody>
      </p:sp>
      <p:sp>
        <p:nvSpPr>
          <p:cNvPr id="11" name="TextBox 10">
            <a:extLst>
              <a:ext uri="{FF2B5EF4-FFF2-40B4-BE49-F238E27FC236}">
                <a16:creationId xmlns:a16="http://schemas.microsoft.com/office/drawing/2014/main" id="{158F5578-40D0-449B-8E6F-F4F655DB1E43}"/>
              </a:ext>
            </a:extLst>
          </p:cNvPr>
          <p:cNvSpPr txBox="1"/>
          <p:nvPr/>
        </p:nvSpPr>
        <p:spPr>
          <a:xfrm>
            <a:off x="731521" y="2887189"/>
            <a:ext cx="40796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19" name="TextBox 18">
            <a:extLst>
              <a:ext uri="{FF2B5EF4-FFF2-40B4-BE49-F238E27FC236}">
                <a16:creationId xmlns:a16="http://schemas.microsoft.com/office/drawing/2014/main" id="{98E48368-CD7F-4AF4-B14A-206BFF1A0440}"/>
              </a:ext>
            </a:extLst>
          </p:cNvPr>
          <p:cNvSpPr txBox="1"/>
          <p:nvPr/>
        </p:nvSpPr>
        <p:spPr>
          <a:xfrm>
            <a:off x="2371567" y="3194966"/>
            <a:ext cx="40796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20" name="TextBox 19">
            <a:extLst>
              <a:ext uri="{FF2B5EF4-FFF2-40B4-BE49-F238E27FC236}">
                <a16:creationId xmlns:a16="http://schemas.microsoft.com/office/drawing/2014/main" id="{7C2641D3-8D86-41DB-8F4B-5ACC6FA101EC}"/>
              </a:ext>
            </a:extLst>
          </p:cNvPr>
          <p:cNvSpPr txBox="1"/>
          <p:nvPr/>
        </p:nvSpPr>
        <p:spPr>
          <a:xfrm>
            <a:off x="731521" y="3753078"/>
            <a:ext cx="40796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21" name="TextBox 20">
            <a:extLst>
              <a:ext uri="{FF2B5EF4-FFF2-40B4-BE49-F238E27FC236}">
                <a16:creationId xmlns:a16="http://schemas.microsoft.com/office/drawing/2014/main" id="{45ABF9C3-EDB0-46B8-9ADF-D6DA501B9EC0}"/>
              </a:ext>
            </a:extLst>
          </p:cNvPr>
          <p:cNvSpPr txBox="1"/>
          <p:nvPr/>
        </p:nvSpPr>
        <p:spPr>
          <a:xfrm>
            <a:off x="734514" y="4061671"/>
            <a:ext cx="40796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22" name="TextBox 21">
            <a:extLst>
              <a:ext uri="{FF2B5EF4-FFF2-40B4-BE49-F238E27FC236}">
                <a16:creationId xmlns:a16="http://schemas.microsoft.com/office/drawing/2014/main" id="{7BD6CAAA-6C95-4EFE-BF3B-15BD08EFF526}"/>
              </a:ext>
            </a:extLst>
          </p:cNvPr>
          <p:cNvSpPr txBox="1"/>
          <p:nvPr/>
        </p:nvSpPr>
        <p:spPr>
          <a:xfrm>
            <a:off x="3852705" y="4414166"/>
            <a:ext cx="40796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23" name="TextBox 22">
            <a:extLst>
              <a:ext uri="{FF2B5EF4-FFF2-40B4-BE49-F238E27FC236}">
                <a16:creationId xmlns:a16="http://schemas.microsoft.com/office/drawing/2014/main" id="{FBC1BBDA-8177-450D-8215-B5C1B64E4D30}"/>
              </a:ext>
            </a:extLst>
          </p:cNvPr>
          <p:cNvSpPr txBox="1"/>
          <p:nvPr/>
        </p:nvSpPr>
        <p:spPr>
          <a:xfrm>
            <a:off x="6553042" y="2256657"/>
            <a:ext cx="40796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25" name="TextBox 24">
            <a:extLst>
              <a:ext uri="{FF2B5EF4-FFF2-40B4-BE49-F238E27FC236}">
                <a16:creationId xmlns:a16="http://schemas.microsoft.com/office/drawing/2014/main" id="{E6CA3F81-BA84-4E57-B50F-8C1F369C7AA6}"/>
              </a:ext>
            </a:extLst>
          </p:cNvPr>
          <p:cNvSpPr txBox="1"/>
          <p:nvPr/>
        </p:nvSpPr>
        <p:spPr>
          <a:xfrm>
            <a:off x="10224930" y="2256656"/>
            <a:ext cx="40796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26" name="TextBox 25">
            <a:extLst>
              <a:ext uri="{FF2B5EF4-FFF2-40B4-BE49-F238E27FC236}">
                <a16:creationId xmlns:a16="http://schemas.microsoft.com/office/drawing/2014/main" id="{2A1595FE-5639-441F-A2C2-F364F3C356FD}"/>
              </a:ext>
            </a:extLst>
          </p:cNvPr>
          <p:cNvSpPr txBox="1"/>
          <p:nvPr/>
        </p:nvSpPr>
        <p:spPr>
          <a:xfrm>
            <a:off x="6553041" y="2853719"/>
            <a:ext cx="40796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27" name="TextBox 26">
            <a:extLst>
              <a:ext uri="{FF2B5EF4-FFF2-40B4-BE49-F238E27FC236}">
                <a16:creationId xmlns:a16="http://schemas.microsoft.com/office/drawing/2014/main" id="{23916396-8EBC-45AF-B22E-845084DE6818}"/>
              </a:ext>
            </a:extLst>
          </p:cNvPr>
          <p:cNvSpPr txBox="1"/>
          <p:nvPr/>
        </p:nvSpPr>
        <p:spPr>
          <a:xfrm>
            <a:off x="6553041" y="3450782"/>
            <a:ext cx="40796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28" name="TextBox 27">
            <a:extLst>
              <a:ext uri="{FF2B5EF4-FFF2-40B4-BE49-F238E27FC236}">
                <a16:creationId xmlns:a16="http://schemas.microsoft.com/office/drawing/2014/main" id="{C700DC8E-7273-4BFF-A79F-5A6DCB832600}"/>
              </a:ext>
            </a:extLst>
          </p:cNvPr>
          <p:cNvSpPr txBox="1"/>
          <p:nvPr/>
        </p:nvSpPr>
        <p:spPr>
          <a:xfrm>
            <a:off x="10428911" y="3753078"/>
            <a:ext cx="40796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29" name="TextBox 28">
            <a:extLst>
              <a:ext uri="{FF2B5EF4-FFF2-40B4-BE49-F238E27FC236}">
                <a16:creationId xmlns:a16="http://schemas.microsoft.com/office/drawing/2014/main" id="{710E8E34-E08B-4178-AF21-501F882B0CE4}"/>
              </a:ext>
            </a:extLst>
          </p:cNvPr>
          <p:cNvSpPr txBox="1"/>
          <p:nvPr/>
        </p:nvSpPr>
        <p:spPr>
          <a:xfrm>
            <a:off x="8312622" y="4061671"/>
            <a:ext cx="45724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30" name="TextBox 29">
            <a:extLst>
              <a:ext uri="{FF2B5EF4-FFF2-40B4-BE49-F238E27FC236}">
                <a16:creationId xmlns:a16="http://schemas.microsoft.com/office/drawing/2014/main" id="{305EA3B2-3BA5-40F1-B179-A0FEC003A172}"/>
              </a:ext>
            </a:extLst>
          </p:cNvPr>
          <p:cNvSpPr txBox="1"/>
          <p:nvPr/>
        </p:nvSpPr>
        <p:spPr>
          <a:xfrm>
            <a:off x="8158162" y="4409385"/>
            <a:ext cx="461963" cy="307777"/>
          </a:xfrm>
          <a:prstGeom prst="rect">
            <a:avLst/>
          </a:prstGeom>
          <a:solidFill>
            <a:schemeClr val="bg1"/>
          </a:solidFill>
        </p:spPr>
        <p:txBody>
          <a:bodyPr wrap="square" lIns="0" tIns="0" rIns="0" bIns="0" rtlCol="0">
            <a:spAutoFit/>
          </a:bodyPr>
          <a:lstStyle/>
          <a:p>
            <a:r>
              <a:rPr lang="en-GB" sz="2000" dirty="0">
                <a:solidFill>
                  <a:schemeClr val="accent1">
                    <a:lumMod val="50000"/>
                  </a:schemeClr>
                </a:solidFill>
              </a:rPr>
              <a:t>___</a:t>
            </a:r>
          </a:p>
        </p:txBody>
      </p:sp>
      <p:sp>
        <p:nvSpPr>
          <p:cNvPr id="24"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br>
              <a:rPr lang="en-GB" sz="1400" b="1" dirty="0"/>
            </a:br>
            <a:endParaRPr lang="en-GB" dirty="0"/>
          </a:p>
        </p:txBody>
      </p:sp>
      <p:pic>
        <p:nvPicPr>
          <p:cNvPr id="4" name="Picture 3" descr="man in front of wal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2375" y="403687"/>
            <a:ext cx="4447250" cy="4031422"/>
          </a:xfrm>
          <a:prstGeom prst="rect">
            <a:avLst/>
          </a:prstGeom>
        </p:spPr>
      </p:pic>
      <p:sp>
        <p:nvSpPr>
          <p:cNvPr id="2" name="Rectangle 1"/>
          <p:cNvSpPr/>
          <p:nvPr/>
        </p:nvSpPr>
        <p:spPr>
          <a:xfrm>
            <a:off x="4841490" y="4293324"/>
            <a:ext cx="250902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v</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7254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vo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0877" y="297844"/>
            <a:ext cx="5758378"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24" name="TextBox 23">
            <a:extLst>
              <a:ext uri="{FF2B5EF4-FFF2-40B4-BE49-F238E27FC236}">
                <a16:creationId xmlns:a16="http://schemas.microsoft.com/office/drawing/2014/main" id="{A8BC4324-3123-4AE1-AC7F-419F553A33C6}"/>
              </a:ext>
            </a:extLst>
          </p:cNvPr>
          <p:cNvSpPr txBox="1"/>
          <p:nvPr/>
        </p:nvSpPr>
        <p:spPr>
          <a:xfrm>
            <a:off x="140877" y="1157408"/>
            <a:ext cx="11664680" cy="400110"/>
          </a:xfrm>
          <a:prstGeom prst="rect">
            <a:avLst/>
          </a:prstGeom>
          <a:noFill/>
        </p:spPr>
        <p:txBody>
          <a:bodyPr wrap="square" rtlCol="0">
            <a:spAutoFit/>
          </a:bodyPr>
          <a:lstStyle/>
          <a:p>
            <a:r>
              <a:rPr lang="en-GB" sz="2000" dirty="0">
                <a:solidFill>
                  <a:schemeClr val="accent1">
                    <a:lumMod val="50000"/>
                  </a:schemeClr>
                </a:solidFill>
              </a:rPr>
              <a:t>Wolfgang </a:t>
            </a:r>
            <a:r>
              <a:rPr lang="en-GB" sz="2000" dirty="0" err="1">
                <a:solidFill>
                  <a:schemeClr val="accent1">
                    <a:lumMod val="50000"/>
                  </a:schemeClr>
                </a:solidFill>
              </a:rPr>
              <a:t>redet</a:t>
            </a:r>
            <a:r>
              <a:rPr lang="en-GB" sz="2000" dirty="0">
                <a:solidFill>
                  <a:schemeClr val="accent1">
                    <a:lumMod val="50000"/>
                  </a:schemeClr>
                </a:solidFill>
              </a:rPr>
              <a:t> </a:t>
            </a:r>
            <a:r>
              <a:rPr lang="en-GB" sz="2000" dirty="0" err="1">
                <a:solidFill>
                  <a:schemeClr val="accent1">
                    <a:lumMod val="50000"/>
                  </a:schemeClr>
                </a:solidFill>
              </a:rPr>
              <a:t>mit</a:t>
            </a:r>
            <a:r>
              <a:rPr lang="en-GB" sz="2000" dirty="0">
                <a:solidFill>
                  <a:schemeClr val="accent1">
                    <a:lumMod val="50000"/>
                  </a:schemeClr>
                </a:solidFill>
              </a:rPr>
              <a:t> </a:t>
            </a:r>
            <a:r>
              <a:rPr lang="en-GB" sz="2000" dirty="0" err="1">
                <a:solidFill>
                  <a:schemeClr val="accent1">
                    <a:lumMod val="50000"/>
                  </a:schemeClr>
                </a:solidFill>
              </a:rPr>
              <a:t>Opa</a:t>
            </a:r>
            <a:r>
              <a:rPr lang="en-GB" sz="2000" dirty="0">
                <a:solidFill>
                  <a:schemeClr val="accent1">
                    <a:lumMod val="50000"/>
                  </a:schemeClr>
                </a:solidFill>
              </a:rPr>
              <a:t> am </a:t>
            </a:r>
            <a:r>
              <a:rPr lang="en-GB" sz="2000" dirty="0" err="1">
                <a:solidFill>
                  <a:schemeClr val="accent1">
                    <a:lumMod val="50000"/>
                  </a:schemeClr>
                </a:solidFill>
              </a:rPr>
              <a:t>Telefon</a:t>
            </a:r>
            <a:r>
              <a:rPr lang="en-GB" sz="2000" dirty="0">
                <a:solidFill>
                  <a:schemeClr val="accent1">
                    <a:lumMod val="50000"/>
                  </a:schemeClr>
                </a:solidFill>
              </a:rPr>
              <a:t>. Wie </a:t>
            </a:r>
            <a:r>
              <a:rPr lang="en-GB" sz="2000" dirty="0" err="1">
                <a:solidFill>
                  <a:schemeClr val="accent1">
                    <a:lumMod val="50000"/>
                  </a:schemeClr>
                </a:solidFill>
              </a:rPr>
              <a:t>macht</a:t>
            </a:r>
            <a:r>
              <a:rPr lang="en-GB" sz="2000" dirty="0">
                <a:solidFill>
                  <a:schemeClr val="accent1">
                    <a:lumMod val="50000"/>
                  </a:schemeClr>
                </a:solidFill>
              </a:rPr>
              <a:t> </a:t>
            </a:r>
            <a:r>
              <a:rPr lang="en-GB" sz="2000" dirty="0" err="1">
                <a:solidFill>
                  <a:schemeClr val="accent1">
                    <a:lumMod val="50000"/>
                  </a:schemeClr>
                </a:solidFill>
              </a:rPr>
              <a:t>er</a:t>
            </a:r>
            <a:r>
              <a:rPr lang="en-GB" sz="2000" dirty="0">
                <a:solidFill>
                  <a:schemeClr val="accent1">
                    <a:lumMod val="50000"/>
                  </a:schemeClr>
                </a:solidFill>
              </a:rPr>
              <a:t> die </a:t>
            </a:r>
            <a:r>
              <a:rPr lang="en-GB" sz="2000" dirty="0" err="1">
                <a:solidFill>
                  <a:schemeClr val="accent1">
                    <a:lumMod val="50000"/>
                  </a:schemeClr>
                </a:solidFill>
              </a:rPr>
              <a:t>Aktivitäten</a:t>
            </a:r>
            <a:r>
              <a:rPr lang="en-GB" sz="2000" dirty="0">
                <a:solidFill>
                  <a:schemeClr val="accent1">
                    <a:lumMod val="50000"/>
                  </a:schemeClr>
                </a:solidFill>
              </a:rPr>
              <a:t>? </a:t>
            </a:r>
            <a:r>
              <a:rPr lang="en-GB" sz="2000" dirty="0" err="1">
                <a:solidFill>
                  <a:schemeClr val="accent1">
                    <a:lumMod val="50000"/>
                  </a:schemeClr>
                </a:solidFill>
              </a:rPr>
              <a:t>Mit</a:t>
            </a:r>
            <a:r>
              <a:rPr lang="en-GB" sz="2000" dirty="0">
                <a:solidFill>
                  <a:schemeClr val="accent1">
                    <a:lumMod val="50000"/>
                  </a:schemeClr>
                </a:solidFill>
              </a:rPr>
              <a:t> Mehmet </a:t>
            </a:r>
            <a:r>
              <a:rPr lang="en-GB" sz="2000" dirty="0" err="1">
                <a:solidFill>
                  <a:schemeClr val="accent1">
                    <a:lumMod val="50000"/>
                  </a:schemeClr>
                </a:solidFill>
              </a:rPr>
              <a:t>oder</a:t>
            </a:r>
            <a:r>
              <a:rPr lang="en-GB" sz="2000" dirty="0">
                <a:solidFill>
                  <a:schemeClr val="accent1">
                    <a:lumMod val="50000"/>
                  </a:schemeClr>
                </a:solidFill>
              </a:rPr>
              <a:t> </a:t>
            </a:r>
            <a:r>
              <a:rPr lang="en-GB" sz="2000" dirty="0" err="1">
                <a:solidFill>
                  <a:schemeClr val="accent1">
                    <a:lumMod val="50000"/>
                  </a:schemeClr>
                </a:solidFill>
              </a:rPr>
              <a:t>allein</a:t>
            </a:r>
            <a:r>
              <a:rPr lang="en-GB" sz="2000" dirty="0">
                <a:solidFill>
                  <a:schemeClr val="accent1">
                    <a:lumMod val="50000"/>
                  </a:schemeClr>
                </a:solidFill>
              </a:rPr>
              <a:t>? </a:t>
            </a:r>
          </a:p>
        </p:txBody>
      </p:sp>
      <p:pic>
        <p:nvPicPr>
          <p:cNvPr id="33" name="Picture 32">
            <a:extLst>
              <a:ext uri="{FF2B5EF4-FFF2-40B4-BE49-F238E27FC236}">
                <a16:creationId xmlns:a16="http://schemas.microsoft.com/office/drawing/2014/main" id="{E1B56BEC-E3C6-4DF0-8F20-E0E92193472F}"/>
              </a:ext>
            </a:extLst>
          </p:cNvPr>
          <p:cNvPicPr>
            <a:picLocks noChangeAspect="1"/>
          </p:cNvPicPr>
          <p:nvPr/>
        </p:nvPicPr>
        <p:blipFill>
          <a:blip r:embed="rId4"/>
          <a:stretch>
            <a:fillRect/>
          </a:stretch>
        </p:blipFill>
        <p:spPr>
          <a:xfrm>
            <a:off x="9951484" y="4507263"/>
            <a:ext cx="1697176" cy="1633038"/>
          </a:xfrm>
          <a:prstGeom prst="rect">
            <a:avLst/>
          </a:prstGeom>
        </p:spPr>
      </p:pic>
      <p:graphicFrame>
        <p:nvGraphicFramePr>
          <p:cNvPr id="12" name="Table 11">
            <a:extLst>
              <a:ext uri="{FF2B5EF4-FFF2-40B4-BE49-F238E27FC236}">
                <a16:creationId xmlns:a16="http://schemas.microsoft.com/office/drawing/2014/main" id="{A1AF6BFC-567C-4A3B-8060-F1448AE8F859}"/>
              </a:ext>
            </a:extLst>
          </p:cNvPr>
          <p:cNvGraphicFramePr>
            <a:graphicFrameLocks noGrp="1"/>
          </p:cNvGraphicFramePr>
          <p:nvPr>
            <p:extLst>
              <p:ext uri="{D42A27DB-BD31-4B8C-83A1-F6EECF244321}">
                <p14:modId xmlns:p14="http://schemas.microsoft.com/office/powerpoint/2010/main" val="2243633765"/>
              </p:ext>
            </p:extLst>
          </p:nvPr>
        </p:nvGraphicFramePr>
        <p:xfrm>
          <a:off x="3434002" y="1796141"/>
          <a:ext cx="5758378" cy="4344160"/>
        </p:xfrm>
        <a:graphic>
          <a:graphicData uri="http://schemas.openxmlformats.org/drawingml/2006/table">
            <a:tbl>
              <a:tblPr firstRow="1" bandRow="1">
                <a:tableStyleId>{5940675A-B579-460E-94D1-54222C63F5DA}</a:tableStyleId>
              </a:tblPr>
              <a:tblGrid>
                <a:gridCol w="1093932">
                  <a:extLst>
                    <a:ext uri="{9D8B030D-6E8A-4147-A177-3AD203B41FA5}">
                      <a16:colId xmlns:a16="http://schemas.microsoft.com/office/drawing/2014/main" val="526305132"/>
                    </a:ext>
                  </a:extLst>
                </a:gridCol>
                <a:gridCol w="2332223">
                  <a:extLst>
                    <a:ext uri="{9D8B030D-6E8A-4147-A177-3AD203B41FA5}">
                      <a16:colId xmlns:a16="http://schemas.microsoft.com/office/drawing/2014/main" val="4134025037"/>
                    </a:ext>
                  </a:extLst>
                </a:gridCol>
                <a:gridCol w="2332223">
                  <a:extLst>
                    <a:ext uri="{9D8B030D-6E8A-4147-A177-3AD203B41FA5}">
                      <a16:colId xmlns:a16="http://schemas.microsoft.com/office/drawing/2014/main" val="923393937"/>
                    </a:ext>
                  </a:extLst>
                </a:gridCol>
              </a:tblGrid>
              <a:tr h="543020">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allein</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zusammen</a:t>
                      </a:r>
                      <a:endParaRPr lang="en-GB" sz="2000" dirty="0">
                        <a:solidFill>
                          <a:schemeClr val="accent1">
                            <a:lumMod val="50000"/>
                          </a:schemeClr>
                        </a:solidFill>
                      </a:endParaRPr>
                    </a:p>
                  </a:txBody>
                  <a:tcPr/>
                </a:tc>
                <a:extLst>
                  <a:ext uri="{0D108BD9-81ED-4DB2-BD59-A6C34878D82A}">
                    <a16:rowId xmlns:a16="http://schemas.microsoft.com/office/drawing/2014/main" val="426678475"/>
                  </a:ext>
                </a:extLst>
              </a:tr>
              <a:tr h="543020">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158091972"/>
                  </a:ext>
                </a:extLst>
              </a:tr>
              <a:tr h="543020">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143615778"/>
                  </a:ext>
                </a:extLst>
              </a:tr>
              <a:tr h="543020">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23297927"/>
                  </a:ext>
                </a:extLst>
              </a:tr>
              <a:tr h="54302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485079288"/>
                  </a:ext>
                </a:extLst>
              </a:tr>
              <a:tr h="54302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80893785"/>
                  </a:ext>
                </a:extLst>
              </a:tr>
              <a:tr h="54302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102589365"/>
                  </a:ext>
                </a:extLst>
              </a:tr>
              <a:tr h="54302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07721543"/>
                  </a:ext>
                </a:extLst>
              </a:tr>
            </a:tbl>
          </a:graphicData>
        </a:graphic>
      </p:graphicFrame>
      <p:sp>
        <p:nvSpPr>
          <p:cNvPr id="13" name="TextBox 12">
            <a:hlinkClick r:id="" action="ppaction://noaction">
              <a:snd r:embed="rId5" name="1. Hören Musik.wav"/>
            </a:hlinkClick>
            <a:extLst>
              <a:ext uri="{FF2B5EF4-FFF2-40B4-BE49-F238E27FC236}">
                <a16:creationId xmlns:a16="http://schemas.microsoft.com/office/drawing/2014/main" id="{47C1845C-E428-4B42-816A-8B6615EA3E22}"/>
              </a:ext>
            </a:extLst>
          </p:cNvPr>
          <p:cNvSpPr txBox="1"/>
          <p:nvPr/>
        </p:nvSpPr>
        <p:spPr>
          <a:xfrm>
            <a:off x="3767295" y="2413173"/>
            <a:ext cx="432000" cy="396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1</a:t>
            </a:r>
          </a:p>
        </p:txBody>
      </p:sp>
      <p:sp>
        <p:nvSpPr>
          <p:cNvPr id="37" name="TextBox 36">
            <a:hlinkClick r:id="" action="ppaction://noaction">
              <a:snd r:embed="rId6" name="2. Schwimmen oft.wav"/>
            </a:hlinkClick>
            <a:extLst>
              <a:ext uri="{FF2B5EF4-FFF2-40B4-BE49-F238E27FC236}">
                <a16:creationId xmlns:a16="http://schemas.microsoft.com/office/drawing/2014/main" id="{341D2399-E2A3-4092-8855-69164EAFC6EE}"/>
              </a:ext>
            </a:extLst>
          </p:cNvPr>
          <p:cNvSpPr txBox="1"/>
          <p:nvPr/>
        </p:nvSpPr>
        <p:spPr>
          <a:xfrm>
            <a:off x="3767295" y="2955626"/>
            <a:ext cx="432000" cy="396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2</a:t>
            </a:r>
          </a:p>
        </p:txBody>
      </p:sp>
      <p:sp>
        <p:nvSpPr>
          <p:cNvPr id="38" name="TextBox 37">
            <a:hlinkClick r:id="" action="ppaction://noaction">
              <a:snd r:embed="rId7" name="untitled.wav"/>
            </a:hlinkClick>
            <a:extLst>
              <a:ext uri="{FF2B5EF4-FFF2-40B4-BE49-F238E27FC236}">
                <a16:creationId xmlns:a16="http://schemas.microsoft.com/office/drawing/2014/main" id="{20CB5881-F8F0-47FD-9A81-387EEB1041F4}"/>
              </a:ext>
            </a:extLst>
          </p:cNvPr>
          <p:cNvSpPr txBox="1"/>
          <p:nvPr/>
        </p:nvSpPr>
        <p:spPr>
          <a:xfrm>
            <a:off x="3767295" y="3498079"/>
            <a:ext cx="432000" cy="396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3</a:t>
            </a:r>
          </a:p>
        </p:txBody>
      </p:sp>
      <p:sp>
        <p:nvSpPr>
          <p:cNvPr id="39" name="TextBox 38">
            <a:hlinkClick r:id="" action="ppaction://noaction">
              <a:snd r:embed="rId8" name="4. Bleibe zu Hause.wav"/>
            </a:hlinkClick>
            <a:extLst>
              <a:ext uri="{FF2B5EF4-FFF2-40B4-BE49-F238E27FC236}">
                <a16:creationId xmlns:a16="http://schemas.microsoft.com/office/drawing/2014/main" id="{20D8AD8C-07F7-49FC-9669-5B59D3F9C555}"/>
              </a:ext>
            </a:extLst>
          </p:cNvPr>
          <p:cNvSpPr txBox="1"/>
          <p:nvPr/>
        </p:nvSpPr>
        <p:spPr>
          <a:xfrm>
            <a:off x="3767295" y="4040532"/>
            <a:ext cx="432000" cy="396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4</a:t>
            </a:r>
          </a:p>
        </p:txBody>
      </p:sp>
      <p:sp>
        <p:nvSpPr>
          <p:cNvPr id="40" name="TextBox 39">
            <a:hlinkClick r:id="" action="ppaction://noaction">
              <a:snd r:embed="rId9" name="5. Hören Musik.wav"/>
            </a:hlinkClick>
            <a:extLst>
              <a:ext uri="{FF2B5EF4-FFF2-40B4-BE49-F238E27FC236}">
                <a16:creationId xmlns:a16="http://schemas.microsoft.com/office/drawing/2014/main" id="{FEEBE8D0-A17D-4BF7-B148-5C20310B4AF4}"/>
              </a:ext>
            </a:extLst>
          </p:cNvPr>
          <p:cNvSpPr txBox="1"/>
          <p:nvPr/>
        </p:nvSpPr>
        <p:spPr>
          <a:xfrm>
            <a:off x="3767295" y="4582985"/>
            <a:ext cx="432000" cy="396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5</a:t>
            </a:r>
          </a:p>
        </p:txBody>
      </p:sp>
      <p:sp>
        <p:nvSpPr>
          <p:cNvPr id="41" name="TextBox 40">
            <a:hlinkClick r:id="" action="ppaction://noaction">
              <a:snd r:embed="rId10" name="6. Lernen Englisch.wav"/>
            </a:hlinkClick>
            <a:extLst>
              <a:ext uri="{FF2B5EF4-FFF2-40B4-BE49-F238E27FC236}">
                <a16:creationId xmlns:a16="http://schemas.microsoft.com/office/drawing/2014/main" id="{7AF519BF-6393-493F-84E3-9DAC25986EC2}"/>
              </a:ext>
            </a:extLst>
          </p:cNvPr>
          <p:cNvSpPr txBox="1"/>
          <p:nvPr/>
        </p:nvSpPr>
        <p:spPr>
          <a:xfrm>
            <a:off x="3767295" y="5125438"/>
            <a:ext cx="432000" cy="396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6</a:t>
            </a:r>
          </a:p>
        </p:txBody>
      </p:sp>
      <p:sp>
        <p:nvSpPr>
          <p:cNvPr id="42" name="TextBox 41">
            <a:hlinkClick r:id="" action="ppaction://noaction">
              <a:snd r:embed="rId11" name="7. Liege im Garten.wav"/>
            </a:hlinkClick>
            <a:extLst>
              <a:ext uri="{FF2B5EF4-FFF2-40B4-BE49-F238E27FC236}">
                <a16:creationId xmlns:a16="http://schemas.microsoft.com/office/drawing/2014/main" id="{C2EE8352-C31B-4FD9-84ED-1ABDB0DC8768}"/>
              </a:ext>
            </a:extLst>
          </p:cNvPr>
          <p:cNvSpPr txBox="1"/>
          <p:nvPr/>
        </p:nvSpPr>
        <p:spPr>
          <a:xfrm>
            <a:off x="3767295" y="5667893"/>
            <a:ext cx="432000" cy="396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7</a:t>
            </a:r>
          </a:p>
        </p:txBody>
      </p:sp>
      <p:sp>
        <p:nvSpPr>
          <p:cNvPr id="1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82210" y="4174980"/>
            <a:ext cx="1590280" cy="1965321"/>
          </a:xfrm>
          <a:prstGeom prst="rect">
            <a:avLst/>
          </a:prstGeom>
        </p:spPr>
      </p:pic>
    </p:spTree>
    <p:extLst>
      <p:ext uri="{BB962C8B-B14F-4D97-AF65-F5344CB8AC3E}">
        <p14:creationId xmlns:p14="http://schemas.microsoft.com/office/powerpoint/2010/main" val="4124643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0877" y="313886"/>
            <a:ext cx="5758378" cy="707849"/>
          </a:xfrm>
        </p:spPr>
        <p:txBody>
          <a:bodyPr>
            <a:normAutofit fontScale="90000"/>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Woche</a:t>
            </a:r>
            <a:r>
              <a:rPr lang="en-GB" sz="3600" b="1" dirty="0">
                <a:solidFill>
                  <a:schemeClr val="bg1"/>
                </a:solidFill>
              </a:rPr>
              <a:t> (</a:t>
            </a:r>
            <a:r>
              <a:rPr lang="en-GB" sz="3600" b="1" dirty="0" err="1">
                <a:solidFill>
                  <a:schemeClr val="bg1"/>
                </a:solidFill>
              </a:rPr>
              <a:t>Antworten</a:t>
            </a:r>
            <a:r>
              <a:rPr lang="en-GB" sz="3600" b="1" dirty="0">
                <a:solidFill>
                  <a:schemeClr val="bg1"/>
                </a:solidFill>
              </a:rPr>
              <a:t>)</a:t>
            </a:r>
          </a:p>
        </p:txBody>
      </p:sp>
      <p:sp>
        <p:nvSpPr>
          <p:cNvPr id="24" name="TextBox 23">
            <a:extLst>
              <a:ext uri="{FF2B5EF4-FFF2-40B4-BE49-F238E27FC236}">
                <a16:creationId xmlns:a16="http://schemas.microsoft.com/office/drawing/2014/main" id="{A8BC4324-3123-4AE1-AC7F-419F553A33C6}"/>
              </a:ext>
            </a:extLst>
          </p:cNvPr>
          <p:cNvSpPr txBox="1"/>
          <p:nvPr/>
        </p:nvSpPr>
        <p:spPr>
          <a:xfrm>
            <a:off x="140877" y="1157408"/>
            <a:ext cx="11664680" cy="400110"/>
          </a:xfrm>
          <a:prstGeom prst="rect">
            <a:avLst/>
          </a:prstGeom>
          <a:noFill/>
        </p:spPr>
        <p:txBody>
          <a:bodyPr wrap="square" rtlCol="0">
            <a:spAutoFit/>
          </a:bodyPr>
          <a:lstStyle/>
          <a:p>
            <a:r>
              <a:rPr lang="en-GB" sz="2000" dirty="0">
                <a:solidFill>
                  <a:schemeClr val="accent1">
                    <a:lumMod val="50000"/>
                  </a:schemeClr>
                </a:solidFill>
              </a:rPr>
              <a:t>Wolfgang </a:t>
            </a:r>
            <a:r>
              <a:rPr lang="en-GB" sz="2000" dirty="0" err="1">
                <a:solidFill>
                  <a:schemeClr val="accent1">
                    <a:lumMod val="50000"/>
                  </a:schemeClr>
                </a:solidFill>
              </a:rPr>
              <a:t>redet</a:t>
            </a:r>
            <a:r>
              <a:rPr lang="en-GB" sz="2000" dirty="0">
                <a:solidFill>
                  <a:schemeClr val="accent1">
                    <a:lumMod val="50000"/>
                  </a:schemeClr>
                </a:solidFill>
              </a:rPr>
              <a:t> </a:t>
            </a:r>
            <a:r>
              <a:rPr lang="en-GB" sz="2000" dirty="0" err="1">
                <a:solidFill>
                  <a:schemeClr val="accent1">
                    <a:lumMod val="50000"/>
                  </a:schemeClr>
                </a:solidFill>
              </a:rPr>
              <a:t>mit</a:t>
            </a:r>
            <a:r>
              <a:rPr lang="en-GB" sz="2000" dirty="0">
                <a:solidFill>
                  <a:schemeClr val="accent1">
                    <a:lumMod val="50000"/>
                  </a:schemeClr>
                </a:solidFill>
              </a:rPr>
              <a:t> </a:t>
            </a:r>
            <a:r>
              <a:rPr lang="en-GB" sz="2000" dirty="0" err="1">
                <a:solidFill>
                  <a:schemeClr val="accent1">
                    <a:lumMod val="50000"/>
                  </a:schemeClr>
                </a:solidFill>
              </a:rPr>
              <a:t>Opa</a:t>
            </a:r>
            <a:r>
              <a:rPr lang="en-GB" sz="2000" dirty="0">
                <a:solidFill>
                  <a:schemeClr val="accent1">
                    <a:lumMod val="50000"/>
                  </a:schemeClr>
                </a:solidFill>
              </a:rPr>
              <a:t> am </a:t>
            </a:r>
            <a:r>
              <a:rPr lang="en-GB" sz="2000" dirty="0" err="1">
                <a:solidFill>
                  <a:schemeClr val="accent1">
                    <a:lumMod val="50000"/>
                  </a:schemeClr>
                </a:solidFill>
              </a:rPr>
              <a:t>Telefon</a:t>
            </a:r>
            <a:r>
              <a:rPr lang="en-GB" sz="2000" dirty="0">
                <a:solidFill>
                  <a:schemeClr val="accent1">
                    <a:lumMod val="50000"/>
                  </a:schemeClr>
                </a:solidFill>
              </a:rPr>
              <a:t>. Wie </a:t>
            </a:r>
            <a:r>
              <a:rPr lang="en-GB" sz="2000" dirty="0" err="1">
                <a:solidFill>
                  <a:schemeClr val="accent1">
                    <a:lumMod val="50000"/>
                  </a:schemeClr>
                </a:solidFill>
              </a:rPr>
              <a:t>macht</a:t>
            </a:r>
            <a:r>
              <a:rPr lang="en-GB" sz="2000" dirty="0">
                <a:solidFill>
                  <a:schemeClr val="accent1">
                    <a:lumMod val="50000"/>
                  </a:schemeClr>
                </a:solidFill>
              </a:rPr>
              <a:t> </a:t>
            </a:r>
            <a:r>
              <a:rPr lang="en-GB" sz="2000" dirty="0" err="1">
                <a:solidFill>
                  <a:schemeClr val="accent1">
                    <a:lumMod val="50000"/>
                  </a:schemeClr>
                </a:solidFill>
              </a:rPr>
              <a:t>er</a:t>
            </a:r>
            <a:r>
              <a:rPr lang="en-GB" sz="2000" dirty="0">
                <a:solidFill>
                  <a:schemeClr val="accent1">
                    <a:lumMod val="50000"/>
                  </a:schemeClr>
                </a:solidFill>
              </a:rPr>
              <a:t> die </a:t>
            </a:r>
            <a:r>
              <a:rPr lang="en-GB" sz="2000" dirty="0" err="1">
                <a:solidFill>
                  <a:schemeClr val="accent1">
                    <a:lumMod val="50000"/>
                  </a:schemeClr>
                </a:solidFill>
              </a:rPr>
              <a:t>Aktivitäten</a:t>
            </a:r>
            <a:r>
              <a:rPr lang="en-GB" sz="2000" dirty="0">
                <a:solidFill>
                  <a:schemeClr val="accent1">
                    <a:lumMod val="50000"/>
                  </a:schemeClr>
                </a:solidFill>
              </a:rPr>
              <a:t>? </a:t>
            </a:r>
            <a:r>
              <a:rPr lang="en-GB" sz="2000" dirty="0" err="1">
                <a:solidFill>
                  <a:schemeClr val="accent1">
                    <a:lumMod val="50000"/>
                  </a:schemeClr>
                </a:solidFill>
              </a:rPr>
              <a:t>Mit</a:t>
            </a:r>
            <a:r>
              <a:rPr lang="en-GB" sz="2000" dirty="0">
                <a:solidFill>
                  <a:schemeClr val="accent1">
                    <a:lumMod val="50000"/>
                  </a:schemeClr>
                </a:solidFill>
              </a:rPr>
              <a:t> Mehmet </a:t>
            </a:r>
            <a:r>
              <a:rPr lang="en-GB" sz="2000" dirty="0" err="1">
                <a:solidFill>
                  <a:schemeClr val="accent1">
                    <a:lumMod val="50000"/>
                  </a:schemeClr>
                </a:solidFill>
              </a:rPr>
              <a:t>oder</a:t>
            </a:r>
            <a:r>
              <a:rPr lang="en-GB" sz="2000" dirty="0">
                <a:solidFill>
                  <a:schemeClr val="accent1">
                    <a:lumMod val="50000"/>
                  </a:schemeClr>
                </a:solidFill>
              </a:rPr>
              <a:t> </a:t>
            </a:r>
            <a:r>
              <a:rPr lang="en-GB" sz="2000" dirty="0" err="1">
                <a:solidFill>
                  <a:schemeClr val="accent1">
                    <a:lumMod val="50000"/>
                  </a:schemeClr>
                </a:solidFill>
              </a:rPr>
              <a:t>allein</a:t>
            </a:r>
            <a:r>
              <a:rPr lang="en-GB" sz="2000" dirty="0">
                <a:solidFill>
                  <a:schemeClr val="accent1">
                    <a:lumMod val="50000"/>
                  </a:schemeClr>
                </a:solidFill>
              </a:rPr>
              <a:t>? </a:t>
            </a:r>
          </a:p>
        </p:txBody>
      </p:sp>
      <p:pic>
        <p:nvPicPr>
          <p:cNvPr id="33" name="Picture 32">
            <a:extLst>
              <a:ext uri="{FF2B5EF4-FFF2-40B4-BE49-F238E27FC236}">
                <a16:creationId xmlns:a16="http://schemas.microsoft.com/office/drawing/2014/main" id="{E1B56BEC-E3C6-4DF0-8F20-E0E92193472F}"/>
              </a:ext>
            </a:extLst>
          </p:cNvPr>
          <p:cNvPicPr>
            <a:picLocks noChangeAspect="1"/>
          </p:cNvPicPr>
          <p:nvPr/>
        </p:nvPicPr>
        <p:blipFill>
          <a:blip r:embed="rId4"/>
          <a:stretch>
            <a:fillRect/>
          </a:stretch>
        </p:blipFill>
        <p:spPr>
          <a:xfrm>
            <a:off x="9951484" y="4507263"/>
            <a:ext cx="1697176" cy="1633038"/>
          </a:xfrm>
          <a:prstGeom prst="rect">
            <a:avLst/>
          </a:prstGeom>
        </p:spPr>
      </p:pic>
      <p:graphicFrame>
        <p:nvGraphicFramePr>
          <p:cNvPr id="12" name="Table 11">
            <a:extLst>
              <a:ext uri="{FF2B5EF4-FFF2-40B4-BE49-F238E27FC236}">
                <a16:creationId xmlns:a16="http://schemas.microsoft.com/office/drawing/2014/main" id="{A1AF6BFC-567C-4A3B-8060-F1448AE8F859}"/>
              </a:ext>
            </a:extLst>
          </p:cNvPr>
          <p:cNvGraphicFramePr>
            <a:graphicFrameLocks noGrp="1"/>
          </p:cNvGraphicFramePr>
          <p:nvPr/>
        </p:nvGraphicFramePr>
        <p:xfrm>
          <a:off x="3434002" y="1796141"/>
          <a:ext cx="5758378" cy="4344160"/>
        </p:xfrm>
        <a:graphic>
          <a:graphicData uri="http://schemas.openxmlformats.org/drawingml/2006/table">
            <a:tbl>
              <a:tblPr firstRow="1" bandRow="1">
                <a:tableStyleId>{5940675A-B579-460E-94D1-54222C63F5DA}</a:tableStyleId>
              </a:tblPr>
              <a:tblGrid>
                <a:gridCol w="1093932">
                  <a:extLst>
                    <a:ext uri="{9D8B030D-6E8A-4147-A177-3AD203B41FA5}">
                      <a16:colId xmlns:a16="http://schemas.microsoft.com/office/drawing/2014/main" val="526305132"/>
                    </a:ext>
                  </a:extLst>
                </a:gridCol>
                <a:gridCol w="2332223">
                  <a:extLst>
                    <a:ext uri="{9D8B030D-6E8A-4147-A177-3AD203B41FA5}">
                      <a16:colId xmlns:a16="http://schemas.microsoft.com/office/drawing/2014/main" val="4134025037"/>
                    </a:ext>
                  </a:extLst>
                </a:gridCol>
                <a:gridCol w="2332223">
                  <a:extLst>
                    <a:ext uri="{9D8B030D-6E8A-4147-A177-3AD203B41FA5}">
                      <a16:colId xmlns:a16="http://schemas.microsoft.com/office/drawing/2014/main" val="923393937"/>
                    </a:ext>
                  </a:extLst>
                </a:gridCol>
              </a:tblGrid>
              <a:tr h="543020">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allein</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zusammen</a:t>
                      </a:r>
                      <a:endParaRPr lang="en-GB" sz="2000" dirty="0">
                        <a:solidFill>
                          <a:schemeClr val="accent1">
                            <a:lumMod val="50000"/>
                          </a:schemeClr>
                        </a:solidFill>
                      </a:endParaRPr>
                    </a:p>
                  </a:txBody>
                  <a:tcPr/>
                </a:tc>
                <a:extLst>
                  <a:ext uri="{0D108BD9-81ED-4DB2-BD59-A6C34878D82A}">
                    <a16:rowId xmlns:a16="http://schemas.microsoft.com/office/drawing/2014/main" val="426678475"/>
                  </a:ext>
                </a:extLst>
              </a:tr>
              <a:tr h="543020">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158091972"/>
                  </a:ext>
                </a:extLst>
              </a:tr>
              <a:tr h="543020">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143615778"/>
                  </a:ext>
                </a:extLst>
              </a:tr>
              <a:tr h="543020">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23297927"/>
                  </a:ext>
                </a:extLst>
              </a:tr>
              <a:tr h="54302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485079288"/>
                  </a:ext>
                </a:extLst>
              </a:tr>
              <a:tr h="54302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80893785"/>
                  </a:ext>
                </a:extLst>
              </a:tr>
              <a:tr h="54302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102589365"/>
                  </a:ext>
                </a:extLst>
              </a:tr>
              <a:tr h="54302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07721543"/>
                  </a:ext>
                </a:extLst>
              </a:tr>
            </a:tbl>
          </a:graphicData>
        </a:graphic>
      </p:graphicFrame>
      <p:sp>
        <p:nvSpPr>
          <p:cNvPr id="13" name="TextBox 12">
            <a:hlinkClick r:id="" action="ppaction://noaction">
              <a:snd r:embed="rId5" name="One.wav"/>
            </a:hlinkClick>
            <a:extLst>
              <a:ext uri="{FF2B5EF4-FFF2-40B4-BE49-F238E27FC236}">
                <a16:creationId xmlns:a16="http://schemas.microsoft.com/office/drawing/2014/main" id="{47C1845C-E428-4B42-816A-8B6615EA3E22}"/>
              </a:ext>
            </a:extLst>
          </p:cNvPr>
          <p:cNvSpPr txBox="1"/>
          <p:nvPr/>
        </p:nvSpPr>
        <p:spPr>
          <a:xfrm>
            <a:off x="3767295" y="2413173"/>
            <a:ext cx="432000" cy="396000"/>
          </a:xfrm>
          <a:prstGeom prst="rect">
            <a:avLst/>
          </a:prstGeom>
          <a:solidFill>
            <a:schemeClr val="accent1">
              <a:lumMod val="50000"/>
            </a:schemeClr>
          </a:solidFill>
          <a:ln w="12700">
            <a:solidFill>
              <a:srgbClr val="DAA520"/>
            </a:solidFill>
          </a:ln>
        </p:spPr>
        <p:txBody>
          <a:bodyPr wrap="square" rtlCol="0">
            <a:spAutoFit/>
          </a:bodyPr>
          <a:lstStyle/>
          <a:p>
            <a:pPr algn="ctr"/>
            <a:r>
              <a:rPr lang="en-GB" sz="2000" b="1" dirty="0">
                <a:solidFill>
                  <a:schemeClr val="bg1"/>
                </a:solidFill>
              </a:rPr>
              <a:t>1</a:t>
            </a:r>
          </a:p>
        </p:txBody>
      </p:sp>
      <p:sp>
        <p:nvSpPr>
          <p:cNvPr id="37" name="TextBox 36">
            <a:hlinkClick r:id="" action="ppaction://noaction">
              <a:snd r:embed="rId6" name="Two.wav"/>
            </a:hlinkClick>
            <a:extLst>
              <a:ext uri="{FF2B5EF4-FFF2-40B4-BE49-F238E27FC236}">
                <a16:creationId xmlns:a16="http://schemas.microsoft.com/office/drawing/2014/main" id="{341D2399-E2A3-4092-8855-69164EAFC6EE}"/>
              </a:ext>
            </a:extLst>
          </p:cNvPr>
          <p:cNvSpPr txBox="1"/>
          <p:nvPr/>
        </p:nvSpPr>
        <p:spPr>
          <a:xfrm>
            <a:off x="3767295" y="2955626"/>
            <a:ext cx="432000" cy="396000"/>
          </a:xfrm>
          <a:prstGeom prst="rect">
            <a:avLst/>
          </a:prstGeom>
          <a:solidFill>
            <a:schemeClr val="accent1">
              <a:lumMod val="50000"/>
            </a:schemeClr>
          </a:solidFill>
          <a:ln w="12700">
            <a:solidFill>
              <a:srgbClr val="DAA520"/>
            </a:solidFill>
          </a:ln>
        </p:spPr>
        <p:txBody>
          <a:bodyPr wrap="square" rtlCol="0">
            <a:spAutoFit/>
          </a:bodyPr>
          <a:lstStyle/>
          <a:p>
            <a:pPr algn="ctr"/>
            <a:r>
              <a:rPr lang="en-GB" sz="2000" b="1" dirty="0">
                <a:solidFill>
                  <a:schemeClr val="bg1"/>
                </a:solidFill>
              </a:rPr>
              <a:t>2</a:t>
            </a:r>
          </a:p>
        </p:txBody>
      </p:sp>
      <p:sp>
        <p:nvSpPr>
          <p:cNvPr id="38" name="TextBox 37">
            <a:hlinkClick r:id="" action="ppaction://noaction">
              <a:snd r:embed="rId7" name="Three.wav"/>
            </a:hlinkClick>
            <a:extLst>
              <a:ext uri="{FF2B5EF4-FFF2-40B4-BE49-F238E27FC236}">
                <a16:creationId xmlns:a16="http://schemas.microsoft.com/office/drawing/2014/main" id="{20CB5881-F8F0-47FD-9A81-387EEB1041F4}"/>
              </a:ext>
            </a:extLst>
          </p:cNvPr>
          <p:cNvSpPr txBox="1"/>
          <p:nvPr/>
        </p:nvSpPr>
        <p:spPr>
          <a:xfrm>
            <a:off x="3767295" y="3498079"/>
            <a:ext cx="432000" cy="396000"/>
          </a:xfrm>
          <a:prstGeom prst="rect">
            <a:avLst/>
          </a:prstGeom>
          <a:solidFill>
            <a:schemeClr val="accent1">
              <a:lumMod val="50000"/>
            </a:schemeClr>
          </a:solidFill>
          <a:ln w="12700">
            <a:solidFill>
              <a:srgbClr val="DAA520"/>
            </a:solidFill>
          </a:ln>
        </p:spPr>
        <p:txBody>
          <a:bodyPr wrap="square" rtlCol="0">
            <a:spAutoFit/>
          </a:bodyPr>
          <a:lstStyle/>
          <a:p>
            <a:pPr algn="ctr"/>
            <a:r>
              <a:rPr lang="en-GB" sz="2000" b="1" dirty="0">
                <a:solidFill>
                  <a:schemeClr val="bg1"/>
                </a:solidFill>
              </a:rPr>
              <a:t>3</a:t>
            </a:r>
          </a:p>
        </p:txBody>
      </p:sp>
      <p:sp>
        <p:nvSpPr>
          <p:cNvPr id="39" name="TextBox 38">
            <a:hlinkClick r:id="" action="ppaction://noaction">
              <a:snd r:embed="rId8" name="Four.wav"/>
            </a:hlinkClick>
            <a:extLst>
              <a:ext uri="{FF2B5EF4-FFF2-40B4-BE49-F238E27FC236}">
                <a16:creationId xmlns:a16="http://schemas.microsoft.com/office/drawing/2014/main" id="{20D8AD8C-07F7-49FC-9669-5B59D3F9C555}"/>
              </a:ext>
            </a:extLst>
          </p:cNvPr>
          <p:cNvSpPr txBox="1"/>
          <p:nvPr/>
        </p:nvSpPr>
        <p:spPr>
          <a:xfrm>
            <a:off x="3767295" y="4040532"/>
            <a:ext cx="432000" cy="396000"/>
          </a:xfrm>
          <a:prstGeom prst="rect">
            <a:avLst/>
          </a:prstGeom>
          <a:solidFill>
            <a:schemeClr val="accent1">
              <a:lumMod val="50000"/>
            </a:schemeClr>
          </a:solidFill>
          <a:ln w="12700">
            <a:solidFill>
              <a:srgbClr val="DAA520"/>
            </a:solidFill>
          </a:ln>
        </p:spPr>
        <p:txBody>
          <a:bodyPr wrap="square" rtlCol="0">
            <a:spAutoFit/>
          </a:bodyPr>
          <a:lstStyle/>
          <a:p>
            <a:pPr algn="ctr"/>
            <a:r>
              <a:rPr lang="en-GB" sz="2000" b="1" dirty="0">
                <a:solidFill>
                  <a:schemeClr val="bg1"/>
                </a:solidFill>
              </a:rPr>
              <a:t>4</a:t>
            </a:r>
          </a:p>
        </p:txBody>
      </p:sp>
      <p:sp>
        <p:nvSpPr>
          <p:cNvPr id="40" name="TextBox 39">
            <a:hlinkClick r:id="" action="ppaction://noaction">
              <a:snd r:embed="rId9" name="Five.wav"/>
            </a:hlinkClick>
            <a:extLst>
              <a:ext uri="{FF2B5EF4-FFF2-40B4-BE49-F238E27FC236}">
                <a16:creationId xmlns:a16="http://schemas.microsoft.com/office/drawing/2014/main" id="{FEEBE8D0-A17D-4BF7-B148-5C20310B4AF4}"/>
              </a:ext>
            </a:extLst>
          </p:cNvPr>
          <p:cNvSpPr txBox="1"/>
          <p:nvPr/>
        </p:nvSpPr>
        <p:spPr>
          <a:xfrm>
            <a:off x="3767295" y="4582985"/>
            <a:ext cx="432000" cy="396000"/>
          </a:xfrm>
          <a:prstGeom prst="rect">
            <a:avLst/>
          </a:prstGeom>
          <a:solidFill>
            <a:schemeClr val="accent1">
              <a:lumMod val="50000"/>
            </a:schemeClr>
          </a:solidFill>
          <a:ln w="12700">
            <a:solidFill>
              <a:srgbClr val="DAA520"/>
            </a:solidFill>
          </a:ln>
        </p:spPr>
        <p:txBody>
          <a:bodyPr wrap="square" rtlCol="0">
            <a:spAutoFit/>
          </a:bodyPr>
          <a:lstStyle/>
          <a:p>
            <a:pPr algn="ctr"/>
            <a:r>
              <a:rPr lang="en-GB" sz="2000" b="1" dirty="0">
                <a:solidFill>
                  <a:schemeClr val="bg1"/>
                </a:solidFill>
              </a:rPr>
              <a:t>5</a:t>
            </a:r>
          </a:p>
        </p:txBody>
      </p:sp>
      <p:sp>
        <p:nvSpPr>
          <p:cNvPr id="41" name="TextBox 40">
            <a:hlinkClick r:id="" action="ppaction://noaction">
              <a:snd r:embed="rId10" name="Six.wav"/>
            </a:hlinkClick>
            <a:extLst>
              <a:ext uri="{FF2B5EF4-FFF2-40B4-BE49-F238E27FC236}">
                <a16:creationId xmlns:a16="http://schemas.microsoft.com/office/drawing/2014/main" id="{7AF519BF-6393-493F-84E3-9DAC25986EC2}"/>
              </a:ext>
            </a:extLst>
          </p:cNvPr>
          <p:cNvSpPr txBox="1"/>
          <p:nvPr/>
        </p:nvSpPr>
        <p:spPr>
          <a:xfrm>
            <a:off x="3767295" y="5125438"/>
            <a:ext cx="432000" cy="396000"/>
          </a:xfrm>
          <a:prstGeom prst="rect">
            <a:avLst/>
          </a:prstGeom>
          <a:solidFill>
            <a:schemeClr val="accent1">
              <a:lumMod val="50000"/>
            </a:schemeClr>
          </a:solidFill>
          <a:ln w="12700">
            <a:solidFill>
              <a:srgbClr val="DAA520"/>
            </a:solidFill>
          </a:ln>
        </p:spPr>
        <p:txBody>
          <a:bodyPr wrap="square" rtlCol="0">
            <a:spAutoFit/>
          </a:bodyPr>
          <a:lstStyle/>
          <a:p>
            <a:pPr algn="ctr"/>
            <a:r>
              <a:rPr lang="en-GB" sz="2000" b="1" dirty="0">
                <a:solidFill>
                  <a:schemeClr val="bg1"/>
                </a:solidFill>
              </a:rPr>
              <a:t>6</a:t>
            </a:r>
          </a:p>
        </p:txBody>
      </p:sp>
      <p:sp>
        <p:nvSpPr>
          <p:cNvPr id="42" name="TextBox 41">
            <a:hlinkClick r:id="" action="ppaction://noaction">
              <a:snd r:embed="rId11" name="Seven.wav"/>
            </a:hlinkClick>
            <a:extLst>
              <a:ext uri="{FF2B5EF4-FFF2-40B4-BE49-F238E27FC236}">
                <a16:creationId xmlns:a16="http://schemas.microsoft.com/office/drawing/2014/main" id="{C2EE8352-C31B-4FD9-84ED-1ABDB0DC8768}"/>
              </a:ext>
            </a:extLst>
          </p:cNvPr>
          <p:cNvSpPr txBox="1"/>
          <p:nvPr/>
        </p:nvSpPr>
        <p:spPr>
          <a:xfrm>
            <a:off x="3767295" y="5667893"/>
            <a:ext cx="432000" cy="396000"/>
          </a:xfrm>
          <a:prstGeom prst="rect">
            <a:avLst/>
          </a:prstGeom>
          <a:solidFill>
            <a:schemeClr val="accent1">
              <a:lumMod val="50000"/>
            </a:schemeClr>
          </a:solidFill>
          <a:ln w="12700">
            <a:solidFill>
              <a:srgbClr val="DAA520"/>
            </a:solidFill>
          </a:ln>
        </p:spPr>
        <p:txBody>
          <a:bodyPr wrap="square" rtlCol="0">
            <a:spAutoFit/>
          </a:bodyPr>
          <a:lstStyle/>
          <a:p>
            <a:pPr algn="ctr"/>
            <a:r>
              <a:rPr lang="en-GB" sz="2000" b="1" dirty="0">
                <a:solidFill>
                  <a:schemeClr val="bg1"/>
                </a:solidFill>
              </a:rPr>
              <a:t>7</a:t>
            </a:r>
          </a:p>
        </p:txBody>
      </p:sp>
      <p:pic>
        <p:nvPicPr>
          <p:cNvPr id="43" name="Picture 42">
            <a:extLst>
              <a:ext uri="{FF2B5EF4-FFF2-40B4-BE49-F238E27FC236}">
                <a16:creationId xmlns:a16="http://schemas.microsoft.com/office/drawing/2014/main" id="{D62299F2-336D-47DB-8042-A2BF04C8EF9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67507" y="2413173"/>
            <a:ext cx="372635" cy="388161"/>
          </a:xfrm>
          <a:prstGeom prst="rect">
            <a:avLst/>
          </a:prstGeom>
        </p:spPr>
      </p:pic>
      <p:pic>
        <p:nvPicPr>
          <p:cNvPr id="44" name="Picture 43">
            <a:extLst>
              <a:ext uri="{FF2B5EF4-FFF2-40B4-BE49-F238E27FC236}">
                <a16:creationId xmlns:a16="http://schemas.microsoft.com/office/drawing/2014/main" id="{790563EB-D1EF-45F3-B1A6-59126EB0978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67507" y="2955626"/>
            <a:ext cx="372635" cy="388161"/>
          </a:xfrm>
          <a:prstGeom prst="rect">
            <a:avLst/>
          </a:prstGeom>
        </p:spPr>
      </p:pic>
      <p:pic>
        <p:nvPicPr>
          <p:cNvPr id="45" name="Picture 44">
            <a:extLst>
              <a:ext uri="{FF2B5EF4-FFF2-40B4-BE49-F238E27FC236}">
                <a16:creationId xmlns:a16="http://schemas.microsoft.com/office/drawing/2014/main" id="{488C1F73-B705-433A-9276-B15D3D2E5D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00582" y="3498079"/>
            <a:ext cx="372635" cy="388161"/>
          </a:xfrm>
          <a:prstGeom prst="rect">
            <a:avLst/>
          </a:prstGeom>
        </p:spPr>
      </p:pic>
      <p:pic>
        <p:nvPicPr>
          <p:cNvPr id="46" name="Picture 45">
            <a:extLst>
              <a:ext uri="{FF2B5EF4-FFF2-40B4-BE49-F238E27FC236}">
                <a16:creationId xmlns:a16="http://schemas.microsoft.com/office/drawing/2014/main" id="{BFDA0A95-6B9C-4CFD-9736-0F989EA838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00582" y="4040532"/>
            <a:ext cx="372635" cy="388161"/>
          </a:xfrm>
          <a:prstGeom prst="rect">
            <a:avLst/>
          </a:prstGeom>
        </p:spPr>
      </p:pic>
      <p:pic>
        <p:nvPicPr>
          <p:cNvPr id="47" name="Picture 46">
            <a:extLst>
              <a:ext uri="{FF2B5EF4-FFF2-40B4-BE49-F238E27FC236}">
                <a16:creationId xmlns:a16="http://schemas.microsoft.com/office/drawing/2014/main" id="{7067136D-D2D1-4B39-A1D3-90DF2AC96D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67507" y="4601448"/>
            <a:ext cx="372635" cy="388161"/>
          </a:xfrm>
          <a:prstGeom prst="rect">
            <a:avLst/>
          </a:prstGeom>
        </p:spPr>
      </p:pic>
      <p:pic>
        <p:nvPicPr>
          <p:cNvPr id="48" name="Picture 47">
            <a:extLst>
              <a:ext uri="{FF2B5EF4-FFF2-40B4-BE49-F238E27FC236}">
                <a16:creationId xmlns:a16="http://schemas.microsoft.com/office/drawing/2014/main" id="{B2F9069D-9FBD-468D-B11A-C9811FEBD6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67507" y="5125438"/>
            <a:ext cx="372635" cy="388161"/>
          </a:xfrm>
          <a:prstGeom prst="rect">
            <a:avLst/>
          </a:prstGeom>
        </p:spPr>
      </p:pic>
      <p:pic>
        <p:nvPicPr>
          <p:cNvPr id="49" name="Picture 48">
            <a:extLst>
              <a:ext uri="{FF2B5EF4-FFF2-40B4-BE49-F238E27FC236}">
                <a16:creationId xmlns:a16="http://schemas.microsoft.com/office/drawing/2014/main" id="{ED22F2D8-EE2A-4151-8168-94EB837D6F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00582" y="5667893"/>
            <a:ext cx="372635" cy="388161"/>
          </a:xfrm>
          <a:prstGeom prst="rect">
            <a:avLst/>
          </a:prstGeom>
        </p:spPr>
      </p:pic>
      <p:sp>
        <p:nvSpPr>
          <p:cNvPr id="23"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82210" y="4174980"/>
            <a:ext cx="1590280" cy="1965321"/>
          </a:xfrm>
          <a:prstGeom prst="rect">
            <a:avLst/>
          </a:prstGeom>
        </p:spPr>
      </p:pic>
    </p:spTree>
    <p:extLst>
      <p:ext uri="{BB962C8B-B14F-4D97-AF65-F5344CB8AC3E}">
        <p14:creationId xmlns:p14="http://schemas.microsoft.com/office/powerpoint/2010/main" val="137444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2294" y="294041"/>
            <a:ext cx="5914103" cy="707849"/>
          </a:xfrm>
        </p:spPr>
        <p:txBody>
          <a:bodyPr>
            <a:normAutofit/>
          </a:bodyPr>
          <a:lstStyle/>
          <a:p>
            <a:r>
              <a:rPr lang="en-GB" sz="3600" b="1" dirty="0" err="1">
                <a:solidFill>
                  <a:schemeClr val="bg1"/>
                </a:solidFill>
              </a:rPr>
              <a:t>Zusammen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allein</a:t>
            </a:r>
            <a:r>
              <a:rPr lang="en-GB" sz="3600" b="1" dirty="0">
                <a:solidFill>
                  <a:schemeClr val="bg1"/>
                </a:solidFill>
              </a:rPr>
              <a:t>?</a:t>
            </a:r>
          </a:p>
        </p:txBody>
      </p:sp>
      <p:sp>
        <p:nvSpPr>
          <p:cNvPr id="2" name="TextBox 1">
            <a:extLst>
              <a:ext uri="{FF2B5EF4-FFF2-40B4-BE49-F238E27FC236}">
                <a16:creationId xmlns:a16="http://schemas.microsoft.com/office/drawing/2014/main" id="{A0831881-3C03-4DD0-8481-641B959D38FD}"/>
              </a:ext>
            </a:extLst>
          </p:cNvPr>
          <p:cNvSpPr txBox="1"/>
          <p:nvPr/>
        </p:nvSpPr>
        <p:spPr>
          <a:xfrm>
            <a:off x="148733" y="1325737"/>
            <a:ext cx="11530739" cy="4770537"/>
          </a:xfrm>
          <a:prstGeom prst="rect">
            <a:avLst/>
          </a:prstGeom>
          <a:noFill/>
        </p:spPr>
        <p:txBody>
          <a:bodyPr wrap="square" rtlCol="0">
            <a:spAutoFit/>
          </a:bodyPr>
          <a:lstStyle/>
          <a:p>
            <a:r>
              <a:rPr lang="en-GB" sz="2000" dirty="0">
                <a:solidFill>
                  <a:schemeClr val="accent1">
                    <a:lumMod val="50000"/>
                  </a:schemeClr>
                </a:solidFill>
              </a:rPr>
              <a:t>Und was </a:t>
            </a:r>
            <a:r>
              <a:rPr lang="en-GB" sz="2000" dirty="0" err="1">
                <a:solidFill>
                  <a:schemeClr val="accent1">
                    <a:lumMod val="50000"/>
                  </a:schemeClr>
                </a:solidFill>
              </a:rPr>
              <a:t>machst</a:t>
            </a:r>
            <a:r>
              <a:rPr lang="en-GB" sz="2000" dirty="0">
                <a:solidFill>
                  <a:schemeClr val="accent1">
                    <a:lumMod val="50000"/>
                  </a:schemeClr>
                </a:solidFill>
              </a:rPr>
              <a:t> du </a:t>
            </a:r>
            <a:r>
              <a:rPr lang="en-GB" sz="2000" dirty="0" err="1">
                <a:solidFill>
                  <a:schemeClr val="accent1">
                    <a:lumMod val="50000"/>
                  </a:schemeClr>
                </a:solidFill>
              </a:rPr>
              <a:t>mit</a:t>
            </a:r>
            <a:r>
              <a:rPr lang="en-GB" sz="2000" dirty="0">
                <a:solidFill>
                  <a:schemeClr val="accent1">
                    <a:lumMod val="50000"/>
                  </a:schemeClr>
                </a:solidFill>
              </a:rPr>
              <a:t> </a:t>
            </a:r>
            <a:r>
              <a:rPr lang="en-GB" sz="2000" dirty="0" err="1">
                <a:solidFill>
                  <a:schemeClr val="accent1">
                    <a:lumMod val="50000"/>
                  </a:schemeClr>
                </a:solidFill>
              </a:rPr>
              <a:t>Freunden</a:t>
            </a:r>
            <a:r>
              <a:rPr lang="en-GB" sz="2000" dirty="0">
                <a:solidFill>
                  <a:schemeClr val="accent1">
                    <a:lumMod val="50000"/>
                  </a:schemeClr>
                </a:solidFill>
              </a:rPr>
              <a:t> </a:t>
            </a:r>
            <a:r>
              <a:rPr lang="en-GB" sz="2000" dirty="0" err="1">
                <a:solidFill>
                  <a:schemeClr val="accent1">
                    <a:lumMod val="50000"/>
                  </a:schemeClr>
                </a:solidFill>
              </a:rPr>
              <a:t>zusammen</a:t>
            </a:r>
            <a:r>
              <a:rPr lang="en-GB" sz="2000" dirty="0">
                <a:solidFill>
                  <a:schemeClr val="accent1">
                    <a:lumMod val="50000"/>
                  </a:schemeClr>
                </a:solidFill>
              </a:rPr>
              <a:t>? Was </a:t>
            </a:r>
            <a:r>
              <a:rPr lang="en-GB" sz="2000" dirty="0" err="1">
                <a:solidFill>
                  <a:schemeClr val="accent1">
                    <a:lumMod val="50000"/>
                  </a:schemeClr>
                </a:solidFill>
              </a:rPr>
              <a:t>machst</a:t>
            </a:r>
            <a:r>
              <a:rPr lang="en-GB" sz="2000" dirty="0">
                <a:solidFill>
                  <a:schemeClr val="accent1">
                    <a:lumMod val="50000"/>
                  </a:schemeClr>
                </a:solidFill>
              </a:rPr>
              <a:t> du </a:t>
            </a:r>
            <a:r>
              <a:rPr lang="en-GB" sz="2000" dirty="0" err="1">
                <a:solidFill>
                  <a:schemeClr val="accent1">
                    <a:lumMod val="50000"/>
                  </a:schemeClr>
                </a:solidFill>
              </a:rPr>
              <a:t>allein</a:t>
            </a:r>
            <a:r>
              <a:rPr lang="en-GB" sz="2000" dirty="0">
                <a:solidFill>
                  <a:schemeClr val="accent1">
                    <a:lumMod val="50000"/>
                  </a:schemeClr>
                </a:solidFill>
              </a:rPr>
              <a:t>? </a:t>
            </a:r>
            <a:r>
              <a:rPr lang="en-GB" sz="2000" dirty="0" err="1">
                <a:solidFill>
                  <a:schemeClr val="accent1">
                    <a:lumMod val="50000"/>
                  </a:schemeClr>
                </a:solidFill>
              </a:rPr>
              <a:t>Finde</a:t>
            </a:r>
            <a:r>
              <a:rPr lang="en-GB" sz="2000" dirty="0">
                <a:solidFill>
                  <a:schemeClr val="accent1">
                    <a:lumMod val="50000"/>
                  </a:schemeClr>
                </a:solidFill>
              </a:rPr>
              <a:t> </a:t>
            </a:r>
            <a:r>
              <a:rPr lang="en-GB" sz="2000" dirty="0" err="1">
                <a:solidFill>
                  <a:schemeClr val="accent1">
                    <a:lumMod val="50000"/>
                  </a:schemeClr>
                </a:solidFill>
              </a:rPr>
              <a:t>Verben</a:t>
            </a:r>
            <a:r>
              <a:rPr lang="en-GB" sz="2000" dirty="0">
                <a:solidFill>
                  <a:schemeClr val="accent1">
                    <a:lumMod val="50000"/>
                  </a:schemeClr>
                </a:solidFill>
              </a:rPr>
              <a:t> </a:t>
            </a:r>
            <a:r>
              <a:rPr lang="en-GB" sz="2000" dirty="0" err="1">
                <a:solidFill>
                  <a:schemeClr val="accent1">
                    <a:lumMod val="50000"/>
                  </a:schemeClr>
                </a:solidFill>
              </a:rPr>
              <a:t>im</a:t>
            </a:r>
            <a:r>
              <a:rPr lang="en-GB" sz="2000" dirty="0">
                <a:solidFill>
                  <a:schemeClr val="accent1">
                    <a:lumMod val="50000"/>
                  </a:schemeClr>
                </a:solidFill>
              </a:rPr>
              <a:t> </a:t>
            </a:r>
            <a:r>
              <a:rPr lang="en-GB" sz="2000" dirty="0" err="1">
                <a:solidFill>
                  <a:schemeClr val="accent1">
                    <a:lumMod val="50000"/>
                  </a:schemeClr>
                </a:solidFill>
              </a:rPr>
              <a:t>Wörterbuch</a:t>
            </a:r>
            <a:r>
              <a:rPr lang="en-GB" sz="2000" dirty="0">
                <a:solidFill>
                  <a:schemeClr val="accent1">
                    <a:lumMod val="50000"/>
                  </a:schemeClr>
                </a:solidFill>
              </a:rPr>
              <a:t> und </a:t>
            </a:r>
            <a:r>
              <a:rPr lang="en-GB" sz="2000" dirty="0" err="1">
                <a:solidFill>
                  <a:schemeClr val="accent1">
                    <a:lumMod val="50000"/>
                  </a:schemeClr>
                </a:solidFill>
              </a:rPr>
              <a:t>schreib</a:t>
            </a:r>
            <a:r>
              <a:rPr lang="en-GB" sz="2000" dirty="0">
                <a:solidFill>
                  <a:schemeClr val="accent1">
                    <a:lumMod val="50000"/>
                  </a:schemeClr>
                </a:solidFill>
              </a:rPr>
              <a:t> </a:t>
            </a:r>
            <a:r>
              <a:rPr lang="en-GB" sz="2000" dirty="0" err="1">
                <a:solidFill>
                  <a:schemeClr val="accent1">
                    <a:lumMod val="50000"/>
                  </a:schemeClr>
                </a:solidFill>
              </a:rPr>
              <a:t>Sätze</a:t>
            </a:r>
            <a:r>
              <a:rPr lang="en-GB" sz="2000" dirty="0">
                <a:solidFill>
                  <a:schemeClr val="accent1">
                    <a:lumMod val="50000"/>
                  </a:schemeClr>
                </a:solidFill>
              </a:rPr>
              <a:t> </a:t>
            </a:r>
            <a:r>
              <a:rPr lang="en-GB" sz="2000" dirty="0" err="1">
                <a:solidFill>
                  <a:schemeClr val="accent1">
                    <a:lumMod val="50000"/>
                  </a:schemeClr>
                </a:solidFill>
              </a:rPr>
              <a:t>mit</a:t>
            </a:r>
            <a:r>
              <a:rPr lang="en-GB" sz="2000" dirty="0">
                <a:solidFill>
                  <a:schemeClr val="accent1">
                    <a:lumMod val="50000"/>
                  </a:schemeClr>
                </a:solidFill>
              </a:rPr>
              <a:t> </a:t>
            </a:r>
            <a:r>
              <a:rPr lang="en-GB" sz="2000" b="1" i="1" dirty="0">
                <a:solidFill>
                  <a:schemeClr val="accent1">
                    <a:lumMod val="50000"/>
                  </a:schemeClr>
                </a:solidFill>
              </a:rPr>
              <a:t>ich</a:t>
            </a:r>
            <a:r>
              <a:rPr lang="en-GB" sz="2000" dirty="0">
                <a:solidFill>
                  <a:schemeClr val="accent1">
                    <a:lumMod val="50000"/>
                  </a:schemeClr>
                </a:solidFill>
              </a:rPr>
              <a:t> und </a:t>
            </a:r>
            <a:r>
              <a:rPr lang="en-GB" sz="2000" b="1" i="1" dirty="0" err="1">
                <a:solidFill>
                  <a:schemeClr val="accent1">
                    <a:lumMod val="50000"/>
                  </a:schemeClr>
                </a:solidFill>
              </a:rPr>
              <a:t>wir</a:t>
            </a:r>
            <a:r>
              <a:rPr lang="en-GB" sz="2000" dirty="0">
                <a:solidFill>
                  <a:schemeClr val="accent1">
                    <a:lumMod val="50000"/>
                  </a:schemeClr>
                </a:solidFill>
              </a:rPr>
              <a:t>!</a:t>
            </a:r>
          </a:p>
          <a:p>
            <a:endParaRPr lang="en-GB" sz="2000" dirty="0">
              <a:solidFill>
                <a:schemeClr val="accent1">
                  <a:lumMod val="50000"/>
                </a:schemeClr>
              </a:solidFill>
            </a:endParaRPr>
          </a:p>
          <a:p>
            <a:r>
              <a:rPr lang="en-GB" sz="2000" b="1" dirty="0" err="1">
                <a:solidFill>
                  <a:schemeClr val="accent1">
                    <a:lumMod val="50000"/>
                  </a:schemeClr>
                </a:solidFill>
              </a:rPr>
              <a:t>Beispiel</a:t>
            </a:r>
            <a:r>
              <a:rPr lang="en-GB" sz="2000" b="1" dirty="0">
                <a:solidFill>
                  <a:schemeClr val="accent1">
                    <a:lumMod val="50000"/>
                  </a:schemeClr>
                </a:solidFill>
              </a:rPr>
              <a:t>:</a:t>
            </a:r>
            <a:r>
              <a:rPr lang="en-GB" sz="2000" dirty="0">
                <a:solidFill>
                  <a:schemeClr val="accent1">
                    <a:lumMod val="50000"/>
                  </a:schemeClr>
                </a:solidFill>
              </a:rPr>
              <a:t> 		</a:t>
            </a:r>
            <a:r>
              <a:rPr lang="en-GB" sz="2000" b="1" i="1" dirty="0" err="1">
                <a:solidFill>
                  <a:srgbClr val="DAA521"/>
                </a:solidFill>
                <a:latin typeface="+mj-lt"/>
              </a:rPr>
              <a:t>Wir</a:t>
            </a:r>
            <a:r>
              <a:rPr lang="en-GB" sz="2000" i="1" dirty="0">
                <a:solidFill>
                  <a:schemeClr val="accent1">
                    <a:lumMod val="50000"/>
                  </a:schemeClr>
                </a:solidFill>
                <a:latin typeface="+mj-lt"/>
              </a:rPr>
              <a:t> </a:t>
            </a:r>
            <a:r>
              <a:rPr lang="en-GB" sz="2000" i="1" dirty="0" err="1">
                <a:solidFill>
                  <a:schemeClr val="accent1">
                    <a:lumMod val="50000"/>
                  </a:schemeClr>
                </a:solidFill>
                <a:latin typeface="+mj-lt"/>
              </a:rPr>
              <a:t>sitz</a:t>
            </a:r>
            <a:r>
              <a:rPr lang="en-GB" sz="2000" b="1" i="1" dirty="0" err="1">
                <a:solidFill>
                  <a:srgbClr val="DAA521"/>
                </a:solidFill>
                <a:latin typeface="+mj-lt"/>
              </a:rPr>
              <a:t>en</a:t>
            </a:r>
            <a:r>
              <a:rPr lang="en-GB" sz="2000" b="1" i="1" dirty="0">
                <a:solidFill>
                  <a:schemeClr val="accent1">
                    <a:lumMod val="50000"/>
                  </a:schemeClr>
                </a:solidFill>
                <a:latin typeface="+mj-lt"/>
              </a:rPr>
              <a:t> </a:t>
            </a:r>
            <a:r>
              <a:rPr lang="en-GB" sz="2000" i="1" dirty="0" err="1">
                <a:solidFill>
                  <a:schemeClr val="accent1">
                    <a:lumMod val="50000"/>
                  </a:schemeClr>
                </a:solidFill>
                <a:latin typeface="+mj-lt"/>
              </a:rPr>
              <a:t>zusammen</a:t>
            </a:r>
            <a:r>
              <a:rPr lang="en-GB" sz="2000" i="1" dirty="0">
                <a:solidFill>
                  <a:schemeClr val="accent1">
                    <a:lumMod val="50000"/>
                  </a:schemeClr>
                </a:solidFill>
                <a:latin typeface="+mj-lt"/>
              </a:rPr>
              <a:t> </a:t>
            </a:r>
            <a:r>
              <a:rPr lang="en-GB" sz="2000" i="1" dirty="0" err="1">
                <a:solidFill>
                  <a:schemeClr val="accent1">
                    <a:lumMod val="50000"/>
                  </a:schemeClr>
                </a:solidFill>
                <a:latin typeface="+mj-lt"/>
              </a:rPr>
              <a:t>im</a:t>
            </a:r>
            <a:r>
              <a:rPr lang="en-GB" sz="2000" i="1" dirty="0">
                <a:solidFill>
                  <a:schemeClr val="accent1">
                    <a:lumMod val="50000"/>
                  </a:schemeClr>
                </a:solidFill>
                <a:latin typeface="+mj-lt"/>
              </a:rPr>
              <a:t> Garten.</a:t>
            </a:r>
          </a:p>
          <a:p>
            <a:r>
              <a:rPr lang="en-GB" sz="2000" b="1" i="1" dirty="0">
                <a:solidFill>
                  <a:schemeClr val="accent1">
                    <a:lumMod val="50000"/>
                  </a:schemeClr>
                </a:solidFill>
                <a:latin typeface="+mj-lt"/>
              </a:rPr>
              <a:t>			</a:t>
            </a:r>
          </a:p>
          <a:p>
            <a:r>
              <a:rPr lang="en-GB" sz="2000" i="1" dirty="0">
                <a:solidFill>
                  <a:schemeClr val="accent1">
                    <a:lumMod val="50000"/>
                  </a:schemeClr>
                </a:solidFill>
                <a:latin typeface="+mj-lt"/>
              </a:rPr>
              <a:t>			</a:t>
            </a:r>
            <a:r>
              <a:rPr lang="en-GB" sz="2000" b="1" i="1" dirty="0">
                <a:solidFill>
                  <a:srgbClr val="DAA521"/>
                </a:solidFill>
                <a:latin typeface="+mj-lt"/>
              </a:rPr>
              <a:t>Ich</a:t>
            </a:r>
            <a:r>
              <a:rPr lang="en-GB" sz="2000" i="1" dirty="0">
                <a:solidFill>
                  <a:schemeClr val="accent1">
                    <a:lumMod val="50000"/>
                  </a:schemeClr>
                </a:solidFill>
                <a:latin typeface="+mj-lt"/>
              </a:rPr>
              <a:t> les</a:t>
            </a:r>
            <a:r>
              <a:rPr lang="en-GB" sz="2000" b="1" i="1" dirty="0">
                <a:solidFill>
                  <a:srgbClr val="DAA521"/>
                </a:solidFill>
                <a:latin typeface="+mj-lt"/>
              </a:rPr>
              <a:t>e </a:t>
            </a:r>
            <a:r>
              <a:rPr lang="en-GB" sz="2000" b="1" i="1" dirty="0">
                <a:solidFill>
                  <a:schemeClr val="accent1">
                    <a:lumMod val="50000"/>
                  </a:schemeClr>
                </a:solidFill>
                <a:latin typeface="+mj-lt"/>
              </a:rPr>
              <a:t> </a:t>
            </a:r>
            <a:r>
              <a:rPr lang="en-GB" sz="2000" i="1" dirty="0" err="1">
                <a:solidFill>
                  <a:schemeClr val="accent1">
                    <a:lumMod val="50000"/>
                  </a:schemeClr>
                </a:solidFill>
                <a:latin typeface="+mj-lt"/>
              </a:rPr>
              <a:t>allein</a:t>
            </a:r>
            <a:r>
              <a:rPr lang="en-GB" sz="2000" i="1" dirty="0">
                <a:solidFill>
                  <a:schemeClr val="accent1">
                    <a:lumMod val="50000"/>
                  </a:schemeClr>
                </a:solidFill>
                <a:latin typeface="+mj-lt"/>
              </a:rPr>
              <a:t> </a:t>
            </a:r>
            <a:r>
              <a:rPr lang="en-GB" sz="2000" i="1" dirty="0" err="1">
                <a:solidFill>
                  <a:schemeClr val="accent1">
                    <a:lumMod val="50000"/>
                  </a:schemeClr>
                </a:solidFill>
                <a:latin typeface="+mj-lt"/>
              </a:rPr>
              <a:t>im</a:t>
            </a:r>
            <a:r>
              <a:rPr lang="en-GB" sz="2000" i="1" dirty="0">
                <a:solidFill>
                  <a:schemeClr val="accent1">
                    <a:lumMod val="50000"/>
                  </a:schemeClr>
                </a:solidFill>
                <a:latin typeface="+mj-lt"/>
              </a:rPr>
              <a:t> Zimmer.</a:t>
            </a:r>
          </a:p>
          <a:p>
            <a:endParaRPr lang="en-GB" sz="2000" i="1" dirty="0">
              <a:solidFill>
                <a:schemeClr val="accent1">
                  <a:lumMod val="50000"/>
                </a:schemeClr>
              </a:solidFill>
              <a:latin typeface="Lucida Handwriting" panose="03010101010101010101" pitchFamily="66" charset="0"/>
            </a:endParaRPr>
          </a:p>
          <a:p>
            <a:endParaRPr lang="en-GB" sz="1400" dirty="0">
              <a:solidFill>
                <a:schemeClr val="accent1">
                  <a:lumMod val="50000"/>
                </a:schemeClr>
              </a:solidFill>
              <a:latin typeface="+mj-lt"/>
            </a:endParaRPr>
          </a:p>
          <a:p>
            <a:pPr>
              <a:lnSpc>
                <a:spcPct val="250000"/>
              </a:lnSpc>
            </a:pPr>
            <a:r>
              <a:rPr lang="en-GB" sz="2000" dirty="0">
                <a:solidFill>
                  <a:schemeClr val="accent1">
                    <a:lumMod val="50000"/>
                  </a:schemeClr>
                </a:solidFill>
                <a:latin typeface="+mj-lt"/>
              </a:rPr>
              <a:t>1. Ich …					4. </a:t>
            </a:r>
            <a:r>
              <a:rPr lang="en-GB" sz="2000" dirty="0" err="1">
                <a:solidFill>
                  <a:schemeClr val="accent1">
                    <a:lumMod val="50000"/>
                  </a:schemeClr>
                </a:solidFill>
                <a:latin typeface="+mj-lt"/>
              </a:rPr>
              <a:t>Wir</a:t>
            </a:r>
            <a:r>
              <a:rPr lang="en-GB" sz="2000" dirty="0">
                <a:solidFill>
                  <a:schemeClr val="accent1">
                    <a:lumMod val="50000"/>
                  </a:schemeClr>
                </a:solidFill>
                <a:latin typeface="+mj-lt"/>
              </a:rPr>
              <a:t> …</a:t>
            </a:r>
          </a:p>
          <a:p>
            <a:pPr>
              <a:lnSpc>
                <a:spcPct val="250000"/>
              </a:lnSpc>
            </a:pPr>
            <a:r>
              <a:rPr lang="en-GB" sz="2000" dirty="0">
                <a:solidFill>
                  <a:schemeClr val="accent1">
                    <a:lumMod val="50000"/>
                  </a:schemeClr>
                </a:solidFill>
                <a:latin typeface="+mj-lt"/>
              </a:rPr>
              <a:t>2. </a:t>
            </a:r>
            <a:r>
              <a:rPr lang="en-GB" sz="2000" dirty="0" err="1">
                <a:solidFill>
                  <a:schemeClr val="accent1">
                    <a:lumMod val="50000"/>
                  </a:schemeClr>
                </a:solidFill>
                <a:latin typeface="+mj-lt"/>
              </a:rPr>
              <a:t>Wir</a:t>
            </a:r>
            <a:r>
              <a:rPr lang="en-GB" sz="2000" dirty="0">
                <a:solidFill>
                  <a:schemeClr val="accent1">
                    <a:lumMod val="50000"/>
                  </a:schemeClr>
                </a:solidFill>
                <a:latin typeface="+mj-lt"/>
              </a:rPr>
              <a:t> …					5. Ich …</a:t>
            </a:r>
          </a:p>
          <a:p>
            <a:pPr>
              <a:lnSpc>
                <a:spcPct val="250000"/>
              </a:lnSpc>
            </a:pPr>
            <a:r>
              <a:rPr lang="en-GB" sz="2000" dirty="0">
                <a:solidFill>
                  <a:schemeClr val="accent1">
                    <a:lumMod val="50000"/>
                  </a:schemeClr>
                </a:solidFill>
                <a:latin typeface="+mj-lt"/>
              </a:rPr>
              <a:t>3. Ich …					6. </a:t>
            </a:r>
            <a:r>
              <a:rPr lang="en-GB" sz="2000" dirty="0" err="1">
                <a:solidFill>
                  <a:schemeClr val="accent1">
                    <a:lumMod val="50000"/>
                  </a:schemeClr>
                </a:solidFill>
                <a:latin typeface="+mj-lt"/>
              </a:rPr>
              <a:t>Wir</a:t>
            </a:r>
            <a:r>
              <a:rPr lang="en-GB" sz="2000" dirty="0">
                <a:solidFill>
                  <a:schemeClr val="accent1">
                    <a:lumMod val="50000"/>
                  </a:schemeClr>
                </a:solidFill>
                <a:latin typeface="+mj-lt"/>
              </a:rPr>
              <a:t> …</a:t>
            </a:r>
          </a:p>
        </p:txBody>
      </p:sp>
      <p:sp>
        <p:nvSpPr>
          <p:cNvPr id="6" name="Speech Bubble: Rectangle with Corners Rounded 5">
            <a:extLst>
              <a:ext uri="{FF2B5EF4-FFF2-40B4-BE49-F238E27FC236}">
                <a16:creationId xmlns:a16="http://schemas.microsoft.com/office/drawing/2014/main" id="{0CA47239-9273-4FF7-A460-43F76528321D}"/>
              </a:ext>
            </a:extLst>
          </p:cNvPr>
          <p:cNvSpPr/>
          <p:nvPr/>
        </p:nvSpPr>
        <p:spPr>
          <a:xfrm>
            <a:off x="9190495" y="1995581"/>
            <a:ext cx="2723779" cy="1755009"/>
          </a:xfrm>
          <a:prstGeom prst="wedgeRoundRectCallout">
            <a:avLst>
              <a:gd name="adj1" fmla="val -63974"/>
              <a:gd name="adj2" fmla="val -23920"/>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err="1"/>
              <a:t>Zusammen</a:t>
            </a:r>
            <a:r>
              <a:rPr lang="en-GB" sz="2000" dirty="0"/>
              <a:t> and </a:t>
            </a:r>
            <a:r>
              <a:rPr lang="en-GB" sz="2000" i="1" dirty="0" err="1"/>
              <a:t>allein</a:t>
            </a:r>
            <a:r>
              <a:rPr lang="en-GB" sz="2000" dirty="0"/>
              <a:t> are </a:t>
            </a:r>
            <a:r>
              <a:rPr lang="en-GB" sz="2000" b="1" dirty="0"/>
              <a:t>adverbs. </a:t>
            </a:r>
            <a:r>
              <a:rPr lang="en-GB" sz="2000" dirty="0"/>
              <a:t>Use them </a:t>
            </a:r>
            <a:r>
              <a:rPr lang="en-GB" sz="2000" b="1" dirty="0"/>
              <a:t>after the verb.</a:t>
            </a:r>
            <a:endParaRPr lang="en-GB" sz="2000" i="1" dirty="0"/>
          </a:p>
        </p:txBody>
      </p:sp>
      <p:pic>
        <p:nvPicPr>
          <p:cNvPr id="7" name="Picture 6" descr="A close up of a logo&#10;&#10;Description automatically generated">
            <a:extLst>
              <a:ext uri="{FF2B5EF4-FFF2-40B4-BE49-F238E27FC236}">
                <a16:creationId xmlns:a16="http://schemas.microsoft.com/office/drawing/2014/main" id="{E98F5DFE-C5ED-4A7B-B42F-547F2724BAC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61328"/>
                    </a14:imgEffect>
                  </a14:imgLayer>
                </a14:imgProps>
              </a:ext>
              <a:ext uri="{28A0092B-C50C-407E-A947-70E740481C1C}">
                <a14:useLocalDpi xmlns:a14="http://schemas.microsoft.com/office/drawing/2010/main" val="0"/>
              </a:ext>
            </a:extLst>
          </a:blip>
          <a:srcRect l="3124" t="6666" r="46876" b="4444"/>
          <a:stretch/>
        </p:blipFill>
        <p:spPr>
          <a:xfrm>
            <a:off x="10558041" y="4868134"/>
            <a:ext cx="1162880" cy="1162880"/>
          </a:xfrm>
          <a:prstGeom prst="rect">
            <a:avLst/>
          </a:prstGeom>
        </p:spPr>
      </p:pic>
      <p:sp>
        <p:nvSpPr>
          <p:cNvPr id="8"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126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95181" y="2429594"/>
            <a:ext cx="8198716" cy="1485422"/>
          </a:xfrm>
        </p:spPr>
        <p:txBody>
          <a:bodyPr>
            <a:normAutofit fontScale="90000"/>
          </a:bodyPr>
          <a:lstStyle/>
          <a:p>
            <a:pPr algn="l"/>
            <a:r>
              <a:rPr lang="en-US" sz="4000" b="1" dirty="0">
                <a:solidFill>
                  <a:prstClr val="white"/>
                </a:solidFill>
              </a:rPr>
              <a:t>Talking about what I do on my own and what we do together</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95181" y="3172305"/>
            <a:ext cx="7042527" cy="1120726"/>
          </a:xfrm>
        </p:spPr>
        <p:txBody>
          <a:bodyPr>
            <a:noAutofit/>
          </a:bodyPr>
          <a:lstStyle/>
          <a:p>
            <a:pPr algn="l"/>
            <a:r>
              <a:rPr lang="de-DE" i="1" dirty="0">
                <a:solidFill>
                  <a:schemeClr val="bg1"/>
                </a:solidFill>
              </a:rPr>
              <a:t>Sein</a:t>
            </a:r>
            <a:r>
              <a:rPr lang="de-DE" dirty="0">
                <a:solidFill>
                  <a:schemeClr val="bg1"/>
                </a:solidFill>
              </a:rPr>
              <a:t>: </a:t>
            </a:r>
            <a:r>
              <a:rPr lang="en-US" dirty="0">
                <a:solidFill>
                  <a:schemeClr val="bg1"/>
                </a:solidFill>
              </a:rPr>
              <a:t>1st person singular vs 1st person plural</a:t>
            </a:r>
          </a:p>
          <a:p>
            <a:pPr algn="l"/>
            <a:r>
              <a:rPr lang="en-US" dirty="0">
                <a:solidFill>
                  <a:schemeClr val="bg1"/>
                </a:solidFill>
              </a:rPr>
              <a:t>SSC [v]</a:t>
            </a:r>
          </a:p>
          <a:p>
            <a:pPr algn="l"/>
            <a:r>
              <a:rPr lang="de-DE" dirty="0">
                <a:solidFill>
                  <a:schemeClr val="bg1"/>
                </a:solidFill>
              </a:rPr>
              <a:t> </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2.2 - Week 1 - Lesson 40</a:t>
            </a:r>
          </a:p>
        </p:txBody>
      </p:sp>
      <p:sp>
        <p:nvSpPr>
          <p:cNvPr id="18"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Natalie Finlayson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spTree>
    <p:extLst>
      <p:ext uri="{BB962C8B-B14F-4D97-AF65-F5344CB8AC3E}">
        <p14:creationId xmlns:p14="http://schemas.microsoft.com/office/powerpoint/2010/main" val="1983446810"/>
      </p:ext>
    </p:extLst>
  </p:cSld>
  <p:clrMapOvr>
    <a:masterClrMapping/>
  </p:clrMapOvr>
  <mc:AlternateContent xmlns:mc="http://schemas.openxmlformats.org/markup-compatibility/2006" xmlns:p14="http://schemas.microsoft.com/office/powerpoint/2010/main">
    <mc:Choice Requires="p14">
      <p:transition spd="slow" p14:dur="2000" advTm="1343"/>
    </mc:Choice>
    <mc:Fallback xmlns="">
      <p:transition spd="slow" advTm="134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44640" cy="707849"/>
          </a:xfrm>
        </p:spPr>
        <p:txBody>
          <a:bodyPr>
            <a:normAutofit/>
          </a:bodyPr>
          <a:lstStyle/>
          <a:p>
            <a:r>
              <a:rPr lang="en-GB" sz="3200" b="1" dirty="0" err="1">
                <a:solidFill>
                  <a:schemeClr val="bg1"/>
                </a:solidFill>
              </a:rPr>
              <a:t>Vokabeln</a:t>
            </a:r>
            <a:endParaRPr lang="en-GB" sz="3200" b="1" dirty="0">
              <a:solidFill>
                <a:schemeClr val="bg1"/>
              </a:solidFill>
            </a:endParaRPr>
          </a:p>
        </p:txBody>
      </p:sp>
      <p:sp>
        <p:nvSpPr>
          <p:cNvPr id="8" name="TextBox 7">
            <a:extLst>
              <a:ext uri="{FF2B5EF4-FFF2-40B4-BE49-F238E27FC236}">
                <a16:creationId xmlns:a16="http://schemas.microsoft.com/office/drawing/2014/main" id="{4E32E5BE-719B-47F0-9139-F5737F58DB92}"/>
              </a:ext>
            </a:extLst>
          </p:cNvPr>
          <p:cNvSpPr txBox="1"/>
          <p:nvPr/>
        </p:nvSpPr>
        <p:spPr>
          <a:xfrm>
            <a:off x="1331844" y="1256836"/>
            <a:ext cx="3776870" cy="5419882"/>
          </a:xfrm>
          <a:prstGeom prst="rect">
            <a:avLst/>
          </a:prstGeom>
          <a:noFill/>
        </p:spPr>
        <p:txBody>
          <a:bodyPr wrap="square" rtlCol="0">
            <a:spAutoFit/>
          </a:bodyPr>
          <a:lstStyle/>
          <a:p>
            <a:pPr algn="ctr">
              <a:lnSpc>
                <a:spcPct val="200000"/>
              </a:lnSpc>
            </a:pPr>
            <a:r>
              <a:rPr lang="en-GB" sz="2000" dirty="0">
                <a:solidFill>
                  <a:schemeClr val="accent1">
                    <a:lumMod val="50000"/>
                  </a:schemeClr>
                </a:solidFill>
              </a:rPr>
              <a:t>den Lehrer</a:t>
            </a:r>
          </a:p>
          <a:p>
            <a:pPr algn="ctr">
              <a:lnSpc>
                <a:spcPct val="200000"/>
              </a:lnSpc>
            </a:pPr>
            <a:r>
              <a:rPr lang="en-GB" sz="2000" dirty="0">
                <a:solidFill>
                  <a:schemeClr val="accent1">
                    <a:lumMod val="50000"/>
                  </a:schemeClr>
                </a:solidFill>
              </a:rPr>
              <a:t>die </a:t>
            </a:r>
            <a:r>
              <a:rPr lang="en-GB" sz="2000" dirty="0" err="1">
                <a:solidFill>
                  <a:schemeClr val="accent1">
                    <a:lumMod val="50000"/>
                  </a:schemeClr>
                </a:solidFill>
              </a:rPr>
              <a:t>Fremdsprache</a:t>
            </a:r>
            <a:endParaRPr lang="en-GB" sz="2000" dirty="0">
              <a:solidFill>
                <a:schemeClr val="accent1">
                  <a:lumMod val="50000"/>
                </a:schemeClr>
              </a:solidFill>
            </a:endParaRPr>
          </a:p>
          <a:p>
            <a:pPr algn="ctr">
              <a:lnSpc>
                <a:spcPct val="200000"/>
              </a:lnSpc>
            </a:pPr>
            <a:r>
              <a:rPr lang="en-GB" sz="2000" dirty="0">
                <a:solidFill>
                  <a:schemeClr val="accent1">
                    <a:lumMod val="50000"/>
                  </a:schemeClr>
                </a:solidFill>
              </a:rPr>
              <a:t>Deutsch</a:t>
            </a:r>
          </a:p>
          <a:p>
            <a:pPr algn="ctr">
              <a:lnSpc>
                <a:spcPct val="200000"/>
              </a:lnSpc>
            </a:pPr>
            <a:r>
              <a:rPr lang="en-GB" sz="2000" dirty="0" err="1">
                <a:solidFill>
                  <a:schemeClr val="accent1">
                    <a:lumMod val="50000"/>
                  </a:schemeClr>
                </a:solidFill>
              </a:rPr>
              <a:t>ein</a:t>
            </a:r>
            <a:r>
              <a:rPr lang="en-GB" sz="2000" dirty="0">
                <a:solidFill>
                  <a:schemeClr val="accent1">
                    <a:lumMod val="50000"/>
                  </a:schemeClr>
                </a:solidFill>
              </a:rPr>
              <a:t> Buch</a:t>
            </a:r>
          </a:p>
          <a:p>
            <a:pPr algn="ctr">
              <a:lnSpc>
                <a:spcPct val="200000"/>
              </a:lnSpc>
            </a:pPr>
            <a:r>
              <a:rPr lang="en-GB" sz="2000" dirty="0">
                <a:solidFill>
                  <a:schemeClr val="accent1">
                    <a:lumMod val="50000"/>
                  </a:schemeClr>
                </a:solidFill>
              </a:rPr>
              <a:t>das </a:t>
            </a:r>
            <a:r>
              <a:rPr lang="en-GB" sz="2000" dirty="0" err="1">
                <a:solidFill>
                  <a:schemeClr val="accent1">
                    <a:lumMod val="50000"/>
                  </a:schemeClr>
                </a:solidFill>
              </a:rPr>
              <a:t>Fach</a:t>
            </a:r>
            <a:endParaRPr lang="en-GB" sz="2000" dirty="0">
              <a:solidFill>
                <a:schemeClr val="accent1">
                  <a:lumMod val="50000"/>
                </a:schemeClr>
              </a:solidFill>
            </a:endParaRPr>
          </a:p>
          <a:p>
            <a:pPr algn="ctr">
              <a:lnSpc>
                <a:spcPct val="200000"/>
              </a:lnSpc>
            </a:pPr>
            <a:r>
              <a:rPr lang="en-GB" sz="2000" dirty="0">
                <a:solidFill>
                  <a:schemeClr val="accent1">
                    <a:lumMod val="50000"/>
                  </a:schemeClr>
                </a:solidFill>
              </a:rPr>
              <a:t>die </a:t>
            </a:r>
            <a:r>
              <a:rPr lang="en-GB" sz="2000" dirty="0" err="1">
                <a:solidFill>
                  <a:schemeClr val="accent1">
                    <a:lumMod val="50000"/>
                  </a:schemeClr>
                </a:solidFill>
              </a:rPr>
              <a:t>Antwort</a:t>
            </a:r>
            <a:endParaRPr lang="en-GB" sz="2000" dirty="0">
              <a:solidFill>
                <a:schemeClr val="accent1">
                  <a:lumMod val="50000"/>
                </a:schemeClr>
              </a:solidFill>
            </a:endParaRPr>
          </a:p>
          <a:p>
            <a:pPr algn="ctr">
              <a:lnSpc>
                <a:spcPct val="200000"/>
              </a:lnSpc>
            </a:pPr>
            <a:r>
              <a:rPr lang="en-GB" sz="2000" dirty="0" err="1">
                <a:solidFill>
                  <a:schemeClr val="accent1">
                    <a:lumMod val="50000"/>
                  </a:schemeClr>
                </a:solidFill>
              </a:rPr>
              <a:t>Mathematik</a:t>
            </a:r>
            <a:endParaRPr lang="en-GB" sz="2000" dirty="0">
              <a:solidFill>
                <a:schemeClr val="accent1">
                  <a:lumMod val="50000"/>
                </a:schemeClr>
              </a:solidFill>
            </a:endParaRPr>
          </a:p>
          <a:p>
            <a:pPr algn="ctr">
              <a:lnSpc>
                <a:spcPct val="200000"/>
              </a:lnSpc>
            </a:pPr>
            <a:r>
              <a:rPr lang="en-GB" sz="2000" dirty="0" err="1">
                <a:solidFill>
                  <a:schemeClr val="accent1">
                    <a:lumMod val="50000"/>
                  </a:schemeClr>
                </a:solidFill>
              </a:rPr>
              <a:t>freiwillig</a:t>
            </a:r>
            <a:endParaRPr lang="en-GB" sz="2000" dirty="0">
              <a:solidFill>
                <a:schemeClr val="accent1">
                  <a:lumMod val="50000"/>
                </a:schemeClr>
              </a:solidFill>
            </a:endParaRPr>
          </a:p>
          <a:p>
            <a:pPr algn="ctr">
              <a:lnSpc>
                <a:spcPct val="150000"/>
              </a:lnSpc>
            </a:pPr>
            <a:endParaRPr lang="en-GB" sz="2000" dirty="0">
              <a:solidFill>
                <a:schemeClr val="accent1">
                  <a:lumMod val="50000"/>
                </a:schemeClr>
              </a:solidFill>
            </a:endParaRPr>
          </a:p>
        </p:txBody>
      </p:sp>
      <p:sp>
        <p:nvSpPr>
          <p:cNvPr id="10" name="TextBox 9">
            <a:extLst>
              <a:ext uri="{FF2B5EF4-FFF2-40B4-BE49-F238E27FC236}">
                <a16:creationId xmlns:a16="http://schemas.microsoft.com/office/drawing/2014/main" id="{E2F49B70-1F99-4F89-A44C-26D64554D166}"/>
              </a:ext>
            </a:extLst>
          </p:cNvPr>
          <p:cNvSpPr txBox="1"/>
          <p:nvPr/>
        </p:nvSpPr>
        <p:spPr>
          <a:xfrm>
            <a:off x="7748040" y="1413959"/>
            <a:ext cx="2986623" cy="400110"/>
          </a:xfrm>
          <a:prstGeom prst="rect">
            <a:avLst/>
          </a:prstGeom>
          <a:solidFill>
            <a:srgbClr val="DAA521"/>
          </a:solidFill>
          <a:ln>
            <a:solidFill>
              <a:srgbClr val="002060"/>
            </a:solidFill>
          </a:ln>
        </p:spPr>
        <p:txBody>
          <a:bodyPr wrap="square" rtlCol="0">
            <a:spAutoFit/>
          </a:bodyPr>
          <a:lstStyle/>
          <a:p>
            <a:pPr algn="ctr"/>
            <a:r>
              <a:rPr lang="en-GB" sz="2000" dirty="0" err="1">
                <a:solidFill>
                  <a:schemeClr val="accent1">
                    <a:lumMod val="50000"/>
                  </a:schemeClr>
                </a:solidFill>
              </a:rPr>
              <a:t>wiederholen</a:t>
            </a:r>
            <a:endParaRPr lang="en-GB" sz="2000" dirty="0">
              <a:solidFill>
                <a:schemeClr val="accent1">
                  <a:lumMod val="50000"/>
                </a:schemeClr>
              </a:solidFill>
            </a:endParaRPr>
          </a:p>
        </p:txBody>
      </p:sp>
      <p:sp>
        <p:nvSpPr>
          <p:cNvPr id="12" name="TextBox 11">
            <a:extLst>
              <a:ext uri="{FF2B5EF4-FFF2-40B4-BE49-F238E27FC236}">
                <a16:creationId xmlns:a16="http://schemas.microsoft.com/office/drawing/2014/main" id="{1FE0415C-70A3-4743-A6CA-4526FCEAAD49}"/>
              </a:ext>
            </a:extLst>
          </p:cNvPr>
          <p:cNvSpPr txBox="1"/>
          <p:nvPr/>
        </p:nvSpPr>
        <p:spPr>
          <a:xfrm>
            <a:off x="7748041" y="2017660"/>
            <a:ext cx="2986623" cy="400110"/>
          </a:xfrm>
          <a:prstGeom prst="rect">
            <a:avLst/>
          </a:prstGeom>
          <a:solidFill>
            <a:srgbClr val="DAA521"/>
          </a:solidFill>
          <a:ln>
            <a:solidFill>
              <a:srgbClr val="002060"/>
            </a:solidFill>
          </a:ln>
        </p:spPr>
        <p:txBody>
          <a:bodyPr wrap="square" rtlCol="0">
            <a:spAutoFit/>
          </a:bodyPr>
          <a:lstStyle/>
          <a:p>
            <a:pPr algn="ctr"/>
            <a:r>
              <a:rPr lang="en-GB" sz="2000" dirty="0" err="1">
                <a:solidFill>
                  <a:schemeClr val="accent1">
                    <a:lumMod val="50000"/>
                  </a:schemeClr>
                </a:solidFill>
              </a:rPr>
              <a:t>sprechen</a:t>
            </a:r>
            <a:endParaRPr lang="en-GB" sz="2000" dirty="0">
              <a:solidFill>
                <a:schemeClr val="accent1">
                  <a:lumMod val="50000"/>
                </a:schemeClr>
              </a:solidFill>
            </a:endParaRPr>
          </a:p>
        </p:txBody>
      </p:sp>
      <p:sp>
        <p:nvSpPr>
          <p:cNvPr id="13" name="TextBox 12">
            <a:extLst>
              <a:ext uri="{FF2B5EF4-FFF2-40B4-BE49-F238E27FC236}">
                <a16:creationId xmlns:a16="http://schemas.microsoft.com/office/drawing/2014/main" id="{0A714487-ADAD-4A4E-837F-05C6459F44C6}"/>
              </a:ext>
            </a:extLst>
          </p:cNvPr>
          <p:cNvSpPr txBox="1"/>
          <p:nvPr/>
        </p:nvSpPr>
        <p:spPr>
          <a:xfrm>
            <a:off x="7748040" y="2621361"/>
            <a:ext cx="2986624" cy="400110"/>
          </a:xfrm>
          <a:prstGeom prst="rect">
            <a:avLst/>
          </a:prstGeom>
          <a:solidFill>
            <a:srgbClr val="DAA521"/>
          </a:solidFill>
          <a:ln>
            <a:solidFill>
              <a:srgbClr val="002060"/>
            </a:solidFill>
          </a:ln>
        </p:spPr>
        <p:txBody>
          <a:bodyPr wrap="square" rtlCol="0">
            <a:spAutoFit/>
          </a:bodyPr>
          <a:lstStyle/>
          <a:p>
            <a:pPr algn="ctr"/>
            <a:r>
              <a:rPr lang="en-GB" sz="2000" dirty="0" err="1">
                <a:solidFill>
                  <a:schemeClr val="accent1">
                    <a:lumMod val="50000"/>
                  </a:schemeClr>
                </a:solidFill>
              </a:rPr>
              <a:t>arbeiten</a:t>
            </a:r>
            <a:endParaRPr lang="en-GB" sz="2000" dirty="0">
              <a:solidFill>
                <a:schemeClr val="accent1">
                  <a:lumMod val="50000"/>
                </a:schemeClr>
              </a:solidFill>
            </a:endParaRPr>
          </a:p>
        </p:txBody>
      </p:sp>
      <p:sp>
        <p:nvSpPr>
          <p:cNvPr id="14" name="TextBox 13">
            <a:extLst>
              <a:ext uri="{FF2B5EF4-FFF2-40B4-BE49-F238E27FC236}">
                <a16:creationId xmlns:a16="http://schemas.microsoft.com/office/drawing/2014/main" id="{ED664D82-BD69-4E9B-9CED-8D4A77C62930}"/>
              </a:ext>
            </a:extLst>
          </p:cNvPr>
          <p:cNvSpPr txBox="1"/>
          <p:nvPr/>
        </p:nvSpPr>
        <p:spPr>
          <a:xfrm>
            <a:off x="7748046" y="3225062"/>
            <a:ext cx="2986624" cy="400110"/>
          </a:xfrm>
          <a:prstGeom prst="rect">
            <a:avLst/>
          </a:prstGeom>
          <a:solidFill>
            <a:srgbClr val="DAA521"/>
          </a:solidFill>
          <a:ln>
            <a:solidFill>
              <a:srgbClr val="002060"/>
            </a:solidFill>
          </a:ln>
        </p:spPr>
        <p:txBody>
          <a:bodyPr wrap="square" rtlCol="0">
            <a:spAutoFit/>
          </a:bodyPr>
          <a:lstStyle/>
          <a:p>
            <a:pPr algn="ctr"/>
            <a:r>
              <a:rPr lang="en-GB" sz="2000" dirty="0" err="1">
                <a:solidFill>
                  <a:schemeClr val="accent1">
                    <a:lumMod val="50000"/>
                  </a:schemeClr>
                </a:solidFill>
              </a:rPr>
              <a:t>lesen</a:t>
            </a:r>
            <a:endParaRPr lang="en-GB" sz="2000" dirty="0">
              <a:solidFill>
                <a:schemeClr val="accent1">
                  <a:lumMod val="50000"/>
                </a:schemeClr>
              </a:solidFill>
            </a:endParaRPr>
          </a:p>
        </p:txBody>
      </p:sp>
      <p:sp>
        <p:nvSpPr>
          <p:cNvPr id="15" name="TextBox 14">
            <a:extLst>
              <a:ext uri="{FF2B5EF4-FFF2-40B4-BE49-F238E27FC236}">
                <a16:creationId xmlns:a16="http://schemas.microsoft.com/office/drawing/2014/main" id="{20D8C0D2-F3BA-4889-8363-0FFFAC76521E}"/>
              </a:ext>
            </a:extLst>
          </p:cNvPr>
          <p:cNvSpPr txBox="1"/>
          <p:nvPr/>
        </p:nvSpPr>
        <p:spPr>
          <a:xfrm>
            <a:off x="7748045" y="3828763"/>
            <a:ext cx="2986625" cy="400110"/>
          </a:xfrm>
          <a:prstGeom prst="rect">
            <a:avLst/>
          </a:prstGeom>
          <a:solidFill>
            <a:srgbClr val="DAA521"/>
          </a:solidFill>
          <a:ln>
            <a:solidFill>
              <a:srgbClr val="002060"/>
            </a:solidFill>
          </a:ln>
        </p:spPr>
        <p:txBody>
          <a:bodyPr wrap="square" rtlCol="0">
            <a:spAutoFit/>
          </a:bodyPr>
          <a:lstStyle/>
          <a:p>
            <a:pPr algn="ctr"/>
            <a:r>
              <a:rPr lang="en-GB" sz="2000" dirty="0" err="1">
                <a:solidFill>
                  <a:schemeClr val="accent1">
                    <a:lumMod val="50000"/>
                  </a:schemeClr>
                </a:solidFill>
              </a:rPr>
              <a:t>zuhören</a:t>
            </a:r>
            <a:endParaRPr lang="en-GB" sz="2000" dirty="0">
              <a:solidFill>
                <a:schemeClr val="accent1">
                  <a:lumMod val="50000"/>
                </a:schemeClr>
              </a:solidFill>
            </a:endParaRPr>
          </a:p>
        </p:txBody>
      </p:sp>
      <p:sp>
        <p:nvSpPr>
          <p:cNvPr id="16" name="TextBox 15">
            <a:extLst>
              <a:ext uri="{FF2B5EF4-FFF2-40B4-BE49-F238E27FC236}">
                <a16:creationId xmlns:a16="http://schemas.microsoft.com/office/drawing/2014/main" id="{5784AFA3-C7E1-4D58-8A29-935E1A060444}"/>
              </a:ext>
            </a:extLst>
          </p:cNvPr>
          <p:cNvSpPr txBox="1"/>
          <p:nvPr/>
        </p:nvSpPr>
        <p:spPr>
          <a:xfrm>
            <a:off x="7748044" y="4432464"/>
            <a:ext cx="2986631" cy="400110"/>
          </a:xfrm>
          <a:prstGeom prst="rect">
            <a:avLst/>
          </a:prstGeom>
          <a:solidFill>
            <a:srgbClr val="DAA521"/>
          </a:solidFill>
          <a:ln>
            <a:solidFill>
              <a:srgbClr val="002060"/>
            </a:solidFill>
          </a:ln>
        </p:spPr>
        <p:txBody>
          <a:bodyPr wrap="square" rtlCol="0">
            <a:spAutoFit/>
          </a:bodyPr>
          <a:lstStyle/>
          <a:p>
            <a:pPr algn="ctr"/>
            <a:r>
              <a:rPr lang="en-GB" sz="2000" dirty="0" err="1">
                <a:solidFill>
                  <a:schemeClr val="accent1">
                    <a:lumMod val="50000"/>
                  </a:schemeClr>
                </a:solidFill>
              </a:rPr>
              <a:t>mögen</a:t>
            </a:r>
            <a:endParaRPr lang="en-GB" sz="2000" dirty="0">
              <a:solidFill>
                <a:schemeClr val="accent1">
                  <a:lumMod val="50000"/>
                </a:schemeClr>
              </a:solidFill>
            </a:endParaRPr>
          </a:p>
        </p:txBody>
      </p:sp>
      <p:sp>
        <p:nvSpPr>
          <p:cNvPr id="17" name="TextBox 16">
            <a:extLst>
              <a:ext uri="{FF2B5EF4-FFF2-40B4-BE49-F238E27FC236}">
                <a16:creationId xmlns:a16="http://schemas.microsoft.com/office/drawing/2014/main" id="{44F44FBE-E68A-44E3-BDC1-F52F3A29C4ED}"/>
              </a:ext>
            </a:extLst>
          </p:cNvPr>
          <p:cNvSpPr txBox="1"/>
          <p:nvPr/>
        </p:nvSpPr>
        <p:spPr>
          <a:xfrm>
            <a:off x="7748043" y="5036165"/>
            <a:ext cx="2986632" cy="400110"/>
          </a:xfrm>
          <a:prstGeom prst="rect">
            <a:avLst/>
          </a:prstGeom>
          <a:solidFill>
            <a:srgbClr val="DAA521"/>
          </a:solidFill>
          <a:ln>
            <a:solidFill>
              <a:srgbClr val="002060"/>
            </a:solidFill>
          </a:ln>
        </p:spPr>
        <p:txBody>
          <a:bodyPr wrap="square" rtlCol="0">
            <a:spAutoFit/>
          </a:bodyPr>
          <a:lstStyle/>
          <a:p>
            <a:pPr algn="ctr"/>
            <a:r>
              <a:rPr lang="en-GB" sz="2000" dirty="0" err="1">
                <a:solidFill>
                  <a:schemeClr val="accent1">
                    <a:lumMod val="50000"/>
                  </a:schemeClr>
                </a:solidFill>
              </a:rPr>
              <a:t>interessant</a:t>
            </a:r>
            <a:r>
              <a:rPr lang="en-GB" sz="2000" dirty="0">
                <a:solidFill>
                  <a:schemeClr val="accent1">
                    <a:lumMod val="50000"/>
                  </a:schemeClr>
                </a:solidFill>
              </a:rPr>
              <a:t> </a:t>
            </a:r>
            <a:r>
              <a:rPr lang="en-GB" sz="2000" dirty="0" err="1">
                <a:solidFill>
                  <a:schemeClr val="accent1">
                    <a:lumMod val="50000"/>
                  </a:schemeClr>
                </a:solidFill>
              </a:rPr>
              <a:t>finden</a:t>
            </a:r>
            <a:endParaRPr lang="en-GB" sz="2000" dirty="0">
              <a:solidFill>
                <a:schemeClr val="accent1">
                  <a:lumMod val="50000"/>
                </a:schemeClr>
              </a:solidFill>
            </a:endParaRPr>
          </a:p>
        </p:txBody>
      </p:sp>
      <p:sp>
        <p:nvSpPr>
          <p:cNvPr id="18" name="TextBox 17">
            <a:extLst>
              <a:ext uri="{FF2B5EF4-FFF2-40B4-BE49-F238E27FC236}">
                <a16:creationId xmlns:a16="http://schemas.microsoft.com/office/drawing/2014/main" id="{749F2A6B-0C29-4F07-86D1-46DFA4542DFD}"/>
              </a:ext>
            </a:extLst>
          </p:cNvPr>
          <p:cNvSpPr txBox="1"/>
          <p:nvPr/>
        </p:nvSpPr>
        <p:spPr>
          <a:xfrm>
            <a:off x="7748039" y="5639866"/>
            <a:ext cx="2986631" cy="400110"/>
          </a:xfrm>
          <a:prstGeom prst="rect">
            <a:avLst/>
          </a:prstGeom>
          <a:solidFill>
            <a:srgbClr val="DAA521"/>
          </a:solidFill>
          <a:ln>
            <a:solidFill>
              <a:srgbClr val="002060"/>
            </a:solidFill>
          </a:ln>
        </p:spPr>
        <p:txBody>
          <a:bodyPr wrap="square" rtlCol="0">
            <a:spAutoFit/>
          </a:bodyPr>
          <a:lstStyle/>
          <a:p>
            <a:pPr algn="ctr"/>
            <a:r>
              <a:rPr lang="en-GB" sz="2000" dirty="0">
                <a:solidFill>
                  <a:schemeClr val="accent1">
                    <a:lumMod val="50000"/>
                  </a:schemeClr>
                </a:solidFill>
              </a:rPr>
              <a:t>verstehen</a:t>
            </a:r>
          </a:p>
        </p:txBody>
      </p:sp>
      <p:sp>
        <p:nvSpPr>
          <p:cNvPr id="19" name="Rounded Rectangle 11">
            <a:extLst>
              <a:ext uri="{FF2B5EF4-FFF2-40B4-BE49-F238E27FC236}">
                <a16:creationId xmlns:a16="http://schemas.microsoft.com/office/drawing/2014/main" id="{483D7EB9-C2AA-4190-98DE-925F861600E9}"/>
              </a:ext>
            </a:extLst>
          </p:cNvPr>
          <p:cNvSpPr/>
          <p:nvPr/>
        </p:nvSpPr>
        <p:spPr>
          <a:xfrm>
            <a:off x="9480884" y="247046"/>
            <a:ext cx="24764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übersetzen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667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0 L -0.29049 -0.34838 " pathEditMode="relative" rAng="0" ptsTypes="AA">
                                      <p:cBhvr>
                                        <p:cTn id="6" dur="2000" fill="hold"/>
                                        <p:tgtEl>
                                          <p:spTgt spid="15"/>
                                        </p:tgtEl>
                                        <p:attrNameLst>
                                          <p:attrName>ppt_x</p:attrName>
                                          <p:attrName>ppt_y</p:attrName>
                                        </p:attrNameLst>
                                      </p:cBhvr>
                                      <p:rCtr x="-14531" y="-174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0833E-6 3.7037E-7 L -0.2612 0.00694 " pathEditMode="relative" rAng="0" ptsTypes="AA">
                                      <p:cBhvr>
                                        <p:cTn id="10" dur="2000" fill="hold"/>
                                        <p:tgtEl>
                                          <p:spTgt spid="12"/>
                                        </p:tgtEl>
                                        <p:attrNameLst>
                                          <p:attrName>ppt_x</p:attrName>
                                          <p:attrName>ppt_y</p:attrName>
                                        </p:attrNameLst>
                                      </p:cBhvr>
                                      <p:rCtr x="-13060" y="34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0833E-6 -3.7037E-7 L -0.3181 -0.42801 " pathEditMode="relative" rAng="0" ptsTypes="AA">
                                      <p:cBhvr>
                                        <p:cTn id="14" dur="2000" fill="hold"/>
                                        <p:tgtEl>
                                          <p:spTgt spid="18"/>
                                        </p:tgtEl>
                                        <p:attrNameLst>
                                          <p:attrName>ppt_x</p:attrName>
                                          <p:attrName>ppt_y</p:attrName>
                                        </p:attrNameLst>
                                      </p:cBhvr>
                                      <p:rCtr x="-15911" y="-2141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70833E-6 2.96296E-6 L -0.30976 0.00046 " pathEditMode="relative" rAng="0" ptsTypes="AA">
                                      <p:cBhvr>
                                        <p:cTn id="18" dur="2000" fill="hold"/>
                                        <p:tgtEl>
                                          <p:spTgt spid="14"/>
                                        </p:tgtEl>
                                        <p:attrNameLst>
                                          <p:attrName>ppt_x</p:attrName>
                                          <p:attrName>ppt_y</p:attrName>
                                        </p:attrNameLst>
                                      </p:cBhvr>
                                      <p:rCtr x="-15495" y="2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70833E-6 -2.96296E-6 L -0.30976 -0.07986 " pathEditMode="relative" rAng="0" ptsTypes="AA">
                                      <p:cBhvr>
                                        <p:cTn id="22" dur="2000" fill="hold"/>
                                        <p:tgtEl>
                                          <p:spTgt spid="16"/>
                                        </p:tgtEl>
                                        <p:attrNameLst>
                                          <p:attrName>ppt_x</p:attrName>
                                          <p:attrName>ppt_y</p:attrName>
                                        </p:attrNameLst>
                                      </p:cBhvr>
                                      <p:rCtr x="-15495" y="-400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70833E-6 3.33333E-6 L -0.29049 0.44722 " pathEditMode="relative" rAng="0" ptsTypes="AA">
                                      <p:cBhvr>
                                        <p:cTn id="26" dur="2000" fill="hold"/>
                                        <p:tgtEl>
                                          <p:spTgt spid="10"/>
                                        </p:tgtEl>
                                        <p:attrNameLst>
                                          <p:attrName>ppt_x</p:attrName>
                                          <p:attrName>ppt_y</p:attrName>
                                        </p:attrNameLst>
                                      </p:cBhvr>
                                      <p:rCtr x="-14531" y="2236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70833E-6 4.07407E-6 L -0.29622 0.0162 " pathEditMode="relative" rAng="0" ptsTypes="AA">
                                      <p:cBhvr>
                                        <p:cTn id="30" dur="2000" fill="hold"/>
                                        <p:tgtEl>
                                          <p:spTgt spid="17"/>
                                        </p:tgtEl>
                                        <p:attrNameLst>
                                          <p:attrName>ppt_x</p:attrName>
                                          <p:attrName>ppt_y</p:attrName>
                                        </p:attrNameLst>
                                      </p:cBhvr>
                                      <p:rCtr x="-14818" y="81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2.70833E-6 -2.59259E-6 L -0.31888 0.45533 " pathEditMode="relative" rAng="0" ptsTypes="AA">
                                      <p:cBhvr>
                                        <p:cTn id="34" dur="2000" fill="hold"/>
                                        <p:tgtEl>
                                          <p:spTgt spid="13"/>
                                        </p:tgtEl>
                                        <p:attrNameLst>
                                          <p:attrName>ppt_x</p:attrName>
                                          <p:attrName>ppt_y</p:attrName>
                                        </p:attrNameLst>
                                      </p:cBhvr>
                                      <p:rCtr x="-15951" y="2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err="1">
                <a:solidFill>
                  <a:schemeClr val="bg1"/>
                </a:solidFill>
              </a:rPr>
              <a:t>Minimalpaare</a:t>
            </a:r>
            <a:endParaRPr lang="en-GB" sz="3600" b="1" dirty="0">
              <a:solidFill>
                <a:schemeClr val="bg1"/>
              </a:solidFill>
            </a:endParaRPr>
          </a:p>
        </p:txBody>
      </p:sp>
      <p:cxnSp>
        <p:nvCxnSpPr>
          <p:cNvPr id="9" name="Straight Connector 8">
            <a:extLst>
              <a:ext uri="{FF2B5EF4-FFF2-40B4-BE49-F238E27FC236}">
                <a16:creationId xmlns:a16="http://schemas.microsoft.com/office/drawing/2014/main" id="{606097CE-F1F0-44C3-9978-352715359259}"/>
              </a:ext>
            </a:extLst>
          </p:cNvPr>
          <p:cNvCxnSpPr/>
          <p:nvPr/>
        </p:nvCxnSpPr>
        <p:spPr>
          <a:xfrm>
            <a:off x="-1441938" y="123092"/>
            <a:ext cx="0" cy="0"/>
          </a:xfrm>
          <a:prstGeom prst="line">
            <a:avLst/>
          </a:prstGeom>
        </p:spPr>
        <p:style>
          <a:lnRef idx="1">
            <a:schemeClr val="dk1"/>
          </a:lnRef>
          <a:fillRef idx="0">
            <a:schemeClr val="dk1"/>
          </a:fillRef>
          <a:effectRef idx="0">
            <a:schemeClr val="dk1"/>
          </a:effectRef>
          <a:fontRef idx="minor">
            <a:schemeClr val="tx1"/>
          </a:fontRef>
        </p:style>
      </p:cxnSp>
      <p:grpSp>
        <p:nvGrpSpPr>
          <p:cNvPr id="14" name="Group 13">
            <a:extLst>
              <a:ext uri="{FF2B5EF4-FFF2-40B4-BE49-F238E27FC236}">
                <a16:creationId xmlns:a16="http://schemas.microsoft.com/office/drawing/2014/main" id="{FC6D407B-60B5-4EE7-839A-66207EAEE90A}"/>
              </a:ext>
            </a:extLst>
          </p:cNvPr>
          <p:cNvGrpSpPr/>
          <p:nvPr/>
        </p:nvGrpSpPr>
        <p:grpSpPr>
          <a:xfrm>
            <a:off x="729584" y="1459523"/>
            <a:ext cx="10615175" cy="4448908"/>
            <a:chOff x="729584" y="1459523"/>
            <a:chExt cx="10615175" cy="4448908"/>
          </a:xfrm>
        </p:grpSpPr>
        <p:cxnSp>
          <p:nvCxnSpPr>
            <p:cNvPr id="11" name="Straight Connector 10">
              <a:extLst>
                <a:ext uri="{FF2B5EF4-FFF2-40B4-BE49-F238E27FC236}">
                  <a16:creationId xmlns:a16="http://schemas.microsoft.com/office/drawing/2014/main" id="{77895F2C-4D12-4FE1-9692-FC877F80118F}"/>
                </a:ext>
              </a:extLst>
            </p:cNvPr>
            <p:cNvCxnSpPr>
              <a:cxnSpLocks/>
            </p:cNvCxnSpPr>
            <p:nvPr/>
          </p:nvCxnSpPr>
          <p:spPr>
            <a:xfrm>
              <a:off x="5926015" y="1459523"/>
              <a:ext cx="0" cy="44489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13882C-53BC-4360-A4A6-E1F09F39D916}"/>
                </a:ext>
              </a:extLst>
            </p:cNvPr>
            <p:cNvCxnSpPr>
              <a:cxnSpLocks/>
            </p:cNvCxnSpPr>
            <p:nvPr/>
          </p:nvCxnSpPr>
          <p:spPr>
            <a:xfrm flipH="1">
              <a:off x="729584" y="3596601"/>
              <a:ext cx="10615175"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2" descr="Related image">
            <a:hlinkClick r:id="" action="ppaction://noaction">
              <a:snd r:embed="rId3" name="Das Vieh.wav"/>
            </a:hlinkClick>
            <a:extLst>
              <a:ext uri="{FF2B5EF4-FFF2-40B4-BE49-F238E27FC236}">
                <a16:creationId xmlns:a16="http://schemas.microsoft.com/office/drawing/2014/main" id="{BD6EE0EC-BA64-44BC-9C89-82D15A4A21D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0768" y="1472026"/>
            <a:ext cx="1088364" cy="12262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8A61656-ECF4-4B14-A5F3-D344ACD234FA}"/>
              </a:ext>
            </a:extLst>
          </p:cNvPr>
          <p:cNvSpPr txBox="1"/>
          <p:nvPr/>
        </p:nvSpPr>
        <p:spPr>
          <a:xfrm>
            <a:off x="1307133" y="2904568"/>
            <a:ext cx="1405032"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a:t>
            </a:r>
            <a:r>
              <a:rPr lang="en-GB" sz="2200" dirty="0" err="1">
                <a:solidFill>
                  <a:schemeClr val="accent1">
                    <a:lumMod val="50000"/>
                  </a:schemeClr>
                </a:solidFill>
                <a:latin typeface="Century Gothic" panose="020B0502020202020204" pitchFamily="34" charset="0"/>
              </a:rPr>
              <a:t>ieh</a:t>
            </a:r>
            <a:endParaRPr lang="en-GB" sz="2200" dirty="0">
              <a:solidFill>
                <a:schemeClr val="accent1">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16F4D654-5136-46DF-9545-176AAE07C5CC}"/>
              </a:ext>
            </a:extLst>
          </p:cNvPr>
          <p:cNvSpPr txBox="1"/>
          <p:nvPr/>
        </p:nvSpPr>
        <p:spPr>
          <a:xfrm>
            <a:off x="3927229" y="2904570"/>
            <a:ext cx="811452" cy="430887"/>
          </a:xfrm>
          <a:prstGeom prst="rect">
            <a:avLst/>
          </a:prstGeom>
          <a:noFill/>
        </p:spPr>
        <p:txBody>
          <a:bodyPr wrap="square" rtlCol="0">
            <a:spAutoFit/>
          </a:bodyPr>
          <a:lstStyle/>
          <a:p>
            <a:r>
              <a:rPr lang="en-GB" sz="2200" b="1" dirty="0" err="1">
                <a:solidFill>
                  <a:schemeClr val="accent1">
                    <a:lumMod val="50000"/>
                  </a:schemeClr>
                </a:solidFill>
                <a:latin typeface="Century Gothic" panose="020B0502020202020204" pitchFamily="34" charset="0"/>
              </a:rPr>
              <a:t>w</a:t>
            </a:r>
            <a:r>
              <a:rPr lang="en-GB" sz="2200" dirty="0" err="1">
                <a:solidFill>
                  <a:schemeClr val="accent1">
                    <a:lumMod val="50000"/>
                  </a:schemeClr>
                </a:solidFill>
                <a:latin typeface="Century Gothic" panose="020B0502020202020204" pitchFamily="34" charset="0"/>
              </a:rPr>
              <a:t>ie</a:t>
            </a:r>
            <a:r>
              <a:rPr lang="en-GB" sz="2200" dirty="0">
                <a:solidFill>
                  <a:schemeClr val="accent1">
                    <a:lumMod val="50000"/>
                  </a:schemeClr>
                </a:solidFill>
                <a:latin typeface="Century Gothic" panose="020B0502020202020204" pitchFamily="34" charset="0"/>
              </a:rPr>
              <a:t>?</a:t>
            </a:r>
          </a:p>
        </p:txBody>
      </p:sp>
      <p:pic>
        <p:nvPicPr>
          <p:cNvPr id="19" name="Picture 10" descr="Image result for shrugging clipart">
            <a:hlinkClick r:id="" action="ppaction://noaction">
              <a:snd r:embed="rId4" name="Wie.wav"/>
            </a:hlinkClick>
            <a:extLst>
              <a:ext uri="{FF2B5EF4-FFF2-40B4-BE49-F238E27FC236}">
                <a16:creationId xmlns:a16="http://schemas.microsoft.com/office/drawing/2014/main" id="{783753EE-DB25-4DBB-9AC6-16328D4AB09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01547" y="1459523"/>
            <a:ext cx="1264419" cy="12644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 action="ppaction://noaction">
              <a:snd r:embed="rId6" name="Das Wetter.wav"/>
            </a:hlinkClick>
            <a:extLst>
              <a:ext uri="{FF2B5EF4-FFF2-40B4-BE49-F238E27FC236}">
                <a16:creationId xmlns:a16="http://schemas.microsoft.com/office/drawing/2014/main" id="{32F832DE-0D83-4442-BC17-F471AD5A9A9D}"/>
              </a:ext>
            </a:extLst>
          </p:cNvPr>
          <p:cNvPicPr>
            <a:picLocks noChangeAspect="1"/>
          </p:cNvPicPr>
          <p:nvPr/>
        </p:nvPicPr>
        <p:blipFill>
          <a:blip r:embed="rId14"/>
          <a:stretch>
            <a:fillRect/>
          </a:stretch>
        </p:blipFill>
        <p:spPr>
          <a:xfrm>
            <a:off x="9469783" y="1531798"/>
            <a:ext cx="1525192" cy="1396240"/>
          </a:xfrm>
          <a:prstGeom prst="rect">
            <a:avLst/>
          </a:prstGeom>
        </p:spPr>
      </p:pic>
      <p:grpSp>
        <p:nvGrpSpPr>
          <p:cNvPr id="21" name="Group 20">
            <a:extLst>
              <a:ext uri="{FF2B5EF4-FFF2-40B4-BE49-F238E27FC236}">
                <a16:creationId xmlns:a16="http://schemas.microsoft.com/office/drawing/2014/main" id="{437F5E89-AFF1-45D7-B901-0680B666B4FD}"/>
              </a:ext>
            </a:extLst>
          </p:cNvPr>
          <p:cNvGrpSpPr/>
          <p:nvPr/>
        </p:nvGrpSpPr>
        <p:grpSpPr>
          <a:xfrm>
            <a:off x="6807199" y="1284773"/>
            <a:ext cx="1964829" cy="1505610"/>
            <a:chOff x="2765091" y="3521518"/>
            <a:chExt cx="2545770" cy="2059079"/>
          </a:xfrm>
        </p:grpSpPr>
        <p:pic>
          <p:nvPicPr>
            <p:cNvPr id="22" name="Picture 4" descr="Image result for cousin clipart">
              <a:hlinkClick r:id="" action="ppaction://noaction">
                <a:snd r:embed="rId5" name="Der Vetter.wav"/>
              </a:hlinkClick>
              <a:extLst>
                <a:ext uri="{FF2B5EF4-FFF2-40B4-BE49-F238E27FC236}">
                  <a16:creationId xmlns:a16="http://schemas.microsoft.com/office/drawing/2014/main" id="{AE4EC155-555F-4F58-9A40-6799E48C133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65091" y="3521518"/>
              <a:ext cx="2545770" cy="2059079"/>
            </a:xfrm>
            <a:prstGeom prst="rect">
              <a:avLst/>
            </a:prstGeom>
            <a:noFill/>
            <a:extLst>
              <a:ext uri="{909E8E84-426E-40DD-AFC4-6F175D3DCCD1}">
                <a14:hiddenFill xmlns:a14="http://schemas.microsoft.com/office/drawing/2010/main">
                  <a:solidFill>
                    <a:srgbClr val="FFFFFF"/>
                  </a:solidFill>
                </a14:hiddenFill>
              </a:ext>
            </a:extLst>
          </p:spPr>
        </p:pic>
        <p:sp>
          <p:nvSpPr>
            <p:cNvPr id="23" name="Left-Right Arrow 34">
              <a:extLst>
                <a:ext uri="{FF2B5EF4-FFF2-40B4-BE49-F238E27FC236}">
                  <a16:creationId xmlns:a16="http://schemas.microsoft.com/office/drawing/2014/main" id="{E77FD8E6-DC44-4443-983E-FFCBAFC3FFEF}"/>
                </a:ext>
              </a:extLst>
            </p:cNvPr>
            <p:cNvSpPr/>
            <p:nvPr/>
          </p:nvSpPr>
          <p:spPr>
            <a:xfrm>
              <a:off x="4037976" y="5228705"/>
              <a:ext cx="379234" cy="174568"/>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2F4670B8-C8F4-4C88-8BB9-BDA1F5D1F3A6}"/>
              </a:ext>
            </a:extLst>
          </p:cNvPr>
          <p:cNvSpPr txBox="1"/>
          <p:nvPr/>
        </p:nvSpPr>
        <p:spPr>
          <a:xfrm>
            <a:off x="6807199" y="2904569"/>
            <a:ext cx="1964817"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der </a:t>
            </a:r>
            <a:r>
              <a:rPr lang="en-GB" sz="2200" b="1" dirty="0">
                <a:solidFill>
                  <a:schemeClr val="accent1">
                    <a:lumMod val="50000"/>
                  </a:schemeClr>
                </a:solidFill>
                <a:latin typeface="Century Gothic" panose="020B0502020202020204" pitchFamily="34" charset="0"/>
              </a:rPr>
              <a:t>V</a:t>
            </a:r>
            <a:r>
              <a:rPr lang="en-GB" sz="2200" dirty="0">
                <a:solidFill>
                  <a:schemeClr val="accent1">
                    <a:lumMod val="50000"/>
                  </a:schemeClr>
                </a:solidFill>
                <a:latin typeface="Century Gothic" panose="020B0502020202020204" pitchFamily="34" charset="0"/>
              </a:rPr>
              <a:t>etter</a:t>
            </a:r>
          </a:p>
        </p:txBody>
      </p:sp>
      <p:sp>
        <p:nvSpPr>
          <p:cNvPr id="31" name="TextBox 30">
            <a:extLst>
              <a:ext uri="{FF2B5EF4-FFF2-40B4-BE49-F238E27FC236}">
                <a16:creationId xmlns:a16="http://schemas.microsoft.com/office/drawing/2014/main" id="{8E3EA053-210E-4C5C-861E-55205147FA16}"/>
              </a:ext>
            </a:extLst>
          </p:cNvPr>
          <p:cNvSpPr txBox="1"/>
          <p:nvPr/>
        </p:nvSpPr>
        <p:spPr>
          <a:xfrm>
            <a:off x="9249970" y="2904568"/>
            <a:ext cx="1964817"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das </a:t>
            </a:r>
            <a:r>
              <a:rPr lang="en-GB" sz="2200" b="1" dirty="0">
                <a:solidFill>
                  <a:schemeClr val="accent1">
                    <a:lumMod val="50000"/>
                  </a:schemeClr>
                </a:solidFill>
                <a:latin typeface="Century Gothic" panose="020B0502020202020204" pitchFamily="34" charset="0"/>
              </a:rPr>
              <a:t>W</a:t>
            </a:r>
            <a:r>
              <a:rPr lang="en-GB" sz="2200" dirty="0">
                <a:solidFill>
                  <a:schemeClr val="accent1">
                    <a:lumMod val="50000"/>
                  </a:schemeClr>
                </a:solidFill>
                <a:latin typeface="Century Gothic" panose="020B0502020202020204" pitchFamily="34" charset="0"/>
              </a:rPr>
              <a:t>etter</a:t>
            </a:r>
          </a:p>
        </p:txBody>
      </p:sp>
      <p:pic>
        <p:nvPicPr>
          <p:cNvPr id="32" name="Picture 12" descr="Image result for hourglass clipart">
            <a:hlinkClick r:id="" action="ppaction://noaction">
              <a:snd r:embed="rId8" name="Das Weilchen.wav"/>
            </a:hlinkClick>
            <a:extLst>
              <a:ext uri="{FF2B5EF4-FFF2-40B4-BE49-F238E27FC236}">
                <a16:creationId xmlns:a16="http://schemas.microsoft.com/office/drawing/2014/main" id="{AFC38D69-7E06-4A3E-837A-7EEF8474CC4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0800000">
            <a:off x="3762783" y="4002405"/>
            <a:ext cx="1136971" cy="113697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5B959D2-1714-450D-A4E4-5C595A81C72C}"/>
              </a:ext>
            </a:extLst>
          </p:cNvPr>
          <p:cNvSpPr txBox="1"/>
          <p:nvPr/>
        </p:nvSpPr>
        <p:spPr>
          <a:xfrm>
            <a:off x="3293666" y="5302297"/>
            <a:ext cx="203026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a:t>
            </a:r>
            <a:r>
              <a:rPr lang="en-GB" sz="2200" dirty="0" err="1">
                <a:solidFill>
                  <a:schemeClr val="accent1">
                    <a:lumMod val="50000"/>
                  </a:schemeClr>
                </a:solidFill>
                <a:latin typeface="Century Gothic" panose="020B0502020202020204" pitchFamily="34" charset="0"/>
              </a:rPr>
              <a:t>eilchen</a:t>
            </a:r>
            <a:endParaRPr lang="en-GB" sz="2200" dirty="0">
              <a:solidFill>
                <a:schemeClr val="accent1">
                  <a:lumMod val="50000"/>
                </a:schemeClr>
              </a:solidFill>
              <a:latin typeface="Century Gothic" panose="020B0502020202020204" pitchFamily="34" charset="0"/>
            </a:endParaRPr>
          </a:p>
        </p:txBody>
      </p:sp>
      <p:pic>
        <p:nvPicPr>
          <p:cNvPr id="13314" name="Picture 2" descr="Pansy, Violet, Viola, Violaceae, Blossom">
            <a:hlinkClick r:id="" action="ppaction://noaction">
              <a:snd r:embed="rId7" name="Das Veilchen.wav"/>
            </a:hlinkClick>
            <a:extLst>
              <a:ext uri="{FF2B5EF4-FFF2-40B4-BE49-F238E27FC236}">
                <a16:creationId xmlns:a16="http://schemas.microsoft.com/office/drawing/2014/main" id="{5E95C3C4-C4E5-4F45-BDE5-CB3B9934079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05618" y="3991320"/>
            <a:ext cx="1264403" cy="114945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624BF75-918B-406B-8894-2BD0360728A9}"/>
              </a:ext>
            </a:extLst>
          </p:cNvPr>
          <p:cNvSpPr txBox="1"/>
          <p:nvPr/>
        </p:nvSpPr>
        <p:spPr>
          <a:xfrm>
            <a:off x="1003431" y="5302297"/>
            <a:ext cx="203026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das</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a:t>
            </a:r>
            <a:r>
              <a:rPr lang="en-GB" sz="2200" dirty="0" err="1">
                <a:solidFill>
                  <a:schemeClr val="accent1">
                    <a:lumMod val="50000"/>
                  </a:schemeClr>
                </a:solidFill>
                <a:latin typeface="Century Gothic" panose="020B0502020202020204" pitchFamily="34" charset="0"/>
              </a:rPr>
              <a:t>eilchen</a:t>
            </a:r>
            <a:endParaRPr lang="en-GB" sz="2200" dirty="0">
              <a:solidFill>
                <a:schemeClr val="accent1">
                  <a:lumMod val="50000"/>
                </a:schemeClr>
              </a:solidFill>
              <a:latin typeface="Century Gothic" panose="020B0502020202020204" pitchFamily="34" charset="0"/>
            </a:endParaRPr>
          </a:p>
        </p:txBody>
      </p:sp>
      <p:pic>
        <p:nvPicPr>
          <p:cNvPr id="13316" name="Picture 4" descr="Green Yarn Clip Art">
            <a:hlinkClick r:id="" action="ppaction://noaction">
              <a:snd r:embed="rId10" name="Die Wolle.wav"/>
            </a:hlinkClick>
            <a:extLst>
              <a:ext uri="{FF2B5EF4-FFF2-40B4-BE49-F238E27FC236}">
                <a16:creationId xmlns:a16="http://schemas.microsoft.com/office/drawing/2014/main" id="{22C28771-755B-4B16-AF7A-0B03FDF0EBE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31401" y="4068211"/>
            <a:ext cx="1363574" cy="118631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B7ABB95-DFE2-42CF-B245-296708ADDAC6}"/>
              </a:ext>
            </a:extLst>
          </p:cNvPr>
          <p:cNvSpPr txBox="1"/>
          <p:nvPr/>
        </p:nvSpPr>
        <p:spPr>
          <a:xfrm>
            <a:off x="9492362" y="5337178"/>
            <a:ext cx="1473908"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die</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a:t>
            </a:r>
            <a:r>
              <a:rPr lang="en-GB" sz="2200" dirty="0" err="1">
                <a:solidFill>
                  <a:schemeClr val="accent1">
                    <a:lumMod val="50000"/>
                  </a:schemeClr>
                </a:solidFill>
                <a:latin typeface="Century Gothic" panose="020B0502020202020204" pitchFamily="34" charset="0"/>
              </a:rPr>
              <a:t>olle</a:t>
            </a:r>
            <a:endParaRPr lang="en-GB" sz="2200" dirty="0">
              <a:solidFill>
                <a:schemeClr val="accent1">
                  <a:lumMod val="50000"/>
                </a:schemeClr>
              </a:solidFill>
              <a:latin typeface="Century Gothic" panose="020B0502020202020204" pitchFamily="34" charset="0"/>
            </a:endParaRPr>
          </a:p>
        </p:txBody>
      </p:sp>
      <p:pic>
        <p:nvPicPr>
          <p:cNvPr id="13318" name="Picture 6" descr="Coffee, Mug, Full, Beverage, Cup">
            <a:hlinkClick r:id="" action="ppaction://noaction">
              <a:snd r:embed="rId9" name="Voll.wav"/>
            </a:hlinkClick>
            <a:extLst>
              <a:ext uri="{FF2B5EF4-FFF2-40B4-BE49-F238E27FC236}">
                <a16:creationId xmlns:a16="http://schemas.microsoft.com/office/drawing/2014/main" id="{1B4AD4E5-6317-4282-B76C-E8D827461D9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96916" y="4130592"/>
            <a:ext cx="1094041" cy="118631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A5F8E54-402B-46B5-BE50-7C2E143EDACD}"/>
              </a:ext>
            </a:extLst>
          </p:cNvPr>
          <p:cNvSpPr txBox="1"/>
          <p:nvPr/>
        </p:nvSpPr>
        <p:spPr>
          <a:xfrm>
            <a:off x="7442311" y="5337179"/>
            <a:ext cx="987297"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v</a:t>
            </a:r>
            <a:r>
              <a:rPr lang="en-GB" sz="2200" dirty="0" err="1">
                <a:solidFill>
                  <a:schemeClr val="accent1">
                    <a:lumMod val="50000"/>
                  </a:schemeClr>
                </a:solidFill>
                <a:latin typeface="Century Gothic" panose="020B0502020202020204" pitchFamily="34" charset="0"/>
              </a:rPr>
              <a:t>oll</a:t>
            </a:r>
            <a:endParaRPr lang="en-GB" sz="2200" dirty="0">
              <a:solidFill>
                <a:schemeClr val="accent1">
                  <a:lumMod val="50000"/>
                </a:schemeClr>
              </a:solidFill>
              <a:latin typeface="Century Gothic" panose="020B0502020202020204" pitchFamily="34" charset="0"/>
            </a:endParaRPr>
          </a:p>
        </p:txBody>
      </p:sp>
      <p:sp>
        <p:nvSpPr>
          <p:cNvPr id="27" name="Rounded Rectangle 11">
            <a:extLst>
              <a:ext uri="{FF2B5EF4-FFF2-40B4-BE49-F238E27FC236}">
                <a16:creationId xmlns:a16="http://schemas.microsoft.com/office/drawing/2014/main" id="{483D7EB9-C2AA-4190-98DE-925F861600E9}"/>
              </a:ext>
            </a:extLst>
          </p:cNvPr>
          <p:cNvSpPr/>
          <p:nvPr/>
        </p:nvSpPr>
        <p:spPr>
          <a:xfrm>
            <a:off x="9492362" y="247046"/>
            <a:ext cx="246496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969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as Vieh.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i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Der Vett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Das Wett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Das Veilchen.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Das Weilchen.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oll.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Die Wo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0" grpId="0"/>
      <p:bldP spid="31" grpId="0"/>
      <p:bldP spid="33" grpId="0"/>
      <p:bldP spid="35" grpId="0"/>
      <p:bldP spid="37"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64168" y="326125"/>
            <a:ext cx="5973097"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p>
        </p:txBody>
      </p:sp>
      <p:sp>
        <p:nvSpPr>
          <p:cNvPr id="6" name="TextBox 5">
            <a:hlinkClick r:id="" action="ppaction://noaction">
              <a:snd r:embed="rId5" name="Der Wikinger.wav"/>
            </a:hlinkClick>
            <a:extLst>
              <a:ext uri="{FF2B5EF4-FFF2-40B4-BE49-F238E27FC236}">
                <a16:creationId xmlns:a16="http://schemas.microsoft.com/office/drawing/2014/main" id="{69A6F050-7701-46FD-8CA8-77FD528FA112}"/>
              </a:ext>
            </a:extLst>
          </p:cNvPr>
          <p:cNvSpPr txBox="1"/>
          <p:nvPr/>
        </p:nvSpPr>
        <p:spPr>
          <a:xfrm>
            <a:off x="365334" y="1556460"/>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1</a:t>
            </a:r>
          </a:p>
        </p:txBody>
      </p:sp>
      <p:sp>
        <p:nvSpPr>
          <p:cNvPr id="7" name="TextBox 6">
            <a:hlinkClick r:id="" action="ppaction://noaction">
              <a:snd r:embed="rId6" name="Schweden.wav"/>
            </a:hlinkClick>
            <a:extLst>
              <a:ext uri="{FF2B5EF4-FFF2-40B4-BE49-F238E27FC236}">
                <a16:creationId xmlns:a16="http://schemas.microsoft.com/office/drawing/2014/main" id="{7336681C-9B30-4673-AFB9-5CE73DD7CF13}"/>
              </a:ext>
            </a:extLst>
          </p:cNvPr>
          <p:cNvSpPr txBox="1"/>
          <p:nvPr/>
        </p:nvSpPr>
        <p:spPr>
          <a:xfrm>
            <a:off x="365334" y="2547699"/>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2</a:t>
            </a:r>
          </a:p>
        </p:txBody>
      </p:sp>
      <p:sp>
        <p:nvSpPr>
          <p:cNvPr id="8" name="TextBox 7">
            <a:hlinkClick r:id="" action="ppaction://noaction">
              <a:snd r:embed="rId7" name="Der Vogel.wav"/>
            </a:hlinkClick>
            <a:extLst>
              <a:ext uri="{FF2B5EF4-FFF2-40B4-BE49-F238E27FC236}">
                <a16:creationId xmlns:a16="http://schemas.microsoft.com/office/drawing/2014/main" id="{54C07D8C-2651-4D3A-92CC-247BF3560FA5}"/>
              </a:ext>
            </a:extLst>
          </p:cNvPr>
          <p:cNvSpPr txBox="1"/>
          <p:nvPr/>
        </p:nvSpPr>
        <p:spPr>
          <a:xfrm>
            <a:off x="365334" y="3538938"/>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3</a:t>
            </a:r>
          </a:p>
        </p:txBody>
      </p:sp>
      <p:sp>
        <p:nvSpPr>
          <p:cNvPr id="9" name="TextBox 8">
            <a:hlinkClick r:id="" action="ppaction://noaction">
              <a:snd r:embed="rId8" name="Die Krawatte.wav"/>
            </a:hlinkClick>
            <a:extLst>
              <a:ext uri="{FF2B5EF4-FFF2-40B4-BE49-F238E27FC236}">
                <a16:creationId xmlns:a16="http://schemas.microsoft.com/office/drawing/2014/main" id="{C86C7305-7EA8-4A9F-AAB5-4211BBEB13FC}"/>
              </a:ext>
            </a:extLst>
          </p:cNvPr>
          <p:cNvSpPr txBox="1"/>
          <p:nvPr/>
        </p:nvSpPr>
        <p:spPr>
          <a:xfrm>
            <a:off x="365334" y="4530177"/>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4</a:t>
            </a:r>
          </a:p>
        </p:txBody>
      </p:sp>
      <p:sp>
        <p:nvSpPr>
          <p:cNvPr id="10" name="TextBox 9">
            <a:hlinkClick r:id="" action="ppaction://noaction">
              <a:snd r:embed="rId9" name="Das Viereck.wav"/>
            </a:hlinkClick>
            <a:extLst>
              <a:ext uri="{FF2B5EF4-FFF2-40B4-BE49-F238E27FC236}">
                <a16:creationId xmlns:a16="http://schemas.microsoft.com/office/drawing/2014/main" id="{A43988EF-A4D5-4095-9CEA-EC17AA5075FF}"/>
              </a:ext>
            </a:extLst>
          </p:cNvPr>
          <p:cNvSpPr txBox="1"/>
          <p:nvPr/>
        </p:nvSpPr>
        <p:spPr>
          <a:xfrm>
            <a:off x="365334" y="5521417"/>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5</a:t>
            </a:r>
          </a:p>
        </p:txBody>
      </p:sp>
      <p:pic>
        <p:nvPicPr>
          <p:cNvPr id="18" name="Picture 12" descr="Image result for viking clipart">
            <a:extLst>
              <a:ext uri="{FF2B5EF4-FFF2-40B4-BE49-F238E27FC236}">
                <a16:creationId xmlns:a16="http://schemas.microsoft.com/office/drawing/2014/main" id="{5A135469-BD2D-4480-8812-AFC6C55FDB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0041" y="1401904"/>
            <a:ext cx="553775" cy="70922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noaction">
              <a:snd r:embed="rId11" name="Der Vater.wav"/>
            </a:hlinkClick>
            <a:extLst>
              <a:ext uri="{FF2B5EF4-FFF2-40B4-BE49-F238E27FC236}">
                <a16:creationId xmlns:a16="http://schemas.microsoft.com/office/drawing/2014/main" id="{A34FB149-B641-411C-ACBF-29FC6B3D29FC}"/>
              </a:ext>
            </a:extLst>
          </p:cNvPr>
          <p:cNvSpPr txBox="1"/>
          <p:nvPr/>
        </p:nvSpPr>
        <p:spPr>
          <a:xfrm>
            <a:off x="5973097" y="1556460"/>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6</a:t>
            </a:r>
          </a:p>
        </p:txBody>
      </p:sp>
      <p:sp>
        <p:nvSpPr>
          <p:cNvPr id="20" name="TextBox 19">
            <a:hlinkClick r:id="" action="ppaction://noaction">
              <a:snd r:embed="rId12" name="Der Werwolf.wav"/>
            </a:hlinkClick>
            <a:extLst>
              <a:ext uri="{FF2B5EF4-FFF2-40B4-BE49-F238E27FC236}">
                <a16:creationId xmlns:a16="http://schemas.microsoft.com/office/drawing/2014/main" id="{C91E299A-C967-401D-AB98-0A3AF922965F}"/>
              </a:ext>
            </a:extLst>
          </p:cNvPr>
          <p:cNvSpPr txBox="1"/>
          <p:nvPr/>
        </p:nvSpPr>
        <p:spPr>
          <a:xfrm>
            <a:off x="5973097" y="2547699"/>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7</a:t>
            </a:r>
          </a:p>
        </p:txBody>
      </p:sp>
      <p:sp>
        <p:nvSpPr>
          <p:cNvPr id="21" name="TextBox 20">
            <a:hlinkClick r:id="" action="ppaction://noaction">
              <a:snd r:embed="rId13" name="Wie viele.wav"/>
            </a:hlinkClick>
            <a:extLst>
              <a:ext uri="{FF2B5EF4-FFF2-40B4-BE49-F238E27FC236}">
                <a16:creationId xmlns:a16="http://schemas.microsoft.com/office/drawing/2014/main" id="{934BF94A-8229-4520-ADC2-E87BC787F470}"/>
              </a:ext>
            </a:extLst>
          </p:cNvPr>
          <p:cNvSpPr txBox="1"/>
          <p:nvPr/>
        </p:nvSpPr>
        <p:spPr>
          <a:xfrm>
            <a:off x="5973097" y="3538938"/>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8</a:t>
            </a:r>
          </a:p>
        </p:txBody>
      </p:sp>
      <p:sp>
        <p:nvSpPr>
          <p:cNvPr id="22" name="TextBox 21">
            <a:hlinkClick r:id="" action="ppaction://noaction">
              <a:snd r:embed="rId14" name="Vierundzwanzig.wav"/>
            </a:hlinkClick>
            <a:extLst>
              <a:ext uri="{FF2B5EF4-FFF2-40B4-BE49-F238E27FC236}">
                <a16:creationId xmlns:a16="http://schemas.microsoft.com/office/drawing/2014/main" id="{67DBE85F-713A-4E69-86B7-AB7A2E01B08C}"/>
              </a:ext>
            </a:extLst>
          </p:cNvPr>
          <p:cNvSpPr txBox="1"/>
          <p:nvPr/>
        </p:nvSpPr>
        <p:spPr>
          <a:xfrm>
            <a:off x="5973097" y="4530177"/>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rPr>
              <a:t>9</a:t>
            </a:r>
          </a:p>
        </p:txBody>
      </p:sp>
      <p:sp>
        <p:nvSpPr>
          <p:cNvPr id="23" name="TextBox 22">
            <a:hlinkClick r:id="" action="ppaction://noaction">
              <a:snd r:embed="rId15" name="Warm.wav"/>
            </a:hlinkClick>
            <a:extLst>
              <a:ext uri="{FF2B5EF4-FFF2-40B4-BE49-F238E27FC236}">
                <a16:creationId xmlns:a16="http://schemas.microsoft.com/office/drawing/2014/main" id="{59D41A29-7D0D-40CC-82FF-036E301EFC85}"/>
              </a:ext>
            </a:extLst>
          </p:cNvPr>
          <p:cNvSpPr txBox="1"/>
          <p:nvPr/>
        </p:nvSpPr>
        <p:spPr>
          <a:xfrm>
            <a:off x="5973097" y="5536805"/>
            <a:ext cx="468000" cy="4176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algn="ctr"/>
            <a:r>
              <a:rPr lang="en-GB" sz="1900" b="1" dirty="0">
                <a:solidFill>
                  <a:schemeClr val="bg1"/>
                </a:solidFill>
              </a:rPr>
              <a:t>10</a:t>
            </a:r>
          </a:p>
        </p:txBody>
      </p:sp>
      <p:sp>
        <p:nvSpPr>
          <p:cNvPr id="2" name="TextBox 1">
            <a:extLst>
              <a:ext uri="{FF2B5EF4-FFF2-40B4-BE49-F238E27FC236}">
                <a16:creationId xmlns:a16="http://schemas.microsoft.com/office/drawing/2014/main" id="{BD9A26BA-0E88-4224-BD73-AB6F3C664824}"/>
              </a:ext>
            </a:extLst>
          </p:cNvPr>
          <p:cNvSpPr txBox="1"/>
          <p:nvPr/>
        </p:nvSpPr>
        <p:spPr>
          <a:xfrm>
            <a:off x="1946787" y="1556460"/>
            <a:ext cx="3480619" cy="430887"/>
          </a:xfrm>
          <a:prstGeom prst="rect">
            <a:avLst/>
          </a:prstGeom>
          <a:noFill/>
        </p:spPr>
        <p:txBody>
          <a:bodyPr wrap="square" rtlCol="0">
            <a:spAutoFit/>
          </a:bodyPr>
          <a:lstStyle/>
          <a:p>
            <a:r>
              <a:rPr lang="en-GB" sz="2200" dirty="0">
                <a:solidFill>
                  <a:schemeClr val="accent1">
                    <a:lumMod val="50000"/>
                  </a:schemeClr>
                </a:solidFill>
              </a:rPr>
              <a:t>d e r  </a:t>
            </a:r>
            <a:r>
              <a:rPr lang="en-GB" sz="2200" b="1" dirty="0">
                <a:solidFill>
                  <a:schemeClr val="accent1">
                    <a:lumMod val="50000"/>
                  </a:schemeClr>
                </a:solidFill>
              </a:rPr>
              <a:t>W</a:t>
            </a:r>
            <a:r>
              <a:rPr lang="en-GB" sz="2200" dirty="0">
                <a:solidFill>
                  <a:schemeClr val="accent1">
                    <a:lumMod val="50000"/>
                  </a:schemeClr>
                </a:solidFill>
              </a:rPr>
              <a:t> </a:t>
            </a:r>
            <a:r>
              <a:rPr lang="en-GB" sz="2200" dirty="0" err="1">
                <a:solidFill>
                  <a:schemeClr val="accent1">
                    <a:lumMod val="50000"/>
                  </a:schemeClr>
                </a:solidFill>
              </a:rPr>
              <a:t>i</a:t>
            </a:r>
            <a:r>
              <a:rPr lang="en-GB" sz="2200" dirty="0">
                <a:solidFill>
                  <a:schemeClr val="accent1">
                    <a:lumMod val="50000"/>
                  </a:schemeClr>
                </a:solidFill>
              </a:rPr>
              <a:t> k </a:t>
            </a:r>
            <a:r>
              <a:rPr lang="en-GB" sz="2200" dirty="0" err="1">
                <a:solidFill>
                  <a:schemeClr val="accent1">
                    <a:lumMod val="50000"/>
                  </a:schemeClr>
                </a:solidFill>
              </a:rPr>
              <a:t>i</a:t>
            </a:r>
            <a:r>
              <a:rPr lang="en-GB" sz="2200" dirty="0">
                <a:solidFill>
                  <a:schemeClr val="accent1">
                    <a:lumMod val="50000"/>
                  </a:schemeClr>
                </a:solidFill>
              </a:rPr>
              <a:t> n g e r</a:t>
            </a:r>
          </a:p>
        </p:txBody>
      </p:sp>
      <p:pic>
        <p:nvPicPr>
          <p:cNvPr id="24" name="Picture 20" descr="Image result for sweden clipart">
            <a:extLst>
              <a:ext uri="{FF2B5EF4-FFF2-40B4-BE49-F238E27FC236}">
                <a16:creationId xmlns:a16="http://schemas.microsoft.com/office/drawing/2014/main" id="{C204337F-F295-4EAB-9DE6-EDA23DB7641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1742" y="2349038"/>
            <a:ext cx="770371" cy="7703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B6EE097-0C3B-49A3-A7AC-5480E99B7D38}"/>
              </a:ext>
            </a:extLst>
          </p:cNvPr>
          <p:cNvSpPr txBox="1"/>
          <p:nvPr/>
        </p:nvSpPr>
        <p:spPr>
          <a:xfrm>
            <a:off x="1946787" y="2543852"/>
            <a:ext cx="3480619" cy="430887"/>
          </a:xfrm>
          <a:prstGeom prst="rect">
            <a:avLst/>
          </a:prstGeom>
          <a:noFill/>
        </p:spPr>
        <p:txBody>
          <a:bodyPr wrap="square" rtlCol="0">
            <a:spAutoFit/>
          </a:bodyPr>
          <a:lstStyle/>
          <a:p>
            <a:r>
              <a:rPr lang="en-GB" sz="2200" dirty="0">
                <a:solidFill>
                  <a:schemeClr val="accent1">
                    <a:lumMod val="50000"/>
                  </a:schemeClr>
                </a:solidFill>
              </a:rPr>
              <a:t>S c h </a:t>
            </a:r>
            <a:r>
              <a:rPr lang="en-GB" sz="2200" b="1" dirty="0">
                <a:solidFill>
                  <a:schemeClr val="accent1">
                    <a:lumMod val="50000"/>
                  </a:schemeClr>
                </a:solidFill>
              </a:rPr>
              <a:t>w</a:t>
            </a:r>
            <a:r>
              <a:rPr lang="en-GB" sz="2200" dirty="0">
                <a:solidFill>
                  <a:schemeClr val="accent1">
                    <a:lumMod val="50000"/>
                  </a:schemeClr>
                </a:solidFill>
              </a:rPr>
              <a:t> e d e n</a:t>
            </a:r>
          </a:p>
        </p:txBody>
      </p:sp>
      <p:pic>
        <p:nvPicPr>
          <p:cNvPr id="26" name="Picture 25">
            <a:extLst>
              <a:ext uri="{FF2B5EF4-FFF2-40B4-BE49-F238E27FC236}">
                <a16:creationId xmlns:a16="http://schemas.microsoft.com/office/drawing/2014/main" id="{D75BDBBD-DE62-43E9-849B-771860ABE131}"/>
              </a:ext>
            </a:extLst>
          </p:cNvPr>
          <p:cNvPicPr>
            <a:picLocks noChangeAspect="1"/>
          </p:cNvPicPr>
          <p:nvPr/>
        </p:nvPicPr>
        <p:blipFill>
          <a:blip r:embed="rId17"/>
          <a:stretch>
            <a:fillRect/>
          </a:stretch>
        </p:blipFill>
        <p:spPr>
          <a:xfrm>
            <a:off x="1150041" y="3429000"/>
            <a:ext cx="662072" cy="522338"/>
          </a:xfrm>
          <a:prstGeom prst="rect">
            <a:avLst/>
          </a:prstGeom>
        </p:spPr>
      </p:pic>
      <p:sp>
        <p:nvSpPr>
          <p:cNvPr id="27" name="TextBox 26">
            <a:extLst>
              <a:ext uri="{FF2B5EF4-FFF2-40B4-BE49-F238E27FC236}">
                <a16:creationId xmlns:a16="http://schemas.microsoft.com/office/drawing/2014/main" id="{918D475D-79C0-4BEC-A74D-664D9902BEC9}"/>
              </a:ext>
            </a:extLst>
          </p:cNvPr>
          <p:cNvSpPr txBox="1"/>
          <p:nvPr/>
        </p:nvSpPr>
        <p:spPr>
          <a:xfrm>
            <a:off x="1946787" y="3531244"/>
            <a:ext cx="3480619" cy="430887"/>
          </a:xfrm>
          <a:prstGeom prst="rect">
            <a:avLst/>
          </a:prstGeom>
          <a:noFill/>
        </p:spPr>
        <p:txBody>
          <a:bodyPr wrap="square" rtlCol="0">
            <a:spAutoFit/>
          </a:bodyPr>
          <a:lstStyle/>
          <a:p>
            <a:r>
              <a:rPr lang="en-GB" sz="2200" dirty="0">
                <a:solidFill>
                  <a:schemeClr val="accent1">
                    <a:lumMod val="50000"/>
                  </a:schemeClr>
                </a:solidFill>
              </a:rPr>
              <a:t>d e r   </a:t>
            </a:r>
            <a:r>
              <a:rPr lang="en-GB" sz="2200" b="1" dirty="0">
                <a:solidFill>
                  <a:schemeClr val="accent1">
                    <a:lumMod val="50000"/>
                  </a:schemeClr>
                </a:solidFill>
              </a:rPr>
              <a:t>V</a:t>
            </a:r>
            <a:r>
              <a:rPr lang="en-GB" sz="2200" dirty="0">
                <a:solidFill>
                  <a:schemeClr val="accent1">
                    <a:lumMod val="50000"/>
                  </a:schemeClr>
                </a:solidFill>
              </a:rPr>
              <a:t> o g e l</a:t>
            </a:r>
          </a:p>
        </p:txBody>
      </p:sp>
      <p:pic>
        <p:nvPicPr>
          <p:cNvPr id="28" name="Picture 27">
            <a:extLst>
              <a:ext uri="{FF2B5EF4-FFF2-40B4-BE49-F238E27FC236}">
                <a16:creationId xmlns:a16="http://schemas.microsoft.com/office/drawing/2014/main" id="{1EE578D2-4FFD-4B65-A304-F7FBCBDA86B7}"/>
              </a:ext>
            </a:extLst>
          </p:cNvPr>
          <p:cNvPicPr>
            <a:picLocks noChangeAspect="1"/>
          </p:cNvPicPr>
          <p:nvPr/>
        </p:nvPicPr>
        <p:blipFill>
          <a:blip r:embed="rId18"/>
          <a:stretch>
            <a:fillRect/>
          </a:stretch>
        </p:blipFill>
        <p:spPr>
          <a:xfrm>
            <a:off x="1228317" y="4350369"/>
            <a:ext cx="505520" cy="759725"/>
          </a:xfrm>
          <a:prstGeom prst="rect">
            <a:avLst/>
          </a:prstGeom>
        </p:spPr>
      </p:pic>
      <p:sp>
        <p:nvSpPr>
          <p:cNvPr id="29" name="TextBox 28">
            <a:extLst>
              <a:ext uri="{FF2B5EF4-FFF2-40B4-BE49-F238E27FC236}">
                <a16:creationId xmlns:a16="http://schemas.microsoft.com/office/drawing/2014/main" id="{8860E1D4-2E69-4219-8A30-2F686612A6C8}"/>
              </a:ext>
            </a:extLst>
          </p:cNvPr>
          <p:cNvSpPr txBox="1"/>
          <p:nvPr/>
        </p:nvSpPr>
        <p:spPr>
          <a:xfrm>
            <a:off x="1946786" y="4518636"/>
            <a:ext cx="3480619" cy="430887"/>
          </a:xfrm>
          <a:prstGeom prst="rect">
            <a:avLst/>
          </a:prstGeom>
          <a:noFill/>
        </p:spPr>
        <p:txBody>
          <a:bodyPr wrap="square" rtlCol="0">
            <a:spAutoFit/>
          </a:bodyPr>
          <a:lstStyle/>
          <a:p>
            <a:r>
              <a:rPr lang="en-GB" sz="2200" dirty="0">
                <a:solidFill>
                  <a:schemeClr val="accent1">
                    <a:lumMod val="50000"/>
                  </a:schemeClr>
                </a:solidFill>
              </a:rPr>
              <a:t>d </a:t>
            </a:r>
            <a:r>
              <a:rPr lang="en-GB" sz="2200" dirty="0" err="1">
                <a:solidFill>
                  <a:schemeClr val="accent1">
                    <a:lumMod val="50000"/>
                  </a:schemeClr>
                </a:solidFill>
              </a:rPr>
              <a:t>i</a:t>
            </a:r>
            <a:r>
              <a:rPr lang="en-GB" sz="2200" dirty="0">
                <a:solidFill>
                  <a:schemeClr val="accent1">
                    <a:lumMod val="50000"/>
                  </a:schemeClr>
                </a:solidFill>
              </a:rPr>
              <a:t> e  K r a </a:t>
            </a:r>
            <a:r>
              <a:rPr lang="en-GB" sz="2200" b="1" dirty="0">
                <a:solidFill>
                  <a:schemeClr val="accent1">
                    <a:lumMod val="50000"/>
                  </a:schemeClr>
                </a:solidFill>
              </a:rPr>
              <a:t>w</a:t>
            </a:r>
            <a:r>
              <a:rPr lang="en-GB" sz="2200" dirty="0">
                <a:solidFill>
                  <a:schemeClr val="accent1">
                    <a:lumMod val="50000"/>
                  </a:schemeClr>
                </a:solidFill>
              </a:rPr>
              <a:t> a t </a:t>
            </a:r>
            <a:r>
              <a:rPr lang="en-GB" sz="2200" dirty="0" err="1">
                <a:solidFill>
                  <a:schemeClr val="accent1">
                    <a:lumMod val="50000"/>
                  </a:schemeClr>
                </a:solidFill>
              </a:rPr>
              <a:t>t</a:t>
            </a:r>
            <a:r>
              <a:rPr lang="en-GB" sz="2200" dirty="0">
                <a:solidFill>
                  <a:schemeClr val="accent1">
                    <a:lumMod val="50000"/>
                  </a:schemeClr>
                </a:solidFill>
              </a:rPr>
              <a:t> e</a:t>
            </a:r>
          </a:p>
        </p:txBody>
      </p:sp>
      <p:pic>
        <p:nvPicPr>
          <p:cNvPr id="30" name="Picture 10" descr="Image result for dad clipart">
            <a:extLst>
              <a:ext uri="{FF2B5EF4-FFF2-40B4-BE49-F238E27FC236}">
                <a16:creationId xmlns:a16="http://schemas.microsoft.com/office/drawing/2014/main" id="{D715F4D8-81E6-49FE-80A9-27A6C9EC1F8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25655" y="1392040"/>
            <a:ext cx="643956" cy="7597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DFAD0C4-ECA3-45DA-804F-309BE7C88AFE}"/>
              </a:ext>
            </a:extLst>
          </p:cNvPr>
          <p:cNvSpPr txBox="1"/>
          <p:nvPr/>
        </p:nvSpPr>
        <p:spPr>
          <a:xfrm>
            <a:off x="7828546" y="1525683"/>
            <a:ext cx="3480619" cy="430887"/>
          </a:xfrm>
          <a:prstGeom prst="rect">
            <a:avLst/>
          </a:prstGeom>
          <a:noFill/>
        </p:spPr>
        <p:txBody>
          <a:bodyPr wrap="square" rtlCol="0">
            <a:spAutoFit/>
          </a:bodyPr>
          <a:lstStyle/>
          <a:p>
            <a:r>
              <a:rPr lang="en-GB" sz="2200" dirty="0">
                <a:solidFill>
                  <a:schemeClr val="accent1">
                    <a:lumMod val="50000"/>
                  </a:schemeClr>
                </a:solidFill>
              </a:rPr>
              <a:t>d e r   </a:t>
            </a:r>
            <a:r>
              <a:rPr lang="en-GB" sz="2200" b="1" dirty="0">
                <a:solidFill>
                  <a:schemeClr val="accent1">
                    <a:lumMod val="50000"/>
                  </a:schemeClr>
                </a:solidFill>
              </a:rPr>
              <a:t>V</a:t>
            </a:r>
            <a:r>
              <a:rPr lang="en-GB" sz="2200" dirty="0">
                <a:solidFill>
                  <a:schemeClr val="accent1">
                    <a:lumMod val="50000"/>
                  </a:schemeClr>
                </a:solidFill>
              </a:rPr>
              <a:t> a t e r</a:t>
            </a:r>
          </a:p>
        </p:txBody>
      </p:sp>
      <p:pic>
        <p:nvPicPr>
          <p:cNvPr id="32" name="Picture 4" descr="Image result for werwolf clipart">
            <a:extLst>
              <a:ext uri="{FF2B5EF4-FFF2-40B4-BE49-F238E27FC236}">
                <a16:creationId xmlns:a16="http://schemas.microsoft.com/office/drawing/2014/main" id="{7B48EC29-C7B4-4B1A-816F-E27E1E70F4CB}"/>
              </a:ext>
            </a:extLst>
          </p:cNvPr>
          <p:cNvPicPr>
            <a:picLocks noChangeAspect="1" noChangeArrowheads="1"/>
          </p:cNvPicPr>
          <p:nvPr/>
        </p:nvPicPr>
        <p:blipFill>
          <a:blip r:embed="rId20" cstate="hqprint">
            <a:extLst>
              <a:ext uri="{28A0092B-C50C-407E-A947-70E740481C1C}">
                <a14:useLocalDpi xmlns:a14="http://schemas.microsoft.com/office/drawing/2010/main" val="0"/>
              </a:ext>
            </a:extLst>
          </a:blip>
          <a:srcRect/>
          <a:stretch>
            <a:fillRect/>
          </a:stretch>
        </p:blipFill>
        <p:spPr bwMode="auto">
          <a:xfrm>
            <a:off x="6843649" y="2368655"/>
            <a:ext cx="607968" cy="7581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09DA0FA-35C0-4C2C-8778-5F206520C585}"/>
              </a:ext>
            </a:extLst>
          </p:cNvPr>
          <p:cNvSpPr txBox="1"/>
          <p:nvPr/>
        </p:nvSpPr>
        <p:spPr>
          <a:xfrm>
            <a:off x="7817876" y="2519158"/>
            <a:ext cx="3480619" cy="430887"/>
          </a:xfrm>
          <a:prstGeom prst="rect">
            <a:avLst/>
          </a:prstGeom>
          <a:noFill/>
        </p:spPr>
        <p:txBody>
          <a:bodyPr wrap="square" rtlCol="0">
            <a:spAutoFit/>
          </a:bodyPr>
          <a:lstStyle/>
          <a:p>
            <a:r>
              <a:rPr lang="en-GB" sz="2200" dirty="0">
                <a:solidFill>
                  <a:schemeClr val="accent1">
                    <a:lumMod val="50000"/>
                  </a:schemeClr>
                </a:solidFill>
              </a:rPr>
              <a:t>d e r   </a:t>
            </a:r>
            <a:r>
              <a:rPr lang="en-GB" sz="2200" b="1" dirty="0">
                <a:solidFill>
                  <a:schemeClr val="accent1">
                    <a:lumMod val="50000"/>
                  </a:schemeClr>
                </a:solidFill>
              </a:rPr>
              <a:t>W</a:t>
            </a:r>
            <a:r>
              <a:rPr lang="en-GB" sz="2200" dirty="0">
                <a:solidFill>
                  <a:schemeClr val="accent1">
                    <a:lumMod val="50000"/>
                  </a:schemeClr>
                </a:solidFill>
              </a:rPr>
              <a:t> e r </a:t>
            </a:r>
            <a:r>
              <a:rPr lang="en-GB" sz="2200" b="1" dirty="0">
                <a:solidFill>
                  <a:schemeClr val="accent1">
                    <a:lumMod val="50000"/>
                  </a:schemeClr>
                </a:solidFill>
              </a:rPr>
              <a:t>w</a:t>
            </a:r>
            <a:r>
              <a:rPr lang="en-GB" sz="2200" dirty="0">
                <a:solidFill>
                  <a:schemeClr val="accent1">
                    <a:lumMod val="50000"/>
                  </a:schemeClr>
                </a:solidFill>
              </a:rPr>
              <a:t> o l f</a:t>
            </a:r>
          </a:p>
        </p:txBody>
      </p:sp>
      <p:pic>
        <p:nvPicPr>
          <p:cNvPr id="34" name="Picture 33">
            <a:extLst>
              <a:ext uri="{FF2B5EF4-FFF2-40B4-BE49-F238E27FC236}">
                <a16:creationId xmlns:a16="http://schemas.microsoft.com/office/drawing/2014/main" id="{37AB1B13-96D0-4D21-85B6-3CFFB28C7CCA}"/>
              </a:ext>
            </a:extLst>
          </p:cNvPr>
          <p:cNvPicPr>
            <a:picLocks noChangeAspect="1"/>
          </p:cNvPicPr>
          <p:nvPr/>
        </p:nvPicPr>
        <p:blipFill>
          <a:blip r:embed="rId21"/>
          <a:stretch>
            <a:fillRect/>
          </a:stretch>
        </p:blipFill>
        <p:spPr>
          <a:xfrm>
            <a:off x="6759261" y="3405241"/>
            <a:ext cx="926327" cy="569854"/>
          </a:xfrm>
          <a:prstGeom prst="rect">
            <a:avLst/>
          </a:prstGeom>
        </p:spPr>
      </p:pic>
      <p:sp>
        <p:nvSpPr>
          <p:cNvPr id="35" name="TextBox 34">
            <a:extLst>
              <a:ext uri="{FF2B5EF4-FFF2-40B4-BE49-F238E27FC236}">
                <a16:creationId xmlns:a16="http://schemas.microsoft.com/office/drawing/2014/main" id="{0EBE6D85-132D-4946-BA9F-37396F4F091C}"/>
              </a:ext>
            </a:extLst>
          </p:cNvPr>
          <p:cNvSpPr txBox="1"/>
          <p:nvPr/>
        </p:nvSpPr>
        <p:spPr>
          <a:xfrm>
            <a:off x="7828545" y="3512633"/>
            <a:ext cx="3480619" cy="430887"/>
          </a:xfrm>
          <a:prstGeom prst="rect">
            <a:avLst/>
          </a:prstGeom>
          <a:noFill/>
        </p:spPr>
        <p:txBody>
          <a:bodyPr wrap="square" rtlCol="0">
            <a:spAutoFit/>
          </a:bodyPr>
          <a:lstStyle/>
          <a:p>
            <a:r>
              <a:rPr lang="en-GB" sz="2200" b="1" dirty="0">
                <a:solidFill>
                  <a:schemeClr val="accent1">
                    <a:lumMod val="50000"/>
                  </a:schemeClr>
                </a:solidFill>
              </a:rPr>
              <a:t>w</a:t>
            </a:r>
            <a:r>
              <a:rPr lang="en-GB" sz="2200" dirty="0">
                <a:solidFill>
                  <a:schemeClr val="accent1">
                    <a:lumMod val="50000"/>
                  </a:schemeClr>
                </a:solidFill>
              </a:rPr>
              <a:t> i e   </a:t>
            </a:r>
            <a:r>
              <a:rPr lang="en-GB" sz="2200" b="1" dirty="0">
                <a:solidFill>
                  <a:schemeClr val="accent1">
                    <a:lumMod val="50000"/>
                  </a:schemeClr>
                </a:solidFill>
              </a:rPr>
              <a:t>v</a:t>
            </a:r>
            <a:r>
              <a:rPr lang="en-GB" sz="2200" dirty="0">
                <a:solidFill>
                  <a:schemeClr val="accent1">
                    <a:lumMod val="50000"/>
                  </a:schemeClr>
                </a:solidFill>
              </a:rPr>
              <a:t> </a:t>
            </a:r>
            <a:r>
              <a:rPr lang="en-GB" sz="2200" dirty="0" err="1">
                <a:solidFill>
                  <a:schemeClr val="accent1">
                    <a:lumMod val="50000"/>
                  </a:schemeClr>
                </a:solidFill>
              </a:rPr>
              <a:t>i</a:t>
            </a:r>
            <a:r>
              <a:rPr lang="en-GB" sz="2200" dirty="0">
                <a:solidFill>
                  <a:schemeClr val="accent1">
                    <a:lumMod val="50000"/>
                  </a:schemeClr>
                </a:solidFill>
              </a:rPr>
              <a:t> e l e ?</a:t>
            </a:r>
          </a:p>
        </p:txBody>
      </p:sp>
      <p:pic>
        <p:nvPicPr>
          <p:cNvPr id="36" name="Picture 28" descr="Image result for 24 clipart">
            <a:extLst>
              <a:ext uri="{FF2B5EF4-FFF2-40B4-BE49-F238E27FC236}">
                <a16:creationId xmlns:a16="http://schemas.microsoft.com/office/drawing/2014/main" id="{7EA0534D-C84E-48B2-80B5-F5E8404C1AE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02966" y="4448042"/>
            <a:ext cx="638915" cy="5643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E4E2D0-A160-4C87-995D-C7FA026311D8}"/>
              </a:ext>
            </a:extLst>
          </p:cNvPr>
          <p:cNvSpPr txBox="1"/>
          <p:nvPr/>
        </p:nvSpPr>
        <p:spPr>
          <a:xfrm>
            <a:off x="7817876" y="4506108"/>
            <a:ext cx="3480619" cy="430887"/>
          </a:xfrm>
          <a:prstGeom prst="rect">
            <a:avLst/>
          </a:prstGeom>
          <a:noFill/>
        </p:spPr>
        <p:txBody>
          <a:bodyPr wrap="square" rtlCol="0">
            <a:spAutoFit/>
          </a:bodyPr>
          <a:lstStyle/>
          <a:p>
            <a:r>
              <a:rPr lang="en-GB" sz="2200" b="1" dirty="0">
                <a:solidFill>
                  <a:schemeClr val="accent1">
                    <a:lumMod val="50000"/>
                  </a:schemeClr>
                </a:solidFill>
              </a:rPr>
              <a:t>v </a:t>
            </a:r>
            <a:r>
              <a:rPr lang="en-GB" sz="2200" dirty="0" err="1">
                <a:solidFill>
                  <a:schemeClr val="accent1">
                    <a:lumMod val="50000"/>
                  </a:schemeClr>
                </a:solidFill>
              </a:rPr>
              <a:t>i</a:t>
            </a:r>
            <a:r>
              <a:rPr lang="en-GB" sz="2200" dirty="0">
                <a:solidFill>
                  <a:schemeClr val="accent1">
                    <a:lumMod val="50000"/>
                  </a:schemeClr>
                </a:solidFill>
              </a:rPr>
              <a:t> e r u n d z </a:t>
            </a:r>
            <a:r>
              <a:rPr lang="en-GB" sz="2200" b="1" dirty="0">
                <a:solidFill>
                  <a:schemeClr val="accent1">
                    <a:lumMod val="50000"/>
                  </a:schemeClr>
                </a:solidFill>
              </a:rPr>
              <a:t>w</a:t>
            </a:r>
            <a:r>
              <a:rPr lang="en-GB" sz="2200" dirty="0">
                <a:solidFill>
                  <a:schemeClr val="accent1">
                    <a:lumMod val="50000"/>
                  </a:schemeClr>
                </a:solidFill>
              </a:rPr>
              <a:t> a n z </a:t>
            </a:r>
            <a:r>
              <a:rPr lang="en-GB" sz="2200" dirty="0" err="1">
                <a:solidFill>
                  <a:schemeClr val="accent1">
                    <a:lumMod val="50000"/>
                  </a:schemeClr>
                </a:solidFill>
              </a:rPr>
              <a:t>i</a:t>
            </a:r>
            <a:r>
              <a:rPr lang="en-GB" sz="2200" dirty="0">
                <a:solidFill>
                  <a:schemeClr val="accent1">
                    <a:lumMod val="50000"/>
                  </a:schemeClr>
                </a:solidFill>
              </a:rPr>
              <a:t> g</a:t>
            </a:r>
          </a:p>
        </p:txBody>
      </p:sp>
      <p:sp>
        <p:nvSpPr>
          <p:cNvPr id="40" name="TextBox 39">
            <a:extLst>
              <a:ext uri="{FF2B5EF4-FFF2-40B4-BE49-F238E27FC236}">
                <a16:creationId xmlns:a16="http://schemas.microsoft.com/office/drawing/2014/main" id="{A576267E-EFA8-44F8-8562-A98000C1074E}"/>
              </a:ext>
            </a:extLst>
          </p:cNvPr>
          <p:cNvSpPr txBox="1"/>
          <p:nvPr/>
        </p:nvSpPr>
        <p:spPr>
          <a:xfrm>
            <a:off x="1924491" y="5520672"/>
            <a:ext cx="3480619" cy="430887"/>
          </a:xfrm>
          <a:prstGeom prst="rect">
            <a:avLst/>
          </a:prstGeom>
          <a:noFill/>
        </p:spPr>
        <p:txBody>
          <a:bodyPr wrap="square" rtlCol="0">
            <a:spAutoFit/>
          </a:bodyPr>
          <a:lstStyle/>
          <a:p>
            <a:r>
              <a:rPr lang="en-GB" sz="2200" dirty="0">
                <a:solidFill>
                  <a:schemeClr val="accent1">
                    <a:lumMod val="50000"/>
                  </a:schemeClr>
                </a:solidFill>
              </a:rPr>
              <a:t>d a s   </a:t>
            </a:r>
            <a:r>
              <a:rPr lang="en-GB" sz="2200" b="1" dirty="0">
                <a:solidFill>
                  <a:schemeClr val="accent1">
                    <a:lumMod val="50000"/>
                  </a:schemeClr>
                </a:solidFill>
              </a:rPr>
              <a:t>V</a:t>
            </a:r>
            <a:r>
              <a:rPr lang="en-GB" sz="2200" dirty="0">
                <a:solidFill>
                  <a:schemeClr val="accent1">
                    <a:lumMod val="50000"/>
                  </a:schemeClr>
                </a:solidFill>
              </a:rPr>
              <a:t> </a:t>
            </a:r>
            <a:r>
              <a:rPr lang="en-GB" sz="2200" dirty="0" err="1">
                <a:solidFill>
                  <a:schemeClr val="accent1">
                    <a:lumMod val="50000"/>
                  </a:schemeClr>
                </a:solidFill>
              </a:rPr>
              <a:t>i</a:t>
            </a:r>
            <a:r>
              <a:rPr lang="en-GB" sz="2200" dirty="0">
                <a:solidFill>
                  <a:schemeClr val="accent1">
                    <a:lumMod val="50000"/>
                  </a:schemeClr>
                </a:solidFill>
              </a:rPr>
              <a:t> e r e c k</a:t>
            </a:r>
          </a:p>
        </p:txBody>
      </p:sp>
      <p:pic>
        <p:nvPicPr>
          <p:cNvPr id="14338" name="Picture 2" descr="Cold, Cool, Hot, Icon, Measure, Measurement, Symbol">
            <a:extLst>
              <a:ext uri="{FF2B5EF4-FFF2-40B4-BE49-F238E27FC236}">
                <a16:creationId xmlns:a16="http://schemas.microsoft.com/office/drawing/2014/main" id="{0CC9149F-012C-4A48-A71B-91C2197397D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975687" y="5368100"/>
            <a:ext cx="346928" cy="69385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4853D89-8792-4469-95DA-C7264680C7C8}"/>
              </a:ext>
            </a:extLst>
          </p:cNvPr>
          <p:cNvSpPr txBox="1"/>
          <p:nvPr/>
        </p:nvSpPr>
        <p:spPr>
          <a:xfrm>
            <a:off x="7828545" y="5499584"/>
            <a:ext cx="3480619" cy="430887"/>
          </a:xfrm>
          <a:prstGeom prst="rect">
            <a:avLst/>
          </a:prstGeom>
          <a:noFill/>
        </p:spPr>
        <p:txBody>
          <a:bodyPr wrap="square" rtlCol="0">
            <a:spAutoFit/>
          </a:bodyPr>
          <a:lstStyle/>
          <a:p>
            <a:r>
              <a:rPr lang="en-GB" sz="2200" b="1" dirty="0">
                <a:solidFill>
                  <a:schemeClr val="accent1">
                    <a:lumMod val="50000"/>
                  </a:schemeClr>
                </a:solidFill>
              </a:rPr>
              <a:t>w</a:t>
            </a:r>
            <a:r>
              <a:rPr lang="en-GB" sz="2200" dirty="0">
                <a:solidFill>
                  <a:schemeClr val="accent1">
                    <a:lumMod val="50000"/>
                  </a:schemeClr>
                </a:solidFill>
              </a:rPr>
              <a:t> a r m</a:t>
            </a:r>
          </a:p>
        </p:txBody>
      </p:sp>
      <p:sp>
        <p:nvSpPr>
          <p:cNvPr id="43" name="TextBox 42">
            <a:extLst>
              <a:ext uri="{FF2B5EF4-FFF2-40B4-BE49-F238E27FC236}">
                <a16:creationId xmlns:a16="http://schemas.microsoft.com/office/drawing/2014/main" id="{43122D5F-4CB2-4FE7-BDE7-85D15359E8A4}"/>
              </a:ext>
            </a:extLst>
          </p:cNvPr>
          <p:cNvSpPr txBox="1"/>
          <p:nvPr/>
        </p:nvSpPr>
        <p:spPr>
          <a:xfrm>
            <a:off x="2771509" y="163839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4" name="TextBox 43">
            <a:extLst>
              <a:ext uri="{FF2B5EF4-FFF2-40B4-BE49-F238E27FC236}">
                <a16:creationId xmlns:a16="http://schemas.microsoft.com/office/drawing/2014/main" id="{22BBFED8-1C1C-4E4F-A90C-B5B6A06D7A0A}"/>
              </a:ext>
            </a:extLst>
          </p:cNvPr>
          <p:cNvSpPr txBox="1"/>
          <p:nvPr/>
        </p:nvSpPr>
        <p:spPr>
          <a:xfrm>
            <a:off x="2737748" y="2600459"/>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5" name="TextBox 44">
            <a:extLst>
              <a:ext uri="{FF2B5EF4-FFF2-40B4-BE49-F238E27FC236}">
                <a16:creationId xmlns:a16="http://schemas.microsoft.com/office/drawing/2014/main" id="{3FBE20BC-C5DF-48FE-9BCA-7D9BAF5C5FD2}"/>
              </a:ext>
            </a:extLst>
          </p:cNvPr>
          <p:cNvSpPr txBox="1"/>
          <p:nvPr/>
        </p:nvSpPr>
        <p:spPr>
          <a:xfrm>
            <a:off x="2800274" y="3590678"/>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6" name="TextBox 45">
            <a:extLst>
              <a:ext uri="{FF2B5EF4-FFF2-40B4-BE49-F238E27FC236}">
                <a16:creationId xmlns:a16="http://schemas.microsoft.com/office/drawing/2014/main" id="{FF33FFAC-71AB-4960-A633-0724BB7293F7}"/>
              </a:ext>
            </a:extLst>
          </p:cNvPr>
          <p:cNvSpPr txBox="1"/>
          <p:nvPr/>
        </p:nvSpPr>
        <p:spPr>
          <a:xfrm>
            <a:off x="3412000" y="4612110"/>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7" name="TextBox 46">
            <a:extLst>
              <a:ext uri="{FF2B5EF4-FFF2-40B4-BE49-F238E27FC236}">
                <a16:creationId xmlns:a16="http://schemas.microsoft.com/office/drawing/2014/main" id="{EC9DF9FB-0447-41BF-8DE8-9C662E880780}"/>
              </a:ext>
            </a:extLst>
          </p:cNvPr>
          <p:cNvSpPr txBox="1"/>
          <p:nvPr/>
        </p:nvSpPr>
        <p:spPr>
          <a:xfrm>
            <a:off x="2800274" y="5603350"/>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8" name="TextBox 47">
            <a:extLst>
              <a:ext uri="{FF2B5EF4-FFF2-40B4-BE49-F238E27FC236}">
                <a16:creationId xmlns:a16="http://schemas.microsoft.com/office/drawing/2014/main" id="{D59C0787-49DB-4291-AE8E-574090B98A12}"/>
              </a:ext>
            </a:extLst>
          </p:cNvPr>
          <p:cNvSpPr txBox="1"/>
          <p:nvPr/>
        </p:nvSpPr>
        <p:spPr>
          <a:xfrm>
            <a:off x="8702582" y="1597425"/>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49" name="TextBox 48">
            <a:extLst>
              <a:ext uri="{FF2B5EF4-FFF2-40B4-BE49-F238E27FC236}">
                <a16:creationId xmlns:a16="http://schemas.microsoft.com/office/drawing/2014/main" id="{5219C4BA-CFEE-440F-8AA9-9E309EBBA6A2}"/>
              </a:ext>
            </a:extLst>
          </p:cNvPr>
          <p:cNvSpPr txBox="1"/>
          <p:nvPr/>
        </p:nvSpPr>
        <p:spPr>
          <a:xfrm>
            <a:off x="8702582" y="2600459"/>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0" name="TextBox 49">
            <a:extLst>
              <a:ext uri="{FF2B5EF4-FFF2-40B4-BE49-F238E27FC236}">
                <a16:creationId xmlns:a16="http://schemas.microsoft.com/office/drawing/2014/main" id="{5652C869-16E8-4664-9484-A95E653865BC}"/>
              </a:ext>
            </a:extLst>
          </p:cNvPr>
          <p:cNvSpPr txBox="1"/>
          <p:nvPr/>
        </p:nvSpPr>
        <p:spPr>
          <a:xfrm>
            <a:off x="9454252" y="258866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1" name="TextBox 50">
            <a:extLst>
              <a:ext uri="{FF2B5EF4-FFF2-40B4-BE49-F238E27FC236}">
                <a16:creationId xmlns:a16="http://schemas.microsoft.com/office/drawing/2014/main" id="{976F5FC2-142C-43FB-8EDD-D9E5E66D1D5A}"/>
              </a:ext>
            </a:extLst>
          </p:cNvPr>
          <p:cNvSpPr txBox="1"/>
          <p:nvPr/>
        </p:nvSpPr>
        <p:spPr>
          <a:xfrm>
            <a:off x="7849274" y="361301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2" name="TextBox 51">
            <a:extLst>
              <a:ext uri="{FF2B5EF4-FFF2-40B4-BE49-F238E27FC236}">
                <a16:creationId xmlns:a16="http://schemas.microsoft.com/office/drawing/2014/main" id="{059FE08D-10C3-4A22-B868-2E0DE6F4EDE7}"/>
              </a:ext>
            </a:extLst>
          </p:cNvPr>
          <p:cNvSpPr txBox="1"/>
          <p:nvPr/>
        </p:nvSpPr>
        <p:spPr>
          <a:xfrm>
            <a:off x="8610012" y="3611598"/>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3" name="TextBox 52">
            <a:extLst>
              <a:ext uri="{FF2B5EF4-FFF2-40B4-BE49-F238E27FC236}">
                <a16:creationId xmlns:a16="http://schemas.microsoft.com/office/drawing/2014/main" id="{63AC6DA6-737A-4288-9B21-B29C966DB654}"/>
              </a:ext>
            </a:extLst>
          </p:cNvPr>
          <p:cNvSpPr txBox="1"/>
          <p:nvPr/>
        </p:nvSpPr>
        <p:spPr>
          <a:xfrm>
            <a:off x="7817876" y="4619070"/>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4" name="TextBox 53">
            <a:extLst>
              <a:ext uri="{FF2B5EF4-FFF2-40B4-BE49-F238E27FC236}">
                <a16:creationId xmlns:a16="http://schemas.microsoft.com/office/drawing/2014/main" id="{A591BBAA-09BB-4B45-939C-13F2538E40AF}"/>
              </a:ext>
            </a:extLst>
          </p:cNvPr>
          <p:cNvSpPr txBox="1"/>
          <p:nvPr/>
        </p:nvSpPr>
        <p:spPr>
          <a:xfrm>
            <a:off x="9619530" y="4633013"/>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5" name="TextBox 54">
            <a:extLst>
              <a:ext uri="{FF2B5EF4-FFF2-40B4-BE49-F238E27FC236}">
                <a16:creationId xmlns:a16="http://schemas.microsoft.com/office/drawing/2014/main" id="{0B906FD9-DCE9-4E8B-8D94-45865934F631}"/>
              </a:ext>
            </a:extLst>
          </p:cNvPr>
          <p:cNvSpPr txBox="1"/>
          <p:nvPr/>
        </p:nvSpPr>
        <p:spPr>
          <a:xfrm>
            <a:off x="7849274" y="5587961"/>
            <a:ext cx="330556" cy="3181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6" name="Rectangle 55">
            <a:extLst>
              <a:ext uri="{FF2B5EF4-FFF2-40B4-BE49-F238E27FC236}">
                <a16:creationId xmlns:a16="http://schemas.microsoft.com/office/drawing/2014/main" id="{5E329BC7-C4AD-4139-9A62-362035E697EB}"/>
              </a:ext>
            </a:extLst>
          </p:cNvPr>
          <p:cNvSpPr/>
          <p:nvPr/>
        </p:nvSpPr>
        <p:spPr>
          <a:xfrm>
            <a:off x="1194362" y="5429221"/>
            <a:ext cx="583796" cy="522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ounded Rectangle 11">
            <a:extLst>
              <a:ext uri="{FF2B5EF4-FFF2-40B4-BE49-F238E27FC236}">
                <a16:creationId xmlns:a16="http://schemas.microsoft.com/office/drawing/2014/main" id="{483D7EB9-C2AA-4190-98DE-925F861600E9}"/>
              </a:ext>
            </a:extLst>
          </p:cNvPr>
          <p:cNvSpPr/>
          <p:nvPr/>
        </p:nvSpPr>
        <p:spPr>
          <a:xfrm>
            <a:off x="9492362" y="247046"/>
            <a:ext cx="246496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660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5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3097"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p>
        </p:txBody>
      </p:sp>
      <p:pic>
        <p:nvPicPr>
          <p:cNvPr id="18" name="Picture 12" descr="Image result for viking clipart">
            <a:extLst>
              <a:ext uri="{FF2B5EF4-FFF2-40B4-BE49-F238E27FC236}">
                <a16:creationId xmlns:a16="http://schemas.microsoft.com/office/drawing/2014/main" id="{5A135469-BD2D-4480-8812-AFC6C55FDB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693" y="1401904"/>
            <a:ext cx="553775" cy="709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9A26BA-0E88-4224-BD73-AB6F3C664824}"/>
              </a:ext>
            </a:extLst>
          </p:cNvPr>
          <p:cNvSpPr txBox="1"/>
          <p:nvPr/>
        </p:nvSpPr>
        <p:spPr>
          <a:xfrm>
            <a:off x="1485439" y="1556460"/>
            <a:ext cx="3480619" cy="430887"/>
          </a:xfrm>
          <a:prstGeom prst="rect">
            <a:avLst/>
          </a:prstGeom>
          <a:noFill/>
        </p:spPr>
        <p:txBody>
          <a:bodyPr wrap="square" rtlCol="0">
            <a:spAutoFit/>
          </a:bodyPr>
          <a:lstStyle/>
          <a:p>
            <a:r>
              <a:rPr lang="en-GB" sz="2200" dirty="0">
                <a:solidFill>
                  <a:schemeClr val="accent5">
                    <a:lumMod val="50000"/>
                  </a:schemeClr>
                </a:solidFill>
              </a:rPr>
              <a:t>d e r  </a:t>
            </a:r>
            <a:r>
              <a:rPr lang="en-GB" sz="2200" b="1" dirty="0">
                <a:solidFill>
                  <a:schemeClr val="accent5">
                    <a:lumMod val="50000"/>
                  </a:schemeClr>
                </a:solidFill>
              </a:rPr>
              <a:t>W</a:t>
            </a:r>
            <a:r>
              <a:rPr lang="en-GB" sz="2200" dirty="0">
                <a:solidFill>
                  <a:schemeClr val="accent5">
                    <a:lumMod val="50000"/>
                  </a:schemeClr>
                </a:solidFill>
              </a:rPr>
              <a:t> </a:t>
            </a:r>
            <a:r>
              <a:rPr lang="en-GB" sz="2200" dirty="0" err="1">
                <a:solidFill>
                  <a:schemeClr val="accent5">
                    <a:lumMod val="50000"/>
                  </a:schemeClr>
                </a:solidFill>
              </a:rPr>
              <a:t>i</a:t>
            </a:r>
            <a:r>
              <a:rPr lang="en-GB" sz="2200" dirty="0">
                <a:solidFill>
                  <a:schemeClr val="accent5">
                    <a:lumMod val="50000"/>
                  </a:schemeClr>
                </a:solidFill>
              </a:rPr>
              <a:t> k </a:t>
            </a:r>
            <a:r>
              <a:rPr lang="en-GB" sz="2200" dirty="0" err="1">
                <a:solidFill>
                  <a:schemeClr val="accent5">
                    <a:lumMod val="50000"/>
                  </a:schemeClr>
                </a:solidFill>
              </a:rPr>
              <a:t>i</a:t>
            </a:r>
            <a:r>
              <a:rPr lang="en-GB" sz="2200" dirty="0">
                <a:solidFill>
                  <a:schemeClr val="accent5">
                    <a:lumMod val="50000"/>
                  </a:schemeClr>
                </a:solidFill>
              </a:rPr>
              <a:t> n g e r</a:t>
            </a:r>
          </a:p>
        </p:txBody>
      </p:sp>
      <p:pic>
        <p:nvPicPr>
          <p:cNvPr id="24" name="Picture 20" descr="Image result for sweden clipart">
            <a:extLst>
              <a:ext uri="{FF2B5EF4-FFF2-40B4-BE49-F238E27FC236}">
                <a16:creationId xmlns:a16="http://schemas.microsoft.com/office/drawing/2014/main" id="{C204337F-F295-4EAB-9DE6-EDA23DB764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394" y="2349038"/>
            <a:ext cx="770371" cy="7703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B6EE097-0C3B-49A3-A7AC-5480E99B7D38}"/>
              </a:ext>
            </a:extLst>
          </p:cNvPr>
          <p:cNvSpPr txBox="1"/>
          <p:nvPr/>
        </p:nvSpPr>
        <p:spPr>
          <a:xfrm>
            <a:off x="1485439" y="2543852"/>
            <a:ext cx="3480619" cy="430887"/>
          </a:xfrm>
          <a:prstGeom prst="rect">
            <a:avLst/>
          </a:prstGeom>
          <a:noFill/>
        </p:spPr>
        <p:txBody>
          <a:bodyPr wrap="square" rtlCol="0">
            <a:spAutoFit/>
          </a:bodyPr>
          <a:lstStyle/>
          <a:p>
            <a:r>
              <a:rPr lang="en-GB" sz="2200" dirty="0">
                <a:solidFill>
                  <a:schemeClr val="accent5">
                    <a:lumMod val="50000"/>
                  </a:schemeClr>
                </a:solidFill>
              </a:rPr>
              <a:t>S c h </a:t>
            </a:r>
            <a:r>
              <a:rPr lang="en-GB" sz="2200" b="1" dirty="0">
                <a:solidFill>
                  <a:schemeClr val="accent5">
                    <a:lumMod val="50000"/>
                  </a:schemeClr>
                </a:solidFill>
              </a:rPr>
              <a:t>w</a:t>
            </a:r>
            <a:r>
              <a:rPr lang="en-GB" sz="2200" dirty="0">
                <a:solidFill>
                  <a:schemeClr val="accent5">
                    <a:lumMod val="50000"/>
                  </a:schemeClr>
                </a:solidFill>
              </a:rPr>
              <a:t> e d e n</a:t>
            </a:r>
          </a:p>
        </p:txBody>
      </p:sp>
      <p:pic>
        <p:nvPicPr>
          <p:cNvPr id="26" name="Picture 25">
            <a:extLst>
              <a:ext uri="{FF2B5EF4-FFF2-40B4-BE49-F238E27FC236}">
                <a16:creationId xmlns:a16="http://schemas.microsoft.com/office/drawing/2014/main" id="{D75BDBBD-DE62-43E9-849B-771860ABE131}"/>
              </a:ext>
            </a:extLst>
          </p:cNvPr>
          <p:cNvPicPr>
            <a:picLocks noChangeAspect="1"/>
          </p:cNvPicPr>
          <p:nvPr/>
        </p:nvPicPr>
        <p:blipFill>
          <a:blip r:embed="rId6"/>
          <a:stretch>
            <a:fillRect/>
          </a:stretch>
        </p:blipFill>
        <p:spPr>
          <a:xfrm>
            <a:off x="688693" y="3429000"/>
            <a:ext cx="662072" cy="522338"/>
          </a:xfrm>
          <a:prstGeom prst="rect">
            <a:avLst/>
          </a:prstGeom>
        </p:spPr>
      </p:pic>
      <p:sp>
        <p:nvSpPr>
          <p:cNvPr id="27" name="TextBox 26">
            <a:extLst>
              <a:ext uri="{FF2B5EF4-FFF2-40B4-BE49-F238E27FC236}">
                <a16:creationId xmlns:a16="http://schemas.microsoft.com/office/drawing/2014/main" id="{918D475D-79C0-4BEC-A74D-664D9902BEC9}"/>
              </a:ext>
            </a:extLst>
          </p:cNvPr>
          <p:cNvSpPr txBox="1"/>
          <p:nvPr/>
        </p:nvSpPr>
        <p:spPr>
          <a:xfrm>
            <a:off x="1485439" y="3531244"/>
            <a:ext cx="3480619" cy="430887"/>
          </a:xfrm>
          <a:prstGeom prst="rect">
            <a:avLst/>
          </a:prstGeom>
          <a:noFill/>
        </p:spPr>
        <p:txBody>
          <a:bodyPr wrap="square" rtlCol="0">
            <a:spAutoFit/>
          </a:bodyPr>
          <a:lstStyle/>
          <a:p>
            <a:r>
              <a:rPr lang="en-GB" sz="2200" dirty="0">
                <a:solidFill>
                  <a:schemeClr val="accent5">
                    <a:lumMod val="50000"/>
                  </a:schemeClr>
                </a:solidFill>
              </a:rPr>
              <a:t>d e r   </a:t>
            </a:r>
            <a:r>
              <a:rPr lang="en-GB" sz="2200" b="1" dirty="0">
                <a:solidFill>
                  <a:schemeClr val="accent5">
                    <a:lumMod val="50000"/>
                  </a:schemeClr>
                </a:solidFill>
              </a:rPr>
              <a:t>V</a:t>
            </a:r>
            <a:r>
              <a:rPr lang="en-GB" sz="2200" dirty="0">
                <a:solidFill>
                  <a:schemeClr val="accent5">
                    <a:lumMod val="50000"/>
                  </a:schemeClr>
                </a:solidFill>
              </a:rPr>
              <a:t> o g e l</a:t>
            </a:r>
          </a:p>
        </p:txBody>
      </p:sp>
      <p:pic>
        <p:nvPicPr>
          <p:cNvPr id="28" name="Picture 27">
            <a:extLst>
              <a:ext uri="{FF2B5EF4-FFF2-40B4-BE49-F238E27FC236}">
                <a16:creationId xmlns:a16="http://schemas.microsoft.com/office/drawing/2014/main" id="{1EE578D2-4FFD-4B65-A304-F7FBCBDA86B7}"/>
              </a:ext>
            </a:extLst>
          </p:cNvPr>
          <p:cNvPicPr>
            <a:picLocks noChangeAspect="1"/>
          </p:cNvPicPr>
          <p:nvPr/>
        </p:nvPicPr>
        <p:blipFill>
          <a:blip r:embed="rId7"/>
          <a:stretch>
            <a:fillRect/>
          </a:stretch>
        </p:blipFill>
        <p:spPr>
          <a:xfrm>
            <a:off x="766969" y="4350369"/>
            <a:ext cx="505520" cy="759725"/>
          </a:xfrm>
          <a:prstGeom prst="rect">
            <a:avLst/>
          </a:prstGeom>
        </p:spPr>
      </p:pic>
      <p:sp>
        <p:nvSpPr>
          <p:cNvPr id="29" name="TextBox 28">
            <a:extLst>
              <a:ext uri="{FF2B5EF4-FFF2-40B4-BE49-F238E27FC236}">
                <a16:creationId xmlns:a16="http://schemas.microsoft.com/office/drawing/2014/main" id="{8860E1D4-2E69-4219-8A30-2F686612A6C8}"/>
              </a:ext>
            </a:extLst>
          </p:cNvPr>
          <p:cNvSpPr txBox="1"/>
          <p:nvPr/>
        </p:nvSpPr>
        <p:spPr>
          <a:xfrm>
            <a:off x="1485438" y="4518636"/>
            <a:ext cx="3480619" cy="430887"/>
          </a:xfrm>
          <a:prstGeom prst="rect">
            <a:avLst/>
          </a:prstGeom>
          <a:noFill/>
        </p:spPr>
        <p:txBody>
          <a:bodyPr wrap="square" rtlCol="0">
            <a:spAutoFit/>
          </a:bodyPr>
          <a:lstStyle/>
          <a:p>
            <a:r>
              <a:rPr lang="en-GB" sz="2200" dirty="0">
                <a:solidFill>
                  <a:schemeClr val="accent5">
                    <a:lumMod val="50000"/>
                  </a:schemeClr>
                </a:solidFill>
              </a:rPr>
              <a:t>d </a:t>
            </a:r>
            <a:r>
              <a:rPr lang="en-GB" sz="2200" dirty="0" err="1">
                <a:solidFill>
                  <a:schemeClr val="accent5">
                    <a:lumMod val="50000"/>
                  </a:schemeClr>
                </a:solidFill>
              </a:rPr>
              <a:t>i</a:t>
            </a:r>
            <a:r>
              <a:rPr lang="en-GB" sz="2200" dirty="0">
                <a:solidFill>
                  <a:schemeClr val="accent5">
                    <a:lumMod val="50000"/>
                  </a:schemeClr>
                </a:solidFill>
              </a:rPr>
              <a:t> e  K r a </a:t>
            </a:r>
            <a:r>
              <a:rPr lang="en-GB" sz="2200" b="1" dirty="0">
                <a:solidFill>
                  <a:schemeClr val="accent5">
                    <a:lumMod val="50000"/>
                  </a:schemeClr>
                </a:solidFill>
              </a:rPr>
              <a:t>w</a:t>
            </a:r>
            <a:r>
              <a:rPr lang="en-GB" sz="2200" dirty="0">
                <a:solidFill>
                  <a:schemeClr val="accent5">
                    <a:lumMod val="50000"/>
                  </a:schemeClr>
                </a:solidFill>
              </a:rPr>
              <a:t> a t </a:t>
            </a:r>
            <a:r>
              <a:rPr lang="en-GB" sz="2200" dirty="0" err="1">
                <a:solidFill>
                  <a:schemeClr val="accent5">
                    <a:lumMod val="50000"/>
                  </a:schemeClr>
                </a:solidFill>
              </a:rPr>
              <a:t>t</a:t>
            </a:r>
            <a:r>
              <a:rPr lang="en-GB" sz="2200" dirty="0">
                <a:solidFill>
                  <a:schemeClr val="accent5">
                    <a:lumMod val="50000"/>
                  </a:schemeClr>
                </a:solidFill>
              </a:rPr>
              <a:t> e</a:t>
            </a:r>
          </a:p>
        </p:txBody>
      </p:sp>
      <p:pic>
        <p:nvPicPr>
          <p:cNvPr id="30" name="Picture 10" descr="Image result for dad clipart">
            <a:extLst>
              <a:ext uri="{FF2B5EF4-FFF2-40B4-BE49-F238E27FC236}">
                <a16:creationId xmlns:a16="http://schemas.microsoft.com/office/drawing/2014/main" id="{D715F4D8-81E6-49FE-80A9-27A6C9EC1F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3900" y="1422817"/>
            <a:ext cx="643956" cy="7597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DFAD0C4-ECA3-45DA-804F-309BE7C88AFE}"/>
              </a:ext>
            </a:extLst>
          </p:cNvPr>
          <p:cNvSpPr txBox="1"/>
          <p:nvPr/>
        </p:nvSpPr>
        <p:spPr>
          <a:xfrm>
            <a:off x="6496791" y="1556460"/>
            <a:ext cx="3480619" cy="430887"/>
          </a:xfrm>
          <a:prstGeom prst="rect">
            <a:avLst/>
          </a:prstGeom>
          <a:noFill/>
        </p:spPr>
        <p:txBody>
          <a:bodyPr wrap="square" rtlCol="0">
            <a:spAutoFit/>
          </a:bodyPr>
          <a:lstStyle/>
          <a:p>
            <a:r>
              <a:rPr lang="en-GB" sz="2200" dirty="0">
                <a:solidFill>
                  <a:schemeClr val="accent5">
                    <a:lumMod val="50000"/>
                  </a:schemeClr>
                </a:solidFill>
              </a:rPr>
              <a:t>d e r   </a:t>
            </a:r>
            <a:r>
              <a:rPr lang="en-GB" sz="2200" b="1" dirty="0">
                <a:solidFill>
                  <a:schemeClr val="accent5">
                    <a:lumMod val="50000"/>
                  </a:schemeClr>
                </a:solidFill>
              </a:rPr>
              <a:t>V</a:t>
            </a:r>
            <a:r>
              <a:rPr lang="en-GB" sz="2200" dirty="0">
                <a:solidFill>
                  <a:schemeClr val="accent5">
                    <a:lumMod val="50000"/>
                  </a:schemeClr>
                </a:solidFill>
              </a:rPr>
              <a:t> a t e r</a:t>
            </a:r>
          </a:p>
        </p:txBody>
      </p:sp>
      <p:pic>
        <p:nvPicPr>
          <p:cNvPr id="32" name="Picture 4" descr="Image result for werwolf clipart">
            <a:extLst>
              <a:ext uri="{FF2B5EF4-FFF2-40B4-BE49-F238E27FC236}">
                <a16:creationId xmlns:a16="http://schemas.microsoft.com/office/drawing/2014/main" id="{7B48EC29-C7B4-4B1A-816F-E27E1E70F4C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11894" y="2399432"/>
            <a:ext cx="607968" cy="7581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09DA0FA-35C0-4C2C-8778-5F206520C585}"/>
              </a:ext>
            </a:extLst>
          </p:cNvPr>
          <p:cNvSpPr txBox="1"/>
          <p:nvPr/>
        </p:nvSpPr>
        <p:spPr>
          <a:xfrm>
            <a:off x="6486121" y="2549935"/>
            <a:ext cx="3480619" cy="430887"/>
          </a:xfrm>
          <a:prstGeom prst="rect">
            <a:avLst/>
          </a:prstGeom>
          <a:noFill/>
        </p:spPr>
        <p:txBody>
          <a:bodyPr wrap="square" rtlCol="0">
            <a:spAutoFit/>
          </a:bodyPr>
          <a:lstStyle/>
          <a:p>
            <a:r>
              <a:rPr lang="en-GB" sz="2200" dirty="0">
                <a:solidFill>
                  <a:schemeClr val="accent5">
                    <a:lumMod val="50000"/>
                  </a:schemeClr>
                </a:solidFill>
              </a:rPr>
              <a:t>d e r   </a:t>
            </a:r>
            <a:r>
              <a:rPr lang="en-GB" sz="2200" b="1" dirty="0">
                <a:solidFill>
                  <a:schemeClr val="accent5">
                    <a:lumMod val="50000"/>
                  </a:schemeClr>
                </a:solidFill>
              </a:rPr>
              <a:t>W</a:t>
            </a:r>
            <a:r>
              <a:rPr lang="en-GB" sz="2200" dirty="0">
                <a:solidFill>
                  <a:schemeClr val="accent5">
                    <a:lumMod val="50000"/>
                  </a:schemeClr>
                </a:solidFill>
              </a:rPr>
              <a:t> e r </a:t>
            </a:r>
            <a:r>
              <a:rPr lang="en-GB" sz="2200" b="1" dirty="0">
                <a:solidFill>
                  <a:schemeClr val="accent5">
                    <a:lumMod val="50000"/>
                  </a:schemeClr>
                </a:solidFill>
              </a:rPr>
              <a:t>w</a:t>
            </a:r>
            <a:r>
              <a:rPr lang="en-GB" sz="2200" dirty="0">
                <a:solidFill>
                  <a:schemeClr val="accent5">
                    <a:lumMod val="50000"/>
                  </a:schemeClr>
                </a:solidFill>
              </a:rPr>
              <a:t> o l f</a:t>
            </a:r>
          </a:p>
        </p:txBody>
      </p:sp>
      <p:pic>
        <p:nvPicPr>
          <p:cNvPr id="34" name="Picture 33">
            <a:extLst>
              <a:ext uri="{FF2B5EF4-FFF2-40B4-BE49-F238E27FC236}">
                <a16:creationId xmlns:a16="http://schemas.microsoft.com/office/drawing/2014/main" id="{37AB1B13-96D0-4D21-85B6-3CFFB28C7CCA}"/>
              </a:ext>
            </a:extLst>
          </p:cNvPr>
          <p:cNvPicPr>
            <a:picLocks noChangeAspect="1"/>
          </p:cNvPicPr>
          <p:nvPr/>
        </p:nvPicPr>
        <p:blipFill>
          <a:blip r:embed="rId10"/>
          <a:stretch>
            <a:fillRect/>
          </a:stretch>
        </p:blipFill>
        <p:spPr>
          <a:xfrm>
            <a:off x="5427506" y="3436018"/>
            <a:ext cx="926327" cy="569854"/>
          </a:xfrm>
          <a:prstGeom prst="rect">
            <a:avLst/>
          </a:prstGeom>
        </p:spPr>
      </p:pic>
      <p:sp>
        <p:nvSpPr>
          <p:cNvPr id="35" name="TextBox 34">
            <a:extLst>
              <a:ext uri="{FF2B5EF4-FFF2-40B4-BE49-F238E27FC236}">
                <a16:creationId xmlns:a16="http://schemas.microsoft.com/office/drawing/2014/main" id="{0EBE6D85-132D-4946-BA9F-37396F4F091C}"/>
              </a:ext>
            </a:extLst>
          </p:cNvPr>
          <p:cNvSpPr txBox="1"/>
          <p:nvPr/>
        </p:nvSpPr>
        <p:spPr>
          <a:xfrm>
            <a:off x="6496790" y="3543410"/>
            <a:ext cx="3480619" cy="430887"/>
          </a:xfrm>
          <a:prstGeom prst="rect">
            <a:avLst/>
          </a:prstGeom>
          <a:noFill/>
        </p:spPr>
        <p:txBody>
          <a:bodyPr wrap="square" rtlCol="0">
            <a:spAutoFit/>
          </a:bodyPr>
          <a:lstStyle/>
          <a:p>
            <a:r>
              <a:rPr lang="en-GB" sz="2200" b="1" dirty="0">
                <a:solidFill>
                  <a:schemeClr val="accent5">
                    <a:lumMod val="50000"/>
                  </a:schemeClr>
                </a:solidFill>
              </a:rPr>
              <a:t>w</a:t>
            </a:r>
            <a:r>
              <a:rPr lang="en-GB" sz="2200" dirty="0">
                <a:solidFill>
                  <a:schemeClr val="accent5">
                    <a:lumMod val="50000"/>
                  </a:schemeClr>
                </a:solidFill>
              </a:rPr>
              <a:t> i e   </a:t>
            </a:r>
            <a:r>
              <a:rPr lang="en-GB" sz="2200" b="1" dirty="0">
                <a:solidFill>
                  <a:schemeClr val="accent5">
                    <a:lumMod val="50000"/>
                  </a:schemeClr>
                </a:solidFill>
              </a:rPr>
              <a:t>v</a:t>
            </a:r>
            <a:r>
              <a:rPr lang="en-GB" sz="2200" dirty="0">
                <a:solidFill>
                  <a:schemeClr val="accent5">
                    <a:lumMod val="50000"/>
                  </a:schemeClr>
                </a:solidFill>
              </a:rPr>
              <a:t> </a:t>
            </a:r>
            <a:r>
              <a:rPr lang="en-GB" sz="2200" dirty="0" err="1">
                <a:solidFill>
                  <a:schemeClr val="accent5">
                    <a:lumMod val="50000"/>
                  </a:schemeClr>
                </a:solidFill>
              </a:rPr>
              <a:t>i</a:t>
            </a:r>
            <a:r>
              <a:rPr lang="en-GB" sz="2200" dirty="0">
                <a:solidFill>
                  <a:schemeClr val="accent5">
                    <a:lumMod val="50000"/>
                  </a:schemeClr>
                </a:solidFill>
              </a:rPr>
              <a:t> e l e ?</a:t>
            </a:r>
          </a:p>
        </p:txBody>
      </p:sp>
      <p:pic>
        <p:nvPicPr>
          <p:cNvPr id="36" name="Picture 28" descr="Image result for 24 clipart">
            <a:extLst>
              <a:ext uri="{FF2B5EF4-FFF2-40B4-BE49-F238E27FC236}">
                <a16:creationId xmlns:a16="http://schemas.microsoft.com/office/drawing/2014/main" id="{7EA0534D-C84E-48B2-80B5-F5E8404C1A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71211" y="4478819"/>
            <a:ext cx="638915" cy="5643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E4E2D0-A160-4C87-995D-C7FA026311D8}"/>
              </a:ext>
            </a:extLst>
          </p:cNvPr>
          <p:cNvSpPr txBox="1"/>
          <p:nvPr/>
        </p:nvSpPr>
        <p:spPr>
          <a:xfrm>
            <a:off x="6486121" y="4536885"/>
            <a:ext cx="3480619" cy="430887"/>
          </a:xfrm>
          <a:prstGeom prst="rect">
            <a:avLst/>
          </a:prstGeom>
          <a:noFill/>
        </p:spPr>
        <p:txBody>
          <a:bodyPr wrap="square" rtlCol="0">
            <a:spAutoFit/>
          </a:bodyPr>
          <a:lstStyle/>
          <a:p>
            <a:r>
              <a:rPr lang="en-GB" sz="2200" b="1" dirty="0">
                <a:solidFill>
                  <a:schemeClr val="accent5">
                    <a:lumMod val="50000"/>
                  </a:schemeClr>
                </a:solidFill>
              </a:rPr>
              <a:t>v </a:t>
            </a:r>
            <a:r>
              <a:rPr lang="en-GB" sz="2200" dirty="0" err="1">
                <a:solidFill>
                  <a:schemeClr val="accent5">
                    <a:lumMod val="50000"/>
                  </a:schemeClr>
                </a:solidFill>
              </a:rPr>
              <a:t>i</a:t>
            </a:r>
            <a:r>
              <a:rPr lang="en-GB" sz="2200" dirty="0">
                <a:solidFill>
                  <a:schemeClr val="accent5">
                    <a:lumMod val="50000"/>
                  </a:schemeClr>
                </a:solidFill>
              </a:rPr>
              <a:t> e r u n d z </a:t>
            </a:r>
            <a:r>
              <a:rPr lang="en-GB" sz="2200" b="1" dirty="0">
                <a:solidFill>
                  <a:schemeClr val="accent5">
                    <a:lumMod val="50000"/>
                  </a:schemeClr>
                </a:solidFill>
              </a:rPr>
              <a:t>w</a:t>
            </a:r>
            <a:r>
              <a:rPr lang="en-GB" sz="2200" dirty="0">
                <a:solidFill>
                  <a:schemeClr val="accent5">
                    <a:lumMod val="50000"/>
                  </a:schemeClr>
                </a:solidFill>
              </a:rPr>
              <a:t> a n z </a:t>
            </a:r>
            <a:r>
              <a:rPr lang="en-GB" sz="2200" dirty="0" err="1">
                <a:solidFill>
                  <a:schemeClr val="accent5">
                    <a:lumMod val="50000"/>
                  </a:schemeClr>
                </a:solidFill>
              </a:rPr>
              <a:t>i</a:t>
            </a:r>
            <a:r>
              <a:rPr lang="en-GB" sz="2200" dirty="0">
                <a:solidFill>
                  <a:schemeClr val="accent5">
                    <a:lumMod val="50000"/>
                  </a:schemeClr>
                </a:solidFill>
              </a:rPr>
              <a:t> g</a:t>
            </a:r>
          </a:p>
        </p:txBody>
      </p:sp>
      <p:sp>
        <p:nvSpPr>
          <p:cNvPr id="39" name="Rectangle 38">
            <a:extLst>
              <a:ext uri="{FF2B5EF4-FFF2-40B4-BE49-F238E27FC236}">
                <a16:creationId xmlns:a16="http://schemas.microsoft.com/office/drawing/2014/main" id="{5E329BC7-C4AD-4139-9A62-362035E697EB}"/>
              </a:ext>
            </a:extLst>
          </p:cNvPr>
          <p:cNvSpPr/>
          <p:nvPr/>
        </p:nvSpPr>
        <p:spPr>
          <a:xfrm>
            <a:off x="727831" y="5429221"/>
            <a:ext cx="583796" cy="522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A576267E-EFA8-44F8-8562-A98000C1074E}"/>
              </a:ext>
            </a:extLst>
          </p:cNvPr>
          <p:cNvSpPr txBox="1"/>
          <p:nvPr/>
        </p:nvSpPr>
        <p:spPr>
          <a:xfrm>
            <a:off x="1485438" y="5506028"/>
            <a:ext cx="3480619" cy="430887"/>
          </a:xfrm>
          <a:prstGeom prst="rect">
            <a:avLst/>
          </a:prstGeom>
          <a:noFill/>
        </p:spPr>
        <p:txBody>
          <a:bodyPr wrap="square" rtlCol="0">
            <a:spAutoFit/>
          </a:bodyPr>
          <a:lstStyle/>
          <a:p>
            <a:r>
              <a:rPr lang="en-GB" sz="2200" dirty="0">
                <a:solidFill>
                  <a:schemeClr val="accent5">
                    <a:lumMod val="50000"/>
                  </a:schemeClr>
                </a:solidFill>
              </a:rPr>
              <a:t>d a s   </a:t>
            </a:r>
            <a:r>
              <a:rPr lang="en-GB" sz="2200" b="1" dirty="0">
                <a:solidFill>
                  <a:schemeClr val="accent5">
                    <a:lumMod val="50000"/>
                  </a:schemeClr>
                </a:solidFill>
              </a:rPr>
              <a:t>V</a:t>
            </a:r>
            <a:r>
              <a:rPr lang="en-GB" sz="2200" dirty="0">
                <a:solidFill>
                  <a:schemeClr val="accent5">
                    <a:lumMod val="50000"/>
                  </a:schemeClr>
                </a:solidFill>
              </a:rPr>
              <a:t> </a:t>
            </a:r>
            <a:r>
              <a:rPr lang="en-GB" sz="2200" dirty="0" err="1">
                <a:solidFill>
                  <a:schemeClr val="accent5">
                    <a:lumMod val="50000"/>
                  </a:schemeClr>
                </a:solidFill>
              </a:rPr>
              <a:t>i</a:t>
            </a:r>
            <a:r>
              <a:rPr lang="en-GB" sz="2200" dirty="0">
                <a:solidFill>
                  <a:schemeClr val="accent5">
                    <a:lumMod val="50000"/>
                  </a:schemeClr>
                </a:solidFill>
              </a:rPr>
              <a:t> e r e c k</a:t>
            </a:r>
          </a:p>
        </p:txBody>
      </p:sp>
      <p:pic>
        <p:nvPicPr>
          <p:cNvPr id="14338" name="Picture 2" descr="Cold, Cool, Hot, Icon, Measure, Measurement, Symbol">
            <a:extLst>
              <a:ext uri="{FF2B5EF4-FFF2-40B4-BE49-F238E27FC236}">
                <a16:creationId xmlns:a16="http://schemas.microsoft.com/office/drawing/2014/main" id="{0CC9149F-012C-4A48-A71B-91C2197397D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43932" y="5398877"/>
            <a:ext cx="346928" cy="69385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4853D89-8792-4469-95DA-C7264680C7C8}"/>
              </a:ext>
            </a:extLst>
          </p:cNvPr>
          <p:cNvSpPr txBox="1"/>
          <p:nvPr/>
        </p:nvSpPr>
        <p:spPr>
          <a:xfrm>
            <a:off x="6496790" y="5530361"/>
            <a:ext cx="3480619" cy="430887"/>
          </a:xfrm>
          <a:prstGeom prst="rect">
            <a:avLst/>
          </a:prstGeom>
          <a:noFill/>
        </p:spPr>
        <p:txBody>
          <a:bodyPr wrap="square" rtlCol="0">
            <a:spAutoFit/>
          </a:bodyPr>
          <a:lstStyle/>
          <a:p>
            <a:r>
              <a:rPr lang="en-GB" sz="2200" b="1" dirty="0">
                <a:solidFill>
                  <a:schemeClr val="accent5">
                    <a:lumMod val="50000"/>
                  </a:schemeClr>
                </a:solidFill>
              </a:rPr>
              <a:t>w</a:t>
            </a:r>
            <a:r>
              <a:rPr lang="en-GB" sz="2200" dirty="0">
                <a:solidFill>
                  <a:schemeClr val="accent5">
                    <a:lumMod val="50000"/>
                  </a:schemeClr>
                </a:solidFill>
              </a:rPr>
              <a:t> a r m</a:t>
            </a:r>
          </a:p>
        </p:txBody>
      </p:sp>
      <p:sp>
        <p:nvSpPr>
          <p:cNvPr id="51" name="Rectangle 50"/>
          <p:cNvSpPr/>
          <p:nvPr/>
        </p:nvSpPr>
        <p:spPr>
          <a:xfrm>
            <a:off x="10792073" y="131299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2"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3"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54"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55"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65" name="Rectangle 64"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6"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67" name="Rectangle 66"/>
          <p:cNvSpPr/>
          <p:nvPr/>
        </p:nvSpPr>
        <p:spPr>
          <a:xfrm>
            <a:off x="9982147" y="54938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p:cNvCxnSpPr/>
          <p:nvPr/>
        </p:nvCxnSpPr>
        <p:spPr>
          <a:xfrm>
            <a:off x="10103675" y="5489143"/>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0813222" y="13372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72"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1099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53"/>
                                        </p:tgtEl>
                                      </p:cBhvr>
                                    </p:animEffect>
                                    <p:set>
                                      <p:cBhvr>
                                        <p:cTn id="7" dur="1" fill="hold">
                                          <p:stCondLst>
                                            <p:cond delay="58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29" name="Picture 2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0" y="326124"/>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2200" b="1" dirty="0">
                <a:solidFill>
                  <a:schemeClr val="lt1"/>
                </a:solidFill>
              </a:rPr>
              <a:t>Talking about what you and others are like</a:t>
            </a:r>
            <a:endParaRPr sz="2200" b="1" dirty="0">
              <a:solidFill>
                <a:schemeClr val="lt1"/>
              </a:solidFill>
            </a:endParaRPr>
          </a:p>
        </p:txBody>
      </p:sp>
      <p:sp>
        <p:nvSpPr>
          <p:cNvPr id="2" name="TextBox 1"/>
          <p:cNvSpPr txBox="1"/>
          <p:nvPr/>
        </p:nvSpPr>
        <p:spPr>
          <a:xfrm>
            <a:off x="178822" y="1263073"/>
            <a:ext cx="11834355"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As you know, the </a:t>
            </a:r>
            <a:r>
              <a:rPr kumimoji="0" lang="en-GB" sz="210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verb </a:t>
            </a:r>
            <a:r>
              <a:rPr kumimoji="0" lang="en-GB" sz="21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sein</a:t>
            </a:r>
            <a:r>
              <a:rPr kumimoji="0" lang="en-GB" sz="210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has</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irregular</a:t>
            </a:r>
            <a:r>
              <a:rPr kumimoji="0" lang="en-GB" sz="21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forms</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which match the </a:t>
            </a:r>
            <a:r>
              <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subject pronoun.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say </a:t>
            </a:r>
            <a:r>
              <a:rPr kumimoji="0" lang="en-GB" sz="2100" b="1" i="1"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wir</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kumimoji="0" lang="en-GB" sz="21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sein</a:t>
            </a:r>
            <a:r>
              <a:rPr kumimoji="0" lang="en-GB" sz="2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form of </a:t>
            </a:r>
            <a:r>
              <a:rPr kumimoji="0" lang="en-GB" sz="20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sein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the same as the </a:t>
            </a:r>
            <a:r>
              <a:rPr lang="en-GB" sz="2000" b="1" i="1" dirty="0" err="1">
                <a:solidFill>
                  <a:srgbClr val="5B9BD5">
                    <a:lumMod val="50000"/>
                  </a:srgbClr>
                </a:solidFill>
                <a:latin typeface="Century Gothic" panose="020B0502020202020204" pitchFamily="34" charset="0"/>
              </a:rPr>
              <a:t>sie</a:t>
            </a:r>
            <a:r>
              <a:rPr lang="en-GB" sz="2000" b="1"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(they)</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Rectangle 11"/>
          <p:cNvSpPr/>
          <p:nvPr/>
        </p:nvSpPr>
        <p:spPr>
          <a:xfrm>
            <a:off x="114042" y="3503643"/>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p:cNvSpPr/>
          <p:nvPr/>
        </p:nvSpPr>
        <p:spPr>
          <a:xfrm>
            <a:off x="4715548" y="3489488"/>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p:cNvSpPr/>
          <p:nvPr/>
        </p:nvSpPr>
        <p:spPr>
          <a:xfrm>
            <a:off x="9375744" y="3489488"/>
            <a:ext cx="582174" cy="310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E13ADECE-96C2-4938-B9A3-B436EB803217}"/>
              </a:ext>
            </a:extLst>
          </p:cNvPr>
          <p:cNvSpPr txBox="1"/>
          <p:nvPr/>
        </p:nvSpPr>
        <p:spPr>
          <a:xfrm>
            <a:off x="189918" y="1794363"/>
            <a:ext cx="470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1"/>
                </a:solidFill>
                <a:effectLst/>
                <a:uLnTx/>
                <a:uFillTx/>
                <a:latin typeface="Century Gothic" panose="020F0302020204030204"/>
                <a:ea typeface="+mn-ea"/>
                <a:cs typeface="+mn-cs"/>
              </a:rPr>
              <a:t>Ich bin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Einzelkind</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9BEF3CA3-0736-4C2E-9685-F35F45FE348A}"/>
              </a:ext>
            </a:extLst>
          </p:cNvPr>
          <p:cNvSpPr txBox="1"/>
          <p:nvPr/>
        </p:nvSpPr>
        <p:spPr>
          <a:xfrm>
            <a:off x="4767624" y="1794363"/>
            <a:ext cx="3640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Du </a:t>
            </a:r>
            <a:r>
              <a:rPr kumimoji="0" lang="en-GB" sz="2000" b="1"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bist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nett.	</a:t>
            </a:r>
          </a:p>
        </p:txBody>
      </p:sp>
      <p:sp>
        <p:nvSpPr>
          <p:cNvPr id="18" name="TextBox 17">
            <a:extLst>
              <a:ext uri="{FF2B5EF4-FFF2-40B4-BE49-F238E27FC236}">
                <a16:creationId xmlns:a16="http://schemas.microsoft.com/office/drawing/2014/main" id="{929BCDF8-5983-4334-873F-88DD3781F527}"/>
              </a:ext>
            </a:extLst>
          </p:cNvPr>
          <p:cNvSpPr txBox="1"/>
          <p:nvPr/>
        </p:nvSpPr>
        <p:spPr>
          <a:xfrm>
            <a:off x="8399264" y="1794363"/>
            <a:ext cx="2848175" cy="707886"/>
          </a:xfrm>
          <a:prstGeom prst="rect">
            <a:avLst/>
          </a:prstGeom>
          <a:noFill/>
        </p:spPr>
        <p:txBody>
          <a:bodyPr wrap="square" rtlCol="0">
            <a:spAutoFit/>
          </a:bodyPr>
          <a:lstStyle/>
          <a:p>
            <a:pPr lvl="0"/>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Sie </a:t>
            </a:r>
            <a:r>
              <a:rPr kumimoji="0" lang="en-GB" sz="2000" b="1"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ist</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Sängerin</a:t>
            </a:r>
            <a:r>
              <a:rPr lang="en-GB" sz="2000" dirty="0">
                <a:solidFill>
                  <a:srgbClr val="5B9BD5">
                    <a:lumMod val="50000"/>
                  </a:srgbClr>
                </a:solidFill>
                <a:latin typeface="Century Gothic" panose="020B0502020202020204" pitchFamily="34" charset="0"/>
              </a:rPr>
              <a: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E0A5CFAE-64BA-42EA-B97B-C8587615C2B3}"/>
              </a:ext>
            </a:extLst>
          </p:cNvPr>
          <p:cNvSpPr txBox="1"/>
          <p:nvPr/>
        </p:nvSpPr>
        <p:spPr>
          <a:xfrm>
            <a:off x="4777498" y="1888554"/>
            <a:ext cx="476350"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3" name="TextBox 22">
            <a:extLst>
              <a:ext uri="{FF2B5EF4-FFF2-40B4-BE49-F238E27FC236}">
                <a16:creationId xmlns:a16="http://schemas.microsoft.com/office/drawing/2014/main" id="{EA3E40A8-0B09-4C1F-9717-7E25FA66CEC9}"/>
              </a:ext>
            </a:extLst>
          </p:cNvPr>
          <p:cNvSpPr txBox="1"/>
          <p:nvPr/>
        </p:nvSpPr>
        <p:spPr>
          <a:xfrm>
            <a:off x="8371617" y="1869795"/>
            <a:ext cx="533401" cy="309634"/>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4" name="TextBox 23">
            <a:extLst>
              <a:ext uri="{FF2B5EF4-FFF2-40B4-BE49-F238E27FC236}">
                <a16:creationId xmlns:a16="http://schemas.microsoft.com/office/drawing/2014/main" id="{9F622FB9-67DB-4991-8552-686056DF6170}"/>
              </a:ext>
            </a:extLst>
          </p:cNvPr>
          <p:cNvSpPr txBox="1"/>
          <p:nvPr/>
        </p:nvSpPr>
        <p:spPr>
          <a:xfrm>
            <a:off x="216722" y="1883165"/>
            <a:ext cx="520474"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7" name="TextBox 36">
            <a:extLst>
              <a:ext uri="{FF2B5EF4-FFF2-40B4-BE49-F238E27FC236}">
                <a16:creationId xmlns:a16="http://schemas.microsoft.com/office/drawing/2014/main" id="{43781AB9-3EF3-42C7-89C9-BC4A417C57D3}"/>
              </a:ext>
            </a:extLst>
          </p:cNvPr>
          <p:cNvSpPr txBox="1"/>
          <p:nvPr/>
        </p:nvSpPr>
        <p:spPr>
          <a:xfrm>
            <a:off x="178822" y="3202915"/>
            <a:ext cx="47067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1"/>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1"/>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Einzelkind</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1"/>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DAA521"/>
                </a:solidFill>
                <a:effectLst/>
                <a:uLnTx/>
                <a:uFillTx/>
                <a:latin typeface="Century Gothic" panose="020F0302020204030204"/>
                <a:ea typeface="+mn-ea"/>
                <a:cs typeface="+mn-cs"/>
              </a:rPr>
              <a:t>are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only children.</a:t>
            </a:r>
          </a:p>
        </p:txBody>
      </p:sp>
      <p:sp>
        <p:nvSpPr>
          <p:cNvPr id="38" name="TextBox 37">
            <a:extLst>
              <a:ext uri="{FF2B5EF4-FFF2-40B4-BE49-F238E27FC236}">
                <a16:creationId xmlns:a16="http://schemas.microsoft.com/office/drawing/2014/main" id="{646F45F0-E059-47D5-8354-0AD98B5B5CFC}"/>
              </a:ext>
            </a:extLst>
          </p:cNvPr>
          <p:cNvSpPr txBox="1"/>
          <p:nvPr/>
        </p:nvSpPr>
        <p:spPr>
          <a:xfrm>
            <a:off x="4756528" y="3207246"/>
            <a:ext cx="3640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Wir</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lang="en-GB" sz="2000" b="1" dirty="0" err="1">
                <a:solidFill>
                  <a:srgbClr val="DAA521"/>
                </a:solidFill>
                <a:latin typeface="Century Gothic" panose="020B0502020202020204" pitchFamily="34" charset="0"/>
              </a:rPr>
              <a:t>sind</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nett.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We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are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nice.</a:t>
            </a:r>
          </a:p>
        </p:txBody>
      </p:sp>
      <p:sp>
        <p:nvSpPr>
          <p:cNvPr id="39" name="TextBox 38">
            <a:extLst>
              <a:ext uri="{FF2B5EF4-FFF2-40B4-BE49-F238E27FC236}">
                <a16:creationId xmlns:a16="http://schemas.microsoft.com/office/drawing/2014/main" id="{C2281AD2-BD41-4926-A244-DB67D625E4B3}"/>
              </a:ext>
            </a:extLst>
          </p:cNvPr>
          <p:cNvSpPr txBox="1"/>
          <p:nvPr/>
        </p:nvSpPr>
        <p:spPr>
          <a:xfrm>
            <a:off x="8399263" y="3211311"/>
            <a:ext cx="3986635" cy="1015663"/>
          </a:xfrm>
          <a:prstGeom prst="rect">
            <a:avLst/>
          </a:prstGeom>
          <a:noFill/>
        </p:spPr>
        <p:txBody>
          <a:bodyPr wrap="square" rtlCol="0">
            <a:spAutoFit/>
          </a:bodyPr>
          <a:lstStyle/>
          <a:p>
            <a:pPr lvl="0"/>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Wir</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sind</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000" dirty="0" err="1">
                <a:solidFill>
                  <a:srgbClr val="5B9BD5">
                    <a:lumMod val="50000"/>
                  </a:srgbClr>
                </a:solidFill>
                <a:latin typeface="Century Gothic" panose="020B0502020202020204" pitchFamily="34" charset="0"/>
              </a:rPr>
              <a:t>Sänger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We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are</a:t>
            </a:r>
            <a:r>
              <a:rPr kumimoji="0" lang="en-GB" sz="2000" b="0"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singers.</a:t>
            </a:r>
          </a:p>
        </p:txBody>
      </p:sp>
      <p:sp>
        <p:nvSpPr>
          <p:cNvPr id="40" name="TextBox 39">
            <a:extLst>
              <a:ext uri="{FF2B5EF4-FFF2-40B4-BE49-F238E27FC236}">
                <a16:creationId xmlns:a16="http://schemas.microsoft.com/office/drawing/2014/main" id="{92DA5076-95DC-430B-ACF8-500F3283B850}"/>
              </a:ext>
            </a:extLst>
          </p:cNvPr>
          <p:cNvSpPr txBox="1"/>
          <p:nvPr/>
        </p:nvSpPr>
        <p:spPr>
          <a:xfrm>
            <a:off x="4766402" y="3301437"/>
            <a:ext cx="476350"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1" name="TextBox 40">
            <a:extLst>
              <a:ext uri="{FF2B5EF4-FFF2-40B4-BE49-F238E27FC236}">
                <a16:creationId xmlns:a16="http://schemas.microsoft.com/office/drawing/2014/main" id="{0DB6BABB-FC5D-467B-A662-6480E6515FA4}"/>
              </a:ext>
            </a:extLst>
          </p:cNvPr>
          <p:cNvSpPr txBox="1"/>
          <p:nvPr/>
        </p:nvSpPr>
        <p:spPr>
          <a:xfrm>
            <a:off x="8388168" y="3276490"/>
            <a:ext cx="533401" cy="309634"/>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2" name="TextBox 41">
            <a:extLst>
              <a:ext uri="{FF2B5EF4-FFF2-40B4-BE49-F238E27FC236}">
                <a16:creationId xmlns:a16="http://schemas.microsoft.com/office/drawing/2014/main" id="{DAAFE847-5C9C-4F48-9E2A-662540B390CB}"/>
              </a:ext>
            </a:extLst>
          </p:cNvPr>
          <p:cNvSpPr txBox="1"/>
          <p:nvPr/>
        </p:nvSpPr>
        <p:spPr>
          <a:xfrm>
            <a:off x="205626" y="3291717"/>
            <a:ext cx="490590"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2" name="TextBox 21">
            <a:extLst>
              <a:ext uri="{FF2B5EF4-FFF2-40B4-BE49-F238E27FC236}">
                <a16:creationId xmlns:a16="http://schemas.microsoft.com/office/drawing/2014/main" id="{42CE903B-2B54-4DCB-9E90-F41DA0BF44F9}"/>
              </a:ext>
            </a:extLst>
          </p:cNvPr>
          <p:cNvSpPr txBox="1"/>
          <p:nvPr/>
        </p:nvSpPr>
        <p:spPr>
          <a:xfrm>
            <a:off x="216722" y="5090115"/>
            <a:ext cx="47067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1"/>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DAA521"/>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1"/>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Einzelkind</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1"/>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DAA521"/>
                </a:solidFill>
                <a:effectLst/>
                <a:uLnTx/>
                <a:uFillTx/>
                <a:latin typeface="Century Gothic" panose="020F0302020204030204"/>
                <a:ea typeface="+mn-ea"/>
                <a:cs typeface="+mn-cs"/>
              </a:rPr>
              <a:t>are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only children.</a:t>
            </a:r>
          </a:p>
        </p:txBody>
      </p:sp>
      <p:sp>
        <p:nvSpPr>
          <p:cNvPr id="25" name="TextBox 24">
            <a:extLst>
              <a:ext uri="{FF2B5EF4-FFF2-40B4-BE49-F238E27FC236}">
                <a16:creationId xmlns:a16="http://schemas.microsoft.com/office/drawing/2014/main" id="{D79359D8-20AB-41DB-BEB0-3A47DAC76A74}"/>
              </a:ext>
            </a:extLst>
          </p:cNvPr>
          <p:cNvSpPr txBox="1"/>
          <p:nvPr/>
        </p:nvSpPr>
        <p:spPr>
          <a:xfrm>
            <a:off x="4794428" y="5094446"/>
            <a:ext cx="3640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Sie </a:t>
            </a:r>
            <a:r>
              <a:rPr lang="en-GB" sz="2000" b="1" dirty="0" err="1">
                <a:solidFill>
                  <a:srgbClr val="DAA521"/>
                </a:solidFill>
                <a:latin typeface="Century Gothic" panose="020B0502020202020204" pitchFamily="34" charset="0"/>
              </a:rPr>
              <a:t>sind</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nett.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They</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mn-cs"/>
              </a:rPr>
              <a:t>are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nice.</a:t>
            </a:r>
          </a:p>
        </p:txBody>
      </p:sp>
      <p:sp>
        <p:nvSpPr>
          <p:cNvPr id="26" name="TextBox 25">
            <a:extLst>
              <a:ext uri="{FF2B5EF4-FFF2-40B4-BE49-F238E27FC236}">
                <a16:creationId xmlns:a16="http://schemas.microsoft.com/office/drawing/2014/main" id="{6614162C-65D6-422A-A298-ECE482AD3253}"/>
              </a:ext>
            </a:extLst>
          </p:cNvPr>
          <p:cNvSpPr txBox="1"/>
          <p:nvPr/>
        </p:nvSpPr>
        <p:spPr>
          <a:xfrm>
            <a:off x="189918" y="5160171"/>
            <a:ext cx="490590"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7" name="TextBox 26">
            <a:extLst>
              <a:ext uri="{FF2B5EF4-FFF2-40B4-BE49-F238E27FC236}">
                <a16:creationId xmlns:a16="http://schemas.microsoft.com/office/drawing/2014/main" id="{87739DB9-D03D-49AF-ACB9-0D355801BCCF}"/>
              </a:ext>
            </a:extLst>
          </p:cNvPr>
          <p:cNvSpPr txBox="1"/>
          <p:nvPr/>
        </p:nvSpPr>
        <p:spPr>
          <a:xfrm>
            <a:off x="4752162" y="5187500"/>
            <a:ext cx="490590"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 name="Speech Bubble: Rectangle with Corners Rounded 2">
            <a:extLst>
              <a:ext uri="{FF2B5EF4-FFF2-40B4-BE49-F238E27FC236}">
                <a16:creationId xmlns:a16="http://schemas.microsoft.com/office/drawing/2014/main" id="{4D09B138-9CA9-4284-943E-AECE5816A624}"/>
              </a:ext>
            </a:extLst>
          </p:cNvPr>
          <p:cNvSpPr/>
          <p:nvPr/>
        </p:nvSpPr>
        <p:spPr>
          <a:xfrm>
            <a:off x="7511593" y="2555139"/>
            <a:ext cx="4310475" cy="3193532"/>
          </a:xfrm>
          <a:prstGeom prst="wedgeRoundRectCallou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When using </a:t>
            </a:r>
            <a:r>
              <a:rPr lang="en-GB" sz="2000" b="1" i="1" dirty="0">
                <a:solidFill>
                  <a:schemeClr val="bg1"/>
                </a:solidFill>
              </a:rPr>
              <a:t>sein + </a:t>
            </a:r>
            <a:r>
              <a:rPr lang="en-GB" sz="2000" b="1" dirty="0">
                <a:solidFill>
                  <a:schemeClr val="bg1"/>
                </a:solidFill>
              </a:rPr>
              <a:t>noun </a:t>
            </a:r>
            <a:r>
              <a:rPr lang="en-GB" sz="2000" dirty="0">
                <a:solidFill>
                  <a:schemeClr val="bg1"/>
                </a:solidFill>
              </a:rPr>
              <a:t>to talk about yourself or others, </a:t>
            </a:r>
            <a:r>
              <a:rPr lang="en-GB" sz="2000" b="1" dirty="0">
                <a:solidFill>
                  <a:schemeClr val="bg1"/>
                </a:solidFill>
              </a:rPr>
              <a:t>no indefinite article </a:t>
            </a:r>
            <a:r>
              <a:rPr lang="en-GB" sz="2000" dirty="0">
                <a:solidFill>
                  <a:schemeClr val="bg1"/>
                </a:solidFill>
              </a:rPr>
              <a:t>is needed:</a:t>
            </a:r>
          </a:p>
          <a:p>
            <a:pPr algn="ctr"/>
            <a:endParaRPr lang="en-GB" sz="2000" b="1" dirty="0">
              <a:solidFill>
                <a:schemeClr val="bg1"/>
              </a:solidFill>
            </a:endParaRPr>
          </a:p>
          <a:p>
            <a:pPr algn="ctr"/>
            <a:r>
              <a:rPr lang="en-GB" sz="2000" dirty="0">
                <a:solidFill>
                  <a:schemeClr val="bg1"/>
                </a:solidFill>
              </a:rPr>
              <a:t>Ich bin </a:t>
            </a:r>
            <a:r>
              <a:rPr lang="en-GB" sz="2000" dirty="0" err="1">
                <a:solidFill>
                  <a:schemeClr val="bg1"/>
                </a:solidFill>
              </a:rPr>
              <a:t>Einzelkind</a:t>
            </a:r>
            <a:r>
              <a:rPr lang="en-GB" sz="2000" dirty="0">
                <a:solidFill>
                  <a:schemeClr val="bg1"/>
                </a:solidFill>
              </a:rPr>
              <a:t>.</a:t>
            </a:r>
          </a:p>
          <a:p>
            <a:pPr algn="ctr"/>
            <a:endParaRPr lang="en-GB" sz="2000" dirty="0">
              <a:solidFill>
                <a:schemeClr val="bg1"/>
              </a:solidFill>
            </a:endParaRPr>
          </a:p>
          <a:p>
            <a:pPr algn="ctr"/>
            <a:r>
              <a:rPr lang="en-GB" sz="2000" dirty="0">
                <a:solidFill>
                  <a:schemeClr val="bg1"/>
                </a:solidFill>
              </a:rPr>
              <a:t>This is different from English:</a:t>
            </a:r>
          </a:p>
          <a:p>
            <a:pPr algn="ctr"/>
            <a:endParaRPr lang="en-GB" sz="2000" dirty="0">
              <a:solidFill>
                <a:schemeClr val="bg1"/>
              </a:solidFill>
            </a:endParaRPr>
          </a:p>
          <a:p>
            <a:pPr algn="ctr"/>
            <a:r>
              <a:rPr lang="en-GB" sz="2000" dirty="0">
                <a:solidFill>
                  <a:schemeClr val="bg1"/>
                </a:solidFill>
              </a:rPr>
              <a:t>I am </a:t>
            </a:r>
            <a:r>
              <a:rPr lang="en-GB" sz="2000" b="1" dirty="0">
                <a:solidFill>
                  <a:schemeClr val="bg1"/>
                </a:solidFill>
              </a:rPr>
              <a:t>an</a:t>
            </a:r>
            <a:r>
              <a:rPr lang="en-GB" sz="2000" dirty="0">
                <a:solidFill>
                  <a:schemeClr val="bg1"/>
                </a:solidFill>
              </a:rPr>
              <a:t> only child.</a:t>
            </a:r>
          </a:p>
        </p:txBody>
      </p:sp>
      <p:sp>
        <p:nvSpPr>
          <p:cNvPr id="28"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46154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21" grpId="0" animBg="1"/>
      <p:bldP spid="21" grpId="1" animBg="1"/>
      <p:bldP spid="23" grpId="0" animBg="1"/>
      <p:bldP spid="23" grpId="1" animBg="1"/>
      <p:bldP spid="24" grpId="0" animBg="1"/>
      <p:bldP spid="24" grpId="1" animBg="1"/>
      <p:bldP spid="37" grpId="0"/>
      <p:bldP spid="38" grpId="0"/>
      <p:bldP spid="39" grpId="0"/>
      <p:bldP spid="40" grpId="0" animBg="1"/>
      <p:bldP spid="40" grpId="1" animBg="1"/>
      <p:bldP spid="41" grpId="0" animBg="1"/>
      <p:bldP spid="41" grpId="1" animBg="1"/>
      <p:bldP spid="42" grpId="0" animBg="1"/>
      <p:bldP spid="42" grpId="1" animBg="1"/>
      <p:bldP spid="22" grpId="0"/>
      <p:bldP spid="25" grpId="0"/>
      <p:bldP spid="26" grpId="0" animBg="1"/>
      <p:bldP spid="26" grpId="1" animBg="1"/>
      <p:bldP spid="27" grpId="0" animBg="1"/>
      <p:bldP spid="27" grpId="1"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77811" y="313429"/>
            <a:ext cx="5758378" cy="707849"/>
          </a:xfrm>
        </p:spPr>
        <p:txBody>
          <a:bodyPr>
            <a:normAutofit fontScale="90000"/>
          </a:bodyPr>
          <a:lstStyle/>
          <a:p>
            <a:r>
              <a:rPr lang="en-GB" sz="3600" b="1" dirty="0">
                <a:solidFill>
                  <a:schemeClr val="bg1"/>
                </a:solidFill>
              </a:rPr>
              <a:t>Was </a:t>
            </a:r>
            <a:r>
              <a:rPr lang="en-GB" sz="3600" b="1" dirty="0" err="1">
                <a:solidFill>
                  <a:schemeClr val="bg1"/>
                </a:solidFill>
              </a:rPr>
              <a:t>haben</a:t>
            </a:r>
            <a:r>
              <a:rPr lang="en-GB" sz="3600" b="1" dirty="0">
                <a:solidFill>
                  <a:schemeClr val="bg1"/>
                </a:solidFill>
              </a:rPr>
              <a:t> </a:t>
            </a:r>
            <a:r>
              <a:rPr lang="en-GB" sz="3600" b="1" dirty="0" err="1">
                <a:solidFill>
                  <a:schemeClr val="bg1"/>
                </a:solidFill>
              </a:rPr>
              <a:t>wir</a:t>
            </a:r>
            <a:r>
              <a:rPr lang="en-GB" sz="3600" b="1" dirty="0">
                <a:solidFill>
                  <a:schemeClr val="bg1"/>
                </a:solidFill>
              </a:rPr>
              <a:t> </a:t>
            </a:r>
            <a:r>
              <a:rPr lang="en-GB" sz="3600" b="1" dirty="0" err="1">
                <a:solidFill>
                  <a:schemeClr val="bg1"/>
                </a:solidFill>
              </a:rPr>
              <a:t>gemeinsam</a:t>
            </a:r>
            <a:r>
              <a:rPr lang="en-GB" sz="3600" b="1" dirty="0">
                <a:solidFill>
                  <a:schemeClr val="bg1"/>
                </a:solidFill>
              </a:rPr>
              <a:t>?</a:t>
            </a:r>
          </a:p>
        </p:txBody>
      </p:sp>
      <p:sp>
        <p:nvSpPr>
          <p:cNvPr id="24" name="TextBox 23">
            <a:extLst>
              <a:ext uri="{FF2B5EF4-FFF2-40B4-BE49-F238E27FC236}">
                <a16:creationId xmlns:a16="http://schemas.microsoft.com/office/drawing/2014/main" id="{A8BC4324-3123-4AE1-AC7F-419F553A33C6}"/>
              </a:ext>
            </a:extLst>
          </p:cNvPr>
          <p:cNvSpPr txBox="1"/>
          <p:nvPr/>
        </p:nvSpPr>
        <p:spPr>
          <a:xfrm>
            <a:off x="140877" y="1151682"/>
            <a:ext cx="11664680" cy="707886"/>
          </a:xfrm>
          <a:prstGeom prst="rect">
            <a:avLst/>
          </a:prstGeom>
          <a:noFill/>
        </p:spPr>
        <p:txBody>
          <a:bodyPr wrap="square" rtlCol="0">
            <a:spAutoFit/>
          </a:bodyPr>
          <a:lstStyle/>
          <a:p>
            <a:r>
              <a:rPr lang="en-GB" sz="2000" dirty="0">
                <a:solidFill>
                  <a:schemeClr val="accent1">
                    <a:lumMod val="50000"/>
                  </a:schemeClr>
                </a:solidFill>
              </a:rPr>
              <a:t>Wolfgang und Mehmet </a:t>
            </a:r>
            <a:r>
              <a:rPr lang="en-GB" sz="2000" i="1" dirty="0" err="1">
                <a:solidFill>
                  <a:schemeClr val="accent1">
                    <a:lumMod val="50000"/>
                  </a:schemeClr>
                </a:solidFill>
              </a:rPr>
              <a:t>simsen</a:t>
            </a:r>
            <a:r>
              <a:rPr lang="en-GB" sz="2000" dirty="0">
                <a:solidFill>
                  <a:schemeClr val="accent1">
                    <a:lumMod val="50000"/>
                  </a:schemeClr>
                </a:solidFill>
              </a:rPr>
              <a:t>. </a:t>
            </a:r>
            <a:r>
              <a:rPr lang="en-GB" sz="2000" dirty="0" err="1">
                <a:solidFill>
                  <a:schemeClr val="accent1">
                    <a:lumMod val="50000"/>
                  </a:schemeClr>
                </a:solidFill>
              </a:rPr>
              <a:t>Wolfgangs</a:t>
            </a:r>
            <a:r>
              <a:rPr lang="en-GB" sz="2000" dirty="0">
                <a:solidFill>
                  <a:schemeClr val="accent1">
                    <a:lumMod val="50000"/>
                  </a:schemeClr>
                </a:solidFill>
              </a:rPr>
              <a:t> Handy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kaputt</a:t>
            </a:r>
            <a:r>
              <a:rPr lang="en-GB" sz="2000" dirty="0">
                <a:solidFill>
                  <a:schemeClr val="accent1">
                    <a:lumMod val="50000"/>
                  </a:schemeClr>
                </a:solidFill>
              </a:rPr>
              <a:t>! </a:t>
            </a:r>
          </a:p>
          <a:p>
            <a:r>
              <a:rPr lang="en-GB" sz="2000" dirty="0">
                <a:solidFill>
                  <a:schemeClr val="accent1">
                    <a:lumMod val="50000"/>
                  </a:schemeClr>
                </a:solidFill>
              </a:rPr>
              <a:t>Was </a:t>
            </a:r>
            <a:r>
              <a:rPr lang="en-GB" sz="2000" dirty="0" err="1">
                <a:solidFill>
                  <a:schemeClr val="accent1">
                    <a:lumMod val="50000"/>
                  </a:schemeClr>
                </a:solidFill>
              </a:rPr>
              <a:t>haben</a:t>
            </a:r>
            <a:r>
              <a:rPr lang="en-GB" sz="2000" dirty="0">
                <a:solidFill>
                  <a:schemeClr val="accent1">
                    <a:lumMod val="50000"/>
                  </a:schemeClr>
                </a:solidFill>
              </a:rPr>
              <a:t> Wolfgang und Mehmet </a:t>
            </a:r>
            <a:r>
              <a:rPr lang="en-GB" sz="2000" dirty="0" err="1">
                <a:solidFill>
                  <a:schemeClr val="accent1">
                    <a:lumMod val="50000"/>
                  </a:schemeClr>
                </a:solidFill>
              </a:rPr>
              <a:t>gemeinsam</a:t>
            </a:r>
            <a:r>
              <a:rPr lang="en-GB" sz="2000" dirty="0">
                <a:solidFill>
                  <a:schemeClr val="accent1">
                    <a:lumMod val="50000"/>
                  </a:schemeClr>
                </a:solidFill>
              </a:rPr>
              <a:t>? </a:t>
            </a:r>
            <a:r>
              <a:rPr lang="en-GB" sz="2000" dirty="0" err="1">
                <a:solidFill>
                  <a:schemeClr val="accent1">
                    <a:lumMod val="50000"/>
                  </a:schemeClr>
                </a:solidFill>
              </a:rPr>
              <a:t>Schreib</a:t>
            </a:r>
            <a:r>
              <a:rPr lang="en-GB" sz="2000" dirty="0">
                <a:solidFill>
                  <a:schemeClr val="accent1">
                    <a:lumMod val="50000"/>
                  </a:schemeClr>
                </a:solidFill>
              </a:rPr>
              <a:t> </a:t>
            </a:r>
            <a:r>
              <a:rPr lang="en-GB" sz="2000" b="1" i="1" dirty="0" err="1">
                <a:solidFill>
                  <a:schemeClr val="accent1">
                    <a:lumMod val="50000"/>
                  </a:schemeClr>
                </a:solidFill>
              </a:rPr>
              <a:t>beide</a:t>
            </a:r>
            <a:r>
              <a:rPr lang="en-GB" sz="2000" dirty="0">
                <a:solidFill>
                  <a:schemeClr val="accent1">
                    <a:lumMod val="50000"/>
                  </a:schemeClr>
                </a:solidFill>
              </a:rPr>
              <a:t> (both) </a:t>
            </a:r>
            <a:r>
              <a:rPr lang="en-GB" sz="2000" dirty="0" err="1">
                <a:solidFill>
                  <a:schemeClr val="accent1">
                    <a:lumMod val="50000"/>
                  </a:schemeClr>
                </a:solidFill>
              </a:rPr>
              <a:t>oder</a:t>
            </a:r>
            <a:r>
              <a:rPr lang="en-GB" sz="2000" dirty="0">
                <a:solidFill>
                  <a:schemeClr val="accent1">
                    <a:lumMod val="50000"/>
                  </a:schemeClr>
                </a:solidFill>
              </a:rPr>
              <a:t> </a:t>
            </a:r>
            <a:r>
              <a:rPr lang="en-GB" sz="2000" b="1" dirty="0">
                <a:solidFill>
                  <a:schemeClr val="accent1">
                    <a:lumMod val="50000"/>
                  </a:schemeClr>
                </a:solidFill>
              </a:rPr>
              <a:t>(-)</a:t>
            </a:r>
            <a:r>
              <a:rPr lang="en-GB" sz="2000" dirty="0">
                <a:solidFill>
                  <a:schemeClr val="accent1">
                    <a:lumMod val="50000"/>
                  </a:schemeClr>
                </a:solidFill>
              </a:rPr>
              <a:t>.</a:t>
            </a:r>
          </a:p>
        </p:txBody>
      </p:sp>
      <p:grpSp>
        <p:nvGrpSpPr>
          <p:cNvPr id="6" name="Group 5">
            <a:extLst>
              <a:ext uri="{FF2B5EF4-FFF2-40B4-BE49-F238E27FC236}">
                <a16:creationId xmlns:a16="http://schemas.microsoft.com/office/drawing/2014/main" id="{FAC6502D-CE2A-4F37-9223-2DC1F7698EFA}"/>
              </a:ext>
            </a:extLst>
          </p:cNvPr>
          <p:cNvGrpSpPr/>
          <p:nvPr/>
        </p:nvGrpSpPr>
        <p:grpSpPr>
          <a:xfrm>
            <a:off x="254757" y="1907752"/>
            <a:ext cx="2858591" cy="4320864"/>
            <a:chOff x="329542" y="1840386"/>
            <a:chExt cx="2909067" cy="4416193"/>
          </a:xfrm>
        </p:grpSpPr>
        <p:grpSp>
          <p:nvGrpSpPr>
            <p:cNvPr id="18" name="Group 17">
              <a:extLst>
                <a:ext uri="{FF2B5EF4-FFF2-40B4-BE49-F238E27FC236}">
                  <a16:creationId xmlns:a16="http://schemas.microsoft.com/office/drawing/2014/main" id="{F119FB36-A156-4444-B45E-A0D53D74031A}"/>
                </a:ext>
              </a:extLst>
            </p:cNvPr>
            <p:cNvGrpSpPr/>
            <p:nvPr/>
          </p:nvGrpSpPr>
          <p:grpSpPr>
            <a:xfrm>
              <a:off x="329542" y="1840386"/>
              <a:ext cx="2909067" cy="4416193"/>
              <a:chOff x="4719331" y="2191837"/>
              <a:chExt cx="2198943" cy="4003200"/>
            </a:xfrm>
          </p:grpSpPr>
          <p:grpSp>
            <p:nvGrpSpPr>
              <p:cNvPr id="23" name="Group 22">
                <a:extLst>
                  <a:ext uri="{FF2B5EF4-FFF2-40B4-BE49-F238E27FC236}">
                    <a16:creationId xmlns:a16="http://schemas.microsoft.com/office/drawing/2014/main" id="{E62E6B7A-4EC2-423F-8990-80C32B44B84B}"/>
                  </a:ext>
                </a:extLst>
              </p:cNvPr>
              <p:cNvGrpSpPr/>
              <p:nvPr/>
            </p:nvGrpSpPr>
            <p:grpSpPr>
              <a:xfrm>
                <a:off x="4719331" y="2191837"/>
                <a:ext cx="2198943" cy="4003200"/>
                <a:chOff x="-30480" y="22860"/>
                <a:chExt cx="3394710" cy="6004560"/>
              </a:xfrm>
            </p:grpSpPr>
            <p:grpSp>
              <p:nvGrpSpPr>
                <p:cNvPr id="26" name="Group 25">
                  <a:extLst>
                    <a:ext uri="{FF2B5EF4-FFF2-40B4-BE49-F238E27FC236}">
                      <a16:creationId xmlns:a16="http://schemas.microsoft.com/office/drawing/2014/main" id="{60E0CDCD-C9D7-4E3F-910C-D4E694C77DA8}"/>
                    </a:ext>
                  </a:extLst>
                </p:cNvPr>
                <p:cNvGrpSpPr/>
                <p:nvPr/>
              </p:nvGrpSpPr>
              <p:grpSpPr>
                <a:xfrm>
                  <a:off x="-30480" y="22860"/>
                  <a:ext cx="3394710" cy="6004560"/>
                  <a:chOff x="-30480" y="22860"/>
                  <a:chExt cx="3394710" cy="6004560"/>
                </a:xfrm>
              </p:grpSpPr>
              <p:grpSp>
                <p:nvGrpSpPr>
                  <p:cNvPr id="28" name="Group 27">
                    <a:extLst>
                      <a:ext uri="{FF2B5EF4-FFF2-40B4-BE49-F238E27FC236}">
                        <a16:creationId xmlns:a16="http://schemas.microsoft.com/office/drawing/2014/main" id="{030B3499-9BDC-49E4-B719-0698F6568925}"/>
                      </a:ext>
                    </a:extLst>
                  </p:cNvPr>
                  <p:cNvGrpSpPr/>
                  <p:nvPr/>
                </p:nvGrpSpPr>
                <p:grpSpPr>
                  <a:xfrm>
                    <a:off x="-30480" y="22860"/>
                    <a:ext cx="3394710" cy="6004560"/>
                    <a:chOff x="-30480" y="22860"/>
                    <a:chExt cx="3394710" cy="6004560"/>
                  </a:xfrm>
                </p:grpSpPr>
                <p:sp>
                  <p:nvSpPr>
                    <p:cNvPr id="30" name="Rectangle: Rounded Corners 29">
                      <a:extLst>
                        <a:ext uri="{FF2B5EF4-FFF2-40B4-BE49-F238E27FC236}">
                          <a16:creationId xmlns:a16="http://schemas.microsoft.com/office/drawing/2014/main" id="{8AC5B96D-D394-4060-9BF8-F883077B3A56}"/>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Rectangle 30">
                      <a:extLst>
                        <a:ext uri="{FF2B5EF4-FFF2-40B4-BE49-F238E27FC236}">
                          <a16:creationId xmlns:a16="http://schemas.microsoft.com/office/drawing/2014/main" id="{D749EA16-3AEA-4940-9710-A5F5950E947E}"/>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9" name="Oval 28">
                    <a:extLst>
                      <a:ext uri="{FF2B5EF4-FFF2-40B4-BE49-F238E27FC236}">
                        <a16:creationId xmlns:a16="http://schemas.microsoft.com/office/drawing/2014/main" id="{649B573A-65F7-4978-852E-19AF0BDC373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7" name="Speech Bubble: Rectangle with Corners Rounded 26">
                  <a:extLst>
                    <a:ext uri="{FF2B5EF4-FFF2-40B4-BE49-F238E27FC236}">
                      <a16:creationId xmlns:a16="http://schemas.microsoft.com/office/drawing/2014/main" id="{7BC97A99-457C-4E41-92D8-488126ED121E}"/>
                    </a:ext>
                  </a:extLst>
                </p:cNvPr>
                <p:cNvSpPr/>
                <p:nvPr/>
              </p:nvSpPr>
              <p:spPr>
                <a:xfrm>
                  <a:off x="251529" y="549535"/>
                  <a:ext cx="2830691" cy="1975332"/>
                </a:xfrm>
                <a:prstGeom prst="wedgeRoundRectCallout">
                  <a:avLst>
                    <a:gd name="adj1" fmla="val 35114"/>
                    <a:gd name="adj2" fmla="val 6549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25" name="TextBox 24">
                <a:extLst>
                  <a:ext uri="{FF2B5EF4-FFF2-40B4-BE49-F238E27FC236}">
                    <a16:creationId xmlns:a16="http://schemas.microsoft.com/office/drawing/2014/main" id="{370246EA-BB3C-4D42-85FE-66CA83C52FDC}"/>
                  </a:ext>
                </a:extLst>
              </p:cNvPr>
              <p:cNvSpPr txBox="1"/>
              <p:nvPr/>
            </p:nvSpPr>
            <p:spPr>
              <a:xfrm>
                <a:off x="4943659" y="2593021"/>
                <a:ext cx="1964488" cy="1189465"/>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Mehmet: </a:t>
                </a:r>
                <a:r>
                  <a:rPr lang="en-GB" sz="2000" dirty="0">
                    <a:solidFill>
                      <a:srgbClr val="1F4E79"/>
                    </a:solidFill>
                    <a:latin typeface="Century Gothic" panose="020B0502020202020204" pitchFamily="34" charset="0"/>
                  </a:rPr>
                  <a:t>Ich </a:t>
                </a:r>
                <a:r>
                  <a:rPr lang="en-GB" sz="2000" dirty="0" err="1">
                    <a:solidFill>
                      <a:srgbClr val="1F4E79"/>
                    </a:solidFill>
                    <a:latin typeface="Century Gothic" panose="020B0502020202020204" pitchFamily="34" charset="0"/>
                  </a:rPr>
                  <a:t>denke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wir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haben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viel</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gemeinsam</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nicht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wahr</a:t>
                </a:r>
                <a:r>
                  <a:rPr lang="en-GB" sz="2000" dirty="0">
                    <a:solidFill>
                      <a:srgbClr val="1F4E79"/>
                    </a:solidFill>
                    <a:latin typeface="Century Gothic" panose="020B0502020202020204" pitchFamily="34" charset="0"/>
                  </a:rPr>
                  <a:t>?</a:t>
                </a:r>
                <a:endParaRPr lang="en-GB" sz="2000" b="1" dirty="0">
                  <a:solidFill>
                    <a:srgbClr val="1F4E79"/>
                  </a:solidFill>
                  <a:latin typeface="Century Gothic" panose="020B0502020202020204" pitchFamily="34" charset="0"/>
                </a:endParaRPr>
              </a:p>
            </p:txBody>
          </p:sp>
        </p:grpSp>
        <p:sp>
          <p:nvSpPr>
            <p:cNvPr id="59" name="Speech Bubble: Rectangle with Corners Rounded 58">
              <a:extLst>
                <a:ext uri="{FF2B5EF4-FFF2-40B4-BE49-F238E27FC236}">
                  <a16:creationId xmlns:a16="http://schemas.microsoft.com/office/drawing/2014/main" id="{374CBD6F-7370-4646-8F3B-C3B8327585CC}"/>
                </a:ext>
              </a:extLst>
            </p:cNvPr>
            <p:cNvSpPr/>
            <p:nvPr/>
          </p:nvSpPr>
          <p:spPr>
            <a:xfrm>
              <a:off x="579730" y="4046331"/>
              <a:ext cx="2419214" cy="1520001"/>
            </a:xfrm>
            <a:prstGeom prst="wedgeRoundRectCallout">
              <a:avLst>
                <a:gd name="adj1" fmla="val 36232"/>
                <a:gd name="adj2" fmla="val 6498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548006D7-1CAC-4A05-80B4-DA058B6E0F57}"/>
                </a:ext>
              </a:extLst>
            </p:cNvPr>
            <p:cNvSpPr txBox="1"/>
            <p:nvPr/>
          </p:nvSpPr>
          <p:spPr>
            <a:xfrm>
              <a:off x="626314" y="4073798"/>
              <a:ext cx="2396422" cy="1352637"/>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Wolf: </a:t>
              </a:r>
              <a:r>
                <a:rPr lang="en-GB" sz="2000" dirty="0" err="1">
                  <a:solidFill>
                    <a:srgbClr val="1F4E79"/>
                  </a:solidFill>
                  <a:latin typeface="Century Gothic" panose="020B0502020202020204" pitchFamily="34" charset="0"/>
                </a:rPr>
                <a:t>Ja</a:t>
              </a:r>
              <a:r>
                <a:rPr lang="en-GB" sz="2000" dirty="0">
                  <a:solidFill>
                    <a:srgbClr val="1F4E79"/>
                  </a:solidFill>
                  <a:latin typeface="Century Gothic" panose="020B0502020202020204" pitchFamily="34" charset="0"/>
                </a:rPr>
                <a:t>!</a:t>
              </a:r>
              <a:r>
                <a:rPr lang="en-GB" sz="2000" b="1" dirty="0">
                  <a:solidFill>
                    <a:srgbClr val="1F4E79"/>
                  </a:solidFill>
                  <a:latin typeface="Century Gothic" panose="020B0502020202020204" pitchFamily="34" charset="0"/>
                </a:rPr>
                <a:t> </a:t>
              </a:r>
              <a:r>
                <a:rPr lang="en-GB" sz="2000" b="1" dirty="0" err="1">
                  <a:solidFill>
                    <a:srgbClr val="1F4E79"/>
                  </a:solidFill>
                  <a:latin typeface="Century Gothic" panose="020B0502020202020204" pitchFamily="34" charset="0"/>
                </a:rPr>
                <a:t>Wir</a:t>
              </a:r>
              <a:r>
                <a:rPr lang="en-GB" sz="2000" b="1"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lesen</a:t>
              </a:r>
              <a:r>
                <a:rPr lang="en-GB" sz="2000" b="1" dirty="0">
                  <a:solidFill>
                    <a:srgbClr val="DAA521"/>
                  </a:solidFill>
                  <a:latin typeface="Century Gothic" panose="020B0502020202020204" pitchFamily="34" charset="0"/>
                </a:rPr>
                <a:t> </a:t>
              </a:r>
              <a:r>
                <a:rPr lang="en-GB" sz="2000" b="1" dirty="0" err="1">
                  <a:solidFill>
                    <a:srgbClr val="DAA521"/>
                  </a:solidFill>
                  <a:latin typeface="Century Gothic" panose="020B0502020202020204" pitchFamily="34" charset="0"/>
                </a:rPr>
                <a:t>beide</a:t>
              </a:r>
              <a:r>
                <a:rPr lang="en-GB" sz="2000" b="1" dirty="0">
                  <a:solidFill>
                    <a:srgbClr val="DAA521"/>
                  </a:solidFill>
                  <a:latin typeface="Century Gothic" panose="020B0502020202020204" pitchFamily="34" charset="0"/>
                </a:rPr>
                <a:t> </a:t>
              </a:r>
              <a:r>
                <a:rPr lang="en-GB" sz="2000" dirty="0" err="1">
                  <a:solidFill>
                    <a:srgbClr val="1F4E79"/>
                  </a:solidFill>
                  <a:latin typeface="Century Gothic" panose="020B0502020202020204" pitchFamily="34" charset="0"/>
                </a:rPr>
                <a:t>Krimis</a:t>
              </a:r>
              <a:r>
                <a:rPr lang="en-GB" sz="2000" dirty="0">
                  <a:solidFill>
                    <a:srgbClr val="1F4E79"/>
                  </a:solidFill>
                  <a:latin typeface="Century Gothic" panose="020B0502020202020204" pitchFamily="34" charset="0"/>
                </a:rPr>
                <a:t> und </a:t>
              </a:r>
              <a:r>
                <a:rPr lang="en-GB" sz="2000" dirty="0" err="1">
                  <a:solidFill>
                    <a:srgbClr val="1F4E79"/>
                  </a:solidFill>
                  <a:latin typeface="Century Gothic" panose="020B0502020202020204" pitchFamily="34" charset="0"/>
                </a:rPr>
                <a:t>hören</a:t>
              </a:r>
              <a:r>
                <a:rPr lang="en-GB" sz="2000" b="1" dirty="0">
                  <a:solidFill>
                    <a:srgbClr val="DAA521"/>
                  </a:solidFill>
                  <a:latin typeface="Century Gothic" panose="020B0502020202020204" pitchFamily="34" charset="0"/>
                </a:rPr>
                <a:t> </a:t>
              </a:r>
              <a:r>
                <a:rPr lang="en-GB" sz="2000" b="1" dirty="0" err="1">
                  <a:solidFill>
                    <a:srgbClr val="DAA521"/>
                  </a:solidFill>
                  <a:latin typeface="Century Gothic" panose="020B0502020202020204" pitchFamily="34" charset="0"/>
                </a:rPr>
                <a:t>beide</a:t>
              </a:r>
              <a:r>
                <a:rPr lang="en-GB" sz="2000" b="1" dirty="0">
                  <a:solidFill>
                    <a:srgbClr val="DAA521"/>
                  </a:solidFill>
                  <a:latin typeface="Century Gothic" panose="020B0502020202020204" pitchFamily="34" charset="0"/>
                </a:rPr>
                <a:t> </a:t>
              </a:r>
              <a:r>
                <a:rPr lang="en-GB" sz="2000" dirty="0" err="1">
                  <a:solidFill>
                    <a:srgbClr val="1F4E79"/>
                  </a:solidFill>
                  <a:latin typeface="Century Gothic" panose="020B0502020202020204" pitchFamily="34" charset="0"/>
                </a:rPr>
                <a:t>auch</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Rockmusik</a:t>
              </a:r>
              <a:r>
                <a:rPr lang="en-GB" sz="2000" dirty="0">
                  <a:solidFill>
                    <a:srgbClr val="1F4E79"/>
                  </a:solidFill>
                  <a:latin typeface="Century Gothic" panose="020B0502020202020204" pitchFamily="34" charset="0"/>
                </a:rPr>
                <a:t>. </a:t>
              </a:r>
              <a:endParaRPr lang="en-GB" sz="2000" b="1" dirty="0">
                <a:solidFill>
                  <a:srgbClr val="1F4E79"/>
                </a:solidFill>
                <a:latin typeface="Century Gothic" panose="020B0502020202020204" pitchFamily="34" charset="0"/>
              </a:endParaRPr>
            </a:p>
          </p:txBody>
        </p:sp>
      </p:grpSp>
      <p:grpSp>
        <p:nvGrpSpPr>
          <p:cNvPr id="72" name="Group 71">
            <a:extLst>
              <a:ext uri="{FF2B5EF4-FFF2-40B4-BE49-F238E27FC236}">
                <a16:creationId xmlns:a16="http://schemas.microsoft.com/office/drawing/2014/main" id="{809D5E22-6C71-47C5-8920-1463EAEDB3EC}"/>
              </a:ext>
            </a:extLst>
          </p:cNvPr>
          <p:cNvGrpSpPr/>
          <p:nvPr/>
        </p:nvGrpSpPr>
        <p:grpSpPr>
          <a:xfrm>
            <a:off x="3217352" y="1907752"/>
            <a:ext cx="2844633" cy="4320864"/>
            <a:chOff x="329542" y="1822870"/>
            <a:chExt cx="2909067" cy="4416193"/>
          </a:xfrm>
        </p:grpSpPr>
        <p:grpSp>
          <p:nvGrpSpPr>
            <p:cNvPr id="73" name="Group 72">
              <a:extLst>
                <a:ext uri="{FF2B5EF4-FFF2-40B4-BE49-F238E27FC236}">
                  <a16:creationId xmlns:a16="http://schemas.microsoft.com/office/drawing/2014/main" id="{2BDD7E76-2D9A-4500-BC82-3277EBCBEB13}"/>
                </a:ext>
              </a:extLst>
            </p:cNvPr>
            <p:cNvGrpSpPr/>
            <p:nvPr/>
          </p:nvGrpSpPr>
          <p:grpSpPr>
            <a:xfrm>
              <a:off x="329542" y="1822870"/>
              <a:ext cx="2909067" cy="4416193"/>
              <a:chOff x="4719331" y="2175959"/>
              <a:chExt cx="2198943" cy="4003200"/>
            </a:xfrm>
          </p:grpSpPr>
          <p:grpSp>
            <p:nvGrpSpPr>
              <p:cNvPr id="76" name="Group 75">
                <a:extLst>
                  <a:ext uri="{FF2B5EF4-FFF2-40B4-BE49-F238E27FC236}">
                    <a16:creationId xmlns:a16="http://schemas.microsoft.com/office/drawing/2014/main" id="{679E2EC5-8E8E-4787-801C-25142C9B8FBD}"/>
                  </a:ext>
                </a:extLst>
              </p:cNvPr>
              <p:cNvGrpSpPr/>
              <p:nvPr/>
            </p:nvGrpSpPr>
            <p:grpSpPr>
              <a:xfrm>
                <a:off x="4719331" y="2175959"/>
                <a:ext cx="2198943" cy="4003200"/>
                <a:chOff x="-30480" y="-956"/>
                <a:chExt cx="3394710" cy="6004560"/>
              </a:xfrm>
            </p:grpSpPr>
            <p:grpSp>
              <p:nvGrpSpPr>
                <p:cNvPr id="78" name="Group 77">
                  <a:extLst>
                    <a:ext uri="{FF2B5EF4-FFF2-40B4-BE49-F238E27FC236}">
                      <a16:creationId xmlns:a16="http://schemas.microsoft.com/office/drawing/2014/main" id="{3906D46A-0BA4-4328-8078-B67875E7018E}"/>
                    </a:ext>
                  </a:extLst>
                </p:cNvPr>
                <p:cNvGrpSpPr/>
                <p:nvPr/>
              </p:nvGrpSpPr>
              <p:grpSpPr>
                <a:xfrm>
                  <a:off x="-30480" y="-956"/>
                  <a:ext cx="3394710" cy="6004560"/>
                  <a:chOff x="-30480" y="-956"/>
                  <a:chExt cx="3394710" cy="6004560"/>
                </a:xfrm>
              </p:grpSpPr>
              <p:grpSp>
                <p:nvGrpSpPr>
                  <p:cNvPr id="80" name="Group 79">
                    <a:extLst>
                      <a:ext uri="{FF2B5EF4-FFF2-40B4-BE49-F238E27FC236}">
                        <a16:creationId xmlns:a16="http://schemas.microsoft.com/office/drawing/2014/main" id="{440E17B0-64A4-4FAD-80E9-6D90F0104413}"/>
                      </a:ext>
                    </a:extLst>
                  </p:cNvPr>
                  <p:cNvGrpSpPr/>
                  <p:nvPr/>
                </p:nvGrpSpPr>
                <p:grpSpPr>
                  <a:xfrm>
                    <a:off x="-30480" y="-956"/>
                    <a:ext cx="3394710" cy="6004560"/>
                    <a:chOff x="-30480" y="-956"/>
                    <a:chExt cx="3394710" cy="6004560"/>
                  </a:xfrm>
                </p:grpSpPr>
                <p:sp>
                  <p:nvSpPr>
                    <p:cNvPr id="82" name="Rectangle: Rounded Corners 81">
                      <a:extLst>
                        <a:ext uri="{FF2B5EF4-FFF2-40B4-BE49-F238E27FC236}">
                          <a16:creationId xmlns:a16="http://schemas.microsoft.com/office/drawing/2014/main" id="{5419AC26-6BF9-4C57-ACEB-6F6543FEB9AB}"/>
                        </a:ext>
                      </a:extLst>
                    </p:cNvPr>
                    <p:cNvSpPr/>
                    <p:nvPr/>
                  </p:nvSpPr>
                  <p:spPr>
                    <a:xfrm>
                      <a:off x="-30480" y="-956"/>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83" name="Rectangle 82">
                      <a:extLst>
                        <a:ext uri="{FF2B5EF4-FFF2-40B4-BE49-F238E27FC236}">
                          <a16:creationId xmlns:a16="http://schemas.microsoft.com/office/drawing/2014/main" id="{A9582EF9-5D8B-45D9-9F8C-9D0922CBA918}"/>
                        </a:ext>
                      </a:extLst>
                    </p:cNvPr>
                    <p:cNvSpPr/>
                    <p:nvPr/>
                  </p:nvSpPr>
                  <p:spPr>
                    <a:xfrm>
                      <a:off x="150493" y="372424"/>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81" name="Oval 80">
                    <a:extLst>
                      <a:ext uri="{FF2B5EF4-FFF2-40B4-BE49-F238E27FC236}">
                        <a16:creationId xmlns:a16="http://schemas.microsoft.com/office/drawing/2014/main" id="{7314FBC2-BC9E-494C-8AF1-77E1945AB39C}"/>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79" name="Speech Bubble: Rectangle with Corners Rounded 78">
                  <a:extLst>
                    <a:ext uri="{FF2B5EF4-FFF2-40B4-BE49-F238E27FC236}">
                      <a16:creationId xmlns:a16="http://schemas.microsoft.com/office/drawing/2014/main" id="{5C5BCFE3-3FD6-450C-A300-5953E562C636}"/>
                    </a:ext>
                  </a:extLst>
                </p:cNvPr>
                <p:cNvSpPr/>
                <p:nvPr/>
              </p:nvSpPr>
              <p:spPr>
                <a:xfrm>
                  <a:off x="251529" y="549534"/>
                  <a:ext cx="2830691" cy="2912018"/>
                </a:xfrm>
                <a:prstGeom prst="wedgeRoundRectCallout">
                  <a:avLst>
                    <a:gd name="adj1" fmla="val 35119"/>
                    <a:gd name="adj2" fmla="val 6419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77" name="TextBox 76">
                <a:extLst>
                  <a:ext uri="{FF2B5EF4-FFF2-40B4-BE49-F238E27FC236}">
                    <a16:creationId xmlns:a16="http://schemas.microsoft.com/office/drawing/2014/main" id="{8A61B6E6-EA84-4F80-A0C6-F96E6A152F80}"/>
                  </a:ext>
                </a:extLst>
              </p:cNvPr>
              <p:cNvSpPr txBox="1"/>
              <p:nvPr/>
            </p:nvSpPr>
            <p:spPr>
              <a:xfrm>
                <a:off x="4916379" y="2566713"/>
                <a:ext cx="1964488" cy="1796440"/>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Mehmet:</a:t>
                </a:r>
                <a:r>
                  <a:rPr lang="en-GB" sz="2000" dirty="0">
                    <a:solidFill>
                      <a:srgbClr val="1F4E79"/>
                    </a:solidFill>
                    <a:latin typeface="Century Gothic" panose="020B0502020202020204" pitchFamily="34" charset="0"/>
                  </a:rPr>
                  <a:t> Das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toll!</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Wir</a:t>
                </a:r>
                <a:r>
                  <a:rPr lang="en-GB" sz="2000" b="1" dirty="0">
                    <a:solidFill>
                      <a:schemeClr val="accent1">
                        <a:lumMod val="50000"/>
                      </a:schemeClr>
                    </a:solidFill>
                    <a:latin typeface="Century Gothic" panose="020B0502020202020204" pitchFamily="34" charset="0"/>
                  </a:rPr>
                  <a:t> </a:t>
                </a:r>
                <a:r>
                  <a:rPr lang="en-GB" sz="2000" dirty="0" err="1">
                    <a:solidFill>
                      <a:srgbClr val="1F4E79"/>
                    </a:solidFill>
                    <a:latin typeface="Century Gothic" panose="020B0502020202020204" pitchFamily="34" charset="0"/>
                  </a:rPr>
                  <a:t>wohnen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auch</a:t>
                </a:r>
                <a:r>
                  <a:rPr lang="en-GB" sz="2000" dirty="0">
                    <a:solidFill>
                      <a:srgbClr val="1F4E79"/>
                    </a:solidFill>
                    <a:latin typeface="Century Gothic" panose="020B0502020202020204" pitchFamily="34" charset="0"/>
                  </a:rPr>
                  <a:t> </a:t>
                </a:r>
                <a:r>
                  <a:rPr lang="en-GB" sz="2000" b="1" dirty="0" err="1">
                    <a:solidFill>
                      <a:srgbClr val="DAA521"/>
                    </a:solidFill>
                    <a:latin typeface="Century Gothic" panose="020B0502020202020204" pitchFamily="34" charset="0"/>
                  </a:rPr>
                  <a:t>beide</a:t>
                </a:r>
                <a:r>
                  <a:rPr lang="en-GB" sz="2000" b="1" dirty="0">
                    <a:solidFill>
                      <a:srgbClr val="DAA521"/>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in</a:t>
                </a:r>
                <a:r>
                  <a:rPr lang="en-GB" sz="2000" b="1" dirty="0">
                    <a:solidFill>
                      <a:srgbClr val="DAA521"/>
                    </a:solidFill>
                    <a:latin typeface="Century Gothic" panose="020B0502020202020204" pitchFamily="34" charset="0"/>
                  </a:rPr>
                  <a:t> </a:t>
                </a:r>
                <a:r>
                  <a:rPr lang="en-GB" sz="2000" dirty="0">
                    <a:solidFill>
                      <a:srgbClr val="1F4E79"/>
                    </a:solidFill>
                    <a:latin typeface="Century Gothic" panose="020B0502020202020204" pitchFamily="34" charset="0"/>
                  </a:rPr>
                  <a:t>Berlin.</a:t>
                </a:r>
                <a:r>
                  <a:rPr lang="en-GB" sz="2000" b="1" dirty="0">
                    <a:solidFill>
                      <a:schemeClr val="accent1">
                        <a:lumMod val="50000"/>
                      </a:schemeClr>
                    </a:solidFill>
                    <a:latin typeface="Century Gothic" panose="020B0502020202020204" pitchFamily="34" charset="0"/>
                  </a:rPr>
                  <a:t> Ich </a:t>
                </a:r>
                <a:r>
                  <a:rPr lang="en-GB" sz="2000" dirty="0">
                    <a:solidFill>
                      <a:srgbClr val="1F4E79"/>
                    </a:solidFill>
                    <a:latin typeface="Century Gothic" panose="020B0502020202020204" pitchFamily="34" charset="0"/>
                  </a:rPr>
                  <a:t>bin        </a:t>
                </a:r>
                <a:br>
                  <a:rPr lang="en-GB" sz="2000" dirty="0">
                    <a:solidFill>
                      <a:srgbClr val="1F4E79"/>
                    </a:solidFill>
                    <a:latin typeface="Century Gothic" panose="020B0502020202020204" pitchFamily="34" charset="0"/>
                  </a:rPr>
                </a:br>
                <a:r>
                  <a:rPr lang="en-GB" sz="2000" b="1" dirty="0">
                    <a:solidFill>
                      <a:srgbClr val="DAA521"/>
                    </a:solidFill>
                    <a:latin typeface="Century Gothic" panose="020B0502020202020204" pitchFamily="34" charset="0"/>
                  </a:rPr>
                  <a:t>   (-)   </a:t>
                </a:r>
                <a:r>
                  <a:rPr lang="en-GB" sz="2000" dirty="0" err="1">
                    <a:solidFill>
                      <a:srgbClr val="1F4E79"/>
                    </a:solidFill>
                    <a:latin typeface="Century Gothic" panose="020B0502020202020204" pitchFamily="34" charset="0"/>
                  </a:rPr>
                  <a:t>auch</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kein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Einzelkind</a:t>
                </a:r>
                <a:r>
                  <a:rPr lang="en-GB" sz="2000" dirty="0">
                    <a:solidFill>
                      <a:srgbClr val="1F4E79"/>
                    </a:solidFill>
                    <a:latin typeface="Century Gothic" panose="020B0502020202020204" pitchFamily="34" charset="0"/>
                  </a:rPr>
                  <a:t>.</a:t>
                </a:r>
                <a:endParaRPr lang="en-GB" sz="2000" b="1" dirty="0">
                  <a:solidFill>
                    <a:srgbClr val="1F4E79"/>
                  </a:solidFill>
                  <a:latin typeface="Century Gothic" panose="020B0502020202020204" pitchFamily="34" charset="0"/>
                </a:endParaRPr>
              </a:p>
            </p:txBody>
          </p:sp>
        </p:grpSp>
        <p:sp>
          <p:nvSpPr>
            <p:cNvPr id="74" name="Speech Bubble: Rectangle with Corners Rounded 73">
              <a:extLst>
                <a:ext uri="{FF2B5EF4-FFF2-40B4-BE49-F238E27FC236}">
                  <a16:creationId xmlns:a16="http://schemas.microsoft.com/office/drawing/2014/main" id="{B2BDED79-4A71-4353-82CA-A14C491068B2}"/>
                </a:ext>
              </a:extLst>
            </p:cNvPr>
            <p:cNvSpPr/>
            <p:nvPr/>
          </p:nvSpPr>
          <p:spPr>
            <a:xfrm>
              <a:off x="574777" y="4795261"/>
              <a:ext cx="2419214" cy="782362"/>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75" name="TextBox 74">
              <a:extLst>
                <a:ext uri="{FF2B5EF4-FFF2-40B4-BE49-F238E27FC236}">
                  <a16:creationId xmlns:a16="http://schemas.microsoft.com/office/drawing/2014/main" id="{1E624ADD-2C82-46A7-BBE6-7BD30E8880B0}"/>
                </a:ext>
              </a:extLst>
            </p:cNvPr>
            <p:cNvSpPr txBox="1"/>
            <p:nvPr/>
          </p:nvSpPr>
          <p:spPr>
            <a:xfrm>
              <a:off x="611276" y="4854118"/>
              <a:ext cx="2396422" cy="723504"/>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Wolf: </a:t>
              </a:r>
              <a:r>
                <a:rPr lang="en-GB" sz="2000" dirty="0">
                  <a:solidFill>
                    <a:srgbClr val="1F4E79"/>
                  </a:solidFill>
                  <a:latin typeface="Century Gothic" panose="020B0502020202020204" pitchFamily="34" charset="0"/>
                </a:rPr>
                <a:t>Und</a:t>
              </a:r>
              <a:r>
                <a:rPr lang="en-GB" sz="2000" b="1" dirty="0">
                  <a:solidFill>
                    <a:srgbClr val="1F4E79"/>
                  </a:solidFill>
                  <a:latin typeface="Century Gothic" panose="020B0502020202020204" pitchFamily="34" charset="0"/>
                </a:rPr>
                <a:t> ich </a:t>
              </a:r>
              <a:r>
                <a:rPr lang="en-GB" sz="2000" dirty="0">
                  <a:solidFill>
                    <a:srgbClr val="1F4E79"/>
                  </a:solidFill>
                  <a:latin typeface="Century Gothic" panose="020B0502020202020204" pitchFamily="34" charset="0"/>
                </a:rPr>
                <a:t>bin</a:t>
              </a:r>
            </a:p>
            <a:p>
              <a:r>
                <a:rPr lang="en-GB" sz="2000" b="1" dirty="0">
                  <a:solidFill>
                    <a:srgbClr val="DAA521"/>
                  </a:solidFill>
                  <a:latin typeface="Century Gothic" panose="020B0502020202020204" pitchFamily="34" charset="0"/>
                </a:rPr>
                <a:t>   (-)   </a:t>
              </a:r>
              <a:r>
                <a:rPr lang="en-GB" sz="2000" dirty="0">
                  <a:solidFill>
                    <a:srgbClr val="1F4E79"/>
                  </a:solidFill>
                  <a:latin typeface="Century Gothic" panose="020B0502020202020204" pitchFamily="34" charset="0"/>
                </a:rPr>
                <a:t>Zwilling.</a:t>
              </a:r>
            </a:p>
          </p:txBody>
        </p:sp>
      </p:grpSp>
      <p:grpSp>
        <p:nvGrpSpPr>
          <p:cNvPr id="132" name="Group 131">
            <a:extLst>
              <a:ext uri="{FF2B5EF4-FFF2-40B4-BE49-F238E27FC236}">
                <a16:creationId xmlns:a16="http://schemas.microsoft.com/office/drawing/2014/main" id="{245F0DA5-40A9-4499-B971-E6030E93B54D}"/>
              </a:ext>
            </a:extLst>
          </p:cNvPr>
          <p:cNvGrpSpPr/>
          <p:nvPr/>
        </p:nvGrpSpPr>
        <p:grpSpPr>
          <a:xfrm>
            <a:off x="6165989" y="1924890"/>
            <a:ext cx="2858591" cy="4320864"/>
            <a:chOff x="329542" y="1840386"/>
            <a:chExt cx="2909067" cy="4416193"/>
          </a:xfrm>
        </p:grpSpPr>
        <p:grpSp>
          <p:nvGrpSpPr>
            <p:cNvPr id="133" name="Group 132">
              <a:extLst>
                <a:ext uri="{FF2B5EF4-FFF2-40B4-BE49-F238E27FC236}">
                  <a16:creationId xmlns:a16="http://schemas.microsoft.com/office/drawing/2014/main" id="{6F75ECCE-D93D-4554-BD8D-E736F2567AFE}"/>
                </a:ext>
              </a:extLst>
            </p:cNvPr>
            <p:cNvGrpSpPr/>
            <p:nvPr/>
          </p:nvGrpSpPr>
          <p:grpSpPr>
            <a:xfrm>
              <a:off x="329542" y="1840386"/>
              <a:ext cx="2909067" cy="4416193"/>
              <a:chOff x="4719331" y="2191837"/>
              <a:chExt cx="2198943" cy="4003200"/>
            </a:xfrm>
          </p:grpSpPr>
          <p:grpSp>
            <p:nvGrpSpPr>
              <p:cNvPr id="136" name="Group 135">
                <a:extLst>
                  <a:ext uri="{FF2B5EF4-FFF2-40B4-BE49-F238E27FC236}">
                    <a16:creationId xmlns:a16="http://schemas.microsoft.com/office/drawing/2014/main" id="{76F13F2C-3791-4AA0-A077-D7005230D649}"/>
                  </a:ext>
                </a:extLst>
              </p:cNvPr>
              <p:cNvGrpSpPr/>
              <p:nvPr/>
            </p:nvGrpSpPr>
            <p:grpSpPr>
              <a:xfrm>
                <a:off x="4719331" y="2191837"/>
                <a:ext cx="2198943" cy="4003200"/>
                <a:chOff x="-30480" y="22860"/>
                <a:chExt cx="3394710" cy="6004560"/>
              </a:xfrm>
            </p:grpSpPr>
            <p:grpSp>
              <p:nvGrpSpPr>
                <p:cNvPr id="138" name="Group 137">
                  <a:extLst>
                    <a:ext uri="{FF2B5EF4-FFF2-40B4-BE49-F238E27FC236}">
                      <a16:creationId xmlns:a16="http://schemas.microsoft.com/office/drawing/2014/main" id="{7FD299F0-90B3-424B-802B-19A05D3C3F47}"/>
                    </a:ext>
                  </a:extLst>
                </p:cNvPr>
                <p:cNvGrpSpPr/>
                <p:nvPr/>
              </p:nvGrpSpPr>
              <p:grpSpPr>
                <a:xfrm>
                  <a:off x="-30480" y="22860"/>
                  <a:ext cx="3394710" cy="6004560"/>
                  <a:chOff x="-30480" y="22860"/>
                  <a:chExt cx="3394710" cy="6004560"/>
                </a:xfrm>
              </p:grpSpPr>
              <p:grpSp>
                <p:nvGrpSpPr>
                  <p:cNvPr id="140" name="Group 139">
                    <a:extLst>
                      <a:ext uri="{FF2B5EF4-FFF2-40B4-BE49-F238E27FC236}">
                        <a16:creationId xmlns:a16="http://schemas.microsoft.com/office/drawing/2014/main" id="{BEC262E2-4AB9-4E44-8177-2EF072823275}"/>
                      </a:ext>
                    </a:extLst>
                  </p:cNvPr>
                  <p:cNvGrpSpPr/>
                  <p:nvPr/>
                </p:nvGrpSpPr>
                <p:grpSpPr>
                  <a:xfrm>
                    <a:off x="-30480" y="22860"/>
                    <a:ext cx="3394710" cy="6004560"/>
                    <a:chOff x="-30480" y="22860"/>
                    <a:chExt cx="3394710" cy="6004560"/>
                  </a:xfrm>
                </p:grpSpPr>
                <p:sp>
                  <p:nvSpPr>
                    <p:cNvPr id="142" name="Rectangle: Rounded Corners 141">
                      <a:extLst>
                        <a:ext uri="{FF2B5EF4-FFF2-40B4-BE49-F238E27FC236}">
                          <a16:creationId xmlns:a16="http://schemas.microsoft.com/office/drawing/2014/main" id="{A8D4B797-47B1-438B-9638-0B84CCF2719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3" name="Rectangle 142">
                      <a:extLst>
                        <a:ext uri="{FF2B5EF4-FFF2-40B4-BE49-F238E27FC236}">
                          <a16:creationId xmlns:a16="http://schemas.microsoft.com/office/drawing/2014/main" id="{447D8253-0F81-4161-A775-B505F1E57576}"/>
                        </a:ext>
                      </a:extLst>
                    </p:cNvPr>
                    <p:cNvSpPr/>
                    <p:nvPr/>
                  </p:nvSpPr>
                  <p:spPr>
                    <a:xfrm>
                      <a:off x="150494" y="379433"/>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41" name="Oval 140">
                    <a:extLst>
                      <a:ext uri="{FF2B5EF4-FFF2-40B4-BE49-F238E27FC236}">
                        <a16:creationId xmlns:a16="http://schemas.microsoft.com/office/drawing/2014/main" id="{C2ABE518-0345-4355-B77B-C790B506246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39" name="Speech Bubble: Rectangle with Corners Rounded 138">
                  <a:extLst>
                    <a:ext uri="{FF2B5EF4-FFF2-40B4-BE49-F238E27FC236}">
                      <a16:creationId xmlns:a16="http://schemas.microsoft.com/office/drawing/2014/main" id="{41A5A31F-3737-4EF1-8875-05EC74B088A4}"/>
                    </a:ext>
                  </a:extLst>
                </p:cNvPr>
                <p:cNvSpPr/>
                <p:nvPr/>
              </p:nvSpPr>
              <p:spPr>
                <a:xfrm>
                  <a:off x="251529" y="549535"/>
                  <a:ext cx="2830691" cy="2473485"/>
                </a:xfrm>
                <a:prstGeom prst="wedgeRoundRectCallout">
                  <a:avLst>
                    <a:gd name="adj1" fmla="val 34558"/>
                    <a:gd name="adj2" fmla="val 643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37" name="TextBox 136">
                <a:extLst>
                  <a:ext uri="{FF2B5EF4-FFF2-40B4-BE49-F238E27FC236}">
                    <a16:creationId xmlns:a16="http://schemas.microsoft.com/office/drawing/2014/main" id="{A3205878-0906-42D9-83AB-23BD2D4FB6FB}"/>
                  </a:ext>
                </a:extLst>
              </p:cNvPr>
              <p:cNvSpPr txBox="1"/>
              <p:nvPr/>
            </p:nvSpPr>
            <p:spPr>
              <a:xfrm>
                <a:off x="4936761" y="2582591"/>
                <a:ext cx="1798840" cy="1511291"/>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Mehmet: </a:t>
                </a:r>
                <a:r>
                  <a:rPr lang="en-GB" sz="2000" b="1" dirty="0" err="1">
                    <a:solidFill>
                      <a:srgbClr val="1F4E79"/>
                    </a:solidFill>
                    <a:latin typeface="Century Gothic" panose="020B0502020202020204" pitchFamily="34" charset="0"/>
                  </a:rPr>
                  <a:t>Wir</a:t>
                </a:r>
                <a:r>
                  <a:rPr lang="en-GB" sz="2000" b="1"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sind</a:t>
                </a:r>
                <a:r>
                  <a:rPr lang="en-GB" sz="2000" dirty="0">
                    <a:solidFill>
                      <a:srgbClr val="1F4E79"/>
                    </a:solidFill>
                    <a:latin typeface="Century Gothic" panose="020B0502020202020204" pitchFamily="34" charset="0"/>
                  </a:rPr>
                  <a:t> </a:t>
                </a:r>
                <a:r>
                  <a:rPr lang="en-GB" sz="2000" b="1" dirty="0" err="1">
                    <a:solidFill>
                      <a:srgbClr val="DAA521"/>
                    </a:solidFill>
                    <a:latin typeface="Century Gothic" panose="020B0502020202020204" pitchFamily="34" charset="0"/>
                  </a:rPr>
                  <a:t>beide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praktisch</a:t>
                </a:r>
                <a:r>
                  <a:rPr lang="en-GB" sz="2000" dirty="0">
                    <a:solidFill>
                      <a:srgbClr val="1F4E79"/>
                    </a:solidFill>
                    <a:latin typeface="Century Gothic" panose="020B0502020202020204" pitchFamily="34" charset="0"/>
                  </a:rPr>
                  <a:t>. Und </a:t>
                </a:r>
                <a:r>
                  <a:rPr lang="en-GB" sz="2000" b="1" dirty="0" err="1">
                    <a:solidFill>
                      <a:srgbClr val="1F4E79"/>
                    </a:solidFill>
                    <a:latin typeface="Century Gothic" panose="020B0502020202020204" pitchFamily="34" charset="0"/>
                  </a:rPr>
                  <a:t>wir</a:t>
                </a:r>
                <a:r>
                  <a:rPr lang="en-GB" sz="2000" b="1"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haben</a:t>
                </a:r>
                <a:r>
                  <a:rPr lang="en-GB" sz="2000" dirty="0">
                    <a:solidFill>
                      <a:srgbClr val="1F4E79"/>
                    </a:solidFill>
                    <a:latin typeface="Century Gothic" panose="020B0502020202020204" pitchFamily="34" charset="0"/>
                  </a:rPr>
                  <a:t> </a:t>
                </a:r>
                <a:r>
                  <a:rPr lang="en-GB" sz="2000" b="1" dirty="0" err="1">
                    <a:solidFill>
                      <a:srgbClr val="DAA521"/>
                    </a:solidFill>
                    <a:latin typeface="Century Gothic" panose="020B0502020202020204" pitchFamily="34" charset="0"/>
                  </a:rPr>
                  <a:t>beide</a:t>
                </a:r>
                <a:r>
                  <a:rPr lang="en-GB" sz="2000" dirty="0">
                    <a:solidFill>
                      <a:srgbClr val="1F4E79"/>
                    </a:solidFill>
                    <a:latin typeface="Century Gothic" panose="020B0502020202020204" pitchFamily="34" charset="0"/>
                  </a:rPr>
                  <a:t> Angst </a:t>
                </a:r>
                <a:r>
                  <a:rPr lang="en-GB" sz="2000" dirty="0" err="1">
                    <a:solidFill>
                      <a:srgbClr val="1F4E79"/>
                    </a:solidFill>
                    <a:latin typeface="Century Gothic" panose="020B0502020202020204" pitchFamily="34" charset="0"/>
                  </a:rPr>
                  <a:t>vor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Katzen</a:t>
                </a:r>
                <a:r>
                  <a:rPr lang="en-GB" sz="2000" dirty="0">
                    <a:solidFill>
                      <a:srgbClr val="1F4E79"/>
                    </a:solidFill>
                    <a:latin typeface="Century Gothic" panose="020B0502020202020204" pitchFamily="34" charset="0"/>
                  </a:rPr>
                  <a:t>! </a:t>
                </a:r>
                <a:endParaRPr lang="en-GB" sz="2000" b="1" dirty="0">
                  <a:solidFill>
                    <a:srgbClr val="1F4E79"/>
                  </a:solidFill>
                  <a:latin typeface="Century Gothic" panose="020B0502020202020204" pitchFamily="34" charset="0"/>
                </a:endParaRPr>
              </a:p>
            </p:txBody>
          </p:sp>
        </p:grpSp>
        <p:sp>
          <p:nvSpPr>
            <p:cNvPr id="134" name="Speech Bubble: Rectangle with Corners Rounded 133">
              <a:extLst>
                <a:ext uri="{FF2B5EF4-FFF2-40B4-BE49-F238E27FC236}">
                  <a16:creationId xmlns:a16="http://schemas.microsoft.com/office/drawing/2014/main" id="{1AE234E0-2DDD-47D9-B9E9-29DAB26828FF}"/>
                </a:ext>
              </a:extLst>
            </p:cNvPr>
            <p:cNvSpPr/>
            <p:nvPr/>
          </p:nvSpPr>
          <p:spPr>
            <a:xfrm>
              <a:off x="609743" y="4461326"/>
              <a:ext cx="2419214" cy="113064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grpSp>
        <p:nvGrpSpPr>
          <p:cNvPr id="144" name="Group 143">
            <a:extLst>
              <a:ext uri="{FF2B5EF4-FFF2-40B4-BE49-F238E27FC236}">
                <a16:creationId xmlns:a16="http://schemas.microsoft.com/office/drawing/2014/main" id="{69138C6B-A6F8-43B2-AFDB-EDC375DF5F08}"/>
              </a:ext>
            </a:extLst>
          </p:cNvPr>
          <p:cNvGrpSpPr/>
          <p:nvPr/>
        </p:nvGrpSpPr>
        <p:grpSpPr>
          <a:xfrm>
            <a:off x="9128583" y="1907752"/>
            <a:ext cx="2844633" cy="4320864"/>
            <a:chOff x="329542" y="1840386"/>
            <a:chExt cx="2909067" cy="4416193"/>
          </a:xfrm>
        </p:grpSpPr>
        <p:grpSp>
          <p:nvGrpSpPr>
            <p:cNvPr id="145" name="Group 144">
              <a:extLst>
                <a:ext uri="{FF2B5EF4-FFF2-40B4-BE49-F238E27FC236}">
                  <a16:creationId xmlns:a16="http://schemas.microsoft.com/office/drawing/2014/main" id="{E97AB384-B3EF-4A69-9573-30EE46F36749}"/>
                </a:ext>
              </a:extLst>
            </p:cNvPr>
            <p:cNvGrpSpPr/>
            <p:nvPr/>
          </p:nvGrpSpPr>
          <p:grpSpPr>
            <a:xfrm>
              <a:off x="329542" y="1840386"/>
              <a:ext cx="2909067" cy="4416193"/>
              <a:chOff x="4719331" y="2191837"/>
              <a:chExt cx="2198943" cy="4003200"/>
            </a:xfrm>
          </p:grpSpPr>
          <p:grpSp>
            <p:nvGrpSpPr>
              <p:cNvPr id="148" name="Group 147">
                <a:extLst>
                  <a:ext uri="{FF2B5EF4-FFF2-40B4-BE49-F238E27FC236}">
                    <a16:creationId xmlns:a16="http://schemas.microsoft.com/office/drawing/2014/main" id="{2AA42CF0-B9DA-4F3A-9F0C-138560B904CF}"/>
                  </a:ext>
                </a:extLst>
              </p:cNvPr>
              <p:cNvGrpSpPr/>
              <p:nvPr/>
            </p:nvGrpSpPr>
            <p:grpSpPr>
              <a:xfrm>
                <a:off x="4719331" y="2191837"/>
                <a:ext cx="2198943" cy="4003200"/>
                <a:chOff x="-30480" y="22860"/>
                <a:chExt cx="3394710" cy="6004560"/>
              </a:xfrm>
            </p:grpSpPr>
            <p:grpSp>
              <p:nvGrpSpPr>
                <p:cNvPr id="150" name="Group 149">
                  <a:extLst>
                    <a:ext uri="{FF2B5EF4-FFF2-40B4-BE49-F238E27FC236}">
                      <a16:creationId xmlns:a16="http://schemas.microsoft.com/office/drawing/2014/main" id="{727BD9FC-CD31-4D4F-909E-D3715931A779}"/>
                    </a:ext>
                  </a:extLst>
                </p:cNvPr>
                <p:cNvGrpSpPr/>
                <p:nvPr/>
              </p:nvGrpSpPr>
              <p:grpSpPr>
                <a:xfrm>
                  <a:off x="-30480" y="22860"/>
                  <a:ext cx="3394710" cy="6004560"/>
                  <a:chOff x="-30480" y="22860"/>
                  <a:chExt cx="3394710" cy="6004560"/>
                </a:xfrm>
              </p:grpSpPr>
              <p:grpSp>
                <p:nvGrpSpPr>
                  <p:cNvPr id="152" name="Group 151">
                    <a:extLst>
                      <a:ext uri="{FF2B5EF4-FFF2-40B4-BE49-F238E27FC236}">
                        <a16:creationId xmlns:a16="http://schemas.microsoft.com/office/drawing/2014/main" id="{8772610B-0F71-4C95-A350-7D02F1E547D5}"/>
                      </a:ext>
                    </a:extLst>
                  </p:cNvPr>
                  <p:cNvGrpSpPr/>
                  <p:nvPr/>
                </p:nvGrpSpPr>
                <p:grpSpPr>
                  <a:xfrm>
                    <a:off x="-30480" y="22860"/>
                    <a:ext cx="3394710" cy="6004560"/>
                    <a:chOff x="-30480" y="22860"/>
                    <a:chExt cx="3394710" cy="6004560"/>
                  </a:xfrm>
                </p:grpSpPr>
                <p:sp>
                  <p:nvSpPr>
                    <p:cNvPr id="154" name="Rectangle: Rounded Corners 153">
                      <a:extLst>
                        <a:ext uri="{FF2B5EF4-FFF2-40B4-BE49-F238E27FC236}">
                          <a16:creationId xmlns:a16="http://schemas.microsoft.com/office/drawing/2014/main" id="{F48644D2-06FD-47B8-B19B-1A977B97D8E0}"/>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5" name="Rectangle 154">
                      <a:extLst>
                        <a:ext uri="{FF2B5EF4-FFF2-40B4-BE49-F238E27FC236}">
                          <a16:creationId xmlns:a16="http://schemas.microsoft.com/office/drawing/2014/main" id="{D8196CAD-BCA4-4892-BF6F-048DC2A2FD73}"/>
                        </a:ext>
                      </a:extLst>
                    </p:cNvPr>
                    <p:cNvSpPr/>
                    <p:nvPr/>
                  </p:nvSpPr>
                  <p:spPr>
                    <a:xfrm>
                      <a:off x="150493" y="394967"/>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53" name="Oval 152">
                    <a:extLst>
                      <a:ext uri="{FF2B5EF4-FFF2-40B4-BE49-F238E27FC236}">
                        <a16:creationId xmlns:a16="http://schemas.microsoft.com/office/drawing/2014/main" id="{836289CB-0937-40A3-9881-7183DFE86508}"/>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51" name="Speech Bubble: Rectangle with Corners Rounded 150">
                  <a:extLst>
                    <a:ext uri="{FF2B5EF4-FFF2-40B4-BE49-F238E27FC236}">
                      <a16:creationId xmlns:a16="http://schemas.microsoft.com/office/drawing/2014/main" id="{2411BA87-881A-41E9-947D-B77442D39DAB}"/>
                    </a:ext>
                  </a:extLst>
                </p:cNvPr>
                <p:cNvSpPr/>
                <p:nvPr/>
              </p:nvSpPr>
              <p:spPr>
                <a:xfrm>
                  <a:off x="251529" y="549535"/>
                  <a:ext cx="2830691" cy="15554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49" name="TextBox 148">
                <a:extLst>
                  <a:ext uri="{FF2B5EF4-FFF2-40B4-BE49-F238E27FC236}">
                    <a16:creationId xmlns:a16="http://schemas.microsoft.com/office/drawing/2014/main" id="{712546AF-7D04-48F6-A8CF-B18880E2D77D}"/>
                  </a:ext>
                </a:extLst>
              </p:cNvPr>
              <p:cNvSpPr txBox="1"/>
              <p:nvPr/>
            </p:nvSpPr>
            <p:spPr>
              <a:xfrm>
                <a:off x="4906934" y="2542968"/>
                <a:ext cx="1828666" cy="940993"/>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Mehmet: Ich </a:t>
                </a:r>
                <a:r>
                  <a:rPr lang="en-GB" sz="2000" dirty="0" err="1">
                    <a:solidFill>
                      <a:srgbClr val="1F4E79"/>
                    </a:solidFill>
                    <a:latin typeface="Century Gothic" panose="020B0502020202020204" pitchFamily="34" charset="0"/>
                  </a:rPr>
                  <a:t>gehe</a:t>
                </a:r>
                <a:r>
                  <a:rPr lang="en-GB" sz="2000" dirty="0">
                    <a:solidFill>
                      <a:srgbClr val="1F4E79"/>
                    </a:solidFill>
                    <a:latin typeface="Century Gothic" panose="020B0502020202020204" pitchFamily="34" charset="0"/>
                  </a:rPr>
                  <a:t> </a:t>
                </a:r>
                <a:r>
                  <a:rPr lang="en-GB" sz="2000" b="1" dirty="0">
                    <a:solidFill>
                      <a:srgbClr val="DAA521"/>
                    </a:solidFill>
                    <a:latin typeface="Century Gothic" panose="020B0502020202020204" pitchFamily="34" charset="0"/>
                  </a:rPr>
                  <a:t>   (-)    </a:t>
                </a:r>
                <a:r>
                  <a:rPr lang="en-GB" sz="2000" dirty="0" err="1">
                    <a:solidFill>
                      <a:srgbClr val="1F4E79"/>
                    </a:solidFill>
                    <a:latin typeface="Century Gothic" panose="020B0502020202020204" pitchFamily="34" charset="0"/>
                  </a:rPr>
                  <a:t>aber</a:t>
                </a:r>
                <a:r>
                  <a:rPr lang="en-GB" sz="2000" dirty="0">
                    <a:solidFill>
                      <a:srgbClr val="1F4E79"/>
                    </a:solidFill>
                    <a:latin typeface="Century Gothic" panose="020B0502020202020204" pitchFamily="34" charset="0"/>
                  </a:rPr>
                  <a:t> in die </a:t>
                </a:r>
                <a:r>
                  <a:rPr lang="en-GB" sz="2000" dirty="0" err="1">
                    <a:solidFill>
                      <a:srgbClr val="1F4E79"/>
                    </a:solidFill>
                    <a:latin typeface="Century Gothic" panose="020B0502020202020204" pitchFamily="34" charset="0"/>
                  </a:rPr>
                  <a:t>Moschee</a:t>
                </a:r>
                <a:r>
                  <a:rPr lang="en-GB" sz="2000" dirty="0">
                    <a:solidFill>
                      <a:srgbClr val="1F4E79"/>
                    </a:solidFill>
                    <a:latin typeface="Century Gothic" panose="020B0502020202020204" pitchFamily="34" charset="0"/>
                  </a:rPr>
                  <a:t>.</a:t>
                </a:r>
                <a:endParaRPr lang="en-GB" sz="2000" b="1" dirty="0">
                  <a:solidFill>
                    <a:srgbClr val="1F4E79"/>
                  </a:solidFill>
                  <a:latin typeface="Century Gothic" panose="020B0502020202020204" pitchFamily="34" charset="0"/>
                </a:endParaRPr>
              </a:p>
            </p:txBody>
          </p:sp>
        </p:grpSp>
        <p:sp>
          <p:nvSpPr>
            <p:cNvPr id="146" name="Speech Bubble: Rectangle with Corners Rounded 145">
              <a:extLst>
                <a:ext uri="{FF2B5EF4-FFF2-40B4-BE49-F238E27FC236}">
                  <a16:creationId xmlns:a16="http://schemas.microsoft.com/office/drawing/2014/main" id="{7BAD3B2A-AC7E-4DBF-8D51-F82557EE1A98}"/>
                </a:ext>
              </a:extLst>
            </p:cNvPr>
            <p:cNvSpPr/>
            <p:nvPr/>
          </p:nvSpPr>
          <p:spPr>
            <a:xfrm>
              <a:off x="571207" y="3739521"/>
              <a:ext cx="2419214" cy="1817411"/>
            </a:xfrm>
            <a:prstGeom prst="wedgeRoundRectCallout">
              <a:avLst>
                <a:gd name="adj1" fmla="val 35683"/>
                <a:gd name="adj2" fmla="val 6213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47" name="TextBox 146">
              <a:extLst>
                <a:ext uri="{FF2B5EF4-FFF2-40B4-BE49-F238E27FC236}">
                  <a16:creationId xmlns:a16="http://schemas.microsoft.com/office/drawing/2014/main" id="{41873AEF-6D4E-4A6F-A2B1-A9609F439E60}"/>
                </a:ext>
              </a:extLst>
            </p:cNvPr>
            <p:cNvSpPr txBox="1"/>
            <p:nvPr/>
          </p:nvSpPr>
          <p:spPr>
            <a:xfrm>
              <a:off x="589124" y="3790013"/>
              <a:ext cx="2396422" cy="1667205"/>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Wolf: Ich </a:t>
              </a:r>
              <a:r>
                <a:rPr lang="en-GB" sz="2000" dirty="0" err="1">
                  <a:solidFill>
                    <a:srgbClr val="1F4E79"/>
                  </a:solidFill>
                  <a:latin typeface="Century Gothic" panose="020B0502020202020204" pitchFamily="34" charset="0"/>
                </a:rPr>
                <a:t>gehe</a:t>
              </a:r>
              <a:r>
                <a:rPr lang="en-GB" sz="2000" dirty="0">
                  <a:solidFill>
                    <a:srgbClr val="1F4E79"/>
                  </a:solidFill>
                  <a:latin typeface="Century Gothic" panose="020B0502020202020204" pitchFamily="34" charset="0"/>
                </a:rPr>
                <a:t>       </a:t>
              </a:r>
              <a:br>
                <a:rPr lang="en-GB" sz="2000" dirty="0">
                  <a:solidFill>
                    <a:srgbClr val="1F4E79"/>
                  </a:solidFill>
                  <a:latin typeface="Century Gothic" panose="020B0502020202020204" pitchFamily="34" charset="0"/>
                </a:rPr>
              </a:br>
              <a:r>
                <a:rPr lang="en-GB" sz="2000" b="1" dirty="0">
                  <a:solidFill>
                    <a:srgbClr val="DAA521"/>
                  </a:solidFill>
                  <a:latin typeface="Century Gothic" panose="020B0502020202020204" pitchFamily="34" charset="0"/>
                </a:rPr>
                <a:t>   (-)    </a:t>
              </a:r>
              <a:r>
                <a:rPr lang="en-GB" sz="2000" dirty="0" err="1">
                  <a:solidFill>
                    <a:srgbClr val="1F4E79"/>
                  </a:solidFill>
                  <a:latin typeface="Century Gothic" panose="020B0502020202020204" pitchFamily="34" charset="0"/>
                </a:rPr>
                <a:t>manchmal</a:t>
              </a:r>
              <a:r>
                <a:rPr lang="en-GB" sz="2000" dirty="0">
                  <a:solidFill>
                    <a:srgbClr val="1F4E79"/>
                  </a:solidFill>
                  <a:latin typeface="Century Gothic" panose="020B0502020202020204" pitchFamily="34" charset="0"/>
                </a:rPr>
                <a:t> in die </a:t>
              </a:r>
              <a:r>
                <a:rPr lang="en-GB" sz="2000" dirty="0" err="1">
                  <a:solidFill>
                    <a:srgbClr val="1F4E79"/>
                  </a:solidFill>
                  <a:latin typeface="Century Gothic" panose="020B0502020202020204" pitchFamily="34" charset="0"/>
                </a:rPr>
                <a:t>Kirche</a:t>
              </a:r>
              <a:r>
                <a:rPr lang="en-GB" sz="2000" dirty="0">
                  <a:solidFill>
                    <a:srgbClr val="1F4E79"/>
                  </a:solidFill>
                  <a:latin typeface="Century Gothic" panose="020B0502020202020204" pitchFamily="34" charset="0"/>
                </a:rPr>
                <a:t>. Sind </a:t>
              </a:r>
              <a:r>
                <a:rPr lang="en-GB" sz="2000" b="1" dirty="0" err="1">
                  <a:solidFill>
                    <a:srgbClr val="1F4E79"/>
                  </a:solidFill>
                  <a:latin typeface="Century Gothic" panose="020B0502020202020204" pitchFamily="34" charset="0"/>
                </a:rPr>
                <a:t>wir</a:t>
              </a:r>
              <a:r>
                <a:rPr lang="en-GB" sz="2000" dirty="0">
                  <a:solidFill>
                    <a:srgbClr val="1F4E79"/>
                  </a:solidFill>
                  <a:latin typeface="Century Gothic" panose="020B0502020202020204" pitchFamily="34" charset="0"/>
                </a:rPr>
                <a:t> </a:t>
              </a:r>
              <a:r>
                <a:rPr lang="en-GB" sz="2000" b="1" dirty="0" err="1">
                  <a:solidFill>
                    <a:srgbClr val="DAA521"/>
                  </a:solidFill>
                  <a:latin typeface="Century Gothic" panose="020B0502020202020204" pitchFamily="34" charset="0"/>
                </a:rPr>
                <a:t>beide</a:t>
              </a:r>
              <a:r>
                <a:rPr lang="en-GB" sz="2000" b="1" dirty="0">
                  <a:solidFill>
                    <a:srgbClr val="DAA521"/>
                  </a:solidFill>
                  <a:latin typeface="Century Gothic" panose="020B0502020202020204" pitchFamily="34" charset="0"/>
                </a:rPr>
                <a:t> </a:t>
              </a:r>
              <a:r>
                <a:rPr lang="en-GB" sz="2000" dirty="0" err="1">
                  <a:solidFill>
                    <a:srgbClr val="1F4E79"/>
                  </a:solidFill>
                  <a:latin typeface="Century Gothic" panose="020B0502020202020204" pitchFamily="34" charset="0"/>
                </a:rPr>
                <a:t>nicht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auch</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Zwillinge</a:t>
              </a:r>
              <a:r>
                <a:rPr lang="en-GB" sz="2000" dirty="0">
                  <a:solidFill>
                    <a:srgbClr val="1F4E79"/>
                  </a:solidFill>
                  <a:latin typeface="Century Gothic" panose="020B0502020202020204" pitchFamily="34" charset="0"/>
                </a:rPr>
                <a:t>?!</a:t>
              </a:r>
            </a:p>
          </p:txBody>
        </p:sp>
      </p:grpSp>
      <p:sp>
        <p:nvSpPr>
          <p:cNvPr id="156" name="TextBox 155">
            <a:extLst>
              <a:ext uri="{FF2B5EF4-FFF2-40B4-BE49-F238E27FC236}">
                <a16:creationId xmlns:a16="http://schemas.microsoft.com/office/drawing/2014/main" id="{7F49DF6E-824F-47BD-B9E4-8DB859F637D5}"/>
              </a:ext>
            </a:extLst>
          </p:cNvPr>
          <p:cNvSpPr txBox="1"/>
          <p:nvPr/>
        </p:nvSpPr>
        <p:spPr>
          <a:xfrm>
            <a:off x="6502032" y="4528409"/>
            <a:ext cx="2343343" cy="1015663"/>
          </a:xfrm>
          <a:prstGeom prst="rect">
            <a:avLst/>
          </a:prstGeom>
          <a:noFill/>
        </p:spPr>
        <p:txBody>
          <a:bodyPr wrap="square" rtlCol="0">
            <a:spAutoFit/>
          </a:bodyPr>
          <a:lstStyle/>
          <a:p>
            <a:r>
              <a:rPr lang="en-GB" sz="2000" b="1" dirty="0">
                <a:solidFill>
                  <a:srgbClr val="1F4E79"/>
                </a:solidFill>
                <a:latin typeface="Century Gothic" panose="020B0502020202020204" pitchFamily="34" charset="0"/>
              </a:rPr>
              <a:t>Wolf: </a:t>
            </a:r>
            <a:r>
              <a:rPr lang="en-GB" sz="2000" dirty="0" err="1">
                <a:solidFill>
                  <a:srgbClr val="1F4E79"/>
                </a:solidFill>
                <a:latin typeface="Century Gothic" panose="020B0502020202020204" pitchFamily="34" charset="0"/>
              </a:rPr>
              <a:t>Haha</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ja</a:t>
            </a:r>
            <a:r>
              <a:rPr lang="en-GB" sz="2000" dirty="0">
                <a:solidFill>
                  <a:srgbClr val="1F4E79"/>
                </a:solidFill>
                <a:latin typeface="Century Gothic" panose="020B0502020202020204" pitchFamily="34" charset="0"/>
              </a:rPr>
              <a:t>! </a:t>
            </a:r>
            <a:r>
              <a:rPr lang="en-GB" sz="2000" b="1" dirty="0">
                <a:solidFill>
                  <a:srgbClr val="1F4E79"/>
                </a:solidFill>
                <a:latin typeface="Century Gothic" panose="020B0502020202020204" pitchFamily="34" charset="0"/>
              </a:rPr>
              <a:t>Ich </a:t>
            </a:r>
            <a:r>
              <a:rPr lang="en-GB" sz="2000" dirty="0">
                <a:solidFill>
                  <a:srgbClr val="1F4E79"/>
                </a:solidFill>
                <a:latin typeface="Century Gothic" panose="020B0502020202020204" pitchFamily="34" charset="0"/>
              </a:rPr>
              <a:t>mag   </a:t>
            </a:r>
            <a:r>
              <a:rPr lang="en-GB" sz="2000" b="1" dirty="0">
                <a:solidFill>
                  <a:srgbClr val="DAA521"/>
                </a:solidFill>
                <a:latin typeface="Century Gothic" panose="020B0502020202020204" pitchFamily="34" charset="0"/>
              </a:rPr>
              <a:t>(-) </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Mias</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Katze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nicht</a:t>
            </a:r>
            <a:r>
              <a:rPr lang="en-GB" sz="2000" dirty="0">
                <a:solidFill>
                  <a:srgbClr val="1F4E79"/>
                </a:solidFill>
                <a:latin typeface="Century Gothic" panose="020B0502020202020204" pitchFamily="34" charset="0"/>
              </a:rPr>
              <a:t>.</a:t>
            </a:r>
          </a:p>
        </p:txBody>
      </p:sp>
      <p:sp>
        <p:nvSpPr>
          <p:cNvPr id="157" name="TextBox 156">
            <a:extLst>
              <a:ext uri="{FF2B5EF4-FFF2-40B4-BE49-F238E27FC236}">
                <a16:creationId xmlns:a16="http://schemas.microsoft.com/office/drawing/2014/main" id="{A0757A96-7828-4A42-8D09-2366D94F39A9}"/>
              </a:ext>
            </a:extLst>
          </p:cNvPr>
          <p:cNvSpPr txBox="1"/>
          <p:nvPr/>
        </p:nvSpPr>
        <p:spPr>
          <a:xfrm>
            <a:off x="1272210" y="4472821"/>
            <a:ext cx="795130"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___</a:t>
            </a:r>
          </a:p>
        </p:txBody>
      </p:sp>
      <p:sp>
        <p:nvSpPr>
          <p:cNvPr id="158" name="TextBox 157">
            <a:extLst>
              <a:ext uri="{FF2B5EF4-FFF2-40B4-BE49-F238E27FC236}">
                <a16:creationId xmlns:a16="http://schemas.microsoft.com/office/drawing/2014/main" id="{9EC151F6-5845-4F07-8F96-D783A8385893}"/>
              </a:ext>
            </a:extLst>
          </p:cNvPr>
          <p:cNvSpPr txBox="1"/>
          <p:nvPr/>
        </p:nvSpPr>
        <p:spPr>
          <a:xfrm>
            <a:off x="1942197" y="4757400"/>
            <a:ext cx="795130"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___</a:t>
            </a:r>
          </a:p>
        </p:txBody>
      </p:sp>
      <p:sp>
        <p:nvSpPr>
          <p:cNvPr id="159" name="TextBox 158">
            <a:extLst>
              <a:ext uri="{FF2B5EF4-FFF2-40B4-BE49-F238E27FC236}">
                <a16:creationId xmlns:a16="http://schemas.microsoft.com/office/drawing/2014/main" id="{C5318CA5-923D-454D-8FE6-B8BED8CEAFCD}"/>
              </a:ext>
            </a:extLst>
          </p:cNvPr>
          <p:cNvSpPr txBox="1"/>
          <p:nvPr/>
        </p:nvSpPr>
        <p:spPr>
          <a:xfrm>
            <a:off x="3492845" y="3612003"/>
            <a:ext cx="751181"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___</a:t>
            </a:r>
          </a:p>
        </p:txBody>
      </p:sp>
      <p:sp>
        <p:nvSpPr>
          <p:cNvPr id="161" name="TextBox 160">
            <a:extLst>
              <a:ext uri="{FF2B5EF4-FFF2-40B4-BE49-F238E27FC236}">
                <a16:creationId xmlns:a16="http://schemas.microsoft.com/office/drawing/2014/main" id="{7893FFFB-3A00-47FC-B6FE-B72521B62626}"/>
              </a:ext>
            </a:extLst>
          </p:cNvPr>
          <p:cNvSpPr txBox="1"/>
          <p:nvPr/>
        </p:nvSpPr>
        <p:spPr>
          <a:xfrm>
            <a:off x="4235125" y="3001695"/>
            <a:ext cx="795130"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___</a:t>
            </a:r>
          </a:p>
        </p:txBody>
      </p:sp>
      <p:sp>
        <p:nvSpPr>
          <p:cNvPr id="162" name="TextBox 161">
            <a:extLst>
              <a:ext uri="{FF2B5EF4-FFF2-40B4-BE49-F238E27FC236}">
                <a16:creationId xmlns:a16="http://schemas.microsoft.com/office/drawing/2014/main" id="{2A0C83C8-D4F5-40C8-9E7F-3ABDC7055E73}"/>
              </a:ext>
            </a:extLst>
          </p:cNvPr>
          <p:cNvSpPr txBox="1"/>
          <p:nvPr/>
        </p:nvSpPr>
        <p:spPr>
          <a:xfrm>
            <a:off x="3526853" y="5245492"/>
            <a:ext cx="751181"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___</a:t>
            </a:r>
          </a:p>
        </p:txBody>
      </p:sp>
      <p:sp>
        <p:nvSpPr>
          <p:cNvPr id="163" name="TextBox 162">
            <a:extLst>
              <a:ext uri="{FF2B5EF4-FFF2-40B4-BE49-F238E27FC236}">
                <a16:creationId xmlns:a16="http://schemas.microsoft.com/office/drawing/2014/main" id="{ACC80D04-6968-4D0C-BA60-B46426D60E38}"/>
              </a:ext>
            </a:extLst>
          </p:cNvPr>
          <p:cNvSpPr txBox="1"/>
          <p:nvPr/>
        </p:nvSpPr>
        <p:spPr>
          <a:xfrm>
            <a:off x="6461610" y="2721743"/>
            <a:ext cx="837685"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___</a:t>
            </a:r>
          </a:p>
        </p:txBody>
      </p:sp>
      <p:sp>
        <p:nvSpPr>
          <p:cNvPr id="164" name="TextBox 163">
            <a:extLst>
              <a:ext uri="{FF2B5EF4-FFF2-40B4-BE49-F238E27FC236}">
                <a16:creationId xmlns:a16="http://schemas.microsoft.com/office/drawing/2014/main" id="{B61B1A94-2471-4839-9D8D-B0A302094D89}"/>
              </a:ext>
            </a:extLst>
          </p:cNvPr>
          <p:cNvSpPr txBox="1"/>
          <p:nvPr/>
        </p:nvSpPr>
        <p:spPr>
          <a:xfrm>
            <a:off x="6483549" y="3301145"/>
            <a:ext cx="837685"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___</a:t>
            </a:r>
          </a:p>
        </p:txBody>
      </p:sp>
      <p:sp>
        <p:nvSpPr>
          <p:cNvPr id="165" name="TextBox 164">
            <a:extLst>
              <a:ext uri="{FF2B5EF4-FFF2-40B4-BE49-F238E27FC236}">
                <a16:creationId xmlns:a16="http://schemas.microsoft.com/office/drawing/2014/main" id="{E32447DA-8A8F-498A-A980-38A5CA345A5E}"/>
              </a:ext>
            </a:extLst>
          </p:cNvPr>
          <p:cNvSpPr txBox="1"/>
          <p:nvPr/>
        </p:nvSpPr>
        <p:spPr>
          <a:xfrm>
            <a:off x="7667659" y="4890940"/>
            <a:ext cx="837685"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___</a:t>
            </a:r>
          </a:p>
        </p:txBody>
      </p:sp>
      <p:sp>
        <p:nvSpPr>
          <p:cNvPr id="166" name="TextBox 165">
            <a:extLst>
              <a:ext uri="{FF2B5EF4-FFF2-40B4-BE49-F238E27FC236}">
                <a16:creationId xmlns:a16="http://schemas.microsoft.com/office/drawing/2014/main" id="{08165ECC-04C5-40EE-875A-951D4178FE83}"/>
              </a:ext>
            </a:extLst>
          </p:cNvPr>
          <p:cNvSpPr txBox="1"/>
          <p:nvPr/>
        </p:nvSpPr>
        <p:spPr>
          <a:xfrm>
            <a:off x="10167079" y="2642721"/>
            <a:ext cx="761261"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___</a:t>
            </a:r>
          </a:p>
        </p:txBody>
      </p:sp>
      <p:sp>
        <p:nvSpPr>
          <p:cNvPr id="167" name="TextBox 166">
            <a:extLst>
              <a:ext uri="{FF2B5EF4-FFF2-40B4-BE49-F238E27FC236}">
                <a16:creationId xmlns:a16="http://schemas.microsoft.com/office/drawing/2014/main" id="{0223491D-1362-4A93-A3CB-E42C10DDEF09}"/>
              </a:ext>
            </a:extLst>
          </p:cNvPr>
          <p:cNvSpPr txBox="1"/>
          <p:nvPr/>
        </p:nvSpPr>
        <p:spPr>
          <a:xfrm>
            <a:off x="9405818" y="4220632"/>
            <a:ext cx="761261"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___</a:t>
            </a:r>
          </a:p>
        </p:txBody>
      </p:sp>
      <p:sp>
        <p:nvSpPr>
          <p:cNvPr id="168" name="TextBox 167">
            <a:extLst>
              <a:ext uri="{FF2B5EF4-FFF2-40B4-BE49-F238E27FC236}">
                <a16:creationId xmlns:a16="http://schemas.microsoft.com/office/drawing/2014/main" id="{43FD01F1-9561-4483-AC38-93217D10EA0A}"/>
              </a:ext>
            </a:extLst>
          </p:cNvPr>
          <p:cNvSpPr txBox="1"/>
          <p:nvPr/>
        </p:nvSpPr>
        <p:spPr>
          <a:xfrm>
            <a:off x="9869172" y="4775426"/>
            <a:ext cx="761261"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___</a:t>
            </a:r>
          </a:p>
        </p:txBody>
      </p:sp>
      <p:sp>
        <p:nvSpPr>
          <p:cNvPr id="177" name="Explosion: 14 Points 176">
            <a:extLst>
              <a:ext uri="{FF2B5EF4-FFF2-40B4-BE49-F238E27FC236}">
                <a16:creationId xmlns:a16="http://schemas.microsoft.com/office/drawing/2014/main" id="{2765F4C0-D88F-4B17-8E69-F11697E5BC5C}"/>
              </a:ext>
            </a:extLst>
          </p:cNvPr>
          <p:cNvSpPr/>
          <p:nvPr/>
        </p:nvSpPr>
        <p:spPr>
          <a:xfrm rot="3018273">
            <a:off x="10099314" y="3810063"/>
            <a:ext cx="488736" cy="4744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Explosion: 14 Points 178">
            <a:extLst>
              <a:ext uri="{FF2B5EF4-FFF2-40B4-BE49-F238E27FC236}">
                <a16:creationId xmlns:a16="http://schemas.microsoft.com/office/drawing/2014/main" id="{6298D239-C8DE-4E61-BE3D-098268F3EAAF}"/>
              </a:ext>
            </a:extLst>
          </p:cNvPr>
          <p:cNvSpPr/>
          <p:nvPr/>
        </p:nvSpPr>
        <p:spPr>
          <a:xfrm rot="3018273">
            <a:off x="9465511" y="4742548"/>
            <a:ext cx="488736" cy="4744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Explosion: 14 Points 179">
            <a:extLst>
              <a:ext uri="{FF2B5EF4-FFF2-40B4-BE49-F238E27FC236}">
                <a16:creationId xmlns:a16="http://schemas.microsoft.com/office/drawing/2014/main" id="{A31CCDA6-C5FC-46E7-B169-C51D4F63F351}"/>
              </a:ext>
            </a:extLst>
          </p:cNvPr>
          <p:cNvSpPr/>
          <p:nvPr/>
        </p:nvSpPr>
        <p:spPr>
          <a:xfrm rot="3018273">
            <a:off x="10573276" y="2271620"/>
            <a:ext cx="488736" cy="4744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Explosion: 14 Points 180">
            <a:extLst>
              <a:ext uri="{FF2B5EF4-FFF2-40B4-BE49-F238E27FC236}">
                <a16:creationId xmlns:a16="http://schemas.microsoft.com/office/drawing/2014/main" id="{126F9C87-79F3-4CC3-B9E7-1DF9D8CCC661}"/>
              </a:ext>
            </a:extLst>
          </p:cNvPr>
          <p:cNvSpPr/>
          <p:nvPr/>
        </p:nvSpPr>
        <p:spPr>
          <a:xfrm rot="3018273">
            <a:off x="6548274" y="4819139"/>
            <a:ext cx="488736" cy="4744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Explosion: 14 Points 181">
            <a:extLst>
              <a:ext uri="{FF2B5EF4-FFF2-40B4-BE49-F238E27FC236}">
                <a16:creationId xmlns:a16="http://schemas.microsoft.com/office/drawing/2014/main" id="{E7B2B803-54DA-4362-BB12-A731548392CC}"/>
              </a:ext>
            </a:extLst>
          </p:cNvPr>
          <p:cNvSpPr/>
          <p:nvPr/>
        </p:nvSpPr>
        <p:spPr>
          <a:xfrm rot="3018273">
            <a:off x="7067892" y="2947394"/>
            <a:ext cx="488736" cy="4744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Explosion: 14 Points 182">
            <a:extLst>
              <a:ext uri="{FF2B5EF4-FFF2-40B4-BE49-F238E27FC236}">
                <a16:creationId xmlns:a16="http://schemas.microsoft.com/office/drawing/2014/main" id="{607CB123-BD60-4923-BC5B-B020697683C6}"/>
              </a:ext>
            </a:extLst>
          </p:cNvPr>
          <p:cNvSpPr/>
          <p:nvPr/>
        </p:nvSpPr>
        <p:spPr>
          <a:xfrm rot="3018273">
            <a:off x="7649931" y="2331056"/>
            <a:ext cx="488736" cy="4744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Explosion: 14 Points 183">
            <a:extLst>
              <a:ext uri="{FF2B5EF4-FFF2-40B4-BE49-F238E27FC236}">
                <a16:creationId xmlns:a16="http://schemas.microsoft.com/office/drawing/2014/main" id="{456943B1-400D-46E2-BDDA-F6FB524D972F}"/>
              </a:ext>
            </a:extLst>
          </p:cNvPr>
          <p:cNvSpPr/>
          <p:nvPr/>
        </p:nvSpPr>
        <p:spPr>
          <a:xfrm rot="3018273">
            <a:off x="4039338" y="2625767"/>
            <a:ext cx="424587" cy="44932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Explosion: 14 Points 184">
            <a:extLst>
              <a:ext uri="{FF2B5EF4-FFF2-40B4-BE49-F238E27FC236}">
                <a16:creationId xmlns:a16="http://schemas.microsoft.com/office/drawing/2014/main" id="{080EB834-2710-4AE4-8B68-8F0A3DFD6220}"/>
              </a:ext>
            </a:extLst>
          </p:cNvPr>
          <p:cNvSpPr/>
          <p:nvPr/>
        </p:nvSpPr>
        <p:spPr>
          <a:xfrm rot="3018273">
            <a:off x="4320568" y="3195162"/>
            <a:ext cx="488736" cy="4744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6" name="Explosion: 14 Points 185">
            <a:extLst>
              <a:ext uri="{FF2B5EF4-FFF2-40B4-BE49-F238E27FC236}">
                <a16:creationId xmlns:a16="http://schemas.microsoft.com/office/drawing/2014/main" id="{3D1761FC-9508-44F5-8B16-D36F751972BE}"/>
              </a:ext>
            </a:extLst>
          </p:cNvPr>
          <p:cNvSpPr/>
          <p:nvPr/>
        </p:nvSpPr>
        <p:spPr>
          <a:xfrm rot="3018273">
            <a:off x="4775736" y="4856998"/>
            <a:ext cx="488736" cy="4744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Explosion: 14 Points 186">
            <a:extLst>
              <a:ext uri="{FF2B5EF4-FFF2-40B4-BE49-F238E27FC236}">
                <a16:creationId xmlns:a16="http://schemas.microsoft.com/office/drawing/2014/main" id="{FE48FE39-69B1-4A7B-BB36-28507104E35D}"/>
              </a:ext>
            </a:extLst>
          </p:cNvPr>
          <p:cNvSpPr/>
          <p:nvPr/>
        </p:nvSpPr>
        <p:spPr>
          <a:xfrm rot="3018273">
            <a:off x="1701572" y="4093885"/>
            <a:ext cx="488736" cy="4744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10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6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8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5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8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6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81"/>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6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0"/>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6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7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6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68"/>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1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8" grpId="0" animBg="1"/>
      <p:bldP spid="159" grpId="0" animBg="1"/>
      <p:bldP spid="161" grpId="0" animBg="1"/>
      <p:bldP spid="162" grpId="0" animBg="1"/>
      <p:bldP spid="163" grpId="0" animBg="1"/>
      <p:bldP spid="164" grpId="0" animBg="1"/>
      <p:bldP spid="165" grpId="0" animBg="1"/>
      <p:bldP spid="166" grpId="0" animBg="1"/>
      <p:bldP spid="167" grpId="0" animBg="1"/>
      <p:bldP spid="168" grpId="0" animBg="1"/>
      <p:bldP spid="177"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br>
              <a:rPr lang="en-GB" sz="1400" b="1" dirty="0"/>
            </a:br>
            <a:endParaRPr lang="en-GB" dirty="0"/>
          </a:p>
        </p:txBody>
      </p:sp>
      <p:sp>
        <p:nvSpPr>
          <p:cNvPr id="2" name="Rectangle 1"/>
          <p:cNvSpPr/>
          <p:nvPr/>
        </p:nvSpPr>
        <p:spPr>
          <a:xfrm>
            <a:off x="4841490" y="4293324"/>
            <a:ext cx="250902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v</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3454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3917" y="693516"/>
            <a:ext cx="261177" cy="170608"/>
          </a:xfrm>
        </p:spPr>
        <p:txBody>
          <a:bodyPr>
            <a:normAutofit/>
          </a:bodyPr>
          <a:lstStyle/>
          <a:p>
            <a:r>
              <a:rPr lang="en-GB" sz="100" b="1" dirty="0">
                <a:solidFill>
                  <a:schemeClr val="bg1"/>
                </a:solidFill>
              </a:rPr>
              <a:t>Was </a:t>
            </a:r>
            <a:r>
              <a:rPr lang="en-GB" sz="100" b="1" dirty="0" err="1">
                <a:solidFill>
                  <a:schemeClr val="bg1"/>
                </a:solidFill>
              </a:rPr>
              <a:t>haben</a:t>
            </a:r>
            <a:r>
              <a:rPr lang="en-GB" sz="100" b="1" dirty="0">
                <a:solidFill>
                  <a:schemeClr val="bg1"/>
                </a:solidFill>
              </a:rPr>
              <a:t> </a:t>
            </a:r>
            <a:r>
              <a:rPr lang="en-GB" sz="100" b="1" dirty="0" err="1">
                <a:solidFill>
                  <a:schemeClr val="bg1"/>
                </a:solidFill>
              </a:rPr>
              <a:t>wir</a:t>
            </a:r>
            <a:r>
              <a:rPr lang="en-GB" sz="100" b="1" dirty="0">
                <a:solidFill>
                  <a:schemeClr val="bg1"/>
                </a:solidFill>
              </a:rPr>
              <a:t> </a:t>
            </a:r>
            <a:r>
              <a:rPr lang="en-GB" sz="100" b="1" dirty="0" err="1">
                <a:solidFill>
                  <a:schemeClr val="bg1"/>
                </a:solidFill>
              </a:rPr>
              <a:t>gemeinsam</a:t>
            </a:r>
            <a:r>
              <a:rPr lang="en-GB" sz="100" b="1" dirty="0">
                <a:solidFill>
                  <a:schemeClr val="bg1"/>
                </a:solidFill>
              </a:rPr>
              <a:t>?</a:t>
            </a:r>
          </a:p>
        </p:txBody>
      </p:sp>
      <p:pic>
        <p:nvPicPr>
          <p:cNvPr id="34" name="Picture 33"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5" name="Title 3"/>
          <p:cNvSpPr txBox="1">
            <a:spLocks/>
          </p:cNvSpPr>
          <p:nvPr/>
        </p:nvSpPr>
        <p:spPr>
          <a:xfrm>
            <a:off x="77811" y="313429"/>
            <a:ext cx="5758378"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Was haben wir gemeinsam?</a:t>
            </a:r>
            <a:endParaRPr lang="en-GB" sz="3600" b="1" dirty="0">
              <a:solidFill>
                <a:schemeClr val="bg1"/>
              </a:solidFill>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062720" y="247046"/>
            <a:ext cx="28946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A8A2DF58-2B12-45FE-9ED5-BC787C264072}"/>
              </a:ext>
            </a:extLst>
          </p:cNvPr>
          <p:cNvSpPr txBox="1"/>
          <p:nvPr/>
        </p:nvSpPr>
        <p:spPr>
          <a:xfrm>
            <a:off x="224016" y="1132006"/>
            <a:ext cx="11743967" cy="3170099"/>
          </a:xfrm>
          <a:prstGeom prst="rect">
            <a:avLst/>
          </a:prstGeom>
          <a:noFill/>
        </p:spPr>
        <p:txBody>
          <a:bodyPr wrap="square" rtlCol="0">
            <a:spAutoFit/>
          </a:bodyPr>
          <a:lstStyle/>
          <a:p>
            <a:endParaRPr lang="en-GB" sz="2000" dirty="0">
              <a:solidFill>
                <a:schemeClr val="accent1">
                  <a:lumMod val="50000"/>
                </a:schemeClr>
              </a:solidFill>
              <a:latin typeface="+mj-lt"/>
            </a:endParaRPr>
          </a:p>
          <a:p>
            <a:pPr marL="457200" indent="-457200">
              <a:buAutoNum type="arabicPeriod"/>
            </a:pPr>
            <a:r>
              <a:rPr lang="en-GB" sz="2000" b="1" dirty="0" err="1">
                <a:solidFill>
                  <a:schemeClr val="accent1">
                    <a:lumMod val="50000"/>
                  </a:schemeClr>
                </a:solidFill>
                <a:latin typeface="+mj-lt"/>
              </a:rPr>
              <a:t>Einzelkind</a:t>
            </a:r>
            <a:r>
              <a:rPr lang="en-GB" sz="2000" b="1" dirty="0">
                <a:solidFill>
                  <a:schemeClr val="accent1">
                    <a:lumMod val="50000"/>
                  </a:schemeClr>
                </a:solidFill>
                <a:latin typeface="+mj-lt"/>
              </a:rPr>
              <a:t> sein? </a:t>
            </a:r>
            <a:r>
              <a:rPr lang="en-GB" sz="2000" dirty="0">
                <a:solidFill>
                  <a:schemeClr val="accent1">
                    <a:lumMod val="50000"/>
                  </a:schemeClr>
                </a:solidFill>
                <a:latin typeface="+mj-lt"/>
              </a:rPr>
              <a:t>			</a:t>
            </a:r>
          </a:p>
          <a:p>
            <a:endParaRPr lang="en-GB" sz="2000" b="1" dirty="0">
              <a:solidFill>
                <a:schemeClr val="accent1">
                  <a:lumMod val="50000"/>
                </a:schemeClr>
              </a:solidFill>
              <a:latin typeface="+mj-lt"/>
            </a:endParaRPr>
          </a:p>
          <a:p>
            <a:endParaRPr lang="en-GB" sz="2000" b="1" dirty="0">
              <a:solidFill>
                <a:schemeClr val="accent1">
                  <a:lumMod val="50000"/>
                </a:schemeClr>
              </a:solidFill>
              <a:latin typeface="+mj-lt"/>
            </a:endParaRPr>
          </a:p>
          <a:p>
            <a:endParaRPr lang="en-GB" sz="2000" b="1" dirty="0">
              <a:solidFill>
                <a:schemeClr val="accent1">
                  <a:lumMod val="50000"/>
                </a:schemeClr>
              </a:solidFill>
              <a:latin typeface="+mj-lt"/>
            </a:endParaRPr>
          </a:p>
          <a:p>
            <a:endParaRPr lang="en-GB" sz="2000" b="1" dirty="0">
              <a:solidFill>
                <a:schemeClr val="accent1">
                  <a:lumMod val="50000"/>
                </a:schemeClr>
              </a:solidFill>
              <a:latin typeface="+mj-lt"/>
            </a:endParaRPr>
          </a:p>
          <a:p>
            <a:endParaRPr lang="en-GB" sz="2000" b="1" dirty="0">
              <a:solidFill>
                <a:schemeClr val="accent1">
                  <a:lumMod val="50000"/>
                </a:schemeClr>
              </a:solidFill>
              <a:latin typeface="+mj-lt"/>
            </a:endParaRPr>
          </a:p>
          <a:p>
            <a:endParaRPr lang="en-GB" sz="2000" b="1" dirty="0">
              <a:solidFill>
                <a:schemeClr val="accent1">
                  <a:lumMod val="50000"/>
                </a:schemeClr>
              </a:solidFill>
              <a:latin typeface="+mj-lt"/>
            </a:endParaRPr>
          </a:p>
          <a:p>
            <a:endParaRPr lang="en-GB" sz="2000" b="1" dirty="0">
              <a:solidFill>
                <a:schemeClr val="accent1">
                  <a:lumMod val="50000"/>
                </a:schemeClr>
              </a:solidFill>
              <a:latin typeface="+mj-lt"/>
            </a:endParaRPr>
          </a:p>
          <a:p>
            <a:pPr marL="457200" indent="-457200">
              <a:buAutoNum type="arabicPeriod" startAt="2"/>
            </a:pPr>
            <a:r>
              <a:rPr lang="en-GB" sz="2000" b="1" dirty="0">
                <a:solidFill>
                  <a:schemeClr val="accent1">
                    <a:lumMod val="50000"/>
                  </a:schemeClr>
                </a:solidFill>
                <a:latin typeface="+mj-lt"/>
              </a:rPr>
              <a:t>in die </a:t>
            </a:r>
            <a:r>
              <a:rPr lang="en-GB" sz="2000" b="1" dirty="0" err="1">
                <a:solidFill>
                  <a:schemeClr val="accent1">
                    <a:lumMod val="50000"/>
                  </a:schemeClr>
                </a:solidFill>
                <a:latin typeface="+mj-lt"/>
              </a:rPr>
              <a:t>Moschee</a:t>
            </a:r>
            <a:r>
              <a:rPr lang="en-GB" sz="2000" b="1" dirty="0">
                <a:solidFill>
                  <a:schemeClr val="accent1">
                    <a:lumMod val="50000"/>
                  </a:schemeClr>
                </a:solidFill>
                <a:latin typeface="+mj-lt"/>
              </a:rPr>
              <a:t> </a:t>
            </a:r>
            <a:r>
              <a:rPr lang="en-GB" sz="2000" b="1" dirty="0" err="1">
                <a:solidFill>
                  <a:schemeClr val="accent1">
                    <a:lumMod val="50000"/>
                  </a:schemeClr>
                </a:solidFill>
                <a:latin typeface="+mj-lt"/>
              </a:rPr>
              <a:t>gehen</a:t>
            </a:r>
            <a:r>
              <a:rPr lang="en-GB" sz="2000" b="1" dirty="0">
                <a:solidFill>
                  <a:schemeClr val="accent1">
                    <a:lumMod val="50000"/>
                  </a:schemeClr>
                </a:solidFill>
                <a:latin typeface="+mj-lt"/>
              </a:rPr>
              <a:t>? </a:t>
            </a:r>
            <a:r>
              <a:rPr lang="en-GB" sz="2000" dirty="0">
                <a:solidFill>
                  <a:schemeClr val="accent1">
                    <a:lumMod val="50000"/>
                  </a:schemeClr>
                </a:solidFill>
                <a:latin typeface="+mj-lt"/>
              </a:rPr>
              <a:t>		</a:t>
            </a:r>
          </a:p>
        </p:txBody>
      </p:sp>
      <p:sp>
        <p:nvSpPr>
          <p:cNvPr id="15" name="TextBox 14">
            <a:extLst>
              <a:ext uri="{FF2B5EF4-FFF2-40B4-BE49-F238E27FC236}">
                <a16:creationId xmlns:a16="http://schemas.microsoft.com/office/drawing/2014/main" id="{C8C15273-4F7A-47F3-A907-7F539DCC8549}"/>
              </a:ext>
            </a:extLst>
          </p:cNvPr>
          <p:cNvSpPr txBox="1"/>
          <p:nvPr/>
        </p:nvSpPr>
        <p:spPr>
          <a:xfrm>
            <a:off x="6399310" y="1873998"/>
            <a:ext cx="5467846" cy="1938992"/>
          </a:xfrm>
          <a:prstGeom prst="rect">
            <a:avLst/>
          </a:prstGeom>
          <a:noFill/>
        </p:spPr>
        <p:txBody>
          <a:bodyPr wrap="square" rtlCol="0">
            <a:spAutoFit/>
          </a:bodyPr>
          <a:lstStyle/>
          <a:p>
            <a:r>
              <a:rPr lang="de-DE" sz="2000" i="1" dirty="0">
                <a:solidFill>
                  <a:schemeClr val="accent1">
                    <a:lumMod val="50000"/>
                  </a:schemeClr>
                </a:solidFill>
                <a:latin typeface="+mj-lt"/>
              </a:rPr>
              <a:t>“Bist du Einzelkind?” 			</a:t>
            </a:r>
          </a:p>
          <a:p>
            <a:r>
              <a:rPr lang="de-DE" sz="2000" i="1" dirty="0">
                <a:solidFill>
                  <a:schemeClr val="accent1">
                    <a:lumMod val="50000"/>
                  </a:schemeClr>
                </a:solidFill>
                <a:latin typeface="+mj-lt"/>
              </a:rPr>
              <a:t>“Nein, ich bin kein Einzelkind. Und du?”</a:t>
            </a:r>
          </a:p>
          <a:p>
            <a:r>
              <a:rPr lang="de-DE" sz="2000" i="1" dirty="0">
                <a:solidFill>
                  <a:schemeClr val="accent1">
                    <a:lumMod val="50000"/>
                  </a:schemeClr>
                </a:solidFill>
                <a:latin typeface="+mj-lt"/>
              </a:rPr>
              <a:t>“Nein, ich bin auch kein Einzelkind.” </a:t>
            </a:r>
          </a:p>
          <a:p>
            <a:endParaRPr lang="de-DE" sz="2000" i="1" dirty="0">
              <a:solidFill>
                <a:schemeClr val="accent1">
                  <a:lumMod val="50000"/>
                </a:schemeClr>
              </a:solidFill>
              <a:latin typeface="+mj-lt"/>
            </a:endParaRPr>
          </a:p>
          <a:p>
            <a:r>
              <a:rPr lang="de-DE" sz="2000" i="1" dirty="0">
                <a:solidFill>
                  <a:schemeClr val="accent1">
                    <a:lumMod val="50000"/>
                  </a:schemeClr>
                </a:solidFill>
                <a:latin typeface="+mj-lt"/>
              </a:rPr>
              <a:t>Wir sind beide keine Einzelkinder.</a:t>
            </a:r>
          </a:p>
          <a:p>
            <a:endParaRPr lang="en-GB" sz="2000" i="1" dirty="0">
              <a:solidFill>
                <a:schemeClr val="accent1">
                  <a:lumMod val="50000"/>
                </a:schemeClr>
              </a:solidFill>
              <a:latin typeface="+mj-lt"/>
            </a:endParaRPr>
          </a:p>
        </p:txBody>
      </p:sp>
      <p:sp>
        <p:nvSpPr>
          <p:cNvPr id="12" name="Rectangle 11">
            <a:extLst>
              <a:ext uri="{FF2B5EF4-FFF2-40B4-BE49-F238E27FC236}">
                <a16:creationId xmlns:a16="http://schemas.microsoft.com/office/drawing/2014/main" id="{246CEECD-5F0C-410D-962F-31604060B04E}"/>
              </a:ext>
            </a:extLst>
          </p:cNvPr>
          <p:cNvSpPr/>
          <p:nvPr/>
        </p:nvSpPr>
        <p:spPr>
          <a:xfrm>
            <a:off x="9280552" y="778820"/>
            <a:ext cx="2571872" cy="289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01901874-0013-4DF0-8FB7-4AD35E86E6F3}"/>
              </a:ext>
            </a:extLst>
          </p:cNvPr>
          <p:cNvSpPr txBox="1"/>
          <p:nvPr/>
        </p:nvSpPr>
        <p:spPr>
          <a:xfrm>
            <a:off x="668336" y="1873998"/>
            <a:ext cx="4769137" cy="1938992"/>
          </a:xfrm>
          <a:prstGeom prst="rect">
            <a:avLst/>
          </a:prstGeom>
          <a:noFill/>
        </p:spPr>
        <p:txBody>
          <a:bodyPr wrap="square" rtlCol="0">
            <a:spAutoFit/>
          </a:bodyPr>
          <a:lstStyle/>
          <a:p>
            <a:r>
              <a:rPr lang="de-DE" sz="2000" i="1" dirty="0">
                <a:solidFill>
                  <a:schemeClr val="accent1">
                    <a:lumMod val="50000"/>
                  </a:schemeClr>
                </a:solidFill>
                <a:latin typeface="+mj-lt"/>
              </a:rPr>
              <a:t>“Bist du Einzelkind?” 			</a:t>
            </a:r>
          </a:p>
          <a:p>
            <a:r>
              <a:rPr lang="de-DE" sz="2000" i="1" dirty="0">
                <a:solidFill>
                  <a:schemeClr val="accent1">
                    <a:lumMod val="50000"/>
                  </a:schemeClr>
                </a:solidFill>
                <a:latin typeface="+mj-lt"/>
              </a:rPr>
              <a:t>“Ja, ich bin Einzelkind. Und du?”	</a:t>
            </a:r>
          </a:p>
          <a:p>
            <a:r>
              <a:rPr lang="de-DE" sz="2000" i="1" dirty="0">
                <a:solidFill>
                  <a:schemeClr val="accent1">
                    <a:lumMod val="50000"/>
                  </a:schemeClr>
                </a:solidFill>
                <a:latin typeface="+mj-lt"/>
              </a:rPr>
              <a:t>“Ja, ich bin auch Einzelkind.” </a:t>
            </a:r>
          </a:p>
          <a:p>
            <a:endParaRPr lang="de-DE" sz="2000" i="1" dirty="0">
              <a:solidFill>
                <a:schemeClr val="accent1">
                  <a:lumMod val="50000"/>
                </a:schemeClr>
              </a:solidFill>
              <a:latin typeface="+mj-lt"/>
            </a:endParaRPr>
          </a:p>
          <a:p>
            <a:r>
              <a:rPr lang="de-DE" sz="2000" i="1" dirty="0">
                <a:solidFill>
                  <a:schemeClr val="accent1">
                    <a:lumMod val="50000"/>
                  </a:schemeClr>
                </a:solidFill>
                <a:latin typeface="+mj-lt"/>
              </a:rPr>
              <a:t>  Wir sind beide Einzelkinder.</a:t>
            </a:r>
          </a:p>
          <a:p>
            <a:endParaRPr lang="en-GB" sz="2000" i="1" dirty="0">
              <a:solidFill>
                <a:schemeClr val="accent1">
                  <a:lumMod val="50000"/>
                </a:schemeClr>
              </a:solidFill>
              <a:latin typeface="+mj-lt"/>
            </a:endParaRPr>
          </a:p>
        </p:txBody>
      </p:sp>
      <p:sp>
        <p:nvSpPr>
          <p:cNvPr id="19" name="TextBox 18">
            <a:extLst>
              <a:ext uri="{FF2B5EF4-FFF2-40B4-BE49-F238E27FC236}">
                <a16:creationId xmlns:a16="http://schemas.microsoft.com/office/drawing/2014/main" id="{BE9FE1BE-CF4E-4C60-AA95-4E9772A1233D}"/>
              </a:ext>
            </a:extLst>
          </p:cNvPr>
          <p:cNvSpPr txBox="1"/>
          <p:nvPr/>
        </p:nvSpPr>
        <p:spPr>
          <a:xfrm>
            <a:off x="675690" y="4353271"/>
            <a:ext cx="11494219" cy="1938992"/>
          </a:xfrm>
          <a:prstGeom prst="rect">
            <a:avLst/>
          </a:prstGeom>
          <a:noFill/>
        </p:spPr>
        <p:txBody>
          <a:bodyPr wrap="square" rtlCol="0">
            <a:spAutoFit/>
          </a:bodyPr>
          <a:lstStyle/>
          <a:p>
            <a:r>
              <a:rPr lang="en-GB" sz="2000" i="1" dirty="0">
                <a:solidFill>
                  <a:schemeClr val="accent1">
                    <a:lumMod val="50000"/>
                  </a:schemeClr>
                </a:solidFill>
                <a:latin typeface="+mj-lt"/>
              </a:rPr>
              <a:t>“</a:t>
            </a:r>
            <a:r>
              <a:rPr lang="en-GB" sz="2000" i="1" dirty="0" err="1">
                <a:solidFill>
                  <a:schemeClr val="accent1">
                    <a:lumMod val="50000"/>
                  </a:schemeClr>
                </a:solidFill>
                <a:latin typeface="+mj-lt"/>
              </a:rPr>
              <a:t>Gehst</a:t>
            </a:r>
            <a:r>
              <a:rPr lang="en-GB" sz="2000" i="1" dirty="0">
                <a:solidFill>
                  <a:schemeClr val="accent1">
                    <a:lumMod val="50000"/>
                  </a:schemeClr>
                </a:solidFill>
                <a:latin typeface="+mj-lt"/>
              </a:rPr>
              <a:t> du in die </a:t>
            </a:r>
            <a:r>
              <a:rPr lang="en-GB" sz="2000" i="1" dirty="0" err="1">
                <a:solidFill>
                  <a:schemeClr val="accent1">
                    <a:lumMod val="50000"/>
                  </a:schemeClr>
                </a:solidFill>
                <a:latin typeface="+mj-lt"/>
              </a:rPr>
              <a:t>Moschee</a:t>
            </a:r>
            <a:r>
              <a:rPr lang="en-GB" sz="2000" i="1" dirty="0">
                <a:solidFill>
                  <a:schemeClr val="accent1">
                    <a:lumMod val="50000"/>
                  </a:schemeClr>
                </a:solidFill>
                <a:latin typeface="+mj-lt"/>
              </a:rPr>
              <a:t>?” </a:t>
            </a:r>
          </a:p>
          <a:p>
            <a:r>
              <a:rPr lang="en-GB" sz="2000" i="1" dirty="0">
                <a:solidFill>
                  <a:schemeClr val="accent1">
                    <a:lumMod val="50000"/>
                  </a:schemeClr>
                </a:solidFill>
                <a:latin typeface="+mj-lt"/>
              </a:rPr>
              <a:t>“</a:t>
            </a:r>
            <a:r>
              <a:rPr lang="en-GB" sz="2000" i="1" dirty="0" err="1">
                <a:solidFill>
                  <a:schemeClr val="accent1">
                    <a:lumMod val="50000"/>
                  </a:schemeClr>
                </a:solidFill>
                <a:latin typeface="+mj-lt"/>
              </a:rPr>
              <a:t>Ja</a:t>
            </a:r>
            <a:r>
              <a:rPr lang="en-GB" sz="2000" i="1" dirty="0">
                <a:solidFill>
                  <a:schemeClr val="accent1">
                    <a:lumMod val="50000"/>
                  </a:schemeClr>
                </a:solidFill>
                <a:latin typeface="+mj-lt"/>
              </a:rPr>
              <a:t>, ich </a:t>
            </a:r>
            <a:r>
              <a:rPr lang="en-GB" sz="2000" i="1" dirty="0" err="1">
                <a:solidFill>
                  <a:schemeClr val="accent1">
                    <a:lumMod val="50000"/>
                  </a:schemeClr>
                </a:solidFill>
                <a:latin typeface="+mj-lt"/>
              </a:rPr>
              <a:t>gehe</a:t>
            </a:r>
            <a:r>
              <a:rPr lang="en-GB" sz="2000" i="1" dirty="0">
                <a:solidFill>
                  <a:schemeClr val="accent1">
                    <a:lumMod val="50000"/>
                  </a:schemeClr>
                </a:solidFill>
                <a:latin typeface="+mj-lt"/>
              </a:rPr>
              <a:t> in die </a:t>
            </a:r>
            <a:r>
              <a:rPr lang="en-GB" sz="2000" i="1" dirty="0" err="1">
                <a:solidFill>
                  <a:schemeClr val="accent1">
                    <a:lumMod val="50000"/>
                  </a:schemeClr>
                </a:solidFill>
                <a:latin typeface="+mj-lt"/>
              </a:rPr>
              <a:t>Moschee</a:t>
            </a:r>
            <a:r>
              <a:rPr lang="en-GB" sz="2000" i="1" dirty="0">
                <a:solidFill>
                  <a:schemeClr val="accent1">
                    <a:lumMod val="50000"/>
                  </a:schemeClr>
                </a:solidFill>
                <a:latin typeface="+mj-lt"/>
              </a:rPr>
              <a:t>. Und du?</a:t>
            </a:r>
          </a:p>
          <a:p>
            <a:r>
              <a:rPr lang="en-GB" sz="2000" i="1" dirty="0">
                <a:solidFill>
                  <a:schemeClr val="accent1">
                    <a:lumMod val="50000"/>
                  </a:schemeClr>
                </a:solidFill>
                <a:latin typeface="+mj-lt"/>
              </a:rPr>
              <a:t>“</a:t>
            </a:r>
            <a:r>
              <a:rPr lang="en-GB" sz="2000" i="1" dirty="0" err="1">
                <a:solidFill>
                  <a:schemeClr val="accent1">
                    <a:lumMod val="50000"/>
                  </a:schemeClr>
                </a:solidFill>
                <a:latin typeface="+mj-lt"/>
              </a:rPr>
              <a:t>Nein</a:t>
            </a:r>
            <a:r>
              <a:rPr lang="en-GB" sz="2000" i="1" dirty="0">
                <a:solidFill>
                  <a:schemeClr val="accent1">
                    <a:lumMod val="50000"/>
                  </a:schemeClr>
                </a:solidFill>
                <a:latin typeface="+mj-lt"/>
              </a:rPr>
              <a:t>, ich </a:t>
            </a:r>
            <a:r>
              <a:rPr lang="en-GB" sz="2000" i="1" dirty="0" err="1">
                <a:solidFill>
                  <a:schemeClr val="accent1">
                    <a:lumMod val="50000"/>
                  </a:schemeClr>
                </a:solidFill>
                <a:latin typeface="+mj-lt"/>
              </a:rPr>
              <a:t>gehe</a:t>
            </a:r>
            <a:r>
              <a:rPr lang="en-GB" sz="2000" i="1" dirty="0">
                <a:solidFill>
                  <a:schemeClr val="accent1">
                    <a:lumMod val="50000"/>
                  </a:schemeClr>
                </a:solidFill>
                <a:latin typeface="+mj-lt"/>
              </a:rPr>
              <a:t> </a:t>
            </a:r>
            <a:r>
              <a:rPr lang="en-GB" sz="2000" i="1" dirty="0" err="1">
                <a:solidFill>
                  <a:schemeClr val="accent1">
                    <a:lumMod val="50000"/>
                  </a:schemeClr>
                </a:solidFill>
                <a:latin typeface="+mj-lt"/>
              </a:rPr>
              <a:t>nicht</a:t>
            </a:r>
            <a:r>
              <a:rPr lang="en-GB" sz="2000" i="1" dirty="0">
                <a:solidFill>
                  <a:schemeClr val="accent1">
                    <a:lumMod val="50000"/>
                  </a:schemeClr>
                </a:solidFill>
                <a:latin typeface="+mj-lt"/>
              </a:rPr>
              <a:t> in die </a:t>
            </a:r>
            <a:r>
              <a:rPr lang="en-GB" sz="2000" i="1" dirty="0" err="1">
                <a:solidFill>
                  <a:schemeClr val="accent1">
                    <a:lumMod val="50000"/>
                  </a:schemeClr>
                </a:solidFill>
                <a:latin typeface="+mj-lt"/>
              </a:rPr>
              <a:t>Moschee</a:t>
            </a:r>
            <a:r>
              <a:rPr lang="en-GB" sz="2000" i="1" dirty="0">
                <a:solidFill>
                  <a:schemeClr val="accent1">
                    <a:lumMod val="50000"/>
                  </a:schemeClr>
                </a:solidFill>
                <a:latin typeface="+mj-lt"/>
              </a:rPr>
              <a:t>. Ich </a:t>
            </a:r>
            <a:r>
              <a:rPr lang="en-GB" sz="2000" i="1" dirty="0" err="1">
                <a:solidFill>
                  <a:schemeClr val="accent1">
                    <a:lumMod val="50000"/>
                  </a:schemeClr>
                </a:solidFill>
                <a:latin typeface="+mj-lt"/>
              </a:rPr>
              <a:t>gehe</a:t>
            </a:r>
            <a:r>
              <a:rPr lang="en-GB" sz="2000" i="1" dirty="0">
                <a:solidFill>
                  <a:schemeClr val="accent1">
                    <a:lumMod val="50000"/>
                  </a:schemeClr>
                </a:solidFill>
                <a:latin typeface="+mj-lt"/>
              </a:rPr>
              <a:t> in die </a:t>
            </a:r>
            <a:r>
              <a:rPr lang="en-GB" sz="2000" i="1" dirty="0" err="1">
                <a:solidFill>
                  <a:schemeClr val="accent1">
                    <a:lumMod val="50000"/>
                  </a:schemeClr>
                </a:solidFill>
                <a:latin typeface="+mj-lt"/>
              </a:rPr>
              <a:t>Kirche</a:t>
            </a:r>
            <a:r>
              <a:rPr lang="en-GB" sz="2000" i="1" dirty="0">
                <a:solidFill>
                  <a:schemeClr val="accent1">
                    <a:lumMod val="50000"/>
                  </a:schemeClr>
                </a:solidFill>
                <a:latin typeface="+mj-lt"/>
              </a:rPr>
              <a:t>.” </a:t>
            </a:r>
          </a:p>
          <a:p>
            <a:endParaRPr lang="en-GB" sz="2000" i="1" u="sng" dirty="0">
              <a:solidFill>
                <a:schemeClr val="accent1">
                  <a:lumMod val="50000"/>
                </a:schemeClr>
              </a:solidFill>
              <a:latin typeface="+mj-lt"/>
            </a:endParaRPr>
          </a:p>
          <a:p>
            <a:r>
              <a:rPr lang="en-GB" sz="2000" i="1" dirty="0">
                <a:solidFill>
                  <a:schemeClr val="accent1">
                    <a:lumMod val="50000"/>
                  </a:schemeClr>
                </a:solidFill>
                <a:latin typeface="+mj-lt"/>
              </a:rPr>
              <a:t>Ich </a:t>
            </a:r>
            <a:r>
              <a:rPr lang="en-GB" sz="2000" i="1" dirty="0" err="1">
                <a:solidFill>
                  <a:schemeClr val="accent1">
                    <a:lumMod val="50000"/>
                  </a:schemeClr>
                </a:solidFill>
                <a:latin typeface="+mj-lt"/>
              </a:rPr>
              <a:t>gehe</a:t>
            </a:r>
            <a:r>
              <a:rPr lang="en-GB" sz="2000" i="1" dirty="0">
                <a:solidFill>
                  <a:schemeClr val="accent1">
                    <a:lumMod val="50000"/>
                  </a:schemeClr>
                </a:solidFill>
                <a:latin typeface="+mj-lt"/>
              </a:rPr>
              <a:t> in die </a:t>
            </a:r>
            <a:r>
              <a:rPr lang="en-GB" sz="2000" i="1" dirty="0" err="1">
                <a:solidFill>
                  <a:schemeClr val="accent1">
                    <a:lumMod val="50000"/>
                  </a:schemeClr>
                </a:solidFill>
                <a:latin typeface="+mj-lt"/>
              </a:rPr>
              <a:t>Moschee</a:t>
            </a:r>
            <a:r>
              <a:rPr lang="en-GB" sz="2000" i="1" dirty="0">
                <a:solidFill>
                  <a:schemeClr val="accent1">
                    <a:lumMod val="50000"/>
                  </a:schemeClr>
                </a:solidFill>
                <a:latin typeface="+mj-lt"/>
              </a:rPr>
              <a:t> und Sara </a:t>
            </a:r>
            <a:r>
              <a:rPr lang="en-GB" sz="2000" i="1" dirty="0" err="1">
                <a:solidFill>
                  <a:schemeClr val="accent1">
                    <a:lumMod val="50000"/>
                  </a:schemeClr>
                </a:solidFill>
                <a:latin typeface="+mj-lt"/>
              </a:rPr>
              <a:t>geht</a:t>
            </a:r>
            <a:r>
              <a:rPr lang="en-GB" sz="2000" i="1" dirty="0">
                <a:solidFill>
                  <a:schemeClr val="accent1">
                    <a:lumMod val="50000"/>
                  </a:schemeClr>
                </a:solidFill>
                <a:latin typeface="+mj-lt"/>
              </a:rPr>
              <a:t> in die </a:t>
            </a:r>
            <a:r>
              <a:rPr lang="en-GB" sz="2000" i="1" dirty="0" err="1">
                <a:solidFill>
                  <a:schemeClr val="accent1">
                    <a:lumMod val="50000"/>
                  </a:schemeClr>
                </a:solidFill>
                <a:latin typeface="+mj-lt"/>
              </a:rPr>
              <a:t>Kirche</a:t>
            </a:r>
            <a:r>
              <a:rPr lang="en-GB" sz="2000" i="1" dirty="0">
                <a:solidFill>
                  <a:schemeClr val="accent1">
                    <a:lumMod val="50000"/>
                  </a:schemeClr>
                </a:solidFill>
                <a:latin typeface="+mj-lt"/>
              </a:rPr>
              <a:t>.</a:t>
            </a:r>
          </a:p>
          <a:p>
            <a:endParaRPr lang="en-GB" sz="2000" i="1" dirty="0">
              <a:solidFill>
                <a:schemeClr val="accent1">
                  <a:lumMod val="50000"/>
                </a:schemeClr>
              </a:solidFill>
              <a:latin typeface="+mj-lt"/>
            </a:endParaRPr>
          </a:p>
        </p:txBody>
      </p:sp>
      <p:sp>
        <p:nvSpPr>
          <p:cNvPr id="14" name="Rectangle 13">
            <a:extLst>
              <a:ext uri="{FF2B5EF4-FFF2-40B4-BE49-F238E27FC236}">
                <a16:creationId xmlns:a16="http://schemas.microsoft.com/office/drawing/2014/main" id="{22707DA5-35AB-4CD3-8130-0A35115E1174}"/>
              </a:ext>
            </a:extLst>
          </p:cNvPr>
          <p:cNvSpPr/>
          <p:nvPr/>
        </p:nvSpPr>
        <p:spPr>
          <a:xfrm>
            <a:off x="302863" y="1873998"/>
            <a:ext cx="3627120" cy="289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5DF426-67DA-4A54-8613-849D1F23612E}"/>
              </a:ext>
            </a:extLst>
          </p:cNvPr>
          <p:cNvSpPr/>
          <p:nvPr/>
        </p:nvSpPr>
        <p:spPr>
          <a:xfrm>
            <a:off x="6083556" y="1877938"/>
            <a:ext cx="3793764" cy="289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3E0B4A0-7FD3-4B9B-8642-E1D0AAB1D166}"/>
              </a:ext>
            </a:extLst>
          </p:cNvPr>
          <p:cNvSpPr/>
          <p:nvPr/>
        </p:nvSpPr>
        <p:spPr>
          <a:xfrm>
            <a:off x="675690" y="4436450"/>
            <a:ext cx="3627120" cy="289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 descr="Pen Clip Art">
            <a:extLst>
              <a:ext uri="{FF2B5EF4-FFF2-40B4-BE49-F238E27FC236}">
                <a16:creationId xmlns:a16="http://schemas.microsoft.com/office/drawing/2014/main" id="{A8A13E52-0F7D-4955-B4DC-866DA89E50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83268">
            <a:off x="347872" y="3110122"/>
            <a:ext cx="291582" cy="3736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en Clip Art">
            <a:extLst>
              <a:ext uri="{FF2B5EF4-FFF2-40B4-BE49-F238E27FC236}">
                <a16:creationId xmlns:a16="http://schemas.microsoft.com/office/drawing/2014/main" id="{CFD3DB6E-2D36-4649-9009-348EE8063E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83268">
            <a:off x="347872" y="5544038"/>
            <a:ext cx="291582" cy="3736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en Clip Art">
            <a:extLst>
              <a:ext uri="{FF2B5EF4-FFF2-40B4-BE49-F238E27FC236}">
                <a16:creationId xmlns:a16="http://schemas.microsoft.com/office/drawing/2014/main" id="{B2B477EB-0917-42C2-B573-DA780F8A14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83268">
            <a:off x="6029542" y="3052437"/>
            <a:ext cx="291582" cy="3736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a:extLst>
              <a:ext uri="{FF2B5EF4-FFF2-40B4-BE49-F238E27FC236}">
                <a16:creationId xmlns:a16="http://schemas.microsoft.com/office/drawing/2014/main" id="{D9C80543-267D-4C5E-8C38-91964313AEC7}"/>
              </a:ext>
            </a:extLst>
          </p:cNvPr>
          <p:cNvGraphicFramePr>
            <a:graphicFrameLocks noChangeAspect="1"/>
          </p:cNvGraphicFramePr>
          <p:nvPr>
            <p:extLst>
              <p:ext uri="{D42A27DB-BD31-4B8C-83A1-F6EECF244321}">
                <p14:modId xmlns:p14="http://schemas.microsoft.com/office/powerpoint/2010/main" val="2582815733"/>
              </p:ext>
            </p:extLst>
          </p:nvPr>
        </p:nvGraphicFramePr>
        <p:xfrm>
          <a:off x="223445" y="2246653"/>
          <a:ext cx="275386" cy="328118"/>
        </p:xfrm>
        <a:graphic>
          <a:graphicData uri="http://schemas.openxmlformats.org/presentationml/2006/ole">
            <mc:AlternateContent xmlns:mc="http://schemas.openxmlformats.org/markup-compatibility/2006">
              <mc:Choice xmlns:v="urn:schemas-microsoft-com:vml" Requires="v">
                <p:oleObj spid="_x0000_s1032" name="Bitmap Image" r:id="rId6" imgW="1343160" imgH="1600200" progId="Paint.Picture">
                  <p:embed/>
                </p:oleObj>
              </mc:Choice>
              <mc:Fallback>
                <p:oleObj name="Bitmap Image" r:id="rId6" imgW="1343160" imgH="1600200" progId="Paint.Picture">
                  <p:embed/>
                  <p:pic>
                    <p:nvPicPr>
                      <p:cNvPr id="0" name=""/>
                      <p:cNvPicPr/>
                      <p:nvPr/>
                    </p:nvPicPr>
                    <p:blipFill>
                      <a:blip r:embed="rId7"/>
                      <a:stretch>
                        <a:fillRect/>
                      </a:stretch>
                    </p:blipFill>
                    <p:spPr>
                      <a:xfrm>
                        <a:off x="223445" y="2246653"/>
                        <a:ext cx="275386" cy="328118"/>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8BCAA1AB-2610-4CE9-A9BB-AFE73C17ACB8}"/>
              </a:ext>
            </a:extLst>
          </p:cNvPr>
          <p:cNvGraphicFramePr>
            <a:graphicFrameLocks noChangeAspect="1"/>
          </p:cNvGraphicFramePr>
          <p:nvPr>
            <p:extLst>
              <p:ext uri="{D42A27DB-BD31-4B8C-83A1-F6EECF244321}">
                <p14:modId xmlns:p14="http://schemas.microsoft.com/office/powerpoint/2010/main" val="1907016507"/>
              </p:ext>
            </p:extLst>
          </p:nvPr>
        </p:nvGraphicFramePr>
        <p:xfrm>
          <a:off x="223445" y="2574771"/>
          <a:ext cx="275386" cy="328118"/>
        </p:xfrm>
        <a:graphic>
          <a:graphicData uri="http://schemas.openxmlformats.org/presentationml/2006/ole">
            <mc:AlternateContent xmlns:mc="http://schemas.openxmlformats.org/markup-compatibility/2006">
              <mc:Choice xmlns:v="urn:schemas-microsoft-com:vml" Requires="v">
                <p:oleObj spid="_x0000_s1033" name="Bitmap Image" r:id="rId8" imgW="1343160" imgH="1600200" progId="Paint.Picture">
                  <p:embed/>
                </p:oleObj>
              </mc:Choice>
              <mc:Fallback>
                <p:oleObj name="Bitmap Image" r:id="rId8" imgW="1343160" imgH="1600200" progId="Paint.Picture">
                  <p:embed/>
                  <p:pic>
                    <p:nvPicPr>
                      <p:cNvPr id="9" name="Object 8">
                        <a:extLst>
                          <a:ext uri="{FF2B5EF4-FFF2-40B4-BE49-F238E27FC236}">
                            <a16:creationId xmlns:a16="http://schemas.microsoft.com/office/drawing/2014/main" id="{D9C80543-267D-4C5E-8C38-91964313AEC7}"/>
                          </a:ext>
                        </a:extLst>
                      </p:cNvPr>
                      <p:cNvPicPr/>
                      <p:nvPr/>
                    </p:nvPicPr>
                    <p:blipFill>
                      <a:blip r:embed="rId7"/>
                      <a:stretch>
                        <a:fillRect/>
                      </a:stretch>
                    </p:blipFill>
                    <p:spPr>
                      <a:xfrm>
                        <a:off x="223445" y="2574771"/>
                        <a:ext cx="275386" cy="328118"/>
                      </a:xfrm>
                      <a:prstGeom prst="rect">
                        <a:avLst/>
                      </a:prstGeom>
                    </p:spPr>
                  </p:pic>
                </p:oleObj>
              </mc:Fallback>
            </mc:AlternateContent>
          </a:graphicData>
        </a:graphic>
      </p:graphicFrame>
      <p:pic>
        <p:nvPicPr>
          <p:cNvPr id="28" name="Picture 27">
            <a:extLst>
              <a:ext uri="{FF2B5EF4-FFF2-40B4-BE49-F238E27FC236}">
                <a16:creationId xmlns:a16="http://schemas.microsoft.com/office/drawing/2014/main" id="{99991F31-985C-4065-9ED9-B671A9FF0913}"/>
              </a:ext>
            </a:extLst>
          </p:cNvPr>
          <p:cNvPicPr>
            <a:picLocks noChangeAspect="1"/>
          </p:cNvPicPr>
          <p:nvPr/>
        </p:nvPicPr>
        <p:blipFill>
          <a:blip r:embed="rId9"/>
          <a:stretch>
            <a:fillRect/>
          </a:stretch>
        </p:blipFill>
        <p:spPr>
          <a:xfrm>
            <a:off x="5835737" y="2599352"/>
            <a:ext cx="240806" cy="281917"/>
          </a:xfrm>
          <a:prstGeom prst="rect">
            <a:avLst/>
          </a:prstGeom>
        </p:spPr>
      </p:pic>
      <p:graphicFrame>
        <p:nvGraphicFramePr>
          <p:cNvPr id="38" name="Object 37">
            <a:extLst>
              <a:ext uri="{FF2B5EF4-FFF2-40B4-BE49-F238E27FC236}">
                <a16:creationId xmlns:a16="http://schemas.microsoft.com/office/drawing/2014/main" id="{FE9B3A68-A2C2-43A9-8D49-A727D9AABB6F}"/>
              </a:ext>
            </a:extLst>
          </p:cNvPr>
          <p:cNvGraphicFramePr>
            <a:graphicFrameLocks noChangeAspect="1"/>
          </p:cNvGraphicFramePr>
          <p:nvPr>
            <p:extLst>
              <p:ext uri="{D42A27DB-BD31-4B8C-83A1-F6EECF244321}">
                <p14:modId xmlns:p14="http://schemas.microsoft.com/office/powerpoint/2010/main" val="3049808065"/>
              </p:ext>
            </p:extLst>
          </p:nvPr>
        </p:nvGraphicFramePr>
        <p:xfrm>
          <a:off x="213001" y="4730206"/>
          <a:ext cx="275386" cy="328118"/>
        </p:xfrm>
        <a:graphic>
          <a:graphicData uri="http://schemas.openxmlformats.org/presentationml/2006/ole">
            <mc:AlternateContent xmlns:mc="http://schemas.openxmlformats.org/markup-compatibility/2006">
              <mc:Choice xmlns:v="urn:schemas-microsoft-com:vml" Requires="v">
                <p:oleObj spid="_x0000_s1034" name="Bitmap Image" r:id="rId10" imgW="1343160" imgH="1600200" progId="Paint.Picture">
                  <p:embed/>
                </p:oleObj>
              </mc:Choice>
              <mc:Fallback>
                <p:oleObj name="Bitmap Image" r:id="rId10" imgW="1343160" imgH="1600200" progId="Paint.Picture">
                  <p:embed/>
                  <p:pic>
                    <p:nvPicPr>
                      <p:cNvPr id="9" name="Object 8">
                        <a:extLst>
                          <a:ext uri="{FF2B5EF4-FFF2-40B4-BE49-F238E27FC236}">
                            <a16:creationId xmlns:a16="http://schemas.microsoft.com/office/drawing/2014/main" id="{D9C80543-267D-4C5E-8C38-91964313AEC7}"/>
                          </a:ext>
                        </a:extLst>
                      </p:cNvPr>
                      <p:cNvPicPr/>
                      <p:nvPr/>
                    </p:nvPicPr>
                    <p:blipFill>
                      <a:blip r:embed="rId7"/>
                      <a:stretch>
                        <a:fillRect/>
                      </a:stretch>
                    </p:blipFill>
                    <p:spPr>
                      <a:xfrm>
                        <a:off x="213001" y="4730206"/>
                        <a:ext cx="275386" cy="328118"/>
                      </a:xfrm>
                      <a:prstGeom prst="rect">
                        <a:avLst/>
                      </a:prstGeom>
                    </p:spPr>
                  </p:pic>
                </p:oleObj>
              </mc:Fallback>
            </mc:AlternateContent>
          </a:graphicData>
        </a:graphic>
      </p:graphicFrame>
      <p:pic>
        <p:nvPicPr>
          <p:cNvPr id="40" name="Picture 39">
            <a:extLst>
              <a:ext uri="{FF2B5EF4-FFF2-40B4-BE49-F238E27FC236}">
                <a16:creationId xmlns:a16="http://schemas.microsoft.com/office/drawing/2014/main" id="{C89096D5-4A1A-48A2-A6CE-8D260F00C6B5}"/>
              </a:ext>
            </a:extLst>
          </p:cNvPr>
          <p:cNvPicPr>
            <a:picLocks noChangeAspect="1"/>
          </p:cNvPicPr>
          <p:nvPr/>
        </p:nvPicPr>
        <p:blipFill>
          <a:blip r:embed="rId9"/>
          <a:stretch>
            <a:fillRect/>
          </a:stretch>
        </p:blipFill>
        <p:spPr>
          <a:xfrm>
            <a:off x="5835737" y="2289163"/>
            <a:ext cx="240806" cy="281917"/>
          </a:xfrm>
          <a:prstGeom prst="rect">
            <a:avLst/>
          </a:prstGeom>
        </p:spPr>
      </p:pic>
      <p:pic>
        <p:nvPicPr>
          <p:cNvPr id="41" name="Picture 40">
            <a:extLst>
              <a:ext uri="{FF2B5EF4-FFF2-40B4-BE49-F238E27FC236}">
                <a16:creationId xmlns:a16="http://schemas.microsoft.com/office/drawing/2014/main" id="{2965B5CE-2E52-4E09-AE1D-65DF542F5ECE}"/>
              </a:ext>
            </a:extLst>
          </p:cNvPr>
          <p:cNvPicPr>
            <a:picLocks noChangeAspect="1"/>
          </p:cNvPicPr>
          <p:nvPr/>
        </p:nvPicPr>
        <p:blipFill>
          <a:blip r:embed="rId9"/>
          <a:stretch>
            <a:fillRect/>
          </a:stretch>
        </p:blipFill>
        <p:spPr>
          <a:xfrm>
            <a:off x="240735" y="5091921"/>
            <a:ext cx="240806" cy="281917"/>
          </a:xfrm>
          <a:prstGeom prst="rect">
            <a:avLst/>
          </a:prstGeom>
        </p:spPr>
      </p:pic>
      <p:pic>
        <p:nvPicPr>
          <p:cNvPr id="1032" name="Picture 8" descr="Question Mark Clip Art">
            <a:extLst>
              <a:ext uri="{FF2B5EF4-FFF2-40B4-BE49-F238E27FC236}">
                <a16:creationId xmlns:a16="http://schemas.microsoft.com/office/drawing/2014/main" id="{506C95F4-6F21-4299-9A55-6492907474C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1029" y="1874268"/>
            <a:ext cx="267802" cy="33475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Question Mark Clip Art">
            <a:extLst>
              <a:ext uri="{FF2B5EF4-FFF2-40B4-BE49-F238E27FC236}">
                <a16:creationId xmlns:a16="http://schemas.microsoft.com/office/drawing/2014/main" id="{5F24151E-42B8-4571-B0A0-02D1EDF88C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8741" y="1868210"/>
            <a:ext cx="267802" cy="33475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Question Mark Clip Art">
            <a:extLst>
              <a:ext uri="{FF2B5EF4-FFF2-40B4-BE49-F238E27FC236}">
                <a16:creationId xmlns:a16="http://schemas.microsoft.com/office/drawing/2014/main" id="{D1BEADE1-3651-4DE1-9286-04B4B123600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586" y="4353271"/>
            <a:ext cx="267802" cy="334753"/>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extLst>
              <a:ext uri="{FF2B5EF4-FFF2-40B4-BE49-F238E27FC236}">
                <a16:creationId xmlns:a16="http://schemas.microsoft.com/office/drawing/2014/main" id="{FB684143-928D-4B7C-A9B0-05412022F33B}"/>
              </a:ext>
            </a:extLst>
          </p:cNvPr>
          <p:cNvSpPr/>
          <p:nvPr/>
        </p:nvSpPr>
        <p:spPr>
          <a:xfrm>
            <a:off x="3073554" y="146711"/>
            <a:ext cx="2571872" cy="1500331"/>
          </a:xfrm>
          <a:prstGeom prst="wedgeRoundRectCallout">
            <a:avLst>
              <a:gd name="adj1" fmla="val -23850"/>
              <a:gd name="adj2" fmla="val 60898"/>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err="1"/>
              <a:t>Beide</a:t>
            </a:r>
            <a:r>
              <a:rPr lang="en-GB" sz="2000" dirty="0"/>
              <a:t> and </a:t>
            </a:r>
            <a:r>
              <a:rPr lang="en-GB" sz="2000" i="1" dirty="0" err="1"/>
              <a:t>auch</a:t>
            </a:r>
            <a:r>
              <a:rPr lang="en-GB" sz="2000" dirty="0"/>
              <a:t> are </a:t>
            </a:r>
            <a:r>
              <a:rPr lang="en-GB" sz="2000" b="1" dirty="0"/>
              <a:t>adverbs. </a:t>
            </a:r>
          </a:p>
          <a:p>
            <a:pPr algn="ctr"/>
            <a:r>
              <a:rPr lang="en-GB" sz="2000" dirty="0"/>
              <a:t>They come </a:t>
            </a:r>
            <a:r>
              <a:rPr lang="en-GB" sz="2000" b="1" dirty="0"/>
              <a:t>after the verb</a:t>
            </a:r>
            <a:r>
              <a:rPr lang="en-GB" sz="2000" dirty="0"/>
              <a:t>.</a:t>
            </a:r>
            <a:endParaRPr lang="en-GB" sz="2000" i="1" dirty="0"/>
          </a:p>
        </p:txBody>
      </p:sp>
      <p:sp>
        <p:nvSpPr>
          <p:cNvPr id="46" name="Speech Bubble: Rectangle with Corners Rounded 45">
            <a:extLst>
              <a:ext uri="{FF2B5EF4-FFF2-40B4-BE49-F238E27FC236}">
                <a16:creationId xmlns:a16="http://schemas.microsoft.com/office/drawing/2014/main" id="{EA0AC8F6-0150-4502-AC47-555EA16149B8}"/>
              </a:ext>
            </a:extLst>
          </p:cNvPr>
          <p:cNvSpPr/>
          <p:nvPr/>
        </p:nvSpPr>
        <p:spPr>
          <a:xfrm>
            <a:off x="9429234" y="146711"/>
            <a:ext cx="2571872" cy="1500331"/>
          </a:xfrm>
          <a:prstGeom prst="wedgeRoundRectCallout">
            <a:avLst>
              <a:gd name="adj1" fmla="val -23850"/>
              <a:gd name="adj2" fmla="val 60898"/>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Remember</a:t>
            </a:r>
          </a:p>
          <a:p>
            <a:pPr algn="ctr"/>
            <a:endParaRPr lang="en-GB" sz="2000" b="1" dirty="0"/>
          </a:p>
          <a:p>
            <a:pPr algn="ctr"/>
            <a:r>
              <a:rPr lang="en-GB" sz="2000" i="1" dirty="0" err="1"/>
              <a:t>kein</a:t>
            </a:r>
            <a:r>
              <a:rPr lang="en-GB" sz="2000" i="1" dirty="0"/>
              <a:t>(e)</a:t>
            </a:r>
            <a:r>
              <a:rPr lang="en-GB" sz="2000" dirty="0"/>
              <a:t> + noun = ‘</a:t>
            </a:r>
            <a:r>
              <a:rPr lang="en-GB" sz="2000" b="1" dirty="0"/>
              <a:t>not a’</a:t>
            </a:r>
            <a:endParaRPr lang="en-GB" sz="2000" i="1" dirty="0"/>
          </a:p>
        </p:txBody>
      </p:sp>
      <p:sp>
        <p:nvSpPr>
          <p:cNvPr id="48" name="Rectangle 47">
            <a:extLst>
              <a:ext uri="{FF2B5EF4-FFF2-40B4-BE49-F238E27FC236}">
                <a16:creationId xmlns:a16="http://schemas.microsoft.com/office/drawing/2014/main" id="{179F6A97-391C-4D0C-AE21-5312EDC7C8BD}"/>
              </a:ext>
            </a:extLst>
          </p:cNvPr>
          <p:cNvSpPr/>
          <p:nvPr/>
        </p:nvSpPr>
        <p:spPr>
          <a:xfrm>
            <a:off x="513428" y="2223256"/>
            <a:ext cx="4167902" cy="289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897E2DA2-CF04-43F3-A650-775E2DE91DFD}"/>
              </a:ext>
            </a:extLst>
          </p:cNvPr>
          <p:cNvSpPr/>
          <p:nvPr/>
        </p:nvSpPr>
        <p:spPr>
          <a:xfrm>
            <a:off x="703586" y="2512816"/>
            <a:ext cx="3627120" cy="289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6B89ED0D-4E50-4F1F-BF45-16D4D855C4CE}"/>
              </a:ext>
            </a:extLst>
          </p:cNvPr>
          <p:cNvSpPr/>
          <p:nvPr/>
        </p:nvSpPr>
        <p:spPr>
          <a:xfrm>
            <a:off x="6209464" y="2196492"/>
            <a:ext cx="5451804" cy="374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2EC5E2F8-71EC-4606-883B-9EF3FF9DE550}"/>
              </a:ext>
            </a:extLst>
          </p:cNvPr>
          <p:cNvSpPr/>
          <p:nvPr/>
        </p:nvSpPr>
        <p:spPr>
          <a:xfrm>
            <a:off x="6257550" y="2526077"/>
            <a:ext cx="5034759" cy="289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09315E0D-DF13-4E4E-8AB5-E4E8ADB70750}"/>
              </a:ext>
            </a:extLst>
          </p:cNvPr>
          <p:cNvSpPr/>
          <p:nvPr/>
        </p:nvSpPr>
        <p:spPr>
          <a:xfrm>
            <a:off x="703586" y="4688435"/>
            <a:ext cx="4941840" cy="340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896D8183-FF42-4D76-9EE0-5674890E8DF3}"/>
              </a:ext>
            </a:extLst>
          </p:cNvPr>
          <p:cNvSpPr/>
          <p:nvPr/>
        </p:nvSpPr>
        <p:spPr>
          <a:xfrm>
            <a:off x="675689" y="5057490"/>
            <a:ext cx="7653301" cy="340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995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5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13" grpId="0" animBg="1"/>
      <p:bldP spid="46" grpId="0" animBg="1"/>
      <p:bldP spid="48" grpId="0" animBg="1"/>
      <p:bldP spid="49" grpId="0" animBg="1"/>
      <p:bldP spid="50" grpId="0" animBg="1"/>
      <p:bldP spid="51" grpId="0" animBg="1"/>
      <p:bldP spid="52" grpId="0" animBg="1"/>
      <p:bldP spid="5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5512" y="571080"/>
            <a:ext cx="178067" cy="153770"/>
          </a:xfrm>
        </p:spPr>
        <p:txBody>
          <a:bodyPr>
            <a:normAutofit fontScale="90000"/>
          </a:bodyPr>
          <a:lstStyle/>
          <a:p>
            <a:r>
              <a:rPr lang="en-GB" sz="100" b="1" dirty="0">
                <a:solidFill>
                  <a:schemeClr val="bg1"/>
                </a:solidFill>
              </a:rPr>
              <a:t>Was </a:t>
            </a:r>
            <a:r>
              <a:rPr lang="en-GB" sz="100" b="1" dirty="0" err="1">
                <a:solidFill>
                  <a:schemeClr val="bg1"/>
                </a:solidFill>
              </a:rPr>
              <a:t>haben</a:t>
            </a:r>
            <a:r>
              <a:rPr lang="en-GB" sz="100" b="1" dirty="0">
                <a:solidFill>
                  <a:schemeClr val="bg1"/>
                </a:solidFill>
              </a:rPr>
              <a:t> </a:t>
            </a:r>
            <a:r>
              <a:rPr lang="en-GB" sz="100" b="1" dirty="0" err="1">
                <a:solidFill>
                  <a:schemeClr val="bg1"/>
                </a:solidFill>
              </a:rPr>
              <a:t>wir</a:t>
            </a:r>
            <a:r>
              <a:rPr lang="en-GB" sz="100" b="1" dirty="0">
                <a:solidFill>
                  <a:schemeClr val="bg1"/>
                </a:solidFill>
              </a:rPr>
              <a:t> </a:t>
            </a:r>
            <a:r>
              <a:rPr lang="en-GB" sz="100" b="1" dirty="0" err="1">
                <a:solidFill>
                  <a:schemeClr val="bg1"/>
                </a:solidFill>
              </a:rPr>
              <a:t>gemeinsam</a:t>
            </a:r>
            <a:r>
              <a:rPr lang="en-GB" sz="100" b="1" dirty="0">
                <a:solidFill>
                  <a:schemeClr val="bg1"/>
                </a:solidFill>
              </a:rPr>
              <a:t>?</a:t>
            </a:r>
          </a:p>
        </p:txBody>
      </p:sp>
      <p:sp>
        <p:nvSpPr>
          <p:cNvPr id="2" name="TextBox 1">
            <a:extLst>
              <a:ext uri="{FF2B5EF4-FFF2-40B4-BE49-F238E27FC236}">
                <a16:creationId xmlns:a16="http://schemas.microsoft.com/office/drawing/2014/main" id="{A8A2DF58-2B12-45FE-9ED5-BC787C264072}"/>
              </a:ext>
            </a:extLst>
          </p:cNvPr>
          <p:cNvSpPr txBox="1"/>
          <p:nvPr/>
        </p:nvSpPr>
        <p:spPr>
          <a:xfrm>
            <a:off x="213360" y="1074509"/>
            <a:ext cx="11743967" cy="5324535"/>
          </a:xfrm>
          <a:prstGeom prst="rect">
            <a:avLst/>
          </a:prstGeom>
          <a:noFill/>
        </p:spPr>
        <p:txBody>
          <a:bodyPr wrap="square" rtlCol="0">
            <a:spAutoFit/>
          </a:bodyPr>
          <a:lstStyle/>
          <a:p>
            <a:endParaRPr lang="en-GB" sz="2000" dirty="0">
              <a:solidFill>
                <a:schemeClr val="accent1">
                  <a:lumMod val="50000"/>
                </a:schemeClr>
              </a:solidFill>
              <a:latin typeface="+mj-lt"/>
            </a:endParaRPr>
          </a:p>
          <a:p>
            <a:r>
              <a:rPr lang="en-GB" sz="2000" dirty="0">
                <a:solidFill>
                  <a:schemeClr val="accent1">
                    <a:lumMod val="50000"/>
                  </a:schemeClr>
                </a:solidFill>
                <a:latin typeface="+mj-lt"/>
              </a:rPr>
              <a:t>1. </a:t>
            </a:r>
            <a:r>
              <a:rPr lang="en-GB" sz="2000" dirty="0" err="1">
                <a:solidFill>
                  <a:schemeClr val="accent1">
                    <a:lumMod val="50000"/>
                  </a:schemeClr>
                </a:solidFill>
                <a:latin typeface="+mj-lt"/>
              </a:rPr>
              <a:t>Einzelkind</a:t>
            </a:r>
            <a:r>
              <a:rPr lang="en-GB" sz="2000" dirty="0">
                <a:solidFill>
                  <a:schemeClr val="accent1">
                    <a:lumMod val="50000"/>
                  </a:schemeClr>
                </a:solidFill>
                <a:latin typeface="+mj-lt"/>
              </a:rPr>
              <a:t> sein? _________________________________________________________________________</a:t>
            </a:r>
          </a:p>
          <a:p>
            <a:pPr marL="457200" indent="-457200">
              <a:buAutoNum type="arabicPeriod"/>
            </a:pPr>
            <a:endParaRPr lang="en-GB" sz="2000" dirty="0">
              <a:solidFill>
                <a:schemeClr val="accent1">
                  <a:lumMod val="50000"/>
                </a:schemeClr>
              </a:solidFill>
              <a:latin typeface="+mj-lt"/>
            </a:endParaRPr>
          </a:p>
          <a:p>
            <a:r>
              <a:rPr lang="en-GB" sz="2000" dirty="0">
                <a:solidFill>
                  <a:schemeClr val="accent1">
                    <a:lumMod val="50000"/>
                  </a:schemeClr>
                </a:solidFill>
                <a:latin typeface="+mj-lt"/>
              </a:rPr>
              <a:t>2. in die </a:t>
            </a:r>
            <a:r>
              <a:rPr lang="en-GB" sz="2000" dirty="0" err="1">
                <a:solidFill>
                  <a:schemeClr val="accent1">
                    <a:lumMod val="50000"/>
                  </a:schemeClr>
                </a:solidFill>
                <a:latin typeface="+mj-lt"/>
              </a:rPr>
              <a:t>Moschee</a:t>
            </a:r>
            <a:r>
              <a:rPr lang="en-GB" sz="2000" dirty="0">
                <a:solidFill>
                  <a:schemeClr val="accent1">
                    <a:lumMod val="50000"/>
                  </a:schemeClr>
                </a:solidFill>
                <a:latin typeface="+mj-lt"/>
              </a:rPr>
              <a:t> </a:t>
            </a:r>
            <a:r>
              <a:rPr lang="en-GB" sz="2000" dirty="0" err="1">
                <a:solidFill>
                  <a:schemeClr val="accent1">
                    <a:lumMod val="50000"/>
                  </a:schemeClr>
                </a:solidFill>
                <a:latin typeface="+mj-lt"/>
              </a:rPr>
              <a:t>gehen</a:t>
            </a:r>
            <a:r>
              <a:rPr lang="en-GB" sz="2000" dirty="0">
                <a:solidFill>
                  <a:schemeClr val="accent1">
                    <a:lumMod val="50000"/>
                  </a:schemeClr>
                </a:solidFill>
                <a:latin typeface="+mj-lt"/>
              </a:rPr>
              <a:t>? ________________________________________________________________</a:t>
            </a:r>
          </a:p>
          <a:p>
            <a:endParaRPr lang="en-GB" sz="2000" dirty="0">
              <a:solidFill>
                <a:schemeClr val="accent1">
                  <a:lumMod val="50000"/>
                </a:schemeClr>
              </a:solidFill>
              <a:latin typeface="+mj-lt"/>
            </a:endParaRPr>
          </a:p>
          <a:p>
            <a:r>
              <a:rPr lang="en-GB" sz="2000" dirty="0">
                <a:solidFill>
                  <a:schemeClr val="accent1">
                    <a:lumMod val="50000"/>
                  </a:schemeClr>
                </a:solidFill>
                <a:latin typeface="+mj-lt"/>
              </a:rPr>
              <a:t>3. </a:t>
            </a:r>
            <a:r>
              <a:rPr lang="en-GB" sz="2000" dirty="0" err="1">
                <a:solidFill>
                  <a:schemeClr val="accent1">
                    <a:lumMod val="50000"/>
                  </a:schemeClr>
                </a:solidFill>
                <a:latin typeface="+mj-lt"/>
              </a:rPr>
              <a:t>Sänger</a:t>
            </a:r>
            <a:r>
              <a:rPr lang="en-GB" sz="2000" dirty="0">
                <a:solidFill>
                  <a:schemeClr val="accent1">
                    <a:lumMod val="50000"/>
                  </a:schemeClr>
                </a:solidFill>
                <a:latin typeface="+mj-lt"/>
              </a:rPr>
              <a:t>(-in) sein? _______________________________________________________________________</a:t>
            </a:r>
          </a:p>
          <a:p>
            <a:endParaRPr lang="en-GB" sz="2000" dirty="0">
              <a:solidFill>
                <a:schemeClr val="accent1">
                  <a:lumMod val="50000"/>
                </a:schemeClr>
              </a:solidFill>
              <a:latin typeface="+mj-lt"/>
            </a:endParaRPr>
          </a:p>
          <a:p>
            <a:r>
              <a:rPr lang="en-GB" sz="2000" dirty="0">
                <a:solidFill>
                  <a:schemeClr val="accent1">
                    <a:lumMod val="50000"/>
                  </a:schemeClr>
                </a:solidFill>
                <a:latin typeface="+mj-lt"/>
              </a:rPr>
              <a:t>4. </a:t>
            </a:r>
            <a:r>
              <a:rPr lang="en-GB" sz="2000" dirty="0" err="1">
                <a:solidFill>
                  <a:schemeClr val="accent1">
                    <a:lumMod val="50000"/>
                  </a:schemeClr>
                </a:solidFill>
                <a:latin typeface="+mj-lt"/>
              </a:rPr>
              <a:t>Rockmusik</a:t>
            </a:r>
            <a:r>
              <a:rPr lang="en-GB" sz="2000" dirty="0">
                <a:solidFill>
                  <a:schemeClr val="accent1">
                    <a:lumMod val="50000"/>
                  </a:schemeClr>
                </a:solidFill>
                <a:latin typeface="+mj-lt"/>
              </a:rPr>
              <a:t> </a:t>
            </a:r>
            <a:r>
              <a:rPr lang="en-GB" sz="2000" dirty="0" err="1">
                <a:solidFill>
                  <a:schemeClr val="accent1">
                    <a:lumMod val="50000"/>
                  </a:schemeClr>
                </a:solidFill>
                <a:latin typeface="+mj-lt"/>
              </a:rPr>
              <a:t>hören</a:t>
            </a:r>
            <a:r>
              <a:rPr lang="en-GB" sz="2000" dirty="0">
                <a:solidFill>
                  <a:schemeClr val="accent1">
                    <a:lumMod val="50000"/>
                  </a:schemeClr>
                </a:solidFill>
                <a:latin typeface="+mj-lt"/>
              </a:rPr>
              <a:t>? ______________________________________________________________________</a:t>
            </a:r>
          </a:p>
          <a:p>
            <a:endParaRPr lang="en-GB" sz="2000" dirty="0">
              <a:solidFill>
                <a:schemeClr val="accent1">
                  <a:lumMod val="50000"/>
                </a:schemeClr>
              </a:solidFill>
              <a:latin typeface="+mj-lt"/>
            </a:endParaRPr>
          </a:p>
          <a:p>
            <a:r>
              <a:rPr lang="en-GB" sz="2000" dirty="0">
                <a:solidFill>
                  <a:schemeClr val="accent1">
                    <a:lumMod val="50000"/>
                  </a:schemeClr>
                </a:solidFill>
                <a:latin typeface="+mj-lt"/>
              </a:rPr>
              <a:t>5. </a:t>
            </a:r>
            <a:r>
              <a:rPr lang="en-GB" sz="2000" dirty="0" err="1">
                <a:solidFill>
                  <a:schemeClr val="accent1">
                    <a:lumMod val="50000"/>
                  </a:schemeClr>
                </a:solidFill>
                <a:latin typeface="+mj-lt"/>
              </a:rPr>
              <a:t>streng</a:t>
            </a:r>
            <a:r>
              <a:rPr lang="en-GB" sz="2000" dirty="0">
                <a:solidFill>
                  <a:schemeClr val="accent1">
                    <a:lumMod val="50000"/>
                  </a:schemeClr>
                </a:solidFill>
                <a:latin typeface="+mj-lt"/>
              </a:rPr>
              <a:t> sein? ____________________________________________________________________________</a:t>
            </a:r>
          </a:p>
          <a:p>
            <a:endParaRPr lang="en-GB" sz="2000" dirty="0">
              <a:solidFill>
                <a:schemeClr val="accent1">
                  <a:lumMod val="50000"/>
                </a:schemeClr>
              </a:solidFill>
              <a:latin typeface="+mj-lt"/>
            </a:endParaRPr>
          </a:p>
          <a:p>
            <a:r>
              <a:rPr lang="en-GB" sz="2000" dirty="0">
                <a:solidFill>
                  <a:schemeClr val="accent1">
                    <a:lumMod val="50000"/>
                  </a:schemeClr>
                </a:solidFill>
                <a:latin typeface="+mj-lt"/>
              </a:rPr>
              <a:t>6. Kunst </a:t>
            </a:r>
            <a:r>
              <a:rPr lang="en-GB" sz="2000" dirty="0" err="1">
                <a:solidFill>
                  <a:schemeClr val="accent1">
                    <a:lumMod val="50000"/>
                  </a:schemeClr>
                </a:solidFill>
                <a:latin typeface="+mj-lt"/>
              </a:rPr>
              <a:t>mögen</a:t>
            </a:r>
            <a:r>
              <a:rPr lang="en-GB" sz="2000" dirty="0">
                <a:solidFill>
                  <a:schemeClr val="accent1">
                    <a:lumMod val="50000"/>
                  </a:schemeClr>
                </a:solidFill>
                <a:latin typeface="+mj-lt"/>
              </a:rPr>
              <a:t>? _________________________________________________________________________</a:t>
            </a:r>
          </a:p>
          <a:p>
            <a:endParaRPr lang="en-GB" sz="2000" dirty="0">
              <a:solidFill>
                <a:schemeClr val="accent1">
                  <a:lumMod val="50000"/>
                </a:schemeClr>
              </a:solidFill>
              <a:latin typeface="+mj-lt"/>
            </a:endParaRPr>
          </a:p>
          <a:p>
            <a:r>
              <a:rPr lang="en-GB" sz="2000" dirty="0">
                <a:solidFill>
                  <a:schemeClr val="accent1">
                    <a:lumMod val="50000"/>
                  </a:schemeClr>
                </a:solidFill>
                <a:latin typeface="+mj-lt"/>
              </a:rPr>
              <a:t>7. </a:t>
            </a:r>
            <a:r>
              <a:rPr lang="en-GB" sz="2000" dirty="0" err="1">
                <a:solidFill>
                  <a:schemeClr val="accent1">
                    <a:lumMod val="50000"/>
                  </a:schemeClr>
                </a:solidFill>
                <a:latin typeface="+mj-lt"/>
              </a:rPr>
              <a:t>schwimmen</a:t>
            </a:r>
            <a:r>
              <a:rPr lang="en-GB" sz="2000" dirty="0">
                <a:solidFill>
                  <a:schemeClr val="accent1">
                    <a:lumMod val="50000"/>
                  </a:schemeClr>
                </a:solidFill>
                <a:latin typeface="+mj-lt"/>
              </a:rPr>
              <a:t> </a:t>
            </a:r>
            <a:r>
              <a:rPr lang="en-GB" sz="2000" dirty="0" err="1">
                <a:solidFill>
                  <a:schemeClr val="accent1">
                    <a:lumMod val="50000"/>
                  </a:schemeClr>
                </a:solidFill>
                <a:latin typeface="+mj-lt"/>
              </a:rPr>
              <a:t>gehen</a:t>
            </a:r>
            <a:r>
              <a:rPr lang="en-GB" sz="2000" dirty="0">
                <a:solidFill>
                  <a:schemeClr val="accent1">
                    <a:lumMod val="50000"/>
                  </a:schemeClr>
                </a:solidFill>
                <a:latin typeface="+mj-lt"/>
              </a:rPr>
              <a:t>? __</a:t>
            </a:r>
            <a:r>
              <a:rPr lang="en-GB" sz="2000" dirty="0">
                <a:solidFill>
                  <a:schemeClr val="accent1">
                    <a:lumMod val="50000"/>
                  </a:schemeClr>
                </a:solidFill>
              </a:rPr>
              <a:t>_________________________________________________________________</a:t>
            </a:r>
          </a:p>
          <a:p>
            <a:endParaRPr lang="en-GB" sz="2000" dirty="0">
              <a:solidFill>
                <a:schemeClr val="accent1">
                  <a:lumMod val="50000"/>
                </a:schemeClr>
              </a:solidFill>
            </a:endParaRPr>
          </a:p>
          <a:p>
            <a:r>
              <a:rPr lang="en-GB" sz="2000" dirty="0">
                <a:solidFill>
                  <a:schemeClr val="accent1">
                    <a:lumMod val="50000"/>
                  </a:schemeClr>
                </a:solidFill>
              </a:rPr>
              <a:t>8. Deutsch verstehen? ___________________________________________________________________</a:t>
            </a:r>
          </a:p>
          <a:p>
            <a:r>
              <a:rPr lang="en-GB" sz="2000" dirty="0">
                <a:solidFill>
                  <a:schemeClr val="accent1">
                    <a:lumMod val="50000"/>
                  </a:schemeClr>
                </a:solidFill>
                <a:latin typeface="+mj-lt"/>
              </a:rPr>
              <a:t>						</a:t>
            </a:r>
          </a:p>
        </p:txBody>
      </p:sp>
      <p:sp>
        <p:nvSpPr>
          <p:cNvPr id="6" name="Rounded Rectangle 11">
            <a:extLst>
              <a:ext uri="{FF2B5EF4-FFF2-40B4-BE49-F238E27FC236}">
                <a16:creationId xmlns:a16="http://schemas.microsoft.com/office/drawing/2014/main" id="{483D7EB9-C2AA-4190-98DE-925F861600E9}"/>
              </a:ext>
            </a:extLst>
          </p:cNvPr>
          <p:cNvSpPr/>
          <p:nvPr/>
        </p:nvSpPr>
        <p:spPr>
          <a:xfrm>
            <a:off x="9062720" y="247046"/>
            <a:ext cx="28946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itle 3"/>
          <p:cNvSpPr txBox="1">
            <a:spLocks/>
          </p:cNvSpPr>
          <p:nvPr/>
        </p:nvSpPr>
        <p:spPr>
          <a:xfrm>
            <a:off x="77811" y="313429"/>
            <a:ext cx="5758378"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Was haben wir gemeinsam?</a:t>
            </a:r>
            <a:endParaRPr lang="en-GB" sz="3600" b="1" dirty="0">
              <a:solidFill>
                <a:schemeClr val="bg1"/>
              </a:solidFill>
            </a:endParaRPr>
          </a:p>
        </p:txBody>
      </p:sp>
    </p:spTree>
    <p:extLst>
      <p:ext uri="{BB962C8B-B14F-4D97-AF65-F5344CB8AC3E}">
        <p14:creationId xmlns:p14="http://schemas.microsoft.com/office/powerpoint/2010/main" val="58842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extBox 6"/>
          <p:cNvSpPr txBox="1"/>
          <p:nvPr/>
        </p:nvSpPr>
        <p:spPr>
          <a:xfrm>
            <a:off x="300037" y="1425855"/>
            <a:ext cx="11697432" cy="3970318"/>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English has </a:t>
            </a:r>
            <a:r>
              <a:rPr lang="en-GB" sz="2100" b="1" dirty="0">
                <a:solidFill>
                  <a:schemeClr val="accent1">
                    <a:lumMod val="50000"/>
                  </a:schemeClr>
                </a:solidFill>
                <a:latin typeface="Century Gothic" panose="020B0502020202020204" pitchFamily="34" charset="0"/>
              </a:rPr>
              <a:t>two present tense forms. </a:t>
            </a:r>
          </a:p>
          <a:p>
            <a:endParaRPr lang="en-GB" sz="2100" b="1" dirty="0">
              <a:solidFill>
                <a:schemeClr val="accent1">
                  <a:lumMod val="50000"/>
                </a:schemeClr>
              </a:solidFill>
              <a:latin typeface="Century Gothic" panose="020B0502020202020204" pitchFamily="34" charset="0"/>
            </a:endParaRPr>
          </a:p>
          <a:p>
            <a:r>
              <a:rPr lang="en-GB" sz="2100" dirty="0">
                <a:solidFill>
                  <a:schemeClr val="accent1">
                    <a:lumMod val="50000"/>
                  </a:schemeClr>
                </a:solidFill>
                <a:latin typeface="Century Gothic" panose="020B0502020202020204" pitchFamily="34" charset="0"/>
              </a:rPr>
              <a:t>I </a:t>
            </a:r>
            <a:r>
              <a:rPr lang="en-GB" sz="2100" b="1" dirty="0">
                <a:solidFill>
                  <a:schemeClr val="accent1">
                    <a:lumMod val="50000"/>
                  </a:schemeClr>
                </a:solidFill>
                <a:latin typeface="Century Gothic" panose="020B0502020202020204" pitchFamily="34" charset="0"/>
              </a:rPr>
              <a:t>play </a:t>
            </a:r>
            <a:r>
              <a:rPr lang="en-GB" sz="2100" dirty="0">
                <a:solidFill>
                  <a:schemeClr val="accent1">
                    <a:lumMod val="50000"/>
                  </a:schemeClr>
                </a:solidFill>
                <a:latin typeface="Century Gothic" panose="020B0502020202020204" pitchFamily="34" charset="0"/>
              </a:rPr>
              <a:t>the drums </a:t>
            </a:r>
            <a:r>
              <a:rPr lang="en-GB" sz="2100" b="1" dirty="0">
                <a:solidFill>
                  <a:srgbClr val="DAA521"/>
                </a:solidFill>
                <a:latin typeface="Century Gothic" panose="020B0502020202020204" pitchFamily="34" charset="0"/>
              </a:rPr>
              <a:t>every week</a:t>
            </a:r>
            <a:r>
              <a:rPr lang="en-GB" sz="2100" dirty="0">
                <a:solidFill>
                  <a:schemeClr val="accent1">
                    <a:lumMod val="50000"/>
                  </a:schemeClr>
                </a:solidFill>
                <a:latin typeface="Century Gothic" panose="020B0502020202020204" pitchFamily="34" charset="0"/>
              </a:rPr>
              <a:t>.</a:t>
            </a:r>
            <a:r>
              <a:rPr lang="en-GB" sz="2100" dirty="0">
                <a:solidFill>
                  <a:srgbClr val="105076"/>
                </a:solidFill>
                <a:latin typeface="Century Gothic" panose="020B0502020202020204" pitchFamily="34" charset="0"/>
              </a:rPr>
              <a:t>	     </a:t>
            </a:r>
            <a:r>
              <a:rPr lang="en-GB" sz="2100" dirty="0">
                <a:solidFill>
                  <a:schemeClr val="accent1">
                    <a:lumMod val="50000"/>
                  </a:schemeClr>
                </a:solidFill>
                <a:latin typeface="Century Gothic" panose="020B0502020202020204" pitchFamily="34" charset="0"/>
              </a:rPr>
              <a:t>I</a:t>
            </a:r>
            <a:r>
              <a:rPr lang="en-GB" sz="2100" b="1" dirty="0">
                <a:solidFill>
                  <a:schemeClr val="accent1">
                    <a:lumMod val="50000"/>
                  </a:schemeClr>
                </a:solidFill>
                <a:latin typeface="Century Gothic" panose="020B0502020202020204" pitchFamily="34" charset="0"/>
              </a:rPr>
              <a:t> am</a:t>
            </a:r>
            <a:r>
              <a:rPr lang="en-GB" sz="2100" dirty="0">
                <a:solidFill>
                  <a:schemeClr val="accent1">
                    <a:lumMod val="50000"/>
                  </a:schemeClr>
                </a:solidFill>
                <a:latin typeface="Century Gothic" panose="020B0502020202020204" pitchFamily="34" charset="0"/>
              </a:rPr>
              <a:t> </a:t>
            </a:r>
            <a:r>
              <a:rPr lang="en-GB" sz="2100" b="1" dirty="0">
                <a:solidFill>
                  <a:schemeClr val="accent1">
                    <a:lumMod val="50000"/>
                  </a:schemeClr>
                </a:solidFill>
                <a:latin typeface="Century Gothic" panose="020B0502020202020204" pitchFamily="34" charset="0"/>
              </a:rPr>
              <a:t>playing</a:t>
            </a:r>
            <a:r>
              <a:rPr lang="en-GB" sz="2100" dirty="0">
                <a:solidFill>
                  <a:schemeClr val="accent1">
                    <a:lumMod val="50000"/>
                  </a:schemeClr>
                </a:solidFill>
                <a:latin typeface="Century Gothic" panose="020B0502020202020204" pitchFamily="34" charset="0"/>
              </a:rPr>
              <a:t> the drums</a:t>
            </a:r>
            <a:r>
              <a:rPr lang="en-GB" sz="2100" dirty="0">
                <a:solidFill>
                  <a:srgbClr val="105076"/>
                </a:solidFill>
                <a:latin typeface="Century Gothic" panose="020B0502020202020204" pitchFamily="34" charset="0"/>
              </a:rPr>
              <a:t> </a:t>
            </a:r>
            <a:r>
              <a:rPr lang="en-GB" sz="2100" b="1" dirty="0">
                <a:solidFill>
                  <a:srgbClr val="DAA521"/>
                </a:solidFill>
                <a:latin typeface="Century Gothic" panose="020B0502020202020204" pitchFamily="34" charset="0"/>
              </a:rPr>
              <a:t>right now</a:t>
            </a:r>
            <a:r>
              <a:rPr lang="en-GB" sz="2100" dirty="0">
                <a:solidFill>
                  <a:schemeClr val="accent1">
                    <a:lumMod val="50000"/>
                  </a:schemeClr>
                </a:solidFill>
                <a:latin typeface="Century Gothic" panose="020B0502020202020204" pitchFamily="34" charset="0"/>
              </a:rPr>
              <a:t>.</a:t>
            </a:r>
          </a:p>
          <a:p>
            <a:endParaRPr lang="en-GB" sz="2100" dirty="0">
              <a:solidFill>
                <a:srgbClr val="105076"/>
              </a:solidFill>
              <a:latin typeface="Century Gothic" panose="020B0502020202020204" pitchFamily="34" charset="0"/>
            </a:endParaRPr>
          </a:p>
          <a:p>
            <a:endParaRPr lang="en-GB" sz="2100" dirty="0">
              <a:solidFill>
                <a:srgbClr val="105076"/>
              </a:solidFill>
              <a:latin typeface="Century Gothic" panose="020B0502020202020204" pitchFamily="34" charset="0"/>
            </a:endParaRPr>
          </a:p>
          <a:p>
            <a:endParaRPr lang="en-GB" sz="2100" dirty="0">
              <a:solidFill>
                <a:srgbClr val="105076"/>
              </a:solidFill>
              <a:latin typeface="Century Gothic" panose="020B0502020202020204" pitchFamily="34" charset="0"/>
            </a:endParaRPr>
          </a:p>
          <a:p>
            <a:endParaRPr lang="en-GB" sz="2100" b="1" dirty="0">
              <a:solidFill>
                <a:srgbClr val="105076"/>
              </a:solidFill>
              <a:latin typeface="Century Gothic" panose="020B0502020202020204" pitchFamily="34" charset="0"/>
            </a:endParaRPr>
          </a:p>
          <a:p>
            <a:endParaRPr lang="en-GB" sz="2100" b="1" dirty="0">
              <a:solidFill>
                <a:srgbClr val="105076"/>
              </a:solidFill>
              <a:latin typeface="Century Gothic" panose="020B0502020202020204" pitchFamily="34" charset="0"/>
            </a:endParaRPr>
          </a:p>
          <a:p>
            <a:r>
              <a:rPr lang="en-GB" sz="2100" dirty="0">
                <a:solidFill>
                  <a:schemeClr val="accent1">
                    <a:lumMod val="50000"/>
                  </a:schemeClr>
                </a:solidFill>
                <a:latin typeface="Century Gothic" panose="020B0502020202020204" pitchFamily="34" charset="0"/>
              </a:rPr>
              <a:t>German has </a:t>
            </a:r>
            <a:r>
              <a:rPr lang="en-GB" sz="2100" b="1" dirty="0">
                <a:solidFill>
                  <a:schemeClr val="accent1">
                    <a:lumMod val="50000"/>
                  </a:schemeClr>
                </a:solidFill>
                <a:latin typeface="Century Gothic" panose="020B0502020202020204" pitchFamily="34" charset="0"/>
              </a:rPr>
              <a:t>one present tense </a:t>
            </a:r>
            <a:r>
              <a:rPr lang="en-GB" sz="2100" dirty="0">
                <a:solidFill>
                  <a:schemeClr val="accent1">
                    <a:lumMod val="50000"/>
                  </a:schemeClr>
                </a:solidFill>
                <a:latin typeface="Century Gothic" panose="020B0502020202020204" pitchFamily="34" charset="0"/>
              </a:rPr>
              <a:t>only. The BE + -</a:t>
            </a:r>
            <a:r>
              <a:rPr lang="en-GB" sz="2100" dirty="0" err="1">
                <a:solidFill>
                  <a:schemeClr val="accent1">
                    <a:lumMod val="50000"/>
                  </a:schemeClr>
                </a:solidFill>
                <a:latin typeface="Century Gothic" panose="020B0502020202020204" pitchFamily="34" charset="0"/>
              </a:rPr>
              <a:t>ing</a:t>
            </a:r>
            <a:r>
              <a:rPr lang="en-GB" sz="2100" dirty="0">
                <a:solidFill>
                  <a:schemeClr val="accent1">
                    <a:lumMod val="50000"/>
                  </a:schemeClr>
                </a:solidFill>
                <a:latin typeface="Century Gothic" panose="020B0502020202020204" pitchFamily="34" charset="0"/>
              </a:rPr>
              <a:t> form does not exist.</a:t>
            </a:r>
          </a:p>
          <a:p>
            <a:endParaRPr lang="en-GB" sz="2100" dirty="0">
              <a:solidFill>
                <a:schemeClr val="accent1">
                  <a:lumMod val="50000"/>
                </a:schemeClr>
              </a:solidFill>
              <a:latin typeface="Century Gothic" panose="020B0502020202020204" pitchFamily="34" charset="0"/>
            </a:endParaRPr>
          </a:p>
          <a:p>
            <a:r>
              <a:rPr lang="en-GB" sz="2100" dirty="0" err="1">
                <a:solidFill>
                  <a:schemeClr val="accent1">
                    <a:lumMod val="50000"/>
                  </a:schemeClr>
                </a:solidFill>
                <a:latin typeface="Century Gothic" panose="020B0502020202020204" pitchFamily="34" charset="0"/>
              </a:rPr>
              <a:t>Ich</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spiele</a:t>
            </a:r>
            <a:r>
              <a:rPr lang="en-GB" sz="2100" dirty="0">
                <a:solidFill>
                  <a:srgbClr val="105076"/>
                </a:solidFill>
                <a:latin typeface="Century Gothic" panose="020B0502020202020204" pitchFamily="34" charset="0"/>
              </a:rPr>
              <a:t> </a:t>
            </a:r>
            <a:r>
              <a:rPr lang="en-GB" sz="2100" b="1" dirty="0" err="1">
                <a:solidFill>
                  <a:srgbClr val="DAA521"/>
                </a:solidFill>
                <a:latin typeface="Century Gothic" panose="020B0502020202020204" pitchFamily="34" charset="0"/>
              </a:rPr>
              <a:t>jede</a:t>
            </a:r>
            <a:r>
              <a:rPr lang="en-GB" sz="2100" b="1" dirty="0">
                <a:solidFill>
                  <a:srgbClr val="DAA521"/>
                </a:solidFill>
                <a:latin typeface="Century Gothic" panose="020B0502020202020204" pitchFamily="34" charset="0"/>
              </a:rPr>
              <a:t> </a:t>
            </a:r>
            <a:r>
              <a:rPr lang="en-GB" sz="2100" b="1" dirty="0" err="1">
                <a:solidFill>
                  <a:srgbClr val="DAA521"/>
                </a:solidFill>
                <a:latin typeface="Century Gothic" panose="020B0502020202020204" pitchFamily="34" charset="0"/>
              </a:rPr>
              <a:t>Woche</a:t>
            </a:r>
            <a:r>
              <a:rPr lang="en-GB" sz="2100" dirty="0">
                <a:solidFill>
                  <a:srgbClr val="DAA521"/>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Schlagzeug</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Ich</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spiele</a:t>
            </a:r>
            <a:r>
              <a:rPr lang="en-GB" sz="2100" dirty="0">
                <a:solidFill>
                  <a:schemeClr val="accent1">
                    <a:lumMod val="50000"/>
                  </a:schemeClr>
                </a:solidFill>
                <a:latin typeface="Century Gothic" panose="020B0502020202020204" pitchFamily="34" charset="0"/>
              </a:rPr>
              <a:t> </a:t>
            </a:r>
            <a:r>
              <a:rPr lang="en-GB" sz="2100" b="1" dirty="0" err="1">
                <a:solidFill>
                  <a:srgbClr val="DAA521"/>
                </a:solidFill>
                <a:latin typeface="Century Gothic" panose="020B0502020202020204" pitchFamily="34" charset="0"/>
              </a:rPr>
              <a:t>jetzt</a:t>
            </a:r>
            <a:r>
              <a:rPr lang="en-GB" sz="2100" b="1" dirty="0">
                <a:solidFill>
                  <a:srgbClr val="105076"/>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Schlagzeug</a:t>
            </a:r>
            <a:r>
              <a:rPr lang="en-GB" sz="2100" dirty="0">
                <a:solidFill>
                  <a:srgbClr val="105076"/>
                </a:solidFill>
                <a:latin typeface="Century Gothic" panose="020B0502020202020204" pitchFamily="34" charset="0"/>
              </a:rPr>
              <a:t>.	</a:t>
            </a:r>
          </a:p>
          <a:p>
            <a:endParaRPr lang="en-GB" sz="2100" dirty="0">
              <a:solidFill>
                <a:srgbClr val="105076"/>
              </a:solidFill>
              <a:latin typeface="Century Gothic" panose="020B0502020202020204" pitchFamily="34" charset="0"/>
            </a:endParaRPr>
          </a:p>
        </p:txBody>
      </p:sp>
      <p:sp>
        <p:nvSpPr>
          <p:cNvPr id="3" name="TextBox 2">
            <a:extLst>
              <a:ext uri="{FF2B5EF4-FFF2-40B4-BE49-F238E27FC236}">
                <a16:creationId xmlns:a16="http://schemas.microsoft.com/office/drawing/2014/main" id="{5A93EC28-0F94-4DAE-9CF6-335A95A2B896}"/>
              </a:ext>
            </a:extLst>
          </p:cNvPr>
          <p:cNvSpPr txBox="1"/>
          <p:nvPr/>
        </p:nvSpPr>
        <p:spPr>
          <a:xfrm>
            <a:off x="300037" y="2733051"/>
            <a:ext cx="492436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Present simple - normally; routine</a:t>
            </a:r>
          </a:p>
        </p:txBody>
      </p:sp>
      <p:sp>
        <p:nvSpPr>
          <p:cNvPr id="10" name="TextBox 9">
            <a:extLst>
              <a:ext uri="{FF2B5EF4-FFF2-40B4-BE49-F238E27FC236}">
                <a16:creationId xmlns:a16="http://schemas.microsoft.com/office/drawing/2014/main" id="{DD3B3C74-D4C4-4D96-8A13-A1346445F201}"/>
              </a:ext>
            </a:extLst>
          </p:cNvPr>
          <p:cNvSpPr txBox="1"/>
          <p:nvPr/>
        </p:nvSpPr>
        <p:spPr>
          <a:xfrm>
            <a:off x="5224406" y="2757298"/>
            <a:ext cx="724213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Present continuous </a:t>
            </a:r>
            <a:r>
              <a:rPr lang="en-GB" sz="2200" dirty="0">
                <a:solidFill>
                  <a:schemeClr val="accent1">
                    <a:lumMod val="50000"/>
                  </a:schemeClr>
                </a:solidFill>
                <a:latin typeface="Century Gothic" panose="020B0502020202020204" pitchFamily="34" charset="0"/>
              </a:rPr>
              <a:t>(BE + -</a:t>
            </a:r>
            <a:r>
              <a:rPr lang="en-GB" sz="2200" dirty="0" err="1">
                <a:solidFill>
                  <a:schemeClr val="accent1">
                    <a:lumMod val="50000"/>
                  </a:schemeClr>
                </a:solidFill>
                <a:latin typeface="Century Gothic" panose="020B0502020202020204" pitchFamily="34" charset="0"/>
              </a:rPr>
              <a:t>ing</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ongoing; current</a:t>
            </a:r>
          </a:p>
        </p:txBody>
      </p:sp>
      <p:sp>
        <p:nvSpPr>
          <p:cNvPr id="23" name="TextBox 22">
            <a:extLst>
              <a:ext uri="{FF2B5EF4-FFF2-40B4-BE49-F238E27FC236}">
                <a16:creationId xmlns:a16="http://schemas.microsoft.com/office/drawing/2014/main" id="{D9181EAB-E740-4113-B9CB-8FE2B1A333AD}"/>
              </a:ext>
            </a:extLst>
          </p:cNvPr>
          <p:cNvSpPr txBox="1"/>
          <p:nvPr/>
        </p:nvSpPr>
        <p:spPr>
          <a:xfrm>
            <a:off x="300036" y="3434753"/>
            <a:ext cx="9140703" cy="430887"/>
          </a:xfrm>
          <a:prstGeom prst="rect">
            <a:avLst/>
          </a:prstGeom>
          <a:noFill/>
        </p:spPr>
        <p:txBody>
          <a:bodyPr wrap="square" rtlCol="0">
            <a:spAutoFit/>
          </a:bodyPr>
          <a:lstStyle/>
          <a:p>
            <a:r>
              <a:rPr lang="en-GB" sz="2200" b="1" dirty="0">
                <a:solidFill>
                  <a:srgbClr val="DAA521"/>
                </a:solidFill>
                <a:latin typeface="Century Gothic" panose="020B0502020202020204" pitchFamily="34" charset="0"/>
              </a:rPr>
              <a:t>Adverbs of time</a:t>
            </a:r>
            <a:r>
              <a:rPr lang="en-GB" sz="2200" dirty="0">
                <a:solidFill>
                  <a:srgbClr val="DAA521"/>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tell us which English tense to choose.</a:t>
            </a:r>
          </a:p>
        </p:txBody>
      </p:sp>
      <p:sp>
        <p:nvSpPr>
          <p:cNvPr id="24" name="TextBox 23">
            <a:extLst>
              <a:ext uri="{FF2B5EF4-FFF2-40B4-BE49-F238E27FC236}">
                <a16:creationId xmlns:a16="http://schemas.microsoft.com/office/drawing/2014/main" id="{9772736D-C1C0-4F4F-A65C-AEB778AD4D28}"/>
              </a:ext>
            </a:extLst>
          </p:cNvPr>
          <p:cNvSpPr txBox="1"/>
          <p:nvPr/>
        </p:nvSpPr>
        <p:spPr>
          <a:xfrm>
            <a:off x="300036" y="5465114"/>
            <a:ext cx="9140703"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In German, the </a:t>
            </a:r>
            <a:r>
              <a:rPr lang="en-GB" sz="2200" b="1" dirty="0">
                <a:solidFill>
                  <a:schemeClr val="accent1">
                    <a:lumMod val="50000"/>
                  </a:schemeClr>
                </a:solidFill>
                <a:latin typeface="Century Gothic" panose="020B0502020202020204" pitchFamily="34" charset="0"/>
              </a:rPr>
              <a:t>present</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simple </a:t>
            </a:r>
            <a:r>
              <a:rPr lang="en-GB" sz="2200" dirty="0">
                <a:solidFill>
                  <a:schemeClr val="accent1">
                    <a:lumMod val="50000"/>
                  </a:schemeClr>
                </a:solidFill>
                <a:latin typeface="Century Gothic" panose="020B0502020202020204" pitchFamily="34" charset="0"/>
              </a:rPr>
              <a:t>is used with </a:t>
            </a:r>
            <a:r>
              <a:rPr lang="en-GB" sz="2200" b="1" dirty="0">
                <a:solidFill>
                  <a:srgbClr val="DAA521"/>
                </a:solidFill>
                <a:latin typeface="Century Gothic" panose="020B0502020202020204" pitchFamily="34" charset="0"/>
              </a:rPr>
              <a:t>all adverbs</a:t>
            </a:r>
            <a:r>
              <a:rPr lang="en-GB" sz="2200" dirty="0">
                <a:solidFill>
                  <a:srgbClr val="105076"/>
                </a:solidFill>
                <a:latin typeface="Century Gothic" panose="020B0502020202020204" pitchFamily="34" charset="0"/>
              </a:rPr>
              <a:t>.</a:t>
            </a:r>
          </a:p>
        </p:txBody>
      </p:sp>
      <p:sp>
        <p:nvSpPr>
          <p:cNvPr id="2" name="Title 1">
            <a:extLst>
              <a:ext uri="{FF2B5EF4-FFF2-40B4-BE49-F238E27FC236}">
                <a16:creationId xmlns:a16="http://schemas.microsoft.com/office/drawing/2014/main" id="{8C45CEA4-4553-0744-B2BB-CFA6153395A6}"/>
              </a:ext>
            </a:extLst>
          </p:cNvPr>
          <p:cNvSpPr>
            <a:spLocks noGrp="1"/>
          </p:cNvSpPr>
          <p:nvPr>
            <p:ph type="title"/>
          </p:nvPr>
        </p:nvSpPr>
        <p:spPr>
          <a:xfrm>
            <a:off x="17929" y="165977"/>
            <a:ext cx="6172200" cy="1018754"/>
          </a:xfrm>
        </p:spPr>
        <p:txBody>
          <a:bodyPr>
            <a:normAutofit/>
          </a:bodyPr>
          <a:lstStyle/>
          <a:p>
            <a:r>
              <a:rPr lang="en-GB" sz="3100" b="1" dirty="0">
                <a:solidFill>
                  <a:schemeClr val="bg1"/>
                </a:solidFill>
              </a:rPr>
              <a:t>Present simple or continuous?</a:t>
            </a:r>
            <a:endParaRPr lang="en-US" sz="3100" dirty="0"/>
          </a:p>
        </p:txBody>
      </p:sp>
      <p:sp>
        <p:nvSpPr>
          <p:cNvPr id="11" name="Speech Bubble: Rectangle with Corners Rounded 45">
            <a:extLst>
              <a:ext uri="{FF2B5EF4-FFF2-40B4-BE49-F238E27FC236}">
                <a16:creationId xmlns:a16="http://schemas.microsoft.com/office/drawing/2014/main" id="{EA0AC8F6-0150-4502-AC47-555EA16149B8}"/>
              </a:ext>
            </a:extLst>
          </p:cNvPr>
          <p:cNvSpPr/>
          <p:nvPr/>
        </p:nvSpPr>
        <p:spPr>
          <a:xfrm>
            <a:off x="8845475" y="4112208"/>
            <a:ext cx="2571872" cy="1500331"/>
          </a:xfrm>
          <a:prstGeom prst="wedgeRoundRectCallout">
            <a:avLst>
              <a:gd name="adj1" fmla="val -57064"/>
              <a:gd name="adj2" fmla="val 12783"/>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err="1"/>
              <a:t>Ich</a:t>
            </a:r>
            <a:r>
              <a:rPr lang="en-GB" sz="2000" i="1" dirty="0"/>
              <a:t> </a:t>
            </a:r>
            <a:r>
              <a:rPr lang="en-GB" sz="2000" i="1" dirty="0" err="1"/>
              <a:t>spiele</a:t>
            </a:r>
            <a:r>
              <a:rPr lang="en-GB" sz="2000" i="1" dirty="0"/>
              <a:t> </a:t>
            </a:r>
            <a:r>
              <a:rPr lang="en-GB" sz="2000" dirty="0"/>
              <a:t>=</a:t>
            </a:r>
            <a:r>
              <a:rPr lang="en-GB" sz="2000" b="1" dirty="0"/>
              <a:t> </a:t>
            </a:r>
          </a:p>
          <a:p>
            <a:pPr algn="ctr"/>
            <a:r>
              <a:rPr lang="en-GB" sz="2000" b="1" dirty="0"/>
              <a:t>I play </a:t>
            </a:r>
            <a:r>
              <a:rPr lang="en-GB" sz="2000" dirty="0"/>
              <a:t>AND</a:t>
            </a:r>
            <a:r>
              <a:rPr lang="en-GB" sz="2000" b="1" dirty="0"/>
              <a:t> </a:t>
            </a:r>
          </a:p>
          <a:p>
            <a:pPr algn="ctr"/>
            <a:r>
              <a:rPr lang="en-GB" sz="2000" b="1" dirty="0"/>
              <a:t>I am playing</a:t>
            </a:r>
          </a:p>
        </p:txBody>
      </p:sp>
      <p:sp>
        <p:nvSpPr>
          <p:cNvPr id="12"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5599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3" grpId="0"/>
      <p:bldP spid="24"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369883"/>
            <a:ext cx="11697432" cy="1092607"/>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Wolfgang and Mia are staying with </a:t>
            </a:r>
            <a:r>
              <a:rPr lang="en-GB" sz="2100" dirty="0" err="1">
                <a:solidFill>
                  <a:schemeClr val="accent1">
                    <a:lumMod val="50000"/>
                  </a:schemeClr>
                </a:solidFill>
                <a:latin typeface="Century Gothic" panose="020B0502020202020204" pitchFamily="34" charset="0"/>
              </a:rPr>
              <a:t>Oma</a:t>
            </a:r>
            <a:r>
              <a:rPr lang="en-GB" sz="2100" dirty="0">
                <a:solidFill>
                  <a:schemeClr val="accent1">
                    <a:lumMod val="50000"/>
                  </a:schemeClr>
                </a:solidFill>
                <a:latin typeface="Century Gothic" panose="020B0502020202020204" pitchFamily="34" charset="0"/>
              </a:rPr>
              <a:t> this week. She makes notes about their routine.</a:t>
            </a:r>
          </a:p>
          <a:p>
            <a:endParaRPr lang="en-GB" sz="2100" b="1" dirty="0">
              <a:solidFill>
                <a:schemeClr val="accent1">
                  <a:lumMod val="50000"/>
                </a:schemeClr>
              </a:solidFill>
              <a:latin typeface="Century Gothic" panose="020B0502020202020204" pitchFamily="34" charset="0"/>
            </a:endParaRPr>
          </a:p>
          <a:p>
            <a:r>
              <a:rPr lang="en-GB" sz="2100" dirty="0">
                <a:solidFill>
                  <a:schemeClr val="accent1">
                    <a:lumMod val="50000"/>
                  </a:schemeClr>
                </a:solidFill>
                <a:latin typeface="Century Gothic" panose="020B0502020202020204" pitchFamily="34" charset="0"/>
              </a:rPr>
              <a:t>Choose the </a:t>
            </a:r>
            <a:r>
              <a:rPr lang="en-GB" sz="2100" b="1" dirty="0">
                <a:solidFill>
                  <a:schemeClr val="accent1">
                    <a:lumMod val="50000"/>
                  </a:schemeClr>
                </a:solidFill>
                <a:latin typeface="Century Gothic" panose="020B0502020202020204" pitchFamily="34" charset="0"/>
              </a:rPr>
              <a:t>correct adverb</a:t>
            </a:r>
            <a:r>
              <a:rPr lang="en-GB" sz="2100" dirty="0">
                <a:solidFill>
                  <a:schemeClr val="accent1">
                    <a:lumMod val="50000"/>
                  </a:schemeClr>
                </a:solidFill>
                <a:latin typeface="Century Gothic" panose="020B0502020202020204" pitchFamily="34" charset="0"/>
              </a:rPr>
              <a:t>.</a:t>
            </a:r>
          </a:p>
        </p:txBody>
      </p:sp>
      <p:sp>
        <p:nvSpPr>
          <p:cNvPr id="9" name="Action Button: Custom 8">
            <a:hlinkClick r:id="" action="ppaction://noaction" highlightClick="1"/>
          </p:cNvPr>
          <p:cNvSpPr/>
          <p:nvPr/>
        </p:nvSpPr>
        <p:spPr>
          <a:xfrm>
            <a:off x="699559" y="3000185"/>
            <a:ext cx="468000" cy="431742"/>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latin typeface="Century Gothic" panose="020B0502020202020204" pitchFamily="34" charset="0"/>
              </a:rPr>
              <a:t>A</a:t>
            </a:r>
          </a:p>
        </p:txBody>
      </p:sp>
      <p:sp>
        <p:nvSpPr>
          <p:cNvPr id="10" name="Action Button: Custom 9">
            <a:hlinkClick r:id="" action="ppaction://noaction" highlightClick="1"/>
          </p:cNvPr>
          <p:cNvSpPr/>
          <p:nvPr/>
        </p:nvSpPr>
        <p:spPr>
          <a:xfrm>
            <a:off x="699559" y="3519363"/>
            <a:ext cx="468000" cy="431742"/>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latin typeface="Century Gothic" panose="020B0502020202020204" pitchFamily="34" charset="0"/>
              </a:rPr>
              <a:t>B</a:t>
            </a:r>
          </a:p>
        </p:txBody>
      </p:sp>
      <p:sp>
        <p:nvSpPr>
          <p:cNvPr id="11" name="Action Button: Custom 10">
            <a:hlinkClick r:id="" action="ppaction://noaction" highlightClick="1"/>
          </p:cNvPr>
          <p:cNvSpPr/>
          <p:nvPr/>
        </p:nvSpPr>
        <p:spPr>
          <a:xfrm>
            <a:off x="699559" y="4038540"/>
            <a:ext cx="468000" cy="431742"/>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latin typeface="Century Gothic" panose="020B0502020202020204" pitchFamily="34" charset="0"/>
              </a:rPr>
              <a:t>C</a:t>
            </a:r>
          </a:p>
        </p:txBody>
      </p:sp>
      <p:sp>
        <p:nvSpPr>
          <p:cNvPr id="12" name="Action Button: Custom 11">
            <a:hlinkClick r:id="" action="ppaction://noaction" highlightClick="1"/>
          </p:cNvPr>
          <p:cNvSpPr/>
          <p:nvPr/>
        </p:nvSpPr>
        <p:spPr>
          <a:xfrm>
            <a:off x="699559" y="4557718"/>
            <a:ext cx="468000" cy="431742"/>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latin typeface="Century Gothic" panose="020B0502020202020204" pitchFamily="34" charset="0"/>
              </a:rPr>
              <a:t>D</a:t>
            </a:r>
          </a:p>
        </p:txBody>
      </p:sp>
      <p:sp>
        <p:nvSpPr>
          <p:cNvPr id="13" name="Action Button: Custom 12">
            <a:hlinkClick r:id="" action="ppaction://noaction" highlightClick="1"/>
          </p:cNvPr>
          <p:cNvSpPr/>
          <p:nvPr/>
        </p:nvSpPr>
        <p:spPr>
          <a:xfrm>
            <a:off x="699559" y="5044511"/>
            <a:ext cx="468000" cy="431742"/>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latin typeface="Century Gothic" panose="020B0502020202020204" pitchFamily="34" charset="0"/>
              </a:rPr>
              <a:t>E</a:t>
            </a:r>
          </a:p>
        </p:txBody>
      </p:sp>
      <p:sp>
        <p:nvSpPr>
          <p:cNvPr id="22" name="TextBox 21"/>
          <p:cNvSpPr txBox="1"/>
          <p:nvPr/>
        </p:nvSpPr>
        <p:spPr>
          <a:xfrm>
            <a:off x="1420032" y="3031817"/>
            <a:ext cx="7366489" cy="400110"/>
          </a:xfrm>
          <a:prstGeom prst="rect">
            <a:avLst/>
          </a:prstGeom>
          <a:noFill/>
        </p:spPr>
        <p:txBody>
          <a:bodyPr wrap="square" rtlCol="0">
            <a:spAutoFit/>
          </a:bodyPr>
          <a:lstStyle/>
          <a:p>
            <a:pPr lvl="0">
              <a:defRPr/>
            </a:pPr>
            <a:r>
              <a:rPr lang="en-GB" sz="20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Wolfgang</a:t>
            </a:r>
            <a:r>
              <a:rPr lang="en-GB" sz="2000" dirty="0">
                <a:solidFill>
                  <a:schemeClr val="accent1">
                    <a:lumMod val="50000"/>
                  </a:schemeClr>
                </a:solidFill>
                <a:latin typeface="Century Gothic" panose="020B0502020202020204" pitchFamily="34" charset="0"/>
              </a:rPr>
              <a:t> is playing tennis at the moment/every week.</a:t>
            </a:r>
            <a:endParaRPr lang="en-GB" dirty="0">
              <a:solidFill>
                <a:schemeClr val="accent1">
                  <a:lumMod val="50000"/>
                </a:schemeClr>
              </a:solidFill>
              <a:latin typeface="Lucida Handwriting" panose="03010101010101010101" pitchFamily="66" charset="0"/>
            </a:endParaRPr>
          </a:p>
        </p:txBody>
      </p:sp>
      <p:sp>
        <p:nvSpPr>
          <p:cNvPr id="23" name="TextBox 22"/>
          <p:cNvSpPr txBox="1"/>
          <p:nvPr/>
        </p:nvSpPr>
        <p:spPr>
          <a:xfrm>
            <a:off x="1420029" y="3553816"/>
            <a:ext cx="7366489" cy="400110"/>
          </a:xfrm>
          <a:prstGeom prst="rect">
            <a:avLst/>
          </a:prstGeom>
          <a:noFill/>
        </p:spPr>
        <p:txBody>
          <a:bodyPr wrap="square" rtlCol="0">
            <a:spAutoFit/>
          </a:bodyPr>
          <a:lstStyle/>
          <a:p>
            <a:pPr lvl="0">
              <a:defRPr/>
            </a:pPr>
            <a:r>
              <a:rPr lang="en-GB" sz="20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Mia</a:t>
            </a:r>
            <a:r>
              <a:rPr lang="en-GB" sz="2000" dirty="0">
                <a:solidFill>
                  <a:schemeClr val="accent1">
                    <a:lumMod val="50000"/>
                  </a:schemeClr>
                </a:solidFill>
                <a:latin typeface="Century Gothic" panose="020B0502020202020204" pitchFamily="34" charset="0"/>
              </a:rPr>
              <a:t> wears a uniform at the moment/every week.</a:t>
            </a:r>
            <a:endParaRPr lang="en-GB" dirty="0">
              <a:solidFill>
                <a:schemeClr val="accent1">
                  <a:lumMod val="50000"/>
                </a:schemeClr>
              </a:solidFill>
              <a:latin typeface="Lucida Handwriting" panose="03010101010101010101" pitchFamily="66" charset="0"/>
            </a:endParaRPr>
          </a:p>
        </p:txBody>
      </p:sp>
      <p:sp>
        <p:nvSpPr>
          <p:cNvPr id="24" name="TextBox 23"/>
          <p:cNvSpPr txBox="1"/>
          <p:nvPr/>
        </p:nvSpPr>
        <p:spPr>
          <a:xfrm>
            <a:off x="1420030" y="4057178"/>
            <a:ext cx="7366493" cy="400110"/>
          </a:xfrm>
          <a:prstGeom prst="rect">
            <a:avLst/>
          </a:prstGeom>
          <a:noFill/>
        </p:spPr>
        <p:txBody>
          <a:bodyPr wrap="square" rtlCol="0">
            <a:spAutoFit/>
          </a:bodyPr>
          <a:lstStyle/>
          <a:p>
            <a:pPr lvl="0">
              <a:defRPr/>
            </a:pPr>
            <a:r>
              <a:rPr lang="en-GB" sz="2000" dirty="0">
                <a:solidFill>
                  <a:schemeClr val="accent1">
                    <a:lumMod val="50000"/>
                  </a:schemeClr>
                </a:solidFill>
                <a:latin typeface="Century Gothic" panose="020B0502020202020204" pitchFamily="34" charset="0"/>
              </a:rPr>
              <a:t>Mia is having lunch at the moment/every week.</a:t>
            </a:r>
            <a:endParaRPr lang="en-GB" dirty="0">
              <a:solidFill>
                <a:schemeClr val="accent1">
                  <a:lumMod val="50000"/>
                </a:schemeClr>
              </a:solidFill>
              <a:latin typeface="Lucida Handwriting" panose="03010101010101010101" pitchFamily="66" charset="0"/>
            </a:endParaRPr>
          </a:p>
        </p:txBody>
      </p:sp>
      <p:sp>
        <p:nvSpPr>
          <p:cNvPr id="18" name="TextBox 17"/>
          <p:cNvSpPr txBox="1"/>
          <p:nvPr/>
        </p:nvSpPr>
        <p:spPr>
          <a:xfrm>
            <a:off x="1420030" y="4579177"/>
            <a:ext cx="7841957" cy="400110"/>
          </a:xfrm>
          <a:prstGeom prst="rect">
            <a:avLst/>
          </a:prstGeom>
          <a:noFill/>
        </p:spPr>
        <p:txBody>
          <a:bodyPr wrap="square" rtlCol="0">
            <a:spAutoFit/>
          </a:bodyPr>
          <a:lstStyle/>
          <a:p>
            <a:pPr lvl="0">
              <a:defRPr/>
            </a:pPr>
            <a:r>
              <a:rPr lang="en-GB" sz="2000" dirty="0">
                <a:solidFill>
                  <a:schemeClr val="accent1">
                    <a:lumMod val="50000"/>
                  </a:schemeClr>
                </a:solidFill>
                <a:latin typeface="Century Gothic" panose="020B0502020202020204" pitchFamily="34" charset="0"/>
              </a:rPr>
              <a:t>Wolfgang  is doing his homework at the moment/every week.</a:t>
            </a:r>
            <a:endParaRPr lang="en-GB" dirty="0">
              <a:solidFill>
                <a:schemeClr val="accent1">
                  <a:lumMod val="50000"/>
                </a:schemeClr>
              </a:solidFill>
              <a:latin typeface="Lucida Handwriting" panose="03010101010101010101" pitchFamily="66" charset="0"/>
            </a:endParaRPr>
          </a:p>
        </p:txBody>
      </p:sp>
      <p:sp>
        <p:nvSpPr>
          <p:cNvPr id="19" name="TextBox 18"/>
          <p:cNvSpPr txBox="1"/>
          <p:nvPr/>
        </p:nvSpPr>
        <p:spPr>
          <a:xfrm>
            <a:off x="1420029" y="5071989"/>
            <a:ext cx="7366493" cy="400110"/>
          </a:xfrm>
          <a:prstGeom prst="rect">
            <a:avLst/>
          </a:prstGeom>
          <a:noFill/>
        </p:spPr>
        <p:txBody>
          <a:bodyPr wrap="square" rtlCol="0">
            <a:spAutoFit/>
          </a:bodyPr>
          <a:lstStyle/>
          <a:p>
            <a:pPr lvl="0">
              <a:defRPr/>
            </a:pPr>
            <a:r>
              <a:rPr lang="en-GB" sz="2000" dirty="0">
                <a:solidFill>
                  <a:schemeClr val="accent1">
                    <a:lumMod val="50000"/>
                  </a:schemeClr>
                </a:solidFill>
                <a:latin typeface="Century Gothic" panose="020B0502020202020204" pitchFamily="34" charset="0"/>
              </a:rPr>
              <a:t>Mia goes for a walk at the moment/every week.</a:t>
            </a:r>
            <a:endParaRPr lang="en-GB" dirty="0">
              <a:solidFill>
                <a:schemeClr val="accent1">
                  <a:lumMod val="50000"/>
                </a:schemeClr>
              </a:solidFill>
              <a:latin typeface="Lucida Handwriting" panose="03010101010101010101" pitchFamily="66" charset="0"/>
            </a:endParaRPr>
          </a:p>
        </p:txBody>
      </p:sp>
      <p:cxnSp>
        <p:nvCxnSpPr>
          <p:cNvPr id="21" name="Straight Connector 20"/>
          <p:cNvCxnSpPr/>
          <p:nvPr/>
        </p:nvCxnSpPr>
        <p:spPr>
          <a:xfrm>
            <a:off x="4112757" y="3755534"/>
            <a:ext cx="1817866" cy="12236"/>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a:off x="5930623" y="4262647"/>
            <a:ext cx="1394409" cy="19938"/>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7" name="Straight Connector 26"/>
          <p:cNvCxnSpPr>
            <a:cxnSpLocks/>
          </p:cNvCxnSpPr>
          <p:nvPr/>
        </p:nvCxnSpPr>
        <p:spPr>
          <a:xfrm>
            <a:off x="7669161" y="4789482"/>
            <a:ext cx="1316334"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8" name="Straight Connector 27"/>
          <p:cNvCxnSpPr>
            <a:cxnSpLocks/>
          </p:cNvCxnSpPr>
          <p:nvPr/>
        </p:nvCxnSpPr>
        <p:spPr>
          <a:xfrm flipV="1">
            <a:off x="6754328" y="3236361"/>
            <a:ext cx="1395220" cy="322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4DD69F3E-51F7-4B09-AC55-B4FDAB63C6C3}"/>
              </a:ext>
            </a:extLst>
          </p:cNvPr>
          <p:cNvCxnSpPr/>
          <p:nvPr/>
        </p:nvCxnSpPr>
        <p:spPr>
          <a:xfrm>
            <a:off x="4006718" y="5273998"/>
            <a:ext cx="1817866" cy="12236"/>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id="{F0C590DD-FE39-5B43-A404-CDD224D62142}"/>
              </a:ext>
            </a:extLst>
          </p:cNvPr>
          <p:cNvSpPr>
            <a:spLocks noGrp="1"/>
          </p:cNvSpPr>
          <p:nvPr>
            <p:ph type="title"/>
          </p:nvPr>
        </p:nvSpPr>
        <p:spPr>
          <a:xfrm>
            <a:off x="1420029" y="594699"/>
            <a:ext cx="186531" cy="106531"/>
          </a:xfrm>
        </p:spPr>
        <p:txBody>
          <a:bodyPr>
            <a:normAutofit fontScale="90000"/>
          </a:bodyPr>
          <a:lstStyle/>
          <a:p>
            <a:r>
              <a:rPr lang="en-GB" sz="100" b="1" dirty="0">
                <a:solidFill>
                  <a:schemeClr val="bg1"/>
                </a:solidFill>
              </a:rPr>
              <a:t>Present simple or continuous?</a:t>
            </a:r>
            <a:endParaRPr lang="en-US" sz="100" dirty="0"/>
          </a:p>
        </p:txBody>
      </p:sp>
      <p:sp>
        <p:nvSpPr>
          <p:cNvPr id="30"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Grammatik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8149548" cy="869950"/>
          </a:xfrm>
          <a:prstGeom prst="rect">
            <a:avLst/>
          </a:prstGeom>
        </p:spPr>
      </p:pic>
      <p:sp>
        <p:nvSpPr>
          <p:cNvPr id="38" name="Title 1">
            <a:extLst>
              <a:ext uri="{FF2B5EF4-FFF2-40B4-BE49-F238E27FC236}">
                <a16:creationId xmlns:a16="http://schemas.microsoft.com/office/drawing/2014/main" id="{8C45CEA4-4553-0744-B2BB-CFA6153395A6}"/>
              </a:ext>
            </a:extLst>
          </p:cNvPr>
          <p:cNvSpPr txBox="1">
            <a:spLocks/>
          </p:cNvSpPr>
          <p:nvPr/>
        </p:nvSpPr>
        <p:spPr>
          <a:xfrm>
            <a:off x="17928" y="165977"/>
            <a:ext cx="7307103" cy="10187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dirty="0">
                <a:solidFill>
                  <a:schemeClr val="bg1"/>
                </a:solidFill>
              </a:rPr>
              <a:t>Present simple or continuous? [1/2]</a:t>
            </a:r>
            <a:endParaRPr lang="en-US" sz="3100" dirty="0"/>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14458" y="2990995"/>
            <a:ext cx="1969103" cy="2433483"/>
          </a:xfrm>
          <a:prstGeom prst="rect">
            <a:avLst/>
          </a:prstGeom>
        </p:spPr>
      </p:pic>
    </p:spTree>
    <p:extLst>
      <p:ext uri="{BB962C8B-B14F-4D97-AF65-F5344CB8AC3E}">
        <p14:creationId xmlns:p14="http://schemas.microsoft.com/office/powerpoint/2010/main" val="287591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300037" y="1237436"/>
            <a:ext cx="11458880" cy="1785104"/>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Oma</a:t>
            </a:r>
            <a:r>
              <a:rPr lang="en-GB" sz="2200" dirty="0">
                <a:solidFill>
                  <a:schemeClr val="accent1">
                    <a:lumMod val="50000"/>
                  </a:schemeClr>
                </a:solidFill>
                <a:latin typeface="Century Gothic" panose="020B0502020202020204" pitchFamily="34" charset="0"/>
              </a:rPr>
              <a:t> calls </a:t>
            </a:r>
            <a:r>
              <a:rPr lang="en-GB" sz="2200" dirty="0" err="1">
                <a:solidFill>
                  <a:schemeClr val="accent1">
                    <a:lumMod val="50000"/>
                  </a:schemeClr>
                </a:solidFill>
                <a:latin typeface="Century Gothic" panose="020B0502020202020204" pitchFamily="34" charset="0"/>
              </a:rPr>
              <a:t>Opa</a:t>
            </a:r>
            <a:r>
              <a:rPr lang="en-GB" sz="2200" dirty="0">
                <a:solidFill>
                  <a:schemeClr val="accent1">
                    <a:lumMod val="50000"/>
                  </a:schemeClr>
                </a:solidFill>
                <a:latin typeface="Century Gothic" panose="020B0502020202020204" pitchFamily="34" charset="0"/>
              </a:rPr>
              <a:t> to tell him about Wolfgang and Mia.</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Choose present</a:t>
            </a:r>
            <a:r>
              <a:rPr lang="en-GB" sz="2200" b="1" dirty="0">
                <a:solidFill>
                  <a:schemeClr val="accent1">
                    <a:lumMod val="50000"/>
                  </a:schemeClr>
                </a:solidFill>
                <a:latin typeface="Century Gothic" panose="020B0502020202020204" pitchFamily="34" charset="0"/>
              </a:rPr>
              <a:t> simple</a:t>
            </a:r>
            <a:r>
              <a:rPr lang="en-GB" sz="2200" dirty="0">
                <a:solidFill>
                  <a:schemeClr val="accent1">
                    <a:lumMod val="50000"/>
                  </a:schemeClr>
                </a:solidFill>
                <a:latin typeface="Century Gothic" panose="020B0502020202020204" pitchFamily="34" charset="0"/>
              </a:rPr>
              <a:t> or </a:t>
            </a:r>
            <a:r>
              <a:rPr lang="en-GB" sz="2200" b="1" dirty="0">
                <a:solidFill>
                  <a:schemeClr val="accent1">
                    <a:lumMod val="50000"/>
                  </a:schemeClr>
                </a:solidFill>
                <a:latin typeface="Century Gothic" panose="020B0502020202020204" pitchFamily="34" charset="0"/>
              </a:rPr>
              <a:t>continuous</a:t>
            </a:r>
            <a:r>
              <a:rPr lang="en-GB" sz="2200" dirty="0">
                <a:solidFill>
                  <a:schemeClr val="accent1">
                    <a:lumMod val="50000"/>
                  </a:schemeClr>
                </a:solidFill>
                <a:latin typeface="Century Gothic" panose="020B0502020202020204" pitchFamily="34" charset="0"/>
              </a:rPr>
              <a:t>.</a:t>
            </a:r>
          </a:p>
          <a:p>
            <a:endParaRPr lang="en-GB" sz="2200" b="1" dirty="0">
              <a:solidFill>
                <a:schemeClr val="accent1">
                  <a:lumMod val="50000"/>
                </a:schemeClr>
              </a:solidFill>
              <a:latin typeface="Century Gothic" panose="020B0502020202020204" pitchFamily="34" charset="0"/>
            </a:endParaRPr>
          </a:p>
          <a:p>
            <a:endParaRPr lang="en-GB" sz="2200" b="1" dirty="0">
              <a:solidFill>
                <a:schemeClr val="accent1">
                  <a:lumMod val="50000"/>
                </a:schemeClr>
              </a:solidFill>
              <a:latin typeface="Century Gothic" panose="020B0502020202020204" pitchFamily="34" charset="0"/>
            </a:endParaRPr>
          </a:p>
        </p:txBody>
      </p:sp>
      <p:sp>
        <p:nvSpPr>
          <p:cNvPr id="30" name="Title 3"/>
          <p:cNvSpPr txBox="1">
            <a:spLocks/>
          </p:cNvSpPr>
          <p:nvPr/>
        </p:nvSpPr>
        <p:spPr>
          <a:xfrm>
            <a:off x="300038" y="72756"/>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Speaking exercise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TextBox 5"/>
          <p:cNvSpPr txBox="1"/>
          <p:nvPr/>
        </p:nvSpPr>
        <p:spPr>
          <a:xfrm>
            <a:off x="527538" y="2661490"/>
            <a:ext cx="11231379" cy="369332"/>
          </a:xfrm>
          <a:prstGeom prst="rect">
            <a:avLst/>
          </a:prstGeom>
          <a:noFill/>
        </p:spPr>
        <p:txBody>
          <a:bodyPr wrap="square" rtlCol="0">
            <a:spAutoFit/>
          </a:bodyPr>
          <a:lstStyle/>
          <a:p>
            <a:pPr lvl="0">
              <a:defRPr/>
            </a:pPr>
            <a:endParaRPr lang="en-GB" dirty="0">
              <a:solidFill>
                <a:schemeClr val="accent1">
                  <a:lumMod val="50000"/>
                </a:schemeClr>
              </a:solidFill>
              <a:latin typeface="Lucida Handwriting" panose="03010101010101010101" pitchFamily="66"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20D970F0-CA6A-4DC3-89C2-D5B1B3D1812A}"/>
              </a:ext>
            </a:extLst>
          </p:cNvPr>
          <p:cNvGrpSpPr/>
          <p:nvPr/>
        </p:nvGrpSpPr>
        <p:grpSpPr>
          <a:xfrm>
            <a:off x="9898311" y="3724819"/>
            <a:ext cx="2042272" cy="2242805"/>
            <a:chOff x="9879759" y="3624481"/>
            <a:chExt cx="2096064" cy="2458882"/>
          </a:xfrm>
        </p:grpSpPr>
        <p:pic>
          <p:nvPicPr>
            <p:cNvPr id="1034" name="Picture 10" descr="Zig Zag Clip Art">
              <a:extLst>
                <a:ext uri="{FF2B5EF4-FFF2-40B4-BE49-F238E27FC236}">
                  <a16:creationId xmlns:a16="http://schemas.microsoft.com/office/drawing/2014/main" id="{7D3FA29A-3A62-4779-BE74-5D1777A95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03397">
              <a:off x="10057352" y="3624481"/>
              <a:ext cx="1918471" cy="42891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EF796EC-1C0B-4861-B9BC-13559DEA4B9D}"/>
                </a:ext>
              </a:extLst>
            </p:cNvPr>
            <p:cNvSpPr/>
            <p:nvPr/>
          </p:nvSpPr>
          <p:spPr>
            <a:xfrm>
              <a:off x="9879759" y="5501704"/>
              <a:ext cx="691263" cy="581659"/>
            </a:xfrm>
            <a:prstGeom prst="wedgeEllipseCallout">
              <a:avLst>
                <a:gd name="adj1" fmla="val 52979"/>
                <a:gd name="adj2" fmla="val -79908"/>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Action Button: Custom 12">
            <a:hlinkClick r:id="" action="ppaction://noaction" highlightClick="1">
              <a:snd r:embed="rId4" name="A. Wolfgang.wav"/>
            </a:hlinkClick>
            <a:extLst>
              <a:ext uri="{FF2B5EF4-FFF2-40B4-BE49-F238E27FC236}">
                <a16:creationId xmlns:a16="http://schemas.microsoft.com/office/drawing/2014/main" id="{B29211D2-CC5A-4E66-A61B-CE162D488E4F}"/>
              </a:ext>
            </a:extLst>
          </p:cNvPr>
          <p:cNvSpPr/>
          <p:nvPr/>
        </p:nvSpPr>
        <p:spPr>
          <a:xfrm>
            <a:off x="527538" y="2722146"/>
            <a:ext cx="612000" cy="50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A</a:t>
            </a:r>
          </a:p>
        </p:txBody>
      </p:sp>
      <p:sp>
        <p:nvSpPr>
          <p:cNvPr id="24" name="Action Button: Custom 13">
            <a:hlinkClick r:id="" action="ppaction://noaction" highlightClick="1">
              <a:snd r:embed="rId5" name="B. Wolfgang und Mia.wav"/>
            </a:hlinkClick>
            <a:extLst>
              <a:ext uri="{FF2B5EF4-FFF2-40B4-BE49-F238E27FC236}">
                <a16:creationId xmlns:a16="http://schemas.microsoft.com/office/drawing/2014/main" id="{29864D55-6BBC-4E9E-9570-DC3C6613E64F}"/>
              </a:ext>
            </a:extLst>
          </p:cNvPr>
          <p:cNvSpPr/>
          <p:nvPr/>
        </p:nvSpPr>
        <p:spPr>
          <a:xfrm>
            <a:off x="527538" y="3331746"/>
            <a:ext cx="612000" cy="50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B</a:t>
            </a:r>
          </a:p>
        </p:txBody>
      </p:sp>
      <p:sp>
        <p:nvSpPr>
          <p:cNvPr id="25" name="Action Button: Custom 14">
            <a:hlinkClick r:id="" action="ppaction://noaction" highlightClick="1">
              <a:snd r:embed="rId6" name="C. Mia.wav"/>
            </a:hlinkClick>
            <a:extLst>
              <a:ext uri="{FF2B5EF4-FFF2-40B4-BE49-F238E27FC236}">
                <a16:creationId xmlns:a16="http://schemas.microsoft.com/office/drawing/2014/main" id="{F4800614-E40A-432A-9CD1-EB7569FF2F8C}"/>
              </a:ext>
            </a:extLst>
          </p:cNvPr>
          <p:cNvSpPr/>
          <p:nvPr/>
        </p:nvSpPr>
        <p:spPr>
          <a:xfrm>
            <a:off x="527538" y="3941346"/>
            <a:ext cx="612000" cy="50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C</a:t>
            </a:r>
          </a:p>
        </p:txBody>
      </p:sp>
      <p:sp>
        <p:nvSpPr>
          <p:cNvPr id="26" name="Action Button: Custom 15">
            <a:hlinkClick r:id="" action="ppaction://noaction" highlightClick="1">
              <a:snd r:embed="rId7" name="D. Wolfgang und Mia.wav"/>
            </a:hlinkClick>
            <a:extLst>
              <a:ext uri="{FF2B5EF4-FFF2-40B4-BE49-F238E27FC236}">
                <a16:creationId xmlns:a16="http://schemas.microsoft.com/office/drawing/2014/main" id="{D07629F9-A1E2-48EF-8971-096F0887F8AC}"/>
              </a:ext>
            </a:extLst>
          </p:cNvPr>
          <p:cNvSpPr/>
          <p:nvPr/>
        </p:nvSpPr>
        <p:spPr>
          <a:xfrm>
            <a:off x="527538" y="4550946"/>
            <a:ext cx="612000" cy="50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D</a:t>
            </a:r>
          </a:p>
        </p:txBody>
      </p:sp>
      <p:sp>
        <p:nvSpPr>
          <p:cNvPr id="28" name="Action Button: Custom 17">
            <a:hlinkClick r:id="" action="ppaction://noaction" highlightClick="1">
              <a:snd r:embed="rId8" name="E. Mia.wav"/>
            </a:hlinkClick>
            <a:extLst>
              <a:ext uri="{FF2B5EF4-FFF2-40B4-BE49-F238E27FC236}">
                <a16:creationId xmlns:a16="http://schemas.microsoft.com/office/drawing/2014/main" id="{BD78CE85-BF41-48BD-AD82-4D50FD3D8F06}"/>
              </a:ext>
            </a:extLst>
          </p:cNvPr>
          <p:cNvSpPr/>
          <p:nvPr/>
        </p:nvSpPr>
        <p:spPr>
          <a:xfrm>
            <a:off x="527538" y="5160546"/>
            <a:ext cx="612000" cy="50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E</a:t>
            </a:r>
          </a:p>
        </p:txBody>
      </p:sp>
      <p:grpSp>
        <p:nvGrpSpPr>
          <p:cNvPr id="16" name="Group 15">
            <a:extLst>
              <a:ext uri="{FF2B5EF4-FFF2-40B4-BE49-F238E27FC236}">
                <a16:creationId xmlns:a16="http://schemas.microsoft.com/office/drawing/2014/main" id="{B6B1E169-E524-414E-A89E-BB6F5EC5C731}"/>
              </a:ext>
            </a:extLst>
          </p:cNvPr>
          <p:cNvGrpSpPr/>
          <p:nvPr/>
        </p:nvGrpSpPr>
        <p:grpSpPr>
          <a:xfrm>
            <a:off x="1386292" y="2760170"/>
            <a:ext cx="8224433" cy="3169817"/>
            <a:chOff x="1744706" y="2113528"/>
            <a:chExt cx="6930759" cy="3169817"/>
          </a:xfrm>
        </p:grpSpPr>
        <p:sp>
          <p:nvSpPr>
            <p:cNvPr id="17" name="TextBox 16">
              <a:extLst>
                <a:ext uri="{FF2B5EF4-FFF2-40B4-BE49-F238E27FC236}">
                  <a16:creationId xmlns:a16="http://schemas.microsoft.com/office/drawing/2014/main" id="{D97CA740-1F7B-4972-AFFD-A67D4663A1FE}"/>
                </a:ext>
              </a:extLst>
            </p:cNvPr>
            <p:cNvSpPr txBox="1"/>
            <p:nvPr/>
          </p:nvSpPr>
          <p:spPr>
            <a:xfrm>
              <a:off x="1744707" y="2113528"/>
              <a:ext cx="66737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Wolfgang		</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does/is doing		his homework.		</a:t>
              </a:r>
            </a:p>
          </p:txBody>
        </p:sp>
        <p:sp>
          <p:nvSpPr>
            <p:cNvPr id="18" name="TextBox 17">
              <a:extLst>
                <a:ext uri="{FF2B5EF4-FFF2-40B4-BE49-F238E27FC236}">
                  <a16:creationId xmlns:a16="http://schemas.microsoft.com/office/drawing/2014/main" id="{D151F8FD-2D68-4229-8CC9-B368BFEAAB8A}"/>
                </a:ext>
              </a:extLst>
            </p:cNvPr>
            <p:cNvSpPr txBox="1"/>
            <p:nvPr/>
          </p:nvSpPr>
          <p:spPr>
            <a:xfrm>
              <a:off x="1744706" y="4513904"/>
              <a:ext cx="6157209" cy="769441"/>
            </a:xfrm>
            <a:prstGeom prst="rect">
              <a:avLst/>
            </a:prstGeom>
            <a:noFill/>
          </p:spPr>
          <p:txBody>
            <a:bodyPr wrap="square" rtlCol="0">
              <a:spAutoFit/>
            </a:bodyPr>
            <a:lstStyle/>
            <a:p>
              <a:pPr lvl="0">
                <a:defRPr/>
              </a:pPr>
              <a:r>
                <a:rPr lang="en-GB"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Mia		</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swims/is swimming.				</a:t>
              </a:r>
            </a:p>
          </p:txBody>
        </p:sp>
        <p:sp>
          <p:nvSpPr>
            <p:cNvPr id="20" name="TextBox 19">
              <a:extLst>
                <a:ext uri="{FF2B5EF4-FFF2-40B4-BE49-F238E27FC236}">
                  <a16:creationId xmlns:a16="http://schemas.microsoft.com/office/drawing/2014/main" id="{B26AADED-38A4-4836-A8A5-DB6726A003B2}"/>
                </a:ext>
              </a:extLst>
            </p:cNvPr>
            <p:cNvSpPr txBox="1"/>
            <p:nvPr/>
          </p:nvSpPr>
          <p:spPr>
            <a:xfrm>
              <a:off x="1744706" y="3942328"/>
              <a:ext cx="6930759" cy="769441"/>
            </a:xfrm>
            <a:prstGeom prst="rect">
              <a:avLst/>
            </a:prstGeom>
            <a:noFill/>
          </p:spPr>
          <p:txBody>
            <a:bodyPr wrap="square" rtlCol="0">
              <a:spAutoFit/>
            </a:bodyPr>
            <a:lstStyle/>
            <a:p>
              <a:pPr lvl="0">
                <a:defRPr/>
              </a:pPr>
              <a:r>
                <a:rPr lang="en-GB"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Wolfgang and Mia </a:t>
              </a:r>
              <a:r>
                <a:rPr lang="en-GB" sz="2200" dirty="0">
                  <a:solidFill>
                    <a:schemeClr val="accent1">
                      <a:lumMod val="50000"/>
                    </a:schemeClr>
                  </a:solidFill>
                  <a:latin typeface="Century Gothic" panose="020B0502020202020204" pitchFamily="34" charset="0"/>
                  <a:cs typeface="Times New Roman" panose="02020603050405020304" pitchFamily="18" charset="0"/>
                </a:rPr>
                <a:t>	plays/are playing	on the computer. 			</a:t>
              </a:r>
              <a:endParaRPr lang="en-GB" sz="2200" dirty="0">
                <a:solidFill>
                  <a:schemeClr val="accent1">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F35FFBB4-3CA2-4875-A3B1-62818E509869}"/>
                </a:ext>
              </a:extLst>
            </p:cNvPr>
            <p:cNvSpPr txBox="1"/>
            <p:nvPr/>
          </p:nvSpPr>
          <p:spPr>
            <a:xfrm>
              <a:off x="1744707" y="3332728"/>
              <a:ext cx="6157209" cy="769441"/>
            </a:xfrm>
            <a:prstGeom prst="rect">
              <a:avLst/>
            </a:prstGeom>
            <a:noFill/>
          </p:spPr>
          <p:txBody>
            <a:bodyPr wrap="square" rtlCol="0">
              <a:spAutoFit/>
            </a:bodyPr>
            <a:lstStyle/>
            <a:p>
              <a:pPr lvl="0">
                <a:defRPr/>
              </a:pPr>
              <a:r>
                <a:rPr lang="en-GB" sz="2200" dirty="0">
                  <a:solidFill>
                    <a:schemeClr val="accent1">
                      <a:lumMod val="50000"/>
                    </a:schemeClr>
                  </a:solidFill>
                  <a:latin typeface="Century Gothic" panose="020B0502020202020204" pitchFamily="34" charset="0"/>
                  <a:cs typeface="Times New Roman" panose="02020603050405020304" pitchFamily="18" charset="0"/>
                </a:rPr>
                <a:t>Mia			plays/is playing	the clarinet.		</a:t>
              </a:r>
              <a:endParaRPr lang="en-GB" sz="2200" dirty="0">
                <a:solidFill>
                  <a:schemeClr val="accent1">
                    <a:lumMod val="50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E0401EEE-1B9D-47F2-A2C2-C0096761C80D}"/>
                </a:ext>
              </a:extLst>
            </p:cNvPr>
            <p:cNvSpPr txBox="1"/>
            <p:nvPr/>
          </p:nvSpPr>
          <p:spPr>
            <a:xfrm>
              <a:off x="1744707" y="2718448"/>
              <a:ext cx="6157209" cy="769441"/>
            </a:xfrm>
            <a:prstGeom prst="rect">
              <a:avLst/>
            </a:prstGeom>
            <a:noFill/>
          </p:spPr>
          <p:txBody>
            <a:bodyPr wrap="square" rtlCol="0">
              <a:spAutoFit/>
            </a:bodyPr>
            <a:lstStyle/>
            <a:p>
              <a:pPr lvl="0">
                <a:defRPr/>
              </a:pPr>
              <a:r>
                <a:rPr lang="en-GB"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Wolfgang and Mia	</a:t>
              </a:r>
              <a:r>
                <a:rPr lang="en-GB" sz="2200" dirty="0">
                  <a:solidFill>
                    <a:schemeClr val="accent1">
                      <a:lumMod val="50000"/>
                    </a:schemeClr>
                  </a:solidFill>
                  <a:latin typeface="Century Gothic" panose="020B0502020202020204" pitchFamily="34" charset="0"/>
                  <a:cs typeface="Times New Roman" panose="02020603050405020304" pitchFamily="18" charset="0"/>
                </a:rPr>
                <a:t>go/are going		to school.	</a:t>
              </a:r>
              <a:endParaRPr lang="en-GB" sz="2200" dirty="0">
                <a:solidFill>
                  <a:schemeClr val="accent1">
                    <a:lumMod val="50000"/>
                  </a:schemeClr>
                </a:solidFill>
                <a:latin typeface="Century Gothic" panose="020B0502020202020204" pitchFamily="34" charset="0"/>
              </a:endParaRPr>
            </a:p>
          </p:txBody>
        </p:sp>
      </p:grpSp>
      <p:sp>
        <p:nvSpPr>
          <p:cNvPr id="3" name="Title 2">
            <a:extLst>
              <a:ext uri="{FF2B5EF4-FFF2-40B4-BE49-F238E27FC236}">
                <a16:creationId xmlns:a16="http://schemas.microsoft.com/office/drawing/2014/main" id="{8A812A46-4F98-C441-9F10-9DE549EDAE8E}"/>
              </a:ext>
            </a:extLst>
          </p:cNvPr>
          <p:cNvSpPr>
            <a:spLocks noGrp="1"/>
          </p:cNvSpPr>
          <p:nvPr>
            <p:ph type="title"/>
          </p:nvPr>
        </p:nvSpPr>
        <p:spPr>
          <a:xfrm>
            <a:off x="1386292" y="665860"/>
            <a:ext cx="163707" cy="59374"/>
          </a:xfrm>
        </p:spPr>
        <p:txBody>
          <a:bodyPr>
            <a:normAutofit fontScale="90000"/>
          </a:bodyPr>
          <a:lstStyle/>
          <a:p>
            <a:r>
              <a:rPr lang="en-GB" sz="100" b="1" dirty="0">
                <a:solidFill>
                  <a:schemeClr val="bg1"/>
                </a:solidFill>
              </a:rPr>
              <a:t>Present simple or continuous?</a:t>
            </a:r>
            <a:endParaRPr lang="en-US" sz="100" dirty="0"/>
          </a:p>
        </p:txBody>
      </p:sp>
      <p:sp>
        <p:nvSpPr>
          <p:cNvPr id="31"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4041"/>
            <a:ext cx="8161867" cy="869950"/>
          </a:xfrm>
          <a:prstGeom prst="rect">
            <a:avLst/>
          </a:prstGeom>
        </p:spPr>
      </p:pic>
      <p:sp>
        <p:nvSpPr>
          <p:cNvPr id="33" name="Title 1">
            <a:extLst>
              <a:ext uri="{FF2B5EF4-FFF2-40B4-BE49-F238E27FC236}">
                <a16:creationId xmlns:a16="http://schemas.microsoft.com/office/drawing/2014/main" id="{8C45CEA4-4553-0744-B2BB-CFA6153395A6}"/>
              </a:ext>
            </a:extLst>
          </p:cNvPr>
          <p:cNvSpPr txBox="1">
            <a:spLocks/>
          </p:cNvSpPr>
          <p:nvPr/>
        </p:nvSpPr>
        <p:spPr>
          <a:xfrm>
            <a:off x="17929" y="165977"/>
            <a:ext cx="7139618" cy="10187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dirty="0">
                <a:solidFill>
                  <a:schemeClr val="bg1"/>
                </a:solidFill>
              </a:rPr>
              <a:t>Present simple or continuous? [2/2]</a:t>
            </a:r>
            <a:endParaRPr lang="en-US" sz="3100" dirty="0"/>
          </a:p>
        </p:txBody>
      </p:sp>
      <p:pic>
        <p:nvPicPr>
          <p:cNvPr id="27" name="Picture 2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71834" y="4320320"/>
            <a:ext cx="1057376" cy="1306740"/>
          </a:xfrm>
          <a:prstGeom prst="rect">
            <a:avLst/>
          </a:prstGeom>
        </p:spPr>
      </p:pic>
      <p:pic>
        <p:nvPicPr>
          <p:cNvPr id="7" name="Picture 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6429" y="1948509"/>
            <a:ext cx="1397244" cy="1523628"/>
          </a:xfrm>
          <a:prstGeom prst="rect">
            <a:avLst/>
          </a:prstGeom>
        </p:spPr>
      </p:pic>
    </p:spTree>
    <p:extLst>
      <p:ext uri="{BB962C8B-B14F-4D97-AF65-F5344CB8AC3E}">
        <p14:creationId xmlns:p14="http://schemas.microsoft.com/office/powerpoint/2010/main" val="247724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300037" y="1237436"/>
            <a:ext cx="11458880" cy="1785104"/>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Oma</a:t>
            </a:r>
            <a:r>
              <a:rPr lang="en-GB" sz="2200" dirty="0">
                <a:solidFill>
                  <a:schemeClr val="accent1">
                    <a:lumMod val="50000"/>
                  </a:schemeClr>
                </a:solidFill>
                <a:latin typeface="Century Gothic" panose="020B0502020202020204" pitchFamily="34" charset="0"/>
              </a:rPr>
              <a:t> calls </a:t>
            </a:r>
            <a:r>
              <a:rPr lang="en-GB" sz="2200" dirty="0" err="1">
                <a:solidFill>
                  <a:schemeClr val="accent1">
                    <a:lumMod val="50000"/>
                  </a:schemeClr>
                </a:solidFill>
                <a:latin typeface="Century Gothic" panose="020B0502020202020204" pitchFamily="34" charset="0"/>
              </a:rPr>
              <a:t>Opa</a:t>
            </a:r>
            <a:r>
              <a:rPr lang="en-GB" sz="2200" dirty="0">
                <a:solidFill>
                  <a:schemeClr val="accent1">
                    <a:lumMod val="50000"/>
                  </a:schemeClr>
                </a:solidFill>
                <a:latin typeface="Century Gothic" panose="020B0502020202020204" pitchFamily="34" charset="0"/>
              </a:rPr>
              <a:t> to tell him about Wolfgang and Mia.</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Choose present</a:t>
            </a:r>
            <a:r>
              <a:rPr lang="en-GB" sz="2200" b="1" dirty="0">
                <a:solidFill>
                  <a:schemeClr val="accent1">
                    <a:lumMod val="50000"/>
                  </a:schemeClr>
                </a:solidFill>
                <a:latin typeface="Century Gothic" panose="020B0502020202020204" pitchFamily="34" charset="0"/>
              </a:rPr>
              <a:t> simple</a:t>
            </a:r>
            <a:r>
              <a:rPr lang="en-GB" sz="2200" dirty="0">
                <a:solidFill>
                  <a:schemeClr val="accent1">
                    <a:lumMod val="50000"/>
                  </a:schemeClr>
                </a:solidFill>
                <a:latin typeface="Century Gothic" panose="020B0502020202020204" pitchFamily="34" charset="0"/>
              </a:rPr>
              <a:t> or </a:t>
            </a:r>
            <a:r>
              <a:rPr lang="en-GB" sz="2200" b="1" dirty="0">
                <a:solidFill>
                  <a:schemeClr val="accent1">
                    <a:lumMod val="50000"/>
                  </a:schemeClr>
                </a:solidFill>
                <a:latin typeface="Century Gothic" panose="020B0502020202020204" pitchFamily="34" charset="0"/>
              </a:rPr>
              <a:t>continuous</a:t>
            </a:r>
            <a:r>
              <a:rPr lang="en-GB" sz="2200" dirty="0">
                <a:solidFill>
                  <a:schemeClr val="accent1">
                    <a:lumMod val="50000"/>
                  </a:schemeClr>
                </a:solidFill>
                <a:latin typeface="Century Gothic" panose="020B0502020202020204" pitchFamily="34" charset="0"/>
              </a:rPr>
              <a:t>.</a:t>
            </a:r>
          </a:p>
          <a:p>
            <a:endParaRPr lang="en-GB" sz="2200" b="1" dirty="0">
              <a:solidFill>
                <a:schemeClr val="accent1">
                  <a:lumMod val="50000"/>
                </a:schemeClr>
              </a:solidFill>
              <a:latin typeface="Century Gothic" panose="020B0502020202020204" pitchFamily="34" charset="0"/>
            </a:endParaRPr>
          </a:p>
          <a:p>
            <a:endParaRPr lang="en-GB" sz="2200" b="1" dirty="0">
              <a:solidFill>
                <a:schemeClr val="accent1">
                  <a:lumMod val="50000"/>
                </a:schemeClr>
              </a:solidFill>
              <a:latin typeface="Century Gothic" panose="020B0502020202020204" pitchFamily="34" charset="0"/>
            </a:endParaRPr>
          </a:p>
        </p:txBody>
      </p:sp>
      <p:sp>
        <p:nvSpPr>
          <p:cNvPr id="30" name="Title 3"/>
          <p:cNvSpPr txBox="1">
            <a:spLocks/>
          </p:cNvSpPr>
          <p:nvPr/>
        </p:nvSpPr>
        <p:spPr>
          <a:xfrm>
            <a:off x="300038" y="72756"/>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Speaking exercise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TextBox 5"/>
          <p:cNvSpPr txBox="1"/>
          <p:nvPr/>
        </p:nvSpPr>
        <p:spPr>
          <a:xfrm>
            <a:off x="527538" y="2661490"/>
            <a:ext cx="11231379" cy="369332"/>
          </a:xfrm>
          <a:prstGeom prst="rect">
            <a:avLst/>
          </a:prstGeom>
          <a:noFill/>
        </p:spPr>
        <p:txBody>
          <a:bodyPr wrap="square" rtlCol="0">
            <a:spAutoFit/>
          </a:bodyPr>
          <a:lstStyle/>
          <a:p>
            <a:pPr lvl="0">
              <a:defRPr/>
            </a:pPr>
            <a:endParaRPr lang="en-GB" dirty="0">
              <a:solidFill>
                <a:schemeClr val="accent1">
                  <a:lumMod val="50000"/>
                </a:schemeClr>
              </a:solidFill>
              <a:latin typeface="Lucida Handwriting" panose="03010101010101010101" pitchFamily="66"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20D970F0-CA6A-4DC3-89C2-D5B1B3D1812A}"/>
              </a:ext>
            </a:extLst>
          </p:cNvPr>
          <p:cNvGrpSpPr/>
          <p:nvPr/>
        </p:nvGrpSpPr>
        <p:grpSpPr>
          <a:xfrm>
            <a:off x="9898311" y="3724819"/>
            <a:ext cx="2042272" cy="2242805"/>
            <a:chOff x="9879759" y="3624481"/>
            <a:chExt cx="2096064" cy="2458882"/>
          </a:xfrm>
        </p:grpSpPr>
        <p:pic>
          <p:nvPicPr>
            <p:cNvPr id="1034" name="Picture 10" descr="Zig Zag Clip Art">
              <a:extLst>
                <a:ext uri="{FF2B5EF4-FFF2-40B4-BE49-F238E27FC236}">
                  <a16:creationId xmlns:a16="http://schemas.microsoft.com/office/drawing/2014/main" id="{7D3FA29A-3A62-4779-BE74-5D1777A95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03397">
              <a:off x="10057352" y="3624481"/>
              <a:ext cx="1918471" cy="42891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EF796EC-1C0B-4861-B9BC-13559DEA4B9D}"/>
                </a:ext>
              </a:extLst>
            </p:cNvPr>
            <p:cNvSpPr/>
            <p:nvPr/>
          </p:nvSpPr>
          <p:spPr>
            <a:xfrm>
              <a:off x="9879759" y="5501704"/>
              <a:ext cx="691263" cy="581659"/>
            </a:xfrm>
            <a:prstGeom prst="wedgeEllipseCallout">
              <a:avLst>
                <a:gd name="adj1" fmla="val 52979"/>
                <a:gd name="adj2" fmla="val -79908"/>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Action Button: Custom 12">
            <a:hlinkClick r:id="" action="ppaction://noaction" highlightClick="1"/>
            <a:extLst>
              <a:ext uri="{FF2B5EF4-FFF2-40B4-BE49-F238E27FC236}">
                <a16:creationId xmlns:a16="http://schemas.microsoft.com/office/drawing/2014/main" id="{B29211D2-CC5A-4E66-A61B-CE162D488E4F}"/>
              </a:ext>
            </a:extLst>
          </p:cNvPr>
          <p:cNvSpPr/>
          <p:nvPr/>
        </p:nvSpPr>
        <p:spPr>
          <a:xfrm>
            <a:off x="527538" y="2722146"/>
            <a:ext cx="612000" cy="504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A</a:t>
            </a:r>
          </a:p>
        </p:txBody>
      </p:sp>
      <p:sp>
        <p:nvSpPr>
          <p:cNvPr id="24" name="Action Button: Custom 13">
            <a:hlinkClick r:id="" action="ppaction://noaction" highlightClick="1"/>
            <a:extLst>
              <a:ext uri="{FF2B5EF4-FFF2-40B4-BE49-F238E27FC236}">
                <a16:creationId xmlns:a16="http://schemas.microsoft.com/office/drawing/2014/main" id="{29864D55-6BBC-4E9E-9570-DC3C6613E64F}"/>
              </a:ext>
            </a:extLst>
          </p:cNvPr>
          <p:cNvSpPr/>
          <p:nvPr/>
        </p:nvSpPr>
        <p:spPr>
          <a:xfrm>
            <a:off x="527538" y="3331746"/>
            <a:ext cx="612000" cy="504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B</a:t>
            </a:r>
          </a:p>
        </p:txBody>
      </p:sp>
      <p:sp>
        <p:nvSpPr>
          <p:cNvPr id="25" name="Action Button: Custom 14">
            <a:hlinkClick r:id="" action="ppaction://noaction" highlightClick="1"/>
            <a:extLst>
              <a:ext uri="{FF2B5EF4-FFF2-40B4-BE49-F238E27FC236}">
                <a16:creationId xmlns:a16="http://schemas.microsoft.com/office/drawing/2014/main" id="{F4800614-E40A-432A-9CD1-EB7569FF2F8C}"/>
              </a:ext>
            </a:extLst>
          </p:cNvPr>
          <p:cNvSpPr/>
          <p:nvPr/>
        </p:nvSpPr>
        <p:spPr>
          <a:xfrm>
            <a:off x="527538" y="3941346"/>
            <a:ext cx="612000" cy="504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C</a:t>
            </a:r>
          </a:p>
        </p:txBody>
      </p:sp>
      <p:sp>
        <p:nvSpPr>
          <p:cNvPr id="26" name="Action Button: Custom 15">
            <a:hlinkClick r:id="" action="ppaction://noaction" highlightClick="1"/>
            <a:extLst>
              <a:ext uri="{FF2B5EF4-FFF2-40B4-BE49-F238E27FC236}">
                <a16:creationId xmlns:a16="http://schemas.microsoft.com/office/drawing/2014/main" id="{D07629F9-A1E2-48EF-8971-096F0887F8AC}"/>
              </a:ext>
            </a:extLst>
          </p:cNvPr>
          <p:cNvSpPr/>
          <p:nvPr/>
        </p:nvSpPr>
        <p:spPr>
          <a:xfrm>
            <a:off x="527538" y="4550946"/>
            <a:ext cx="612000" cy="504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D</a:t>
            </a:r>
          </a:p>
        </p:txBody>
      </p:sp>
      <p:sp>
        <p:nvSpPr>
          <p:cNvPr id="28" name="Action Button: Custom 17">
            <a:hlinkClick r:id="" action="ppaction://noaction" highlightClick="1"/>
            <a:extLst>
              <a:ext uri="{FF2B5EF4-FFF2-40B4-BE49-F238E27FC236}">
                <a16:creationId xmlns:a16="http://schemas.microsoft.com/office/drawing/2014/main" id="{BD78CE85-BF41-48BD-AD82-4D50FD3D8F06}"/>
              </a:ext>
            </a:extLst>
          </p:cNvPr>
          <p:cNvSpPr/>
          <p:nvPr/>
        </p:nvSpPr>
        <p:spPr>
          <a:xfrm>
            <a:off x="527538" y="5160546"/>
            <a:ext cx="612000" cy="504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E</a:t>
            </a:r>
          </a:p>
        </p:txBody>
      </p:sp>
      <p:grpSp>
        <p:nvGrpSpPr>
          <p:cNvPr id="16" name="Group 15">
            <a:extLst>
              <a:ext uri="{FF2B5EF4-FFF2-40B4-BE49-F238E27FC236}">
                <a16:creationId xmlns:a16="http://schemas.microsoft.com/office/drawing/2014/main" id="{B6B1E169-E524-414E-A89E-BB6F5EC5C731}"/>
              </a:ext>
            </a:extLst>
          </p:cNvPr>
          <p:cNvGrpSpPr/>
          <p:nvPr/>
        </p:nvGrpSpPr>
        <p:grpSpPr>
          <a:xfrm>
            <a:off x="1386292" y="2760170"/>
            <a:ext cx="8224433" cy="3169817"/>
            <a:chOff x="1744706" y="2113528"/>
            <a:chExt cx="6930759" cy="3169817"/>
          </a:xfrm>
        </p:grpSpPr>
        <p:sp>
          <p:nvSpPr>
            <p:cNvPr id="17" name="TextBox 16">
              <a:extLst>
                <a:ext uri="{FF2B5EF4-FFF2-40B4-BE49-F238E27FC236}">
                  <a16:creationId xmlns:a16="http://schemas.microsoft.com/office/drawing/2014/main" id="{D97CA740-1F7B-4972-AFFD-A67D4663A1FE}"/>
                </a:ext>
              </a:extLst>
            </p:cNvPr>
            <p:cNvSpPr txBox="1"/>
            <p:nvPr/>
          </p:nvSpPr>
          <p:spPr>
            <a:xfrm>
              <a:off x="1744707" y="2113528"/>
              <a:ext cx="66737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Wolfgang		</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does/is doing		his homework.		</a:t>
              </a:r>
            </a:p>
          </p:txBody>
        </p:sp>
        <p:sp>
          <p:nvSpPr>
            <p:cNvPr id="18" name="TextBox 17">
              <a:extLst>
                <a:ext uri="{FF2B5EF4-FFF2-40B4-BE49-F238E27FC236}">
                  <a16:creationId xmlns:a16="http://schemas.microsoft.com/office/drawing/2014/main" id="{D151F8FD-2D68-4229-8CC9-B368BFEAAB8A}"/>
                </a:ext>
              </a:extLst>
            </p:cNvPr>
            <p:cNvSpPr txBox="1"/>
            <p:nvPr/>
          </p:nvSpPr>
          <p:spPr>
            <a:xfrm>
              <a:off x="1744706" y="4513904"/>
              <a:ext cx="6157209" cy="769441"/>
            </a:xfrm>
            <a:prstGeom prst="rect">
              <a:avLst/>
            </a:prstGeom>
            <a:noFill/>
          </p:spPr>
          <p:txBody>
            <a:bodyPr wrap="square" rtlCol="0">
              <a:spAutoFit/>
            </a:bodyPr>
            <a:lstStyle/>
            <a:p>
              <a:pPr lvl="0">
                <a:defRPr/>
              </a:pPr>
              <a:r>
                <a:rPr lang="en-GB"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Mia		</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swims/is swimming.				</a:t>
              </a:r>
            </a:p>
          </p:txBody>
        </p:sp>
        <p:sp>
          <p:nvSpPr>
            <p:cNvPr id="20" name="TextBox 19">
              <a:extLst>
                <a:ext uri="{FF2B5EF4-FFF2-40B4-BE49-F238E27FC236}">
                  <a16:creationId xmlns:a16="http://schemas.microsoft.com/office/drawing/2014/main" id="{B26AADED-38A4-4836-A8A5-DB6726A003B2}"/>
                </a:ext>
              </a:extLst>
            </p:cNvPr>
            <p:cNvSpPr txBox="1"/>
            <p:nvPr/>
          </p:nvSpPr>
          <p:spPr>
            <a:xfrm>
              <a:off x="1744706" y="3942328"/>
              <a:ext cx="6930759" cy="769441"/>
            </a:xfrm>
            <a:prstGeom prst="rect">
              <a:avLst/>
            </a:prstGeom>
            <a:noFill/>
          </p:spPr>
          <p:txBody>
            <a:bodyPr wrap="square" rtlCol="0">
              <a:spAutoFit/>
            </a:bodyPr>
            <a:lstStyle/>
            <a:p>
              <a:pPr lvl="0">
                <a:defRPr/>
              </a:pPr>
              <a:r>
                <a:rPr lang="en-GB"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Wolfgang and Mia </a:t>
              </a:r>
              <a:r>
                <a:rPr lang="en-GB" sz="2200" dirty="0">
                  <a:solidFill>
                    <a:schemeClr val="accent1">
                      <a:lumMod val="50000"/>
                    </a:schemeClr>
                  </a:solidFill>
                  <a:latin typeface="Century Gothic" panose="020B0502020202020204" pitchFamily="34" charset="0"/>
                  <a:cs typeface="Times New Roman" panose="02020603050405020304" pitchFamily="18" charset="0"/>
                </a:rPr>
                <a:t>	plays/are playing	on the computer. 			</a:t>
              </a:r>
              <a:endParaRPr lang="en-GB" sz="2200" dirty="0">
                <a:solidFill>
                  <a:schemeClr val="accent1">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F35FFBB4-3CA2-4875-A3B1-62818E509869}"/>
                </a:ext>
              </a:extLst>
            </p:cNvPr>
            <p:cNvSpPr txBox="1"/>
            <p:nvPr/>
          </p:nvSpPr>
          <p:spPr>
            <a:xfrm>
              <a:off x="1744707" y="3332728"/>
              <a:ext cx="6157209" cy="769441"/>
            </a:xfrm>
            <a:prstGeom prst="rect">
              <a:avLst/>
            </a:prstGeom>
            <a:noFill/>
          </p:spPr>
          <p:txBody>
            <a:bodyPr wrap="square" rtlCol="0">
              <a:spAutoFit/>
            </a:bodyPr>
            <a:lstStyle/>
            <a:p>
              <a:pPr lvl="0">
                <a:defRPr/>
              </a:pPr>
              <a:r>
                <a:rPr lang="en-GB" sz="2200" dirty="0">
                  <a:solidFill>
                    <a:schemeClr val="accent1">
                      <a:lumMod val="50000"/>
                    </a:schemeClr>
                  </a:solidFill>
                  <a:latin typeface="Century Gothic" panose="020B0502020202020204" pitchFamily="34" charset="0"/>
                  <a:cs typeface="Times New Roman" panose="02020603050405020304" pitchFamily="18" charset="0"/>
                </a:rPr>
                <a:t>Mia			plays/is playing	the clarinet.		</a:t>
              </a:r>
              <a:endParaRPr lang="en-GB" sz="2200" dirty="0">
                <a:solidFill>
                  <a:schemeClr val="accent1">
                    <a:lumMod val="50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E0401EEE-1B9D-47F2-A2C2-C0096761C80D}"/>
                </a:ext>
              </a:extLst>
            </p:cNvPr>
            <p:cNvSpPr txBox="1"/>
            <p:nvPr/>
          </p:nvSpPr>
          <p:spPr>
            <a:xfrm>
              <a:off x="1744707" y="2718448"/>
              <a:ext cx="6157209" cy="769441"/>
            </a:xfrm>
            <a:prstGeom prst="rect">
              <a:avLst/>
            </a:prstGeom>
            <a:noFill/>
          </p:spPr>
          <p:txBody>
            <a:bodyPr wrap="square" rtlCol="0">
              <a:spAutoFit/>
            </a:bodyPr>
            <a:lstStyle/>
            <a:p>
              <a:pPr lvl="0">
                <a:defRPr/>
              </a:pPr>
              <a:r>
                <a:rPr lang="en-GB"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Wolfgang and Mia	</a:t>
              </a:r>
              <a:r>
                <a:rPr lang="en-GB" sz="2200" dirty="0">
                  <a:solidFill>
                    <a:schemeClr val="accent1">
                      <a:lumMod val="50000"/>
                    </a:schemeClr>
                  </a:solidFill>
                  <a:latin typeface="Century Gothic" panose="020B0502020202020204" pitchFamily="34" charset="0"/>
                  <a:cs typeface="Times New Roman" panose="02020603050405020304" pitchFamily="18" charset="0"/>
                </a:rPr>
                <a:t>go/are going		to school.	</a:t>
              </a:r>
              <a:endParaRPr lang="en-GB" sz="2200" dirty="0">
                <a:solidFill>
                  <a:schemeClr val="accent1">
                    <a:lumMod val="50000"/>
                  </a:schemeClr>
                </a:solidFill>
                <a:latin typeface="Century Gothic" panose="020B0502020202020204" pitchFamily="34" charset="0"/>
              </a:endParaRPr>
            </a:p>
          </p:txBody>
        </p:sp>
      </p:grpSp>
      <p:cxnSp>
        <p:nvCxnSpPr>
          <p:cNvPr id="5" name="Straight Connector 4"/>
          <p:cNvCxnSpPr/>
          <p:nvPr/>
        </p:nvCxnSpPr>
        <p:spPr>
          <a:xfrm>
            <a:off x="4214566" y="2991323"/>
            <a:ext cx="614088" cy="828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214566" y="3612011"/>
            <a:ext cx="386009" cy="187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038977" y="4229810"/>
            <a:ext cx="1199898" cy="167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14566" y="4842503"/>
            <a:ext cx="614088" cy="828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28416" y="5389089"/>
            <a:ext cx="1571373" cy="2306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8698CBF-61CA-A54D-ABE2-30C66698C3F5}"/>
              </a:ext>
            </a:extLst>
          </p:cNvPr>
          <p:cNvSpPr>
            <a:spLocks noGrp="1"/>
          </p:cNvSpPr>
          <p:nvPr>
            <p:ph type="title"/>
          </p:nvPr>
        </p:nvSpPr>
        <p:spPr>
          <a:xfrm>
            <a:off x="1139538" y="606976"/>
            <a:ext cx="187595" cy="199981"/>
          </a:xfrm>
        </p:spPr>
        <p:txBody>
          <a:bodyPr>
            <a:normAutofit fontScale="90000"/>
          </a:bodyPr>
          <a:lstStyle/>
          <a:p>
            <a:r>
              <a:rPr lang="en-GB" sz="100" b="1" dirty="0">
                <a:solidFill>
                  <a:schemeClr val="bg1"/>
                </a:solidFill>
              </a:rPr>
              <a:t>Present simple or continuous?</a:t>
            </a:r>
            <a:endParaRPr lang="en-US" sz="100" dirty="0"/>
          </a:p>
        </p:txBody>
      </p:sp>
      <p:sp>
        <p:nvSpPr>
          <p:cNvPr id="31"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04533" cy="869950"/>
          </a:xfrm>
          <a:prstGeom prst="rect">
            <a:avLst/>
          </a:prstGeom>
        </p:spPr>
      </p:pic>
      <p:sp>
        <p:nvSpPr>
          <p:cNvPr id="39" name="Title 1">
            <a:extLst>
              <a:ext uri="{FF2B5EF4-FFF2-40B4-BE49-F238E27FC236}">
                <a16:creationId xmlns:a16="http://schemas.microsoft.com/office/drawing/2014/main" id="{8C45CEA4-4553-0744-B2BB-CFA6153395A6}"/>
              </a:ext>
            </a:extLst>
          </p:cNvPr>
          <p:cNvSpPr txBox="1">
            <a:spLocks/>
          </p:cNvSpPr>
          <p:nvPr/>
        </p:nvSpPr>
        <p:spPr>
          <a:xfrm>
            <a:off x="17929" y="165977"/>
            <a:ext cx="6172200" cy="10187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dirty="0" err="1">
                <a:solidFill>
                  <a:schemeClr val="bg1"/>
                </a:solidFill>
              </a:rPr>
              <a:t>Antworten</a:t>
            </a:r>
            <a:endParaRPr lang="en-US" sz="3100" dirty="0"/>
          </a:p>
        </p:txBody>
      </p:sp>
      <p:pic>
        <p:nvPicPr>
          <p:cNvPr id="41" name="Picture 4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71834" y="4320320"/>
            <a:ext cx="1057376" cy="1306740"/>
          </a:xfrm>
          <a:prstGeom prst="rect">
            <a:avLst/>
          </a:prstGeom>
        </p:spPr>
      </p:pic>
      <p:pic>
        <p:nvPicPr>
          <p:cNvPr id="42" name="Picture 4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86429" y="1948509"/>
            <a:ext cx="1397244" cy="1523628"/>
          </a:xfrm>
          <a:prstGeom prst="rect">
            <a:avLst/>
          </a:prstGeom>
        </p:spPr>
      </p:pic>
    </p:spTree>
    <p:extLst>
      <p:ext uri="{BB962C8B-B14F-4D97-AF65-F5344CB8AC3E}">
        <p14:creationId xmlns:p14="http://schemas.microsoft.com/office/powerpoint/2010/main" val="3475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26125"/>
            <a:ext cx="8001000" cy="707849"/>
          </a:xfrm>
        </p:spPr>
        <p:txBody>
          <a:bodyPr>
            <a:normAutofit/>
          </a:bodyPr>
          <a:lstStyle/>
          <a:p>
            <a:r>
              <a:rPr lang="en-GB" sz="2200" b="1" dirty="0">
                <a:solidFill>
                  <a:schemeClr val="bg1"/>
                </a:solidFill>
              </a:rPr>
              <a:t>Wolfgang und Mia </a:t>
            </a:r>
            <a:r>
              <a:rPr lang="en-GB" sz="2200" b="1" dirty="0" err="1">
                <a:solidFill>
                  <a:schemeClr val="bg1"/>
                </a:solidFill>
              </a:rPr>
              <a:t>reisen</a:t>
            </a:r>
            <a:r>
              <a:rPr lang="en-GB" sz="2200" b="1" dirty="0">
                <a:solidFill>
                  <a:schemeClr val="bg1"/>
                </a:solidFill>
              </a:rPr>
              <a:t> </a:t>
            </a:r>
            <a:r>
              <a:rPr lang="en-GB" sz="2200" b="1" dirty="0" err="1">
                <a:solidFill>
                  <a:schemeClr val="bg1"/>
                </a:solidFill>
              </a:rPr>
              <a:t>nach</a:t>
            </a:r>
            <a:r>
              <a:rPr lang="en-GB" sz="2200" b="1" dirty="0">
                <a:solidFill>
                  <a:schemeClr val="bg1"/>
                </a:solidFill>
              </a:rPr>
              <a:t> </a:t>
            </a:r>
            <a:r>
              <a:rPr lang="en-GB" sz="2200" b="1" dirty="0" err="1">
                <a:solidFill>
                  <a:schemeClr val="bg1"/>
                </a:solidFill>
              </a:rPr>
              <a:t>Österreich</a:t>
            </a:r>
            <a:endParaRPr lang="en-GB" sz="2200" b="1" dirty="0">
              <a:solidFill>
                <a:schemeClr val="bg1"/>
              </a:solidFill>
            </a:endParaRPr>
          </a:p>
        </p:txBody>
      </p:sp>
      <p:sp>
        <p:nvSpPr>
          <p:cNvPr id="2" name="TextBox 1">
            <a:extLst>
              <a:ext uri="{FF2B5EF4-FFF2-40B4-BE49-F238E27FC236}">
                <a16:creationId xmlns:a16="http://schemas.microsoft.com/office/drawing/2014/main" id="{A8A2DF58-2B12-45FE-9ED5-BC787C264072}"/>
              </a:ext>
            </a:extLst>
          </p:cNvPr>
          <p:cNvSpPr txBox="1"/>
          <p:nvPr/>
        </p:nvSpPr>
        <p:spPr>
          <a:xfrm>
            <a:off x="219957" y="1228294"/>
            <a:ext cx="11598347" cy="5016758"/>
          </a:xfrm>
          <a:prstGeom prst="rect">
            <a:avLst/>
          </a:prstGeom>
          <a:noFill/>
        </p:spPr>
        <p:txBody>
          <a:bodyPr wrap="square" rtlCol="0">
            <a:spAutoFit/>
          </a:bodyPr>
          <a:lstStyle/>
          <a:p>
            <a:r>
              <a:rPr lang="en-GB" sz="2000" dirty="0">
                <a:solidFill>
                  <a:schemeClr val="accent1">
                    <a:lumMod val="50000"/>
                  </a:schemeClr>
                </a:solidFill>
                <a:latin typeface="+mj-lt"/>
              </a:rPr>
              <a:t>Wolfgang und Mia </a:t>
            </a:r>
            <a:r>
              <a:rPr lang="en-GB" sz="2000" dirty="0" err="1">
                <a:solidFill>
                  <a:schemeClr val="accent1">
                    <a:lumMod val="50000"/>
                  </a:schemeClr>
                </a:solidFill>
                <a:latin typeface="+mj-lt"/>
              </a:rPr>
              <a:t>haben</a:t>
            </a:r>
            <a:r>
              <a:rPr lang="en-GB" sz="2000" dirty="0">
                <a:solidFill>
                  <a:schemeClr val="accent1">
                    <a:lumMod val="50000"/>
                  </a:schemeClr>
                </a:solidFill>
                <a:latin typeface="+mj-lt"/>
              </a:rPr>
              <a:t> </a:t>
            </a:r>
            <a:r>
              <a:rPr lang="en-GB" sz="2000" dirty="0" err="1">
                <a:solidFill>
                  <a:schemeClr val="accent1">
                    <a:lumMod val="50000"/>
                  </a:schemeClr>
                </a:solidFill>
                <a:latin typeface="+mj-lt"/>
              </a:rPr>
              <a:t>heute</a:t>
            </a:r>
            <a:r>
              <a:rPr lang="en-GB" sz="2000" dirty="0">
                <a:solidFill>
                  <a:schemeClr val="accent1">
                    <a:lumMod val="50000"/>
                  </a:schemeClr>
                </a:solidFill>
                <a:latin typeface="+mj-lt"/>
              </a:rPr>
              <a:t> </a:t>
            </a:r>
            <a:r>
              <a:rPr lang="en-GB" sz="2000" dirty="0" err="1">
                <a:solidFill>
                  <a:schemeClr val="accent1">
                    <a:lumMod val="50000"/>
                  </a:schemeClr>
                </a:solidFill>
                <a:latin typeface="+mj-lt"/>
              </a:rPr>
              <a:t>keine</a:t>
            </a:r>
            <a:r>
              <a:rPr lang="en-GB" sz="2000" dirty="0">
                <a:solidFill>
                  <a:schemeClr val="accent1">
                    <a:lumMod val="50000"/>
                  </a:schemeClr>
                </a:solidFill>
                <a:latin typeface="+mj-lt"/>
              </a:rPr>
              <a:t> Schule. Sie </a:t>
            </a:r>
            <a:r>
              <a:rPr lang="en-GB" sz="2000" dirty="0" err="1">
                <a:solidFill>
                  <a:schemeClr val="accent1">
                    <a:lumMod val="50000"/>
                  </a:schemeClr>
                </a:solidFill>
                <a:latin typeface="+mj-lt"/>
              </a:rPr>
              <a:t>reisen</a:t>
            </a:r>
            <a:r>
              <a:rPr lang="en-GB" sz="2000" dirty="0">
                <a:solidFill>
                  <a:schemeClr val="accent1">
                    <a:lumMod val="50000"/>
                  </a:schemeClr>
                </a:solidFill>
                <a:latin typeface="+mj-lt"/>
              </a:rPr>
              <a:t> </a:t>
            </a:r>
            <a:r>
              <a:rPr lang="en-GB" sz="2000" dirty="0" err="1">
                <a:solidFill>
                  <a:schemeClr val="accent1">
                    <a:lumMod val="50000"/>
                  </a:schemeClr>
                </a:solidFill>
                <a:latin typeface="+mj-lt"/>
              </a:rPr>
              <a:t>mit</a:t>
            </a:r>
            <a:r>
              <a:rPr lang="en-GB" sz="2000" dirty="0">
                <a:solidFill>
                  <a:schemeClr val="accent1">
                    <a:lumMod val="50000"/>
                  </a:schemeClr>
                </a:solidFill>
                <a:latin typeface="+mj-lt"/>
              </a:rPr>
              <a:t> </a:t>
            </a:r>
            <a:r>
              <a:rPr lang="en-GB" sz="2000" b="1" dirty="0" err="1">
                <a:solidFill>
                  <a:schemeClr val="accent1">
                    <a:lumMod val="50000"/>
                  </a:schemeClr>
                </a:solidFill>
                <a:latin typeface="+mj-lt"/>
              </a:rPr>
              <a:t>Opa</a:t>
            </a:r>
            <a:r>
              <a:rPr lang="en-GB" sz="2000" b="1" dirty="0">
                <a:solidFill>
                  <a:schemeClr val="accent1">
                    <a:lumMod val="50000"/>
                  </a:schemeClr>
                </a:solidFill>
                <a:latin typeface="+mj-lt"/>
              </a:rPr>
              <a:t> und Oma</a:t>
            </a:r>
            <a:r>
              <a:rPr lang="en-GB" sz="2000" dirty="0">
                <a:solidFill>
                  <a:schemeClr val="accent1">
                    <a:lumMod val="50000"/>
                  </a:schemeClr>
                </a:solidFill>
                <a:latin typeface="+mj-lt"/>
              </a:rPr>
              <a:t> </a:t>
            </a:r>
            <a:r>
              <a:rPr lang="en-GB" sz="2000" dirty="0" err="1">
                <a:solidFill>
                  <a:schemeClr val="accent1">
                    <a:lumMod val="50000"/>
                  </a:schemeClr>
                </a:solidFill>
                <a:latin typeface="+mj-lt"/>
              </a:rPr>
              <a:t>nach</a:t>
            </a:r>
            <a:r>
              <a:rPr lang="en-GB" sz="2000" dirty="0">
                <a:solidFill>
                  <a:schemeClr val="accent1">
                    <a:lumMod val="50000"/>
                  </a:schemeClr>
                </a:solidFill>
                <a:latin typeface="+mj-lt"/>
              </a:rPr>
              <a:t> </a:t>
            </a:r>
            <a:r>
              <a:rPr lang="en-GB" sz="2000" dirty="0" err="1">
                <a:solidFill>
                  <a:schemeClr val="accent1">
                    <a:lumMod val="50000"/>
                  </a:schemeClr>
                </a:solidFill>
                <a:latin typeface="+mj-lt"/>
              </a:rPr>
              <a:t>Österreich</a:t>
            </a:r>
            <a:r>
              <a:rPr lang="en-GB" sz="2000" dirty="0">
                <a:solidFill>
                  <a:schemeClr val="accent1">
                    <a:lumMod val="50000"/>
                  </a:schemeClr>
                </a:solidFill>
                <a:latin typeface="+mj-lt"/>
              </a:rPr>
              <a:t>!</a:t>
            </a:r>
          </a:p>
          <a:p>
            <a:endParaRPr lang="en-GB" sz="2000" dirty="0">
              <a:solidFill>
                <a:schemeClr val="accent1">
                  <a:lumMod val="50000"/>
                </a:schemeClr>
              </a:solidFill>
              <a:latin typeface="+mj-lt"/>
            </a:endParaRPr>
          </a:p>
          <a:p>
            <a:r>
              <a:rPr lang="en-GB" sz="2000" dirty="0">
                <a:solidFill>
                  <a:schemeClr val="accent1">
                    <a:lumMod val="50000"/>
                  </a:schemeClr>
                </a:solidFill>
              </a:rPr>
              <a:t>Die </a:t>
            </a:r>
            <a:r>
              <a:rPr lang="en-GB" sz="2000" dirty="0" err="1">
                <a:solidFill>
                  <a:schemeClr val="accent1">
                    <a:lumMod val="50000"/>
                  </a:schemeClr>
                </a:solidFill>
              </a:rPr>
              <a:t>Familie</a:t>
            </a:r>
            <a:r>
              <a:rPr lang="en-GB" sz="2000" dirty="0">
                <a:solidFill>
                  <a:schemeClr val="accent1">
                    <a:lumMod val="50000"/>
                  </a:schemeClr>
                </a:solidFill>
              </a:rPr>
              <a:t> </a:t>
            </a:r>
            <a:r>
              <a:rPr lang="en-GB" sz="2000" dirty="0" err="1">
                <a:solidFill>
                  <a:schemeClr val="accent1">
                    <a:lumMod val="50000"/>
                  </a:schemeClr>
                </a:solidFill>
              </a:rPr>
              <a:t>reist</a:t>
            </a:r>
            <a:r>
              <a:rPr lang="en-GB" sz="2000" dirty="0">
                <a:solidFill>
                  <a:schemeClr val="accent1">
                    <a:lumMod val="50000"/>
                  </a:schemeClr>
                </a:solidFill>
              </a:rPr>
              <a:t> </a:t>
            </a:r>
            <a:r>
              <a:rPr lang="en-GB" sz="2000" dirty="0" err="1">
                <a:solidFill>
                  <a:schemeClr val="accent1">
                    <a:lumMod val="50000"/>
                  </a:schemeClr>
                </a:solidFill>
              </a:rPr>
              <a:t>nach</a:t>
            </a:r>
            <a:r>
              <a:rPr lang="en-GB" sz="2000" dirty="0">
                <a:solidFill>
                  <a:schemeClr val="accent1">
                    <a:lumMod val="50000"/>
                  </a:schemeClr>
                </a:solidFill>
              </a:rPr>
              <a:t> Wien und </a:t>
            </a:r>
            <a:r>
              <a:rPr lang="en-GB" sz="2000" dirty="0" err="1">
                <a:solidFill>
                  <a:schemeClr val="accent1">
                    <a:lumMod val="50000"/>
                  </a:schemeClr>
                </a:solidFill>
              </a:rPr>
              <a:t>wohnt</a:t>
            </a:r>
            <a:r>
              <a:rPr lang="en-GB" sz="2000" dirty="0">
                <a:solidFill>
                  <a:schemeClr val="accent1">
                    <a:lumMod val="50000"/>
                  </a:schemeClr>
                </a:solidFill>
              </a:rPr>
              <a:t> in </a:t>
            </a:r>
            <a:r>
              <a:rPr lang="en-GB" sz="2000" dirty="0" err="1">
                <a:solidFill>
                  <a:schemeClr val="accent1">
                    <a:lumMod val="50000"/>
                  </a:schemeClr>
                </a:solidFill>
              </a:rPr>
              <a:t>einem</a:t>
            </a:r>
            <a:r>
              <a:rPr lang="en-GB" sz="2000" dirty="0">
                <a:solidFill>
                  <a:schemeClr val="accent1">
                    <a:lumMod val="50000"/>
                  </a:schemeClr>
                </a:solidFill>
              </a:rPr>
              <a:t> </a:t>
            </a:r>
            <a:r>
              <a:rPr lang="en-GB" sz="2000" b="1" dirty="0">
                <a:solidFill>
                  <a:schemeClr val="accent1">
                    <a:lumMod val="50000"/>
                  </a:schemeClr>
                </a:solidFill>
              </a:rPr>
              <a:t>Hotel</a:t>
            </a:r>
            <a:r>
              <a:rPr lang="en-GB" sz="2000" dirty="0">
                <a:solidFill>
                  <a:schemeClr val="accent1">
                    <a:lumMod val="50000"/>
                  </a:schemeClr>
                </a:solidFill>
              </a:rPr>
              <a:t>. </a:t>
            </a:r>
            <a:r>
              <a:rPr lang="en-GB" sz="2000" dirty="0" err="1">
                <a:solidFill>
                  <a:schemeClr val="accent1">
                    <a:lumMod val="50000"/>
                  </a:schemeClr>
                </a:solidFill>
              </a:rPr>
              <a:t>Opa</a:t>
            </a:r>
            <a:r>
              <a:rPr lang="en-GB" sz="2000" dirty="0">
                <a:solidFill>
                  <a:schemeClr val="accent1">
                    <a:lumMod val="50000"/>
                  </a:schemeClr>
                </a:solidFill>
              </a:rPr>
              <a:t> und Oma </a:t>
            </a:r>
            <a:r>
              <a:rPr lang="en-GB" sz="2000" dirty="0" err="1">
                <a:solidFill>
                  <a:schemeClr val="accent1">
                    <a:lumMod val="50000"/>
                  </a:schemeClr>
                </a:solidFill>
              </a:rPr>
              <a:t>haben</a:t>
            </a:r>
            <a:r>
              <a:rPr lang="en-GB" sz="2000" dirty="0">
                <a:solidFill>
                  <a:schemeClr val="accent1">
                    <a:lumMod val="50000"/>
                  </a:schemeClr>
                </a:solidFill>
              </a:rPr>
              <a:t> </a:t>
            </a:r>
            <a:r>
              <a:rPr lang="en-GB" sz="2000" dirty="0" err="1">
                <a:solidFill>
                  <a:schemeClr val="accent1">
                    <a:lumMod val="50000"/>
                  </a:schemeClr>
                </a:solidFill>
              </a:rPr>
              <a:t>zusammen</a:t>
            </a:r>
            <a:r>
              <a:rPr lang="en-GB" sz="2000" dirty="0">
                <a:solidFill>
                  <a:schemeClr val="accent1">
                    <a:lumMod val="50000"/>
                  </a:schemeClr>
                </a:solidFill>
              </a:rPr>
              <a:t> ein Zimmer und Wolfgang und Mia </a:t>
            </a:r>
            <a:r>
              <a:rPr lang="en-GB" sz="2000" dirty="0" err="1">
                <a:solidFill>
                  <a:schemeClr val="accent1">
                    <a:lumMod val="50000"/>
                  </a:schemeClr>
                </a:solidFill>
              </a:rPr>
              <a:t>auch</a:t>
            </a:r>
            <a:r>
              <a:rPr lang="en-GB" sz="2000" dirty="0">
                <a:solidFill>
                  <a:schemeClr val="accent1">
                    <a:lumMod val="50000"/>
                  </a:schemeClr>
                </a:solidFill>
              </a:rPr>
              <a:t>. Wolfgang und </a:t>
            </a:r>
            <a:r>
              <a:rPr lang="en-GB" sz="2000" dirty="0" err="1">
                <a:solidFill>
                  <a:schemeClr val="accent1">
                    <a:lumMod val="50000"/>
                  </a:schemeClr>
                </a:solidFill>
              </a:rPr>
              <a:t>Mias</a:t>
            </a:r>
            <a:r>
              <a:rPr lang="en-GB" sz="2000" dirty="0">
                <a:solidFill>
                  <a:schemeClr val="accent1">
                    <a:lumMod val="50000"/>
                  </a:schemeClr>
                </a:solidFill>
              </a:rPr>
              <a:t> Zimmer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sehr</a:t>
            </a:r>
            <a:r>
              <a:rPr lang="en-GB" sz="2000" dirty="0">
                <a:solidFill>
                  <a:schemeClr val="accent1">
                    <a:lumMod val="50000"/>
                  </a:schemeClr>
                </a:solidFill>
              </a:rPr>
              <a:t> </a:t>
            </a:r>
            <a:r>
              <a:rPr lang="en-GB" sz="2000" dirty="0" err="1">
                <a:solidFill>
                  <a:schemeClr val="accent1">
                    <a:lumMod val="50000"/>
                  </a:schemeClr>
                </a:solidFill>
              </a:rPr>
              <a:t>groß</a:t>
            </a:r>
            <a:r>
              <a:rPr lang="en-GB" sz="2000" dirty="0">
                <a:solidFill>
                  <a:schemeClr val="accent1">
                    <a:lumMod val="50000"/>
                  </a:schemeClr>
                </a:solidFill>
              </a:rPr>
              <a:t>. Es </a:t>
            </a:r>
            <a:r>
              <a:rPr lang="en-GB" sz="2000" dirty="0" err="1">
                <a:solidFill>
                  <a:schemeClr val="accent1">
                    <a:lumMod val="50000"/>
                  </a:schemeClr>
                </a:solidFill>
              </a:rPr>
              <a:t>gibt</a:t>
            </a:r>
            <a:r>
              <a:rPr lang="en-GB" sz="2000" dirty="0">
                <a:solidFill>
                  <a:schemeClr val="accent1">
                    <a:lumMod val="50000"/>
                  </a:schemeClr>
                </a:solidFill>
              </a:rPr>
              <a:t> </a:t>
            </a:r>
            <a:r>
              <a:rPr lang="en-GB" sz="2000" b="1" dirty="0" err="1">
                <a:solidFill>
                  <a:schemeClr val="accent1">
                    <a:lumMod val="50000"/>
                  </a:schemeClr>
                </a:solidFill>
              </a:rPr>
              <a:t>einen</a:t>
            </a:r>
            <a:r>
              <a:rPr lang="en-GB" sz="2000" b="1" dirty="0">
                <a:solidFill>
                  <a:schemeClr val="accent1">
                    <a:lumMod val="50000"/>
                  </a:schemeClr>
                </a:solidFill>
              </a:rPr>
              <a:t> Tisch, </a:t>
            </a:r>
            <a:r>
              <a:rPr lang="en-GB" sz="2000" b="1" dirty="0" err="1">
                <a:solidFill>
                  <a:schemeClr val="accent1">
                    <a:lumMod val="50000"/>
                  </a:schemeClr>
                </a:solidFill>
              </a:rPr>
              <a:t>viele</a:t>
            </a:r>
            <a:r>
              <a:rPr lang="en-GB" sz="2000" b="1" dirty="0">
                <a:solidFill>
                  <a:schemeClr val="accent1">
                    <a:lumMod val="50000"/>
                  </a:schemeClr>
                </a:solidFill>
              </a:rPr>
              <a:t> Fenster und </a:t>
            </a:r>
            <a:r>
              <a:rPr lang="en-GB" sz="2000" b="1" dirty="0" err="1">
                <a:solidFill>
                  <a:schemeClr val="accent1">
                    <a:lumMod val="50000"/>
                  </a:schemeClr>
                </a:solidFill>
              </a:rPr>
              <a:t>zwei</a:t>
            </a:r>
            <a:r>
              <a:rPr lang="en-GB" sz="2000" b="1" dirty="0">
                <a:solidFill>
                  <a:schemeClr val="accent1">
                    <a:lumMod val="50000"/>
                  </a:schemeClr>
                </a:solidFill>
              </a:rPr>
              <a:t> </a:t>
            </a:r>
            <a:r>
              <a:rPr lang="en-GB" sz="2000" b="1" dirty="0" err="1">
                <a:solidFill>
                  <a:schemeClr val="accent1">
                    <a:lumMod val="50000"/>
                  </a:schemeClr>
                </a:solidFill>
              </a:rPr>
              <a:t>Betten</a:t>
            </a:r>
            <a:r>
              <a:rPr lang="en-GB" sz="2000" b="1" dirty="0">
                <a:solidFill>
                  <a:schemeClr val="accent1">
                    <a:lumMod val="50000"/>
                  </a:schemeClr>
                </a:solidFill>
              </a:rPr>
              <a:t>. </a:t>
            </a:r>
            <a:r>
              <a:rPr lang="en-GB" sz="2000" dirty="0">
                <a:solidFill>
                  <a:schemeClr val="accent1">
                    <a:lumMod val="50000"/>
                  </a:schemeClr>
                </a:solidFill>
              </a:rPr>
              <a:t>Die </a:t>
            </a:r>
            <a:r>
              <a:rPr lang="en-GB" sz="2000" dirty="0" err="1">
                <a:solidFill>
                  <a:schemeClr val="accent1">
                    <a:lumMod val="50000"/>
                  </a:schemeClr>
                </a:solidFill>
              </a:rPr>
              <a:t>Tür</a:t>
            </a:r>
            <a:r>
              <a:rPr lang="en-GB" sz="2000" dirty="0">
                <a:solidFill>
                  <a:schemeClr val="accent1">
                    <a:lumMod val="50000"/>
                  </a:schemeClr>
                </a:solidFill>
              </a:rPr>
              <a:t>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grün</a:t>
            </a:r>
            <a:r>
              <a:rPr lang="en-GB" sz="2000" dirty="0">
                <a:solidFill>
                  <a:schemeClr val="accent1">
                    <a:lumMod val="50000"/>
                  </a:schemeClr>
                </a:solidFill>
              </a:rPr>
              <a:t> und der Boden </a:t>
            </a:r>
            <a:r>
              <a:rPr lang="en-GB" sz="2000" dirty="0" err="1">
                <a:solidFill>
                  <a:schemeClr val="accent1">
                    <a:lumMod val="50000"/>
                  </a:schemeClr>
                </a:solidFill>
              </a:rPr>
              <a:t>ist</a:t>
            </a:r>
            <a:r>
              <a:rPr lang="en-GB" sz="2000" dirty="0">
                <a:solidFill>
                  <a:schemeClr val="accent1">
                    <a:lumMod val="50000"/>
                  </a:schemeClr>
                </a:solidFill>
              </a:rPr>
              <a:t> </a:t>
            </a:r>
            <a:r>
              <a:rPr lang="en-GB" sz="2000" b="1" dirty="0" err="1">
                <a:solidFill>
                  <a:schemeClr val="accent1">
                    <a:lumMod val="50000"/>
                  </a:schemeClr>
                </a:solidFill>
              </a:rPr>
              <a:t>gelb</a:t>
            </a:r>
            <a:r>
              <a:rPr lang="en-GB" sz="2000" dirty="0">
                <a:solidFill>
                  <a:schemeClr val="accent1">
                    <a:lumMod val="50000"/>
                  </a:schemeClr>
                </a:solidFill>
              </a:rPr>
              <a:t>. Wolfgang mag das Zimmer, </a:t>
            </a:r>
            <a:r>
              <a:rPr lang="en-GB" sz="2000" dirty="0" err="1">
                <a:solidFill>
                  <a:schemeClr val="accent1">
                    <a:lumMod val="50000"/>
                  </a:schemeClr>
                </a:solidFill>
              </a:rPr>
              <a:t>aber</a:t>
            </a:r>
            <a:r>
              <a:rPr lang="en-GB" sz="2000" dirty="0">
                <a:solidFill>
                  <a:schemeClr val="accent1">
                    <a:lumMod val="50000"/>
                  </a:schemeClr>
                </a:solidFill>
              </a:rPr>
              <a:t> Mia mag das Zimmer </a:t>
            </a:r>
            <a:r>
              <a:rPr lang="en-GB" sz="2000" dirty="0" err="1">
                <a:solidFill>
                  <a:schemeClr val="accent1">
                    <a:lumMod val="50000"/>
                  </a:schemeClr>
                </a:solidFill>
              </a:rPr>
              <a:t>nicht</a:t>
            </a:r>
            <a:r>
              <a:rPr lang="en-GB" sz="2000" dirty="0">
                <a:solidFill>
                  <a:schemeClr val="accent1">
                    <a:lumMod val="50000"/>
                  </a:schemeClr>
                </a:solidFill>
              </a:rPr>
              <a:t>. Sie </a:t>
            </a:r>
            <a:r>
              <a:rPr lang="en-GB" sz="2000" dirty="0" err="1">
                <a:solidFill>
                  <a:schemeClr val="accent1">
                    <a:lumMod val="50000"/>
                  </a:schemeClr>
                </a:solidFill>
              </a:rPr>
              <a:t>denkt</a:t>
            </a:r>
            <a:r>
              <a:rPr lang="en-GB" sz="2000" dirty="0">
                <a:solidFill>
                  <a:schemeClr val="accent1">
                    <a:lumMod val="50000"/>
                  </a:schemeClr>
                </a:solidFill>
              </a:rPr>
              <a:t>, das Zimmer </a:t>
            </a:r>
            <a:r>
              <a:rPr lang="en-GB" sz="2000" dirty="0" err="1">
                <a:solidFill>
                  <a:schemeClr val="accent1">
                    <a:lumMod val="50000"/>
                  </a:schemeClr>
                </a:solidFill>
              </a:rPr>
              <a:t>ist</a:t>
            </a:r>
            <a:r>
              <a:rPr lang="en-GB" sz="2000" dirty="0">
                <a:solidFill>
                  <a:schemeClr val="accent1">
                    <a:lumMod val="50000"/>
                  </a:schemeClr>
                </a:solidFill>
              </a:rPr>
              <a:t> </a:t>
            </a:r>
            <a:r>
              <a:rPr lang="en-GB" sz="2000" b="1" dirty="0" err="1">
                <a:solidFill>
                  <a:schemeClr val="accent1">
                    <a:lumMod val="50000"/>
                  </a:schemeClr>
                </a:solidFill>
              </a:rPr>
              <a:t>hässlich</a:t>
            </a:r>
            <a:r>
              <a:rPr lang="en-GB" sz="2000" dirty="0">
                <a:solidFill>
                  <a:schemeClr val="accent1">
                    <a:lumMod val="50000"/>
                  </a:schemeClr>
                </a:solidFill>
              </a:rPr>
              <a:t>.</a:t>
            </a:r>
          </a:p>
          <a:p>
            <a:endParaRPr lang="en-GB" sz="2000" dirty="0">
              <a:solidFill>
                <a:schemeClr val="accent1">
                  <a:lumMod val="50000"/>
                </a:schemeClr>
              </a:solidFill>
            </a:endParaRPr>
          </a:p>
          <a:p>
            <a:r>
              <a:rPr lang="en-GB" sz="2000" dirty="0">
                <a:solidFill>
                  <a:schemeClr val="accent1">
                    <a:lumMod val="50000"/>
                  </a:schemeClr>
                </a:solidFill>
              </a:rPr>
              <a:t>Wien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sehr</a:t>
            </a:r>
            <a:r>
              <a:rPr lang="en-GB" sz="2000" dirty="0">
                <a:solidFill>
                  <a:schemeClr val="accent1">
                    <a:lumMod val="50000"/>
                  </a:schemeClr>
                </a:solidFill>
              </a:rPr>
              <a:t> </a:t>
            </a:r>
            <a:r>
              <a:rPr lang="en-GB" sz="2000" dirty="0" err="1">
                <a:solidFill>
                  <a:schemeClr val="accent1">
                    <a:lumMod val="50000"/>
                  </a:schemeClr>
                </a:solidFill>
              </a:rPr>
              <a:t>multikulturell</a:t>
            </a:r>
            <a:r>
              <a:rPr lang="en-GB" sz="2000" dirty="0">
                <a:solidFill>
                  <a:schemeClr val="accent1">
                    <a:lumMod val="50000"/>
                  </a:schemeClr>
                </a:solidFill>
              </a:rPr>
              <a:t>. Wolfgang und Mia </a:t>
            </a:r>
            <a:r>
              <a:rPr lang="en-GB" sz="2000" dirty="0" err="1">
                <a:solidFill>
                  <a:schemeClr val="accent1">
                    <a:lumMod val="50000"/>
                  </a:schemeClr>
                </a:solidFill>
              </a:rPr>
              <a:t>hören</a:t>
            </a:r>
            <a:r>
              <a:rPr lang="en-GB" sz="2000" dirty="0">
                <a:solidFill>
                  <a:schemeClr val="accent1">
                    <a:lumMod val="50000"/>
                  </a:schemeClr>
                </a:solidFill>
              </a:rPr>
              <a:t> </a:t>
            </a:r>
            <a:r>
              <a:rPr lang="en-GB" sz="2000" dirty="0" err="1">
                <a:solidFill>
                  <a:schemeClr val="accent1">
                    <a:lumMod val="50000"/>
                  </a:schemeClr>
                </a:solidFill>
              </a:rPr>
              <a:t>viele</a:t>
            </a:r>
            <a:r>
              <a:rPr lang="en-GB" sz="2000" dirty="0">
                <a:solidFill>
                  <a:schemeClr val="accent1">
                    <a:lumMod val="50000"/>
                  </a:schemeClr>
                </a:solidFill>
              </a:rPr>
              <a:t> </a:t>
            </a:r>
            <a:r>
              <a:rPr lang="en-GB" sz="2000" b="1" dirty="0" err="1">
                <a:solidFill>
                  <a:schemeClr val="accent1">
                    <a:lumMod val="50000"/>
                  </a:schemeClr>
                </a:solidFill>
              </a:rPr>
              <a:t>Fremdsprachen</a:t>
            </a:r>
            <a:r>
              <a:rPr lang="en-GB" sz="2000" b="1" dirty="0">
                <a:solidFill>
                  <a:schemeClr val="accent1">
                    <a:lumMod val="50000"/>
                  </a:schemeClr>
                </a:solidFill>
              </a:rPr>
              <a:t>. </a:t>
            </a:r>
            <a:r>
              <a:rPr lang="en-GB" sz="2000" dirty="0">
                <a:solidFill>
                  <a:schemeClr val="accent1">
                    <a:lumMod val="50000"/>
                  </a:schemeClr>
                </a:solidFill>
              </a:rPr>
              <a:t>Sie verstehen ein </a:t>
            </a:r>
            <a:r>
              <a:rPr lang="en-GB" sz="2000" dirty="0" err="1">
                <a:solidFill>
                  <a:schemeClr val="accent1">
                    <a:lumMod val="50000"/>
                  </a:schemeClr>
                </a:solidFill>
              </a:rPr>
              <a:t>bisschen</a:t>
            </a:r>
            <a:r>
              <a:rPr lang="en-GB" sz="2000" dirty="0">
                <a:solidFill>
                  <a:schemeClr val="accent1">
                    <a:lumMod val="50000"/>
                  </a:schemeClr>
                </a:solidFill>
              </a:rPr>
              <a:t> </a:t>
            </a:r>
            <a:r>
              <a:rPr lang="en-GB" sz="2000" b="1" dirty="0" err="1">
                <a:solidFill>
                  <a:schemeClr val="accent1">
                    <a:lumMod val="50000"/>
                  </a:schemeClr>
                </a:solidFill>
              </a:rPr>
              <a:t>Englisch</a:t>
            </a:r>
            <a:r>
              <a:rPr lang="en-GB" sz="2000" dirty="0">
                <a:solidFill>
                  <a:schemeClr val="accent1">
                    <a:lumMod val="50000"/>
                  </a:schemeClr>
                </a:solidFill>
              </a:rPr>
              <a:t>, und </a:t>
            </a:r>
            <a:r>
              <a:rPr lang="en-GB" sz="2000" dirty="0" err="1">
                <a:solidFill>
                  <a:schemeClr val="accent1">
                    <a:lumMod val="50000"/>
                  </a:schemeClr>
                </a:solidFill>
              </a:rPr>
              <a:t>hören</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 </a:t>
            </a:r>
            <a:r>
              <a:rPr lang="en-GB" sz="2000" dirty="0" err="1">
                <a:solidFill>
                  <a:schemeClr val="accent1">
                    <a:lumMod val="50000"/>
                  </a:schemeClr>
                </a:solidFill>
              </a:rPr>
              <a:t>Französisch</a:t>
            </a:r>
            <a:r>
              <a:rPr lang="en-GB" sz="2000" dirty="0">
                <a:solidFill>
                  <a:schemeClr val="accent1">
                    <a:lumMod val="50000"/>
                  </a:schemeClr>
                </a:solidFill>
              </a:rPr>
              <a:t>, </a:t>
            </a:r>
            <a:r>
              <a:rPr lang="en-GB" sz="2000" dirty="0" err="1">
                <a:solidFill>
                  <a:schemeClr val="accent1">
                    <a:lumMod val="50000"/>
                  </a:schemeClr>
                </a:solidFill>
              </a:rPr>
              <a:t>Spanisch</a:t>
            </a:r>
            <a:r>
              <a:rPr lang="en-GB" sz="2000" dirty="0">
                <a:solidFill>
                  <a:schemeClr val="accent1">
                    <a:lumMod val="50000"/>
                  </a:schemeClr>
                </a:solidFill>
              </a:rPr>
              <a:t> und </a:t>
            </a:r>
            <a:r>
              <a:rPr lang="en-GB" sz="2000" dirty="0" err="1">
                <a:solidFill>
                  <a:schemeClr val="accent1">
                    <a:lumMod val="50000"/>
                  </a:schemeClr>
                </a:solidFill>
              </a:rPr>
              <a:t>Türkisch</a:t>
            </a:r>
            <a:r>
              <a:rPr lang="en-GB" sz="2000" dirty="0">
                <a:solidFill>
                  <a:schemeClr val="accent1">
                    <a:lumMod val="50000"/>
                  </a:schemeClr>
                </a:solidFill>
              </a:rPr>
              <a:t>! Wien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 </a:t>
            </a:r>
            <a:r>
              <a:rPr lang="en-GB" sz="2000" dirty="0" err="1">
                <a:solidFill>
                  <a:schemeClr val="accent1">
                    <a:lumMod val="50000"/>
                  </a:schemeClr>
                </a:solidFill>
              </a:rPr>
              <a:t>sehr</a:t>
            </a:r>
            <a:r>
              <a:rPr lang="en-GB" sz="2000" dirty="0">
                <a:solidFill>
                  <a:schemeClr val="accent1">
                    <a:lumMod val="50000"/>
                  </a:schemeClr>
                </a:solidFill>
              </a:rPr>
              <a:t> </a:t>
            </a:r>
            <a:r>
              <a:rPr lang="en-GB" sz="2000" dirty="0" err="1">
                <a:solidFill>
                  <a:schemeClr val="accent1">
                    <a:lumMod val="50000"/>
                  </a:schemeClr>
                </a:solidFill>
              </a:rPr>
              <a:t>schön</a:t>
            </a:r>
            <a:r>
              <a:rPr lang="en-GB" sz="2000" dirty="0">
                <a:solidFill>
                  <a:schemeClr val="accent1">
                    <a:lumMod val="50000"/>
                  </a:schemeClr>
                </a:solidFill>
              </a:rPr>
              <a:t>. Wolfgang und Mia </a:t>
            </a:r>
            <a:r>
              <a:rPr lang="en-GB" sz="2000" dirty="0" err="1">
                <a:solidFill>
                  <a:schemeClr val="accent1">
                    <a:lumMod val="50000"/>
                  </a:schemeClr>
                </a:solidFill>
              </a:rPr>
              <a:t>gehen</a:t>
            </a:r>
            <a:r>
              <a:rPr lang="en-GB" sz="2000" dirty="0">
                <a:solidFill>
                  <a:schemeClr val="accent1">
                    <a:lumMod val="50000"/>
                  </a:schemeClr>
                </a:solidFill>
              </a:rPr>
              <a:t> </a:t>
            </a:r>
            <a:r>
              <a:rPr lang="en-GB" sz="2000" dirty="0" err="1">
                <a:solidFill>
                  <a:schemeClr val="accent1">
                    <a:lumMod val="50000"/>
                  </a:schemeClr>
                </a:solidFill>
              </a:rPr>
              <a:t>zum</a:t>
            </a:r>
            <a:r>
              <a:rPr lang="en-GB" sz="2000" dirty="0">
                <a:solidFill>
                  <a:schemeClr val="accent1">
                    <a:lumMod val="50000"/>
                  </a:schemeClr>
                </a:solidFill>
              </a:rPr>
              <a:t> </a:t>
            </a:r>
            <a:r>
              <a:rPr lang="en-GB" sz="2000" dirty="0" err="1">
                <a:solidFill>
                  <a:schemeClr val="accent1">
                    <a:lumMod val="50000"/>
                  </a:schemeClr>
                </a:solidFill>
              </a:rPr>
              <a:t>Stephansplatz</a:t>
            </a:r>
            <a:r>
              <a:rPr lang="en-GB" sz="2000" dirty="0">
                <a:solidFill>
                  <a:schemeClr val="accent1">
                    <a:lumMod val="50000"/>
                  </a:schemeClr>
                </a:solidFill>
              </a:rPr>
              <a:t>. Es </a:t>
            </a:r>
            <a:r>
              <a:rPr lang="en-GB" sz="2000" dirty="0" err="1">
                <a:solidFill>
                  <a:schemeClr val="accent1">
                    <a:lumMod val="50000"/>
                  </a:schemeClr>
                </a:solidFill>
              </a:rPr>
              <a:t>gibt</a:t>
            </a:r>
            <a:r>
              <a:rPr lang="en-GB" sz="2000" dirty="0">
                <a:solidFill>
                  <a:schemeClr val="accent1">
                    <a:lumMod val="50000"/>
                  </a:schemeClr>
                </a:solidFill>
              </a:rPr>
              <a:t> </a:t>
            </a:r>
            <a:r>
              <a:rPr lang="en-GB" sz="2000" b="1" dirty="0">
                <a:solidFill>
                  <a:schemeClr val="accent1">
                    <a:lumMod val="50000"/>
                  </a:schemeClr>
                </a:solidFill>
              </a:rPr>
              <a:t>ein Museum, </a:t>
            </a:r>
            <a:r>
              <a:rPr lang="en-GB" sz="2000" b="1" dirty="0" err="1">
                <a:solidFill>
                  <a:schemeClr val="accent1">
                    <a:lumMod val="50000"/>
                  </a:schemeClr>
                </a:solidFill>
              </a:rPr>
              <a:t>viele</a:t>
            </a:r>
            <a:r>
              <a:rPr lang="en-GB" sz="2000" b="1" dirty="0">
                <a:solidFill>
                  <a:schemeClr val="accent1">
                    <a:lumMod val="50000"/>
                  </a:schemeClr>
                </a:solidFill>
              </a:rPr>
              <a:t> Cafés und </a:t>
            </a:r>
            <a:r>
              <a:rPr lang="en-GB" sz="2000" b="1" dirty="0" err="1">
                <a:solidFill>
                  <a:schemeClr val="accent1">
                    <a:lumMod val="50000"/>
                  </a:schemeClr>
                </a:solidFill>
              </a:rPr>
              <a:t>eine</a:t>
            </a:r>
            <a:r>
              <a:rPr lang="en-GB" sz="2000" b="1" dirty="0">
                <a:solidFill>
                  <a:schemeClr val="accent1">
                    <a:lumMod val="50000"/>
                  </a:schemeClr>
                </a:solidFill>
              </a:rPr>
              <a:t> </a:t>
            </a:r>
            <a:r>
              <a:rPr lang="en-GB" sz="2000" b="1" dirty="0" err="1">
                <a:solidFill>
                  <a:schemeClr val="accent1">
                    <a:lumMod val="50000"/>
                  </a:schemeClr>
                </a:solidFill>
              </a:rPr>
              <a:t>Kirche</a:t>
            </a:r>
            <a:r>
              <a:rPr lang="en-GB" sz="2000" dirty="0">
                <a:solidFill>
                  <a:schemeClr val="accent1">
                    <a:lumMod val="50000"/>
                  </a:schemeClr>
                </a:solidFill>
              </a:rPr>
              <a:t>. Die </a:t>
            </a:r>
            <a:r>
              <a:rPr lang="en-GB" sz="2000" dirty="0" err="1">
                <a:solidFill>
                  <a:schemeClr val="accent1">
                    <a:lumMod val="50000"/>
                  </a:schemeClr>
                </a:solidFill>
              </a:rPr>
              <a:t>Kirche</a:t>
            </a:r>
            <a:r>
              <a:rPr lang="en-GB" sz="2000" dirty="0">
                <a:solidFill>
                  <a:schemeClr val="accent1">
                    <a:lumMod val="50000"/>
                  </a:schemeClr>
                </a:solidFill>
              </a:rPr>
              <a:t> </a:t>
            </a:r>
            <a:r>
              <a:rPr lang="en-GB" sz="2000" dirty="0" err="1">
                <a:solidFill>
                  <a:schemeClr val="accent1">
                    <a:lumMod val="50000"/>
                  </a:schemeClr>
                </a:solidFill>
              </a:rPr>
              <a:t>heißt</a:t>
            </a:r>
            <a:r>
              <a:rPr lang="en-GB" sz="2000" dirty="0">
                <a:solidFill>
                  <a:schemeClr val="accent1">
                    <a:lumMod val="50000"/>
                  </a:schemeClr>
                </a:solidFill>
              </a:rPr>
              <a:t> “der </a:t>
            </a:r>
            <a:r>
              <a:rPr lang="en-GB" sz="2000" dirty="0" err="1">
                <a:solidFill>
                  <a:schemeClr val="accent1">
                    <a:lumMod val="50000"/>
                  </a:schemeClr>
                </a:solidFill>
              </a:rPr>
              <a:t>Stephansdom</a:t>
            </a:r>
            <a:r>
              <a:rPr lang="en-GB" sz="2000" dirty="0">
                <a:solidFill>
                  <a:schemeClr val="accent1">
                    <a:lumMod val="50000"/>
                  </a:schemeClr>
                </a:solidFill>
              </a:rPr>
              <a:t>” und </a:t>
            </a:r>
            <a:r>
              <a:rPr lang="en-GB" sz="2000" dirty="0" err="1">
                <a:solidFill>
                  <a:schemeClr val="accent1">
                    <a:lumMod val="50000"/>
                  </a:schemeClr>
                </a:solidFill>
              </a:rPr>
              <a:t>sie</a:t>
            </a:r>
            <a:r>
              <a:rPr lang="en-GB" sz="2000" dirty="0">
                <a:solidFill>
                  <a:schemeClr val="accent1">
                    <a:lumMod val="50000"/>
                  </a:schemeClr>
                </a:solidFill>
              </a:rPr>
              <a:t>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sehr</a:t>
            </a:r>
            <a:r>
              <a:rPr lang="en-GB" sz="2000" dirty="0">
                <a:solidFill>
                  <a:schemeClr val="accent1">
                    <a:lumMod val="50000"/>
                  </a:schemeClr>
                </a:solidFill>
              </a:rPr>
              <a:t> </a:t>
            </a:r>
            <a:r>
              <a:rPr lang="en-GB" sz="2000" dirty="0" err="1">
                <a:solidFill>
                  <a:schemeClr val="accent1">
                    <a:lumMod val="50000"/>
                  </a:schemeClr>
                </a:solidFill>
              </a:rPr>
              <a:t>groß</a:t>
            </a:r>
            <a:r>
              <a:rPr lang="en-GB" sz="2000" dirty="0">
                <a:solidFill>
                  <a:schemeClr val="accent1">
                    <a:lumMod val="50000"/>
                  </a:schemeClr>
                </a:solidFill>
              </a:rPr>
              <a:t>. Mia </a:t>
            </a:r>
            <a:r>
              <a:rPr lang="en-GB" sz="2000" dirty="0" err="1">
                <a:solidFill>
                  <a:schemeClr val="accent1">
                    <a:lumMod val="50000"/>
                  </a:schemeClr>
                </a:solidFill>
              </a:rPr>
              <a:t>findet</a:t>
            </a:r>
            <a:r>
              <a:rPr lang="en-GB" sz="2000" dirty="0">
                <a:solidFill>
                  <a:schemeClr val="accent1">
                    <a:lumMod val="50000"/>
                  </a:schemeClr>
                </a:solidFill>
              </a:rPr>
              <a:t> die Kultur in Wien </a:t>
            </a:r>
            <a:r>
              <a:rPr lang="en-GB" sz="2000" b="1" dirty="0" err="1">
                <a:solidFill>
                  <a:schemeClr val="accent1">
                    <a:lumMod val="50000"/>
                  </a:schemeClr>
                </a:solidFill>
              </a:rPr>
              <a:t>interessant</a:t>
            </a:r>
            <a:r>
              <a:rPr lang="en-GB" sz="2000" dirty="0">
                <a:solidFill>
                  <a:schemeClr val="accent1">
                    <a:lumMod val="50000"/>
                  </a:schemeClr>
                </a:solidFill>
              </a:rPr>
              <a:t>. Sie mag den </a:t>
            </a:r>
            <a:r>
              <a:rPr lang="en-GB" sz="2000" dirty="0" err="1">
                <a:solidFill>
                  <a:schemeClr val="accent1">
                    <a:lumMod val="50000"/>
                  </a:schemeClr>
                </a:solidFill>
              </a:rPr>
              <a:t>Stephansplatz</a:t>
            </a:r>
            <a:r>
              <a:rPr lang="en-GB" sz="2000" dirty="0">
                <a:solidFill>
                  <a:schemeClr val="accent1">
                    <a:lumMod val="50000"/>
                  </a:schemeClr>
                </a:solidFill>
              </a:rPr>
              <a:t> </a:t>
            </a:r>
            <a:r>
              <a:rPr lang="en-GB" sz="2000" dirty="0" err="1">
                <a:solidFill>
                  <a:schemeClr val="accent1">
                    <a:lumMod val="50000"/>
                  </a:schemeClr>
                </a:solidFill>
              </a:rPr>
              <a:t>sehr</a:t>
            </a:r>
            <a:r>
              <a:rPr lang="en-GB" sz="2000" dirty="0">
                <a:solidFill>
                  <a:schemeClr val="accent1">
                    <a:lumMod val="50000"/>
                  </a:schemeClr>
                </a:solidFill>
              </a:rPr>
              <a:t>.</a:t>
            </a:r>
          </a:p>
          <a:p>
            <a:endParaRPr lang="en-GB" sz="2000" b="1" dirty="0">
              <a:solidFill>
                <a:schemeClr val="accent1">
                  <a:lumMod val="50000"/>
                </a:schemeClr>
              </a:solidFill>
            </a:endParaRPr>
          </a:p>
          <a:p>
            <a:r>
              <a:rPr lang="en-GB" sz="2000" dirty="0">
                <a:solidFill>
                  <a:schemeClr val="accent1">
                    <a:lumMod val="50000"/>
                  </a:schemeClr>
                </a:solidFill>
              </a:rPr>
              <a:t>Wolfgang </a:t>
            </a:r>
            <a:r>
              <a:rPr lang="en-GB" sz="2000" dirty="0" err="1">
                <a:solidFill>
                  <a:schemeClr val="accent1">
                    <a:lumMod val="50000"/>
                  </a:schemeClr>
                </a:solidFill>
              </a:rPr>
              <a:t>denkt</a:t>
            </a:r>
            <a:r>
              <a:rPr lang="en-GB" sz="2000" dirty="0">
                <a:solidFill>
                  <a:schemeClr val="accent1">
                    <a:lumMod val="50000"/>
                  </a:schemeClr>
                </a:solidFill>
              </a:rPr>
              <a:t>, die </a:t>
            </a:r>
            <a:r>
              <a:rPr lang="en-GB" sz="2000" dirty="0" err="1">
                <a:solidFill>
                  <a:schemeClr val="accent1">
                    <a:lumMod val="50000"/>
                  </a:schemeClr>
                </a:solidFill>
              </a:rPr>
              <a:t>Kirche</a:t>
            </a:r>
            <a:r>
              <a:rPr lang="en-GB" sz="2000" dirty="0">
                <a:solidFill>
                  <a:schemeClr val="accent1">
                    <a:lumMod val="50000"/>
                  </a:schemeClr>
                </a:solidFill>
              </a:rPr>
              <a:t>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langweilig</a:t>
            </a:r>
            <a:r>
              <a:rPr lang="en-GB" sz="2000" dirty="0">
                <a:solidFill>
                  <a:schemeClr val="accent1">
                    <a:lumMod val="50000"/>
                  </a:schemeClr>
                </a:solidFill>
              </a:rPr>
              <a:t>. </a:t>
            </a:r>
            <a:r>
              <a:rPr lang="en-GB" sz="2000" dirty="0" err="1">
                <a:solidFill>
                  <a:schemeClr val="accent1">
                    <a:lumMod val="50000"/>
                  </a:schemeClr>
                </a:solidFill>
              </a:rPr>
              <a:t>Er</a:t>
            </a:r>
            <a:r>
              <a:rPr lang="en-GB" sz="2000" dirty="0">
                <a:solidFill>
                  <a:schemeClr val="accent1">
                    <a:lumMod val="50000"/>
                  </a:schemeClr>
                </a:solidFill>
              </a:rPr>
              <a:t> </a:t>
            </a:r>
            <a:r>
              <a:rPr lang="en-GB" sz="2000" dirty="0" err="1">
                <a:solidFill>
                  <a:schemeClr val="accent1">
                    <a:lumMod val="50000"/>
                  </a:schemeClr>
                </a:solidFill>
              </a:rPr>
              <a:t>findet</a:t>
            </a:r>
            <a:r>
              <a:rPr lang="en-GB" sz="2000" dirty="0">
                <a:solidFill>
                  <a:schemeClr val="accent1">
                    <a:lumMod val="50000"/>
                  </a:schemeClr>
                </a:solidFill>
              </a:rPr>
              <a:t> </a:t>
            </a:r>
            <a:r>
              <a:rPr lang="en-GB" sz="2000" dirty="0" err="1">
                <a:solidFill>
                  <a:schemeClr val="accent1">
                    <a:lumMod val="50000"/>
                  </a:schemeClr>
                </a:solidFill>
              </a:rPr>
              <a:t>Monumente</a:t>
            </a:r>
            <a:r>
              <a:rPr lang="en-GB" sz="2000" dirty="0">
                <a:solidFill>
                  <a:schemeClr val="accent1">
                    <a:lumMod val="50000"/>
                  </a:schemeClr>
                </a:solidFill>
              </a:rPr>
              <a:t> </a:t>
            </a:r>
            <a:r>
              <a:rPr lang="en-GB" sz="2000" dirty="0" err="1">
                <a:solidFill>
                  <a:schemeClr val="accent1">
                    <a:lumMod val="50000"/>
                  </a:schemeClr>
                </a:solidFill>
              </a:rPr>
              <a:t>nicht</a:t>
            </a:r>
            <a:r>
              <a:rPr lang="en-GB" sz="2000" dirty="0">
                <a:solidFill>
                  <a:schemeClr val="accent1">
                    <a:lumMod val="50000"/>
                  </a:schemeClr>
                </a:solidFill>
              </a:rPr>
              <a:t> so </a:t>
            </a:r>
            <a:r>
              <a:rPr lang="en-GB" sz="2000" dirty="0" err="1">
                <a:solidFill>
                  <a:schemeClr val="accent1">
                    <a:lumMod val="50000"/>
                  </a:schemeClr>
                </a:solidFill>
              </a:rPr>
              <a:t>interessant</a:t>
            </a:r>
            <a:r>
              <a:rPr lang="en-GB" sz="2000" dirty="0">
                <a:solidFill>
                  <a:schemeClr val="accent1">
                    <a:lumMod val="50000"/>
                  </a:schemeClr>
                </a:solidFill>
              </a:rPr>
              <a:t>. </a:t>
            </a:r>
            <a:r>
              <a:rPr lang="en-GB" sz="2000" dirty="0" err="1">
                <a:solidFill>
                  <a:schemeClr val="accent1">
                    <a:lumMod val="50000"/>
                  </a:schemeClr>
                </a:solidFill>
              </a:rPr>
              <a:t>Er</a:t>
            </a:r>
            <a:r>
              <a:rPr lang="en-GB" sz="2000" dirty="0">
                <a:solidFill>
                  <a:schemeClr val="accent1">
                    <a:lumMod val="50000"/>
                  </a:schemeClr>
                </a:solidFill>
              </a:rPr>
              <a:t> </a:t>
            </a:r>
            <a:r>
              <a:rPr lang="en-GB" sz="2000" dirty="0" err="1">
                <a:solidFill>
                  <a:schemeClr val="accent1">
                    <a:lumMod val="50000"/>
                  </a:schemeClr>
                </a:solidFill>
              </a:rPr>
              <a:t>findet</a:t>
            </a:r>
            <a:r>
              <a:rPr lang="en-GB" sz="2000" dirty="0">
                <a:solidFill>
                  <a:schemeClr val="accent1">
                    <a:lumMod val="50000"/>
                  </a:schemeClr>
                </a:solidFill>
              </a:rPr>
              <a:t> das Café </a:t>
            </a:r>
            <a:r>
              <a:rPr lang="en-GB" sz="2000" dirty="0" err="1">
                <a:solidFill>
                  <a:schemeClr val="accent1">
                    <a:lumMod val="50000"/>
                  </a:schemeClr>
                </a:solidFill>
              </a:rPr>
              <a:t>aber</a:t>
            </a:r>
            <a:r>
              <a:rPr lang="en-GB" sz="2000" dirty="0">
                <a:solidFill>
                  <a:schemeClr val="accent1">
                    <a:lumMod val="50000"/>
                  </a:schemeClr>
                </a:solidFill>
              </a:rPr>
              <a:t> </a:t>
            </a:r>
            <a:r>
              <a:rPr lang="en-GB" sz="2000" dirty="0" err="1">
                <a:solidFill>
                  <a:schemeClr val="accent1">
                    <a:lumMod val="50000"/>
                  </a:schemeClr>
                </a:solidFill>
              </a:rPr>
              <a:t>ganz</a:t>
            </a:r>
            <a:r>
              <a:rPr lang="en-GB" sz="2000" dirty="0">
                <a:solidFill>
                  <a:schemeClr val="accent1">
                    <a:lumMod val="50000"/>
                  </a:schemeClr>
                </a:solidFill>
              </a:rPr>
              <a:t> toll! Das Essen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sehr</a:t>
            </a:r>
            <a:r>
              <a:rPr lang="en-GB" sz="2000" dirty="0">
                <a:solidFill>
                  <a:schemeClr val="accent1">
                    <a:lumMod val="50000"/>
                  </a:schemeClr>
                </a:solidFill>
              </a:rPr>
              <a:t> </a:t>
            </a:r>
            <a:r>
              <a:rPr lang="en-GB" sz="2000" b="1" dirty="0" err="1">
                <a:solidFill>
                  <a:schemeClr val="accent1">
                    <a:lumMod val="50000"/>
                  </a:schemeClr>
                </a:solidFill>
              </a:rPr>
              <a:t>lecker</a:t>
            </a:r>
            <a:r>
              <a:rPr lang="en-GB" sz="2000" dirty="0">
                <a:solidFill>
                  <a:schemeClr val="accent1">
                    <a:lumMod val="50000"/>
                  </a:schemeClr>
                </a:solidFill>
              </a:rPr>
              <a:t>. Es </a:t>
            </a:r>
            <a:r>
              <a:rPr lang="en-GB" sz="2000" dirty="0" err="1">
                <a:solidFill>
                  <a:schemeClr val="accent1">
                    <a:lumMod val="50000"/>
                  </a:schemeClr>
                </a:solidFill>
              </a:rPr>
              <a:t>gibt</a:t>
            </a:r>
            <a:r>
              <a:rPr lang="en-GB" sz="2000" dirty="0">
                <a:solidFill>
                  <a:schemeClr val="accent1">
                    <a:lumMod val="50000"/>
                  </a:schemeClr>
                </a:solidFill>
              </a:rPr>
              <a:t> </a:t>
            </a:r>
            <a:r>
              <a:rPr lang="en-GB" sz="2000" dirty="0" err="1">
                <a:solidFill>
                  <a:schemeClr val="accent1">
                    <a:lumMod val="50000"/>
                  </a:schemeClr>
                </a:solidFill>
              </a:rPr>
              <a:t>Apfelstrudel</a:t>
            </a:r>
            <a:r>
              <a:rPr lang="en-GB" sz="2000" dirty="0">
                <a:solidFill>
                  <a:schemeClr val="accent1">
                    <a:lumMod val="50000"/>
                  </a:schemeClr>
                </a:solidFill>
              </a:rPr>
              <a:t>! Wolfgang </a:t>
            </a:r>
            <a:r>
              <a:rPr lang="en-GB" sz="2000" dirty="0" err="1">
                <a:solidFill>
                  <a:schemeClr val="accent1">
                    <a:lumMod val="50000"/>
                  </a:schemeClr>
                </a:solidFill>
              </a:rPr>
              <a:t>findet</a:t>
            </a:r>
            <a:r>
              <a:rPr lang="en-GB" sz="2000" dirty="0">
                <a:solidFill>
                  <a:schemeClr val="accent1">
                    <a:lumMod val="50000"/>
                  </a:schemeClr>
                </a:solidFill>
              </a:rPr>
              <a:t> die Kultur in Wien </a:t>
            </a:r>
            <a:r>
              <a:rPr lang="en-GB" sz="2000" dirty="0" err="1">
                <a:solidFill>
                  <a:schemeClr val="accent1">
                    <a:lumMod val="50000"/>
                  </a:schemeClr>
                </a:solidFill>
              </a:rPr>
              <a:t>jetzt</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 </a:t>
            </a:r>
            <a:r>
              <a:rPr lang="en-GB" sz="2000" dirty="0" err="1">
                <a:solidFill>
                  <a:schemeClr val="accent1">
                    <a:lumMod val="50000"/>
                  </a:schemeClr>
                </a:solidFill>
              </a:rPr>
              <a:t>interessant</a:t>
            </a:r>
            <a:r>
              <a:rPr lang="en-GB" sz="2000" dirty="0">
                <a:solidFill>
                  <a:schemeClr val="accent1">
                    <a:lumMod val="50000"/>
                  </a:schemeClr>
                </a:solidFill>
              </a:rPr>
              <a:t>. Mehmet </a:t>
            </a:r>
            <a:r>
              <a:rPr lang="en-GB" sz="2000" dirty="0" err="1">
                <a:solidFill>
                  <a:schemeClr val="accent1">
                    <a:lumMod val="50000"/>
                  </a:schemeClr>
                </a:solidFill>
              </a:rPr>
              <a:t>bekommt</a:t>
            </a:r>
            <a:r>
              <a:rPr lang="en-GB" sz="2000" dirty="0">
                <a:solidFill>
                  <a:schemeClr val="accent1">
                    <a:lumMod val="50000"/>
                  </a:schemeClr>
                </a:solidFill>
              </a:rPr>
              <a:t> </a:t>
            </a:r>
            <a:r>
              <a:rPr lang="en-GB" sz="2000" b="1" dirty="0">
                <a:solidFill>
                  <a:schemeClr val="accent1">
                    <a:lumMod val="50000"/>
                  </a:schemeClr>
                </a:solidFill>
              </a:rPr>
              <a:t>ein </a:t>
            </a:r>
            <a:r>
              <a:rPr lang="en-GB" sz="2000" b="1" dirty="0" err="1">
                <a:solidFill>
                  <a:schemeClr val="accent1">
                    <a:lumMod val="50000"/>
                  </a:schemeClr>
                </a:solidFill>
              </a:rPr>
              <a:t>Stück</a:t>
            </a:r>
            <a:r>
              <a:rPr lang="en-GB" sz="2000" b="1" dirty="0">
                <a:solidFill>
                  <a:schemeClr val="accent1">
                    <a:lumMod val="50000"/>
                  </a:schemeClr>
                </a:solidFill>
              </a:rPr>
              <a:t> </a:t>
            </a:r>
            <a:r>
              <a:rPr lang="en-GB" sz="2000" b="1" dirty="0" err="1">
                <a:solidFill>
                  <a:schemeClr val="accent1">
                    <a:lumMod val="50000"/>
                  </a:schemeClr>
                </a:solidFill>
              </a:rPr>
              <a:t>Apfelstrudel</a:t>
            </a:r>
            <a:r>
              <a:rPr lang="en-GB" sz="2000" b="1" dirty="0">
                <a:solidFill>
                  <a:schemeClr val="accent1">
                    <a:lumMod val="50000"/>
                  </a:schemeClr>
                </a:solidFill>
              </a:rPr>
              <a:t> </a:t>
            </a:r>
            <a:r>
              <a:rPr lang="en-GB" sz="2000" dirty="0" err="1">
                <a:solidFill>
                  <a:schemeClr val="accent1">
                    <a:lumMod val="50000"/>
                  </a:schemeClr>
                </a:solidFill>
              </a:rPr>
              <a:t>als</a:t>
            </a:r>
            <a:r>
              <a:rPr lang="en-GB" sz="2000" dirty="0">
                <a:solidFill>
                  <a:schemeClr val="accent1">
                    <a:lumMod val="50000"/>
                  </a:schemeClr>
                </a:solidFill>
              </a:rPr>
              <a:t> </a:t>
            </a:r>
            <a:r>
              <a:rPr lang="en-GB" sz="2000" dirty="0" err="1">
                <a:solidFill>
                  <a:schemeClr val="accent1">
                    <a:lumMod val="50000"/>
                  </a:schemeClr>
                </a:solidFill>
              </a:rPr>
              <a:t>Geschenk</a:t>
            </a:r>
            <a:r>
              <a:rPr lang="en-GB" sz="2000" dirty="0">
                <a:solidFill>
                  <a:schemeClr val="accent1">
                    <a:lumMod val="50000"/>
                  </a:schemeClr>
                </a:solidFill>
              </a:rPr>
              <a:t>!</a:t>
            </a:r>
            <a:endParaRPr lang="en-GB" sz="2000" dirty="0">
              <a:solidFill>
                <a:schemeClr val="accent1">
                  <a:lumMod val="50000"/>
                </a:schemeClr>
              </a:solidFill>
              <a:latin typeface="+mj-lt"/>
            </a:endParaRPr>
          </a:p>
        </p:txBody>
      </p:sp>
      <p:sp>
        <p:nvSpPr>
          <p:cNvPr id="6" name="Rectangle 5"/>
          <p:cNvSpPr/>
          <p:nvPr/>
        </p:nvSpPr>
        <p:spPr>
          <a:xfrm>
            <a:off x="7662611" y="1251893"/>
            <a:ext cx="1847850"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GB" dirty="0">
                <a:solidFill>
                  <a:schemeClr val="accent1">
                    <a:lumMod val="50000"/>
                  </a:schemeClr>
                </a:solidFill>
              </a:rPr>
              <a:t>______________</a:t>
            </a:r>
          </a:p>
        </p:txBody>
      </p:sp>
      <p:sp>
        <p:nvSpPr>
          <p:cNvPr id="7" name="Rectangle 6"/>
          <p:cNvSpPr/>
          <p:nvPr/>
        </p:nvSpPr>
        <p:spPr>
          <a:xfrm>
            <a:off x="6075947" y="1880278"/>
            <a:ext cx="820154"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GB" dirty="0">
                <a:solidFill>
                  <a:schemeClr val="accent1">
                    <a:lumMod val="50000"/>
                  </a:schemeClr>
                </a:solidFill>
              </a:rPr>
              <a:t>_____.</a:t>
            </a:r>
          </a:p>
        </p:txBody>
      </p:sp>
      <p:grpSp>
        <p:nvGrpSpPr>
          <p:cNvPr id="11" name="Group 10"/>
          <p:cNvGrpSpPr/>
          <p:nvPr/>
        </p:nvGrpSpPr>
        <p:grpSpPr>
          <a:xfrm>
            <a:off x="219957" y="2177611"/>
            <a:ext cx="11319330" cy="632264"/>
            <a:chOff x="219957" y="2177611"/>
            <a:chExt cx="11319330" cy="632264"/>
          </a:xfrm>
        </p:grpSpPr>
        <p:sp>
          <p:nvSpPr>
            <p:cNvPr id="8" name="Rectangle 7"/>
            <p:cNvSpPr/>
            <p:nvPr/>
          </p:nvSpPr>
          <p:spPr>
            <a:xfrm>
              <a:off x="10777287" y="2177611"/>
              <a:ext cx="762000"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GB" dirty="0">
                  <a:solidFill>
                    <a:schemeClr val="accent1">
                      <a:lumMod val="50000"/>
                    </a:schemeClr>
                  </a:solidFill>
                </a:rPr>
                <a:t>_____</a:t>
              </a:r>
            </a:p>
          </p:txBody>
        </p:sp>
        <p:sp>
          <p:nvSpPr>
            <p:cNvPr id="10" name="Rectangle 9"/>
            <p:cNvSpPr/>
            <p:nvPr/>
          </p:nvSpPr>
          <p:spPr>
            <a:xfrm>
              <a:off x="219957" y="2449984"/>
              <a:ext cx="4496422"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GB" dirty="0">
                  <a:solidFill>
                    <a:schemeClr val="accent1">
                      <a:lumMod val="50000"/>
                    </a:schemeClr>
                  </a:solidFill>
                </a:rPr>
                <a:t>_____________________________________.</a:t>
              </a:r>
            </a:p>
          </p:txBody>
        </p:sp>
      </p:grpSp>
      <p:sp>
        <p:nvSpPr>
          <p:cNvPr id="13" name="Rectangle 12"/>
          <p:cNvSpPr/>
          <p:nvPr/>
        </p:nvSpPr>
        <p:spPr>
          <a:xfrm>
            <a:off x="8698833" y="2510144"/>
            <a:ext cx="7200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r"/>
            <a:r>
              <a:rPr lang="en-GB" dirty="0">
                <a:solidFill>
                  <a:schemeClr val="accent1">
                    <a:lumMod val="50000"/>
                  </a:schemeClr>
                </a:solidFill>
              </a:rPr>
              <a:t>____.</a:t>
            </a:r>
          </a:p>
        </p:txBody>
      </p:sp>
      <p:sp>
        <p:nvSpPr>
          <p:cNvPr id="14" name="Rectangle 13"/>
          <p:cNvSpPr/>
          <p:nvPr/>
        </p:nvSpPr>
        <p:spPr>
          <a:xfrm>
            <a:off x="8886825" y="2797843"/>
            <a:ext cx="1085849"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dirty="0">
                <a:solidFill>
                  <a:schemeClr val="accent1">
                    <a:lumMod val="50000"/>
                  </a:schemeClr>
                </a:solidFill>
              </a:rPr>
              <a:t>_______.</a:t>
            </a:r>
          </a:p>
        </p:txBody>
      </p:sp>
      <p:sp>
        <p:nvSpPr>
          <p:cNvPr id="15" name="Rectangle 14"/>
          <p:cNvSpPr/>
          <p:nvPr/>
        </p:nvSpPr>
        <p:spPr>
          <a:xfrm>
            <a:off x="7219950" y="3388797"/>
            <a:ext cx="2114549"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GB" dirty="0">
                <a:solidFill>
                  <a:schemeClr val="accent1">
                    <a:lumMod val="50000"/>
                  </a:schemeClr>
                </a:solidFill>
              </a:rPr>
              <a:t>_______________.</a:t>
            </a:r>
          </a:p>
        </p:txBody>
      </p:sp>
      <p:sp>
        <p:nvSpPr>
          <p:cNvPr id="16" name="Rectangle 15"/>
          <p:cNvSpPr/>
          <p:nvPr/>
        </p:nvSpPr>
        <p:spPr>
          <a:xfrm>
            <a:off x="1385637" y="3688528"/>
            <a:ext cx="1188000"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GB" dirty="0">
                <a:solidFill>
                  <a:schemeClr val="accent1">
                    <a:lumMod val="50000"/>
                  </a:schemeClr>
                </a:solidFill>
              </a:rPr>
              <a:t>________,</a:t>
            </a:r>
          </a:p>
        </p:txBody>
      </p:sp>
      <p:grpSp>
        <p:nvGrpSpPr>
          <p:cNvPr id="19" name="Group 18"/>
          <p:cNvGrpSpPr/>
          <p:nvPr/>
        </p:nvGrpSpPr>
        <p:grpSpPr>
          <a:xfrm>
            <a:off x="207925" y="4011542"/>
            <a:ext cx="11161917" cy="677349"/>
            <a:chOff x="207925" y="4011542"/>
            <a:chExt cx="11161917" cy="677349"/>
          </a:xfrm>
        </p:grpSpPr>
        <p:sp>
          <p:nvSpPr>
            <p:cNvPr id="17" name="Rectangle 16"/>
            <p:cNvSpPr/>
            <p:nvPr/>
          </p:nvSpPr>
          <p:spPr>
            <a:xfrm>
              <a:off x="7700710" y="4011542"/>
              <a:ext cx="3669132"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GB" dirty="0">
                  <a:solidFill>
                    <a:schemeClr val="accent1">
                      <a:lumMod val="50000"/>
                    </a:schemeClr>
                  </a:solidFill>
                </a:rPr>
                <a:t>______________________________</a:t>
              </a:r>
            </a:p>
          </p:txBody>
        </p:sp>
        <p:sp>
          <p:nvSpPr>
            <p:cNvPr id="18" name="Rectangle 17"/>
            <p:cNvSpPr/>
            <p:nvPr/>
          </p:nvSpPr>
          <p:spPr>
            <a:xfrm>
              <a:off x="207925" y="4329000"/>
              <a:ext cx="1620000"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GB" dirty="0">
                  <a:solidFill>
                    <a:schemeClr val="accent1">
                      <a:lumMod val="50000"/>
                    </a:schemeClr>
                  </a:solidFill>
                </a:rPr>
                <a:t>____________.</a:t>
              </a:r>
            </a:p>
          </p:txBody>
        </p:sp>
      </p:grpSp>
      <p:sp>
        <p:nvSpPr>
          <p:cNvPr id="20" name="Rectangle 19"/>
          <p:cNvSpPr/>
          <p:nvPr/>
        </p:nvSpPr>
        <p:spPr>
          <a:xfrm>
            <a:off x="930375" y="4639373"/>
            <a:ext cx="1512036"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GB" dirty="0">
                <a:solidFill>
                  <a:schemeClr val="accent1">
                    <a:lumMod val="50000"/>
                  </a:schemeClr>
                </a:solidFill>
              </a:rPr>
              <a:t>___________.</a:t>
            </a:r>
          </a:p>
        </p:txBody>
      </p:sp>
      <p:sp>
        <p:nvSpPr>
          <p:cNvPr id="21" name="Rectangle 20"/>
          <p:cNvSpPr/>
          <p:nvPr/>
        </p:nvSpPr>
        <p:spPr>
          <a:xfrm>
            <a:off x="5404340" y="5539652"/>
            <a:ext cx="981450"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just"/>
            <a:r>
              <a:rPr lang="en-GB" dirty="0">
                <a:solidFill>
                  <a:schemeClr val="accent1">
                    <a:lumMod val="50000"/>
                  </a:schemeClr>
                </a:solidFill>
              </a:rPr>
              <a:t>______.</a:t>
            </a:r>
          </a:p>
        </p:txBody>
      </p:sp>
      <p:sp>
        <p:nvSpPr>
          <p:cNvPr id="22" name="Rectangle 21"/>
          <p:cNvSpPr/>
          <p:nvPr/>
        </p:nvSpPr>
        <p:spPr>
          <a:xfrm>
            <a:off x="7067549" y="5861080"/>
            <a:ext cx="2710194" cy="35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GB" dirty="0">
                <a:solidFill>
                  <a:schemeClr val="accent1">
                    <a:lumMod val="50000"/>
                  </a:schemeClr>
                </a:solidFill>
              </a:rPr>
              <a:t>______________________</a:t>
            </a:r>
          </a:p>
        </p:txBody>
      </p:sp>
      <p:pic>
        <p:nvPicPr>
          <p:cNvPr id="24" name="Multimoda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7224" y="187029"/>
            <a:ext cx="609600" cy="609600"/>
          </a:xfrm>
          <a:prstGeom prst="rect">
            <a:avLst/>
          </a:prstGeom>
        </p:spPr>
      </p:pic>
      <p:sp>
        <p:nvSpPr>
          <p:cNvPr id="27" name="Rounded Rectangle 11">
            <a:extLst>
              <a:ext uri="{FF2B5EF4-FFF2-40B4-BE49-F238E27FC236}">
                <a16:creationId xmlns:a16="http://schemas.microsoft.com/office/drawing/2014/main" id="{483D7EB9-C2AA-4190-98DE-925F861600E9}"/>
              </a:ext>
            </a:extLst>
          </p:cNvPr>
          <p:cNvSpPr/>
          <p:nvPr/>
        </p:nvSpPr>
        <p:spPr>
          <a:xfrm>
            <a:off x="9062720" y="247046"/>
            <a:ext cx="28946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695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39896" fill="hold"/>
                                        <p:tgtEl>
                                          <p:spTgt spid="24"/>
                                        </p:tgtEl>
                                      </p:cBhvr>
                                    </p:cmd>
                                  </p:childTnLst>
                                </p:cTn>
                              </p:par>
                            </p:childTnLst>
                          </p:cTn>
                        </p:par>
                      </p:childTnLst>
                    </p:cTn>
                  </p:par>
                </p:childTnLst>
              </p:cTn>
              <p:nextCondLst>
                <p:cond evt="onClick" delay="0">
                  <p:tgtEl>
                    <p:spTgt spid="24"/>
                  </p:tgtEl>
                </p:cond>
              </p:nextCondLst>
            </p:seq>
            <p:audio>
              <p:cMediaNode vol="80000">
                <p:cTn id="52" fill="hold" display="0">
                  <p:stCondLst>
                    <p:cond delay="indefinite"/>
                  </p:stCondLst>
                  <p:endCondLst>
                    <p:cond evt="onStopAudio" delay="0">
                      <p:tgtEl>
                        <p:sldTgt/>
                      </p:tgtEl>
                    </p:cond>
                  </p:endCondLst>
                </p:cTn>
                <p:tgtEl>
                  <p:spTgt spid="24"/>
                </p:tgtEl>
              </p:cMediaNode>
            </p:audio>
          </p:childTnLst>
        </p:cTn>
      </p:par>
    </p:tnLst>
    <p:bldLst>
      <p:bldP spid="6" grpId="0" animBg="1"/>
      <p:bldP spid="7" grpId="0" animBg="1"/>
      <p:bldP spid="13" grpId="0" animBg="1"/>
      <p:bldP spid="14" grpId="0" animBg="1"/>
      <p:bldP spid="15" grpId="0" animBg="1"/>
      <p:bldP spid="16" grpId="0" animBg="1"/>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6726" y="624689"/>
            <a:ext cx="153737" cy="119529"/>
          </a:xfrm>
        </p:spPr>
        <p:txBody>
          <a:bodyPr>
            <a:normAutofit fontScale="90000"/>
          </a:bodyPr>
          <a:lstStyle/>
          <a:p>
            <a:r>
              <a:rPr lang="en-GB" sz="100" b="1" dirty="0">
                <a:solidFill>
                  <a:schemeClr val="bg1"/>
                </a:solidFill>
              </a:rPr>
              <a:t>Wolfgang und Mia </a:t>
            </a:r>
            <a:r>
              <a:rPr lang="en-GB" sz="100" b="1" dirty="0" err="1">
                <a:solidFill>
                  <a:schemeClr val="bg1"/>
                </a:solidFill>
              </a:rPr>
              <a:t>reisen</a:t>
            </a:r>
            <a:r>
              <a:rPr lang="en-GB" sz="100" b="1" dirty="0">
                <a:solidFill>
                  <a:schemeClr val="bg1"/>
                </a:solidFill>
              </a:rPr>
              <a:t> </a:t>
            </a:r>
            <a:r>
              <a:rPr lang="en-GB" sz="100" b="1" dirty="0" err="1">
                <a:solidFill>
                  <a:schemeClr val="bg1"/>
                </a:solidFill>
              </a:rPr>
              <a:t>nach</a:t>
            </a:r>
            <a:r>
              <a:rPr lang="en-GB" sz="100" b="1" dirty="0">
                <a:solidFill>
                  <a:schemeClr val="bg1"/>
                </a:solidFill>
              </a:rPr>
              <a:t> </a:t>
            </a:r>
            <a:r>
              <a:rPr lang="en-GB" sz="100" b="1" dirty="0" err="1">
                <a:solidFill>
                  <a:schemeClr val="bg1"/>
                </a:solidFill>
              </a:rPr>
              <a:t>Österreich</a:t>
            </a:r>
            <a:endParaRPr lang="en-GB" sz="100" b="1" dirty="0">
              <a:solidFill>
                <a:schemeClr val="bg1"/>
              </a:solidFill>
            </a:endParaRPr>
          </a:p>
        </p:txBody>
      </p:sp>
      <p:sp>
        <p:nvSpPr>
          <p:cNvPr id="2" name="TextBox 1">
            <a:extLst>
              <a:ext uri="{FF2B5EF4-FFF2-40B4-BE49-F238E27FC236}">
                <a16:creationId xmlns:a16="http://schemas.microsoft.com/office/drawing/2014/main" id="{A8A2DF58-2B12-45FE-9ED5-BC787C264072}"/>
              </a:ext>
            </a:extLst>
          </p:cNvPr>
          <p:cNvSpPr txBox="1"/>
          <p:nvPr/>
        </p:nvSpPr>
        <p:spPr>
          <a:xfrm>
            <a:off x="445457" y="4248104"/>
            <a:ext cx="4552889" cy="1107996"/>
          </a:xfrm>
          <a:prstGeom prst="rect">
            <a:avLst/>
          </a:prstGeom>
          <a:noFill/>
        </p:spPr>
        <p:txBody>
          <a:bodyPr wrap="square" rtlCol="0">
            <a:spAutoFit/>
          </a:bodyPr>
          <a:lstStyle/>
          <a:p>
            <a:pPr algn="ctr"/>
            <a:r>
              <a:rPr lang="en-GB" sz="2200" dirty="0">
                <a:solidFill>
                  <a:schemeClr val="accent1">
                    <a:lumMod val="50000"/>
                  </a:schemeClr>
                </a:solidFill>
                <a:latin typeface="+mj-lt"/>
              </a:rPr>
              <a:t>Der </a:t>
            </a:r>
            <a:r>
              <a:rPr lang="en-GB" sz="2200" dirty="0" err="1">
                <a:solidFill>
                  <a:schemeClr val="accent1">
                    <a:lumMod val="50000"/>
                  </a:schemeClr>
                </a:solidFill>
                <a:latin typeface="+mj-lt"/>
              </a:rPr>
              <a:t>Stephansdom</a:t>
            </a:r>
            <a:r>
              <a:rPr lang="en-GB" sz="2200" dirty="0">
                <a:solidFill>
                  <a:schemeClr val="accent1">
                    <a:lumMod val="50000"/>
                  </a:schemeClr>
                </a:solidFill>
                <a:latin typeface="+mj-lt"/>
              </a:rPr>
              <a:t> </a:t>
            </a:r>
            <a:r>
              <a:rPr lang="en-GB" sz="2200" dirty="0" err="1">
                <a:solidFill>
                  <a:schemeClr val="accent1">
                    <a:lumMod val="50000"/>
                  </a:schemeClr>
                </a:solidFill>
                <a:latin typeface="+mj-lt"/>
              </a:rPr>
              <a:t>ist</a:t>
            </a:r>
            <a:r>
              <a:rPr lang="en-GB" sz="2200" dirty="0">
                <a:solidFill>
                  <a:schemeClr val="accent1">
                    <a:lumMod val="50000"/>
                  </a:schemeClr>
                </a:solidFill>
                <a:latin typeface="+mj-lt"/>
              </a:rPr>
              <a:t> 136 Meter </a:t>
            </a:r>
            <a:r>
              <a:rPr lang="en-GB" sz="2200" dirty="0" err="1">
                <a:solidFill>
                  <a:schemeClr val="accent1">
                    <a:lumMod val="50000"/>
                  </a:schemeClr>
                </a:solidFill>
                <a:latin typeface="+mj-lt"/>
              </a:rPr>
              <a:t>groß</a:t>
            </a:r>
            <a:r>
              <a:rPr lang="en-GB" sz="2200" dirty="0">
                <a:solidFill>
                  <a:schemeClr val="accent1">
                    <a:lumMod val="50000"/>
                  </a:schemeClr>
                </a:solidFill>
                <a:latin typeface="+mj-lt"/>
              </a:rPr>
              <a:t>. </a:t>
            </a:r>
            <a:r>
              <a:rPr lang="de-DE" sz="2200" dirty="0">
                <a:solidFill>
                  <a:schemeClr val="accent1">
                    <a:lumMod val="50000"/>
                  </a:schemeClr>
                </a:solidFill>
                <a:latin typeface="+mj-lt"/>
              </a:rPr>
              <a:t>Er ist eine der größten Kirchen der Welt!</a:t>
            </a:r>
            <a:endParaRPr lang="en-GB" sz="2200" dirty="0">
              <a:solidFill>
                <a:schemeClr val="accent1">
                  <a:lumMod val="50000"/>
                </a:schemeClr>
              </a:solidFill>
              <a:latin typeface="+mj-lt"/>
            </a:endParaRPr>
          </a:p>
        </p:txBody>
      </p:sp>
      <p:sp>
        <p:nvSpPr>
          <p:cNvPr id="6" name="TextBox 5">
            <a:extLst>
              <a:ext uri="{FF2B5EF4-FFF2-40B4-BE49-F238E27FC236}">
                <a16:creationId xmlns:a16="http://schemas.microsoft.com/office/drawing/2014/main" id="{49599175-E617-42C6-9870-959D12FA1D7A}"/>
              </a:ext>
            </a:extLst>
          </p:cNvPr>
          <p:cNvSpPr txBox="1"/>
          <p:nvPr/>
        </p:nvSpPr>
        <p:spPr>
          <a:xfrm>
            <a:off x="7109918" y="4248104"/>
            <a:ext cx="4289228" cy="1785104"/>
          </a:xfrm>
          <a:prstGeom prst="rect">
            <a:avLst/>
          </a:prstGeom>
          <a:noFill/>
        </p:spPr>
        <p:txBody>
          <a:bodyPr wrap="square" rtlCol="0">
            <a:spAutoFit/>
          </a:bodyPr>
          <a:lstStyle/>
          <a:p>
            <a:r>
              <a:rPr lang="en-GB" sz="2200" dirty="0" err="1">
                <a:solidFill>
                  <a:schemeClr val="accent1">
                    <a:lumMod val="50000"/>
                  </a:schemeClr>
                </a:solidFill>
                <a:latin typeface="+mj-lt"/>
              </a:rPr>
              <a:t>Apfelstrudel</a:t>
            </a:r>
            <a:r>
              <a:rPr lang="en-GB" sz="2200" dirty="0">
                <a:solidFill>
                  <a:schemeClr val="accent1">
                    <a:lumMod val="50000"/>
                  </a:schemeClr>
                </a:solidFill>
                <a:latin typeface="+mj-lt"/>
              </a:rPr>
              <a:t> </a:t>
            </a:r>
            <a:r>
              <a:rPr lang="en-GB" sz="2200" dirty="0" err="1">
                <a:solidFill>
                  <a:schemeClr val="accent1">
                    <a:lumMod val="50000"/>
                  </a:schemeClr>
                </a:solidFill>
                <a:latin typeface="+mj-lt"/>
              </a:rPr>
              <a:t>kommt</a:t>
            </a:r>
            <a:r>
              <a:rPr lang="en-GB" sz="2200" dirty="0">
                <a:solidFill>
                  <a:schemeClr val="accent1">
                    <a:lumMod val="50000"/>
                  </a:schemeClr>
                </a:solidFill>
                <a:latin typeface="+mj-lt"/>
              </a:rPr>
              <a:t> </a:t>
            </a:r>
            <a:r>
              <a:rPr lang="en-GB" sz="2200" dirty="0" err="1">
                <a:solidFill>
                  <a:schemeClr val="accent1">
                    <a:lumMod val="50000"/>
                  </a:schemeClr>
                </a:solidFill>
                <a:latin typeface="+mj-lt"/>
              </a:rPr>
              <a:t>aus</a:t>
            </a:r>
            <a:r>
              <a:rPr lang="en-GB" sz="2200" dirty="0">
                <a:solidFill>
                  <a:schemeClr val="accent1">
                    <a:lumMod val="50000"/>
                  </a:schemeClr>
                </a:solidFill>
                <a:latin typeface="+mj-lt"/>
              </a:rPr>
              <a:t> Wien. Man </a:t>
            </a:r>
            <a:r>
              <a:rPr lang="en-GB" sz="2200" dirty="0" err="1">
                <a:solidFill>
                  <a:schemeClr val="accent1">
                    <a:lumMod val="50000"/>
                  </a:schemeClr>
                </a:solidFill>
                <a:latin typeface="+mj-lt"/>
              </a:rPr>
              <a:t>braucht</a:t>
            </a:r>
            <a:r>
              <a:rPr lang="en-GB" sz="2200" dirty="0">
                <a:solidFill>
                  <a:schemeClr val="accent1">
                    <a:lumMod val="50000"/>
                  </a:schemeClr>
                </a:solidFill>
                <a:latin typeface="+mj-lt"/>
              </a:rPr>
              <a:t> </a:t>
            </a:r>
            <a:r>
              <a:rPr lang="en-GB" sz="2200" dirty="0" err="1">
                <a:solidFill>
                  <a:schemeClr val="accent1">
                    <a:lumMod val="50000"/>
                  </a:schemeClr>
                </a:solidFill>
                <a:latin typeface="+mj-lt"/>
              </a:rPr>
              <a:t>für</a:t>
            </a:r>
            <a:r>
              <a:rPr lang="en-GB" sz="2200" dirty="0">
                <a:solidFill>
                  <a:schemeClr val="accent1">
                    <a:lumMod val="50000"/>
                  </a:schemeClr>
                </a:solidFill>
                <a:latin typeface="+mj-lt"/>
              </a:rPr>
              <a:t> </a:t>
            </a:r>
            <a:r>
              <a:rPr lang="en-GB" sz="2200" dirty="0" err="1">
                <a:solidFill>
                  <a:schemeClr val="accent1">
                    <a:lumMod val="50000"/>
                  </a:schemeClr>
                </a:solidFill>
                <a:latin typeface="+mj-lt"/>
              </a:rPr>
              <a:t>einen</a:t>
            </a:r>
            <a:r>
              <a:rPr lang="en-GB" sz="2200" dirty="0">
                <a:solidFill>
                  <a:schemeClr val="accent1">
                    <a:lumMod val="50000"/>
                  </a:schemeClr>
                </a:solidFill>
                <a:latin typeface="+mj-lt"/>
              </a:rPr>
              <a:t> Strudel </a:t>
            </a:r>
            <a:r>
              <a:rPr lang="de-DE" sz="2200" dirty="0">
                <a:solidFill>
                  <a:schemeClr val="accent1">
                    <a:lumMod val="50000"/>
                  </a:schemeClr>
                </a:solidFill>
                <a:latin typeface="+mj-lt"/>
              </a:rPr>
              <a:t>Äpfel, Rosinen, Zucker und viel Butter. Ein Strudel ist nicht sehr gesund, aber er ist sehr lecker!</a:t>
            </a:r>
            <a:endParaRPr lang="en-GB" sz="2200" dirty="0">
              <a:solidFill>
                <a:schemeClr val="accent1">
                  <a:lumMod val="50000"/>
                </a:schemeClr>
              </a:solidFill>
              <a:latin typeface="+mj-lt"/>
            </a:endParaRPr>
          </a:p>
        </p:txBody>
      </p:sp>
      <p:pic>
        <p:nvPicPr>
          <p:cNvPr id="2052" name="Picture 4" descr="St Stephan'S Cathedral, Vienna, Austria, Church">
            <a:extLst>
              <a:ext uri="{FF2B5EF4-FFF2-40B4-BE49-F238E27FC236}">
                <a16:creationId xmlns:a16="http://schemas.microsoft.com/office/drawing/2014/main" id="{1E2D2298-A379-405A-ABC0-0671D063FF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434" y="1516766"/>
            <a:ext cx="3171416" cy="2378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rudel, Pastry, Apples, Raisins, Sugar, Food">
            <a:extLst>
              <a:ext uri="{FF2B5EF4-FFF2-40B4-BE49-F238E27FC236}">
                <a16:creationId xmlns:a16="http://schemas.microsoft.com/office/drawing/2014/main" id="{AB001190-C482-4231-AF26-FE001A2518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1584" y="1516766"/>
            <a:ext cx="3045896" cy="23429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3" name="Title 3"/>
          <p:cNvSpPr txBox="1">
            <a:spLocks/>
          </p:cNvSpPr>
          <p:nvPr/>
        </p:nvSpPr>
        <p:spPr>
          <a:xfrm>
            <a:off x="0" y="326125"/>
            <a:ext cx="8001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a:solidFill>
                  <a:schemeClr val="bg1"/>
                </a:solidFill>
              </a:rPr>
              <a:t>Wolfgang und Mia reisen nach Österreich</a:t>
            </a:r>
            <a:endParaRPr lang="en-GB" sz="2200" b="1" dirty="0">
              <a:solidFill>
                <a:schemeClr val="bg1"/>
              </a:solidFill>
            </a:endParaRPr>
          </a:p>
        </p:txBody>
      </p:sp>
    </p:spTree>
    <p:extLst>
      <p:ext uri="{BB962C8B-B14F-4D97-AF65-F5344CB8AC3E}">
        <p14:creationId xmlns:p14="http://schemas.microsoft.com/office/powerpoint/2010/main" val="2119083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79333"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13691"/>
            <a:ext cx="5706319" cy="707849"/>
          </a:xfrm>
        </p:spPr>
        <p:txBody>
          <a:bodyPr>
            <a:normAutofit/>
          </a:bodyPr>
          <a:lstStyle/>
          <a:p>
            <a:r>
              <a:rPr lang="en-GB" sz="3600" b="1" dirty="0" err="1">
                <a:solidFill>
                  <a:schemeClr val="bg1"/>
                </a:solidFill>
              </a:rPr>
              <a:t>Wiederholung</a:t>
            </a:r>
            <a:endParaRPr lang="en-GB" sz="3600" b="1" dirty="0">
              <a:solidFill>
                <a:schemeClr val="bg1"/>
              </a:solidFill>
            </a:endParaRPr>
          </a:p>
        </p:txBody>
      </p:sp>
      <p:pic>
        <p:nvPicPr>
          <p:cNvPr id="16" name="Picture 15">
            <a:extLst>
              <a:ext uri="{FF2B5EF4-FFF2-40B4-BE49-F238E27FC236}">
                <a16:creationId xmlns:a16="http://schemas.microsoft.com/office/drawing/2014/main" id="{BC7A434B-09FE-584B-8B7B-BE1D27CD4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0475" y="215562"/>
            <a:ext cx="4218262" cy="5990641"/>
          </a:xfrm>
          <a:prstGeom prst="rect">
            <a:avLst/>
          </a:prstGeom>
          <a:ln w="28575">
            <a:solidFill>
              <a:schemeClr val="tx1"/>
            </a:solidFill>
          </a:ln>
        </p:spPr>
      </p:pic>
      <p:sp>
        <p:nvSpPr>
          <p:cNvPr id="17" name="TextBox 16"/>
          <p:cNvSpPr txBox="1"/>
          <p:nvPr/>
        </p:nvSpPr>
        <p:spPr>
          <a:xfrm>
            <a:off x="222636" y="1288111"/>
            <a:ext cx="6679095" cy="4785926"/>
          </a:xfrm>
          <a:prstGeom prst="rect">
            <a:avLst/>
          </a:prstGeom>
          <a:noFill/>
        </p:spPr>
        <p:txBody>
          <a:bodyPr wrap="square" rtlCol="0">
            <a:spAutoFit/>
          </a:bodyPr>
          <a:lstStyle/>
          <a:p>
            <a:r>
              <a:rPr lang="en-GB" sz="2200" b="1" dirty="0">
                <a:solidFill>
                  <a:schemeClr val="accent1">
                    <a:lumMod val="50000"/>
                  </a:schemeClr>
                </a:solidFill>
              </a:rPr>
              <a:t>How well </a:t>
            </a:r>
            <a:r>
              <a:rPr lang="en-GB" sz="2200" dirty="0">
                <a:solidFill>
                  <a:schemeClr val="accent1">
                    <a:lumMod val="50000"/>
                  </a:schemeClr>
                </a:solidFill>
              </a:rPr>
              <a:t>do you know the words we have learned so far?</a:t>
            </a:r>
          </a:p>
          <a:p>
            <a:endParaRPr lang="en-GB" sz="1200" b="1" dirty="0">
              <a:solidFill>
                <a:schemeClr val="accent1">
                  <a:lumMod val="50000"/>
                </a:schemeClr>
              </a:solidFill>
            </a:endParaRPr>
          </a:p>
          <a:p>
            <a:pPr lvl="0">
              <a:lnSpc>
                <a:spcPct val="150000"/>
              </a:lnSpc>
            </a:pPr>
            <a:r>
              <a:rPr lang="en-GB" sz="2200" dirty="0">
                <a:solidFill>
                  <a:schemeClr val="accent1">
                    <a:lumMod val="50000"/>
                  </a:schemeClr>
                </a:solidFill>
                <a:latin typeface="Century Gothic" panose="020B0502020202020204" pitchFamily="34" charset="0"/>
              </a:rPr>
              <a:t>1. I have seen this word before.</a:t>
            </a:r>
          </a:p>
          <a:p>
            <a:pPr lvl="0">
              <a:lnSpc>
                <a:spcPct val="150000"/>
              </a:lnSpc>
            </a:pPr>
            <a:r>
              <a:rPr lang="en-GB" sz="2200" dirty="0">
                <a:solidFill>
                  <a:schemeClr val="accent1">
                    <a:lumMod val="50000"/>
                  </a:schemeClr>
                </a:solidFill>
                <a:latin typeface="Century Gothic" panose="020B0502020202020204" pitchFamily="34" charset="0"/>
              </a:rPr>
              <a:t>2. I know what the word means.</a:t>
            </a:r>
          </a:p>
          <a:p>
            <a:pPr lvl="0">
              <a:lnSpc>
                <a:spcPct val="150000"/>
              </a:lnSpc>
            </a:pPr>
            <a:r>
              <a:rPr lang="en-GB" sz="2200" dirty="0">
                <a:solidFill>
                  <a:schemeClr val="accent1">
                    <a:lumMod val="50000"/>
                  </a:schemeClr>
                </a:solidFill>
                <a:latin typeface="Century Gothic" panose="020B0502020202020204" pitchFamily="34" charset="0"/>
              </a:rPr>
              <a:t>3. I can read the word aloud.</a:t>
            </a:r>
          </a:p>
          <a:p>
            <a:pPr lvl="0">
              <a:lnSpc>
                <a:spcPct val="150000"/>
              </a:lnSpc>
            </a:pPr>
            <a:r>
              <a:rPr lang="en-GB" sz="2200" dirty="0">
                <a:solidFill>
                  <a:schemeClr val="accent1">
                    <a:lumMod val="50000"/>
                  </a:schemeClr>
                </a:solidFill>
                <a:latin typeface="Century Gothic" panose="020B0502020202020204" pitchFamily="34" charset="0"/>
              </a:rPr>
              <a:t>4. I can spell the word correctly.</a:t>
            </a:r>
          </a:p>
          <a:p>
            <a:pPr lvl="0">
              <a:lnSpc>
                <a:spcPct val="150000"/>
              </a:lnSpc>
            </a:pPr>
            <a:r>
              <a:rPr lang="en-GB" sz="2200" dirty="0">
                <a:solidFill>
                  <a:schemeClr val="accent1">
                    <a:lumMod val="50000"/>
                  </a:schemeClr>
                </a:solidFill>
                <a:latin typeface="Century Gothic" panose="020B0502020202020204" pitchFamily="34" charset="0"/>
              </a:rPr>
              <a:t>5. I can use the word in a sentence.</a:t>
            </a:r>
            <a:endParaRPr lang="en-GB" sz="2200" b="1" dirty="0">
              <a:solidFill>
                <a:schemeClr val="accent1">
                  <a:lumMod val="50000"/>
                </a:schemeClr>
              </a:solidFill>
            </a:endParaRPr>
          </a:p>
          <a:p>
            <a:pPr lvl="0">
              <a:lnSpc>
                <a:spcPct val="150000"/>
              </a:lnSpc>
            </a:pPr>
            <a:r>
              <a:rPr lang="en-GB" sz="2200" dirty="0">
                <a:solidFill>
                  <a:schemeClr val="accent1">
                    <a:lumMod val="50000"/>
                  </a:schemeClr>
                </a:solidFill>
                <a:latin typeface="Century Gothic" panose="020B0502020202020204" pitchFamily="34" charset="0"/>
              </a:rPr>
              <a:t>6. I know the </a:t>
            </a:r>
            <a:r>
              <a:rPr lang="en-GB" sz="2200" b="1" dirty="0">
                <a:solidFill>
                  <a:schemeClr val="accent1">
                    <a:lumMod val="50000"/>
                  </a:schemeClr>
                </a:solidFill>
                <a:latin typeface="Century Gothic" panose="020B0502020202020204" pitchFamily="34" charset="0"/>
              </a:rPr>
              <a:t>gender</a:t>
            </a:r>
            <a:r>
              <a:rPr lang="en-GB" sz="2200" dirty="0">
                <a:solidFill>
                  <a:schemeClr val="accent1">
                    <a:lumMod val="50000"/>
                  </a:schemeClr>
                </a:solidFill>
                <a:latin typeface="Century Gothic" panose="020B0502020202020204" pitchFamily="34" charset="0"/>
              </a:rPr>
              <a:t> of nouns. </a:t>
            </a:r>
          </a:p>
          <a:p>
            <a:pPr lvl="0">
              <a:lnSpc>
                <a:spcPct val="150000"/>
              </a:lnSpc>
            </a:pPr>
            <a:endParaRPr lang="en-GB" sz="1200" dirty="0">
              <a:solidFill>
                <a:schemeClr val="accent1">
                  <a:lumMod val="50000"/>
                </a:schemeClr>
              </a:solidFill>
              <a:latin typeface="Century Gothic" panose="020B0502020202020204" pitchFamily="34" charset="0"/>
            </a:endParaRPr>
          </a:p>
          <a:p>
            <a:pPr lvl="0">
              <a:lnSpc>
                <a:spcPct val="150000"/>
              </a:lnSpc>
            </a:pPr>
            <a:r>
              <a:rPr lang="en-GB" sz="2200" b="1" dirty="0">
                <a:solidFill>
                  <a:schemeClr val="accent1">
                    <a:lumMod val="50000"/>
                  </a:schemeClr>
                </a:solidFill>
                <a:latin typeface="Century Gothic" panose="020B0502020202020204" pitchFamily="34" charset="0"/>
              </a:rPr>
              <a:t>All</a:t>
            </a:r>
            <a:r>
              <a:rPr lang="en-GB" sz="2200" dirty="0">
                <a:solidFill>
                  <a:schemeClr val="accent1">
                    <a:lumMod val="50000"/>
                  </a:schemeClr>
                </a:solidFill>
                <a:latin typeface="Century Gothic" panose="020B0502020202020204" pitchFamily="34" charset="0"/>
              </a:rPr>
              <a:t> of these aspects will come up in the test!</a:t>
            </a:r>
            <a:endParaRPr lang="en-GB" sz="2200" b="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619423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a:extLst>
              <a:ext uri="{FF2B5EF4-FFF2-40B4-BE49-F238E27FC236}">
                <a16:creationId xmlns:a16="http://schemas.microsoft.com/office/drawing/2014/main" id="{1FDF366C-F3B4-40B7-8E75-3AE03A9E7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724" y="2313590"/>
            <a:ext cx="1280271" cy="1737511"/>
          </a:xfrm>
          <a:prstGeom prst="rect">
            <a:avLst/>
          </a:prstGeom>
        </p:spPr>
      </p:pic>
      <p:pic>
        <p:nvPicPr>
          <p:cNvPr id="7" name="Picture 6" descr="Text&#10;&#10;Description automatically generated">
            <a:extLst>
              <a:ext uri="{FF2B5EF4-FFF2-40B4-BE49-F238E27FC236}">
                <a16:creationId xmlns:a16="http://schemas.microsoft.com/office/drawing/2014/main" id="{9775FFC6-307E-4D4E-A5E1-C92B5B50AB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575" y="4264725"/>
            <a:ext cx="2602568" cy="1909949"/>
          </a:xfrm>
          <a:prstGeom prst="rect">
            <a:avLst/>
          </a:prstGeom>
        </p:spPr>
      </p:pic>
    </p:spTree>
    <p:extLst>
      <p:ext uri="{BB962C8B-B14F-4D97-AF65-F5344CB8AC3E}">
        <p14:creationId xmlns:p14="http://schemas.microsoft.com/office/powerpoint/2010/main" val="1297809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br>
              <a:rPr lang="en-GB" sz="1400" b="1" dirty="0"/>
            </a:br>
            <a:endParaRPr lang="en-GB" dirty="0"/>
          </a:p>
        </p:txBody>
      </p:sp>
      <p:pic>
        <p:nvPicPr>
          <p:cNvPr id="4" name="Picture 3" descr="man in front of wal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2375" y="403687"/>
            <a:ext cx="4447250" cy="4031422"/>
          </a:xfrm>
          <a:prstGeom prst="rect">
            <a:avLst/>
          </a:prstGeom>
        </p:spPr>
      </p:pic>
      <p:sp>
        <p:nvSpPr>
          <p:cNvPr id="2" name="Rectangle 1"/>
          <p:cNvSpPr/>
          <p:nvPr/>
        </p:nvSpPr>
        <p:spPr>
          <a:xfrm>
            <a:off x="4841490" y="4293324"/>
            <a:ext cx="250902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v</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513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(Y7, </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Term 2.2</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 </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Week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hlinkClick r:id="rId8"/>
              </a:rPr>
              <a:t>Term 2.1 Week 4</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hlinkClick r:id="rId9"/>
              </a:rPr>
              <a:t>Term 1.2 Week 5</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408217" y="2647643"/>
            <a:ext cx="958273" cy="958273"/>
          </a:xfrm>
          <a:prstGeom prst="rect">
            <a:avLst/>
          </a:prstGeom>
        </p:spPr>
      </p:pic>
    </p:spTree>
    <p:extLst>
      <p:ext uri="{BB962C8B-B14F-4D97-AF65-F5344CB8AC3E}">
        <p14:creationId xmlns:p14="http://schemas.microsoft.com/office/powerpoint/2010/main" val="43318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3F00B2E-4BA9-3D49-A1CC-5F6A76EC8929}"/>
              </a:ext>
            </a:extLst>
          </p:cNvPr>
          <p:cNvSpPr>
            <a:spLocks noGrp="1"/>
          </p:cNvSpPr>
          <p:nvPr>
            <p:ph type="title"/>
          </p:nvPr>
        </p:nvSpPr>
        <p:spPr>
          <a:xfrm>
            <a:off x="4866878" y="0"/>
            <a:ext cx="2443991" cy="1235384"/>
          </a:xfrm>
        </p:spPr>
        <p:txBody>
          <a:bodyPr>
            <a:noAutofit/>
          </a:bodyPr>
          <a:lstStyle/>
          <a:p>
            <a:pPr algn="ctr"/>
            <a:r>
              <a:rPr lang="en-GB" sz="12000" b="1" dirty="0">
                <a:solidFill>
                  <a:srgbClr val="002060"/>
                </a:solidFill>
                <a:cs typeface="Calibri" panose="020F0502020204030204" pitchFamily="34" charset="0"/>
              </a:rPr>
              <a:t>v</a:t>
            </a:r>
            <a:endParaRPr lang="en-US" sz="12000" dirty="0"/>
          </a:p>
        </p:txBody>
      </p:sp>
      <p:sp>
        <p:nvSpPr>
          <p:cNvPr id="4" name="Rounded Rectangle 3"/>
          <p:cNvSpPr/>
          <p:nvPr/>
        </p:nvSpPr>
        <p:spPr>
          <a:xfrm>
            <a:off x="4233699" y="1492218"/>
            <a:ext cx="3802879" cy="24732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v</a:t>
            </a:r>
            <a:r>
              <a:rPr lang="en-GB" sz="6600" dirty="0" err="1">
                <a:solidFill>
                  <a:srgbClr val="002060"/>
                </a:solidFill>
                <a:latin typeface="Century Gothic" panose="020B0502020202020204" pitchFamily="34" charset="0"/>
              </a:rPr>
              <a:t>or</a:t>
            </a:r>
            <a:endParaRPr lang="en-GB" sz="6600" dirty="0">
              <a:solidFill>
                <a:srgbClr val="002060"/>
              </a:solidFill>
              <a:latin typeface="Century Gothic" panose="020B0502020202020204" pitchFamily="34" charset="0"/>
            </a:endParaRPr>
          </a:p>
        </p:txBody>
      </p:sp>
      <p:sp>
        <p:nvSpPr>
          <p:cNvPr id="5" name="Rectangle 4"/>
          <p:cNvSpPr/>
          <p:nvPr/>
        </p:nvSpPr>
        <p:spPr>
          <a:xfrm>
            <a:off x="928518" y="568888"/>
            <a:ext cx="22733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CC00"/>
                </a:solidFill>
                <a:latin typeface="Century Gothic" panose="020B0502020202020204" pitchFamily="34" charset="0"/>
              </a:rPr>
              <a:t>v</a:t>
            </a:r>
            <a:endParaRPr lang="en-GB" sz="5400" dirty="0">
              <a:solidFill>
                <a:srgbClr val="FFCC00"/>
              </a:solidFill>
              <a:latin typeface="Century Gothic" panose="020B0502020202020204" pitchFamily="34" charset="0"/>
            </a:endParaRPr>
          </a:p>
        </p:txBody>
      </p:sp>
      <p:sp>
        <p:nvSpPr>
          <p:cNvPr id="6" name="Rectangle 5"/>
          <p:cNvSpPr/>
          <p:nvPr/>
        </p:nvSpPr>
        <p:spPr>
          <a:xfrm>
            <a:off x="4086075" y="3999814"/>
            <a:ext cx="401617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sp>
        <p:nvSpPr>
          <p:cNvPr id="7" name="Rectangle 6"/>
          <p:cNvSpPr/>
          <p:nvPr/>
        </p:nvSpPr>
        <p:spPr>
          <a:xfrm>
            <a:off x="9069057" y="568888"/>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oll</a:t>
            </a:r>
            <a:endParaRPr lang="en-GB" sz="5400" i="1" dirty="0">
              <a:solidFill>
                <a:srgbClr val="002060"/>
              </a:solidFill>
              <a:latin typeface="Century Gothic" panose="020B0502020202020204" pitchFamily="34" charset="0"/>
            </a:endParaRPr>
          </a:p>
        </p:txBody>
      </p:sp>
      <p:sp>
        <p:nvSpPr>
          <p:cNvPr id="8" name="Rectangle 7"/>
          <p:cNvSpPr/>
          <p:nvPr/>
        </p:nvSpPr>
        <p:spPr>
          <a:xfrm>
            <a:off x="283071" y="3401084"/>
            <a:ext cx="361665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be</a:t>
            </a:r>
            <a:r>
              <a:rPr lang="en-GB" sz="5400" dirty="0">
                <a:solidFill>
                  <a:srgbClr val="FFCC00"/>
                </a:solidFill>
                <a:latin typeface="Century Gothic" panose="020B0502020202020204" pitchFamily="34" charset="0"/>
              </a:rPr>
              <a:t>v</a:t>
            </a:r>
            <a:r>
              <a:rPr lang="en-GB" sz="5400" dirty="0">
                <a:solidFill>
                  <a:srgbClr val="002060"/>
                </a:solidFill>
                <a:latin typeface="Century Gothic" panose="020B0502020202020204" pitchFamily="34" charset="0"/>
              </a:rPr>
              <a:t>or</a:t>
            </a:r>
          </a:p>
        </p:txBody>
      </p:sp>
      <p:sp>
        <p:nvSpPr>
          <p:cNvPr id="9" name="Rectangle 8"/>
          <p:cNvSpPr/>
          <p:nvPr/>
        </p:nvSpPr>
        <p:spPr>
          <a:xfrm>
            <a:off x="9170556" y="3401084"/>
            <a:ext cx="2036135"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pic>
        <p:nvPicPr>
          <p:cNvPr id="10" name="Picture 9" descr="man in front of wal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07396" y="1615047"/>
            <a:ext cx="1539449" cy="1395507"/>
          </a:xfrm>
          <a:prstGeom prst="rect">
            <a:avLst/>
          </a:prstGeom>
        </p:spPr>
      </p:pic>
      <p:pic>
        <p:nvPicPr>
          <p:cNvPr id="11" name="Picture 10" descr="fath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4183" y="4477995"/>
            <a:ext cx="1502057" cy="1530157"/>
          </a:xfrm>
          <a:prstGeom prst="rect">
            <a:avLst/>
          </a:prstGeom>
        </p:spPr>
      </p:pic>
      <p:pic>
        <p:nvPicPr>
          <p:cNvPr id="2" name="Picture 1" descr="plus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7756" y="1550441"/>
            <a:ext cx="1381776" cy="1381776"/>
          </a:xfrm>
          <a:prstGeom prst="rect">
            <a:avLst/>
          </a:prstGeom>
        </p:spPr>
      </p:pic>
      <p:pic>
        <p:nvPicPr>
          <p:cNvPr id="12" name="Picture 12" descr="elephant with a question mark"/>
          <p:cNvPicPr>
            <a:picLocks noChangeAspect="1" noChangeArrowheads="1"/>
          </p:cNvPicPr>
          <p:nvPr/>
        </p:nvPicPr>
        <p:blipFill>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478308" y="4806137"/>
            <a:ext cx="1235384" cy="154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rash bi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72253" y="1752989"/>
            <a:ext cx="985916" cy="1387324"/>
          </a:xfrm>
          <a:prstGeom prst="rect">
            <a:avLst/>
          </a:prstGeom>
        </p:spPr>
      </p:pic>
      <p:pic>
        <p:nvPicPr>
          <p:cNvPr id="13" name="Picture 12" descr="cloc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1085" y="4923144"/>
            <a:ext cx="1017559" cy="1026124"/>
          </a:xfrm>
          <a:prstGeom prst="rect">
            <a:avLst/>
          </a:prstGeom>
        </p:spPr>
      </p:pic>
      <p:pic>
        <p:nvPicPr>
          <p:cNvPr id="14" name="Picture 13" descr="clock"/>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45275" y="4931362"/>
            <a:ext cx="1036916" cy="1017906"/>
          </a:xfrm>
          <a:prstGeom prst="rect">
            <a:avLst/>
          </a:prstGeom>
        </p:spPr>
      </p:pic>
      <p:cxnSp>
        <p:nvCxnSpPr>
          <p:cNvPr id="16" name="Straight Arrow Connector 15" descr="arrow pointing to clock on the left"/>
          <p:cNvCxnSpPr/>
          <p:nvPr/>
        </p:nvCxnSpPr>
        <p:spPr>
          <a:xfrm flipH="1">
            <a:off x="1872714" y="4256557"/>
            <a:ext cx="623718" cy="73251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33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positiv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ositiv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vol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vol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bevor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bevor new.wav"/>
                                        </p:tgtEl>
                                      </p:cMediaNode>
                                    </p:audio>
                                  </p:sub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vergessen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subTnLst>
                                    <p:audio>
                                      <p:cMediaNode>
                                        <p:cTn display="0" masterRel="sameClick">
                                          <p:stCondLst>
                                            <p:cond evt="begin" delay="0">
                                              <p:tn val="59"/>
                                            </p:cond>
                                          </p:stCondLst>
                                          <p:endCondLst>
                                            <p:cond evt="onStopAudio" delay="0">
                                              <p:tgtEl>
                                                <p:sldTgt/>
                                              </p:tgtEl>
                                            </p:cond>
                                          </p:endCondLst>
                                        </p:cTn>
                                        <p:tgtEl>
                                          <p:sndTgt r:embed="rId8" name="vergessen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Vater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subTnLst>
                                    <p:audio>
                                      <p:cMediaNode>
                                        <p:cTn display="0" masterRel="sameClick">
                                          <p:stCondLst>
                                            <p:cond evt="begin" delay="0">
                                              <p:tn val="69"/>
                                            </p:cond>
                                          </p:stCondLst>
                                          <p:endCondLst>
                                            <p:cond evt="onStopAudio" delay="0">
                                              <p:tgtEl>
                                                <p:sldTgt/>
                                              </p:tgtEl>
                                            </p:cond>
                                          </p:endCondLst>
                                        </p:cTn>
                                        <p:tgtEl>
                                          <p:sndTgt r:embed="rId9" name="Vat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0D8E0-0A59-E346-B33B-F52DFAD74AA4}"/>
              </a:ext>
            </a:extLst>
          </p:cNvPr>
          <p:cNvSpPr>
            <a:spLocks noGrp="1"/>
          </p:cNvSpPr>
          <p:nvPr>
            <p:ph type="title"/>
          </p:nvPr>
        </p:nvSpPr>
        <p:spPr>
          <a:xfrm>
            <a:off x="5392406" y="29980"/>
            <a:ext cx="1391653" cy="1171972"/>
          </a:xfrm>
        </p:spPr>
        <p:txBody>
          <a:bodyPr>
            <a:noAutofit/>
          </a:bodyPr>
          <a:lstStyle/>
          <a:p>
            <a:pPr algn="ctr"/>
            <a:r>
              <a:rPr lang="en-GB" sz="12000" b="1" dirty="0">
                <a:solidFill>
                  <a:srgbClr val="002060"/>
                </a:solidFill>
                <a:cs typeface="Calibri" panose="020F0502020204030204" pitchFamily="34" charset="0"/>
              </a:rPr>
              <a:t>v</a:t>
            </a:r>
            <a:endParaRPr lang="en-US" sz="12000" dirty="0"/>
          </a:p>
        </p:txBody>
      </p:sp>
      <p:sp>
        <p:nvSpPr>
          <p:cNvPr id="4" name="Rounded Rectangle 3"/>
          <p:cNvSpPr/>
          <p:nvPr/>
        </p:nvSpPr>
        <p:spPr>
          <a:xfrm>
            <a:off x="4233699" y="1492218"/>
            <a:ext cx="3802879" cy="24732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v</a:t>
            </a:r>
            <a:r>
              <a:rPr lang="en-GB" sz="6600" dirty="0" err="1">
                <a:solidFill>
                  <a:srgbClr val="002060"/>
                </a:solidFill>
                <a:latin typeface="Century Gothic" panose="020B0502020202020204" pitchFamily="34" charset="0"/>
              </a:rPr>
              <a:t>or</a:t>
            </a:r>
            <a:endParaRPr lang="en-GB" sz="6600" dirty="0">
              <a:solidFill>
                <a:srgbClr val="002060"/>
              </a:solidFill>
              <a:latin typeface="Century Gothic" panose="020B0502020202020204" pitchFamily="34" charset="0"/>
            </a:endParaRPr>
          </a:p>
        </p:txBody>
      </p:sp>
      <p:sp>
        <p:nvSpPr>
          <p:cNvPr id="5" name="Rectangle 4"/>
          <p:cNvSpPr/>
          <p:nvPr/>
        </p:nvSpPr>
        <p:spPr>
          <a:xfrm>
            <a:off x="928518" y="568888"/>
            <a:ext cx="22733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CC00"/>
                </a:solidFill>
                <a:latin typeface="Century Gothic" panose="020B0502020202020204" pitchFamily="34" charset="0"/>
              </a:rPr>
              <a:t>v</a:t>
            </a:r>
            <a:endParaRPr lang="en-GB" sz="5400" dirty="0">
              <a:solidFill>
                <a:srgbClr val="FFCC00"/>
              </a:solidFill>
              <a:latin typeface="Century Gothic" panose="020B0502020202020204" pitchFamily="34" charset="0"/>
            </a:endParaRPr>
          </a:p>
        </p:txBody>
      </p:sp>
      <p:sp>
        <p:nvSpPr>
          <p:cNvPr id="6" name="Rectangle 5"/>
          <p:cNvSpPr/>
          <p:nvPr/>
        </p:nvSpPr>
        <p:spPr>
          <a:xfrm>
            <a:off x="4086075" y="3999814"/>
            <a:ext cx="401617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sp>
        <p:nvSpPr>
          <p:cNvPr id="7" name="Rectangle 6"/>
          <p:cNvSpPr/>
          <p:nvPr/>
        </p:nvSpPr>
        <p:spPr>
          <a:xfrm>
            <a:off x="9069057" y="568888"/>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oll</a:t>
            </a:r>
            <a:endParaRPr lang="en-GB" sz="5400" i="1" dirty="0">
              <a:solidFill>
                <a:srgbClr val="002060"/>
              </a:solidFill>
              <a:latin typeface="Century Gothic" panose="020B0502020202020204" pitchFamily="34" charset="0"/>
            </a:endParaRPr>
          </a:p>
        </p:txBody>
      </p:sp>
      <p:sp>
        <p:nvSpPr>
          <p:cNvPr id="8" name="Rectangle 7"/>
          <p:cNvSpPr/>
          <p:nvPr/>
        </p:nvSpPr>
        <p:spPr>
          <a:xfrm>
            <a:off x="283071" y="3401084"/>
            <a:ext cx="361665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be</a:t>
            </a:r>
            <a:r>
              <a:rPr lang="en-GB" sz="5400" dirty="0">
                <a:solidFill>
                  <a:srgbClr val="FFCC00"/>
                </a:solidFill>
                <a:latin typeface="Century Gothic" panose="020B0502020202020204" pitchFamily="34" charset="0"/>
              </a:rPr>
              <a:t>v</a:t>
            </a:r>
            <a:r>
              <a:rPr lang="en-GB" sz="5400" dirty="0">
                <a:solidFill>
                  <a:srgbClr val="002060"/>
                </a:solidFill>
                <a:latin typeface="Century Gothic" panose="020B0502020202020204" pitchFamily="34" charset="0"/>
              </a:rPr>
              <a:t>or</a:t>
            </a:r>
          </a:p>
        </p:txBody>
      </p:sp>
      <p:sp>
        <p:nvSpPr>
          <p:cNvPr id="9" name="Rectangle 8"/>
          <p:cNvSpPr/>
          <p:nvPr/>
        </p:nvSpPr>
        <p:spPr>
          <a:xfrm>
            <a:off x="9170556" y="3401084"/>
            <a:ext cx="2036135"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pic>
        <p:nvPicPr>
          <p:cNvPr id="10" name="Picture 9" descr="man in front of wal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07396" y="1615047"/>
            <a:ext cx="1539449" cy="1395507"/>
          </a:xfrm>
          <a:prstGeom prst="rect">
            <a:avLst/>
          </a:prstGeom>
        </p:spPr>
      </p:pic>
    </p:spTree>
    <p:extLst>
      <p:ext uri="{BB962C8B-B14F-4D97-AF65-F5344CB8AC3E}">
        <p14:creationId xmlns:p14="http://schemas.microsoft.com/office/powerpoint/2010/main" val="348216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positiv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vol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bevo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vergess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Vat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6C8D-4936-9F44-B3E7-BD1AB1C3A31A}"/>
              </a:ext>
            </a:extLst>
          </p:cNvPr>
          <p:cNvSpPr>
            <a:spLocks noGrp="1"/>
          </p:cNvSpPr>
          <p:nvPr>
            <p:ph type="title"/>
          </p:nvPr>
        </p:nvSpPr>
        <p:spPr>
          <a:xfrm>
            <a:off x="5029959" y="-285813"/>
            <a:ext cx="2117830" cy="1786778"/>
          </a:xfrm>
        </p:spPr>
        <p:txBody>
          <a:bodyPr>
            <a:noAutofit/>
          </a:bodyPr>
          <a:lstStyle/>
          <a:p>
            <a:pPr algn="ctr"/>
            <a:r>
              <a:rPr lang="en-GB" sz="12000" b="1" dirty="0">
                <a:solidFill>
                  <a:srgbClr val="002060"/>
                </a:solidFill>
                <a:cs typeface="Calibri" panose="020F0502020204030204" pitchFamily="34" charset="0"/>
              </a:rPr>
              <a:t>v</a:t>
            </a:r>
            <a:endParaRPr lang="en-US" sz="12000" dirty="0"/>
          </a:p>
        </p:txBody>
      </p:sp>
      <p:sp>
        <p:nvSpPr>
          <p:cNvPr id="4" name="Rounded Rectangle 3"/>
          <p:cNvSpPr/>
          <p:nvPr/>
        </p:nvSpPr>
        <p:spPr>
          <a:xfrm>
            <a:off x="4233699" y="1492218"/>
            <a:ext cx="3802879" cy="24732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v</a:t>
            </a:r>
            <a:r>
              <a:rPr lang="en-GB" sz="6600" dirty="0" err="1">
                <a:solidFill>
                  <a:srgbClr val="002060"/>
                </a:solidFill>
                <a:latin typeface="Century Gothic" panose="020B0502020202020204" pitchFamily="34" charset="0"/>
              </a:rPr>
              <a:t>or</a:t>
            </a:r>
            <a:endParaRPr lang="en-GB" sz="6600" dirty="0">
              <a:solidFill>
                <a:srgbClr val="002060"/>
              </a:solidFill>
              <a:latin typeface="Century Gothic" panose="020B0502020202020204" pitchFamily="34" charset="0"/>
            </a:endParaRPr>
          </a:p>
        </p:txBody>
      </p:sp>
      <p:sp>
        <p:nvSpPr>
          <p:cNvPr id="5" name="Rectangle 4"/>
          <p:cNvSpPr/>
          <p:nvPr/>
        </p:nvSpPr>
        <p:spPr>
          <a:xfrm>
            <a:off x="928518" y="568888"/>
            <a:ext cx="22733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CC00"/>
                </a:solidFill>
                <a:latin typeface="Century Gothic" panose="020B0502020202020204" pitchFamily="34" charset="0"/>
              </a:rPr>
              <a:t>v</a:t>
            </a:r>
            <a:endParaRPr lang="en-GB" sz="5400" dirty="0">
              <a:solidFill>
                <a:srgbClr val="FFCC00"/>
              </a:solidFill>
              <a:latin typeface="Century Gothic" panose="020B0502020202020204" pitchFamily="34" charset="0"/>
            </a:endParaRPr>
          </a:p>
        </p:txBody>
      </p:sp>
      <p:sp>
        <p:nvSpPr>
          <p:cNvPr id="6" name="Rectangle 5"/>
          <p:cNvSpPr/>
          <p:nvPr/>
        </p:nvSpPr>
        <p:spPr>
          <a:xfrm>
            <a:off x="4086075" y="3999814"/>
            <a:ext cx="401617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sp>
        <p:nvSpPr>
          <p:cNvPr id="7" name="Rectangle 6"/>
          <p:cNvSpPr/>
          <p:nvPr/>
        </p:nvSpPr>
        <p:spPr>
          <a:xfrm>
            <a:off x="9069057" y="568888"/>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oll</a:t>
            </a:r>
            <a:endParaRPr lang="en-GB" sz="5400" i="1" dirty="0">
              <a:solidFill>
                <a:srgbClr val="002060"/>
              </a:solidFill>
              <a:latin typeface="Century Gothic" panose="020B0502020202020204" pitchFamily="34" charset="0"/>
            </a:endParaRPr>
          </a:p>
        </p:txBody>
      </p:sp>
      <p:sp>
        <p:nvSpPr>
          <p:cNvPr id="8" name="Rectangle 7"/>
          <p:cNvSpPr/>
          <p:nvPr/>
        </p:nvSpPr>
        <p:spPr>
          <a:xfrm>
            <a:off x="283071" y="3401084"/>
            <a:ext cx="361665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be</a:t>
            </a:r>
            <a:r>
              <a:rPr lang="en-GB" sz="5400" dirty="0">
                <a:solidFill>
                  <a:srgbClr val="FFCC00"/>
                </a:solidFill>
                <a:latin typeface="Century Gothic" panose="020B0502020202020204" pitchFamily="34" charset="0"/>
              </a:rPr>
              <a:t>v</a:t>
            </a:r>
            <a:r>
              <a:rPr lang="en-GB" sz="5400" dirty="0">
                <a:solidFill>
                  <a:srgbClr val="002060"/>
                </a:solidFill>
                <a:latin typeface="Century Gothic" panose="020B0502020202020204" pitchFamily="34" charset="0"/>
              </a:rPr>
              <a:t>or</a:t>
            </a:r>
          </a:p>
        </p:txBody>
      </p:sp>
      <p:sp>
        <p:nvSpPr>
          <p:cNvPr id="9" name="Rectangle 8"/>
          <p:cNvSpPr/>
          <p:nvPr/>
        </p:nvSpPr>
        <p:spPr>
          <a:xfrm>
            <a:off x="9170556" y="3401084"/>
            <a:ext cx="2036135"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pic>
        <p:nvPicPr>
          <p:cNvPr id="10" name="Picture 9" descr="man in front of wal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07396" y="1615047"/>
            <a:ext cx="1539449" cy="1395507"/>
          </a:xfrm>
          <a:prstGeom prst="rect">
            <a:avLst/>
          </a:prstGeom>
        </p:spPr>
      </p:pic>
    </p:spTree>
    <p:extLst>
      <p:ext uri="{BB962C8B-B14F-4D97-AF65-F5344CB8AC3E}">
        <p14:creationId xmlns:p14="http://schemas.microsoft.com/office/powerpoint/2010/main" val="34488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a:t>
            </a:r>
          </a:p>
        </p:txBody>
      </p:sp>
      <p:pic>
        <p:nvPicPr>
          <p:cNvPr id="11270" name="Picture 6" descr="Drawing, Illustration, Vehicle, Car, Old, Beetle">
            <a:extLst>
              <a:ext uri="{FF2B5EF4-FFF2-40B4-BE49-F238E27FC236}">
                <a16:creationId xmlns:a16="http://schemas.microsoft.com/office/drawing/2014/main" id="{155372B1-EC8E-4D3A-B16C-81034D6D94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9400" y="3429000"/>
            <a:ext cx="2270986" cy="226469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Drawing, Illustration, Vehicle, Van">
            <a:extLst>
              <a:ext uri="{FF2B5EF4-FFF2-40B4-BE49-F238E27FC236}">
                <a16:creationId xmlns:a16="http://schemas.microsoft.com/office/drawing/2014/main" id="{16CFFD43-06D2-40C5-9FB7-9DBEECA164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00" y="3429000"/>
            <a:ext cx="2270986" cy="226432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930E751-014F-4F24-AA39-ACB70E45C945}"/>
              </a:ext>
            </a:extLst>
          </p:cNvPr>
          <p:cNvSpPr txBox="1">
            <a:spLocks/>
          </p:cNvSpPr>
          <p:nvPr/>
        </p:nvSpPr>
        <p:spPr>
          <a:xfrm>
            <a:off x="675282" y="1941336"/>
            <a:ext cx="10515600"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800" b="1" dirty="0">
                <a:solidFill>
                  <a:srgbClr val="DAA521"/>
                </a:solidFill>
              </a:rPr>
              <a:t>V</a:t>
            </a:r>
            <a:r>
              <a:rPr lang="en-GB" sz="12800" b="1" dirty="0">
                <a:solidFill>
                  <a:srgbClr val="5B9BD5">
                    <a:lumMod val="50000"/>
                  </a:srgbClr>
                </a:solidFill>
              </a:rPr>
              <a:t>olks</a:t>
            </a:r>
            <a:r>
              <a:rPr lang="en-GB" sz="12800" b="1" dirty="0">
                <a:solidFill>
                  <a:srgbClr val="DAA521"/>
                </a:solidFill>
              </a:rPr>
              <a:t>w</a:t>
            </a:r>
            <a:r>
              <a:rPr lang="en-GB" sz="12800" b="1" dirty="0">
                <a:solidFill>
                  <a:srgbClr val="5B9BD5">
                    <a:lumMod val="50000"/>
                  </a:srgbClr>
                </a:solidFill>
              </a:rPr>
              <a:t>agen</a:t>
            </a:r>
            <a:endParaRPr lang="en-GB" dirty="0"/>
          </a:p>
        </p:txBody>
      </p:sp>
    </p:spTree>
    <p:extLst>
      <p:ext uri="{BB962C8B-B14F-4D97-AF65-F5344CB8AC3E}">
        <p14:creationId xmlns:p14="http://schemas.microsoft.com/office/powerpoint/2010/main" val="290915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dirty="0" err="1">
                <a:solidFill>
                  <a:srgbClr val="5B9BD5">
                    <a:lumMod val="50000"/>
                  </a:srgbClr>
                </a:solidFill>
              </a:rPr>
              <a:t>schwimmen</a:t>
            </a:r>
            <a:endParaRPr lang="en-GB" dirty="0"/>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[to swim | swimming]</a:t>
            </a:r>
          </a:p>
        </p:txBody>
      </p:sp>
      <p:sp>
        <p:nvSpPr>
          <p:cNvPr id="8" name="TextBox 7"/>
          <p:cNvSpPr txBox="1"/>
          <p:nvPr/>
        </p:nvSpPr>
        <p:spPr>
          <a:xfrm>
            <a:off x="0" y="3358800"/>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schwimmt</a:t>
            </a:r>
            <a:endParaRPr lang="en-GB" sz="11500" b="1" dirty="0">
              <a:solidFill>
                <a:srgbClr val="5B9BD5">
                  <a:lumMod val="50000"/>
                </a:srgbClr>
              </a:solidFill>
            </a:endParaRPr>
          </a:p>
        </p:txBody>
      </p:sp>
      <p:sp>
        <p:nvSpPr>
          <p:cNvPr id="9" name="TextBox 8"/>
          <p:cNvSpPr txBox="1"/>
          <p:nvPr/>
        </p:nvSpPr>
        <p:spPr>
          <a:xfrm>
            <a:off x="0" y="5034090"/>
            <a:ext cx="12191999"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[swims | is swimming]</a:t>
            </a:r>
          </a:p>
        </p:txBody>
      </p:sp>
      <p:pic>
        <p:nvPicPr>
          <p:cNvPr id="11" name="Picture 10">
            <a:extLst>
              <a:ext uri="{FF2B5EF4-FFF2-40B4-BE49-F238E27FC236}">
                <a16:creationId xmlns:a16="http://schemas.microsoft.com/office/drawing/2014/main" id="{E3EE2827-4C99-0743-8DE1-2643402B8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3860" y="2459587"/>
            <a:ext cx="2130483" cy="2130483"/>
          </a:xfrm>
          <a:prstGeom prst="rect">
            <a:avLst/>
          </a:prstGeom>
        </p:spPr>
      </p:pic>
    </p:spTree>
    <p:extLst>
      <p:ext uri="{BB962C8B-B14F-4D97-AF65-F5344CB8AC3E}">
        <p14:creationId xmlns:p14="http://schemas.microsoft.com/office/powerpoint/2010/main" val="269516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German_skeleton_template" id="{30C56D54-E4FF-5F4C-8EF5-67F0472108E4}" vid="{95EE3EE9-288D-0442-B77F-31E2B1CDFD0C}"/>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2626</TotalTime>
  <Words>7717</Words>
  <Application>Microsoft Macintosh PowerPoint</Application>
  <PresentationFormat>Widescreen</PresentationFormat>
  <Paragraphs>950</Paragraphs>
  <Slides>40</Slides>
  <Notes>40</Notes>
  <HiddenSlides>0</HiddenSlides>
  <MMClips>1</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40</vt:i4>
      </vt:variant>
    </vt:vector>
  </HeadingPairs>
  <TitlesOfParts>
    <vt:vector size="48" baseType="lpstr">
      <vt:lpstr>arial</vt:lpstr>
      <vt:lpstr>Calibri</vt:lpstr>
      <vt:lpstr>Century Gothic</vt:lpstr>
      <vt:lpstr>Lucida Handwriting</vt:lpstr>
      <vt:lpstr>1_Office Theme</vt:lpstr>
      <vt:lpstr>4_Office Theme</vt:lpstr>
      <vt:lpstr>5_Office Theme</vt:lpstr>
      <vt:lpstr>Bitmap Image</vt:lpstr>
      <vt:lpstr>Talking about what I do on my own and what we do together </vt:lpstr>
      <vt:lpstr>v </vt:lpstr>
      <vt:lpstr>v </vt:lpstr>
      <vt:lpstr>v </vt:lpstr>
      <vt:lpstr>v</vt:lpstr>
      <vt:lpstr>v</vt:lpstr>
      <vt:lpstr>v</vt:lpstr>
      <vt:lpstr>Wie sagt man …?</vt:lpstr>
      <vt:lpstr>schwimmen</vt:lpstr>
      <vt:lpstr>schwimmen</vt:lpstr>
      <vt:lpstr>schwimmt</vt:lpstr>
      <vt:lpstr>schwimmen</vt:lpstr>
      <vt:lpstr>schwimmt</vt:lpstr>
      <vt:lpstr>schwimmen</vt:lpstr>
      <vt:lpstr>Vokabeln</vt:lpstr>
      <vt:lpstr>Vokabeln</vt:lpstr>
      <vt:lpstr>Vokabeln</vt:lpstr>
      <vt:lpstr>Talking about yourself and others (wir)</vt:lpstr>
      <vt:lpstr>Mein Freund Mehmet und ich</vt:lpstr>
      <vt:lpstr>Meine Woche</vt:lpstr>
      <vt:lpstr>Meine Woche (Antworten)</vt:lpstr>
      <vt:lpstr>Zusammen oder allein?</vt:lpstr>
      <vt:lpstr>Talking about what I do on my own and what we do together </vt:lpstr>
      <vt:lpstr>Vokabeln</vt:lpstr>
      <vt:lpstr>Minimalpaare</vt:lpstr>
      <vt:lpstr>Wie sagt man das?</vt:lpstr>
      <vt:lpstr>Wie sagt man das?</vt:lpstr>
      <vt:lpstr>Talking about what you and others are like</vt:lpstr>
      <vt:lpstr>Was haben wir gemeinsam?</vt:lpstr>
      <vt:lpstr>Was haben wir gemeinsam?</vt:lpstr>
      <vt:lpstr>Was haben wir gemeinsam?</vt:lpstr>
      <vt:lpstr>Present simple or continuous?</vt:lpstr>
      <vt:lpstr>Present simple or continuous?</vt:lpstr>
      <vt:lpstr>Present simple or continuous?</vt:lpstr>
      <vt:lpstr>Present simple or continuous?</vt:lpstr>
      <vt:lpstr>Wolfgang und Mia reisen nach Österreich</vt:lpstr>
      <vt:lpstr>Wolfgang und Mia reisen nach Österreich</vt:lpstr>
      <vt:lpstr>Wiederholung</vt:lpstr>
      <vt:lpstr>Gaming Grammar</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you like it …?</dc:title>
  <dc:creator>Natalie Finlayson</dc:creator>
  <cp:lastModifiedBy>Mary Richardson</cp:lastModifiedBy>
  <cp:revision>316</cp:revision>
  <dcterms:created xsi:type="dcterms:W3CDTF">2019-12-19T10:19:55Z</dcterms:created>
  <dcterms:modified xsi:type="dcterms:W3CDTF">2021-12-20T11:47:40Z</dcterms:modified>
</cp:coreProperties>
</file>