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UlQ/PBqJdlrUjkbImcker+RtN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6770E0-8B8E-4B58-BB77-6659E3DC57CE}">
  <a:tblStyle styleId="{666770E0-8B8E-4B58-BB77-6659E3DC57C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47907" autoAdjust="0"/>
  </p:normalViewPr>
  <p:slideViewPr>
    <p:cSldViewPr snapToGrid="0">
      <p:cViewPr varScale="1">
        <p:scale>
          <a:sx n="34" d="100"/>
          <a:sy n="34" d="100"/>
        </p:scale>
        <p:origin x="14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Vocabulario</a:t>
            </a:r>
            <a:endParaRPr/>
          </a:p>
          <a:p>
            <a:pPr marL="0" lvl="0" indent="0" algn="l" rtl="0">
              <a:spcBef>
                <a:spcPts val="0"/>
              </a:spcBef>
              <a:spcAft>
                <a:spcPts val="0"/>
              </a:spcAft>
              <a:buNone/>
            </a:pPr>
            <a:r>
              <a:rPr lang="en-GB" b="1"/>
              <a:t>Timing: </a:t>
            </a:r>
            <a:r>
              <a:rPr lang="en-GB" b="0"/>
              <a:t>2-4 minutes</a:t>
            </a:r>
            <a:br>
              <a:rPr lang="en-GB" b="1"/>
            </a:br>
            <a:br>
              <a:rPr lang="en-GB" b="1"/>
            </a:br>
            <a:r>
              <a:rPr lang="en-GB" b="1"/>
              <a:t>Aim: </a:t>
            </a:r>
            <a:r>
              <a:rPr lang="en-GB" b="0"/>
              <a:t>To reactivate and strengthen vocabulary knowledge.  </a:t>
            </a:r>
            <a:br>
              <a:rPr lang="en-GB" b="0"/>
            </a:br>
            <a:r>
              <a:rPr lang="en-GB" b="1" i="1"/>
              <a:t>Note: </a:t>
            </a:r>
            <a:r>
              <a:rPr lang="en-GB" b="0"/>
              <a:t>Students in Y7 pre-learn their vocabulary on Quizlet. This task assists recall of the new vocabulary.</a:t>
            </a:r>
            <a:br>
              <a:rPr lang="en-GB" b="0"/>
            </a:br>
            <a:br>
              <a:rPr lang="en-GB" b="0"/>
            </a:br>
            <a:r>
              <a:rPr lang="en-GB" b="1"/>
              <a:t>Procedure:</a:t>
            </a:r>
            <a:br>
              <a:rPr lang="en-GB" b="1"/>
            </a:br>
            <a:r>
              <a:rPr lang="en-GB" b="1"/>
              <a:t>Round 1: </a:t>
            </a:r>
            <a:r>
              <a:rPr lang="en-GB" b="0"/>
              <a:t>Look at the Spanish, recall the English meanings, saying them aloud. [1 minute]</a:t>
            </a:r>
            <a:br>
              <a:rPr lang="en-GB" b="0"/>
            </a:br>
            <a:r>
              <a:rPr lang="en-GB" b="1"/>
              <a:t>Round 2: </a:t>
            </a:r>
            <a:r>
              <a:rPr lang="en-GB" b="0"/>
              <a:t>Look at the English, recall the Spanish meanings, saying them aloud. [1 minute]</a:t>
            </a:r>
            <a:br>
              <a:rPr lang="en-GB" b="0"/>
            </a:br>
            <a:r>
              <a:rPr lang="en-GB" b="0"/>
              <a:t>Repeat for two further minutes, to speed up recall.</a:t>
            </a:r>
            <a:endParaRPr/>
          </a:p>
          <a:p>
            <a:pPr marL="0" lvl="0" indent="0" algn="l" rtl="0">
              <a:spcBef>
                <a:spcPts val="0"/>
              </a:spcBef>
              <a:spcAft>
                <a:spcPts val="0"/>
              </a:spcAft>
              <a:buNone/>
            </a:pPr>
            <a:endParaRPr/>
          </a:p>
          <a:p>
            <a:pPr marL="0" lvl="0" indent="0" algn="l" rtl="0">
              <a:spcBef>
                <a:spcPts val="0"/>
              </a:spcBef>
              <a:spcAft>
                <a:spcPts val="0"/>
              </a:spcAft>
              <a:buNone/>
            </a:pPr>
            <a:r>
              <a:rPr lang="en-GB" b="1"/>
              <a:t>Word frequencies:</a:t>
            </a:r>
            <a:endParaRPr/>
          </a:p>
          <a:p>
            <a:pPr marL="0" marR="0" lvl="0" indent="0" algn="l" rtl="0">
              <a:lnSpc>
                <a:spcPct val="100000"/>
              </a:lnSpc>
              <a:spcBef>
                <a:spcPts val="0"/>
              </a:spcBef>
              <a:spcAft>
                <a:spcPts val="0"/>
              </a:spcAft>
              <a:buClr>
                <a:schemeClr val="dk1"/>
              </a:buClr>
              <a:buSzPts val="1200"/>
              <a:buFont typeface="Calibri"/>
              <a:buNone/>
            </a:pPr>
            <a:r>
              <a:rPr lang="en-GB" b="1"/>
              <a:t>cómo</a:t>
            </a:r>
            <a:r>
              <a:rPr lang="en-GB"/>
              <a:t> [151]; </a:t>
            </a:r>
            <a:r>
              <a:rPr lang="en-GB" b="1"/>
              <a:t>hoy</a:t>
            </a:r>
            <a:r>
              <a:rPr lang="en-GB"/>
              <a:t> [167]; </a:t>
            </a:r>
            <a:r>
              <a:rPr lang="en-GB" b="1"/>
              <a:t>nervioso</a:t>
            </a:r>
            <a:r>
              <a:rPr lang="en-GB"/>
              <a:t> [1521]; </a:t>
            </a:r>
            <a:r>
              <a:rPr lang="en-GB" b="1"/>
              <a:t>tranquilo</a:t>
            </a:r>
            <a:r>
              <a:rPr lang="en-GB"/>
              <a:t> [1073]; </a:t>
            </a:r>
            <a:r>
              <a:rPr lang="en-GB" b="1"/>
              <a:t>serio</a:t>
            </a:r>
            <a:r>
              <a:rPr lang="en-GB"/>
              <a:t> [856]; </a:t>
            </a:r>
            <a:r>
              <a:rPr lang="en-GB" b="1"/>
              <a:t>raro</a:t>
            </a:r>
            <a:r>
              <a:rPr lang="en-GB"/>
              <a:t> [1005]; </a:t>
            </a:r>
            <a:r>
              <a:rPr lang="en-GB" b="1"/>
              <a:t>tonto</a:t>
            </a:r>
            <a:r>
              <a:rPr lang="en-GB"/>
              <a:t> [2379-in AQA]; </a:t>
            </a:r>
            <a:r>
              <a:rPr lang="en-GB" b="1"/>
              <a:t>blanco</a:t>
            </a:r>
            <a:r>
              <a:rPr lang="en-GB"/>
              <a:t> [372]; </a:t>
            </a:r>
            <a:r>
              <a:rPr lang="en-GB" b="1"/>
              <a:t>muy</a:t>
            </a:r>
            <a:r>
              <a:rPr lang="en-GB"/>
              <a:t> [43]; </a:t>
            </a:r>
            <a:r>
              <a:rPr lang="en-GB" b="1"/>
              <a:t>seguro [407]; listo [1684]</a:t>
            </a:r>
            <a:endParaRPr b="1"/>
          </a:p>
          <a:p>
            <a:pPr marL="0" lvl="0" indent="0" algn="l" rtl="0">
              <a:spcBef>
                <a:spcPts val="0"/>
              </a:spcBef>
              <a:spcAft>
                <a:spcPts val="0"/>
              </a:spcAft>
              <a:buNone/>
            </a:pPr>
            <a:endParaRPr/>
          </a:p>
          <a:p>
            <a:pPr marL="0" lvl="0" indent="0" algn="l" rtl="0">
              <a:spcBef>
                <a:spcPts val="0"/>
              </a:spcBef>
              <a:spcAft>
                <a:spcPts val="0"/>
              </a:spcAft>
              <a:buNone/>
            </a:pPr>
            <a:r>
              <a:rPr lang="en-GB" b="1"/>
              <a:t>Note:</a:t>
            </a:r>
            <a:endParaRPr/>
          </a:p>
          <a:p>
            <a:pPr marL="228600" lvl="0" indent="-228600" algn="l" rtl="0">
              <a:spcBef>
                <a:spcPts val="0"/>
              </a:spcBef>
              <a:spcAft>
                <a:spcPts val="0"/>
              </a:spcAft>
              <a:buClr>
                <a:schemeClr val="dk1"/>
              </a:buClr>
              <a:buSzPts val="1200"/>
              <a:buFont typeface="Calibri"/>
              <a:buAutoNum type="arabicPeriod"/>
            </a:pPr>
            <a:r>
              <a:rPr lang="en-GB" b="0"/>
              <a:t>Phonics: s</a:t>
            </a:r>
            <a:r>
              <a:rPr lang="en-GB"/>
              <a:t>tudents will need a little support with the pronunciation of 1] ‘qui’ in ‘tranquilo 2] silent ‘h’ in hoy, and 3] the word-initial ‘r’ in ‘raro’, which is pronounced like a ‘rr’. This can juxtaposed with the ‘r’ in ‘serio’, which is much less pronounced, but still produced with the tongue inside the mouth and no change of shape in the lips (as with English ‘r’).  Students will focus on all of these sounds more explicitly, later, so they only need to be addressed briefly here.</a:t>
            </a:r>
            <a:endParaRPr/>
          </a:p>
          <a:p>
            <a:pPr marL="228600" lvl="0" indent="-228600" algn="l" rtl="0">
              <a:spcBef>
                <a:spcPts val="0"/>
              </a:spcBef>
              <a:spcAft>
                <a:spcPts val="0"/>
              </a:spcAft>
              <a:buClr>
                <a:schemeClr val="dk1"/>
              </a:buClr>
              <a:buSzPts val="1200"/>
              <a:buFont typeface="Calibri"/>
              <a:buAutoNum type="arabicPeriod"/>
            </a:pPr>
            <a:r>
              <a:rPr lang="en-GB" b="0"/>
              <a:t>Target language (purple words in scheme of work): </a:t>
            </a:r>
            <a:r>
              <a:rPr lang="en-GB"/>
              <a:t>use </a:t>
            </a:r>
            <a:r>
              <a:rPr lang="en-GB" b="1"/>
              <a:t>‘¿Estás seguro/a?’</a:t>
            </a:r>
            <a:r>
              <a:rPr lang="en-GB"/>
              <a:t> to prompt self-correction and </a:t>
            </a:r>
            <a:r>
              <a:rPr lang="en-GB" b="1"/>
              <a:t>‘¿Estás listo/a?’ </a:t>
            </a:r>
            <a:r>
              <a:rPr lang="en-GB"/>
              <a:t>to check students are ready. Encourage responses ‘</a:t>
            </a:r>
            <a:r>
              <a:rPr lang="en-GB" b="1"/>
              <a:t>sí</a:t>
            </a:r>
            <a:r>
              <a:rPr lang="en-GB"/>
              <a:t> or ‘</a:t>
            </a:r>
            <a:r>
              <a:rPr lang="en-GB" b="1"/>
              <a:t>no</a:t>
            </a:r>
            <a:r>
              <a:rPr lang="en-GB"/>
              <a:t>’. Also try to incorporate use of </a:t>
            </a:r>
            <a:r>
              <a:rPr lang="en-GB" b="1"/>
              <a:t>‘¿Cómo se dice en inglés/español?</a:t>
            </a:r>
            <a:r>
              <a:rPr lang="en-GB"/>
              <a:t> This is a target language phrase of high communicative value that will regularly be used in task instructions and  classroom interaction.</a:t>
            </a:r>
            <a:endParaRPr/>
          </a:p>
        </p:txBody>
      </p:sp>
      <p:sp>
        <p:nvSpPr>
          <p:cNvPr id="70" name="Google Shape;7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1</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10</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11</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12</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13</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34" name="Google Shape;33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14</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2</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3</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4</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5</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6</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7</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8</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GB" sz="1200" b="0" i="0" u="none" strike="noStrike" cap="none">
                <a:solidFill>
                  <a:srgbClr val="000000"/>
                </a:solidFill>
                <a:latin typeface="Century Gothic"/>
                <a:ea typeface="Century Gothic"/>
                <a:cs typeface="Century Gothic"/>
                <a:sym typeface="Century Gothic"/>
              </a:rPr>
              <a:t>9</a:t>
            </a:fld>
            <a:endParaRPr sz="12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6"/>
        <p:cNvGrpSpPr/>
        <p:nvPr/>
      </p:nvGrpSpPr>
      <p:grpSpPr>
        <a:xfrm>
          <a:off x="0" y="0"/>
          <a:ext cx="0" cy="0"/>
          <a:chOff x="0" y="0"/>
          <a:chExt cx="0" cy="0"/>
        </a:xfrm>
      </p:grpSpPr>
      <p:sp>
        <p:nvSpPr>
          <p:cNvPr id="17" name="Google Shape;17;p1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55"/>
        <p:cNvGrpSpPr/>
        <p:nvPr/>
      </p:nvGrpSpPr>
      <p:grpSpPr>
        <a:xfrm>
          <a:off x="0" y="0"/>
          <a:ext cx="0" cy="0"/>
          <a:chOff x="0" y="0"/>
          <a:chExt cx="0" cy="0"/>
        </a:xfrm>
      </p:grpSpPr>
      <p:sp>
        <p:nvSpPr>
          <p:cNvPr id="56" name="Google Shape;56;p2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9" name="Google Shape;59;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60" name="Google Shape;60;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wentieth Century"/>
                <a:ea typeface="Twentieth Century"/>
                <a:cs typeface="Twentieth Century"/>
                <a:sym typeface="Twentieth Century"/>
              </a:defRPr>
            </a:lvl1pPr>
            <a:lvl2pPr marL="0" marR="0" lvl="1" indent="0" algn="l" rtl="0">
              <a:spcBef>
                <a:spcPts val="0"/>
              </a:spcBef>
              <a:buNone/>
              <a:defRPr sz="1800">
                <a:solidFill>
                  <a:schemeClr val="dk1"/>
                </a:solidFill>
                <a:latin typeface="Twentieth Century"/>
                <a:ea typeface="Twentieth Century"/>
                <a:cs typeface="Twentieth Century"/>
                <a:sym typeface="Twentieth Century"/>
              </a:defRPr>
            </a:lvl2pPr>
            <a:lvl3pPr marL="0" marR="0" lvl="2" indent="0" algn="l" rtl="0">
              <a:spcBef>
                <a:spcPts val="0"/>
              </a:spcBef>
              <a:buNone/>
              <a:defRPr sz="1800">
                <a:solidFill>
                  <a:schemeClr val="dk1"/>
                </a:solidFill>
                <a:latin typeface="Twentieth Century"/>
                <a:ea typeface="Twentieth Century"/>
                <a:cs typeface="Twentieth Century"/>
                <a:sym typeface="Twentieth Century"/>
              </a:defRPr>
            </a:lvl3pPr>
            <a:lvl4pPr marL="0" marR="0" lvl="3" indent="0" algn="l" rtl="0">
              <a:spcBef>
                <a:spcPts val="0"/>
              </a:spcBef>
              <a:buNone/>
              <a:defRPr sz="1800">
                <a:solidFill>
                  <a:schemeClr val="dk1"/>
                </a:solidFill>
                <a:latin typeface="Twentieth Century"/>
                <a:ea typeface="Twentieth Century"/>
                <a:cs typeface="Twentieth Century"/>
                <a:sym typeface="Twentieth Century"/>
              </a:defRPr>
            </a:lvl4pPr>
            <a:lvl5pPr marL="0" marR="0" lvl="4" indent="0" algn="l" rtl="0">
              <a:spcBef>
                <a:spcPts val="0"/>
              </a:spcBef>
              <a:buNone/>
              <a:defRPr sz="1800">
                <a:solidFill>
                  <a:schemeClr val="dk1"/>
                </a:solidFill>
                <a:latin typeface="Twentieth Century"/>
                <a:ea typeface="Twentieth Century"/>
                <a:cs typeface="Twentieth Century"/>
                <a:sym typeface="Twentieth Century"/>
              </a:defRPr>
            </a:lvl5pPr>
            <a:lvl6pPr marL="0" marR="0" lvl="5" indent="0" algn="l" rtl="0">
              <a:spcBef>
                <a:spcPts val="0"/>
              </a:spcBef>
              <a:buNone/>
              <a:defRPr sz="1800">
                <a:solidFill>
                  <a:schemeClr val="dk1"/>
                </a:solidFill>
                <a:latin typeface="Twentieth Century"/>
                <a:ea typeface="Twentieth Century"/>
                <a:cs typeface="Twentieth Century"/>
                <a:sym typeface="Twentieth Century"/>
              </a:defRPr>
            </a:lvl6pPr>
            <a:lvl7pPr marL="0" marR="0" lvl="6" indent="0" algn="l" rtl="0">
              <a:spcBef>
                <a:spcPts val="0"/>
              </a:spcBef>
              <a:buNone/>
              <a:defRPr sz="1800">
                <a:solidFill>
                  <a:schemeClr val="dk1"/>
                </a:solidFill>
                <a:latin typeface="Twentieth Century"/>
                <a:ea typeface="Twentieth Century"/>
                <a:cs typeface="Twentieth Century"/>
                <a:sym typeface="Twentieth Century"/>
              </a:defRPr>
            </a:lvl7pPr>
            <a:lvl8pPr marL="0" marR="0" lvl="7" indent="0" algn="l" rtl="0">
              <a:spcBef>
                <a:spcPts val="0"/>
              </a:spcBef>
              <a:buNone/>
              <a:defRPr sz="1800">
                <a:solidFill>
                  <a:schemeClr val="dk1"/>
                </a:solidFill>
                <a:latin typeface="Twentieth Century"/>
                <a:ea typeface="Twentieth Century"/>
                <a:cs typeface="Twentieth Century"/>
                <a:sym typeface="Twentieth Century"/>
              </a:defRPr>
            </a:lvl8pPr>
            <a:lvl9pPr marL="0" marR="0" lvl="8" indent="0" algn="l" rtl="0">
              <a:spcBef>
                <a:spcPts val="0"/>
              </a:spcBef>
              <a:buNone/>
              <a:defRPr sz="1800">
                <a:solidFill>
                  <a:schemeClr val="dk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65" name="Google Shape;65;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66" name="Google Shape;66;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wentieth Century"/>
                <a:ea typeface="Twentieth Century"/>
                <a:cs typeface="Twentieth Century"/>
                <a:sym typeface="Twentieth Century"/>
              </a:defRPr>
            </a:lvl1pPr>
            <a:lvl2pPr marL="0" marR="0" lvl="1" indent="0" algn="l" rtl="0">
              <a:spcBef>
                <a:spcPts val="0"/>
              </a:spcBef>
              <a:buNone/>
              <a:defRPr sz="1800">
                <a:solidFill>
                  <a:schemeClr val="dk1"/>
                </a:solidFill>
                <a:latin typeface="Twentieth Century"/>
                <a:ea typeface="Twentieth Century"/>
                <a:cs typeface="Twentieth Century"/>
                <a:sym typeface="Twentieth Century"/>
              </a:defRPr>
            </a:lvl2pPr>
            <a:lvl3pPr marL="0" marR="0" lvl="2" indent="0" algn="l" rtl="0">
              <a:spcBef>
                <a:spcPts val="0"/>
              </a:spcBef>
              <a:buNone/>
              <a:defRPr sz="1800">
                <a:solidFill>
                  <a:schemeClr val="dk1"/>
                </a:solidFill>
                <a:latin typeface="Twentieth Century"/>
                <a:ea typeface="Twentieth Century"/>
                <a:cs typeface="Twentieth Century"/>
                <a:sym typeface="Twentieth Century"/>
              </a:defRPr>
            </a:lvl3pPr>
            <a:lvl4pPr marL="0" marR="0" lvl="3" indent="0" algn="l" rtl="0">
              <a:spcBef>
                <a:spcPts val="0"/>
              </a:spcBef>
              <a:buNone/>
              <a:defRPr sz="1800">
                <a:solidFill>
                  <a:schemeClr val="dk1"/>
                </a:solidFill>
                <a:latin typeface="Twentieth Century"/>
                <a:ea typeface="Twentieth Century"/>
                <a:cs typeface="Twentieth Century"/>
                <a:sym typeface="Twentieth Century"/>
              </a:defRPr>
            </a:lvl4pPr>
            <a:lvl5pPr marL="0" marR="0" lvl="4" indent="0" algn="l" rtl="0">
              <a:spcBef>
                <a:spcPts val="0"/>
              </a:spcBef>
              <a:buNone/>
              <a:defRPr sz="1800">
                <a:solidFill>
                  <a:schemeClr val="dk1"/>
                </a:solidFill>
                <a:latin typeface="Twentieth Century"/>
                <a:ea typeface="Twentieth Century"/>
                <a:cs typeface="Twentieth Century"/>
                <a:sym typeface="Twentieth Century"/>
              </a:defRPr>
            </a:lvl5pPr>
            <a:lvl6pPr marL="0" marR="0" lvl="5" indent="0" algn="l" rtl="0">
              <a:spcBef>
                <a:spcPts val="0"/>
              </a:spcBef>
              <a:buNone/>
              <a:defRPr sz="1800">
                <a:solidFill>
                  <a:schemeClr val="dk1"/>
                </a:solidFill>
                <a:latin typeface="Twentieth Century"/>
                <a:ea typeface="Twentieth Century"/>
                <a:cs typeface="Twentieth Century"/>
                <a:sym typeface="Twentieth Century"/>
              </a:defRPr>
            </a:lvl6pPr>
            <a:lvl7pPr marL="0" marR="0" lvl="6" indent="0" algn="l" rtl="0">
              <a:spcBef>
                <a:spcPts val="0"/>
              </a:spcBef>
              <a:buNone/>
              <a:defRPr sz="1800">
                <a:solidFill>
                  <a:schemeClr val="dk1"/>
                </a:solidFill>
                <a:latin typeface="Twentieth Century"/>
                <a:ea typeface="Twentieth Century"/>
                <a:cs typeface="Twentieth Century"/>
                <a:sym typeface="Twentieth Century"/>
              </a:defRPr>
            </a:lvl7pPr>
            <a:lvl8pPr marL="0" marR="0" lvl="7" indent="0" algn="l" rtl="0">
              <a:spcBef>
                <a:spcPts val="0"/>
              </a:spcBef>
              <a:buNone/>
              <a:defRPr sz="1800">
                <a:solidFill>
                  <a:schemeClr val="dk1"/>
                </a:solidFill>
                <a:latin typeface="Twentieth Century"/>
                <a:ea typeface="Twentieth Century"/>
                <a:cs typeface="Twentieth Century"/>
                <a:sym typeface="Twentieth Century"/>
              </a:defRPr>
            </a:lvl8pPr>
            <a:lvl9pPr marL="0" marR="0" lvl="8" indent="0" algn="l" rtl="0">
              <a:spcBef>
                <a:spcPts val="0"/>
              </a:spcBef>
              <a:buNone/>
              <a:defRPr sz="1800">
                <a:solidFill>
                  <a:schemeClr val="dk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17"/>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Twentieth Century"/>
              <a:buNone/>
              <a:defRPr sz="6000">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Twentieth Century"/>
                <a:ea typeface="Twentieth Century"/>
                <a:cs typeface="Twentieth Century"/>
                <a:sym typeface="Twentieth Century"/>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Twentieth Centur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7"/>
        <p:cNvGrpSpPr/>
        <p:nvPr/>
      </p:nvGrpSpPr>
      <p:grpSpPr>
        <a:xfrm>
          <a:off x="0" y="0"/>
          <a:ext cx="0" cy="0"/>
          <a:chOff x="0" y="0"/>
          <a:chExt cx="0" cy="0"/>
        </a:xfrm>
      </p:grpSpPr>
      <p:sp>
        <p:nvSpPr>
          <p:cNvPr id="38" name="Google Shape;38;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9" name="Google Shape;39;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0" name="Google Shape;40;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wentieth Century"/>
                <a:ea typeface="Twentieth Century"/>
                <a:cs typeface="Twentieth Century"/>
                <a:sym typeface="Twentieth Century"/>
              </a:defRPr>
            </a:lvl1pPr>
            <a:lvl2pPr marL="0" marR="0" lvl="1" indent="0" algn="l" rtl="0">
              <a:spcBef>
                <a:spcPts val="0"/>
              </a:spcBef>
              <a:buNone/>
              <a:defRPr sz="1800">
                <a:solidFill>
                  <a:schemeClr val="dk1"/>
                </a:solidFill>
                <a:latin typeface="Twentieth Century"/>
                <a:ea typeface="Twentieth Century"/>
                <a:cs typeface="Twentieth Century"/>
                <a:sym typeface="Twentieth Century"/>
              </a:defRPr>
            </a:lvl2pPr>
            <a:lvl3pPr marL="0" marR="0" lvl="2" indent="0" algn="l" rtl="0">
              <a:spcBef>
                <a:spcPts val="0"/>
              </a:spcBef>
              <a:buNone/>
              <a:defRPr sz="1800">
                <a:solidFill>
                  <a:schemeClr val="dk1"/>
                </a:solidFill>
                <a:latin typeface="Twentieth Century"/>
                <a:ea typeface="Twentieth Century"/>
                <a:cs typeface="Twentieth Century"/>
                <a:sym typeface="Twentieth Century"/>
              </a:defRPr>
            </a:lvl3pPr>
            <a:lvl4pPr marL="0" marR="0" lvl="3" indent="0" algn="l" rtl="0">
              <a:spcBef>
                <a:spcPts val="0"/>
              </a:spcBef>
              <a:buNone/>
              <a:defRPr sz="1800">
                <a:solidFill>
                  <a:schemeClr val="dk1"/>
                </a:solidFill>
                <a:latin typeface="Twentieth Century"/>
                <a:ea typeface="Twentieth Century"/>
                <a:cs typeface="Twentieth Century"/>
                <a:sym typeface="Twentieth Century"/>
              </a:defRPr>
            </a:lvl4pPr>
            <a:lvl5pPr marL="0" marR="0" lvl="4" indent="0" algn="l" rtl="0">
              <a:spcBef>
                <a:spcPts val="0"/>
              </a:spcBef>
              <a:buNone/>
              <a:defRPr sz="1800">
                <a:solidFill>
                  <a:schemeClr val="dk1"/>
                </a:solidFill>
                <a:latin typeface="Twentieth Century"/>
                <a:ea typeface="Twentieth Century"/>
                <a:cs typeface="Twentieth Century"/>
                <a:sym typeface="Twentieth Century"/>
              </a:defRPr>
            </a:lvl5pPr>
            <a:lvl6pPr marL="0" marR="0" lvl="5" indent="0" algn="l" rtl="0">
              <a:spcBef>
                <a:spcPts val="0"/>
              </a:spcBef>
              <a:buNone/>
              <a:defRPr sz="1800">
                <a:solidFill>
                  <a:schemeClr val="dk1"/>
                </a:solidFill>
                <a:latin typeface="Twentieth Century"/>
                <a:ea typeface="Twentieth Century"/>
                <a:cs typeface="Twentieth Century"/>
                <a:sym typeface="Twentieth Century"/>
              </a:defRPr>
            </a:lvl6pPr>
            <a:lvl7pPr marL="0" marR="0" lvl="6" indent="0" algn="l" rtl="0">
              <a:spcBef>
                <a:spcPts val="0"/>
              </a:spcBef>
              <a:buNone/>
              <a:defRPr sz="1800">
                <a:solidFill>
                  <a:schemeClr val="dk1"/>
                </a:solidFill>
                <a:latin typeface="Twentieth Century"/>
                <a:ea typeface="Twentieth Century"/>
                <a:cs typeface="Twentieth Century"/>
                <a:sym typeface="Twentieth Century"/>
              </a:defRPr>
            </a:lvl7pPr>
            <a:lvl8pPr marL="0" marR="0" lvl="7" indent="0" algn="l" rtl="0">
              <a:spcBef>
                <a:spcPts val="0"/>
              </a:spcBef>
              <a:buNone/>
              <a:defRPr sz="1800">
                <a:solidFill>
                  <a:schemeClr val="dk1"/>
                </a:solidFill>
                <a:latin typeface="Twentieth Century"/>
                <a:ea typeface="Twentieth Century"/>
                <a:cs typeface="Twentieth Century"/>
                <a:sym typeface="Twentieth Century"/>
              </a:defRPr>
            </a:lvl8pPr>
            <a:lvl9pPr marL="0" marR="0" lvl="8" indent="0" algn="l" rtl="0">
              <a:spcBef>
                <a:spcPts val="0"/>
              </a:spcBef>
              <a:buNone/>
              <a:defRPr sz="1800">
                <a:solidFill>
                  <a:schemeClr val="dk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3"/>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6" name="Google Shape;46;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7" name="Google Shape;47;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wentieth Century"/>
                <a:ea typeface="Twentieth Century"/>
                <a:cs typeface="Twentieth Century"/>
                <a:sym typeface="Twentieth Century"/>
              </a:defRPr>
            </a:lvl1pPr>
            <a:lvl2pPr marL="0" marR="0" lvl="1" indent="0" algn="l" rtl="0">
              <a:spcBef>
                <a:spcPts val="0"/>
              </a:spcBef>
              <a:buNone/>
              <a:defRPr sz="1800">
                <a:solidFill>
                  <a:schemeClr val="dk1"/>
                </a:solidFill>
                <a:latin typeface="Twentieth Century"/>
                <a:ea typeface="Twentieth Century"/>
                <a:cs typeface="Twentieth Century"/>
                <a:sym typeface="Twentieth Century"/>
              </a:defRPr>
            </a:lvl2pPr>
            <a:lvl3pPr marL="0" marR="0" lvl="2" indent="0" algn="l" rtl="0">
              <a:spcBef>
                <a:spcPts val="0"/>
              </a:spcBef>
              <a:buNone/>
              <a:defRPr sz="1800">
                <a:solidFill>
                  <a:schemeClr val="dk1"/>
                </a:solidFill>
                <a:latin typeface="Twentieth Century"/>
                <a:ea typeface="Twentieth Century"/>
                <a:cs typeface="Twentieth Century"/>
                <a:sym typeface="Twentieth Century"/>
              </a:defRPr>
            </a:lvl3pPr>
            <a:lvl4pPr marL="0" marR="0" lvl="3" indent="0" algn="l" rtl="0">
              <a:spcBef>
                <a:spcPts val="0"/>
              </a:spcBef>
              <a:buNone/>
              <a:defRPr sz="1800">
                <a:solidFill>
                  <a:schemeClr val="dk1"/>
                </a:solidFill>
                <a:latin typeface="Twentieth Century"/>
                <a:ea typeface="Twentieth Century"/>
                <a:cs typeface="Twentieth Century"/>
                <a:sym typeface="Twentieth Century"/>
              </a:defRPr>
            </a:lvl4pPr>
            <a:lvl5pPr marL="0" marR="0" lvl="4" indent="0" algn="l" rtl="0">
              <a:spcBef>
                <a:spcPts val="0"/>
              </a:spcBef>
              <a:buNone/>
              <a:defRPr sz="1800">
                <a:solidFill>
                  <a:schemeClr val="dk1"/>
                </a:solidFill>
                <a:latin typeface="Twentieth Century"/>
                <a:ea typeface="Twentieth Century"/>
                <a:cs typeface="Twentieth Century"/>
                <a:sym typeface="Twentieth Century"/>
              </a:defRPr>
            </a:lvl5pPr>
            <a:lvl6pPr marL="0" marR="0" lvl="5" indent="0" algn="l" rtl="0">
              <a:spcBef>
                <a:spcPts val="0"/>
              </a:spcBef>
              <a:buNone/>
              <a:defRPr sz="1800">
                <a:solidFill>
                  <a:schemeClr val="dk1"/>
                </a:solidFill>
                <a:latin typeface="Twentieth Century"/>
                <a:ea typeface="Twentieth Century"/>
                <a:cs typeface="Twentieth Century"/>
                <a:sym typeface="Twentieth Century"/>
              </a:defRPr>
            </a:lvl6pPr>
            <a:lvl7pPr marL="0" marR="0" lvl="6" indent="0" algn="l" rtl="0">
              <a:spcBef>
                <a:spcPts val="0"/>
              </a:spcBef>
              <a:buNone/>
              <a:defRPr sz="1800">
                <a:solidFill>
                  <a:schemeClr val="dk1"/>
                </a:solidFill>
                <a:latin typeface="Twentieth Century"/>
                <a:ea typeface="Twentieth Century"/>
                <a:cs typeface="Twentieth Century"/>
                <a:sym typeface="Twentieth Century"/>
              </a:defRPr>
            </a:lvl7pPr>
            <a:lvl8pPr marL="0" marR="0" lvl="7" indent="0" algn="l" rtl="0">
              <a:spcBef>
                <a:spcPts val="0"/>
              </a:spcBef>
              <a:buNone/>
              <a:defRPr sz="1800">
                <a:solidFill>
                  <a:schemeClr val="dk1"/>
                </a:solidFill>
                <a:latin typeface="Twentieth Century"/>
                <a:ea typeface="Twentieth Century"/>
                <a:cs typeface="Twentieth Century"/>
                <a:sym typeface="Twentieth Century"/>
              </a:defRPr>
            </a:lvl8pPr>
            <a:lvl9pPr marL="0" marR="0" lvl="8" indent="0" algn="l" rtl="0">
              <a:spcBef>
                <a:spcPts val="0"/>
              </a:spcBef>
              <a:buNone/>
              <a:defRPr sz="1800">
                <a:solidFill>
                  <a:schemeClr val="dk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4"/>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Twentieth Century"/>
                <a:ea typeface="Twentieth Century"/>
                <a:cs typeface="Twentieth Century"/>
                <a:sym typeface="Twentieth Century"/>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Twentieth Century"/>
                <a:ea typeface="Twentieth Century"/>
                <a:cs typeface="Twentieth Century"/>
                <a:sym typeface="Twentieth Century"/>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Twentieth Century"/>
                <a:ea typeface="Twentieth Century"/>
                <a:cs typeface="Twentieth Century"/>
                <a:sym typeface="Twentieth Century"/>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Twentieth Century"/>
                <a:ea typeface="Twentieth Century"/>
                <a:cs typeface="Twentieth Century"/>
                <a:sym typeface="Twentieth Century"/>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Twentieth Century"/>
                <a:ea typeface="Twentieth Century"/>
                <a:cs typeface="Twentieth Century"/>
                <a:sym typeface="Twentieth Century"/>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1" name="Google Shape;51;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3" name="Google Shape;5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4" name="Google Shape;5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Twentieth Century"/>
                <a:ea typeface="Twentieth Century"/>
                <a:cs typeface="Twentieth Century"/>
                <a:sym typeface="Twentieth Century"/>
              </a:defRPr>
            </a:lvl1pPr>
            <a:lvl2pPr marL="0" marR="0" lvl="1" indent="0" algn="l" rtl="0">
              <a:spcBef>
                <a:spcPts val="0"/>
              </a:spcBef>
              <a:buNone/>
              <a:defRPr sz="1800">
                <a:solidFill>
                  <a:schemeClr val="dk1"/>
                </a:solidFill>
                <a:latin typeface="Twentieth Century"/>
                <a:ea typeface="Twentieth Century"/>
                <a:cs typeface="Twentieth Century"/>
                <a:sym typeface="Twentieth Century"/>
              </a:defRPr>
            </a:lvl2pPr>
            <a:lvl3pPr marL="0" marR="0" lvl="2" indent="0" algn="l" rtl="0">
              <a:spcBef>
                <a:spcPts val="0"/>
              </a:spcBef>
              <a:buNone/>
              <a:defRPr sz="1800">
                <a:solidFill>
                  <a:schemeClr val="dk1"/>
                </a:solidFill>
                <a:latin typeface="Twentieth Century"/>
                <a:ea typeface="Twentieth Century"/>
                <a:cs typeface="Twentieth Century"/>
                <a:sym typeface="Twentieth Century"/>
              </a:defRPr>
            </a:lvl3pPr>
            <a:lvl4pPr marL="0" marR="0" lvl="3" indent="0" algn="l" rtl="0">
              <a:spcBef>
                <a:spcPts val="0"/>
              </a:spcBef>
              <a:buNone/>
              <a:defRPr sz="1800">
                <a:solidFill>
                  <a:schemeClr val="dk1"/>
                </a:solidFill>
                <a:latin typeface="Twentieth Century"/>
                <a:ea typeface="Twentieth Century"/>
                <a:cs typeface="Twentieth Century"/>
                <a:sym typeface="Twentieth Century"/>
              </a:defRPr>
            </a:lvl4pPr>
            <a:lvl5pPr marL="0" marR="0" lvl="4" indent="0" algn="l" rtl="0">
              <a:spcBef>
                <a:spcPts val="0"/>
              </a:spcBef>
              <a:buNone/>
              <a:defRPr sz="1800">
                <a:solidFill>
                  <a:schemeClr val="dk1"/>
                </a:solidFill>
                <a:latin typeface="Twentieth Century"/>
                <a:ea typeface="Twentieth Century"/>
                <a:cs typeface="Twentieth Century"/>
                <a:sym typeface="Twentieth Century"/>
              </a:defRPr>
            </a:lvl5pPr>
            <a:lvl6pPr marL="0" marR="0" lvl="5" indent="0" algn="l" rtl="0">
              <a:spcBef>
                <a:spcPts val="0"/>
              </a:spcBef>
              <a:buNone/>
              <a:defRPr sz="1800">
                <a:solidFill>
                  <a:schemeClr val="dk1"/>
                </a:solidFill>
                <a:latin typeface="Twentieth Century"/>
                <a:ea typeface="Twentieth Century"/>
                <a:cs typeface="Twentieth Century"/>
                <a:sym typeface="Twentieth Century"/>
              </a:defRPr>
            </a:lvl6pPr>
            <a:lvl7pPr marL="0" marR="0" lvl="6" indent="0" algn="l" rtl="0">
              <a:spcBef>
                <a:spcPts val="0"/>
              </a:spcBef>
              <a:buNone/>
              <a:defRPr sz="1800">
                <a:solidFill>
                  <a:schemeClr val="dk1"/>
                </a:solidFill>
                <a:latin typeface="Twentieth Century"/>
                <a:ea typeface="Twentieth Century"/>
                <a:cs typeface="Twentieth Century"/>
                <a:sym typeface="Twentieth Century"/>
              </a:defRPr>
            </a:lvl7pPr>
            <a:lvl8pPr marL="0" marR="0" lvl="7" indent="0" algn="l" rtl="0">
              <a:spcBef>
                <a:spcPts val="0"/>
              </a:spcBef>
              <a:buNone/>
              <a:defRPr sz="1800">
                <a:solidFill>
                  <a:schemeClr val="dk1"/>
                </a:solidFill>
                <a:latin typeface="Twentieth Century"/>
                <a:ea typeface="Twentieth Century"/>
                <a:cs typeface="Twentieth Century"/>
                <a:sym typeface="Twentieth Century"/>
              </a:defRPr>
            </a:lvl8pPr>
            <a:lvl9pPr marL="0" marR="0" lvl="8" indent="0" algn="l" rtl="0">
              <a:spcBef>
                <a:spcPts val="0"/>
              </a:spcBef>
              <a:buNone/>
              <a:defRPr sz="1800">
                <a:solidFill>
                  <a:schemeClr val="dk1"/>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pic>
        <p:nvPicPr>
          <p:cNvPr id="12" name="Google Shape;12;p15"/>
          <p:cNvPicPr preferRelativeResize="0"/>
          <p:nvPr/>
        </p:nvPicPr>
        <p:blipFill rotWithShape="1">
          <a:blip r:embed="rId14">
            <a:alphaModFix/>
          </a:blip>
          <a:srcRect/>
          <a:stretch/>
        </p:blipFill>
        <p:spPr>
          <a:xfrm>
            <a:off x="10485120" y="-61459"/>
            <a:ext cx="1627856" cy="563137"/>
          </a:xfrm>
          <a:prstGeom prst="rect">
            <a:avLst/>
          </a:prstGeom>
          <a:noFill/>
          <a:ln>
            <a:noFill/>
          </a:ln>
        </p:spPr>
      </p:pic>
      <p:pic>
        <p:nvPicPr>
          <p:cNvPr id="13" name="Google Shape;13;p15"/>
          <p:cNvPicPr preferRelativeResize="0"/>
          <p:nvPr/>
        </p:nvPicPr>
        <p:blipFill rotWithShape="1">
          <a:blip r:embed="rId15">
            <a:alphaModFix/>
          </a:blip>
          <a:srcRect/>
          <a:stretch/>
        </p:blipFill>
        <p:spPr>
          <a:xfrm>
            <a:off x="1" y="0"/>
            <a:ext cx="4775200" cy="417830"/>
          </a:xfrm>
          <a:prstGeom prst="rect">
            <a:avLst/>
          </a:prstGeom>
          <a:noFill/>
          <a:ln>
            <a:noFill/>
          </a:ln>
        </p:spPr>
      </p:pic>
      <p:sp>
        <p:nvSpPr>
          <p:cNvPr id="14" name="Google Shape;14;p15"/>
          <p:cNvSpPr/>
          <p:nvPr/>
        </p:nvSpPr>
        <p:spPr>
          <a:xfrm>
            <a:off x="9088583" y="6572243"/>
            <a:ext cx="843464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0" i="0" u="none" strike="noStrike" cap="none">
                <a:solidFill>
                  <a:srgbClr val="002060"/>
                </a:solidFill>
                <a:latin typeface="Twentieth Century"/>
                <a:ea typeface="Twentieth Century"/>
                <a:cs typeface="Twentieth Century"/>
                <a:sym typeface="Twentieth Century"/>
              </a:rPr>
              <a:t>Material</a:t>
            </a:r>
            <a:r>
              <a:rPr lang="en-GB" sz="1100" b="0" i="0" u="none" strike="noStrike" cap="none">
                <a:solidFill>
                  <a:srgbClr val="002060"/>
                </a:solidFill>
                <a:latin typeface="Arial"/>
                <a:ea typeface="Arial"/>
                <a:cs typeface="Arial"/>
                <a:sym typeface="Arial"/>
              </a:rPr>
              <a:t> </a:t>
            </a:r>
            <a:r>
              <a:rPr lang="en-GB" sz="1100" b="0" i="0" u="none" strike="noStrike" cap="none">
                <a:solidFill>
                  <a:srgbClr val="002060"/>
                </a:solidFill>
                <a:latin typeface="Twentieth Century"/>
                <a:ea typeface="Twentieth Century"/>
                <a:cs typeface="Twentieth Century"/>
                <a:sym typeface="Twentieth Century"/>
              </a:rPr>
              <a:t>licensed as </a:t>
            </a:r>
            <a:r>
              <a:rPr lang="en-GB" sz="1100" b="1" i="0" u="sng" strike="noStrike" cap="none">
                <a:solidFill>
                  <a:srgbClr val="FFFFFF"/>
                </a:solidFill>
                <a:latin typeface="Twentieth Century"/>
                <a:ea typeface="Twentieth Century"/>
                <a:cs typeface="Twentieth Century"/>
                <a:sym typeface="Twentieth Century"/>
                <a:hlinkClick r:id="rId16">
                  <a:extLst>
                    <a:ext uri="{A12FA001-AC4F-418D-AE19-62706E023703}">
                      <ahyp:hlinkClr xmlns:ahyp="http://schemas.microsoft.com/office/drawing/2018/hyperlinkcolor" val="tx"/>
                    </a:ext>
                  </a:extLst>
                </a:hlinkClick>
              </a:rPr>
              <a:t>CC BY-NC-SA 4.0</a:t>
            </a:r>
            <a:br>
              <a:rPr lang="en-GB" sz="1100" b="0" i="0" u="none" strike="noStrike" cap="none">
                <a:solidFill>
                  <a:schemeClr val="dk1"/>
                </a:solidFill>
                <a:latin typeface="Twentieth Century"/>
                <a:ea typeface="Twentieth Century"/>
                <a:cs typeface="Twentieth Century"/>
                <a:sym typeface="Twentieth Century"/>
              </a:rPr>
            </a:br>
            <a:endParaRPr sz="1100">
              <a:solidFill>
                <a:schemeClr val="dk1"/>
              </a:solidFill>
              <a:latin typeface="Twentieth Century"/>
              <a:ea typeface="Twentieth Century"/>
              <a:cs typeface="Twentieth Century"/>
              <a:sym typeface="Twentieth Century"/>
            </a:endParaRPr>
          </a:p>
        </p:txBody>
      </p:sp>
      <p:sp>
        <p:nvSpPr>
          <p:cNvPr id="15" name="Google Shape;15;p15"/>
          <p:cNvSpPr txBox="1"/>
          <p:nvPr/>
        </p:nvSpPr>
        <p:spPr>
          <a:xfrm>
            <a:off x="96577" y="6526075"/>
            <a:ext cx="22910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rgbClr val="002060"/>
                </a:solidFill>
                <a:latin typeface="Twentieth Century"/>
                <a:ea typeface="Twentieth Century"/>
                <a:cs typeface="Twentieth Century"/>
                <a:sym typeface="Twentieth Century"/>
              </a:rPr>
              <a:t>Nick Avery</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sp>
        <p:nvSpPr>
          <p:cNvPr id="84" name="Google Shape;84;p1"/>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96" name="Google Shape;96;p1"/>
          <p:cNvSpPr txBox="1"/>
          <p:nvPr/>
        </p:nvSpPr>
        <p:spPr>
          <a:xfrm>
            <a:off x="7519804" y="-7536"/>
            <a:ext cx="4672200" cy="1200600"/>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Twentieth Century"/>
              <a:buNone/>
            </a:pPr>
            <a:r>
              <a:rPr lang="en-GB" sz="2400" i="0" u="none" strike="noStrike" cap="none" dirty="0">
                <a:solidFill>
                  <a:srgbClr val="002060"/>
                </a:solidFill>
                <a:latin typeface="Century Gothic"/>
                <a:ea typeface="Century Gothic"/>
                <a:cs typeface="Century Gothic"/>
                <a:sym typeface="Century Gothic"/>
              </a:rPr>
              <a:t>How many words can you translate into English?</a:t>
            </a:r>
            <a:endParaRPr dirty="0">
              <a:solidFill>
                <a:srgbClr val="00206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Twentieth Century"/>
              <a:buNone/>
            </a:pPr>
            <a:r>
              <a:rPr lang="en-GB" sz="2400" i="0" u="none" strike="noStrike" cap="none" dirty="0">
                <a:solidFill>
                  <a:srgbClr val="002060"/>
                </a:solidFill>
                <a:latin typeface="Century Gothic"/>
                <a:ea typeface="Century Gothic"/>
                <a:cs typeface="Century Gothic"/>
                <a:sym typeface="Century Gothic"/>
              </a:rPr>
              <a:t>Think, pair share</a:t>
            </a:r>
            <a:endParaRPr dirty="0">
              <a:solidFill>
                <a:srgbClr val="002060"/>
              </a:solidFill>
              <a:latin typeface="Century Gothic"/>
              <a:ea typeface="Century Gothic"/>
              <a:cs typeface="Century Gothic"/>
              <a:sym typeface="Century Gothic"/>
            </a:endParaRPr>
          </a:p>
        </p:txBody>
      </p:sp>
      <p:sp>
        <p:nvSpPr>
          <p:cNvPr id="73" name="Google Shape;73;p1" descr="Timer bar"/>
          <p:cNvSpPr/>
          <p:nvPr/>
        </p:nvSpPr>
        <p:spPr>
          <a:xfrm>
            <a:off x="9512083" y="1362298"/>
            <a:ext cx="502131" cy="4156257"/>
          </a:xfrm>
          <a:prstGeom prst="rect">
            <a:avLst/>
          </a:prstGeom>
          <a:solidFill>
            <a:srgbClr val="CC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Twentieth Century"/>
              <a:buNone/>
            </a:pPr>
            <a:endParaRPr sz="2000" b="0" i="0" u="none" strike="noStrike" cap="none">
              <a:solidFill>
                <a:srgbClr val="000000"/>
              </a:solidFill>
              <a:latin typeface="Century Gothic"/>
              <a:ea typeface="Century Gothic"/>
              <a:cs typeface="Century Gothic"/>
              <a:sym typeface="Century Gothic"/>
            </a:endParaRPr>
          </a:p>
        </p:txBody>
      </p:sp>
      <p:sp>
        <p:nvSpPr>
          <p:cNvPr id="74" name="Google Shape;74;p1" descr="Timer bar"/>
          <p:cNvSpPr/>
          <p:nvPr/>
        </p:nvSpPr>
        <p:spPr>
          <a:xfrm>
            <a:off x="9509717" y="1362296"/>
            <a:ext cx="503528" cy="4156259"/>
          </a:xfrm>
          <a:prstGeom prst="rect">
            <a:avLst/>
          </a:prstGeom>
          <a:gradFill>
            <a:gsLst>
              <a:gs pos="0">
                <a:srgbClr val="F08B54"/>
              </a:gs>
              <a:gs pos="50000">
                <a:srgbClr val="F67A26"/>
              </a:gs>
              <a:gs pos="100000">
                <a:srgbClr val="E36A18"/>
              </a:gs>
            </a:gsLst>
            <a:lin ang="5400000" scaled="0"/>
          </a:gradFill>
          <a:ln w="9525" cap="flat" cmpd="sng">
            <a:solidFill>
              <a:srgbClr val="02456F"/>
            </a:solidFill>
            <a:prstDash val="solid"/>
            <a:round/>
            <a:headEnd type="none" w="sm" len="sm"/>
            <a:tailEnd type="none" w="sm" len="sm"/>
          </a:ln>
          <a:effectLst>
            <a:outerShdw blurRad="57150" dist="19050" dir="5400000" algn="ctr" rotWithShape="0">
              <a:schemeClr val="lt1">
                <a:alpha val="62745"/>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Twentieth Century"/>
              <a:buNone/>
            </a:pPr>
            <a:endParaRPr sz="2000" b="0" i="0" u="none" strike="noStrike" cap="none">
              <a:solidFill>
                <a:srgbClr val="000000"/>
              </a:solidFill>
              <a:latin typeface="Century Gothic"/>
              <a:ea typeface="Century Gothic"/>
              <a:cs typeface="Century Gothic"/>
              <a:sym typeface="Century Gothic"/>
            </a:endParaRPr>
          </a:p>
        </p:txBody>
      </p:sp>
      <p:cxnSp>
        <p:nvCxnSpPr>
          <p:cNvPr id="75" name="Google Shape;75;p1">
            <a:extLst>
              <a:ext uri="{C183D7F6-B498-43B3-948B-1728B52AA6E4}">
                <adec:decorative xmlns:adec="http://schemas.microsoft.com/office/drawing/2017/decorative" val="1"/>
              </a:ext>
            </a:extLst>
          </p:cNvPr>
          <p:cNvCxnSpPr/>
          <p:nvPr/>
        </p:nvCxnSpPr>
        <p:spPr>
          <a:xfrm>
            <a:off x="10195456" y="1350870"/>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76" name="Google Shape;76;p1">
            <a:extLst>
              <a:ext uri="{C183D7F6-B498-43B3-948B-1728B52AA6E4}">
                <adec:decorative xmlns:adec="http://schemas.microsoft.com/office/drawing/2017/decorative" val="1"/>
              </a:ext>
            </a:extLst>
          </p:cNvPr>
          <p:cNvCxnSpPr/>
          <p:nvPr/>
        </p:nvCxnSpPr>
        <p:spPr>
          <a:xfrm>
            <a:off x="10220144" y="1350870"/>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77" name="Google Shape;77;p1">
            <a:extLst>
              <a:ext uri="{C183D7F6-B498-43B3-948B-1728B52AA6E4}">
                <adec:decorative xmlns:adec="http://schemas.microsoft.com/office/drawing/2017/decorative" val="1"/>
              </a:ext>
            </a:extLst>
          </p:cNvPr>
          <p:cNvCxnSpPr/>
          <p:nvPr/>
        </p:nvCxnSpPr>
        <p:spPr>
          <a:xfrm>
            <a:off x="10195456" y="5507129"/>
            <a:ext cx="216791" cy="0"/>
          </a:xfrm>
          <a:prstGeom prst="straightConnector1">
            <a:avLst/>
          </a:prstGeom>
          <a:noFill/>
          <a:ln w="28575" cap="flat" cmpd="sng">
            <a:solidFill>
              <a:srgbClr val="1E4E79"/>
            </a:solidFill>
            <a:prstDash val="solid"/>
            <a:round/>
            <a:headEnd type="none" w="med" len="med"/>
            <a:tailEnd type="none" w="med" len="med"/>
          </a:ln>
        </p:spPr>
      </p:cxnSp>
      <p:sp>
        <p:nvSpPr>
          <p:cNvPr id="78" name="Google Shape;78;p1"/>
          <p:cNvSpPr txBox="1"/>
          <p:nvPr/>
        </p:nvSpPr>
        <p:spPr>
          <a:xfrm>
            <a:off x="10195456" y="3334772"/>
            <a:ext cx="143986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E4E79"/>
              </a:buClr>
              <a:buSzPts val="1800"/>
              <a:buFont typeface="Century Gothic"/>
              <a:buNone/>
            </a:pPr>
            <a:r>
              <a:rPr lang="en-GB" sz="1800" b="1" i="0" u="none" strike="noStrike" cap="none">
                <a:solidFill>
                  <a:srgbClr val="1E4E79"/>
                </a:solidFill>
                <a:latin typeface="Century Gothic"/>
                <a:ea typeface="Century Gothic"/>
                <a:cs typeface="Century Gothic"/>
                <a:sym typeface="Century Gothic"/>
              </a:rPr>
              <a:t>Segundos</a:t>
            </a:r>
            <a:endParaRPr sz="1800" b="1" i="0" u="none" strike="noStrike" cap="none">
              <a:solidFill>
                <a:srgbClr val="1E4E79"/>
              </a:solidFill>
              <a:latin typeface="Century Gothic"/>
              <a:ea typeface="Century Gothic"/>
              <a:cs typeface="Century Gothic"/>
              <a:sym typeface="Century Gothic"/>
            </a:endParaRPr>
          </a:p>
        </p:txBody>
      </p:sp>
      <p:sp>
        <p:nvSpPr>
          <p:cNvPr id="79" name="Google Shape;79;p1"/>
          <p:cNvSpPr txBox="1"/>
          <p:nvPr/>
        </p:nvSpPr>
        <p:spPr>
          <a:xfrm>
            <a:off x="10436935" y="1193019"/>
            <a:ext cx="4318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600"/>
              <a:buFont typeface="Century Gothic"/>
              <a:buNone/>
            </a:pPr>
            <a:r>
              <a:rPr lang="en-GB" sz="1600" b="1" i="0" u="none" strike="noStrike" cap="none">
                <a:solidFill>
                  <a:srgbClr val="1E4E79"/>
                </a:solidFill>
                <a:latin typeface="Century Gothic"/>
                <a:ea typeface="Century Gothic"/>
                <a:cs typeface="Century Gothic"/>
                <a:sym typeface="Century Gothic"/>
              </a:rPr>
              <a:t>60</a:t>
            </a:r>
            <a:endParaRPr/>
          </a:p>
        </p:txBody>
      </p:sp>
      <p:sp>
        <p:nvSpPr>
          <p:cNvPr id="80" name="Google Shape;80;p1"/>
          <p:cNvSpPr txBox="1"/>
          <p:nvPr/>
        </p:nvSpPr>
        <p:spPr>
          <a:xfrm>
            <a:off x="10412247" y="5326601"/>
            <a:ext cx="73417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600"/>
              <a:buFont typeface="Century Gothic"/>
              <a:buNone/>
            </a:pPr>
            <a:r>
              <a:rPr lang="en-GB" sz="1600" b="1" i="0" u="none" strike="noStrike" cap="none">
                <a:solidFill>
                  <a:srgbClr val="1E4E79"/>
                </a:solidFill>
                <a:latin typeface="Century Gothic"/>
                <a:ea typeface="Century Gothic"/>
                <a:cs typeface="Century Gothic"/>
                <a:sym typeface="Century Gothic"/>
              </a:rPr>
              <a:t>0</a:t>
            </a:r>
            <a:endParaRPr/>
          </a:p>
        </p:txBody>
      </p:sp>
      <p:graphicFrame>
        <p:nvGraphicFramePr>
          <p:cNvPr id="81" name="Google Shape;81;p1"/>
          <p:cNvGraphicFramePr/>
          <p:nvPr/>
        </p:nvGraphicFramePr>
        <p:xfrm>
          <a:off x="348605" y="1193019"/>
          <a:ext cx="2748750" cy="5085600"/>
        </p:xfrm>
        <a:graphic>
          <a:graphicData uri="http://schemas.openxmlformats.org/drawingml/2006/table">
            <a:tbl>
              <a:tblPr firstRow="1" firstCol="1" bandRow="1">
                <a:noFill/>
                <a:tableStyleId>{666770E0-8B8E-4B58-BB77-6659E3DC57CE}</a:tableStyleId>
              </a:tblPr>
              <a:tblGrid>
                <a:gridCol w="473000">
                  <a:extLst>
                    <a:ext uri="{9D8B030D-6E8A-4147-A177-3AD203B41FA5}">
                      <a16:colId xmlns:a16="http://schemas.microsoft.com/office/drawing/2014/main" val="20000"/>
                    </a:ext>
                  </a:extLst>
                </a:gridCol>
                <a:gridCol w="2275750">
                  <a:extLst>
                    <a:ext uri="{9D8B030D-6E8A-4147-A177-3AD203B41FA5}">
                      <a16:colId xmlns:a16="http://schemas.microsoft.com/office/drawing/2014/main" val="20001"/>
                    </a:ext>
                  </a:extLst>
                </a:gridCol>
              </a:tblGrid>
              <a:tr h="423800">
                <a:tc>
                  <a:txBody>
                    <a:bodyPr/>
                    <a:lstStyle/>
                    <a:p>
                      <a:pPr marL="0" marR="0" lvl="0" indent="0" algn="l"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 </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Word</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extLst>
                  <a:ext uri="{0D108BD9-81ED-4DB2-BD59-A6C34878D82A}">
                    <a16:rowId xmlns:a16="http://schemas.microsoft.com/office/drawing/2014/main" val="10000"/>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1</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¿Cómo?</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1"/>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2</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hoy</a:t>
                      </a:r>
                      <a:endParaRPr/>
                    </a:p>
                  </a:txBody>
                  <a:tcPr marL="68575" marR="68575" marT="0" marB="0" anchor="ctr"/>
                </a:tc>
                <a:extLst>
                  <a:ext uri="{0D108BD9-81ED-4DB2-BD59-A6C34878D82A}">
                    <a16:rowId xmlns:a16="http://schemas.microsoft.com/office/drawing/2014/main" val="10002"/>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3</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nervioso</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3"/>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4</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tranquilo</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4"/>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5</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serio</a:t>
                      </a:r>
                      <a:endParaRPr/>
                    </a:p>
                  </a:txBody>
                  <a:tcPr marL="68575" marR="68575" marT="0" marB="0" anchor="ctr"/>
                </a:tc>
                <a:extLst>
                  <a:ext uri="{0D108BD9-81ED-4DB2-BD59-A6C34878D82A}">
                    <a16:rowId xmlns:a16="http://schemas.microsoft.com/office/drawing/2014/main" val="10005"/>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6</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raro</a:t>
                      </a:r>
                      <a:endParaRPr/>
                    </a:p>
                  </a:txBody>
                  <a:tcPr marL="68575" marR="68575" marT="0" marB="0" anchor="ctr"/>
                </a:tc>
                <a:extLst>
                  <a:ext uri="{0D108BD9-81ED-4DB2-BD59-A6C34878D82A}">
                    <a16:rowId xmlns:a16="http://schemas.microsoft.com/office/drawing/2014/main" val="10006"/>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7</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tonto</a:t>
                      </a:r>
                      <a:endParaRPr/>
                    </a:p>
                  </a:txBody>
                  <a:tcPr marL="68575" marR="68575" marT="0" marB="0" anchor="ctr"/>
                </a:tc>
                <a:extLst>
                  <a:ext uri="{0D108BD9-81ED-4DB2-BD59-A6C34878D82A}">
                    <a16:rowId xmlns:a16="http://schemas.microsoft.com/office/drawing/2014/main" val="10007"/>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8</a:t>
                      </a:r>
                      <a:endParaRPr sz="20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blanco</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8"/>
                  </a:ext>
                </a:extLst>
              </a:tr>
              <a:tr h="423800">
                <a:tc>
                  <a:txBody>
                    <a:bodyPr/>
                    <a:lstStyle/>
                    <a:p>
                      <a:pPr marL="0" marR="0" lvl="0" indent="0" algn="ctr" rtl="0">
                        <a:lnSpc>
                          <a:spcPct val="107000"/>
                        </a:lnSpc>
                        <a:spcBef>
                          <a:spcPts val="0"/>
                        </a:spcBef>
                        <a:spcAft>
                          <a:spcPts val="0"/>
                        </a:spcAft>
                        <a:buClr>
                          <a:srgbClr val="02456F"/>
                        </a:buClr>
                        <a:buSzPts val="2000"/>
                        <a:buFont typeface="Century Gothic"/>
                        <a:buNone/>
                      </a:pPr>
                      <a:r>
                        <a:rPr lang="en-GB" sz="2000" b="1" u="none" strike="noStrike" cap="none">
                          <a:solidFill>
                            <a:srgbClr val="02456F"/>
                          </a:solidFill>
                          <a:latin typeface="Century Gothic"/>
                          <a:ea typeface="Century Gothic"/>
                          <a:cs typeface="Century Gothic"/>
                          <a:sym typeface="Century Gothic"/>
                        </a:rPr>
                        <a:t>9</a:t>
                      </a:r>
                      <a:endParaRPr sz="20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listo</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9"/>
                  </a:ext>
                </a:extLst>
              </a:tr>
              <a:tr h="423800">
                <a:tc>
                  <a:txBody>
                    <a:bodyPr/>
                    <a:lstStyle/>
                    <a:p>
                      <a:pPr marL="0" marR="0" lvl="0" indent="0" algn="ctr" rtl="0">
                        <a:lnSpc>
                          <a:spcPct val="107000"/>
                        </a:lnSpc>
                        <a:spcBef>
                          <a:spcPts val="0"/>
                        </a:spcBef>
                        <a:spcAft>
                          <a:spcPts val="0"/>
                        </a:spcAft>
                        <a:buClr>
                          <a:srgbClr val="02456F"/>
                        </a:buClr>
                        <a:buSzPts val="2000"/>
                        <a:buFont typeface="Century Gothic"/>
                        <a:buNone/>
                      </a:pPr>
                      <a:r>
                        <a:rPr lang="en-GB" sz="2000" b="1" u="none" strike="noStrike" cap="none">
                          <a:solidFill>
                            <a:srgbClr val="02456F"/>
                          </a:solidFill>
                          <a:latin typeface="Century Gothic"/>
                          <a:ea typeface="Century Gothic"/>
                          <a:cs typeface="Century Gothic"/>
                          <a:sym typeface="Century Gothic"/>
                        </a:rPr>
                        <a:t>10</a:t>
                      </a:r>
                      <a:endParaRPr sz="20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seguro</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10"/>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11</a:t>
                      </a:r>
                      <a:endParaRPr sz="20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dirty="0" err="1">
                          <a:solidFill>
                            <a:srgbClr val="115076"/>
                          </a:solidFill>
                          <a:latin typeface="Century Gothic"/>
                          <a:ea typeface="Century Gothic"/>
                          <a:cs typeface="Century Gothic"/>
                          <a:sym typeface="Century Gothic"/>
                        </a:rPr>
                        <a:t>muy</a:t>
                      </a:r>
                      <a:endParaRPr sz="2000" u="none" strike="noStrike" cap="none" dirty="0">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11"/>
                  </a:ext>
                </a:extLst>
              </a:tr>
            </a:tbl>
          </a:graphicData>
        </a:graphic>
      </p:graphicFrame>
      <p:sp>
        <p:nvSpPr>
          <p:cNvPr id="82" name="Google Shape;82;p1">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83" name="Google Shape;83;p1"/>
          <p:cNvSpPr/>
          <p:nvPr/>
        </p:nvSpPr>
        <p:spPr>
          <a:xfrm>
            <a:off x="9248819" y="5737549"/>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85" name="Google Shape;85;p1"/>
          <p:cNvSpPr/>
          <p:nvPr/>
        </p:nvSpPr>
        <p:spPr>
          <a:xfrm>
            <a:off x="3983776" y="1910933"/>
            <a:ext cx="655949" cy="365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very</a:t>
            </a:r>
            <a:endParaRPr/>
          </a:p>
        </p:txBody>
      </p:sp>
      <p:sp>
        <p:nvSpPr>
          <p:cNvPr id="86" name="Google Shape;86;p1"/>
          <p:cNvSpPr/>
          <p:nvPr/>
        </p:nvSpPr>
        <p:spPr>
          <a:xfrm>
            <a:off x="6484345" y="5312943"/>
            <a:ext cx="1548822" cy="365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How? Sorry?</a:t>
            </a:r>
            <a:endParaRPr/>
          </a:p>
        </p:txBody>
      </p:sp>
      <p:sp>
        <p:nvSpPr>
          <p:cNvPr id="87" name="Google Shape;87;p1"/>
          <p:cNvSpPr/>
          <p:nvPr/>
        </p:nvSpPr>
        <p:spPr>
          <a:xfrm>
            <a:off x="6450860" y="3059667"/>
            <a:ext cx="8531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today</a:t>
            </a:r>
            <a:endParaRPr sz="1800" b="0" i="0" u="none" strike="noStrike" cap="none">
              <a:solidFill>
                <a:srgbClr val="000000"/>
              </a:solidFill>
              <a:latin typeface="Twentieth Century"/>
              <a:ea typeface="Twentieth Century"/>
              <a:cs typeface="Twentieth Century"/>
              <a:sym typeface="Twentieth Century"/>
            </a:endParaRPr>
          </a:p>
        </p:txBody>
      </p:sp>
      <p:sp>
        <p:nvSpPr>
          <p:cNvPr id="88" name="Google Shape;88;p1"/>
          <p:cNvSpPr/>
          <p:nvPr/>
        </p:nvSpPr>
        <p:spPr>
          <a:xfrm>
            <a:off x="7131346" y="2292964"/>
            <a:ext cx="10550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nervous</a:t>
            </a:r>
            <a:endParaRPr sz="1800" b="0" i="0" u="none" strike="noStrike" cap="none">
              <a:solidFill>
                <a:srgbClr val="000000"/>
              </a:solidFill>
              <a:latin typeface="Twentieth Century"/>
              <a:ea typeface="Twentieth Century"/>
              <a:cs typeface="Twentieth Century"/>
              <a:sym typeface="Twentieth Century"/>
            </a:endParaRPr>
          </a:p>
        </p:txBody>
      </p:sp>
      <p:sp>
        <p:nvSpPr>
          <p:cNvPr id="89" name="Google Shape;89;p1"/>
          <p:cNvSpPr/>
          <p:nvPr/>
        </p:nvSpPr>
        <p:spPr>
          <a:xfrm>
            <a:off x="4116809" y="4005474"/>
            <a:ext cx="7537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calm</a:t>
            </a:r>
            <a:endParaRPr sz="1800" b="0" i="0" u="none" strike="noStrike" cap="none">
              <a:solidFill>
                <a:srgbClr val="000000"/>
              </a:solidFill>
              <a:latin typeface="Twentieth Century"/>
              <a:ea typeface="Twentieth Century"/>
              <a:cs typeface="Twentieth Century"/>
              <a:sym typeface="Twentieth Century"/>
            </a:endParaRPr>
          </a:p>
        </p:txBody>
      </p:sp>
      <p:sp>
        <p:nvSpPr>
          <p:cNvPr id="90" name="Google Shape;90;p1"/>
          <p:cNvSpPr/>
          <p:nvPr/>
        </p:nvSpPr>
        <p:spPr>
          <a:xfrm>
            <a:off x="5798375" y="1600048"/>
            <a:ext cx="9220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serious</a:t>
            </a:r>
            <a:endParaRPr sz="1800" b="0" i="0" u="none" strike="noStrike" cap="none">
              <a:solidFill>
                <a:srgbClr val="000000"/>
              </a:solidFill>
              <a:latin typeface="Twentieth Century"/>
              <a:ea typeface="Twentieth Century"/>
              <a:cs typeface="Twentieth Century"/>
              <a:sym typeface="Twentieth Century"/>
            </a:endParaRPr>
          </a:p>
        </p:txBody>
      </p:sp>
      <p:sp>
        <p:nvSpPr>
          <p:cNvPr id="91" name="Google Shape;91;p1"/>
          <p:cNvSpPr/>
          <p:nvPr/>
        </p:nvSpPr>
        <p:spPr>
          <a:xfrm>
            <a:off x="5851176" y="4062826"/>
            <a:ext cx="10262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strange</a:t>
            </a:r>
            <a:endParaRPr sz="1800" b="0" i="0" u="none" strike="noStrike" cap="none">
              <a:solidFill>
                <a:srgbClr val="000000"/>
              </a:solidFill>
              <a:latin typeface="Twentieth Century"/>
              <a:ea typeface="Twentieth Century"/>
              <a:cs typeface="Twentieth Century"/>
              <a:sym typeface="Twentieth Century"/>
            </a:endParaRPr>
          </a:p>
        </p:txBody>
      </p:sp>
      <p:sp>
        <p:nvSpPr>
          <p:cNvPr id="92" name="Google Shape;92;p1"/>
          <p:cNvSpPr/>
          <p:nvPr/>
        </p:nvSpPr>
        <p:spPr>
          <a:xfrm>
            <a:off x="7658894" y="3721854"/>
            <a:ext cx="5373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silly</a:t>
            </a:r>
            <a:endParaRPr sz="1800" b="0" i="0" u="none" strike="noStrike" cap="none">
              <a:solidFill>
                <a:srgbClr val="000000"/>
              </a:solidFill>
              <a:latin typeface="Twentieth Century"/>
              <a:ea typeface="Twentieth Century"/>
              <a:cs typeface="Twentieth Century"/>
              <a:sym typeface="Twentieth Century"/>
            </a:endParaRPr>
          </a:p>
        </p:txBody>
      </p:sp>
      <p:sp>
        <p:nvSpPr>
          <p:cNvPr id="93" name="Google Shape;93;p1"/>
          <p:cNvSpPr/>
          <p:nvPr/>
        </p:nvSpPr>
        <p:spPr>
          <a:xfrm>
            <a:off x="4741775" y="2373522"/>
            <a:ext cx="1433406" cy="365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white, pale</a:t>
            </a:r>
            <a:endParaRPr/>
          </a:p>
        </p:txBody>
      </p:sp>
      <p:sp>
        <p:nvSpPr>
          <p:cNvPr id="94" name="Google Shape;94;p1"/>
          <p:cNvSpPr/>
          <p:nvPr/>
        </p:nvSpPr>
        <p:spPr>
          <a:xfrm>
            <a:off x="4741775" y="5126546"/>
            <a:ext cx="84350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ready</a:t>
            </a:r>
            <a:endParaRPr sz="1800" b="0" i="0" u="none" strike="noStrike" cap="none">
              <a:solidFill>
                <a:srgbClr val="000000"/>
              </a:solidFill>
              <a:latin typeface="Twentieth Century"/>
              <a:ea typeface="Twentieth Century"/>
              <a:cs typeface="Twentieth Century"/>
              <a:sym typeface="Twentieth Century"/>
            </a:endParaRPr>
          </a:p>
        </p:txBody>
      </p:sp>
      <p:sp>
        <p:nvSpPr>
          <p:cNvPr id="95" name="Google Shape;95;p1"/>
          <p:cNvSpPr/>
          <p:nvPr/>
        </p:nvSpPr>
        <p:spPr>
          <a:xfrm>
            <a:off x="3500979" y="3046718"/>
            <a:ext cx="1555234" cy="365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sure, certain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0"/>
                                        <p:tgtEl>
                                          <p:spTgt spid="74"/>
                                        </p:tgtEl>
                                      </p:cBhvr>
                                    </p:animEffect>
                                    <p:set>
                                      <p:cBhvr>
                                        <p:cTn id="7" dur="1" fill="hold">
                                          <p:stCondLst>
                                            <p:cond delay="5000"/>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sp>
        <p:nvSpPr>
          <p:cNvPr id="264" name="Google Shape;264;p10">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265" name="Google Shape;265;p10"/>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266" name="Google Shape;266;p10"/>
          <p:cNvSpPr txBox="1"/>
          <p:nvPr/>
        </p:nvSpPr>
        <p:spPr>
          <a:xfrm>
            <a:off x="8632813" y="127703"/>
            <a:ext cx="2164760" cy="369332"/>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wentieth Century"/>
              <a:buNone/>
            </a:pPr>
            <a:r>
              <a:rPr lang="en-GB" sz="1800" b="0" i="0" u="none" strike="noStrike" cap="none">
                <a:solidFill>
                  <a:srgbClr val="000000"/>
                </a:solidFill>
                <a:latin typeface="Twentieth Century"/>
                <a:ea typeface="Twentieth Century"/>
                <a:cs typeface="Twentieth Century"/>
                <a:sym typeface="Twentieth Century"/>
              </a:rPr>
              <a:t>Say the correct word </a:t>
            </a:r>
            <a:endParaRPr/>
          </a:p>
        </p:txBody>
      </p:sp>
      <p:sp>
        <p:nvSpPr>
          <p:cNvPr id="271" name="Google Shape;271;p10"/>
          <p:cNvSpPr txBox="1"/>
          <p:nvPr/>
        </p:nvSpPr>
        <p:spPr>
          <a:xfrm>
            <a:off x="7603677" y="62098"/>
            <a:ext cx="4254691" cy="1384954"/>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wentieth Century"/>
              <a:buNone/>
            </a:pP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Cómo</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se dice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en</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español</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endParaRPr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800"/>
              <a:buFont typeface="Twentieth Century"/>
              <a:buNone/>
            </a:pPr>
            <a:r>
              <a:rPr lang="en-GB"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Say the correct word </a:t>
            </a:r>
            <a:endParaRPr dirty="0">
              <a:solidFill>
                <a:schemeClr val="accent5">
                  <a:lumMod val="50000"/>
                </a:schemeClr>
              </a:solidFill>
              <a:latin typeface="Century Gothic" panose="020B0502020202020204" pitchFamily="34" charset="0"/>
            </a:endParaRPr>
          </a:p>
        </p:txBody>
      </p:sp>
      <p:pic>
        <p:nvPicPr>
          <p:cNvPr id="269" name="Google Shape;269;p10" descr="Caspar the friendly ghost"/>
          <p:cNvPicPr preferRelativeResize="0"/>
          <p:nvPr/>
        </p:nvPicPr>
        <p:blipFill rotWithShape="1">
          <a:blip r:embed="rId4">
            <a:alphaModFix/>
          </a:blip>
          <a:srcRect/>
          <a:stretch/>
        </p:blipFill>
        <p:spPr>
          <a:xfrm>
            <a:off x="4759045" y="1709760"/>
            <a:ext cx="2962671" cy="2446902"/>
          </a:xfrm>
          <a:prstGeom prst="rect">
            <a:avLst/>
          </a:prstGeom>
          <a:noFill/>
          <a:ln>
            <a:noFill/>
          </a:ln>
        </p:spPr>
      </p:pic>
      <p:sp>
        <p:nvSpPr>
          <p:cNvPr id="267" name="Google Shape;267;p10"/>
          <p:cNvSpPr/>
          <p:nvPr/>
        </p:nvSpPr>
        <p:spPr>
          <a:xfrm>
            <a:off x="2075177" y="4619254"/>
            <a:ext cx="2590774" cy="91281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blanco</a:t>
            </a:r>
            <a:endParaRPr sz="5400" b="0" i="0" u="none" strike="noStrike" cap="none">
              <a:solidFill>
                <a:srgbClr val="FF0000"/>
              </a:solidFill>
              <a:latin typeface="Century Gothic"/>
              <a:ea typeface="Century Gothic"/>
              <a:cs typeface="Century Gothic"/>
              <a:sym typeface="Century Gothic"/>
            </a:endParaRPr>
          </a:p>
        </p:txBody>
      </p:sp>
      <p:sp>
        <p:nvSpPr>
          <p:cNvPr id="268" name="Google Shape;268;p10"/>
          <p:cNvSpPr/>
          <p:nvPr/>
        </p:nvSpPr>
        <p:spPr>
          <a:xfrm>
            <a:off x="7848624" y="4615791"/>
            <a:ext cx="296267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nervioso</a:t>
            </a:r>
            <a:endParaRPr sz="5400" b="0" i="0" u="none" strike="noStrike" cap="none">
              <a:solidFill>
                <a:srgbClr val="FF0000"/>
              </a:solidFill>
              <a:latin typeface="Twentieth Century"/>
              <a:ea typeface="Twentieth Century"/>
              <a:cs typeface="Twentieth Century"/>
              <a:sym typeface="Twentieth Century"/>
            </a:endParaRPr>
          </a:p>
        </p:txBody>
      </p:sp>
      <p:sp>
        <p:nvSpPr>
          <p:cNvPr id="270" name="Google Shape;270;p10">
            <a:extLst>
              <a:ext uri="{C183D7F6-B498-43B3-948B-1728B52AA6E4}">
                <adec:decorative xmlns:adec="http://schemas.microsoft.com/office/drawing/2017/decorative" val="1"/>
              </a:ext>
            </a:extLst>
          </p:cNvPr>
          <p:cNvSpPr/>
          <p:nvPr/>
        </p:nvSpPr>
        <p:spPr>
          <a:xfrm>
            <a:off x="1727200" y="4395931"/>
            <a:ext cx="3523343" cy="1540412"/>
          </a:xfrm>
          <a:prstGeom prst="ellipse">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sp>
        <p:nvSpPr>
          <p:cNvPr id="278" name="Google Shape;278;p11">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279" name="Google Shape;279;p11"/>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280" name="Google Shape;280;p11"/>
          <p:cNvSpPr txBox="1"/>
          <p:nvPr/>
        </p:nvSpPr>
        <p:spPr>
          <a:xfrm>
            <a:off x="8632813" y="127703"/>
            <a:ext cx="2164760" cy="369332"/>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wentieth Century"/>
              <a:buNone/>
            </a:pPr>
            <a:r>
              <a:rPr lang="en-GB" sz="1800" b="0" i="0" u="none" strike="noStrike" cap="none">
                <a:solidFill>
                  <a:srgbClr val="000000"/>
                </a:solidFill>
                <a:latin typeface="Twentieth Century"/>
                <a:ea typeface="Twentieth Century"/>
                <a:cs typeface="Twentieth Century"/>
                <a:sym typeface="Twentieth Century"/>
              </a:rPr>
              <a:t>Say the correct word </a:t>
            </a:r>
            <a:endParaRPr/>
          </a:p>
        </p:txBody>
      </p:sp>
      <p:sp>
        <p:nvSpPr>
          <p:cNvPr id="285" name="Google Shape;285;p11"/>
          <p:cNvSpPr txBox="1"/>
          <p:nvPr/>
        </p:nvSpPr>
        <p:spPr>
          <a:xfrm>
            <a:off x="7603677" y="62098"/>
            <a:ext cx="4254691" cy="1384954"/>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wentieth Century"/>
              <a:buNone/>
            </a:pP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Cómo</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se dice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en</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español</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endParaRPr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800"/>
              <a:buFont typeface="Twentieth Century"/>
              <a:buNone/>
            </a:pPr>
            <a:r>
              <a:rPr lang="en-GB"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Say the correct word </a:t>
            </a:r>
            <a:endParaRPr dirty="0">
              <a:solidFill>
                <a:schemeClr val="accent5">
                  <a:lumMod val="50000"/>
                </a:schemeClr>
              </a:solidFill>
              <a:latin typeface="Century Gothic" panose="020B0502020202020204" pitchFamily="34" charset="0"/>
            </a:endParaRPr>
          </a:p>
        </p:txBody>
      </p:sp>
      <p:pic>
        <p:nvPicPr>
          <p:cNvPr id="283" name="Google Shape;283;p11" descr="Girl with pigtails sticking tongue out"/>
          <p:cNvPicPr preferRelativeResize="0"/>
          <p:nvPr/>
        </p:nvPicPr>
        <p:blipFill rotWithShape="1">
          <a:blip r:embed="rId4">
            <a:alphaModFix/>
          </a:blip>
          <a:srcRect b="13110"/>
          <a:stretch/>
        </p:blipFill>
        <p:spPr>
          <a:xfrm>
            <a:off x="4685896" y="1468371"/>
            <a:ext cx="2820207" cy="2643343"/>
          </a:xfrm>
          <a:prstGeom prst="rect">
            <a:avLst/>
          </a:prstGeom>
          <a:noFill/>
          <a:ln>
            <a:noFill/>
          </a:ln>
        </p:spPr>
      </p:pic>
      <p:sp>
        <p:nvSpPr>
          <p:cNvPr id="281" name="Google Shape;281;p11"/>
          <p:cNvSpPr/>
          <p:nvPr/>
        </p:nvSpPr>
        <p:spPr>
          <a:xfrm>
            <a:off x="2518408" y="4619254"/>
            <a:ext cx="1704313" cy="91281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serio</a:t>
            </a:r>
            <a:endParaRPr/>
          </a:p>
        </p:txBody>
      </p:sp>
      <p:sp>
        <p:nvSpPr>
          <p:cNvPr id="282" name="Google Shape;282;p11"/>
          <p:cNvSpPr/>
          <p:nvPr/>
        </p:nvSpPr>
        <p:spPr>
          <a:xfrm>
            <a:off x="7848624" y="4615791"/>
            <a:ext cx="198163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tonto</a:t>
            </a:r>
            <a:endParaRPr sz="5400" b="0" i="0" u="none" strike="noStrike" cap="none">
              <a:solidFill>
                <a:srgbClr val="FF0000"/>
              </a:solidFill>
              <a:latin typeface="Twentieth Century"/>
              <a:ea typeface="Twentieth Century"/>
              <a:cs typeface="Twentieth Century"/>
              <a:sym typeface="Twentieth Century"/>
            </a:endParaRPr>
          </a:p>
        </p:txBody>
      </p:sp>
      <p:sp>
        <p:nvSpPr>
          <p:cNvPr id="284" name="Google Shape;284;p11">
            <a:extLst>
              <a:ext uri="{C183D7F6-B498-43B3-948B-1728B52AA6E4}">
                <adec:decorative xmlns:adec="http://schemas.microsoft.com/office/drawing/2017/decorative" val="1"/>
              </a:ext>
            </a:extLst>
          </p:cNvPr>
          <p:cNvSpPr/>
          <p:nvPr/>
        </p:nvSpPr>
        <p:spPr>
          <a:xfrm>
            <a:off x="7077768" y="4361081"/>
            <a:ext cx="3523343" cy="1540412"/>
          </a:xfrm>
          <a:prstGeom prst="ellipse">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1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sp>
        <p:nvSpPr>
          <p:cNvPr id="292" name="Google Shape;292;p12">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293" name="Google Shape;293;p12"/>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294" name="Google Shape;294;p12"/>
          <p:cNvSpPr txBox="1"/>
          <p:nvPr/>
        </p:nvSpPr>
        <p:spPr>
          <a:xfrm>
            <a:off x="8632813" y="127703"/>
            <a:ext cx="2164760" cy="369332"/>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wentieth Century"/>
              <a:buNone/>
            </a:pPr>
            <a:r>
              <a:rPr lang="en-GB" sz="1800" b="0" i="0" u="none" strike="noStrike" cap="none">
                <a:solidFill>
                  <a:srgbClr val="000000"/>
                </a:solidFill>
                <a:latin typeface="Twentieth Century"/>
                <a:ea typeface="Twentieth Century"/>
                <a:cs typeface="Twentieth Century"/>
                <a:sym typeface="Twentieth Century"/>
              </a:rPr>
              <a:t>Say the correct word </a:t>
            </a:r>
            <a:endParaRPr/>
          </a:p>
        </p:txBody>
      </p:sp>
      <p:sp>
        <p:nvSpPr>
          <p:cNvPr id="299" name="Google Shape;299;p12"/>
          <p:cNvSpPr txBox="1"/>
          <p:nvPr/>
        </p:nvSpPr>
        <p:spPr>
          <a:xfrm>
            <a:off x="7603677" y="62098"/>
            <a:ext cx="4254691" cy="1384954"/>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wentieth Century"/>
              <a:buNone/>
            </a:pP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Cómo</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se dice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en</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español</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endParaRPr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800"/>
              <a:buFont typeface="Twentieth Century"/>
              <a:buNone/>
            </a:pPr>
            <a:r>
              <a:rPr lang="en-GB"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Say the correct word </a:t>
            </a:r>
            <a:endParaRPr dirty="0">
              <a:solidFill>
                <a:schemeClr val="accent5">
                  <a:lumMod val="50000"/>
                </a:schemeClr>
              </a:solidFill>
              <a:latin typeface="Century Gothic" panose="020B0502020202020204" pitchFamily="34" charset="0"/>
            </a:endParaRPr>
          </a:p>
        </p:txBody>
      </p:sp>
      <p:pic>
        <p:nvPicPr>
          <p:cNvPr id="297" name="Google Shape;297;p12" descr="Man walking smiling with thumbs up"/>
          <p:cNvPicPr preferRelativeResize="0"/>
          <p:nvPr/>
        </p:nvPicPr>
        <p:blipFill rotWithShape="1">
          <a:blip r:embed="rId4">
            <a:alphaModFix/>
          </a:blip>
          <a:srcRect/>
          <a:stretch/>
        </p:blipFill>
        <p:spPr>
          <a:xfrm>
            <a:off x="5185795" y="1622426"/>
            <a:ext cx="1820409" cy="2831748"/>
          </a:xfrm>
          <a:prstGeom prst="rect">
            <a:avLst/>
          </a:prstGeom>
          <a:noFill/>
          <a:ln>
            <a:noFill/>
          </a:ln>
        </p:spPr>
      </p:pic>
      <p:sp>
        <p:nvSpPr>
          <p:cNvPr id="295" name="Google Shape;295;p12"/>
          <p:cNvSpPr/>
          <p:nvPr/>
        </p:nvSpPr>
        <p:spPr>
          <a:xfrm>
            <a:off x="2518408" y="4619254"/>
            <a:ext cx="1704313" cy="91281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serio</a:t>
            </a:r>
            <a:endParaRPr/>
          </a:p>
        </p:txBody>
      </p:sp>
      <p:sp>
        <p:nvSpPr>
          <p:cNvPr id="296" name="Google Shape;296;p12"/>
          <p:cNvSpPr/>
          <p:nvPr/>
        </p:nvSpPr>
        <p:spPr>
          <a:xfrm>
            <a:off x="7848624" y="4615791"/>
            <a:ext cx="245451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seguro</a:t>
            </a:r>
            <a:endParaRPr sz="5400" b="0" i="0" u="none" strike="noStrike" cap="none">
              <a:solidFill>
                <a:srgbClr val="FF0000"/>
              </a:solidFill>
              <a:latin typeface="Twentieth Century"/>
              <a:ea typeface="Twentieth Century"/>
              <a:cs typeface="Twentieth Century"/>
              <a:sym typeface="Twentieth Century"/>
            </a:endParaRPr>
          </a:p>
        </p:txBody>
      </p:sp>
      <p:sp>
        <p:nvSpPr>
          <p:cNvPr id="298" name="Google Shape;298;p12">
            <a:extLst>
              <a:ext uri="{C183D7F6-B498-43B3-948B-1728B52AA6E4}">
                <adec:decorative xmlns:adec="http://schemas.microsoft.com/office/drawing/2017/decorative" val="1"/>
              </a:ext>
            </a:extLst>
          </p:cNvPr>
          <p:cNvSpPr/>
          <p:nvPr/>
        </p:nvSpPr>
        <p:spPr>
          <a:xfrm>
            <a:off x="7258756" y="4423434"/>
            <a:ext cx="3523343" cy="1540412"/>
          </a:xfrm>
          <a:prstGeom prst="ellipse">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sp>
        <p:nvSpPr>
          <p:cNvPr id="317" name="Google Shape;317;p13"/>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306" name="Google Shape;306;p13" descr="Timer"/>
          <p:cNvSpPr/>
          <p:nvPr/>
        </p:nvSpPr>
        <p:spPr>
          <a:xfrm>
            <a:off x="9512083" y="1362298"/>
            <a:ext cx="502131" cy="4156257"/>
          </a:xfrm>
          <a:prstGeom prst="rect">
            <a:avLst/>
          </a:prstGeom>
          <a:solidFill>
            <a:srgbClr val="CC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Twentieth Century"/>
              <a:buNone/>
            </a:pPr>
            <a:endParaRPr sz="2000" b="0" i="0" u="none" strike="noStrike" cap="none">
              <a:solidFill>
                <a:srgbClr val="000000"/>
              </a:solidFill>
              <a:latin typeface="Century Gothic"/>
              <a:ea typeface="Century Gothic"/>
              <a:cs typeface="Century Gothic"/>
              <a:sym typeface="Century Gothic"/>
            </a:endParaRPr>
          </a:p>
        </p:txBody>
      </p:sp>
      <p:sp>
        <p:nvSpPr>
          <p:cNvPr id="307" name="Google Shape;307;p13" descr="Timer"/>
          <p:cNvSpPr/>
          <p:nvPr/>
        </p:nvSpPr>
        <p:spPr>
          <a:xfrm>
            <a:off x="9509717" y="1362296"/>
            <a:ext cx="503528" cy="4156259"/>
          </a:xfrm>
          <a:prstGeom prst="rect">
            <a:avLst/>
          </a:prstGeom>
          <a:gradFill>
            <a:gsLst>
              <a:gs pos="0">
                <a:srgbClr val="F08B54"/>
              </a:gs>
              <a:gs pos="50000">
                <a:srgbClr val="F67A26"/>
              </a:gs>
              <a:gs pos="100000">
                <a:srgbClr val="E36A18"/>
              </a:gs>
            </a:gsLst>
            <a:lin ang="5400000" scaled="0"/>
          </a:gradFill>
          <a:ln w="9525" cap="flat" cmpd="sng">
            <a:solidFill>
              <a:srgbClr val="02456F"/>
            </a:solidFill>
            <a:prstDash val="solid"/>
            <a:round/>
            <a:headEnd type="none" w="sm" len="sm"/>
            <a:tailEnd type="none" w="sm" len="sm"/>
          </a:ln>
          <a:effectLst>
            <a:outerShdw blurRad="57150" dist="19050" dir="5400000" algn="ctr" rotWithShape="0">
              <a:schemeClr val="lt1">
                <a:alpha val="62745"/>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Twentieth Century"/>
              <a:buNone/>
            </a:pPr>
            <a:endParaRPr sz="2000" b="0" i="0" u="none" strike="noStrike" cap="none">
              <a:solidFill>
                <a:srgbClr val="000000"/>
              </a:solidFill>
              <a:latin typeface="Century Gothic"/>
              <a:ea typeface="Century Gothic"/>
              <a:cs typeface="Century Gothic"/>
              <a:sym typeface="Century Gothic"/>
            </a:endParaRPr>
          </a:p>
        </p:txBody>
      </p:sp>
      <p:sp>
        <p:nvSpPr>
          <p:cNvPr id="312" name="Google Shape;312;p13"/>
          <p:cNvSpPr txBox="1"/>
          <p:nvPr/>
        </p:nvSpPr>
        <p:spPr>
          <a:xfrm>
            <a:off x="10436935" y="1193019"/>
            <a:ext cx="4318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600"/>
              <a:buFont typeface="Century Gothic"/>
              <a:buNone/>
            </a:pPr>
            <a:r>
              <a:rPr lang="en-GB" sz="1600" b="1" i="0" u="none" strike="noStrike" cap="none">
                <a:solidFill>
                  <a:srgbClr val="1E4E79"/>
                </a:solidFill>
                <a:latin typeface="Century Gothic"/>
                <a:ea typeface="Century Gothic"/>
                <a:cs typeface="Century Gothic"/>
                <a:sym typeface="Century Gothic"/>
              </a:rPr>
              <a:t>60</a:t>
            </a:r>
            <a:endParaRPr/>
          </a:p>
        </p:txBody>
      </p:sp>
      <p:sp>
        <p:nvSpPr>
          <p:cNvPr id="313" name="Google Shape;313;p13"/>
          <p:cNvSpPr txBox="1"/>
          <p:nvPr/>
        </p:nvSpPr>
        <p:spPr>
          <a:xfrm>
            <a:off x="10412247" y="5326601"/>
            <a:ext cx="73417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600"/>
              <a:buFont typeface="Century Gothic"/>
              <a:buNone/>
            </a:pPr>
            <a:r>
              <a:rPr lang="en-GB" sz="1600" b="1" i="0" u="none" strike="noStrike" cap="none">
                <a:solidFill>
                  <a:srgbClr val="1E4E79"/>
                </a:solidFill>
                <a:latin typeface="Century Gothic"/>
                <a:ea typeface="Century Gothic"/>
                <a:cs typeface="Century Gothic"/>
                <a:sym typeface="Century Gothic"/>
              </a:rPr>
              <a:t>0</a:t>
            </a:r>
            <a:endParaRPr/>
          </a:p>
        </p:txBody>
      </p:sp>
      <p:sp>
        <p:nvSpPr>
          <p:cNvPr id="311" name="Google Shape;311;p13"/>
          <p:cNvSpPr txBox="1"/>
          <p:nvPr/>
        </p:nvSpPr>
        <p:spPr>
          <a:xfrm>
            <a:off x="10195456" y="3334772"/>
            <a:ext cx="143986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E4E79"/>
              </a:buClr>
              <a:buSzPts val="1800"/>
              <a:buFont typeface="Century Gothic"/>
              <a:buNone/>
            </a:pPr>
            <a:r>
              <a:rPr lang="en-GB" sz="1800" b="1" i="0" u="none" strike="noStrike" cap="none">
                <a:solidFill>
                  <a:srgbClr val="1E4E79"/>
                </a:solidFill>
                <a:latin typeface="Century Gothic"/>
                <a:ea typeface="Century Gothic"/>
                <a:cs typeface="Century Gothic"/>
                <a:sym typeface="Century Gothic"/>
              </a:rPr>
              <a:t>Segundos</a:t>
            </a:r>
            <a:endParaRPr sz="1800" b="1" i="0" u="none" strike="noStrike" cap="none">
              <a:solidFill>
                <a:srgbClr val="1E4E79"/>
              </a:solidFill>
              <a:latin typeface="Century Gothic"/>
              <a:ea typeface="Century Gothic"/>
              <a:cs typeface="Century Gothic"/>
              <a:sym typeface="Century Gothic"/>
            </a:endParaRPr>
          </a:p>
        </p:txBody>
      </p:sp>
      <p:cxnSp>
        <p:nvCxnSpPr>
          <p:cNvPr id="308" name="Google Shape;308;p13">
            <a:extLst>
              <a:ext uri="{C183D7F6-B498-43B3-948B-1728B52AA6E4}">
                <adec:decorative xmlns:adec="http://schemas.microsoft.com/office/drawing/2017/decorative" val="1"/>
              </a:ext>
            </a:extLst>
          </p:cNvPr>
          <p:cNvCxnSpPr/>
          <p:nvPr/>
        </p:nvCxnSpPr>
        <p:spPr>
          <a:xfrm>
            <a:off x="10195456" y="1350870"/>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09" name="Google Shape;309;p13">
            <a:extLst>
              <a:ext uri="{C183D7F6-B498-43B3-948B-1728B52AA6E4}">
                <adec:decorative xmlns:adec="http://schemas.microsoft.com/office/drawing/2017/decorative" val="1"/>
              </a:ext>
            </a:extLst>
          </p:cNvPr>
          <p:cNvCxnSpPr/>
          <p:nvPr/>
        </p:nvCxnSpPr>
        <p:spPr>
          <a:xfrm>
            <a:off x="10220144" y="1350870"/>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10" name="Google Shape;310;p13">
            <a:extLst>
              <a:ext uri="{C183D7F6-B498-43B3-948B-1728B52AA6E4}">
                <adec:decorative xmlns:adec="http://schemas.microsoft.com/office/drawing/2017/decorative" val="1"/>
              </a:ext>
            </a:extLst>
          </p:cNvPr>
          <p:cNvCxnSpPr/>
          <p:nvPr/>
        </p:nvCxnSpPr>
        <p:spPr>
          <a:xfrm>
            <a:off x="10195456" y="5507129"/>
            <a:ext cx="216791" cy="0"/>
          </a:xfrm>
          <a:prstGeom prst="straightConnector1">
            <a:avLst/>
          </a:prstGeom>
          <a:noFill/>
          <a:ln w="28575" cap="flat" cmpd="sng">
            <a:solidFill>
              <a:srgbClr val="1E4E79"/>
            </a:solidFill>
            <a:prstDash val="solid"/>
            <a:round/>
            <a:headEnd type="none" w="med" len="med"/>
            <a:tailEnd type="none" w="med" len="med"/>
          </a:ln>
        </p:spPr>
      </p:cxnSp>
      <p:graphicFrame>
        <p:nvGraphicFramePr>
          <p:cNvPr id="314" name="Google Shape;314;p13"/>
          <p:cNvGraphicFramePr/>
          <p:nvPr/>
        </p:nvGraphicFramePr>
        <p:xfrm>
          <a:off x="3278343" y="1221944"/>
          <a:ext cx="5517825" cy="5085600"/>
        </p:xfrm>
        <a:graphic>
          <a:graphicData uri="http://schemas.openxmlformats.org/drawingml/2006/table">
            <a:tbl>
              <a:tblPr firstRow="1" firstCol="1" bandRow="1">
                <a:noFill/>
                <a:tableStyleId>{666770E0-8B8E-4B58-BB77-6659E3DC57CE}</a:tableStyleId>
              </a:tblPr>
              <a:tblGrid>
                <a:gridCol w="473000">
                  <a:extLst>
                    <a:ext uri="{9D8B030D-6E8A-4147-A177-3AD203B41FA5}">
                      <a16:colId xmlns:a16="http://schemas.microsoft.com/office/drawing/2014/main" val="20000"/>
                    </a:ext>
                  </a:extLst>
                </a:gridCol>
                <a:gridCol w="2275750">
                  <a:extLst>
                    <a:ext uri="{9D8B030D-6E8A-4147-A177-3AD203B41FA5}">
                      <a16:colId xmlns:a16="http://schemas.microsoft.com/office/drawing/2014/main" val="20001"/>
                    </a:ext>
                  </a:extLst>
                </a:gridCol>
                <a:gridCol w="2769075">
                  <a:extLst>
                    <a:ext uri="{9D8B030D-6E8A-4147-A177-3AD203B41FA5}">
                      <a16:colId xmlns:a16="http://schemas.microsoft.com/office/drawing/2014/main" val="20002"/>
                    </a:ext>
                  </a:extLst>
                </a:gridCol>
              </a:tblGrid>
              <a:tr h="423800">
                <a:tc>
                  <a:txBody>
                    <a:bodyPr/>
                    <a:lstStyle/>
                    <a:p>
                      <a:pPr marL="0" marR="0" lvl="0" indent="0" algn="l"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 </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b="1" u="none" strike="noStrike" cap="none" dirty="0">
                          <a:solidFill>
                            <a:srgbClr val="02456F"/>
                          </a:solidFill>
                          <a:latin typeface="Century Gothic"/>
                          <a:ea typeface="Century Gothic"/>
                          <a:cs typeface="Century Gothic"/>
                          <a:sym typeface="Century Gothic"/>
                        </a:rPr>
                        <a:t>Word</a:t>
                      </a:r>
                      <a:endParaRPr sz="1600" b="1" u="none" strike="noStrike" cap="none" dirty="0">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English meaning</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extLst>
                  <a:ext uri="{0D108BD9-81ED-4DB2-BD59-A6C34878D82A}">
                    <a16:rowId xmlns:a16="http://schemas.microsoft.com/office/drawing/2014/main" val="10000"/>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1</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¿Cómo?</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1"/>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2</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hoy</a:t>
                      </a:r>
                      <a:endParaRPr/>
                    </a:p>
                  </a:txBody>
                  <a:tcPr marL="68575" marR="68575" marT="0" marB="0" anchor="ctr"/>
                </a:tc>
                <a:tc>
                  <a:txBody>
                    <a:bodyPr/>
                    <a:lstStyle/>
                    <a:p>
                      <a:pPr marL="0" marR="0" lvl="0" indent="0" algn="ctr" rtl="0">
                        <a:lnSpc>
                          <a:spcPct val="107000"/>
                        </a:lnSpc>
                        <a:spcBef>
                          <a:spcPts val="0"/>
                        </a:spcBef>
                        <a:spcAft>
                          <a:spcPts val="0"/>
                        </a:spcAft>
                        <a:buNone/>
                      </a:pP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2"/>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3</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nervioso</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3"/>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4</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tranquilo</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4"/>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5</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serio</a:t>
                      </a:r>
                      <a:endParaRPr/>
                    </a:p>
                  </a:txBody>
                  <a:tcPr marL="68575" marR="68575" marT="0" marB="0" anchor="ctr"/>
                </a:tc>
                <a:tc>
                  <a:txBody>
                    <a:bodyPr/>
                    <a:lstStyle/>
                    <a:p>
                      <a:pPr marL="0" marR="0" lvl="0" indent="0" algn="ctr" rtl="0">
                        <a:lnSpc>
                          <a:spcPct val="107000"/>
                        </a:lnSpc>
                        <a:spcBef>
                          <a:spcPts val="0"/>
                        </a:spcBef>
                        <a:spcAft>
                          <a:spcPts val="0"/>
                        </a:spcAft>
                        <a:buNone/>
                      </a:pP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5"/>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6</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raro</a:t>
                      </a:r>
                      <a:endParaRPr/>
                    </a:p>
                  </a:txBody>
                  <a:tcPr marL="68575" marR="68575" marT="0" marB="0" anchor="ctr"/>
                </a:tc>
                <a:tc>
                  <a:txBody>
                    <a:bodyPr/>
                    <a:lstStyle/>
                    <a:p>
                      <a:pPr marL="0" marR="0" lvl="0" indent="0" algn="ctr" rtl="0">
                        <a:lnSpc>
                          <a:spcPct val="107000"/>
                        </a:lnSpc>
                        <a:spcBef>
                          <a:spcPts val="0"/>
                        </a:spcBef>
                        <a:spcAft>
                          <a:spcPts val="0"/>
                        </a:spcAft>
                        <a:buNone/>
                      </a:pP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6"/>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7</a:t>
                      </a:r>
                      <a:endParaRPr sz="16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tonto</a:t>
                      </a:r>
                      <a:endParaRPr/>
                    </a:p>
                  </a:txBody>
                  <a:tcPr marL="68575" marR="68575" marT="0" marB="0" anchor="ctr"/>
                </a:tc>
                <a:tc>
                  <a:txBody>
                    <a:bodyPr/>
                    <a:lstStyle/>
                    <a:p>
                      <a:pPr marL="0" marR="0" lvl="0" indent="0" algn="ctr" rtl="0">
                        <a:lnSpc>
                          <a:spcPct val="107000"/>
                        </a:lnSpc>
                        <a:spcBef>
                          <a:spcPts val="0"/>
                        </a:spcBef>
                        <a:spcAft>
                          <a:spcPts val="0"/>
                        </a:spcAft>
                        <a:buNone/>
                      </a:pP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7"/>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8</a:t>
                      </a:r>
                      <a:endParaRPr sz="20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blanco</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8"/>
                  </a:ext>
                </a:extLst>
              </a:tr>
              <a:tr h="423800">
                <a:tc>
                  <a:txBody>
                    <a:bodyPr/>
                    <a:lstStyle/>
                    <a:p>
                      <a:pPr marL="0" marR="0" lvl="0" indent="0" algn="ctr" rtl="0">
                        <a:lnSpc>
                          <a:spcPct val="107000"/>
                        </a:lnSpc>
                        <a:spcBef>
                          <a:spcPts val="0"/>
                        </a:spcBef>
                        <a:spcAft>
                          <a:spcPts val="0"/>
                        </a:spcAft>
                        <a:buClr>
                          <a:srgbClr val="02456F"/>
                        </a:buClr>
                        <a:buSzPts val="2000"/>
                        <a:buFont typeface="Century Gothic"/>
                        <a:buNone/>
                      </a:pPr>
                      <a:r>
                        <a:rPr lang="en-GB" sz="2000" b="1" u="none" strike="noStrike" cap="none">
                          <a:solidFill>
                            <a:srgbClr val="02456F"/>
                          </a:solidFill>
                          <a:latin typeface="Century Gothic"/>
                          <a:ea typeface="Century Gothic"/>
                          <a:cs typeface="Century Gothic"/>
                          <a:sym typeface="Century Gothic"/>
                        </a:rPr>
                        <a:t>9</a:t>
                      </a:r>
                      <a:endParaRPr sz="20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listo</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09"/>
                  </a:ext>
                </a:extLst>
              </a:tr>
              <a:tr h="423800">
                <a:tc>
                  <a:txBody>
                    <a:bodyPr/>
                    <a:lstStyle/>
                    <a:p>
                      <a:pPr marL="0" marR="0" lvl="0" indent="0" algn="ctr" rtl="0">
                        <a:lnSpc>
                          <a:spcPct val="107000"/>
                        </a:lnSpc>
                        <a:spcBef>
                          <a:spcPts val="0"/>
                        </a:spcBef>
                        <a:spcAft>
                          <a:spcPts val="0"/>
                        </a:spcAft>
                        <a:buClr>
                          <a:srgbClr val="02456F"/>
                        </a:buClr>
                        <a:buSzPts val="2000"/>
                        <a:buFont typeface="Century Gothic"/>
                        <a:buNone/>
                      </a:pPr>
                      <a:r>
                        <a:rPr lang="en-GB" sz="2000" b="1" u="none" strike="noStrike" cap="none">
                          <a:solidFill>
                            <a:srgbClr val="02456F"/>
                          </a:solidFill>
                          <a:latin typeface="Century Gothic"/>
                          <a:ea typeface="Century Gothic"/>
                          <a:cs typeface="Century Gothic"/>
                          <a:sym typeface="Century Gothic"/>
                        </a:rPr>
                        <a:t>10</a:t>
                      </a:r>
                      <a:endParaRPr sz="20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seguro</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endParaRPr sz="2000" u="none" strike="noStrike" cap="none">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10"/>
                  </a:ext>
                </a:extLst>
              </a:tr>
              <a:tr h="423800">
                <a:tc>
                  <a:txBody>
                    <a:bodyPr/>
                    <a:lstStyle/>
                    <a:p>
                      <a:pPr marL="0" marR="0" lvl="0" indent="0" algn="ctr" rtl="0">
                        <a:lnSpc>
                          <a:spcPct val="107000"/>
                        </a:lnSpc>
                        <a:spcBef>
                          <a:spcPts val="0"/>
                        </a:spcBef>
                        <a:spcAft>
                          <a:spcPts val="0"/>
                        </a:spcAft>
                        <a:buNone/>
                      </a:pPr>
                      <a:r>
                        <a:rPr lang="en-GB" sz="2000" b="1" u="none" strike="noStrike" cap="none">
                          <a:solidFill>
                            <a:srgbClr val="02456F"/>
                          </a:solidFill>
                          <a:latin typeface="Century Gothic"/>
                          <a:ea typeface="Century Gothic"/>
                          <a:cs typeface="Century Gothic"/>
                          <a:sym typeface="Century Gothic"/>
                        </a:rPr>
                        <a:t>11</a:t>
                      </a:r>
                      <a:endParaRPr sz="2000" b="1" u="none" strike="noStrike" cap="none">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u="none" strike="noStrike" cap="none">
                          <a:solidFill>
                            <a:srgbClr val="115076"/>
                          </a:solidFill>
                          <a:latin typeface="Century Gothic"/>
                          <a:ea typeface="Century Gothic"/>
                          <a:cs typeface="Century Gothic"/>
                          <a:sym typeface="Century Gothic"/>
                        </a:rPr>
                        <a:t>muy</a:t>
                      </a:r>
                      <a:endParaRPr sz="2000" u="none" strike="noStrike" cap="none">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endParaRPr sz="2000" u="none" strike="noStrike" cap="none" dirty="0">
                        <a:solidFill>
                          <a:srgbClr val="115076"/>
                        </a:solidFill>
                        <a:latin typeface="Century Gothic"/>
                        <a:ea typeface="Century Gothic"/>
                        <a:cs typeface="Century Gothic"/>
                        <a:sym typeface="Century Gothic"/>
                      </a:endParaRPr>
                    </a:p>
                  </a:txBody>
                  <a:tcPr marL="68575" marR="68575" marT="0" marB="0" anchor="ctr"/>
                </a:tc>
                <a:extLst>
                  <a:ext uri="{0D108BD9-81ED-4DB2-BD59-A6C34878D82A}">
                    <a16:rowId xmlns:a16="http://schemas.microsoft.com/office/drawing/2014/main" val="10011"/>
                  </a:ext>
                </a:extLst>
              </a:tr>
            </a:tbl>
          </a:graphicData>
        </a:graphic>
      </p:graphicFrame>
      <p:sp>
        <p:nvSpPr>
          <p:cNvPr id="315" name="Google Shape;315;p13">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316" name="Google Shape;316;p13"/>
          <p:cNvSpPr/>
          <p:nvPr/>
        </p:nvSpPr>
        <p:spPr>
          <a:xfrm>
            <a:off x="9248819" y="5737549"/>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grpSp>
        <p:nvGrpSpPr>
          <p:cNvPr id="318" name="Google Shape;318;p13">
            <a:extLst>
              <a:ext uri="{C183D7F6-B498-43B3-948B-1728B52AA6E4}">
                <adec:decorative xmlns:adec="http://schemas.microsoft.com/office/drawing/2017/decorative" val="1"/>
              </a:ext>
            </a:extLst>
          </p:cNvPr>
          <p:cNvGrpSpPr/>
          <p:nvPr/>
        </p:nvGrpSpPr>
        <p:grpSpPr>
          <a:xfrm>
            <a:off x="3817820" y="1641284"/>
            <a:ext cx="2037220" cy="4586147"/>
            <a:chOff x="3811622" y="1666707"/>
            <a:chExt cx="2037220" cy="4586147"/>
          </a:xfrm>
        </p:grpSpPr>
        <p:sp>
          <p:nvSpPr>
            <p:cNvPr id="319" name="Google Shape;319;p13"/>
            <p:cNvSpPr/>
            <p:nvPr/>
          </p:nvSpPr>
          <p:spPr>
            <a:xfrm>
              <a:off x="3842194" y="1666707"/>
              <a:ext cx="2006647" cy="3373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20" name="Google Shape;320;p13"/>
            <p:cNvSpPr/>
            <p:nvPr/>
          </p:nvSpPr>
          <p:spPr>
            <a:xfrm>
              <a:off x="3842195" y="2103245"/>
              <a:ext cx="2006647" cy="3491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21" name="Google Shape;321;p13"/>
            <p:cNvSpPr/>
            <p:nvPr/>
          </p:nvSpPr>
          <p:spPr>
            <a:xfrm>
              <a:off x="3842195" y="2521524"/>
              <a:ext cx="2006647" cy="3410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22" name="Google Shape;322;p13"/>
            <p:cNvSpPr/>
            <p:nvPr/>
          </p:nvSpPr>
          <p:spPr>
            <a:xfrm>
              <a:off x="3842195" y="2982792"/>
              <a:ext cx="2006647" cy="3077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23" name="Google Shape;323;p13"/>
            <p:cNvSpPr/>
            <p:nvPr/>
          </p:nvSpPr>
          <p:spPr>
            <a:xfrm>
              <a:off x="3842195" y="3399268"/>
              <a:ext cx="2006647" cy="3390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24" name="Google Shape;324;p13"/>
            <p:cNvSpPr/>
            <p:nvPr/>
          </p:nvSpPr>
          <p:spPr>
            <a:xfrm>
              <a:off x="3842195" y="3807482"/>
              <a:ext cx="2006647" cy="3556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25" name="Google Shape;325;p13"/>
            <p:cNvSpPr/>
            <p:nvPr/>
          </p:nvSpPr>
          <p:spPr>
            <a:xfrm>
              <a:off x="3842195" y="4247212"/>
              <a:ext cx="2006647" cy="3572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26" name="Google Shape;326;p13"/>
            <p:cNvSpPr/>
            <p:nvPr/>
          </p:nvSpPr>
          <p:spPr>
            <a:xfrm>
              <a:off x="3817506" y="4629871"/>
              <a:ext cx="2006647" cy="3624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27" name="Google Shape;327;p13"/>
            <p:cNvSpPr/>
            <p:nvPr/>
          </p:nvSpPr>
          <p:spPr>
            <a:xfrm>
              <a:off x="3811622" y="5071224"/>
              <a:ext cx="2006647" cy="356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28" name="Google Shape;328;p13"/>
            <p:cNvSpPr/>
            <p:nvPr/>
          </p:nvSpPr>
          <p:spPr>
            <a:xfrm>
              <a:off x="3842193" y="5507029"/>
              <a:ext cx="2006647" cy="331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29" name="Google Shape;329;p13"/>
            <p:cNvSpPr/>
            <p:nvPr/>
          </p:nvSpPr>
          <p:spPr>
            <a:xfrm>
              <a:off x="3817961" y="5921366"/>
              <a:ext cx="2006647" cy="331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grpSp>
      <p:graphicFrame>
        <p:nvGraphicFramePr>
          <p:cNvPr id="330" name="Google Shape;330;p13"/>
          <p:cNvGraphicFramePr/>
          <p:nvPr/>
        </p:nvGraphicFramePr>
        <p:xfrm>
          <a:off x="6037251" y="1641284"/>
          <a:ext cx="2738300" cy="4643100"/>
        </p:xfrm>
        <a:graphic>
          <a:graphicData uri="http://schemas.openxmlformats.org/drawingml/2006/table">
            <a:tbl>
              <a:tblPr firstRow="1" bandRow="1">
                <a:noFill/>
                <a:tableStyleId>{666770E0-8B8E-4B58-BB77-6659E3DC57CE}</a:tableStyleId>
              </a:tblPr>
              <a:tblGrid>
                <a:gridCol w="2738300">
                  <a:extLst>
                    <a:ext uri="{9D8B030D-6E8A-4147-A177-3AD203B41FA5}">
                      <a16:colId xmlns:a16="http://schemas.microsoft.com/office/drawing/2014/main" val="20000"/>
                    </a:ext>
                  </a:extLst>
                </a:gridCol>
              </a:tblGrid>
              <a:tr h="422100">
                <a:tc>
                  <a:txBody>
                    <a:bodyPr/>
                    <a:lstStyle/>
                    <a:p>
                      <a:pPr marL="0" marR="0" lvl="0" indent="0" algn="l" rtl="0">
                        <a:spcBef>
                          <a:spcPts val="0"/>
                        </a:spcBef>
                        <a:spcAft>
                          <a:spcPts val="0"/>
                        </a:spcAft>
                        <a:buNone/>
                      </a:pPr>
                      <a:r>
                        <a:rPr lang="en-GB" sz="1800" u="none" strike="noStrike" cap="none"/>
                        <a:t>H _ _</a:t>
                      </a:r>
                      <a:endParaRPr/>
                    </a:p>
                  </a:txBody>
                  <a:tcPr marL="91450" marR="91450" marT="45725" marB="45725"/>
                </a:tc>
                <a:extLst>
                  <a:ext uri="{0D108BD9-81ED-4DB2-BD59-A6C34878D82A}">
                    <a16:rowId xmlns:a16="http://schemas.microsoft.com/office/drawing/2014/main" val="10000"/>
                  </a:ext>
                </a:extLst>
              </a:tr>
              <a:tr h="422100">
                <a:tc>
                  <a:txBody>
                    <a:bodyPr/>
                    <a:lstStyle/>
                    <a:p>
                      <a:pPr marL="0" marR="0" lvl="0" indent="0" algn="l" rtl="0">
                        <a:spcBef>
                          <a:spcPts val="0"/>
                        </a:spcBef>
                        <a:spcAft>
                          <a:spcPts val="0"/>
                        </a:spcAft>
                        <a:buNone/>
                      </a:pPr>
                      <a:r>
                        <a:rPr lang="en-GB" sz="1800"/>
                        <a:t>T _ _ _ _</a:t>
                      </a:r>
                      <a:endParaRPr/>
                    </a:p>
                  </a:txBody>
                  <a:tcPr marL="91450" marR="91450" marT="45725" marB="45725"/>
                </a:tc>
                <a:extLst>
                  <a:ext uri="{0D108BD9-81ED-4DB2-BD59-A6C34878D82A}">
                    <a16:rowId xmlns:a16="http://schemas.microsoft.com/office/drawing/2014/main" val="10001"/>
                  </a:ext>
                </a:extLst>
              </a:tr>
              <a:tr h="422100">
                <a:tc>
                  <a:txBody>
                    <a:bodyPr/>
                    <a:lstStyle/>
                    <a:p>
                      <a:pPr marL="0" marR="0" lvl="0" indent="0" algn="l" rtl="0">
                        <a:spcBef>
                          <a:spcPts val="0"/>
                        </a:spcBef>
                        <a:spcAft>
                          <a:spcPts val="0"/>
                        </a:spcAft>
                        <a:buNone/>
                      </a:pPr>
                      <a:r>
                        <a:rPr lang="en-GB" sz="1800"/>
                        <a:t>N _ _ _ _ _ _</a:t>
                      </a:r>
                      <a:endParaRPr/>
                    </a:p>
                  </a:txBody>
                  <a:tcPr marL="91450" marR="91450" marT="45725" marB="45725"/>
                </a:tc>
                <a:extLst>
                  <a:ext uri="{0D108BD9-81ED-4DB2-BD59-A6C34878D82A}">
                    <a16:rowId xmlns:a16="http://schemas.microsoft.com/office/drawing/2014/main" val="10002"/>
                  </a:ext>
                </a:extLst>
              </a:tr>
              <a:tr h="422100">
                <a:tc>
                  <a:txBody>
                    <a:bodyPr/>
                    <a:lstStyle/>
                    <a:p>
                      <a:pPr marL="0" marR="0" lvl="0" indent="0" algn="l" rtl="0">
                        <a:spcBef>
                          <a:spcPts val="0"/>
                        </a:spcBef>
                        <a:spcAft>
                          <a:spcPts val="0"/>
                        </a:spcAft>
                        <a:buNone/>
                      </a:pPr>
                      <a:r>
                        <a:rPr lang="en-GB" sz="1800"/>
                        <a:t>C _ _ _</a:t>
                      </a:r>
                      <a:endParaRPr/>
                    </a:p>
                  </a:txBody>
                  <a:tcPr marL="91450" marR="91450" marT="45725" marB="45725"/>
                </a:tc>
                <a:extLst>
                  <a:ext uri="{0D108BD9-81ED-4DB2-BD59-A6C34878D82A}">
                    <a16:rowId xmlns:a16="http://schemas.microsoft.com/office/drawing/2014/main" val="10003"/>
                  </a:ext>
                </a:extLst>
              </a:tr>
              <a:tr h="422100">
                <a:tc>
                  <a:txBody>
                    <a:bodyPr/>
                    <a:lstStyle/>
                    <a:p>
                      <a:pPr marL="0" marR="0" lvl="0" indent="0" algn="l" rtl="0">
                        <a:spcBef>
                          <a:spcPts val="0"/>
                        </a:spcBef>
                        <a:spcAft>
                          <a:spcPts val="0"/>
                        </a:spcAft>
                        <a:buNone/>
                      </a:pPr>
                      <a:r>
                        <a:rPr lang="en-GB" sz="1800"/>
                        <a:t>S _ _ _ _ _ _</a:t>
                      </a:r>
                      <a:endParaRPr/>
                    </a:p>
                  </a:txBody>
                  <a:tcPr marL="91450" marR="91450" marT="45725" marB="45725"/>
                </a:tc>
                <a:extLst>
                  <a:ext uri="{0D108BD9-81ED-4DB2-BD59-A6C34878D82A}">
                    <a16:rowId xmlns:a16="http://schemas.microsoft.com/office/drawing/2014/main" val="10004"/>
                  </a:ext>
                </a:extLst>
              </a:tr>
              <a:tr h="422100">
                <a:tc>
                  <a:txBody>
                    <a:bodyPr/>
                    <a:lstStyle/>
                    <a:p>
                      <a:pPr marL="0" marR="0" lvl="0" indent="0" algn="l" rtl="0">
                        <a:spcBef>
                          <a:spcPts val="0"/>
                        </a:spcBef>
                        <a:spcAft>
                          <a:spcPts val="0"/>
                        </a:spcAft>
                        <a:buNone/>
                      </a:pPr>
                      <a:r>
                        <a:rPr lang="en-GB" sz="1800"/>
                        <a:t>S _ _ _ _ _ _</a:t>
                      </a:r>
                      <a:endParaRPr/>
                    </a:p>
                  </a:txBody>
                  <a:tcPr marL="91450" marR="91450" marT="45725" marB="45725"/>
                </a:tc>
                <a:extLst>
                  <a:ext uri="{0D108BD9-81ED-4DB2-BD59-A6C34878D82A}">
                    <a16:rowId xmlns:a16="http://schemas.microsoft.com/office/drawing/2014/main" val="10005"/>
                  </a:ext>
                </a:extLst>
              </a:tr>
              <a:tr h="422100">
                <a:tc>
                  <a:txBody>
                    <a:bodyPr/>
                    <a:lstStyle/>
                    <a:p>
                      <a:pPr marL="0" marR="0" lvl="0" indent="0" algn="l" rtl="0">
                        <a:spcBef>
                          <a:spcPts val="0"/>
                        </a:spcBef>
                        <a:spcAft>
                          <a:spcPts val="0"/>
                        </a:spcAft>
                        <a:buNone/>
                      </a:pPr>
                      <a:r>
                        <a:rPr lang="en-GB" sz="1800"/>
                        <a:t>S _ _ _ _</a:t>
                      </a:r>
                      <a:endParaRPr/>
                    </a:p>
                  </a:txBody>
                  <a:tcPr marL="91450" marR="91450" marT="45725" marB="45725"/>
                </a:tc>
                <a:extLst>
                  <a:ext uri="{0D108BD9-81ED-4DB2-BD59-A6C34878D82A}">
                    <a16:rowId xmlns:a16="http://schemas.microsoft.com/office/drawing/2014/main" val="10006"/>
                  </a:ext>
                </a:extLst>
              </a:tr>
              <a:tr h="422100">
                <a:tc>
                  <a:txBody>
                    <a:bodyPr/>
                    <a:lstStyle/>
                    <a:p>
                      <a:pPr marL="0" marR="0" lvl="0" indent="0" algn="l" rtl="0">
                        <a:spcBef>
                          <a:spcPts val="0"/>
                        </a:spcBef>
                        <a:spcAft>
                          <a:spcPts val="0"/>
                        </a:spcAft>
                        <a:buNone/>
                      </a:pPr>
                      <a:r>
                        <a:rPr lang="en-GB" sz="1800"/>
                        <a:t>P _ _ _</a:t>
                      </a:r>
                      <a:endParaRPr/>
                    </a:p>
                  </a:txBody>
                  <a:tcPr marL="91450" marR="91450" marT="45725" marB="45725"/>
                </a:tc>
                <a:extLst>
                  <a:ext uri="{0D108BD9-81ED-4DB2-BD59-A6C34878D82A}">
                    <a16:rowId xmlns:a16="http://schemas.microsoft.com/office/drawing/2014/main" val="10007"/>
                  </a:ext>
                </a:extLst>
              </a:tr>
              <a:tr h="422100">
                <a:tc>
                  <a:txBody>
                    <a:bodyPr/>
                    <a:lstStyle/>
                    <a:p>
                      <a:pPr marL="0" marR="0" lvl="0" indent="0" algn="l" rtl="0">
                        <a:spcBef>
                          <a:spcPts val="0"/>
                        </a:spcBef>
                        <a:spcAft>
                          <a:spcPts val="0"/>
                        </a:spcAft>
                        <a:buNone/>
                      </a:pPr>
                      <a:r>
                        <a:rPr lang="en-GB" sz="1800"/>
                        <a:t>R _ _ _ _</a:t>
                      </a:r>
                      <a:endParaRPr/>
                    </a:p>
                  </a:txBody>
                  <a:tcPr marL="91450" marR="91450" marT="45725" marB="45725"/>
                </a:tc>
                <a:extLst>
                  <a:ext uri="{0D108BD9-81ED-4DB2-BD59-A6C34878D82A}">
                    <a16:rowId xmlns:a16="http://schemas.microsoft.com/office/drawing/2014/main" val="10008"/>
                  </a:ext>
                </a:extLst>
              </a:tr>
              <a:tr h="422100">
                <a:tc>
                  <a:txBody>
                    <a:bodyPr/>
                    <a:lstStyle/>
                    <a:p>
                      <a:pPr marL="0" marR="0" lvl="0" indent="0" algn="l" rtl="0">
                        <a:spcBef>
                          <a:spcPts val="0"/>
                        </a:spcBef>
                        <a:spcAft>
                          <a:spcPts val="0"/>
                        </a:spcAft>
                        <a:buNone/>
                      </a:pPr>
                      <a:r>
                        <a:rPr lang="en-GB" sz="1800"/>
                        <a:t>S _ _ _</a:t>
                      </a:r>
                      <a:endParaRPr/>
                    </a:p>
                  </a:txBody>
                  <a:tcPr marL="91450" marR="91450" marT="45725" marB="45725"/>
                </a:tc>
                <a:extLst>
                  <a:ext uri="{0D108BD9-81ED-4DB2-BD59-A6C34878D82A}">
                    <a16:rowId xmlns:a16="http://schemas.microsoft.com/office/drawing/2014/main" val="10009"/>
                  </a:ext>
                </a:extLst>
              </a:tr>
              <a:tr h="422100">
                <a:tc>
                  <a:txBody>
                    <a:bodyPr/>
                    <a:lstStyle/>
                    <a:p>
                      <a:pPr marL="0" marR="0" lvl="0" indent="0" algn="l" rtl="0">
                        <a:spcBef>
                          <a:spcPts val="0"/>
                        </a:spcBef>
                        <a:spcAft>
                          <a:spcPts val="0"/>
                        </a:spcAft>
                        <a:buNone/>
                      </a:pPr>
                      <a:r>
                        <a:rPr lang="en-GB" sz="1800" dirty="0"/>
                        <a:t>V _ _ _</a:t>
                      </a:r>
                      <a:endParaRPr dirty="0"/>
                    </a:p>
                  </a:txBody>
                  <a:tcPr marL="91450" marR="91450" marT="45725" marB="45725"/>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8"/>
                                        </p:tgtEl>
                                      </p:cBhvr>
                                    </p:animEffect>
                                    <p:set>
                                      <p:cBhvr>
                                        <p:cTn id="7" dur="1" fill="hold">
                                          <p:stCondLst>
                                            <p:cond delay="500"/>
                                          </p:stCondLst>
                                        </p:cTn>
                                        <p:tgtEl>
                                          <p:spTgt spid="3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0"/>
                                        <p:tgtEl>
                                          <p:spTgt spid="307"/>
                                        </p:tgtEl>
                                      </p:cBhvr>
                                    </p:animEffect>
                                    <p:set>
                                      <p:cBhvr>
                                        <p:cTn id="12" dur="1" fill="hold">
                                          <p:stCondLst>
                                            <p:cond delay="5000"/>
                                          </p:stCondLst>
                                        </p:cTn>
                                        <p:tgtEl>
                                          <p:spTgt spid="3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graphicFrame>
        <p:nvGraphicFramePr>
          <p:cNvPr id="337" name="Google Shape;337;p14"/>
          <p:cNvGraphicFramePr/>
          <p:nvPr/>
        </p:nvGraphicFramePr>
        <p:xfrm>
          <a:off x="3278343" y="1221944"/>
          <a:ext cx="5517825" cy="5085600"/>
        </p:xfrm>
        <a:graphic>
          <a:graphicData uri="http://schemas.openxmlformats.org/drawingml/2006/table">
            <a:tbl>
              <a:tblPr firstRow="1" firstCol="1" bandRow="1">
                <a:noFill/>
                <a:tableStyleId>{666770E0-8B8E-4B58-BB77-6659E3DC57CE}</a:tableStyleId>
              </a:tblPr>
              <a:tblGrid>
                <a:gridCol w="473000">
                  <a:extLst>
                    <a:ext uri="{9D8B030D-6E8A-4147-A177-3AD203B41FA5}">
                      <a16:colId xmlns:a16="http://schemas.microsoft.com/office/drawing/2014/main" val="20000"/>
                    </a:ext>
                  </a:extLst>
                </a:gridCol>
                <a:gridCol w="2275750">
                  <a:extLst>
                    <a:ext uri="{9D8B030D-6E8A-4147-A177-3AD203B41FA5}">
                      <a16:colId xmlns:a16="http://schemas.microsoft.com/office/drawing/2014/main" val="20001"/>
                    </a:ext>
                  </a:extLst>
                </a:gridCol>
                <a:gridCol w="2769075">
                  <a:extLst>
                    <a:ext uri="{9D8B030D-6E8A-4147-A177-3AD203B41FA5}">
                      <a16:colId xmlns:a16="http://schemas.microsoft.com/office/drawing/2014/main" val="20002"/>
                    </a:ext>
                  </a:extLst>
                </a:gridCol>
              </a:tblGrid>
              <a:tr h="423800">
                <a:tc>
                  <a:txBody>
                    <a:bodyPr/>
                    <a:lstStyle/>
                    <a:p>
                      <a:pPr marL="0" marR="0" lvl="0" indent="0" algn="l" rtl="0">
                        <a:lnSpc>
                          <a:spcPct val="107000"/>
                        </a:lnSpc>
                        <a:spcBef>
                          <a:spcPts val="0"/>
                        </a:spcBef>
                        <a:spcAft>
                          <a:spcPts val="0"/>
                        </a:spcAft>
                        <a:buNone/>
                      </a:pPr>
                      <a:r>
                        <a:rPr lang="en-GB" sz="2000" b="1">
                          <a:solidFill>
                            <a:srgbClr val="02456F"/>
                          </a:solidFill>
                          <a:latin typeface="Century Gothic"/>
                          <a:ea typeface="Century Gothic"/>
                          <a:cs typeface="Century Gothic"/>
                          <a:sym typeface="Century Gothic"/>
                        </a:rPr>
                        <a:t> </a:t>
                      </a:r>
                      <a:endParaRPr sz="16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b="1">
                          <a:solidFill>
                            <a:srgbClr val="02456F"/>
                          </a:solidFill>
                          <a:latin typeface="Century Gothic"/>
                          <a:ea typeface="Century Gothic"/>
                          <a:cs typeface="Century Gothic"/>
                          <a:sym typeface="Century Gothic"/>
                        </a:rPr>
                        <a:t>Word</a:t>
                      </a:r>
                      <a:endParaRPr sz="16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b="1">
                          <a:solidFill>
                            <a:srgbClr val="02456F"/>
                          </a:solidFill>
                          <a:latin typeface="Century Gothic"/>
                          <a:ea typeface="Century Gothic"/>
                          <a:cs typeface="Century Gothic"/>
                          <a:sym typeface="Century Gothic"/>
                        </a:rPr>
                        <a:t>English meaning</a:t>
                      </a:r>
                      <a:endParaRPr sz="1600" b="1">
                        <a:solidFill>
                          <a:srgbClr val="02456F"/>
                        </a:solidFill>
                        <a:latin typeface="Calibri"/>
                        <a:ea typeface="Calibri"/>
                        <a:cs typeface="Calibri"/>
                        <a:sym typeface="Calibri"/>
                      </a:endParaRPr>
                    </a:p>
                  </a:txBody>
                  <a:tcPr marL="68575" marR="68575" marT="0" marB="0" anchor="ctr">
                    <a:solidFill>
                      <a:schemeClr val="lt1"/>
                    </a:solidFill>
                  </a:tcPr>
                </a:tc>
                <a:extLst>
                  <a:ext uri="{0D108BD9-81ED-4DB2-BD59-A6C34878D82A}">
                    <a16:rowId xmlns:a16="http://schemas.microsoft.com/office/drawing/2014/main" val="10000"/>
                  </a:ext>
                </a:extLst>
              </a:tr>
              <a:tr h="423800">
                <a:tc>
                  <a:txBody>
                    <a:bodyPr/>
                    <a:lstStyle/>
                    <a:p>
                      <a:pPr marL="0" marR="0" lvl="0" indent="0" algn="ctr" rtl="0">
                        <a:lnSpc>
                          <a:spcPct val="107000"/>
                        </a:lnSpc>
                        <a:spcBef>
                          <a:spcPts val="0"/>
                        </a:spcBef>
                        <a:spcAft>
                          <a:spcPts val="0"/>
                        </a:spcAft>
                        <a:buNone/>
                      </a:pPr>
                      <a:r>
                        <a:rPr lang="en-GB" sz="2000" b="1">
                          <a:solidFill>
                            <a:srgbClr val="02456F"/>
                          </a:solidFill>
                          <a:latin typeface="Century Gothic"/>
                          <a:ea typeface="Century Gothic"/>
                          <a:cs typeface="Century Gothic"/>
                          <a:sym typeface="Century Gothic"/>
                        </a:rPr>
                        <a:t>1</a:t>
                      </a:r>
                      <a:endParaRPr sz="16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¿Cómo?</a:t>
                      </a:r>
                      <a:endParaRPr sz="2000">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How? Sorry?</a:t>
                      </a:r>
                      <a:endParaRPr/>
                    </a:p>
                  </a:txBody>
                  <a:tcPr marL="68575" marR="68575" marT="0" marB="0" anchor="ctr"/>
                </a:tc>
                <a:extLst>
                  <a:ext uri="{0D108BD9-81ED-4DB2-BD59-A6C34878D82A}">
                    <a16:rowId xmlns:a16="http://schemas.microsoft.com/office/drawing/2014/main" val="10001"/>
                  </a:ext>
                </a:extLst>
              </a:tr>
              <a:tr h="423800">
                <a:tc>
                  <a:txBody>
                    <a:bodyPr/>
                    <a:lstStyle/>
                    <a:p>
                      <a:pPr marL="0" marR="0" lvl="0" indent="0" algn="ctr" rtl="0">
                        <a:lnSpc>
                          <a:spcPct val="107000"/>
                        </a:lnSpc>
                        <a:spcBef>
                          <a:spcPts val="0"/>
                        </a:spcBef>
                        <a:spcAft>
                          <a:spcPts val="0"/>
                        </a:spcAft>
                        <a:buNone/>
                      </a:pPr>
                      <a:r>
                        <a:rPr lang="en-GB" sz="2000" b="1">
                          <a:solidFill>
                            <a:srgbClr val="02456F"/>
                          </a:solidFill>
                          <a:latin typeface="Century Gothic"/>
                          <a:ea typeface="Century Gothic"/>
                          <a:cs typeface="Century Gothic"/>
                          <a:sym typeface="Century Gothic"/>
                        </a:rPr>
                        <a:t>2</a:t>
                      </a:r>
                      <a:endParaRPr sz="16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hoy</a:t>
                      </a:r>
                      <a:endParaRPr/>
                    </a:p>
                  </a:txBody>
                  <a:tcPr marL="68575" marR="68575" marT="0" marB="0" anchor="ct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today</a:t>
                      </a:r>
                      <a:endParaRPr/>
                    </a:p>
                  </a:txBody>
                  <a:tcPr marL="68575" marR="68575" marT="0" marB="0" anchor="ctr"/>
                </a:tc>
                <a:extLst>
                  <a:ext uri="{0D108BD9-81ED-4DB2-BD59-A6C34878D82A}">
                    <a16:rowId xmlns:a16="http://schemas.microsoft.com/office/drawing/2014/main" val="10002"/>
                  </a:ext>
                </a:extLst>
              </a:tr>
              <a:tr h="423800">
                <a:tc>
                  <a:txBody>
                    <a:bodyPr/>
                    <a:lstStyle/>
                    <a:p>
                      <a:pPr marL="0" marR="0" lvl="0" indent="0" algn="ctr" rtl="0">
                        <a:lnSpc>
                          <a:spcPct val="107000"/>
                        </a:lnSpc>
                        <a:spcBef>
                          <a:spcPts val="0"/>
                        </a:spcBef>
                        <a:spcAft>
                          <a:spcPts val="0"/>
                        </a:spcAft>
                        <a:buNone/>
                      </a:pPr>
                      <a:r>
                        <a:rPr lang="en-GB" sz="2000" b="1">
                          <a:solidFill>
                            <a:srgbClr val="02456F"/>
                          </a:solidFill>
                          <a:latin typeface="Century Gothic"/>
                          <a:ea typeface="Century Gothic"/>
                          <a:cs typeface="Century Gothic"/>
                          <a:sym typeface="Century Gothic"/>
                        </a:rPr>
                        <a:t>3</a:t>
                      </a:r>
                      <a:endParaRPr sz="16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nervioso</a:t>
                      </a:r>
                      <a:endParaRPr sz="2000">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nervous</a:t>
                      </a:r>
                      <a:endParaRPr/>
                    </a:p>
                  </a:txBody>
                  <a:tcPr marL="68575" marR="68575" marT="0" marB="0" anchor="ctr"/>
                </a:tc>
                <a:extLst>
                  <a:ext uri="{0D108BD9-81ED-4DB2-BD59-A6C34878D82A}">
                    <a16:rowId xmlns:a16="http://schemas.microsoft.com/office/drawing/2014/main" val="10003"/>
                  </a:ext>
                </a:extLst>
              </a:tr>
              <a:tr h="423800">
                <a:tc>
                  <a:txBody>
                    <a:bodyPr/>
                    <a:lstStyle/>
                    <a:p>
                      <a:pPr marL="0" marR="0" lvl="0" indent="0" algn="ctr" rtl="0">
                        <a:lnSpc>
                          <a:spcPct val="107000"/>
                        </a:lnSpc>
                        <a:spcBef>
                          <a:spcPts val="0"/>
                        </a:spcBef>
                        <a:spcAft>
                          <a:spcPts val="0"/>
                        </a:spcAft>
                        <a:buNone/>
                      </a:pPr>
                      <a:r>
                        <a:rPr lang="en-GB" sz="2000" b="1">
                          <a:solidFill>
                            <a:srgbClr val="02456F"/>
                          </a:solidFill>
                          <a:latin typeface="Century Gothic"/>
                          <a:ea typeface="Century Gothic"/>
                          <a:cs typeface="Century Gothic"/>
                          <a:sym typeface="Century Gothic"/>
                        </a:rPr>
                        <a:t>4</a:t>
                      </a:r>
                      <a:endParaRPr sz="16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tranquilo</a:t>
                      </a:r>
                      <a:endParaRPr sz="2000">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calm</a:t>
                      </a:r>
                      <a:endParaRPr/>
                    </a:p>
                  </a:txBody>
                  <a:tcPr marL="68575" marR="68575" marT="0" marB="0" anchor="ctr"/>
                </a:tc>
                <a:extLst>
                  <a:ext uri="{0D108BD9-81ED-4DB2-BD59-A6C34878D82A}">
                    <a16:rowId xmlns:a16="http://schemas.microsoft.com/office/drawing/2014/main" val="10004"/>
                  </a:ext>
                </a:extLst>
              </a:tr>
              <a:tr h="423800">
                <a:tc>
                  <a:txBody>
                    <a:bodyPr/>
                    <a:lstStyle/>
                    <a:p>
                      <a:pPr marL="0" marR="0" lvl="0" indent="0" algn="ctr" rtl="0">
                        <a:lnSpc>
                          <a:spcPct val="107000"/>
                        </a:lnSpc>
                        <a:spcBef>
                          <a:spcPts val="0"/>
                        </a:spcBef>
                        <a:spcAft>
                          <a:spcPts val="0"/>
                        </a:spcAft>
                        <a:buNone/>
                      </a:pPr>
                      <a:r>
                        <a:rPr lang="en-GB" sz="2000" b="1">
                          <a:solidFill>
                            <a:srgbClr val="02456F"/>
                          </a:solidFill>
                          <a:latin typeface="Century Gothic"/>
                          <a:ea typeface="Century Gothic"/>
                          <a:cs typeface="Century Gothic"/>
                          <a:sym typeface="Century Gothic"/>
                        </a:rPr>
                        <a:t>5</a:t>
                      </a:r>
                      <a:endParaRPr sz="16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serio</a:t>
                      </a:r>
                      <a:endParaRPr/>
                    </a:p>
                  </a:txBody>
                  <a:tcPr marL="68575" marR="68575" marT="0" marB="0" anchor="ct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serious</a:t>
                      </a:r>
                      <a:endParaRPr/>
                    </a:p>
                  </a:txBody>
                  <a:tcPr marL="68575" marR="68575" marT="0" marB="0" anchor="ctr"/>
                </a:tc>
                <a:extLst>
                  <a:ext uri="{0D108BD9-81ED-4DB2-BD59-A6C34878D82A}">
                    <a16:rowId xmlns:a16="http://schemas.microsoft.com/office/drawing/2014/main" val="10005"/>
                  </a:ext>
                </a:extLst>
              </a:tr>
              <a:tr h="423800">
                <a:tc>
                  <a:txBody>
                    <a:bodyPr/>
                    <a:lstStyle/>
                    <a:p>
                      <a:pPr marL="0" marR="0" lvl="0" indent="0" algn="ctr" rtl="0">
                        <a:lnSpc>
                          <a:spcPct val="107000"/>
                        </a:lnSpc>
                        <a:spcBef>
                          <a:spcPts val="0"/>
                        </a:spcBef>
                        <a:spcAft>
                          <a:spcPts val="0"/>
                        </a:spcAft>
                        <a:buNone/>
                      </a:pPr>
                      <a:r>
                        <a:rPr lang="en-GB" sz="2000" b="1">
                          <a:solidFill>
                            <a:srgbClr val="02456F"/>
                          </a:solidFill>
                          <a:latin typeface="Century Gothic"/>
                          <a:ea typeface="Century Gothic"/>
                          <a:cs typeface="Century Gothic"/>
                          <a:sym typeface="Century Gothic"/>
                        </a:rPr>
                        <a:t>6</a:t>
                      </a:r>
                      <a:endParaRPr sz="16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raro</a:t>
                      </a:r>
                      <a:endParaRPr/>
                    </a:p>
                  </a:txBody>
                  <a:tcPr marL="68575" marR="68575" marT="0" marB="0" anchor="ct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strange</a:t>
                      </a:r>
                      <a:endParaRPr/>
                    </a:p>
                  </a:txBody>
                  <a:tcPr marL="68575" marR="68575" marT="0" marB="0" anchor="ctr"/>
                </a:tc>
                <a:extLst>
                  <a:ext uri="{0D108BD9-81ED-4DB2-BD59-A6C34878D82A}">
                    <a16:rowId xmlns:a16="http://schemas.microsoft.com/office/drawing/2014/main" val="10006"/>
                  </a:ext>
                </a:extLst>
              </a:tr>
              <a:tr h="423800">
                <a:tc>
                  <a:txBody>
                    <a:bodyPr/>
                    <a:lstStyle/>
                    <a:p>
                      <a:pPr marL="0" marR="0" lvl="0" indent="0" algn="ctr" rtl="0">
                        <a:lnSpc>
                          <a:spcPct val="107000"/>
                        </a:lnSpc>
                        <a:spcBef>
                          <a:spcPts val="0"/>
                        </a:spcBef>
                        <a:spcAft>
                          <a:spcPts val="0"/>
                        </a:spcAft>
                        <a:buNone/>
                      </a:pPr>
                      <a:r>
                        <a:rPr lang="en-GB" sz="2000" b="1">
                          <a:solidFill>
                            <a:srgbClr val="02456F"/>
                          </a:solidFill>
                          <a:latin typeface="Century Gothic"/>
                          <a:ea typeface="Century Gothic"/>
                          <a:cs typeface="Century Gothic"/>
                          <a:sym typeface="Century Gothic"/>
                        </a:rPr>
                        <a:t>7</a:t>
                      </a:r>
                      <a:endParaRPr sz="16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tonto</a:t>
                      </a:r>
                      <a:endParaRPr/>
                    </a:p>
                  </a:txBody>
                  <a:tcPr marL="68575" marR="68575" marT="0" marB="0" anchor="ct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silly</a:t>
                      </a:r>
                      <a:endParaRPr/>
                    </a:p>
                  </a:txBody>
                  <a:tcPr marL="68575" marR="68575" marT="0" marB="0" anchor="ctr"/>
                </a:tc>
                <a:extLst>
                  <a:ext uri="{0D108BD9-81ED-4DB2-BD59-A6C34878D82A}">
                    <a16:rowId xmlns:a16="http://schemas.microsoft.com/office/drawing/2014/main" val="10007"/>
                  </a:ext>
                </a:extLst>
              </a:tr>
              <a:tr h="423800">
                <a:tc>
                  <a:txBody>
                    <a:bodyPr/>
                    <a:lstStyle/>
                    <a:p>
                      <a:pPr marL="0" marR="0" lvl="0" indent="0" algn="ctr" rtl="0">
                        <a:lnSpc>
                          <a:spcPct val="107000"/>
                        </a:lnSpc>
                        <a:spcBef>
                          <a:spcPts val="0"/>
                        </a:spcBef>
                        <a:spcAft>
                          <a:spcPts val="0"/>
                        </a:spcAft>
                        <a:buNone/>
                      </a:pPr>
                      <a:r>
                        <a:rPr lang="en-GB" sz="2000" b="1">
                          <a:solidFill>
                            <a:srgbClr val="02456F"/>
                          </a:solidFill>
                          <a:latin typeface="Century Gothic"/>
                          <a:ea typeface="Century Gothic"/>
                          <a:cs typeface="Century Gothic"/>
                          <a:sym typeface="Century Gothic"/>
                        </a:rPr>
                        <a:t>8</a:t>
                      </a:r>
                      <a:endParaRPr sz="20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blanco</a:t>
                      </a:r>
                      <a:endParaRPr sz="2000">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Pale, white</a:t>
                      </a:r>
                      <a:endParaRPr/>
                    </a:p>
                  </a:txBody>
                  <a:tcPr marL="68575" marR="68575" marT="0" marB="0" anchor="ctr"/>
                </a:tc>
                <a:extLst>
                  <a:ext uri="{0D108BD9-81ED-4DB2-BD59-A6C34878D82A}">
                    <a16:rowId xmlns:a16="http://schemas.microsoft.com/office/drawing/2014/main" val="10008"/>
                  </a:ext>
                </a:extLst>
              </a:tr>
              <a:tr h="423800">
                <a:tc>
                  <a:txBody>
                    <a:bodyPr/>
                    <a:lstStyle/>
                    <a:p>
                      <a:pPr marL="0" marR="0" lvl="0" indent="0" algn="ctr" rtl="0">
                        <a:lnSpc>
                          <a:spcPct val="107000"/>
                        </a:lnSpc>
                        <a:spcBef>
                          <a:spcPts val="0"/>
                        </a:spcBef>
                        <a:spcAft>
                          <a:spcPts val="0"/>
                        </a:spcAft>
                        <a:buClr>
                          <a:srgbClr val="02456F"/>
                        </a:buClr>
                        <a:buSzPts val="2000"/>
                        <a:buFont typeface="Century Gothic"/>
                        <a:buNone/>
                      </a:pPr>
                      <a:r>
                        <a:rPr lang="en-GB" sz="2000" b="1">
                          <a:solidFill>
                            <a:srgbClr val="02456F"/>
                          </a:solidFill>
                          <a:latin typeface="Century Gothic"/>
                          <a:ea typeface="Century Gothic"/>
                          <a:cs typeface="Century Gothic"/>
                          <a:sym typeface="Century Gothic"/>
                        </a:rPr>
                        <a:t>9</a:t>
                      </a:r>
                      <a:endParaRPr sz="20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listo</a:t>
                      </a:r>
                      <a:endParaRPr sz="2000">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ready</a:t>
                      </a:r>
                      <a:endParaRPr/>
                    </a:p>
                  </a:txBody>
                  <a:tcPr marL="68575" marR="68575" marT="0" marB="0" anchor="ctr"/>
                </a:tc>
                <a:extLst>
                  <a:ext uri="{0D108BD9-81ED-4DB2-BD59-A6C34878D82A}">
                    <a16:rowId xmlns:a16="http://schemas.microsoft.com/office/drawing/2014/main" val="10009"/>
                  </a:ext>
                </a:extLst>
              </a:tr>
              <a:tr h="423800">
                <a:tc>
                  <a:txBody>
                    <a:bodyPr/>
                    <a:lstStyle/>
                    <a:p>
                      <a:pPr marL="0" marR="0" lvl="0" indent="0" algn="ctr" rtl="0">
                        <a:lnSpc>
                          <a:spcPct val="107000"/>
                        </a:lnSpc>
                        <a:spcBef>
                          <a:spcPts val="0"/>
                        </a:spcBef>
                        <a:spcAft>
                          <a:spcPts val="0"/>
                        </a:spcAft>
                        <a:buClr>
                          <a:srgbClr val="02456F"/>
                        </a:buClr>
                        <a:buSzPts val="2000"/>
                        <a:buFont typeface="Century Gothic"/>
                        <a:buNone/>
                      </a:pPr>
                      <a:r>
                        <a:rPr lang="en-GB" sz="2000" b="1">
                          <a:solidFill>
                            <a:srgbClr val="02456F"/>
                          </a:solidFill>
                          <a:latin typeface="Century Gothic"/>
                          <a:ea typeface="Century Gothic"/>
                          <a:cs typeface="Century Gothic"/>
                          <a:sym typeface="Century Gothic"/>
                        </a:rPr>
                        <a:t>10</a:t>
                      </a:r>
                      <a:endParaRPr sz="20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seguro</a:t>
                      </a:r>
                      <a:endParaRPr sz="2000">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sure, certain</a:t>
                      </a:r>
                      <a:endParaRPr/>
                    </a:p>
                  </a:txBody>
                  <a:tcPr marL="68575" marR="68575" marT="0" marB="0" anchor="ctr"/>
                </a:tc>
                <a:extLst>
                  <a:ext uri="{0D108BD9-81ED-4DB2-BD59-A6C34878D82A}">
                    <a16:rowId xmlns:a16="http://schemas.microsoft.com/office/drawing/2014/main" val="10010"/>
                  </a:ext>
                </a:extLst>
              </a:tr>
              <a:tr h="423800">
                <a:tc>
                  <a:txBody>
                    <a:bodyPr/>
                    <a:lstStyle/>
                    <a:p>
                      <a:pPr marL="0" marR="0" lvl="0" indent="0" algn="ctr" rtl="0">
                        <a:lnSpc>
                          <a:spcPct val="107000"/>
                        </a:lnSpc>
                        <a:spcBef>
                          <a:spcPts val="0"/>
                        </a:spcBef>
                        <a:spcAft>
                          <a:spcPts val="0"/>
                        </a:spcAft>
                        <a:buNone/>
                      </a:pPr>
                      <a:r>
                        <a:rPr lang="en-GB" sz="2000" b="1">
                          <a:solidFill>
                            <a:srgbClr val="02456F"/>
                          </a:solidFill>
                          <a:latin typeface="Century Gothic"/>
                          <a:ea typeface="Century Gothic"/>
                          <a:cs typeface="Century Gothic"/>
                          <a:sym typeface="Century Gothic"/>
                        </a:rPr>
                        <a:t>11</a:t>
                      </a:r>
                      <a:endParaRPr sz="2000" b="1">
                        <a:solidFill>
                          <a:srgbClr val="02456F"/>
                        </a:solidFill>
                        <a:latin typeface="Calibri"/>
                        <a:ea typeface="Calibri"/>
                        <a:cs typeface="Calibri"/>
                        <a:sym typeface="Calibri"/>
                      </a:endParaRPr>
                    </a:p>
                  </a:txBody>
                  <a:tcPr marL="68575" marR="68575" marT="0" marB="0" anchor="ctr">
                    <a:solidFill>
                      <a:schemeClr val="lt1"/>
                    </a:solidFill>
                  </a:tcP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muy</a:t>
                      </a:r>
                      <a:endParaRPr sz="2000">
                        <a:solidFill>
                          <a:srgbClr val="115076"/>
                        </a:solidFill>
                        <a:latin typeface="Century Gothic"/>
                        <a:ea typeface="Century Gothic"/>
                        <a:cs typeface="Century Gothic"/>
                        <a:sym typeface="Century Gothic"/>
                      </a:endParaRPr>
                    </a:p>
                  </a:txBody>
                  <a:tcPr marL="68575" marR="68575" marT="0" marB="0" anchor="ctr"/>
                </a:tc>
                <a:tc>
                  <a:txBody>
                    <a:bodyPr/>
                    <a:lstStyle/>
                    <a:p>
                      <a:pPr marL="0" marR="0" lvl="0" indent="0" algn="ctr" rtl="0">
                        <a:lnSpc>
                          <a:spcPct val="107000"/>
                        </a:lnSpc>
                        <a:spcBef>
                          <a:spcPts val="0"/>
                        </a:spcBef>
                        <a:spcAft>
                          <a:spcPts val="0"/>
                        </a:spcAft>
                        <a:buNone/>
                      </a:pPr>
                      <a:r>
                        <a:rPr lang="en-GB" sz="2000">
                          <a:solidFill>
                            <a:srgbClr val="115076"/>
                          </a:solidFill>
                          <a:latin typeface="Century Gothic"/>
                          <a:ea typeface="Century Gothic"/>
                          <a:cs typeface="Century Gothic"/>
                          <a:sym typeface="Century Gothic"/>
                        </a:rPr>
                        <a:t>very</a:t>
                      </a:r>
                      <a:endParaRPr/>
                    </a:p>
                  </a:txBody>
                  <a:tcPr marL="68575" marR="68575" marT="0" marB="0" anchor="ctr"/>
                </a:tc>
                <a:extLst>
                  <a:ext uri="{0D108BD9-81ED-4DB2-BD59-A6C34878D82A}">
                    <a16:rowId xmlns:a16="http://schemas.microsoft.com/office/drawing/2014/main" val="10011"/>
                  </a:ext>
                </a:extLst>
              </a:tr>
            </a:tbl>
          </a:graphicData>
        </a:graphic>
      </p:graphicFrame>
      <p:sp>
        <p:nvSpPr>
          <p:cNvPr id="338" name="Google Shape;338;p14"/>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grpSp>
        <p:nvGrpSpPr>
          <p:cNvPr id="339" name="Google Shape;339;p14">
            <a:extLst>
              <a:ext uri="{C183D7F6-B498-43B3-948B-1728B52AA6E4}">
                <adec:decorative xmlns:adec="http://schemas.microsoft.com/office/drawing/2017/decorative" val="1"/>
              </a:ext>
            </a:extLst>
          </p:cNvPr>
          <p:cNvGrpSpPr/>
          <p:nvPr/>
        </p:nvGrpSpPr>
        <p:grpSpPr>
          <a:xfrm>
            <a:off x="6194536" y="1653976"/>
            <a:ext cx="2379502" cy="4583159"/>
            <a:chOff x="6244813" y="1701273"/>
            <a:chExt cx="2379502" cy="4583159"/>
          </a:xfrm>
        </p:grpSpPr>
        <p:sp>
          <p:nvSpPr>
            <p:cNvPr id="340" name="Google Shape;340;p14"/>
            <p:cNvSpPr/>
            <p:nvPr/>
          </p:nvSpPr>
          <p:spPr>
            <a:xfrm>
              <a:off x="6244813" y="1701273"/>
              <a:ext cx="2379501" cy="3373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41" name="Google Shape;341;p14"/>
            <p:cNvSpPr/>
            <p:nvPr/>
          </p:nvSpPr>
          <p:spPr>
            <a:xfrm>
              <a:off x="6244813" y="2093013"/>
              <a:ext cx="2379501" cy="3491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42" name="Google Shape;342;p14"/>
            <p:cNvSpPr/>
            <p:nvPr/>
          </p:nvSpPr>
          <p:spPr>
            <a:xfrm>
              <a:off x="6244813" y="2522976"/>
              <a:ext cx="2379501" cy="3410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43" name="Google Shape;343;p14"/>
            <p:cNvSpPr/>
            <p:nvPr/>
          </p:nvSpPr>
          <p:spPr>
            <a:xfrm>
              <a:off x="6244814" y="2957390"/>
              <a:ext cx="2379501" cy="3077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44" name="Google Shape;344;p14"/>
            <p:cNvSpPr/>
            <p:nvPr/>
          </p:nvSpPr>
          <p:spPr>
            <a:xfrm>
              <a:off x="6244814" y="3373866"/>
              <a:ext cx="2379501" cy="3390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45" name="Google Shape;345;p14"/>
            <p:cNvSpPr/>
            <p:nvPr/>
          </p:nvSpPr>
          <p:spPr>
            <a:xfrm>
              <a:off x="6244814" y="3782080"/>
              <a:ext cx="2379501" cy="3556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46" name="Google Shape;346;p14"/>
            <p:cNvSpPr/>
            <p:nvPr/>
          </p:nvSpPr>
          <p:spPr>
            <a:xfrm>
              <a:off x="6244814" y="4221810"/>
              <a:ext cx="2379501" cy="3572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47" name="Google Shape;347;p14"/>
            <p:cNvSpPr/>
            <p:nvPr/>
          </p:nvSpPr>
          <p:spPr>
            <a:xfrm>
              <a:off x="6244813" y="4656368"/>
              <a:ext cx="2379501" cy="3624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48" name="Google Shape;348;p14"/>
            <p:cNvSpPr/>
            <p:nvPr/>
          </p:nvSpPr>
          <p:spPr>
            <a:xfrm>
              <a:off x="6244814" y="5087947"/>
              <a:ext cx="2379501" cy="356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49" name="Google Shape;349;p14"/>
            <p:cNvSpPr/>
            <p:nvPr/>
          </p:nvSpPr>
          <p:spPr>
            <a:xfrm>
              <a:off x="6244813" y="5537422"/>
              <a:ext cx="2379501" cy="331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sp>
          <p:nvSpPr>
            <p:cNvPr id="350" name="Google Shape;350;p14"/>
            <p:cNvSpPr/>
            <p:nvPr/>
          </p:nvSpPr>
          <p:spPr>
            <a:xfrm>
              <a:off x="6244813" y="5952944"/>
              <a:ext cx="2379501" cy="331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Century Gothic"/>
                <a:ea typeface="Century Gothic"/>
                <a:cs typeface="Century Gothic"/>
                <a:sym typeface="Century Gothic"/>
              </a:endParaRPr>
            </a:p>
          </p:txBody>
        </p:sp>
      </p:grpSp>
      <p:sp>
        <p:nvSpPr>
          <p:cNvPr id="351" name="Google Shape;351;p14"/>
          <p:cNvSpPr txBox="1"/>
          <p:nvPr/>
        </p:nvSpPr>
        <p:spPr>
          <a:xfrm>
            <a:off x="7118432" y="55017"/>
            <a:ext cx="5073568" cy="1200288"/>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Twentieth Century"/>
              <a:buNone/>
            </a:pPr>
            <a:r>
              <a:rPr lang="en-GB" sz="24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Which is the easiest word to remember?</a:t>
            </a:r>
            <a:endParaRPr dirty="0">
              <a:solidFill>
                <a:schemeClr val="accent5">
                  <a:lumMod val="50000"/>
                </a:schemeClr>
              </a:solidFill>
              <a:latin typeface="Century Gothic" panose="020B0502020202020204" pitchFamily="34" charset="0"/>
            </a:endParaRPr>
          </a:p>
          <a:p>
            <a:pPr marL="0" marR="0" lvl="0" indent="0" algn="l" rtl="0">
              <a:lnSpc>
                <a:spcPct val="100000"/>
              </a:lnSpc>
              <a:spcBef>
                <a:spcPts val="0"/>
              </a:spcBef>
              <a:spcAft>
                <a:spcPts val="0"/>
              </a:spcAft>
              <a:buClr>
                <a:srgbClr val="000000"/>
              </a:buClr>
              <a:buSzPts val="2400"/>
              <a:buFont typeface="Twentieth Century"/>
              <a:buNone/>
            </a:pPr>
            <a:r>
              <a:rPr lang="en-GB" sz="24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Which is the most difficult?</a:t>
            </a:r>
            <a:endParaRPr dirty="0">
              <a:solidFill>
                <a:schemeClr val="accent5">
                  <a:lumMod val="50000"/>
                </a:schemeClr>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39"/>
                                        </p:tgtEl>
                                      </p:cBhvr>
                                    </p:animEffect>
                                    <p:set>
                                      <p:cBhvr>
                                        <p:cTn id="7" dur="1" fill="hold">
                                          <p:stCondLst>
                                            <p:cond delay="500"/>
                                          </p:stCondLst>
                                        </p:cTn>
                                        <p:tgtEl>
                                          <p:spTgt spid="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sp>
        <p:nvSpPr>
          <p:cNvPr id="103" name="Google Shape;103;p2">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04" name="Google Shape;104;p2"/>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105" name="Google Shape;105;p2"/>
          <p:cNvSpPr/>
          <p:nvPr/>
        </p:nvSpPr>
        <p:spPr>
          <a:xfrm>
            <a:off x="10941050" y="4944839"/>
            <a:ext cx="655949" cy="365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very</a:t>
            </a:r>
            <a:endParaRPr/>
          </a:p>
        </p:txBody>
      </p:sp>
      <p:sp>
        <p:nvSpPr>
          <p:cNvPr id="106" name="Google Shape;106;p2"/>
          <p:cNvSpPr/>
          <p:nvPr/>
        </p:nvSpPr>
        <p:spPr>
          <a:xfrm>
            <a:off x="10599943" y="2005922"/>
            <a:ext cx="1548822" cy="365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How? Sorry?</a:t>
            </a:r>
            <a:endParaRPr/>
          </a:p>
        </p:txBody>
      </p:sp>
      <p:sp>
        <p:nvSpPr>
          <p:cNvPr id="107" name="Google Shape;107;p2"/>
          <p:cNvSpPr/>
          <p:nvPr/>
        </p:nvSpPr>
        <p:spPr>
          <a:xfrm>
            <a:off x="10832797" y="3474100"/>
            <a:ext cx="8531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today</a:t>
            </a:r>
            <a:endParaRPr sz="1800" b="0" i="0" u="none" strike="noStrike" cap="none">
              <a:solidFill>
                <a:srgbClr val="000000"/>
              </a:solidFill>
              <a:latin typeface="Twentieth Century"/>
              <a:ea typeface="Twentieth Century"/>
              <a:cs typeface="Twentieth Century"/>
              <a:sym typeface="Twentieth Century"/>
            </a:endParaRPr>
          </a:p>
        </p:txBody>
      </p:sp>
      <p:sp>
        <p:nvSpPr>
          <p:cNvPr id="108" name="Google Shape;108;p2"/>
          <p:cNvSpPr/>
          <p:nvPr/>
        </p:nvSpPr>
        <p:spPr>
          <a:xfrm>
            <a:off x="1140682" y="3470357"/>
            <a:ext cx="10550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nervous</a:t>
            </a:r>
            <a:endParaRPr sz="1800" b="0" i="0" u="none" strike="noStrike" cap="none">
              <a:solidFill>
                <a:srgbClr val="000000"/>
              </a:solidFill>
              <a:latin typeface="Twentieth Century"/>
              <a:ea typeface="Twentieth Century"/>
              <a:cs typeface="Twentieth Century"/>
              <a:sym typeface="Twentieth Century"/>
            </a:endParaRPr>
          </a:p>
        </p:txBody>
      </p:sp>
      <p:sp>
        <p:nvSpPr>
          <p:cNvPr id="109" name="Google Shape;109;p2"/>
          <p:cNvSpPr/>
          <p:nvPr/>
        </p:nvSpPr>
        <p:spPr>
          <a:xfrm>
            <a:off x="3533279" y="3491488"/>
            <a:ext cx="7537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calm</a:t>
            </a:r>
            <a:endParaRPr sz="1800" b="0" i="0" u="none" strike="noStrike" cap="none">
              <a:solidFill>
                <a:srgbClr val="000000"/>
              </a:solidFill>
              <a:latin typeface="Twentieth Century"/>
              <a:ea typeface="Twentieth Century"/>
              <a:cs typeface="Twentieth Century"/>
              <a:sym typeface="Twentieth Century"/>
            </a:endParaRPr>
          </a:p>
        </p:txBody>
      </p:sp>
      <p:sp>
        <p:nvSpPr>
          <p:cNvPr id="110" name="Google Shape;110;p2"/>
          <p:cNvSpPr/>
          <p:nvPr/>
        </p:nvSpPr>
        <p:spPr>
          <a:xfrm>
            <a:off x="5681279" y="3459885"/>
            <a:ext cx="9220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serious</a:t>
            </a:r>
            <a:endParaRPr sz="1800" b="0" i="0" u="none" strike="noStrike" cap="none">
              <a:solidFill>
                <a:srgbClr val="000000"/>
              </a:solidFill>
              <a:latin typeface="Twentieth Century"/>
              <a:ea typeface="Twentieth Century"/>
              <a:cs typeface="Twentieth Century"/>
              <a:sym typeface="Twentieth Century"/>
            </a:endParaRPr>
          </a:p>
        </p:txBody>
      </p:sp>
      <p:sp>
        <p:nvSpPr>
          <p:cNvPr id="111" name="Google Shape;111;p2"/>
          <p:cNvSpPr/>
          <p:nvPr/>
        </p:nvSpPr>
        <p:spPr>
          <a:xfrm>
            <a:off x="7883717" y="3644551"/>
            <a:ext cx="10262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strange</a:t>
            </a:r>
            <a:endParaRPr sz="1800" b="0" i="0" u="none" strike="noStrike" cap="none">
              <a:solidFill>
                <a:srgbClr val="000000"/>
              </a:solidFill>
              <a:latin typeface="Twentieth Century"/>
              <a:ea typeface="Twentieth Century"/>
              <a:cs typeface="Twentieth Century"/>
              <a:sym typeface="Twentieth Century"/>
            </a:endParaRPr>
          </a:p>
        </p:txBody>
      </p:sp>
      <p:sp>
        <p:nvSpPr>
          <p:cNvPr id="112" name="Google Shape;112;p2"/>
          <p:cNvSpPr/>
          <p:nvPr/>
        </p:nvSpPr>
        <p:spPr>
          <a:xfrm>
            <a:off x="1284051" y="5967750"/>
            <a:ext cx="5373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silly</a:t>
            </a:r>
            <a:endParaRPr sz="1800" b="0" i="0" u="none" strike="noStrike" cap="none">
              <a:solidFill>
                <a:srgbClr val="000000"/>
              </a:solidFill>
              <a:latin typeface="Twentieth Century"/>
              <a:ea typeface="Twentieth Century"/>
              <a:cs typeface="Twentieth Century"/>
              <a:sym typeface="Twentieth Century"/>
            </a:endParaRPr>
          </a:p>
        </p:txBody>
      </p:sp>
      <p:sp>
        <p:nvSpPr>
          <p:cNvPr id="113" name="Google Shape;113;p2"/>
          <p:cNvSpPr/>
          <p:nvPr/>
        </p:nvSpPr>
        <p:spPr>
          <a:xfrm>
            <a:off x="2889842" y="5901493"/>
            <a:ext cx="1433406" cy="365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white, pale</a:t>
            </a:r>
            <a:endParaRPr/>
          </a:p>
        </p:txBody>
      </p:sp>
      <p:sp>
        <p:nvSpPr>
          <p:cNvPr id="114" name="Google Shape;114;p2"/>
          <p:cNvSpPr/>
          <p:nvPr/>
        </p:nvSpPr>
        <p:spPr>
          <a:xfrm>
            <a:off x="5391712" y="5936360"/>
            <a:ext cx="84350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ready</a:t>
            </a:r>
            <a:endParaRPr sz="1800" b="0" i="0" u="none" strike="noStrike" cap="none">
              <a:solidFill>
                <a:srgbClr val="000000"/>
              </a:solidFill>
              <a:latin typeface="Twentieth Century"/>
              <a:ea typeface="Twentieth Century"/>
              <a:cs typeface="Twentieth Century"/>
              <a:sym typeface="Twentieth Century"/>
            </a:endParaRPr>
          </a:p>
        </p:txBody>
      </p:sp>
      <p:sp>
        <p:nvSpPr>
          <p:cNvPr id="115" name="Google Shape;115;p2"/>
          <p:cNvSpPr/>
          <p:nvPr/>
        </p:nvSpPr>
        <p:spPr>
          <a:xfrm>
            <a:off x="7578211" y="6013168"/>
            <a:ext cx="1555234" cy="365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15076"/>
              </a:buClr>
              <a:buSzPts val="1800"/>
              <a:buFont typeface="Century Gothic"/>
              <a:buNone/>
            </a:pPr>
            <a:r>
              <a:rPr lang="en-GB" sz="1800" b="0" i="0" u="none" strike="noStrike" cap="none">
                <a:solidFill>
                  <a:srgbClr val="115076"/>
                </a:solidFill>
                <a:latin typeface="Century Gothic"/>
                <a:ea typeface="Century Gothic"/>
                <a:cs typeface="Century Gothic"/>
                <a:sym typeface="Century Gothic"/>
              </a:rPr>
              <a:t>sure, certain</a:t>
            </a:r>
            <a:endParaRPr/>
          </a:p>
        </p:txBody>
      </p:sp>
      <p:sp>
        <p:nvSpPr>
          <p:cNvPr id="116" name="Google Shape;116;p2"/>
          <p:cNvSpPr txBox="1"/>
          <p:nvPr/>
        </p:nvSpPr>
        <p:spPr>
          <a:xfrm>
            <a:off x="8300473" y="177525"/>
            <a:ext cx="3780000" cy="585000"/>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Twentieth Century"/>
              <a:buNone/>
            </a:pPr>
            <a:r>
              <a:rPr lang="en-GB" sz="3200" i="0" u="none" strike="noStrike" cap="none">
                <a:solidFill>
                  <a:srgbClr val="002060"/>
                </a:solidFill>
                <a:latin typeface="Century Gothic"/>
                <a:ea typeface="Century Gothic"/>
                <a:cs typeface="Century Gothic"/>
                <a:sym typeface="Century Gothic"/>
              </a:rPr>
              <a:t>Listen and repeat</a:t>
            </a:r>
            <a:endParaRPr>
              <a:solidFill>
                <a:srgbClr val="002060"/>
              </a:solidFill>
              <a:latin typeface="Century Gothic"/>
              <a:ea typeface="Century Gothic"/>
              <a:cs typeface="Century Gothic"/>
              <a:sym typeface="Century Gothic"/>
            </a:endParaRPr>
          </a:p>
        </p:txBody>
      </p:sp>
      <p:sp>
        <p:nvSpPr>
          <p:cNvPr id="117" name="Google Shape;117;p2"/>
          <p:cNvSpPr/>
          <p:nvPr/>
        </p:nvSpPr>
        <p:spPr>
          <a:xfrm>
            <a:off x="10678108" y="1529147"/>
            <a:ext cx="1162498" cy="365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¿Cómo?</a:t>
            </a:r>
            <a:endParaRPr sz="1800" b="0" i="0" u="none" strike="noStrike" cap="none">
              <a:solidFill>
                <a:srgbClr val="FF0000"/>
              </a:solidFill>
              <a:latin typeface="Century Gothic"/>
              <a:ea typeface="Century Gothic"/>
              <a:cs typeface="Century Gothic"/>
              <a:sym typeface="Century Gothic"/>
            </a:endParaRPr>
          </a:p>
        </p:txBody>
      </p:sp>
      <p:sp>
        <p:nvSpPr>
          <p:cNvPr id="118" name="Google Shape;118;p2"/>
          <p:cNvSpPr/>
          <p:nvPr/>
        </p:nvSpPr>
        <p:spPr>
          <a:xfrm>
            <a:off x="10898505" y="3034572"/>
            <a:ext cx="5998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hoy</a:t>
            </a:r>
            <a:endParaRPr sz="1800" b="0" i="0" u="none" strike="noStrike" cap="none">
              <a:solidFill>
                <a:srgbClr val="FF0000"/>
              </a:solidFill>
              <a:latin typeface="Twentieth Century"/>
              <a:ea typeface="Twentieth Century"/>
              <a:cs typeface="Twentieth Century"/>
              <a:sym typeface="Twentieth Century"/>
            </a:endParaRPr>
          </a:p>
        </p:txBody>
      </p:sp>
      <p:sp>
        <p:nvSpPr>
          <p:cNvPr id="119" name="Google Shape;119;p2"/>
          <p:cNvSpPr/>
          <p:nvPr/>
        </p:nvSpPr>
        <p:spPr>
          <a:xfrm>
            <a:off x="10931432" y="4503140"/>
            <a:ext cx="6655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muy</a:t>
            </a:r>
            <a:endParaRPr sz="1800" b="0" i="0" u="none" strike="noStrike" cap="none">
              <a:solidFill>
                <a:srgbClr val="FF0000"/>
              </a:solidFill>
              <a:latin typeface="Twentieth Century"/>
              <a:ea typeface="Twentieth Century"/>
              <a:cs typeface="Twentieth Century"/>
              <a:sym typeface="Twentieth Century"/>
            </a:endParaRPr>
          </a:p>
        </p:txBody>
      </p:sp>
      <p:pic>
        <p:nvPicPr>
          <p:cNvPr id="120" name="Google Shape;120;p2" descr="Nervous looking boy"/>
          <p:cNvPicPr preferRelativeResize="0"/>
          <p:nvPr/>
        </p:nvPicPr>
        <p:blipFill rotWithShape="1">
          <a:blip r:embed="rId4">
            <a:alphaModFix/>
          </a:blip>
          <a:srcRect/>
          <a:stretch/>
        </p:blipFill>
        <p:spPr>
          <a:xfrm>
            <a:off x="1095860" y="1575267"/>
            <a:ext cx="1122801" cy="1538004"/>
          </a:xfrm>
          <a:prstGeom prst="rect">
            <a:avLst/>
          </a:prstGeom>
          <a:noFill/>
          <a:ln>
            <a:noFill/>
          </a:ln>
        </p:spPr>
      </p:pic>
      <p:pic>
        <p:nvPicPr>
          <p:cNvPr id="121" name="Google Shape;121;p2" descr="Calm zen floating meditation">
            <a:extLst>
              <a:ext uri="{C183D7F6-B498-43B3-948B-1728B52AA6E4}">
                <adec:decorative xmlns:adec="http://schemas.microsoft.com/office/drawing/2017/decorative" val="0"/>
              </a:ext>
            </a:extLst>
          </p:cNvPr>
          <p:cNvPicPr preferRelativeResize="0"/>
          <p:nvPr/>
        </p:nvPicPr>
        <p:blipFill rotWithShape="1">
          <a:blip r:embed="rId5">
            <a:alphaModFix/>
          </a:blip>
          <a:srcRect/>
          <a:stretch/>
        </p:blipFill>
        <p:spPr>
          <a:xfrm>
            <a:off x="2833716" y="1176841"/>
            <a:ext cx="1952625" cy="2333625"/>
          </a:xfrm>
          <a:prstGeom prst="rect">
            <a:avLst/>
          </a:prstGeom>
          <a:noFill/>
          <a:ln>
            <a:noFill/>
          </a:ln>
        </p:spPr>
      </p:pic>
      <p:pic>
        <p:nvPicPr>
          <p:cNvPr id="122" name="Google Shape;122;p2" descr="Hands on hips"/>
          <p:cNvPicPr preferRelativeResize="0"/>
          <p:nvPr/>
        </p:nvPicPr>
        <p:blipFill rotWithShape="1">
          <a:blip r:embed="rId6">
            <a:alphaModFix/>
          </a:blip>
          <a:srcRect b="8152"/>
          <a:stretch/>
        </p:blipFill>
        <p:spPr>
          <a:xfrm>
            <a:off x="5309336" y="1709009"/>
            <a:ext cx="1701173" cy="1325563"/>
          </a:xfrm>
          <a:prstGeom prst="rect">
            <a:avLst/>
          </a:prstGeom>
          <a:noFill/>
          <a:ln>
            <a:noFill/>
          </a:ln>
        </p:spPr>
      </p:pic>
      <p:pic>
        <p:nvPicPr>
          <p:cNvPr id="123" name="Google Shape;123;p2" descr="Mr Bean"/>
          <p:cNvPicPr preferRelativeResize="0"/>
          <p:nvPr/>
        </p:nvPicPr>
        <p:blipFill rotWithShape="1">
          <a:blip r:embed="rId7">
            <a:alphaModFix/>
          </a:blip>
          <a:srcRect/>
          <a:stretch/>
        </p:blipFill>
        <p:spPr>
          <a:xfrm>
            <a:off x="7299713" y="1361736"/>
            <a:ext cx="2247900" cy="2038350"/>
          </a:xfrm>
          <a:prstGeom prst="rect">
            <a:avLst/>
          </a:prstGeom>
          <a:noFill/>
          <a:ln>
            <a:noFill/>
          </a:ln>
        </p:spPr>
      </p:pic>
      <p:pic>
        <p:nvPicPr>
          <p:cNvPr id="124" name="Google Shape;124;p2" descr="Girl with pigtails sticking tongue out"/>
          <p:cNvPicPr preferRelativeResize="0"/>
          <p:nvPr/>
        </p:nvPicPr>
        <p:blipFill rotWithShape="1">
          <a:blip r:embed="rId8">
            <a:alphaModFix/>
          </a:blip>
          <a:srcRect b="13110"/>
          <a:stretch/>
        </p:blipFill>
        <p:spPr>
          <a:xfrm>
            <a:off x="703160" y="3984602"/>
            <a:ext cx="1764531" cy="1653872"/>
          </a:xfrm>
          <a:prstGeom prst="rect">
            <a:avLst/>
          </a:prstGeom>
          <a:noFill/>
          <a:ln>
            <a:noFill/>
          </a:ln>
        </p:spPr>
      </p:pic>
      <p:pic>
        <p:nvPicPr>
          <p:cNvPr id="125" name="Google Shape;125;p2" descr="Caspar the friendly ghost"/>
          <p:cNvPicPr preferRelativeResize="0"/>
          <p:nvPr/>
        </p:nvPicPr>
        <p:blipFill rotWithShape="1">
          <a:blip r:embed="rId9">
            <a:alphaModFix/>
          </a:blip>
          <a:srcRect/>
          <a:stretch/>
        </p:blipFill>
        <p:spPr>
          <a:xfrm>
            <a:off x="2915731" y="4147969"/>
            <a:ext cx="1764531" cy="1457345"/>
          </a:xfrm>
          <a:prstGeom prst="rect">
            <a:avLst/>
          </a:prstGeom>
          <a:noFill/>
          <a:ln>
            <a:noFill/>
          </a:ln>
        </p:spPr>
      </p:pic>
      <p:pic>
        <p:nvPicPr>
          <p:cNvPr id="126" name="Google Shape;126;p2" descr="Green tick checkmark"/>
          <p:cNvPicPr preferRelativeResize="0"/>
          <p:nvPr/>
        </p:nvPicPr>
        <p:blipFill rotWithShape="1">
          <a:blip r:embed="rId10">
            <a:alphaModFix/>
          </a:blip>
          <a:srcRect/>
          <a:stretch/>
        </p:blipFill>
        <p:spPr>
          <a:xfrm>
            <a:off x="5428388" y="4147970"/>
            <a:ext cx="1349144" cy="1325564"/>
          </a:xfrm>
          <a:prstGeom prst="rect">
            <a:avLst/>
          </a:prstGeom>
          <a:noFill/>
          <a:ln>
            <a:noFill/>
          </a:ln>
        </p:spPr>
      </p:pic>
      <p:pic>
        <p:nvPicPr>
          <p:cNvPr id="127" name="Google Shape;127;p2" descr="Man walking"/>
          <p:cNvPicPr preferRelativeResize="0"/>
          <p:nvPr/>
        </p:nvPicPr>
        <p:blipFill rotWithShape="1">
          <a:blip r:embed="rId11">
            <a:alphaModFix/>
          </a:blip>
          <a:srcRect/>
          <a:stretch/>
        </p:blipFill>
        <p:spPr>
          <a:xfrm>
            <a:off x="7817076" y="4119891"/>
            <a:ext cx="1009258" cy="1569957"/>
          </a:xfrm>
          <a:prstGeom prst="rect">
            <a:avLst/>
          </a:prstGeom>
          <a:noFill/>
          <a:ln>
            <a:noFill/>
          </a:ln>
        </p:spPr>
      </p:pic>
      <p:sp>
        <p:nvSpPr>
          <p:cNvPr id="128" name="Google Shape;128;p2"/>
          <p:cNvSpPr/>
          <p:nvPr/>
        </p:nvSpPr>
        <p:spPr>
          <a:xfrm>
            <a:off x="1116782" y="3113271"/>
            <a:ext cx="1111202" cy="365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nervioso</a:t>
            </a:r>
            <a:endParaRPr sz="1800" b="0" i="0" u="none" strike="noStrike" cap="none">
              <a:solidFill>
                <a:srgbClr val="FF0000"/>
              </a:solidFill>
              <a:latin typeface="Century Gothic"/>
              <a:ea typeface="Century Gothic"/>
              <a:cs typeface="Century Gothic"/>
              <a:sym typeface="Century Gothic"/>
            </a:endParaRPr>
          </a:p>
        </p:txBody>
      </p:sp>
      <p:sp>
        <p:nvSpPr>
          <p:cNvPr id="129" name="Google Shape;129;p2"/>
          <p:cNvSpPr/>
          <p:nvPr/>
        </p:nvSpPr>
        <p:spPr>
          <a:xfrm>
            <a:off x="3335695" y="3113271"/>
            <a:ext cx="11721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tranquilo</a:t>
            </a:r>
            <a:endParaRPr sz="1800" b="0" i="0" u="none" strike="noStrike" cap="none">
              <a:solidFill>
                <a:srgbClr val="FF0000"/>
              </a:solidFill>
              <a:latin typeface="Twentieth Century"/>
              <a:ea typeface="Twentieth Century"/>
              <a:cs typeface="Twentieth Century"/>
              <a:sym typeface="Twentieth Century"/>
            </a:endParaRPr>
          </a:p>
        </p:txBody>
      </p:sp>
      <p:sp>
        <p:nvSpPr>
          <p:cNvPr id="130" name="Google Shape;130;p2"/>
          <p:cNvSpPr/>
          <p:nvPr/>
        </p:nvSpPr>
        <p:spPr>
          <a:xfrm>
            <a:off x="5750392" y="3186278"/>
            <a:ext cx="69121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serio</a:t>
            </a:r>
            <a:endParaRPr sz="1800" b="0" i="0" u="none" strike="noStrike" cap="none">
              <a:solidFill>
                <a:srgbClr val="FF0000"/>
              </a:solidFill>
              <a:latin typeface="Twentieth Century"/>
              <a:ea typeface="Twentieth Century"/>
              <a:cs typeface="Twentieth Century"/>
              <a:sym typeface="Twentieth Century"/>
            </a:endParaRPr>
          </a:p>
        </p:txBody>
      </p:sp>
      <p:sp>
        <p:nvSpPr>
          <p:cNvPr id="131" name="Google Shape;131;p2"/>
          <p:cNvSpPr/>
          <p:nvPr/>
        </p:nvSpPr>
        <p:spPr>
          <a:xfrm>
            <a:off x="8040678" y="3244304"/>
            <a:ext cx="63030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raro</a:t>
            </a:r>
            <a:endParaRPr sz="1800" b="0" i="0" u="none" strike="noStrike" cap="none">
              <a:solidFill>
                <a:srgbClr val="FF0000"/>
              </a:solidFill>
              <a:latin typeface="Twentieth Century"/>
              <a:ea typeface="Twentieth Century"/>
              <a:cs typeface="Twentieth Century"/>
              <a:sym typeface="Twentieth Century"/>
            </a:endParaRPr>
          </a:p>
        </p:txBody>
      </p:sp>
      <p:sp>
        <p:nvSpPr>
          <p:cNvPr id="132" name="Google Shape;132;p2"/>
          <p:cNvSpPr/>
          <p:nvPr/>
        </p:nvSpPr>
        <p:spPr>
          <a:xfrm>
            <a:off x="1193330" y="5689848"/>
            <a:ext cx="7841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tonto</a:t>
            </a:r>
            <a:endParaRPr sz="1800" b="0" i="0" u="none" strike="noStrike" cap="none">
              <a:solidFill>
                <a:srgbClr val="FF0000"/>
              </a:solidFill>
              <a:latin typeface="Twentieth Century"/>
              <a:ea typeface="Twentieth Century"/>
              <a:cs typeface="Twentieth Century"/>
              <a:sym typeface="Twentieth Century"/>
            </a:endParaRPr>
          </a:p>
        </p:txBody>
      </p:sp>
      <p:sp>
        <p:nvSpPr>
          <p:cNvPr id="133" name="Google Shape;133;p2"/>
          <p:cNvSpPr/>
          <p:nvPr/>
        </p:nvSpPr>
        <p:spPr>
          <a:xfrm>
            <a:off x="3080977" y="5598418"/>
            <a:ext cx="9861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blanco</a:t>
            </a:r>
            <a:endParaRPr sz="1800" b="0" i="0" u="none" strike="noStrike" cap="none">
              <a:solidFill>
                <a:srgbClr val="FF0000"/>
              </a:solidFill>
              <a:latin typeface="Twentieth Century"/>
              <a:ea typeface="Twentieth Century"/>
              <a:cs typeface="Twentieth Century"/>
              <a:sym typeface="Twentieth Century"/>
            </a:endParaRPr>
          </a:p>
        </p:txBody>
      </p:sp>
      <p:sp>
        <p:nvSpPr>
          <p:cNvPr id="134" name="Google Shape;134;p2"/>
          <p:cNvSpPr/>
          <p:nvPr/>
        </p:nvSpPr>
        <p:spPr>
          <a:xfrm>
            <a:off x="5452073" y="5591522"/>
            <a:ext cx="5966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listo</a:t>
            </a:r>
            <a:endParaRPr sz="1800" b="0" i="0" u="none" strike="noStrike" cap="none">
              <a:solidFill>
                <a:srgbClr val="FF0000"/>
              </a:solidFill>
              <a:latin typeface="Twentieth Century"/>
              <a:ea typeface="Twentieth Century"/>
              <a:cs typeface="Twentieth Century"/>
              <a:sym typeface="Twentieth Century"/>
            </a:endParaRPr>
          </a:p>
        </p:txBody>
      </p:sp>
      <p:sp>
        <p:nvSpPr>
          <p:cNvPr id="135" name="Google Shape;135;p2"/>
          <p:cNvSpPr/>
          <p:nvPr/>
        </p:nvSpPr>
        <p:spPr>
          <a:xfrm>
            <a:off x="7829840" y="5689848"/>
            <a:ext cx="9412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seguro</a:t>
            </a:r>
            <a:endParaRPr sz="1800" b="0" i="0" u="none" strike="noStrike" cap="none">
              <a:solidFill>
                <a:srgbClr val="FF0000"/>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1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1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0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sp>
        <p:nvSpPr>
          <p:cNvPr id="142" name="Google Shape;142;p3">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43" name="Google Shape;143;p3"/>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144" name="Google Shape;144;p3"/>
          <p:cNvSpPr txBox="1"/>
          <p:nvPr/>
        </p:nvSpPr>
        <p:spPr>
          <a:xfrm>
            <a:off x="7299075" y="99450"/>
            <a:ext cx="4787700" cy="954300"/>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wentieth Century"/>
              <a:buNone/>
            </a:pPr>
            <a:r>
              <a:rPr lang="en-GB" sz="2800" i="0" u="none" strike="noStrike" cap="none">
                <a:solidFill>
                  <a:srgbClr val="002060"/>
                </a:solidFill>
                <a:latin typeface="Century Gothic"/>
                <a:ea typeface="Century Gothic"/>
                <a:cs typeface="Century Gothic"/>
                <a:sym typeface="Century Gothic"/>
              </a:rPr>
              <a:t>Which word is hidden?</a:t>
            </a:r>
            <a:endParaRPr>
              <a:solidFill>
                <a:srgbClr val="00206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Twentieth Century"/>
              <a:buNone/>
            </a:pPr>
            <a:r>
              <a:rPr lang="en-GB" sz="2800" i="0" u="none" strike="noStrike" cap="none">
                <a:solidFill>
                  <a:srgbClr val="002060"/>
                </a:solidFill>
                <a:latin typeface="Century Gothic"/>
                <a:ea typeface="Century Gothic"/>
                <a:cs typeface="Century Gothic"/>
                <a:sym typeface="Century Gothic"/>
              </a:rPr>
              <a:t>Say the Spanish</a:t>
            </a:r>
            <a:endParaRPr>
              <a:solidFill>
                <a:srgbClr val="002060"/>
              </a:solidFill>
              <a:latin typeface="Century Gothic"/>
              <a:ea typeface="Century Gothic"/>
              <a:cs typeface="Century Gothic"/>
              <a:sym typeface="Century Gothic"/>
            </a:endParaRPr>
          </a:p>
        </p:txBody>
      </p:sp>
      <p:sp>
        <p:nvSpPr>
          <p:cNvPr id="145" name="Google Shape;145;p3"/>
          <p:cNvSpPr/>
          <p:nvPr/>
        </p:nvSpPr>
        <p:spPr>
          <a:xfrm>
            <a:off x="10678108" y="1529147"/>
            <a:ext cx="1162498" cy="365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¿Cómo?</a:t>
            </a:r>
            <a:endParaRPr sz="1800" b="0" i="0" u="none" strike="noStrike" cap="none">
              <a:solidFill>
                <a:srgbClr val="FF0000"/>
              </a:solidFill>
              <a:latin typeface="Century Gothic"/>
              <a:ea typeface="Century Gothic"/>
              <a:cs typeface="Century Gothic"/>
              <a:sym typeface="Century Gothic"/>
            </a:endParaRPr>
          </a:p>
        </p:txBody>
      </p:sp>
      <p:sp>
        <p:nvSpPr>
          <p:cNvPr id="146" name="Google Shape;146;p3"/>
          <p:cNvSpPr/>
          <p:nvPr/>
        </p:nvSpPr>
        <p:spPr>
          <a:xfrm>
            <a:off x="10898505" y="3034572"/>
            <a:ext cx="5998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hoy</a:t>
            </a:r>
            <a:endParaRPr sz="1800" b="0" i="0" u="none" strike="noStrike" cap="none">
              <a:solidFill>
                <a:srgbClr val="FF0000"/>
              </a:solidFill>
              <a:latin typeface="Twentieth Century"/>
              <a:ea typeface="Twentieth Century"/>
              <a:cs typeface="Twentieth Century"/>
              <a:sym typeface="Twentieth Century"/>
            </a:endParaRPr>
          </a:p>
        </p:txBody>
      </p:sp>
      <p:sp>
        <p:nvSpPr>
          <p:cNvPr id="147" name="Google Shape;147;p3"/>
          <p:cNvSpPr/>
          <p:nvPr/>
        </p:nvSpPr>
        <p:spPr>
          <a:xfrm>
            <a:off x="10931432" y="4503140"/>
            <a:ext cx="6655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muy</a:t>
            </a:r>
            <a:endParaRPr sz="1800" b="0" i="0" u="none" strike="noStrike" cap="none">
              <a:solidFill>
                <a:srgbClr val="FF0000"/>
              </a:solidFill>
              <a:latin typeface="Twentieth Century"/>
              <a:ea typeface="Twentieth Century"/>
              <a:cs typeface="Twentieth Century"/>
              <a:sym typeface="Twentieth Century"/>
            </a:endParaRPr>
          </a:p>
        </p:txBody>
      </p:sp>
      <p:pic>
        <p:nvPicPr>
          <p:cNvPr id="148" name="Google Shape;148;p3" descr="Nervous boy"/>
          <p:cNvPicPr preferRelativeResize="0"/>
          <p:nvPr/>
        </p:nvPicPr>
        <p:blipFill rotWithShape="1">
          <a:blip r:embed="rId4">
            <a:alphaModFix/>
          </a:blip>
          <a:srcRect/>
          <a:stretch/>
        </p:blipFill>
        <p:spPr>
          <a:xfrm>
            <a:off x="1095860" y="1575267"/>
            <a:ext cx="1122801" cy="1538004"/>
          </a:xfrm>
          <a:prstGeom prst="rect">
            <a:avLst/>
          </a:prstGeom>
          <a:noFill/>
          <a:ln>
            <a:noFill/>
          </a:ln>
        </p:spPr>
      </p:pic>
      <p:sp>
        <p:nvSpPr>
          <p:cNvPr id="156" name="Google Shape;156;p3"/>
          <p:cNvSpPr/>
          <p:nvPr/>
        </p:nvSpPr>
        <p:spPr>
          <a:xfrm>
            <a:off x="1116782" y="3113271"/>
            <a:ext cx="1111202" cy="36586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nervioso</a:t>
            </a:r>
            <a:endParaRPr sz="1800" b="0" i="0" u="none" strike="noStrike" cap="none">
              <a:solidFill>
                <a:srgbClr val="FF0000"/>
              </a:solidFill>
              <a:latin typeface="Century Gothic"/>
              <a:ea typeface="Century Gothic"/>
              <a:cs typeface="Century Gothic"/>
              <a:sym typeface="Century Gothic"/>
            </a:endParaRPr>
          </a:p>
        </p:txBody>
      </p:sp>
      <p:pic>
        <p:nvPicPr>
          <p:cNvPr id="149" name="Google Shape;149;p3" descr="Zen floating meditation"/>
          <p:cNvPicPr preferRelativeResize="0"/>
          <p:nvPr/>
        </p:nvPicPr>
        <p:blipFill rotWithShape="1">
          <a:blip r:embed="rId5">
            <a:alphaModFix/>
          </a:blip>
          <a:srcRect/>
          <a:stretch/>
        </p:blipFill>
        <p:spPr>
          <a:xfrm>
            <a:off x="2833716" y="1176841"/>
            <a:ext cx="1952625" cy="2333625"/>
          </a:xfrm>
          <a:prstGeom prst="rect">
            <a:avLst/>
          </a:prstGeom>
          <a:noFill/>
          <a:ln>
            <a:noFill/>
          </a:ln>
        </p:spPr>
      </p:pic>
      <p:sp>
        <p:nvSpPr>
          <p:cNvPr id="157" name="Google Shape;157;p3"/>
          <p:cNvSpPr/>
          <p:nvPr/>
        </p:nvSpPr>
        <p:spPr>
          <a:xfrm>
            <a:off x="3335695" y="3113271"/>
            <a:ext cx="11721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tranquilo</a:t>
            </a:r>
            <a:endParaRPr sz="1800" b="0" i="0" u="none" strike="noStrike" cap="none">
              <a:solidFill>
                <a:srgbClr val="FF0000"/>
              </a:solidFill>
              <a:latin typeface="Twentieth Century"/>
              <a:ea typeface="Twentieth Century"/>
              <a:cs typeface="Twentieth Century"/>
              <a:sym typeface="Twentieth Century"/>
            </a:endParaRPr>
          </a:p>
        </p:txBody>
      </p:sp>
      <p:pic>
        <p:nvPicPr>
          <p:cNvPr id="150" name="Google Shape;150;p3" descr="Hands on hips"/>
          <p:cNvPicPr preferRelativeResize="0"/>
          <p:nvPr/>
        </p:nvPicPr>
        <p:blipFill rotWithShape="1">
          <a:blip r:embed="rId6">
            <a:alphaModFix/>
          </a:blip>
          <a:srcRect b="8152"/>
          <a:stretch/>
        </p:blipFill>
        <p:spPr>
          <a:xfrm>
            <a:off x="5309336" y="1709009"/>
            <a:ext cx="1701173" cy="1325563"/>
          </a:xfrm>
          <a:prstGeom prst="rect">
            <a:avLst/>
          </a:prstGeom>
          <a:noFill/>
          <a:ln>
            <a:noFill/>
          </a:ln>
        </p:spPr>
      </p:pic>
      <p:sp>
        <p:nvSpPr>
          <p:cNvPr id="158" name="Google Shape;158;p3"/>
          <p:cNvSpPr/>
          <p:nvPr/>
        </p:nvSpPr>
        <p:spPr>
          <a:xfrm>
            <a:off x="5750392" y="3186278"/>
            <a:ext cx="69121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serio</a:t>
            </a:r>
            <a:endParaRPr sz="1800" b="0" i="0" u="none" strike="noStrike" cap="none">
              <a:solidFill>
                <a:srgbClr val="FF0000"/>
              </a:solidFill>
              <a:latin typeface="Twentieth Century"/>
              <a:ea typeface="Twentieth Century"/>
              <a:cs typeface="Twentieth Century"/>
              <a:sym typeface="Twentieth Century"/>
            </a:endParaRPr>
          </a:p>
        </p:txBody>
      </p:sp>
      <p:pic>
        <p:nvPicPr>
          <p:cNvPr id="151" name="Google Shape;151;p3" descr="Mr Bean"/>
          <p:cNvPicPr preferRelativeResize="0"/>
          <p:nvPr/>
        </p:nvPicPr>
        <p:blipFill rotWithShape="1">
          <a:blip r:embed="rId7">
            <a:alphaModFix/>
          </a:blip>
          <a:srcRect/>
          <a:stretch/>
        </p:blipFill>
        <p:spPr>
          <a:xfrm>
            <a:off x="7299713" y="1361736"/>
            <a:ext cx="2247900" cy="2038350"/>
          </a:xfrm>
          <a:prstGeom prst="rect">
            <a:avLst/>
          </a:prstGeom>
          <a:noFill/>
          <a:ln>
            <a:noFill/>
          </a:ln>
        </p:spPr>
      </p:pic>
      <p:sp>
        <p:nvSpPr>
          <p:cNvPr id="159" name="Google Shape;159;p3"/>
          <p:cNvSpPr/>
          <p:nvPr/>
        </p:nvSpPr>
        <p:spPr>
          <a:xfrm>
            <a:off x="8040678" y="3244304"/>
            <a:ext cx="63030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raro</a:t>
            </a:r>
            <a:endParaRPr sz="1800" b="0" i="0" u="none" strike="noStrike" cap="none">
              <a:solidFill>
                <a:srgbClr val="FF0000"/>
              </a:solidFill>
              <a:latin typeface="Twentieth Century"/>
              <a:ea typeface="Twentieth Century"/>
              <a:cs typeface="Twentieth Century"/>
              <a:sym typeface="Twentieth Century"/>
            </a:endParaRPr>
          </a:p>
        </p:txBody>
      </p:sp>
      <p:pic>
        <p:nvPicPr>
          <p:cNvPr id="152" name="Google Shape;152;p3" descr="Girl with pigtails sticking tongue out"/>
          <p:cNvPicPr preferRelativeResize="0"/>
          <p:nvPr/>
        </p:nvPicPr>
        <p:blipFill rotWithShape="1">
          <a:blip r:embed="rId8">
            <a:alphaModFix/>
          </a:blip>
          <a:srcRect b="13110"/>
          <a:stretch/>
        </p:blipFill>
        <p:spPr>
          <a:xfrm>
            <a:off x="703160" y="3984602"/>
            <a:ext cx="1764531" cy="1653872"/>
          </a:xfrm>
          <a:prstGeom prst="rect">
            <a:avLst/>
          </a:prstGeom>
          <a:noFill/>
          <a:ln>
            <a:noFill/>
          </a:ln>
        </p:spPr>
      </p:pic>
      <p:sp>
        <p:nvSpPr>
          <p:cNvPr id="160" name="Google Shape;160;p3"/>
          <p:cNvSpPr/>
          <p:nvPr/>
        </p:nvSpPr>
        <p:spPr>
          <a:xfrm>
            <a:off x="1193330" y="5689848"/>
            <a:ext cx="7841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tonto</a:t>
            </a:r>
            <a:endParaRPr sz="1800" b="0" i="0" u="none" strike="noStrike" cap="none">
              <a:solidFill>
                <a:srgbClr val="FF0000"/>
              </a:solidFill>
              <a:latin typeface="Twentieth Century"/>
              <a:ea typeface="Twentieth Century"/>
              <a:cs typeface="Twentieth Century"/>
              <a:sym typeface="Twentieth Century"/>
            </a:endParaRPr>
          </a:p>
        </p:txBody>
      </p:sp>
      <p:pic>
        <p:nvPicPr>
          <p:cNvPr id="153" name="Google Shape;153;p3" descr="Caspar the friendly ghost"/>
          <p:cNvPicPr preferRelativeResize="0"/>
          <p:nvPr/>
        </p:nvPicPr>
        <p:blipFill rotWithShape="1">
          <a:blip r:embed="rId9">
            <a:alphaModFix/>
          </a:blip>
          <a:srcRect/>
          <a:stretch/>
        </p:blipFill>
        <p:spPr>
          <a:xfrm>
            <a:off x="2915731" y="4147969"/>
            <a:ext cx="1764531" cy="1457345"/>
          </a:xfrm>
          <a:prstGeom prst="rect">
            <a:avLst/>
          </a:prstGeom>
          <a:noFill/>
          <a:ln>
            <a:noFill/>
          </a:ln>
        </p:spPr>
      </p:pic>
      <p:sp>
        <p:nvSpPr>
          <p:cNvPr id="161" name="Google Shape;161;p3"/>
          <p:cNvSpPr/>
          <p:nvPr/>
        </p:nvSpPr>
        <p:spPr>
          <a:xfrm>
            <a:off x="3080977" y="5598418"/>
            <a:ext cx="9861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blanco</a:t>
            </a:r>
            <a:endParaRPr sz="1800" b="0" i="0" u="none" strike="noStrike" cap="none">
              <a:solidFill>
                <a:srgbClr val="FF0000"/>
              </a:solidFill>
              <a:latin typeface="Twentieth Century"/>
              <a:ea typeface="Twentieth Century"/>
              <a:cs typeface="Twentieth Century"/>
              <a:sym typeface="Twentieth Century"/>
            </a:endParaRPr>
          </a:p>
        </p:txBody>
      </p:sp>
      <p:pic>
        <p:nvPicPr>
          <p:cNvPr id="154" name="Google Shape;154;p3" descr="Green tick checkmark"/>
          <p:cNvPicPr preferRelativeResize="0"/>
          <p:nvPr/>
        </p:nvPicPr>
        <p:blipFill rotWithShape="1">
          <a:blip r:embed="rId10">
            <a:alphaModFix/>
          </a:blip>
          <a:srcRect/>
          <a:stretch/>
        </p:blipFill>
        <p:spPr>
          <a:xfrm>
            <a:off x="5428388" y="4147970"/>
            <a:ext cx="1349144" cy="1325564"/>
          </a:xfrm>
          <a:prstGeom prst="rect">
            <a:avLst/>
          </a:prstGeom>
          <a:noFill/>
          <a:ln>
            <a:noFill/>
          </a:ln>
        </p:spPr>
      </p:pic>
      <p:sp>
        <p:nvSpPr>
          <p:cNvPr id="162" name="Google Shape;162;p3"/>
          <p:cNvSpPr/>
          <p:nvPr/>
        </p:nvSpPr>
        <p:spPr>
          <a:xfrm>
            <a:off x="5452073" y="5591522"/>
            <a:ext cx="5966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listo</a:t>
            </a:r>
            <a:endParaRPr sz="1800" b="0" i="0" u="none" strike="noStrike" cap="none">
              <a:solidFill>
                <a:srgbClr val="FF0000"/>
              </a:solidFill>
              <a:latin typeface="Twentieth Century"/>
              <a:ea typeface="Twentieth Century"/>
              <a:cs typeface="Twentieth Century"/>
              <a:sym typeface="Twentieth Century"/>
            </a:endParaRPr>
          </a:p>
        </p:txBody>
      </p:sp>
      <p:pic>
        <p:nvPicPr>
          <p:cNvPr id="155" name="Google Shape;155;p3" descr="Man walking"/>
          <p:cNvPicPr preferRelativeResize="0"/>
          <p:nvPr/>
        </p:nvPicPr>
        <p:blipFill rotWithShape="1">
          <a:blip r:embed="rId11">
            <a:alphaModFix/>
          </a:blip>
          <a:srcRect/>
          <a:stretch/>
        </p:blipFill>
        <p:spPr>
          <a:xfrm>
            <a:off x="7817076" y="4119891"/>
            <a:ext cx="1009258" cy="1569957"/>
          </a:xfrm>
          <a:prstGeom prst="rect">
            <a:avLst/>
          </a:prstGeom>
          <a:noFill/>
          <a:ln>
            <a:noFill/>
          </a:ln>
        </p:spPr>
      </p:pic>
      <p:sp>
        <p:nvSpPr>
          <p:cNvPr id="163" name="Google Shape;163;p3"/>
          <p:cNvSpPr/>
          <p:nvPr/>
        </p:nvSpPr>
        <p:spPr>
          <a:xfrm>
            <a:off x="7829840" y="5689848"/>
            <a:ext cx="9412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GB" sz="1800" b="0" i="0" u="none" strike="noStrike" cap="none">
                <a:solidFill>
                  <a:srgbClr val="FF0000"/>
                </a:solidFill>
                <a:latin typeface="Century Gothic"/>
                <a:ea typeface="Century Gothic"/>
                <a:cs typeface="Century Gothic"/>
                <a:sym typeface="Century Gothic"/>
              </a:rPr>
              <a:t>seguro</a:t>
            </a:r>
            <a:endParaRPr sz="1800" b="0" i="0" u="none" strike="noStrike" cap="none">
              <a:solidFill>
                <a:srgbClr val="FF0000"/>
              </a:solidFill>
              <a:latin typeface="Twentieth Century"/>
              <a:ea typeface="Twentieth Century"/>
              <a:cs typeface="Twentieth Century"/>
              <a:sym typeface="Twentieth Century"/>
            </a:endParaRPr>
          </a:p>
        </p:txBody>
      </p:sp>
      <p:sp>
        <p:nvSpPr>
          <p:cNvPr id="164" name="Google Shape;164;p3">
            <a:extLst>
              <a:ext uri="{C183D7F6-B498-43B3-948B-1728B52AA6E4}">
                <adec:decorative xmlns:adec="http://schemas.microsoft.com/office/drawing/2017/decorative" val="1"/>
              </a:ext>
            </a:extLst>
          </p:cNvPr>
          <p:cNvSpPr/>
          <p:nvPr/>
        </p:nvSpPr>
        <p:spPr>
          <a:xfrm>
            <a:off x="5087382" y="1941136"/>
            <a:ext cx="2145080" cy="15380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65" name="Google Shape;165;p3">
            <a:extLst>
              <a:ext uri="{C183D7F6-B498-43B3-948B-1728B52AA6E4}">
                <adec:decorative xmlns:adec="http://schemas.microsoft.com/office/drawing/2017/decorative" val="1"/>
              </a:ext>
            </a:extLst>
          </p:cNvPr>
          <p:cNvSpPr/>
          <p:nvPr/>
        </p:nvSpPr>
        <p:spPr>
          <a:xfrm>
            <a:off x="7227941" y="4528794"/>
            <a:ext cx="2145080" cy="15380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66" name="Google Shape;166;p3">
            <a:extLst>
              <a:ext uri="{C183D7F6-B498-43B3-948B-1728B52AA6E4}">
                <adec:decorative xmlns:adec="http://schemas.microsoft.com/office/drawing/2017/decorative" val="1"/>
              </a:ext>
            </a:extLst>
          </p:cNvPr>
          <p:cNvSpPr/>
          <p:nvPr/>
        </p:nvSpPr>
        <p:spPr>
          <a:xfrm>
            <a:off x="2799135" y="4429746"/>
            <a:ext cx="2145080" cy="15380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67" name="Google Shape;167;p3">
            <a:extLst>
              <a:ext uri="{C183D7F6-B498-43B3-948B-1728B52AA6E4}">
                <adec:decorative xmlns:adec="http://schemas.microsoft.com/office/drawing/2017/decorative" val="1"/>
              </a:ext>
            </a:extLst>
          </p:cNvPr>
          <p:cNvSpPr/>
          <p:nvPr/>
        </p:nvSpPr>
        <p:spPr>
          <a:xfrm>
            <a:off x="9981837" y="4074568"/>
            <a:ext cx="2145080" cy="15380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68" name="Google Shape;168;p3">
            <a:extLst>
              <a:ext uri="{C183D7F6-B498-43B3-948B-1728B52AA6E4}">
                <adec:decorative xmlns:adec="http://schemas.microsoft.com/office/drawing/2017/decorative" val="1"/>
              </a:ext>
            </a:extLst>
          </p:cNvPr>
          <p:cNvSpPr/>
          <p:nvPr/>
        </p:nvSpPr>
        <p:spPr>
          <a:xfrm>
            <a:off x="655011" y="2127617"/>
            <a:ext cx="2145080" cy="15380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69" name="Google Shape;169;p3">
            <a:extLst>
              <a:ext uri="{C183D7F6-B498-43B3-948B-1728B52AA6E4}">
                <adec:decorative xmlns:adec="http://schemas.microsoft.com/office/drawing/2017/decorative" val="1"/>
              </a:ext>
            </a:extLst>
          </p:cNvPr>
          <p:cNvSpPr/>
          <p:nvPr/>
        </p:nvSpPr>
        <p:spPr>
          <a:xfrm>
            <a:off x="10103557" y="1045569"/>
            <a:ext cx="2145080" cy="15380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70" name="Google Shape;170;p3">
            <a:extLst>
              <a:ext uri="{C183D7F6-B498-43B3-948B-1728B52AA6E4}">
                <adec:decorative xmlns:adec="http://schemas.microsoft.com/office/drawing/2017/decorative" val="1"/>
              </a:ext>
            </a:extLst>
          </p:cNvPr>
          <p:cNvSpPr/>
          <p:nvPr/>
        </p:nvSpPr>
        <p:spPr>
          <a:xfrm>
            <a:off x="7251467" y="2052651"/>
            <a:ext cx="2145080" cy="15380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71" name="Google Shape;171;p3">
            <a:extLst>
              <a:ext uri="{C183D7F6-B498-43B3-948B-1728B52AA6E4}">
                <adec:decorative xmlns:adec="http://schemas.microsoft.com/office/drawing/2017/decorative" val="1"/>
              </a:ext>
            </a:extLst>
          </p:cNvPr>
          <p:cNvSpPr/>
          <p:nvPr/>
        </p:nvSpPr>
        <p:spPr>
          <a:xfrm>
            <a:off x="457393" y="4475192"/>
            <a:ext cx="2145080" cy="15380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72" name="Google Shape;172;p3">
            <a:extLst>
              <a:ext uri="{C183D7F6-B498-43B3-948B-1728B52AA6E4}">
                <adec:decorative xmlns:adec="http://schemas.microsoft.com/office/drawing/2017/decorative" val="1"/>
              </a:ext>
            </a:extLst>
          </p:cNvPr>
          <p:cNvSpPr/>
          <p:nvPr/>
        </p:nvSpPr>
        <p:spPr>
          <a:xfrm>
            <a:off x="5015108" y="4486611"/>
            <a:ext cx="2145080" cy="15380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73" name="Google Shape;173;p3">
            <a:extLst>
              <a:ext uri="{C183D7F6-B498-43B3-948B-1728B52AA6E4}">
                <adec:decorative xmlns:adec="http://schemas.microsoft.com/office/drawing/2017/decorative" val="1"/>
              </a:ext>
            </a:extLst>
          </p:cNvPr>
          <p:cNvSpPr/>
          <p:nvPr/>
        </p:nvSpPr>
        <p:spPr>
          <a:xfrm>
            <a:off x="2927705" y="1903547"/>
            <a:ext cx="2145080" cy="15380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74" name="Google Shape;174;p3">
            <a:extLst>
              <a:ext uri="{C183D7F6-B498-43B3-948B-1728B52AA6E4}">
                <adec:decorative xmlns:adec="http://schemas.microsoft.com/office/drawing/2017/decorative" val="1"/>
              </a:ext>
            </a:extLst>
          </p:cNvPr>
          <p:cNvSpPr/>
          <p:nvPr/>
        </p:nvSpPr>
        <p:spPr>
          <a:xfrm>
            <a:off x="10046920" y="2601942"/>
            <a:ext cx="2145080" cy="15380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6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16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1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16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16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16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1"/>
                                          </p:stCondLst>
                                        </p:cTn>
                                        <p:tgtEl>
                                          <p:spTgt spid="17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1"/>
                                          </p:stCondLst>
                                        </p:cTn>
                                        <p:tgtEl>
                                          <p:spTgt spid="17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1"/>
                                          </p:stCondLst>
                                        </p:cTn>
                                        <p:tgtEl>
                                          <p:spTgt spid="17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1"/>
                                          </p:stCondLst>
                                        </p:cTn>
                                        <p:tgtEl>
                                          <p:spTgt spid="17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7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1"/>
                                          </p:stCondLst>
                                        </p:cTn>
                                        <p:tgtEl>
                                          <p:spTgt spid="1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75"/>
            <a:ext cx="6497975" cy="867125"/>
          </a:xfrm>
          <a:prstGeom prst="rect">
            <a:avLst/>
          </a:prstGeom>
          <a:noFill/>
          <a:ln>
            <a:noFill/>
          </a:ln>
        </p:spPr>
      </p:pic>
      <p:sp>
        <p:nvSpPr>
          <p:cNvPr id="181" name="Google Shape;181;p4">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82" name="Google Shape;182;p4"/>
          <p:cNvSpPr txBox="1">
            <a:spLocks noGrp="1"/>
          </p:cNvSpPr>
          <p:nvPr>
            <p:ph type="title"/>
          </p:nvPr>
        </p:nvSpPr>
        <p:spPr>
          <a:xfrm>
            <a:off x="215822" y="-7525"/>
            <a:ext cx="6584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183" name="Google Shape;183;p4"/>
          <p:cNvSpPr txBox="1"/>
          <p:nvPr/>
        </p:nvSpPr>
        <p:spPr>
          <a:xfrm>
            <a:off x="7004175" y="178200"/>
            <a:ext cx="5053800" cy="954300"/>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wentieth Century"/>
              <a:buNone/>
            </a:pPr>
            <a:r>
              <a:rPr lang="en-GB" sz="2800" b="1" i="0" u="none" strike="noStrike" cap="none">
                <a:solidFill>
                  <a:srgbClr val="002060"/>
                </a:solidFill>
                <a:latin typeface="Century Gothic"/>
                <a:ea typeface="Century Gothic"/>
                <a:cs typeface="Century Gothic"/>
                <a:sym typeface="Century Gothic"/>
              </a:rPr>
              <a:t>¿Cómo se dice en español?</a:t>
            </a:r>
            <a:endParaRPr sz="2800" i="0" u="none" strike="noStrike" cap="none">
              <a:solidFill>
                <a:srgbClr val="00206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Twentieth Century"/>
              <a:buNone/>
            </a:pPr>
            <a:r>
              <a:rPr lang="en-GB" sz="2800" i="0" u="none" strike="noStrike" cap="none">
                <a:solidFill>
                  <a:srgbClr val="002060"/>
                </a:solidFill>
                <a:latin typeface="Century Gothic"/>
                <a:ea typeface="Century Gothic"/>
                <a:cs typeface="Century Gothic"/>
                <a:sym typeface="Century Gothic"/>
              </a:rPr>
              <a:t>Say the correct word </a:t>
            </a:r>
            <a:endParaRPr>
              <a:solidFill>
                <a:srgbClr val="002060"/>
              </a:solidFill>
              <a:latin typeface="Century Gothic"/>
              <a:ea typeface="Century Gothic"/>
              <a:cs typeface="Century Gothic"/>
              <a:sym typeface="Century Gothic"/>
            </a:endParaRPr>
          </a:p>
        </p:txBody>
      </p:sp>
      <p:pic>
        <p:nvPicPr>
          <p:cNvPr id="184" name="Google Shape;184;p4" descr="Boy biting nails"/>
          <p:cNvPicPr preferRelativeResize="0"/>
          <p:nvPr/>
        </p:nvPicPr>
        <p:blipFill rotWithShape="1">
          <a:blip r:embed="rId4">
            <a:alphaModFix/>
          </a:blip>
          <a:srcRect/>
          <a:stretch/>
        </p:blipFill>
        <p:spPr>
          <a:xfrm>
            <a:off x="5250543" y="1468371"/>
            <a:ext cx="2137229" cy="2927560"/>
          </a:xfrm>
          <a:prstGeom prst="rect">
            <a:avLst/>
          </a:prstGeom>
          <a:noFill/>
          <a:ln>
            <a:noFill/>
          </a:ln>
        </p:spPr>
      </p:pic>
      <p:sp>
        <p:nvSpPr>
          <p:cNvPr id="185" name="Google Shape;185;p4"/>
          <p:cNvSpPr/>
          <p:nvPr/>
        </p:nvSpPr>
        <p:spPr>
          <a:xfrm>
            <a:off x="1889222" y="4619254"/>
            <a:ext cx="2962671" cy="91281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nervioso</a:t>
            </a:r>
            <a:endParaRPr sz="5400" b="0" i="0" u="none" strike="noStrike" cap="none">
              <a:solidFill>
                <a:srgbClr val="FF0000"/>
              </a:solidFill>
              <a:latin typeface="Century Gothic"/>
              <a:ea typeface="Century Gothic"/>
              <a:cs typeface="Century Gothic"/>
              <a:sym typeface="Century Gothic"/>
            </a:endParaRPr>
          </a:p>
        </p:txBody>
      </p:sp>
      <p:sp>
        <p:nvSpPr>
          <p:cNvPr id="186" name="Google Shape;186;p4"/>
          <p:cNvSpPr/>
          <p:nvPr/>
        </p:nvSpPr>
        <p:spPr>
          <a:xfrm>
            <a:off x="7848624" y="4615791"/>
            <a:ext cx="198163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tonto</a:t>
            </a:r>
            <a:endParaRPr sz="5400" b="0" i="0" u="none" strike="noStrike" cap="none">
              <a:solidFill>
                <a:srgbClr val="FF0000"/>
              </a:solidFill>
              <a:latin typeface="Twentieth Century"/>
              <a:ea typeface="Twentieth Century"/>
              <a:cs typeface="Twentieth Century"/>
              <a:sym typeface="Twentieth Century"/>
            </a:endParaRPr>
          </a:p>
        </p:txBody>
      </p:sp>
      <p:sp>
        <p:nvSpPr>
          <p:cNvPr id="187" name="Google Shape;187;p4">
            <a:extLst>
              <a:ext uri="{C183D7F6-B498-43B3-948B-1728B52AA6E4}">
                <adec:decorative xmlns:adec="http://schemas.microsoft.com/office/drawing/2017/decorative" val="1"/>
              </a:ext>
            </a:extLst>
          </p:cNvPr>
          <p:cNvSpPr/>
          <p:nvPr/>
        </p:nvSpPr>
        <p:spPr>
          <a:xfrm>
            <a:off x="1727200" y="4395931"/>
            <a:ext cx="3523343" cy="1540412"/>
          </a:xfrm>
          <a:prstGeom prst="ellipse">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sp>
        <p:nvSpPr>
          <p:cNvPr id="194" name="Google Shape;194;p5">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95" name="Google Shape;195;p5"/>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196" name="Google Shape;196;p5"/>
          <p:cNvSpPr txBox="1"/>
          <p:nvPr/>
        </p:nvSpPr>
        <p:spPr>
          <a:xfrm>
            <a:off x="8632813" y="127703"/>
            <a:ext cx="2164760" cy="369332"/>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wentieth Century"/>
              <a:buNone/>
            </a:pPr>
            <a:r>
              <a:rPr lang="en-GB" sz="1800" b="0" i="0" u="none" strike="noStrike" cap="none">
                <a:solidFill>
                  <a:srgbClr val="000000"/>
                </a:solidFill>
                <a:latin typeface="Twentieth Century"/>
                <a:ea typeface="Twentieth Century"/>
                <a:cs typeface="Twentieth Century"/>
                <a:sym typeface="Twentieth Century"/>
              </a:rPr>
              <a:t>Say the correct word </a:t>
            </a:r>
            <a:endParaRPr/>
          </a:p>
        </p:txBody>
      </p:sp>
      <p:sp>
        <p:nvSpPr>
          <p:cNvPr id="201" name="Google Shape;201;p5"/>
          <p:cNvSpPr txBox="1"/>
          <p:nvPr/>
        </p:nvSpPr>
        <p:spPr>
          <a:xfrm>
            <a:off x="7603677" y="62098"/>
            <a:ext cx="4254691" cy="1384954"/>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wentieth Century"/>
              <a:buNone/>
            </a:pP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Cómo</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se dice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en</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español</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endParaRPr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800"/>
              <a:buFont typeface="Twentieth Century"/>
              <a:buNone/>
            </a:pPr>
            <a:r>
              <a:rPr lang="en-GB"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Say the correct word </a:t>
            </a:r>
            <a:endParaRPr dirty="0">
              <a:solidFill>
                <a:schemeClr val="accent5">
                  <a:lumMod val="50000"/>
                </a:schemeClr>
              </a:solidFill>
              <a:latin typeface="Century Gothic" panose="020B0502020202020204" pitchFamily="34" charset="0"/>
            </a:endParaRPr>
          </a:p>
        </p:txBody>
      </p:sp>
      <p:pic>
        <p:nvPicPr>
          <p:cNvPr id="199" name="Google Shape;199;p5" descr="Hands on hips"/>
          <p:cNvPicPr preferRelativeResize="0"/>
          <p:nvPr/>
        </p:nvPicPr>
        <p:blipFill rotWithShape="1">
          <a:blip r:embed="rId4">
            <a:alphaModFix/>
          </a:blip>
          <a:srcRect b="8152"/>
          <a:stretch/>
        </p:blipFill>
        <p:spPr>
          <a:xfrm>
            <a:off x="4501029" y="1791762"/>
            <a:ext cx="3189942" cy="2485620"/>
          </a:xfrm>
          <a:prstGeom prst="rect">
            <a:avLst/>
          </a:prstGeom>
          <a:noFill/>
          <a:ln>
            <a:noFill/>
          </a:ln>
        </p:spPr>
      </p:pic>
      <p:sp>
        <p:nvSpPr>
          <p:cNvPr id="197" name="Google Shape;197;p5"/>
          <p:cNvSpPr/>
          <p:nvPr/>
        </p:nvSpPr>
        <p:spPr>
          <a:xfrm>
            <a:off x="2606567" y="4619254"/>
            <a:ext cx="1527982" cy="91281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raro</a:t>
            </a:r>
            <a:endParaRPr sz="5400" b="0" i="0" u="none" strike="noStrike" cap="none">
              <a:solidFill>
                <a:srgbClr val="FF0000"/>
              </a:solidFill>
              <a:latin typeface="Century Gothic"/>
              <a:ea typeface="Century Gothic"/>
              <a:cs typeface="Century Gothic"/>
              <a:sym typeface="Century Gothic"/>
            </a:endParaRPr>
          </a:p>
        </p:txBody>
      </p:sp>
      <p:sp>
        <p:nvSpPr>
          <p:cNvPr id="198" name="Google Shape;198;p5"/>
          <p:cNvSpPr/>
          <p:nvPr/>
        </p:nvSpPr>
        <p:spPr>
          <a:xfrm>
            <a:off x="7848624" y="4615791"/>
            <a:ext cx="170431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serio</a:t>
            </a:r>
            <a:endParaRPr sz="5400" b="0" i="0" u="none" strike="noStrike" cap="none">
              <a:solidFill>
                <a:srgbClr val="FF0000"/>
              </a:solidFill>
              <a:latin typeface="Twentieth Century"/>
              <a:ea typeface="Twentieth Century"/>
              <a:cs typeface="Twentieth Century"/>
              <a:sym typeface="Twentieth Century"/>
            </a:endParaRPr>
          </a:p>
        </p:txBody>
      </p:sp>
      <p:sp>
        <p:nvSpPr>
          <p:cNvPr id="200" name="Google Shape;200;p5">
            <a:extLst>
              <a:ext uri="{C183D7F6-B498-43B3-948B-1728B52AA6E4}">
                <adec:decorative xmlns:adec="http://schemas.microsoft.com/office/drawing/2017/decorative" val="1"/>
              </a:ext>
            </a:extLst>
          </p:cNvPr>
          <p:cNvSpPr/>
          <p:nvPr/>
        </p:nvSpPr>
        <p:spPr>
          <a:xfrm>
            <a:off x="6871141" y="4409940"/>
            <a:ext cx="3523343" cy="1540412"/>
          </a:xfrm>
          <a:prstGeom prst="ellipse">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sp>
        <p:nvSpPr>
          <p:cNvPr id="208" name="Google Shape;208;p6">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209" name="Google Shape;209;p6"/>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210" name="Google Shape;210;p6"/>
          <p:cNvSpPr txBox="1"/>
          <p:nvPr/>
        </p:nvSpPr>
        <p:spPr>
          <a:xfrm>
            <a:off x="8632813" y="127703"/>
            <a:ext cx="2164760" cy="369332"/>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wentieth Century"/>
              <a:buNone/>
            </a:pPr>
            <a:r>
              <a:rPr lang="en-GB" sz="1800" b="0" i="0" u="none" strike="noStrike" cap="none">
                <a:solidFill>
                  <a:srgbClr val="000000"/>
                </a:solidFill>
                <a:latin typeface="Twentieth Century"/>
                <a:ea typeface="Twentieth Century"/>
                <a:cs typeface="Twentieth Century"/>
                <a:sym typeface="Twentieth Century"/>
              </a:rPr>
              <a:t>Say the correct word </a:t>
            </a:r>
            <a:endParaRPr/>
          </a:p>
        </p:txBody>
      </p:sp>
      <p:sp>
        <p:nvSpPr>
          <p:cNvPr id="215" name="Google Shape;215;p6"/>
          <p:cNvSpPr txBox="1"/>
          <p:nvPr/>
        </p:nvSpPr>
        <p:spPr>
          <a:xfrm>
            <a:off x="7603677" y="62098"/>
            <a:ext cx="4254691" cy="1384954"/>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wentieth Century"/>
              <a:buNone/>
            </a:pP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Cómo</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se dice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en</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español</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endParaRPr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800"/>
              <a:buFont typeface="Twentieth Century"/>
              <a:buNone/>
            </a:pPr>
            <a:r>
              <a:rPr lang="en-GB"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Say the correct word </a:t>
            </a:r>
            <a:endParaRPr dirty="0">
              <a:solidFill>
                <a:schemeClr val="accent5">
                  <a:lumMod val="50000"/>
                </a:schemeClr>
              </a:solidFill>
              <a:latin typeface="Century Gothic" panose="020B0502020202020204" pitchFamily="34" charset="0"/>
            </a:endParaRPr>
          </a:p>
        </p:txBody>
      </p:sp>
      <p:pic>
        <p:nvPicPr>
          <p:cNvPr id="213" name="Google Shape;213;p6" descr="Green tick checkmark&#10;"/>
          <p:cNvPicPr preferRelativeResize="0"/>
          <p:nvPr/>
        </p:nvPicPr>
        <p:blipFill rotWithShape="1">
          <a:blip r:embed="rId4">
            <a:alphaModFix/>
          </a:blip>
          <a:srcRect/>
          <a:stretch/>
        </p:blipFill>
        <p:spPr>
          <a:xfrm>
            <a:off x="5473617" y="1883740"/>
            <a:ext cx="2001240" cy="1966263"/>
          </a:xfrm>
          <a:prstGeom prst="rect">
            <a:avLst/>
          </a:prstGeom>
          <a:noFill/>
          <a:ln>
            <a:noFill/>
          </a:ln>
        </p:spPr>
      </p:pic>
      <p:sp>
        <p:nvSpPr>
          <p:cNvPr id="211" name="Google Shape;211;p6"/>
          <p:cNvSpPr/>
          <p:nvPr/>
        </p:nvSpPr>
        <p:spPr>
          <a:xfrm>
            <a:off x="2143300" y="4619254"/>
            <a:ext cx="2454519" cy="91281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seguro</a:t>
            </a:r>
            <a:endParaRPr sz="5400" b="0" i="0" u="none" strike="noStrike" cap="none">
              <a:solidFill>
                <a:srgbClr val="FF0000"/>
              </a:solidFill>
              <a:latin typeface="Century Gothic"/>
              <a:ea typeface="Century Gothic"/>
              <a:cs typeface="Century Gothic"/>
              <a:sym typeface="Century Gothic"/>
            </a:endParaRPr>
          </a:p>
        </p:txBody>
      </p:sp>
      <p:sp>
        <p:nvSpPr>
          <p:cNvPr id="212" name="Google Shape;212;p6"/>
          <p:cNvSpPr/>
          <p:nvPr/>
        </p:nvSpPr>
        <p:spPr>
          <a:xfrm>
            <a:off x="7848624" y="4615791"/>
            <a:ext cx="141737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listo</a:t>
            </a:r>
            <a:endParaRPr sz="5400" b="0" i="0" u="none" strike="noStrike" cap="none">
              <a:solidFill>
                <a:srgbClr val="FF0000"/>
              </a:solidFill>
              <a:latin typeface="Twentieth Century"/>
              <a:ea typeface="Twentieth Century"/>
              <a:cs typeface="Twentieth Century"/>
              <a:sym typeface="Twentieth Century"/>
            </a:endParaRPr>
          </a:p>
        </p:txBody>
      </p:sp>
      <p:sp>
        <p:nvSpPr>
          <p:cNvPr id="214" name="Google Shape;214;p6">
            <a:extLst>
              <a:ext uri="{C183D7F6-B498-43B3-948B-1728B52AA6E4}">
                <adec:decorative xmlns:adec="http://schemas.microsoft.com/office/drawing/2017/decorative" val="1"/>
              </a:ext>
            </a:extLst>
          </p:cNvPr>
          <p:cNvSpPr/>
          <p:nvPr/>
        </p:nvSpPr>
        <p:spPr>
          <a:xfrm>
            <a:off x="6871141" y="4305455"/>
            <a:ext cx="3523343" cy="1540412"/>
          </a:xfrm>
          <a:prstGeom prst="ellipse">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sp>
        <p:nvSpPr>
          <p:cNvPr id="222" name="Google Shape;222;p7">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223" name="Google Shape;223;p7"/>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224" name="Google Shape;224;p7"/>
          <p:cNvSpPr txBox="1"/>
          <p:nvPr/>
        </p:nvSpPr>
        <p:spPr>
          <a:xfrm>
            <a:off x="8632813" y="127703"/>
            <a:ext cx="2164760" cy="369332"/>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wentieth Century"/>
              <a:buNone/>
            </a:pPr>
            <a:r>
              <a:rPr lang="en-GB" sz="1800" b="0" i="0" u="none" strike="noStrike" cap="none">
                <a:solidFill>
                  <a:srgbClr val="000000"/>
                </a:solidFill>
                <a:latin typeface="Twentieth Century"/>
                <a:ea typeface="Twentieth Century"/>
                <a:cs typeface="Twentieth Century"/>
                <a:sym typeface="Twentieth Century"/>
              </a:rPr>
              <a:t>Say the correct word </a:t>
            </a:r>
            <a:endParaRPr/>
          </a:p>
        </p:txBody>
      </p:sp>
      <p:sp>
        <p:nvSpPr>
          <p:cNvPr id="229" name="Google Shape;229;p7"/>
          <p:cNvSpPr txBox="1"/>
          <p:nvPr/>
        </p:nvSpPr>
        <p:spPr>
          <a:xfrm>
            <a:off x="7603677" y="62098"/>
            <a:ext cx="4254691" cy="1384954"/>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wentieth Century"/>
              <a:buNone/>
            </a:pP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Cómo</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se dice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en</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español</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endParaRPr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800"/>
              <a:buFont typeface="Twentieth Century"/>
              <a:buNone/>
            </a:pPr>
            <a:r>
              <a:rPr lang="en-GB"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Say the correct word </a:t>
            </a:r>
            <a:endParaRPr dirty="0">
              <a:solidFill>
                <a:schemeClr val="accent5">
                  <a:lumMod val="50000"/>
                </a:schemeClr>
              </a:solidFill>
              <a:latin typeface="Century Gothic" panose="020B0502020202020204" pitchFamily="34" charset="0"/>
            </a:endParaRPr>
          </a:p>
        </p:txBody>
      </p:sp>
      <p:sp>
        <p:nvSpPr>
          <p:cNvPr id="227" name="Google Shape;227;p7"/>
          <p:cNvSpPr/>
          <p:nvPr/>
        </p:nvSpPr>
        <p:spPr>
          <a:xfrm>
            <a:off x="4994646" y="2225872"/>
            <a:ext cx="241444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15076"/>
              </a:buClr>
              <a:buSzPts val="6000"/>
              <a:buFont typeface="Century Gothic"/>
              <a:buNone/>
            </a:pPr>
            <a:r>
              <a:rPr lang="en-GB" sz="6000" b="0" i="0" u="none" strike="noStrike" cap="none">
                <a:solidFill>
                  <a:srgbClr val="115076"/>
                </a:solidFill>
                <a:latin typeface="Century Gothic"/>
                <a:ea typeface="Century Gothic"/>
                <a:cs typeface="Century Gothic"/>
                <a:sym typeface="Century Gothic"/>
              </a:rPr>
              <a:t>today</a:t>
            </a:r>
            <a:endParaRPr sz="6000" b="0" i="0" u="none" strike="noStrike" cap="none">
              <a:solidFill>
                <a:srgbClr val="000000"/>
              </a:solidFill>
              <a:latin typeface="Twentieth Century"/>
              <a:ea typeface="Twentieth Century"/>
              <a:cs typeface="Twentieth Century"/>
              <a:sym typeface="Twentieth Century"/>
            </a:endParaRPr>
          </a:p>
        </p:txBody>
      </p:sp>
      <p:sp>
        <p:nvSpPr>
          <p:cNvPr id="225" name="Google Shape;225;p7"/>
          <p:cNvSpPr/>
          <p:nvPr/>
        </p:nvSpPr>
        <p:spPr>
          <a:xfrm>
            <a:off x="2654659" y="4619254"/>
            <a:ext cx="1431803" cy="91281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hoy</a:t>
            </a:r>
            <a:endParaRPr/>
          </a:p>
        </p:txBody>
      </p:sp>
      <p:sp>
        <p:nvSpPr>
          <p:cNvPr id="226" name="Google Shape;226;p7"/>
          <p:cNvSpPr/>
          <p:nvPr/>
        </p:nvSpPr>
        <p:spPr>
          <a:xfrm>
            <a:off x="7848624" y="4615791"/>
            <a:ext cx="162736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muy</a:t>
            </a:r>
            <a:endParaRPr sz="5400" b="0" i="0" u="none" strike="noStrike" cap="none">
              <a:solidFill>
                <a:srgbClr val="FF0000"/>
              </a:solidFill>
              <a:latin typeface="Twentieth Century"/>
              <a:ea typeface="Twentieth Century"/>
              <a:cs typeface="Twentieth Century"/>
              <a:sym typeface="Twentieth Century"/>
            </a:endParaRPr>
          </a:p>
        </p:txBody>
      </p:sp>
      <p:sp>
        <p:nvSpPr>
          <p:cNvPr id="228" name="Google Shape;228;p7">
            <a:extLst>
              <a:ext uri="{C183D7F6-B498-43B3-948B-1728B52AA6E4}">
                <adec:decorative xmlns:adec="http://schemas.microsoft.com/office/drawing/2017/decorative" val="1"/>
              </a:ext>
            </a:extLst>
          </p:cNvPr>
          <p:cNvSpPr/>
          <p:nvPr/>
        </p:nvSpPr>
        <p:spPr>
          <a:xfrm>
            <a:off x="1727200" y="4395931"/>
            <a:ext cx="3523343" cy="1540412"/>
          </a:xfrm>
          <a:prstGeom prst="ellipse">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sp>
        <p:nvSpPr>
          <p:cNvPr id="236" name="Google Shape;236;p8">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237" name="Google Shape;237;p8"/>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238" name="Google Shape;238;p8"/>
          <p:cNvSpPr txBox="1"/>
          <p:nvPr/>
        </p:nvSpPr>
        <p:spPr>
          <a:xfrm>
            <a:off x="8632813" y="127703"/>
            <a:ext cx="2164760" cy="369332"/>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wentieth Century"/>
              <a:buNone/>
            </a:pPr>
            <a:r>
              <a:rPr lang="en-GB" sz="1800" b="0" i="0" u="none" strike="noStrike" cap="none">
                <a:solidFill>
                  <a:srgbClr val="000000"/>
                </a:solidFill>
                <a:latin typeface="Twentieth Century"/>
                <a:ea typeface="Twentieth Century"/>
                <a:cs typeface="Twentieth Century"/>
                <a:sym typeface="Twentieth Century"/>
              </a:rPr>
              <a:t>Say the correct word </a:t>
            </a:r>
            <a:endParaRPr/>
          </a:p>
        </p:txBody>
      </p:sp>
      <p:sp>
        <p:nvSpPr>
          <p:cNvPr id="243" name="Google Shape;243;p8"/>
          <p:cNvSpPr txBox="1"/>
          <p:nvPr/>
        </p:nvSpPr>
        <p:spPr>
          <a:xfrm>
            <a:off x="7603677" y="62098"/>
            <a:ext cx="4254691" cy="1384954"/>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wentieth Century"/>
              <a:buNone/>
            </a:pP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Cómo</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se dice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en</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español</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endParaRPr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800"/>
              <a:buFont typeface="Twentieth Century"/>
              <a:buNone/>
            </a:pPr>
            <a:r>
              <a:rPr lang="en-GB"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Say the correct word </a:t>
            </a:r>
            <a:endParaRPr dirty="0">
              <a:solidFill>
                <a:schemeClr val="accent5">
                  <a:lumMod val="50000"/>
                </a:schemeClr>
              </a:solidFill>
              <a:latin typeface="Century Gothic" panose="020B0502020202020204" pitchFamily="34" charset="0"/>
            </a:endParaRPr>
          </a:p>
        </p:txBody>
      </p:sp>
      <p:pic>
        <p:nvPicPr>
          <p:cNvPr id="241" name="Google Shape;241;p8" descr="Calm zen meditating"/>
          <p:cNvPicPr preferRelativeResize="0"/>
          <p:nvPr/>
        </p:nvPicPr>
        <p:blipFill rotWithShape="1">
          <a:blip r:embed="rId4">
            <a:alphaModFix/>
          </a:blip>
          <a:srcRect/>
          <a:stretch/>
        </p:blipFill>
        <p:spPr>
          <a:xfrm>
            <a:off x="4662603" y="1318046"/>
            <a:ext cx="2866794" cy="3426168"/>
          </a:xfrm>
          <a:prstGeom prst="rect">
            <a:avLst/>
          </a:prstGeom>
          <a:noFill/>
          <a:ln>
            <a:noFill/>
          </a:ln>
        </p:spPr>
      </p:pic>
      <p:sp>
        <p:nvSpPr>
          <p:cNvPr id="239" name="Google Shape;239;p8"/>
          <p:cNvSpPr/>
          <p:nvPr/>
        </p:nvSpPr>
        <p:spPr>
          <a:xfrm>
            <a:off x="1797856" y="4619254"/>
            <a:ext cx="3145413" cy="91281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tranquilo</a:t>
            </a:r>
            <a:endParaRPr sz="5400" b="0" i="0" u="none" strike="noStrike" cap="none">
              <a:solidFill>
                <a:srgbClr val="FF0000"/>
              </a:solidFill>
              <a:latin typeface="Century Gothic"/>
              <a:ea typeface="Century Gothic"/>
              <a:cs typeface="Century Gothic"/>
              <a:sym typeface="Century Gothic"/>
            </a:endParaRPr>
          </a:p>
        </p:txBody>
      </p:sp>
      <p:sp>
        <p:nvSpPr>
          <p:cNvPr id="240" name="Google Shape;240;p8"/>
          <p:cNvSpPr/>
          <p:nvPr/>
        </p:nvSpPr>
        <p:spPr>
          <a:xfrm>
            <a:off x="7848624" y="4615791"/>
            <a:ext cx="259077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blanco</a:t>
            </a:r>
            <a:endParaRPr sz="5400" b="0" i="0" u="none" strike="noStrike" cap="none">
              <a:solidFill>
                <a:srgbClr val="FF0000"/>
              </a:solidFill>
              <a:latin typeface="Twentieth Century"/>
              <a:ea typeface="Twentieth Century"/>
              <a:cs typeface="Twentieth Century"/>
              <a:sym typeface="Twentieth Century"/>
            </a:endParaRPr>
          </a:p>
        </p:txBody>
      </p:sp>
      <p:sp>
        <p:nvSpPr>
          <p:cNvPr id="242" name="Google Shape;242;p8">
            <a:extLst>
              <a:ext uri="{C183D7F6-B498-43B3-948B-1728B52AA6E4}">
                <adec:decorative xmlns:adec="http://schemas.microsoft.com/office/drawing/2017/decorative" val="1"/>
              </a:ext>
            </a:extLst>
          </p:cNvPr>
          <p:cNvSpPr/>
          <p:nvPr/>
        </p:nvSpPr>
        <p:spPr>
          <a:xfrm>
            <a:off x="1727200" y="4395931"/>
            <a:ext cx="3523343" cy="1540412"/>
          </a:xfrm>
          <a:prstGeom prst="ellipse">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96863"/>
            <a:ext cx="7258756" cy="867128"/>
          </a:xfrm>
          <a:prstGeom prst="rect">
            <a:avLst/>
          </a:prstGeom>
          <a:noFill/>
          <a:ln>
            <a:noFill/>
          </a:ln>
        </p:spPr>
      </p:pic>
      <p:sp>
        <p:nvSpPr>
          <p:cNvPr id="250" name="Google Shape;250;p9">
            <a:extLst>
              <a:ext uri="{C183D7F6-B498-43B3-948B-1728B52AA6E4}">
                <adec:decorative xmlns:adec="http://schemas.microsoft.com/office/drawing/2017/decorative" val="1"/>
              </a:ext>
            </a:extLst>
          </p:cNvPr>
          <p:cNvSpPr/>
          <p:nvPr/>
        </p:nvSpPr>
        <p:spPr>
          <a:xfrm>
            <a:off x="9358489" y="5518555"/>
            <a:ext cx="745068" cy="76587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251" name="Google Shape;251;p9"/>
          <p:cNvSpPr txBox="1">
            <a:spLocks noGrp="1"/>
          </p:cNvSpPr>
          <p:nvPr>
            <p:ph type="title"/>
          </p:nvPr>
        </p:nvSpPr>
        <p:spPr>
          <a:xfrm>
            <a:off x="215817" y="-7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GB" sz="3600" b="1">
                <a:solidFill>
                  <a:srgbClr val="FFFFFF"/>
                </a:solidFill>
                <a:latin typeface="Century Gothic"/>
                <a:ea typeface="Century Gothic"/>
                <a:cs typeface="Century Gothic"/>
                <a:sym typeface="Century Gothic"/>
              </a:rPr>
              <a:t>Vocabulario</a:t>
            </a:r>
            <a:endParaRPr/>
          </a:p>
        </p:txBody>
      </p:sp>
      <p:sp>
        <p:nvSpPr>
          <p:cNvPr id="252" name="Google Shape;252;p9"/>
          <p:cNvSpPr txBox="1"/>
          <p:nvPr/>
        </p:nvSpPr>
        <p:spPr>
          <a:xfrm>
            <a:off x="8632813" y="127703"/>
            <a:ext cx="2164760" cy="369332"/>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wentieth Century"/>
              <a:buNone/>
            </a:pPr>
            <a:r>
              <a:rPr lang="en-GB" sz="1800" b="0" i="0" u="none" strike="noStrike" cap="none">
                <a:solidFill>
                  <a:srgbClr val="000000"/>
                </a:solidFill>
                <a:latin typeface="Twentieth Century"/>
                <a:ea typeface="Twentieth Century"/>
                <a:cs typeface="Twentieth Century"/>
                <a:sym typeface="Twentieth Century"/>
              </a:rPr>
              <a:t>Say the correct word </a:t>
            </a:r>
            <a:endParaRPr/>
          </a:p>
        </p:txBody>
      </p:sp>
      <p:sp>
        <p:nvSpPr>
          <p:cNvPr id="257" name="Google Shape;257;p9"/>
          <p:cNvSpPr txBox="1"/>
          <p:nvPr/>
        </p:nvSpPr>
        <p:spPr>
          <a:xfrm>
            <a:off x="7603677" y="62098"/>
            <a:ext cx="4254691" cy="1384954"/>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wentieth Century"/>
              <a:buNone/>
            </a:pP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Cómo</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se dice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en</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 </a:t>
            </a:r>
            <a:r>
              <a:rPr lang="en-GB" sz="2800" b="1" i="0" u="none" strike="noStrike" cap="none" dirty="0" err="1">
                <a:solidFill>
                  <a:schemeClr val="accent5">
                    <a:lumMod val="50000"/>
                  </a:schemeClr>
                </a:solidFill>
                <a:latin typeface="Century Gothic" panose="020B0502020202020204" pitchFamily="34" charset="0"/>
                <a:ea typeface="Twentieth Century"/>
                <a:cs typeface="Twentieth Century"/>
                <a:sym typeface="Twentieth Century"/>
              </a:rPr>
              <a:t>español</a:t>
            </a:r>
            <a:r>
              <a:rPr lang="en-GB" sz="2800" b="1"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a:t>
            </a:r>
            <a:endParaRPr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800"/>
              <a:buFont typeface="Twentieth Century"/>
              <a:buNone/>
            </a:pPr>
            <a:r>
              <a:rPr lang="en-GB" sz="2800" b="0" i="0" u="none" strike="noStrike" cap="none" dirty="0">
                <a:solidFill>
                  <a:schemeClr val="accent5">
                    <a:lumMod val="50000"/>
                  </a:schemeClr>
                </a:solidFill>
                <a:latin typeface="Century Gothic" panose="020B0502020202020204" pitchFamily="34" charset="0"/>
                <a:ea typeface="Twentieth Century"/>
                <a:cs typeface="Twentieth Century"/>
                <a:sym typeface="Twentieth Century"/>
              </a:rPr>
              <a:t>Say the correct word </a:t>
            </a:r>
            <a:endParaRPr dirty="0">
              <a:solidFill>
                <a:schemeClr val="accent5">
                  <a:lumMod val="50000"/>
                </a:schemeClr>
              </a:solidFill>
              <a:latin typeface="Century Gothic" panose="020B0502020202020204" pitchFamily="34" charset="0"/>
            </a:endParaRPr>
          </a:p>
        </p:txBody>
      </p:sp>
      <p:pic>
        <p:nvPicPr>
          <p:cNvPr id="255" name="Google Shape;255;p9" descr="Mr Bean"/>
          <p:cNvPicPr preferRelativeResize="0"/>
          <p:nvPr/>
        </p:nvPicPr>
        <p:blipFill rotWithShape="1">
          <a:blip r:embed="rId4">
            <a:alphaModFix/>
          </a:blip>
          <a:srcRect/>
          <a:stretch/>
        </p:blipFill>
        <p:spPr>
          <a:xfrm>
            <a:off x="4517740" y="1209552"/>
            <a:ext cx="3756413" cy="3406239"/>
          </a:xfrm>
          <a:prstGeom prst="rect">
            <a:avLst/>
          </a:prstGeom>
          <a:noFill/>
          <a:ln>
            <a:noFill/>
          </a:ln>
        </p:spPr>
      </p:pic>
      <p:sp>
        <p:nvSpPr>
          <p:cNvPr id="253" name="Google Shape;253;p9"/>
          <p:cNvSpPr/>
          <p:nvPr/>
        </p:nvSpPr>
        <p:spPr>
          <a:xfrm>
            <a:off x="2606572" y="4619254"/>
            <a:ext cx="1527982" cy="91281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raro</a:t>
            </a:r>
            <a:endParaRPr sz="5400" b="0" i="0" u="none" strike="noStrike" cap="none">
              <a:solidFill>
                <a:srgbClr val="FF0000"/>
              </a:solidFill>
              <a:latin typeface="Century Gothic"/>
              <a:ea typeface="Century Gothic"/>
              <a:cs typeface="Century Gothic"/>
              <a:sym typeface="Century Gothic"/>
            </a:endParaRPr>
          </a:p>
        </p:txBody>
      </p:sp>
      <p:sp>
        <p:nvSpPr>
          <p:cNvPr id="254" name="Google Shape;254;p9"/>
          <p:cNvSpPr/>
          <p:nvPr/>
        </p:nvSpPr>
        <p:spPr>
          <a:xfrm>
            <a:off x="7848624" y="4615791"/>
            <a:ext cx="296267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Century Gothic"/>
              <a:buNone/>
            </a:pPr>
            <a:r>
              <a:rPr lang="en-GB" sz="5400" b="0" i="0" u="none" strike="noStrike" cap="none">
                <a:solidFill>
                  <a:srgbClr val="FF0000"/>
                </a:solidFill>
                <a:latin typeface="Century Gothic"/>
                <a:ea typeface="Century Gothic"/>
                <a:cs typeface="Century Gothic"/>
                <a:sym typeface="Century Gothic"/>
              </a:rPr>
              <a:t>nervioso</a:t>
            </a:r>
            <a:endParaRPr sz="5400" b="0" i="0" u="none" strike="noStrike" cap="none">
              <a:solidFill>
                <a:srgbClr val="FF0000"/>
              </a:solidFill>
              <a:latin typeface="Twentieth Century"/>
              <a:ea typeface="Twentieth Century"/>
              <a:cs typeface="Twentieth Century"/>
              <a:sym typeface="Twentieth Century"/>
            </a:endParaRPr>
          </a:p>
        </p:txBody>
      </p:sp>
      <p:sp>
        <p:nvSpPr>
          <p:cNvPr id="256" name="Google Shape;256;p9">
            <a:extLst>
              <a:ext uri="{C183D7F6-B498-43B3-948B-1728B52AA6E4}">
                <adec:decorative xmlns:adec="http://schemas.microsoft.com/office/drawing/2017/decorative" val="1"/>
              </a:ext>
            </a:extLst>
          </p:cNvPr>
          <p:cNvSpPr/>
          <p:nvPr/>
        </p:nvSpPr>
        <p:spPr>
          <a:xfrm>
            <a:off x="1727200" y="4395931"/>
            <a:ext cx="3523343" cy="1540412"/>
          </a:xfrm>
          <a:prstGeom prst="ellipse">
            <a:avLst/>
          </a:prstGeom>
          <a:noFill/>
          <a:ln w="762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780</Words>
  <Application>Microsoft Office PowerPoint</Application>
  <PresentationFormat>Widescreen</PresentationFormat>
  <Paragraphs>239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Twentieth Century</vt:lpstr>
      <vt:lpstr>Century Gothic</vt:lpstr>
      <vt:lpstr>1_Office Theme</vt:lpstr>
      <vt:lpstr>Vocabulario</vt:lpstr>
      <vt:lpstr>Vocabulario</vt:lpstr>
      <vt:lpstr>Vocabulario</vt:lpstr>
      <vt:lpstr>Vocabulario</vt:lpstr>
      <vt:lpstr>Vocabulario</vt:lpstr>
      <vt:lpstr>Vocabulario</vt:lpstr>
      <vt:lpstr>Vocabulario</vt:lpstr>
      <vt:lpstr>Vocabulario</vt:lpstr>
      <vt:lpstr>Vocabulario</vt:lpstr>
      <vt:lpstr>Vocabulario</vt:lpstr>
      <vt:lpstr>Vocabulario</vt:lpstr>
      <vt:lpstr>Vocabulario</vt:lpstr>
      <vt:lpstr>Vocabulario</vt:lpstr>
      <vt:lpstr>Vocabulario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Vocabulario</dc:title>
  <dc:creator>Victoria Hobson</dc:creator>
  <cp:lastModifiedBy>Catherine Morris</cp:lastModifiedBy>
  <cp:revision>4</cp:revision>
  <dcterms:created xsi:type="dcterms:W3CDTF">2021-04-29T15:02:45Z</dcterms:created>
  <dcterms:modified xsi:type="dcterms:W3CDTF">2021-06-02T10:06:11Z</dcterms:modified>
</cp:coreProperties>
</file>