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Lst>
  <p:notesMasterIdLst>
    <p:notesMasterId r:id="rId52"/>
  </p:notesMasterIdLst>
  <p:sldIdLst>
    <p:sldId id="396" r:id="rId5"/>
    <p:sldId id="324" r:id="rId6"/>
    <p:sldId id="325" r:id="rId7"/>
    <p:sldId id="359" r:id="rId8"/>
    <p:sldId id="258" r:id="rId9"/>
    <p:sldId id="448" r:id="rId10"/>
    <p:sldId id="387" r:id="rId11"/>
    <p:sldId id="313" r:id="rId12"/>
    <p:sldId id="315" r:id="rId13"/>
    <p:sldId id="404" r:id="rId14"/>
    <p:sldId id="316" r:id="rId15"/>
    <p:sldId id="399" r:id="rId16"/>
    <p:sldId id="307" r:id="rId17"/>
    <p:sldId id="308" r:id="rId18"/>
    <p:sldId id="309" r:id="rId19"/>
    <p:sldId id="401" r:id="rId20"/>
    <p:sldId id="402" r:id="rId21"/>
    <p:sldId id="403" r:id="rId22"/>
    <p:sldId id="283" r:id="rId23"/>
    <p:sldId id="267" r:id="rId24"/>
    <p:sldId id="285" r:id="rId25"/>
    <p:sldId id="287" r:id="rId26"/>
    <p:sldId id="397" r:id="rId27"/>
    <p:sldId id="326" r:id="rId28"/>
    <p:sldId id="327" r:id="rId29"/>
    <p:sldId id="360" r:id="rId30"/>
    <p:sldId id="259" r:id="rId31"/>
    <p:sldId id="449" r:id="rId32"/>
    <p:sldId id="388" r:id="rId33"/>
    <p:sldId id="394" r:id="rId34"/>
    <p:sldId id="395" r:id="rId35"/>
    <p:sldId id="405" r:id="rId36"/>
    <p:sldId id="406" r:id="rId37"/>
    <p:sldId id="262" r:id="rId38"/>
    <p:sldId id="408" r:id="rId39"/>
    <p:sldId id="263" r:id="rId40"/>
    <p:sldId id="317" r:id="rId41"/>
    <p:sldId id="286" r:id="rId42"/>
    <p:sldId id="269" r:id="rId43"/>
    <p:sldId id="296" r:id="rId44"/>
    <p:sldId id="288" r:id="rId45"/>
    <p:sldId id="290" r:id="rId46"/>
    <p:sldId id="289" r:id="rId47"/>
    <p:sldId id="291" r:id="rId48"/>
    <p:sldId id="297" r:id="rId49"/>
    <p:sldId id="447" r:id="rId50"/>
    <p:sldId id="398"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tephen Owen" initials="SO" lastIdx="14" clrIdx="0">
    <p:extLst>
      <p:ext uri="{19B8F6BF-5375-455C-9EA6-DF929625EA0E}">
        <p15:presenceInfo xmlns:p15="http://schemas.microsoft.com/office/powerpoint/2012/main" userId="Stephen Owen" providerId="None"/>
      </p:ext>
    </p:extLst>
  </p:cmAuthor>
  <p:cmAuthor id="2" name="Rachel Hawkes" initials="RH" lastIdx="15" clrIdx="1">
    <p:extLst>
      <p:ext uri="{19B8F6BF-5375-455C-9EA6-DF929625EA0E}">
        <p15:presenceInfo xmlns:p15="http://schemas.microsoft.com/office/powerpoint/2012/main" userId="Rachel Hawke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6500"/>
    <a:srgbClr val="115076"/>
    <a:srgbClr val="DAA520"/>
    <a:srgbClr val="FBF0D5"/>
    <a:srgbClr val="E3EA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00" autoAdjust="0"/>
    <p:restoredTop sz="73109" autoAdjust="0"/>
  </p:normalViewPr>
  <p:slideViewPr>
    <p:cSldViewPr snapToGrid="0">
      <p:cViewPr varScale="1">
        <p:scale>
          <a:sx n="57" d="100"/>
          <a:sy n="57" d="100"/>
        </p:scale>
        <p:origin x="1450" y="43"/>
      </p:cViewPr>
      <p:guideLst/>
    </p:cSldViewPr>
  </p:slideViewPr>
  <p:outlineViewPr>
    <p:cViewPr>
      <p:scale>
        <a:sx n="33" d="100"/>
        <a:sy n="33" d="100"/>
      </p:scale>
      <p:origin x="0" y="-162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commentAuthors" Target="commentAuthor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ableStyles" Target="tableStyle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BAE9C-ACF2-4362-814B-1AB50972AD2E}" type="datetimeFigureOut">
              <a:rPr lang="en-GB" smtClean="0"/>
              <a:t>04/08/2022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1212F4-EB5A-464B-92EC-DACFCB1CC2CD}" type="slidenum">
              <a:rPr lang="en-GB" smtClean="0"/>
              <a:t>‹#›</a:t>
            </a:fld>
            <a:endParaRPr lang="en-GB"/>
          </a:p>
        </p:txBody>
      </p:sp>
    </p:spTree>
    <p:extLst>
      <p:ext uri="{BB962C8B-B14F-4D97-AF65-F5344CB8AC3E}">
        <p14:creationId xmlns:p14="http://schemas.microsoft.com/office/powerpoint/2010/main" val="235185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1):</a:t>
            </a:r>
            <a:endParaRPr lang="en-GB" b="0"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Introduction of SSC </a:t>
            </a:r>
            <a:r>
              <a:rPr lang="en-GB" b="1" dirty="0"/>
              <a:t>[u]</a:t>
            </a:r>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Introduction and practice of French alphabet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Consolidation</a:t>
            </a:r>
            <a:r>
              <a:rPr lang="en-GB" b="0" baseline="0" dirty="0"/>
              <a:t> of</a:t>
            </a:r>
            <a:r>
              <a:rPr lang="en-GB" dirty="0"/>
              <a:t> </a:t>
            </a:r>
            <a:r>
              <a:rPr lang="en-GB" b="0" dirty="0"/>
              <a:t>first</a:t>
            </a:r>
            <a:r>
              <a:rPr lang="en-GB" b="0" baseline="0" dirty="0"/>
              <a:t> and third person singular forms of </a:t>
            </a:r>
            <a:r>
              <a:rPr lang="en-GB" b="0" i="1" baseline="0" dirty="0" err="1"/>
              <a:t>avoir</a:t>
            </a:r>
            <a:endParaRPr lang="en-GB" b="0" i="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Introduction</a:t>
            </a:r>
            <a:r>
              <a:rPr lang="en-GB" b="0" baseline="0" dirty="0"/>
              <a:t> of</a:t>
            </a:r>
            <a:r>
              <a:rPr lang="en-GB" dirty="0"/>
              <a:t> </a:t>
            </a:r>
            <a:r>
              <a:rPr lang="en-GB" b="0" dirty="0"/>
              <a:t>second </a:t>
            </a:r>
            <a:r>
              <a:rPr lang="en-GB" b="0" baseline="0" dirty="0"/>
              <a:t>person singular form of </a:t>
            </a:r>
            <a:r>
              <a:rPr lang="en-GB" b="0" i="1" baseline="0" dirty="0" err="1"/>
              <a:t>avoir</a:t>
            </a:r>
            <a:endParaRPr lang="en-GB" b="0" i="1" baseline="0" dirty="0"/>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dirty="0"/>
              <a:t>Word frequency </a:t>
            </a:r>
            <a:r>
              <a:rPr lang="en-GB" b="1" baseline="0" dirty="0"/>
              <a:t>(1 is the most frequent word in French): </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7.1.1.4 (introduce) </a:t>
            </a:r>
            <a:r>
              <a:rPr lang="en-GB" dirty="0">
                <a:solidFill>
                  <a:srgbClr val="000000"/>
                </a:solidFill>
                <a:latin typeface="Century Gothic" panose="020B0502020202020204" pitchFamily="34" charset="0"/>
              </a:rPr>
              <a:t>frère [1043], </a:t>
            </a:r>
            <a:r>
              <a:rPr lang="en-GB" dirty="0" err="1">
                <a:solidFill>
                  <a:srgbClr val="000000"/>
                </a:solidFill>
                <a:latin typeface="Century Gothic" panose="020B0502020202020204" pitchFamily="34" charset="0"/>
              </a:rPr>
              <a:t>sœur</a:t>
            </a:r>
            <a:r>
              <a:rPr lang="en-GB" dirty="0">
                <a:solidFill>
                  <a:srgbClr val="000000"/>
                </a:solidFill>
                <a:latin typeface="Century Gothic" panose="020B0502020202020204" pitchFamily="34" charset="0"/>
              </a:rPr>
              <a:t> [1558], parent [546], </a:t>
            </a:r>
            <a:r>
              <a:rPr lang="en-GB" dirty="0" err="1">
                <a:solidFill>
                  <a:srgbClr val="000000"/>
                </a:solidFill>
                <a:latin typeface="Century Gothic" panose="020B0502020202020204" pitchFamily="34" charset="0"/>
              </a:rPr>
              <a:t>ouvert</a:t>
            </a:r>
            <a:r>
              <a:rPr lang="en-GB" dirty="0">
                <a:solidFill>
                  <a:srgbClr val="000000"/>
                </a:solidFill>
                <a:latin typeface="Century Gothic" panose="020B0502020202020204" pitchFamily="34" charset="0"/>
              </a:rPr>
              <a:t> [897], prudent [1529], strict [1859], </a:t>
            </a:r>
            <a:r>
              <a:rPr lang="en-GB" dirty="0" err="1">
                <a:solidFill>
                  <a:srgbClr val="000000"/>
                </a:solidFill>
                <a:latin typeface="Century Gothic" panose="020B0502020202020204" pitchFamily="34" charset="0"/>
              </a:rPr>
              <a:t>jeune</a:t>
            </a:r>
            <a:r>
              <a:rPr lang="en-GB" dirty="0">
                <a:solidFill>
                  <a:srgbClr val="000000"/>
                </a:solidFill>
                <a:latin typeface="Century Gothic" panose="020B0502020202020204" pitchFamily="34" charset="0"/>
              </a:rPr>
              <a:t> [152]</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7.1.1.1 (revisit)</a:t>
            </a:r>
            <a:r>
              <a:rPr lang="en-GB" sz="1200" b="1" i="0" u="none" strike="noStrike" kern="1200" cap="none" baseline="0" dirty="0">
                <a:solidFill>
                  <a:schemeClr val="tx1"/>
                </a:solidFill>
                <a:effectLst/>
                <a:latin typeface="+mn-lt"/>
                <a:ea typeface="Calibri"/>
                <a:cs typeface="Calibri"/>
                <a:sym typeface="Calibri"/>
              </a:rPr>
              <a:t> </a:t>
            </a:r>
            <a:r>
              <a:rPr lang="fr-FR" sz="1200" b="0" i="0" u="none" strike="noStrike" kern="1200" cap="none" baseline="0" dirty="0">
                <a:solidFill>
                  <a:schemeClr val="tx1"/>
                </a:solidFill>
                <a:effectLst/>
                <a:latin typeface="+mn-lt"/>
                <a:ea typeface="Calibri"/>
                <a:cs typeface="Calibri"/>
                <a:sym typeface="Calibri"/>
              </a:rPr>
              <a:t>être [5], es [5], suis [5], lire [278], écrire [382], écouter [429], parler [429], je [22], tu [112], anglais</a:t>
            </a:r>
            <a:r>
              <a:rPr lang="fr-FR" sz="1200" b="0" i="0" u="none" strike="noStrike" kern="1200" cap="none" baseline="30000" dirty="0">
                <a:solidFill>
                  <a:schemeClr val="tx1"/>
                </a:solidFill>
                <a:effectLst/>
                <a:latin typeface="+mn-lt"/>
                <a:ea typeface="Calibri"/>
                <a:cs typeface="Calibri"/>
                <a:sym typeface="Calibri"/>
              </a:rPr>
              <a:t>1</a:t>
            </a:r>
            <a:r>
              <a:rPr lang="fr-FR" sz="1200" b="0" i="0" u="none" strike="noStrike" kern="1200" cap="none" baseline="0" dirty="0">
                <a:solidFill>
                  <a:schemeClr val="tx1"/>
                </a:solidFill>
                <a:effectLst/>
                <a:latin typeface="+mn-lt"/>
                <a:ea typeface="Calibri"/>
                <a:cs typeface="Calibri"/>
                <a:sym typeface="Calibri"/>
              </a:rPr>
              <a:t> [784], anglaise</a:t>
            </a:r>
            <a:r>
              <a:rPr lang="fr-FR" sz="1200" b="0" i="0" u="none" strike="noStrike" kern="1200" cap="none" baseline="30000" dirty="0">
                <a:solidFill>
                  <a:schemeClr val="tx1"/>
                </a:solidFill>
                <a:effectLst/>
                <a:latin typeface="+mn-lt"/>
                <a:ea typeface="Calibri"/>
                <a:cs typeface="Calibri"/>
                <a:sym typeface="Calibri"/>
              </a:rPr>
              <a:t>1</a:t>
            </a:r>
            <a:r>
              <a:rPr lang="fr-FR" sz="1200" b="0" i="0" u="none" strike="noStrike" kern="1200" cap="none" baseline="0" dirty="0">
                <a:solidFill>
                  <a:schemeClr val="tx1"/>
                </a:solidFill>
                <a:effectLst/>
                <a:latin typeface="+mn-lt"/>
                <a:ea typeface="Calibri"/>
                <a:cs typeface="Calibri"/>
                <a:sym typeface="Calibri"/>
              </a:rPr>
              <a:t> [784], français</a:t>
            </a:r>
            <a:r>
              <a:rPr lang="fr-FR" sz="1200" b="0" i="0" u="none" strike="noStrike" kern="1200" cap="none" baseline="30000" dirty="0">
                <a:solidFill>
                  <a:schemeClr val="tx1"/>
                </a:solidFill>
                <a:effectLst/>
                <a:latin typeface="+mn-lt"/>
                <a:ea typeface="Calibri"/>
                <a:cs typeface="Calibri"/>
                <a:sym typeface="Calibri"/>
              </a:rPr>
              <a:t>1</a:t>
            </a:r>
            <a:r>
              <a:rPr lang="fr-FR" sz="1200" b="0" i="0" u="none" strike="noStrike" kern="1200" cap="none" baseline="0" dirty="0">
                <a:solidFill>
                  <a:schemeClr val="tx1"/>
                </a:solidFill>
                <a:effectLst/>
                <a:latin typeface="+mn-lt"/>
                <a:ea typeface="Calibri"/>
                <a:cs typeface="Calibri"/>
                <a:sym typeface="Calibri"/>
              </a:rPr>
              <a:t> [251], française</a:t>
            </a:r>
            <a:r>
              <a:rPr lang="fr-FR" sz="1200" b="0" i="0" u="none" strike="noStrike" kern="1200" cap="none" baseline="30000" dirty="0">
                <a:solidFill>
                  <a:schemeClr val="tx1"/>
                </a:solidFill>
                <a:effectLst/>
                <a:latin typeface="+mn-lt"/>
                <a:ea typeface="Calibri"/>
                <a:cs typeface="Calibri"/>
                <a:sym typeface="Calibri"/>
              </a:rPr>
              <a:t>1</a:t>
            </a:r>
            <a:r>
              <a:rPr lang="fr-FR" sz="1200" b="0" i="0" u="none" strike="noStrike" kern="1200" cap="none" baseline="0" dirty="0">
                <a:solidFill>
                  <a:schemeClr val="tx1"/>
                </a:solidFill>
                <a:effectLst/>
                <a:latin typeface="+mn-lt"/>
                <a:ea typeface="Calibri"/>
                <a:cs typeface="Calibri"/>
                <a:sym typeface="Calibri"/>
              </a:rPr>
              <a:t> [251], grand</a:t>
            </a:r>
            <a:r>
              <a:rPr lang="fr-FR" sz="1200" b="0" i="0" u="none" strike="noStrike" kern="1200" cap="none" baseline="30000" dirty="0">
                <a:solidFill>
                  <a:schemeClr val="tx1"/>
                </a:solidFill>
                <a:effectLst/>
                <a:latin typeface="+mn-lt"/>
                <a:ea typeface="Calibri"/>
                <a:cs typeface="Calibri"/>
                <a:sym typeface="Calibri"/>
              </a:rPr>
              <a:t>1</a:t>
            </a:r>
            <a:r>
              <a:rPr lang="fr-FR" sz="1200" b="0" i="0" u="none" strike="noStrike" kern="1200" cap="none" baseline="0" dirty="0">
                <a:solidFill>
                  <a:schemeClr val="tx1"/>
                </a:solidFill>
                <a:effectLst/>
                <a:latin typeface="+mn-lt"/>
                <a:ea typeface="Calibri"/>
                <a:cs typeface="Calibri"/>
                <a:sym typeface="Calibri"/>
              </a:rPr>
              <a:t> [59], petit</a:t>
            </a:r>
            <a:r>
              <a:rPr lang="fr-FR" sz="1200" b="0" i="0" u="none" strike="noStrike" kern="1200" cap="none" baseline="30000" dirty="0">
                <a:solidFill>
                  <a:schemeClr val="tx1"/>
                </a:solidFill>
                <a:effectLst/>
                <a:latin typeface="+mn-lt"/>
                <a:ea typeface="Calibri"/>
                <a:cs typeface="Calibri"/>
                <a:sym typeface="Calibri"/>
              </a:rPr>
              <a:t>1</a:t>
            </a:r>
            <a:r>
              <a:rPr lang="fr-FR" sz="1200" b="0" i="0" u="none" strike="noStrike" kern="1200" cap="none" baseline="0" dirty="0">
                <a:solidFill>
                  <a:schemeClr val="tx1"/>
                </a:solidFill>
                <a:effectLst/>
                <a:latin typeface="+mn-lt"/>
                <a:ea typeface="Calibri"/>
                <a:cs typeface="Calibri"/>
                <a:sym typeface="Calibri"/>
              </a:rPr>
              <a:t> [138], grande</a:t>
            </a:r>
            <a:r>
              <a:rPr lang="fr-FR" sz="1200" b="0" i="0" u="none" strike="noStrike" kern="1200" cap="none" baseline="30000" dirty="0">
                <a:solidFill>
                  <a:schemeClr val="tx1"/>
                </a:solidFill>
                <a:effectLst/>
                <a:latin typeface="+mn-lt"/>
                <a:ea typeface="Calibri"/>
                <a:cs typeface="Calibri"/>
                <a:sym typeface="Calibri"/>
              </a:rPr>
              <a:t>2</a:t>
            </a:r>
            <a:r>
              <a:rPr lang="fr-FR" sz="1200" b="0" i="0" u="none" strike="noStrike" kern="1200" cap="none" baseline="0" dirty="0">
                <a:solidFill>
                  <a:schemeClr val="tx1"/>
                </a:solidFill>
                <a:effectLst/>
                <a:latin typeface="+mn-lt"/>
                <a:ea typeface="Calibri"/>
                <a:cs typeface="Calibri"/>
                <a:sym typeface="Calibri"/>
              </a:rPr>
              <a:t> [59], petite</a:t>
            </a:r>
            <a:r>
              <a:rPr lang="fr-FR" sz="1200" b="0" i="0" u="none" strike="noStrike" kern="1200" cap="none" baseline="30000" dirty="0">
                <a:solidFill>
                  <a:schemeClr val="tx1"/>
                </a:solidFill>
                <a:effectLst/>
                <a:latin typeface="+mn-lt"/>
                <a:ea typeface="Calibri"/>
                <a:cs typeface="Calibri"/>
                <a:sym typeface="Calibri"/>
              </a:rPr>
              <a:t>2</a:t>
            </a:r>
            <a:r>
              <a:rPr lang="fr-FR" sz="1200" b="0" i="0" u="none" strike="noStrike" kern="1200" cap="none" baseline="0" dirty="0">
                <a:solidFill>
                  <a:schemeClr val="tx1"/>
                </a:solidFill>
                <a:effectLst/>
                <a:latin typeface="+mn-lt"/>
                <a:ea typeface="Calibri"/>
                <a:cs typeface="Calibri"/>
                <a:sym typeface="Calibri"/>
              </a:rPr>
              <a:t> [138], et [6], au revoir [1274], bonjour [1972]</a:t>
            </a:r>
            <a:endParaRPr lang="en-GB" sz="1200" b="0" i="0" u="none" strike="noStrike" kern="1200" cap="none" baseline="0"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Source: </a:t>
            </a:r>
            <a:r>
              <a:rPr lang="en-GB" sz="1200" b="0" i="0" u="none" strike="noStrike" kern="1200" cap="none" dirty="0" err="1">
                <a:solidFill>
                  <a:schemeClr val="tx1"/>
                </a:solidFill>
                <a:effectLst/>
                <a:latin typeface="+mn-lt"/>
                <a:ea typeface="Calibri"/>
                <a:cs typeface="Calibri"/>
                <a:sym typeface="Calibri"/>
              </a:rPr>
              <a:t>Londsale</a:t>
            </a:r>
            <a:r>
              <a:rPr lang="en-GB" sz="1200" b="0" i="0" u="none" strike="noStrike" kern="1200" cap="none" dirty="0">
                <a:solidFill>
                  <a:schemeClr val="tx1"/>
                </a:solidFill>
                <a:effectLst/>
                <a:latin typeface="+mn-lt"/>
                <a:ea typeface="Calibri"/>
                <a:cs typeface="Calibri"/>
                <a:sym typeface="Calibri"/>
              </a:rPr>
              <a:t>, D., &amp; Le Bras, Y.  (2009). </a:t>
            </a:r>
            <a:r>
              <a:rPr lang="en-GB" sz="1200" b="0" i="1" u="none" strike="noStrike" kern="1200" cap="none" dirty="0">
                <a:solidFill>
                  <a:schemeClr val="tx1"/>
                </a:solidFill>
                <a:effectLst/>
                <a:latin typeface="+mn-lt"/>
                <a:ea typeface="Calibri"/>
                <a:cs typeface="Calibri"/>
                <a:sym typeface="Calibri"/>
              </a:rPr>
              <a:t>A Frequency Dictionary of French: Core vocabulary for learners </a:t>
            </a:r>
            <a:r>
              <a:rPr lang="en-GB" sz="1200" b="0" i="0" u="none" strike="noStrike" kern="1200" cap="none" dirty="0">
                <a:solidFill>
                  <a:schemeClr val="tx1"/>
                </a:solidFill>
                <a:effectLst/>
                <a:latin typeface="+mn-lt"/>
                <a:ea typeface="Calibri"/>
                <a:cs typeface="Calibri"/>
                <a:sym typeface="Calibri"/>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Arial" panose="020B0604020202020204" pitchFamily="34" charset="0"/>
              </a:rPr>
              <a:t>The additional English meanings of the following words have been added to Quizlet since the creation of this resource: </a:t>
            </a:r>
            <a:r>
              <a:rPr lang="fr-FR" b="0" i="0" noProof="0" dirty="0">
                <a:solidFill>
                  <a:srgbClr val="000000"/>
                </a:solidFill>
                <a:effectLst/>
                <a:latin typeface="Arial" panose="020B0604020202020204" pitchFamily="34" charset="0"/>
              </a:rPr>
              <a:t>voici, </a:t>
            </a:r>
            <a:r>
              <a:rPr lang="fr-FR" b="0" i="1" noProof="0" dirty="0">
                <a:solidFill>
                  <a:srgbClr val="000000"/>
                </a:solidFill>
                <a:effectLst/>
                <a:latin typeface="Arial" panose="020B0604020202020204" pitchFamily="34" charset="0"/>
              </a:rPr>
              <a:t>voilà</a:t>
            </a:r>
            <a:r>
              <a:rPr lang="en-US" b="0" i="0" dirty="0">
                <a:solidFill>
                  <a:srgbClr val="000000"/>
                </a:solidFill>
                <a:effectLst/>
                <a:latin typeface="Arial" panose="020B0604020202020204" pitchFamily="34" charset="0"/>
              </a:rPr>
              <a:t>: here is, </a:t>
            </a:r>
            <a:r>
              <a:rPr lang="en-US" b="0" i="1" dirty="0">
                <a:solidFill>
                  <a:srgbClr val="000000"/>
                </a:solidFill>
                <a:effectLst/>
                <a:latin typeface="Arial" panose="020B0604020202020204" pitchFamily="34" charset="0"/>
              </a:rPr>
              <a:t>this is, there is, there are</a:t>
            </a:r>
            <a:endParaRPr lang="en-GB" sz="1200" b="0" i="1" dirty="0">
              <a:solidFill>
                <a:schemeClr val="dk1"/>
              </a:solidFill>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39213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a:t>recognition of nouns and adjectives introduced this week</a:t>
            </a:r>
          </a:p>
          <a:p>
            <a:endParaRPr lang="en-US" b="1" dirty="0"/>
          </a:p>
          <a:p>
            <a:r>
              <a:rPr lang="en-US" b="1"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1. </a:t>
            </a:r>
            <a:r>
              <a:rPr lang="en-GB" sz="1200" b="0" i="0" kern="1200" baseline="0" dirty="0">
                <a:solidFill>
                  <a:schemeClr val="tx1"/>
                </a:solidFill>
                <a:effectLst/>
                <a:latin typeface="+mn-lt"/>
                <a:ea typeface="+mn-ea"/>
                <a:cs typeface="+mn-cs"/>
              </a:rPr>
              <a:t>Class repetition of the French modelled by the teacher, each French word followed by the teacher showing the written English equivalent. </a:t>
            </a:r>
            <a:endParaRPr lang="en-US" b="0" dirty="0"/>
          </a:p>
          <a:p>
            <a:r>
              <a:rPr lang="en-GB" sz="1200" b="0" i="0" kern="1200" baseline="0" dirty="0">
                <a:solidFill>
                  <a:schemeClr val="tx1"/>
                </a:solidFill>
                <a:effectLst/>
                <a:latin typeface="+mn-lt"/>
                <a:ea typeface="+mn-ea"/>
                <a:cs typeface="+mn-cs"/>
              </a:rPr>
              <a:t>2. Check the students know what type (part of speech) these words are (this will be useful later and is revision). Use the animations to illustrate which are the: a) articles or the determiners (they might know them as ‘determiners’ from primary school – both terms are fine). Remind them ‘un’ and ‘</a:t>
            </a:r>
            <a:r>
              <a:rPr lang="en-GB" sz="1200" b="0" i="0" kern="1200" baseline="0" dirty="0" err="1">
                <a:solidFill>
                  <a:schemeClr val="tx1"/>
                </a:solidFill>
                <a:effectLst/>
                <a:latin typeface="+mn-lt"/>
                <a:ea typeface="+mn-ea"/>
                <a:cs typeface="+mn-cs"/>
              </a:rPr>
              <a:t>une</a:t>
            </a:r>
            <a:r>
              <a:rPr lang="en-GB" sz="1200" b="0" i="0" kern="1200" baseline="0" dirty="0">
                <a:solidFill>
                  <a:schemeClr val="tx1"/>
                </a:solidFill>
                <a:effectLst/>
                <a:latin typeface="+mn-lt"/>
                <a:ea typeface="+mn-ea"/>
                <a:cs typeface="+mn-cs"/>
              </a:rPr>
              <a:t>’ are the words for ‘a’ and ‘an’ b) nouns c) adjectives – remind them, these words </a:t>
            </a:r>
            <a:r>
              <a:rPr lang="en-GB" sz="1200" b="0" i="1" kern="1200" baseline="0" dirty="0">
                <a:solidFill>
                  <a:schemeClr val="tx1"/>
                </a:solidFill>
                <a:effectLst/>
                <a:latin typeface="+mn-lt"/>
                <a:ea typeface="+mn-ea"/>
                <a:cs typeface="+mn-cs"/>
              </a:rPr>
              <a:t>describe nouns. </a:t>
            </a:r>
            <a:endParaRPr lang="en-GB" b="1" i="1" dirty="0"/>
          </a:p>
          <a:p>
            <a:r>
              <a:rPr lang="en-GB" b="0" dirty="0"/>
              <a:t>3. DESCRIBING WHAT A NOUN IS. Very briefly remind </a:t>
            </a:r>
            <a:r>
              <a:rPr lang="en-GB" dirty="0"/>
              <a:t>students that “nouns are the words for the ‘who’ or the ‘what’ of a sentence.  They are the words that ‘drive’ the verbs (</a:t>
            </a:r>
            <a:r>
              <a:rPr lang="en-GB" b="0" dirty="0"/>
              <a:t>the dog </a:t>
            </a:r>
            <a:r>
              <a:rPr lang="en-GB" dirty="0"/>
              <a:t>eats the food) or ‘receive’ the verbs (the dog eats </a:t>
            </a:r>
            <a:r>
              <a:rPr lang="en-GB" b="0" dirty="0"/>
              <a:t>the food). </a:t>
            </a:r>
            <a:r>
              <a:rPr lang="en-GB" dirty="0"/>
              <a:t>Nouns are things (grass, air), people (girl, Mary), or abstract ideas (peace, love), or even the idea of an action (‘running is good’).” </a:t>
            </a:r>
          </a:p>
          <a:p>
            <a:r>
              <a:rPr lang="en-GB" b="1" i="0" dirty="0"/>
              <a:t>Note. </a:t>
            </a:r>
            <a:r>
              <a:rPr lang="en-GB" b="1" i="1" dirty="0"/>
              <a:t>Notice that this definition emphasises the </a:t>
            </a:r>
            <a:r>
              <a:rPr lang="en-GB" b="1" i="1" u="sng" dirty="0"/>
              <a:t>roles of nouns in sentences</a:t>
            </a:r>
            <a:r>
              <a:rPr lang="en-GB" dirty="0"/>
              <a:t>. Definitions that just rely on ‘a noun is a thing or a person’ misleads students, because nouns are not always things or people. There is no need to dwell on this definition. Just a brief reminder here is sufficient. </a:t>
            </a:r>
            <a:endParaRPr lang="en-GB" sz="1200" b="0" i="0" kern="1200" baseline="0" dirty="0">
              <a:solidFill>
                <a:schemeClr val="tx1"/>
              </a:solidFill>
              <a:effectLst/>
              <a:latin typeface="+mn-lt"/>
              <a:ea typeface="+mn-ea"/>
              <a:cs typeface="+mn-cs"/>
            </a:endParaRPr>
          </a:p>
          <a:p>
            <a:r>
              <a:rPr lang="en-GB" sz="1200" b="0" i="0" kern="1200" baseline="0" dirty="0">
                <a:solidFill>
                  <a:schemeClr val="tx1"/>
                </a:solidFill>
                <a:effectLst/>
                <a:latin typeface="+mn-lt"/>
                <a:ea typeface="+mn-ea"/>
                <a:cs typeface="+mn-cs"/>
              </a:rPr>
              <a:t>4. French to English practice. This should provide lots of opportunities to hear and read the French. Some practice will use this slide i.e., providing the written form. Animations are provided in the slide for this. Critically, however, some practice should AURAL INPUT only. Say the French and the students either say or write down the English.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09976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3 minutes</a:t>
            </a:r>
          </a:p>
          <a:p>
            <a:endParaRPr lang="en-US" b="1" dirty="0"/>
          </a:p>
          <a:p>
            <a:r>
              <a:rPr lang="en-US" b="1" dirty="0"/>
              <a:t>Aim: </a:t>
            </a:r>
            <a:r>
              <a:rPr lang="en-US" b="0" dirty="0"/>
              <a:t>To use some of this week’s new words in context.</a:t>
            </a:r>
          </a:p>
          <a:p>
            <a:endParaRPr lang="en-US" b="1" dirty="0"/>
          </a:p>
          <a:p>
            <a:r>
              <a:rPr lang="en-US" b="1" dirty="0"/>
              <a:t>Procedure:</a:t>
            </a:r>
          </a:p>
          <a:p>
            <a:r>
              <a:rPr lang="en-US" b="0" dirty="0"/>
              <a:t>1. Check understanding of the blue words in the gap fill, introduced in weeks 7.1.1.1-7.1.1.3.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2. Students fill the gaps with words, paying attention to the context. </a:t>
            </a:r>
            <a:r>
              <a:rPr lang="en-US" b="1" dirty="0"/>
              <a:t>NB: </a:t>
            </a:r>
            <a:r>
              <a:rPr lang="en-US" b="0" dirty="0"/>
              <a:t>if students query why </a:t>
            </a:r>
            <a:r>
              <a:rPr lang="en-US" b="0" i="1" dirty="0" err="1"/>
              <a:t>cher</a:t>
            </a:r>
            <a:r>
              <a:rPr lang="en-US" b="0" i="0" dirty="0"/>
              <a:t> is not presented in the feminine form, explain briefly that this is a ‘standalone adjective’ referring to ‘owning a car’, rather than describing the car itself, but don’t </a:t>
            </a:r>
            <a:r>
              <a:rPr lang="en-US" b="0" i="0" dirty="0" err="1"/>
              <a:t>labour</a:t>
            </a:r>
            <a:r>
              <a:rPr lang="en-US" b="0" i="0" dirty="0"/>
              <a:t> the point.</a:t>
            </a:r>
            <a:endParaRPr lang="en-US" b="0" dirty="0"/>
          </a:p>
          <a:p>
            <a:r>
              <a:rPr lang="en-US" b="0" dirty="0"/>
              <a:t>3. A solution is provided on the next slide.</a:t>
            </a:r>
          </a:p>
          <a:p>
            <a:endParaRPr lang="en-US" b="0" dirty="0"/>
          </a:p>
          <a:p>
            <a:r>
              <a:rPr lang="en-US" b="1" dirty="0"/>
              <a:t>Transcript:</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aseline="0" dirty="0"/>
              <a:t>ah [1405]</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31956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Suggested solution for the activity on the previous slide.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35652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p>
          <a:p>
            <a:endParaRPr lang="en-GB" b="1" dirty="0"/>
          </a:p>
          <a:p>
            <a:r>
              <a:rPr lang="en-GB" b="1" dirty="0"/>
              <a:t>Aim: </a:t>
            </a:r>
            <a:r>
              <a:rPr lang="en-GB" b="0" dirty="0"/>
              <a:t>To present and practise t</a:t>
            </a:r>
            <a:r>
              <a:rPr lang="en-GB" dirty="0"/>
              <a:t>he names of the letters of the alphabet in French. </a:t>
            </a:r>
            <a:r>
              <a:rPr lang="en-GB" baseline="0" dirty="0"/>
              <a:t>As well as being of general use, e.g. to permit the giving/understanding of word spellings in the target language, this will facilitate entry into the Spelling Bee competition for those who wish to participate (see next slide but one for more details).</a:t>
            </a:r>
            <a:endParaRPr lang="en-GB" dirty="0"/>
          </a:p>
          <a:p>
            <a:endParaRPr lang="en-GB" dirty="0"/>
          </a:p>
          <a:p>
            <a:r>
              <a:rPr lang="en-GB" b="1" dirty="0"/>
              <a:t>Procedure:</a:t>
            </a:r>
          </a:p>
          <a:p>
            <a:r>
              <a:rPr lang="en-GB" b="0" dirty="0"/>
              <a:t>1. C</a:t>
            </a:r>
            <a:r>
              <a:rPr lang="en-GB" dirty="0"/>
              <a:t>lick on the letter for</a:t>
            </a:r>
            <a:r>
              <a:rPr lang="en-GB" baseline="0" dirty="0"/>
              <a:t> audio.</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baseline="0" dirty="0">
                <a:latin typeface="+mn-lt"/>
              </a:rPr>
              <a:t>2. </a:t>
            </a:r>
            <a:r>
              <a:rPr lang="en-GB" altLang="en-US" baseline="0" dirty="0">
                <a:latin typeface="Arial" panose="020B0604020202020204" pitchFamily="34" charset="0"/>
              </a:rPr>
              <a:t>Suggest a</a:t>
            </a:r>
            <a:r>
              <a:rPr lang="en-GB" altLang="en-US" dirty="0">
                <a:latin typeface="Arial" panose="020B0604020202020204" pitchFamily="34" charset="0"/>
              </a:rPr>
              <a:t> chant/song to help students memorise the alphabet. Teacher will lead first but after some practice, individuals can take on this role, or class can be split into two halves etc. Have fun with it.</a:t>
            </a:r>
          </a:p>
        </p:txBody>
      </p:sp>
      <p:sp>
        <p:nvSpPr>
          <p:cNvPr id="4" name="Slide Number Placeholder 3"/>
          <p:cNvSpPr>
            <a:spLocks noGrp="1"/>
          </p:cNvSpPr>
          <p:nvPr>
            <p:ph type="sldNum" sz="quarter" idx="10"/>
          </p:nvPr>
        </p:nvSpPr>
        <p:spPr/>
        <p:txBody>
          <a:bodyPr/>
          <a:lstStyle/>
          <a:p>
            <a:fld id="{051212F4-EB5A-464B-92EC-DACFCB1CC2CD}" type="slidenum">
              <a:rPr lang="en-GB" smtClean="0"/>
              <a:t>13</a:t>
            </a:fld>
            <a:endParaRPr lang="en-GB"/>
          </a:p>
        </p:txBody>
      </p:sp>
    </p:spTree>
    <p:extLst>
      <p:ext uri="{BB962C8B-B14F-4D97-AF65-F5344CB8AC3E}">
        <p14:creationId xmlns:p14="http://schemas.microsoft.com/office/powerpoint/2010/main" val="20689101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b="1" dirty="0">
                <a:latin typeface="Arial" panose="020B0604020202020204" pitchFamily="34" charset="0"/>
              </a:rPr>
              <a:t>Timing: 5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en-US" b="1" dirty="0">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b="1" dirty="0">
                <a:latin typeface="Arial" panose="020B0604020202020204" pitchFamily="34" charset="0"/>
              </a:rPr>
              <a:t>Aim: </a:t>
            </a:r>
            <a:r>
              <a:rPr lang="en-GB" altLang="en-US" b="0" dirty="0">
                <a:latin typeface="Arial" panose="020B0604020202020204" pitchFamily="34" charset="0"/>
              </a:rPr>
              <a:t>Oral production of alphabet letter names.</a:t>
            </a:r>
            <a:endParaRPr lang="en-GB" altLang="en-US" b="1" dirty="0">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en-US" b="1" dirty="0">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b="1" dirty="0">
                <a:latin typeface="Arial" panose="020B0604020202020204" pitchFamily="34" charset="0"/>
              </a:rPr>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altLang="en-US" b="0" dirty="0">
                <a:latin typeface="Arial" panose="020B0604020202020204" pitchFamily="34" charset="0"/>
              </a:rPr>
              <a:t>Students pair up.</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altLang="en-US" dirty="0">
                <a:latin typeface="Arial" panose="020B0604020202020204" pitchFamily="34" charset="0"/>
              </a:rPr>
              <a:t>Student A chooses grid coordinates (e.g. C, X) and student B says the letter at which those coordinates meet at (e.g. F). </a:t>
            </a:r>
          </a:p>
          <a:p>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14</a:t>
            </a:fld>
            <a:endParaRPr lang="en-GB"/>
          </a:p>
        </p:txBody>
      </p:sp>
    </p:spTree>
    <p:extLst>
      <p:ext uri="{BB962C8B-B14F-4D97-AF65-F5344CB8AC3E}">
        <p14:creationId xmlns:p14="http://schemas.microsoft.com/office/powerpoint/2010/main" val="11747365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b="1" dirty="0"/>
              <a:t>Timing: 1 minutes</a:t>
            </a:r>
          </a:p>
          <a:p>
            <a:endParaRPr lang="en-GB" altLang="en-US" b="1" dirty="0"/>
          </a:p>
          <a:p>
            <a:r>
              <a:rPr lang="en-GB" altLang="en-US" b="1" dirty="0"/>
              <a:t>Aim: </a:t>
            </a:r>
            <a:r>
              <a:rPr lang="en-GB" altLang="en-US" dirty="0"/>
              <a:t>Students may want to put themselves forward for the Spelling Bee where they have to spell words aloud within a time limit. Teacher may repeat the word only once. This should encourage the students to repeat the word for themselves and retain it in their heads until the spelling becomes clearer – a good strategy for later listening work. The rest of the class members must write down what they think is the correct spelling and mark the speller right or wrong. </a:t>
            </a:r>
          </a:p>
        </p:txBody>
      </p:sp>
      <p:sp>
        <p:nvSpPr>
          <p:cNvPr id="4" name="Slide Number Placeholder 3"/>
          <p:cNvSpPr>
            <a:spLocks noGrp="1"/>
          </p:cNvSpPr>
          <p:nvPr>
            <p:ph type="sldNum" sz="quarter" idx="10"/>
          </p:nvPr>
        </p:nvSpPr>
        <p:spPr/>
        <p:txBody>
          <a:bodyPr/>
          <a:lstStyle/>
          <a:p>
            <a:fld id="{051212F4-EB5A-464B-92EC-DACFCB1CC2CD}" type="slidenum">
              <a:rPr lang="en-GB" smtClean="0"/>
              <a:t>15</a:t>
            </a:fld>
            <a:endParaRPr lang="en-GB"/>
          </a:p>
        </p:txBody>
      </p:sp>
    </p:spTree>
    <p:extLst>
      <p:ext uri="{BB962C8B-B14F-4D97-AF65-F5344CB8AC3E}">
        <p14:creationId xmlns:p14="http://schemas.microsoft.com/office/powerpoint/2010/main" val="24898180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1 minute</a:t>
            </a:r>
            <a:br>
              <a:rPr lang="en-GB" dirty="0"/>
            </a:br>
            <a:br>
              <a:rPr lang="en-GB" b="1" dirty="0"/>
            </a:br>
            <a:r>
              <a:rPr lang="en-GB" b="1" dirty="0"/>
              <a:t>Aim: </a:t>
            </a:r>
            <a:r>
              <a:rPr lang="en-GB" b="0" dirty="0"/>
              <a:t>To introduce the phrase </a:t>
            </a:r>
            <a:r>
              <a:rPr lang="en-GB" b="0" i="1" dirty="0"/>
              <a:t>Comment </a:t>
            </a:r>
            <a:r>
              <a:rPr lang="en-GB" b="0" i="1" dirty="0" err="1"/>
              <a:t>ça</a:t>
            </a:r>
            <a:r>
              <a:rPr lang="en-GB" b="0" i="1" dirty="0"/>
              <a:t> </a:t>
            </a:r>
            <a:r>
              <a:rPr lang="en-GB" b="0" i="1" dirty="0" err="1"/>
              <a:t>s'écrit</a:t>
            </a:r>
            <a:r>
              <a:rPr lang="en-GB" b="0" i="1" dirty="0"/>
              <a:t> ?</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9393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5 minutes</a:t>
            </a:r>
            <a:br>
              <a:rPr lang="en-GB" dirty="0"/>
            </a:br>
            <a:br>
              <a:rPr lang="en-GB" b="1" dirty="0"/>
            </a:br>
            <a:r>
              <a:rPr lang="en-GB" b="1" dirty="0"/>
              <a:t>Aim: </a:t>
            </a:r>
            <a:r>
              <a:rPr lang="en-GB" b="0" dirty="0"/>
              <a:t>Recall and spelling of words learned so far.</a:t>
            </a:r>
            <a:endParaRPr lang="en-GB" b="0" i="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i="0" dirty="0"/>
              <a:t>Procedure:</a:t>
            </a:r>
          </a:p>
          <a:p>
            <a:pPr marL="228600" indent="-228600">
              <a:buAutoNum type="arabicPeriod"/>
            </a:pPr>
            <a:r>
              <a:rPr lang="en-GB" altLang="en-US" dirty="0"/>
              <a:t>Students pair up.</a:t>
            </a:r>
          </a:p>
          <a:p>
            <a:pPr marL="228600" indent="-228600">
              <a:buAutoNum type="arabicPeriod"/>
            </a:pPr>
            <a:r>
              <a:rPr lang="en-GB" altLang="en-US" baseline="0" dirty="0"/>
              <a:t>Click to reveal a known word. </a:t>
            </a:r>
          </a:p>
          <a:p>
            <a:pPr marL="228600" indent="-228600">
              <a:buAutoNum type="arabicPeriod"/>
            </a:pPr>
            <a:r>
              <a:rPr lang="en-GB" altLang="en-US" baseline="0" dirty="0"/>
              <a:t>Student A calls in English, Student B faces away from the board, translates the word into French (saying the article for nouns, but not spelling the article) and spells the word. </a:t>
            </a:r>
          </a:p>
          <a:p>
            <a:pPr marL="228600" indent="-228600">
              <a:buAutoNum type="arabicPeriod"/>
            </a:pPr>
            <a:r>
              <a:rPr lang="en-GB" altLang="en-US" baseline="0" dirty="0"/>
              <a:t>Student A says ‘</a:t>
            </a:r>
            <a:r>
              <a:rPr lang="en-GB" altLang="en-US" baseline="0" dirty="0" err="1"/>
              <a:t>oui</a:t>
            </a:r>
            <a:r>
              <a:rPr lang="en-GB" altLang="en-US" baseline="0" dirty="0"/>
              <a:t>’ or ‘non’.</a:t>
            </a:r>
          </a:p>
          <a:p>
            <a:pPr marL="228600" indent="-228600">
              <a:buAutoNum type="arabicPeriod"/>
            </a:pPr>
            <a:r>
              <a:rPr lang="en-GB" altLang="en-US" baseline="0" dirty="0"/>
              <a:t>Student B turns round to check.</a:t>
            </a:r>
          </a:p>
          <a:p>
            <a:pPr marL="228600" indent="-228600">
              <a:buAutoNum type="arabicPeriod"/>
            </a:pPr>
            <a:r>
              <a:rPr lang="en-GB" altLang="en-US" baseline="0" dirty="0"/>
              <a:t>Swap roles (either alternate words, or a column each).</a:t>
            </a:r>
            <a:endParaRPr lang="en-GB" alt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i="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65010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2 minutes</a:t>
            </a:r>
          </a:p>
          <a:p>
            <a:endParaRPr lang="en-GB" b="1" dirty="0"/>
          </a:p>
          <a:p>
            <a:r>
              <a:rPr lang="en-GB" b="0" dirty="0"/>
              <a:t>NB: </a:t>
            </a:r>
            <a:r>
              <a:rPr lang="en-GB" i="0" baseline="0" dirty="0"/>
              <a:t>There will be opportunities later to talk about the differences between </a:t>
            </a:r>
            <a:r>
              <a:rPr lang="en-GB" i="0" baseline="0" dirty="0" err="1"/>
              <a:t>tu</a:t>
            </a:r>
            <a:r>
              <a:rPr lang="en-GB" i="0" baseline="0" dirty="0"/>
              <a:t> and </a:t>
            </a:r>
            <a:r>
              <a:rPr lang="en-GB" i="0" baseline="0" dirty="0" err="1"/>
              <a:t>vous</a:t>
            </a:r>
            <a:r>
              <a:rPr lang="en-GB" i="0" baseline="0" dirty="0"/>
              <a:t>. For now, ‘</a:t>
            </a:r>
            <a:r>
              <a:rPr lang="en-GB" i="0" baseline="0" dirty="0" err="1"/>
              <a:t>tu</a:t>
            </a:r>
            <a:r>
              <a:rPr lang="en-GB" i="0" baseline="0" dirty="0"/>
              <a:t>’ is being introduced and practised as the word for ‘you’.</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76530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b="1" dirty="0"/>
              <a:t>Timing: 5 minutes</a:t>
            </a:r>
          </a:p>
          <a:p>
            <a:pPr marL="0" indent="0">
              <a:buNone/>
            </a:pPr>
            <a:endParaRPr lang="en-GB" b="1" dirty="0"/>
          </a:p>
          <a:p>
            <a:pPr marL="0" indent="0">
              <a:buNone/>
            </a:pPr>
            <a:r>
              <a:rPr lang="en-GB" b="1" dirty="0"/>
              <a:t>Aim</a:t>
            </a:r>
            <a:r>
              <a:rPr lang="en-GB" b="0" dirty="0"/>
              <a:t>: to connect the written form of the first and second person singular forms of </a:t>
            </a:r>
            <a:r>
              <a:rPr lang="en-GB" b="0" i="1" dirty="0" err="1"/>
              <a:t>avoir</a:t>
            </a:r>
            <a:r>
              <a:rPr lang="en-GB" b="0" i="1" dirty="0"/>
              <a:t> </a:t>
            </a:r>
            <a:r>
              <a:rPr lang="en-GB" b="0" i="0" dirty="0"/>
              <a:t>with their meanings.</a:t>
            </a:r>
          </a:p>
          <a:p>
            <a:pPr marL="0" indent="0">
              <a:buNone/>
            </a:pPr>
            <a:endParaRPr lang="en-GB" b="0" i="0" dirty="0"/>
          </a:p>
          <a:p>
            <a:pPr marL="0" indent="0">
              <a:buNone/>
            </a:pPr>
            <a:r>
              <a:rPr lang="en-GB" b="1" i="0" dirty="0"/>
              <a:t>Procedure:</a:t>
            </a:r>
          </a:p>
          <a:p>
            <a:pPr marL="228600" indent="-228600">
              <a:buAutoNum type="arabicPeriod"/>
            </a:pPr>
            <a:r>
              <a:rPr lang="en-GB" dirty="0"/>
              <a:t>Explain, if necessary, that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Léa</a:t>
            </a:r>
            <a:r>
              <a:rPr lang="en-GB" dirty="0"/>
              <a:t> is writing about herself in the first person, whereas she is talking about Amir using the second person. </a:t>
            </a:r>
          </a:p>
          <a:p>
            <a:pPr marL="228600" indent="-228600">
              <a:buAutoNum type="arabicPeriod"/>
            </a:pPr>
            <a:r>
              <a:rPr lang="en-GB" dirty="0"/>
              <a:t>Students sketch a grid in their books with the column headers ‘</a:t>
            </a:r>
            <a:r>
              <a:rPr lang="en-GB" dirty="0" err="1"/>
              <a:t>L</a:t>
            </a:r>
            <a:r>
              <a:rPr lang="en-GB" baseline="0" dirty="0" err="1"/>
              <a:t>éa</a:t>
            </a:r>
            <a:r>
              <a:rPr lang="en-GB" baseline="0" dirty="0"/>
              <a:t>’ and ‘Amir’.</a:t>
            </a:r>
          </a:p>
          <a:p>
            <a:pPr marL="228600" indent="-228600">
              <a:buAutoNum type="arabicPeriod"/>
            </a:pPr>
            <a:r>
              <a:rPr lang="en-GB" baseline="0" dirty="0"/>
              <a:t>Students complete their tables by writing English nouns in the appropriate columns. Remind </a:t>
            </a:r>
            <a:r>
              <a:rPr lang="en-GB" dirty="0"/>
              <a:t>students that it is the </a:t>
            </a:r>
            <a:r>
              <a:rPr lang="en-GB" b="1" dirty="0"/>
              <a:t>form of the verb</a:t>
            </a:r>
            <a:r>
              <a:rPr lang="en-GB" b="0" dirty="0"/>
              <a:t> that will give them the necessary information. NB: m</a:t>
            </a:r>
            <a:r>
              <a:rPr lang="en-GB" dirty="0"/>
              <a:t>asculine and feminine nouns are equally distributed</a:t>
            </a:r>
            <a:r>
              <a:rPr lang="en-GB" baseline="0" dirty="0"/>
              <a:t> between </a:t>
            </a:r>
            <a:r>
              <a:rPr lang="en-GB" baseline="0" dirty="0" err="1"/>
              <a:t>Léa</a:t>
            </a:r>
            <a:r>
              <a:rPr lang="en-GB" baseline="0" dirty="0"/>
              <a:t> and Amir to avoid any potential for the incorrect supposition at any point on the part of the student that the indefinite article is the key to the answer here.</a:t>
            </a:r>
          </a:p>
          <a:p>
            <a:pPr marL="228600" indent="-228600">
              <a:buAutoNum type="arabicPeriod"/>
            </a:pPr>
            <a:r>
              <a:rPr lang="en-GB" baseline="0" dirty="0"/>
              <a:t>Answers on the next slide.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70726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SSC </a:t>
            </a:r>
            <a:r>
              <a:rPr lang="en-GB" b="1" baseline="0" dirty="0"/>
              <a:t>[u]</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[u] </a:t>
            </a:r>
            <a:r>
              <a:rPr lang="en-GB" b="0" dirty="0"/>
              <a:t>sound first, on its own. Students repeat it with you.</a:t>
            </a:r>
            <a:br>
              <a:rPr lang="en-GB" b="0" dirty="0"/>
            </a:br>
            <a:r>
              <a:rPr lang="en-GB" b="0" dirty="0"/>
              <a:t>2. Bring up the word </a:t>
            </a:r>
            <a:r>
              <a:rPr lang="en-GB" b="0" baseline="0" dirty="0"/>
              <a:t>”</a:t>
            </a:r>
            <a:r>
              <a:rPr lang="en-GB" sz="1200" b="1" baseline="0" dirty="0" err="1">
                <a:solidFill>
                  <a:srgbClr val="002060"/>
                </a:solidFill>
                <a:latin typeface="Century Gothic" panose="020B0502020202020204" pitchFamily="34" charset="0"/>
              </a:rPr>
              <a:t>tu</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b="0" dirty="0"/>
              <a:t>to point to someone else as though</a:t>
            </a:r>
            <a:r>
              <a:rPr lang="en-GB" b="0" baseline="0" dirty="0"/>
              <a:t> addressing him/her ‘you’</a:t>
            </a:r>
            <a:r>
              <a:rPr lang="en-GB" b="0" dirty="0"/>
              <a:t>.</a:t>
            </a:r>
            <a:br>
              <a:rPr lang="en-GB" b="0" baseline="0" dirty="0"/>
            </a:br>
            <a:r>
              <a:rPr lang="en-GB" baseline="0" dirty="0"/>
              <a:t>4. Roll back the animations and work through 1-3 again, but this time, dropping your voice completely to listen carefully to the students saying the </a:t>
            </a:r>
            <a:r>
              <a:rPr lang="en-GB" b="1" dirty="0"/>
              <a:t>[u] </a:t>
            </a:r>
            <a:r>
              <a:rPr lang="en-GB" baseline="0" dirty="0"/>
              <a:t>sound, pronouncing </a:t>
            </a:r>
            <a:r>
              <a:rPr lang="en-GB" b="0" baseline="0" dirty="0"/>
              <a:t>”</a:t>
            </a:r>
            <a:r>
              <a:rPr lang="en-GB" b="1" baseline="0" dirty="0" err="1"/>
              <a:t>tu</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err="1"/>
              <a:t>tu</a:t>
            </a:r>
            <a:r>
              <a:rPr lang="en-GB" baseline="0" dirty="0"/>
              <a:t> [112]</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0161691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b="0" i="0" u="none" strike="noStrike" kern="1200" dirty="0" err="1">
                <a:solidFill>
                  <a:schemeClr val="tx1"/>
                </a:solidFill>
                <a:effectLst/>
                <a:latin typeface="+mn-lt"/>
                <a:ea typeface="+mn-ea"/>
                <a:cs typeface="+mn-cs"/>
              </a:rPr>
              <a:t>Answers</a:t>
            </a:r>
            <a:r>
              <a:rPr lang="fr-FR" sz="1200" b="0" i="0" u="none" strike="noStrike" kern="1200" dirty="0">
                <a:solidFill>
                  <a:schemeClr val="tx1"/>
                </a:solidFill>
                <a:effectLst/>
                <a:latin typeface="+mn-lt"/>
                <a:ea typeface="+mn-ea"/>
                <a:cs typeface="+mn-cs"/>
              </a:rPr>
              <a:t> to the </a:t>
            </a:r>
            <a:r>
              <a:rPr lang="fr-FR" sz="1200" b="0" i="0" u="none" strike="noStrike" kern="1200" dirty="0" err="1">
                <a:solidFill>
                  <a:schemeClr val="tx1"/>
                </a:solidFill>
                <a:effectLst/>
                <a:latin typeface="+mn-lt"/>
                <a:ea typeface="+mn-ea"/>
                <a:cs typeface="+mn-cs"/>
              </a:rPr>
              <a:t>activity</a:t>
            </a:r>
            <a:r>
              <a:rPr lang="fr-FR" sz="1200" b="0" i="0" u="none" strike="noStrike" kern="1200" dirty="0">
                <a:solidFill>
                  <a:schemeClr val="tx1"/>
                </a:solidFill>
                <a:effectLst/>
                <a:latin typeface="+mn-lt"/>
                <a:ea typeface="+mn-ea"/>
                <a:cs typeface="+mn-cs"/>
              </a:rPr>
              <a:t> on the </a:t>
            </a:r>
            <a:r>
              <a:rPr lang="fr-FR" sz="1200" b="0" i="0" u="none" strike="noStrike" kern="1200" dirty="0" err="1">
                <a:solidFill>
                  <a:schemeClr val="tx1"/>
                </a:solidFill>
                <a:effectLst/>
                <a:latin typeface="+mn-lt"/>
                <a:ea typeface="+mn-ea"/>
                <a:cs typeface="+mn-cs"/>
              </a:rPr>
              <a:t>previous</a:t>
            </a:r>
            <a:r>
              <a:rPr lang="fr-FR" sz="1200" b="0" i="0" u="none" strike="noStrike" kern="1200" dirty="0">
                <a:solidFill>
                  <a:schemeClr val="tx1"/>
                </a:solidFill>
                <a:effectLst/>
                <a:latin typeface="+mn-lt"/>
                <a:ea typeface="+mn-ea"/>
                <a:cs typeface="+mn-cs"/>
              </a:rPr>
              <a:t> slide.</a:t>
            </a:r>
          </a:p>
          <a:p>
            <a:pPr marL="0" indent="0">
              <a:buNone/>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73447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2 minutes</a:t>
            </a:r>
          </a:p>
          <a:p>
            <a:endParaRPr lang="en-GB" b="1" dirty="0"/>
          </a:p>
          <a:p>
            <a:r>
              <a:rPr lang="en-GB" b="1" dirty="0"/>
              <a:t>Aim: </a:t>
            </a:r>
            <a:r>
              <a:rPr lang="en-GB" dirty="0"/>
              <a:t>Very quick listening and oral rehearsal to remind students about raised intonation and to increase confidence. </a:t>
            </a:r>
          </a:p>
          <a:p>
            <a:endParaRPr lang="en-GB" dirty="0"/>
          </a:p>
          <a:p>
            <a:r>
              <a:rPr lang="en-GB" b="1" dirty="0"/>
              <a:t>Procedure:</a:t>
            </a:r>
          </a:p>
          <a:p>
            <a:pPr marL="228600" indent="-228600">
              <a:buAutoNum type="arabicPeriod"/>
            </a:pPr>
            <a:r>
              <a:rPr lang="en-GB" dirty="0"/>
              <a:t>Provide a model for the students by reading out the French with a ‘flat intonation’ then with the raised intonation. </a:t>
            </a:r>
          </a:p>
          <a:p>
            <a:pPr marL="228600" indent="-228600">
              <a:buAutoNum type="arabicPeriod"/>
            </a:pPr>
            <a:r>
              <a:rPr lang="en-GB" dirty="0"/>
              <a:t>Ask the whole class to say this then to </a:t>
            </a:r>
            <a:r>
              <a:rPr lang="en-GB" dirty="0" err="1"/>
              <a:t>to</a:t>
            </a:r>
            <a:r>
              <a:rPr lang="en-GB" dirty="0"/>
              <a:t> repeat it to their partner.</a:t>
            </a:r>
          </a:p>
          <a:p>
            <a:pPr marL="228600" indent="-228600">
              <a:buAutoNum type="arabicPeriod"/>
            </a:pPr>
            <a:r>
              <a:rPr lang="en-GB" dirty="0"/>
              <a:t>Ask a few individuals to repeat it out loud to the class. </a:t>
            </a:r>
          </a:p>
          <a:p>
            <a:pPr marL="228600" indent="-228600">
              <a:buAutoNum type="arabicPeriod"/>
            </a:pPr>
            <a:r>
              <a:rPr lang="en-GB" dirty="0"/>
              <a:t>Remind the students – ‘do you’ is the way we ask questions in English - there is no way of saying ‘do you’ in French. </a:t>
            </a:r>
          </a:p>
        </p:txBody>
      </p:sp>
      <p:sp>
        <p:nvSpPr>
          <p:cNvPr id="4" name="Slide Number Placeholder 3"/>
          <p:cNvSpPr>
            <a:spLocks noGrp="1"/>
          </p:cNvSpPr>
          <p:nvPr>
            <p:ph type="sldNum" sz="quarter" idx="10"/>
          </p:nvPr>
        </p:nvSpPr>
        <p:spPr/>
        <p:txBody>
          <a:bodyPr/>
          <a:lstStyle/>
          <a:p>
            <a:fld id="{051212F4-EB5A-464B-92EC-DACFCB1CC2CD}" type="slidenum">
              <a:rPr lang="en-GB" smtClean="0"/>
              <a:t>21</a:t>
            </a:fld>
            <a:endParaRPr lang="en-GB"/>
          </a:p>
        </p:txBody>
      </p:sp>
    </p:spTree>
    <p:extLst>
      <p:ext uri="{BB962C8B-B14F-4D97-AF65-F5344CB8AC3E}">
        <p14:creationId xmlns:p14="http://schemas.microsoft.com/office/powerpoint/2010/main" val="15801652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dirty="0"/>
              <a:t>Timing: 6 minutes</a:t>
            </a:r>
          </a:p>
          <a:p>
            <a:endParaRPr lang="en-GB" b="1" baseline="0" dirty="0"/>
          </a:p>
          <a:p>
            <a:r>
              <a:rPr lang="en-GB" b="1" baseline="0" dirty="0"/>
              <a:t>Aim: </a:t>
            </a:r>
            <a:r>
              <a:rPr lang="en-GB" b="0" baseline="0" dirty="0"/>
              <a:t>To </a:t>
            </a:r>
            <a:r>
              <a:rPr lang="en-GB" baseline="0" dirty="0"/>
              <a:t>determine whether utterances are statements or a questions, using the intonation alone. </a:t>
            </a:r>
          </a:p>
          <a:p>
            <a:endParaRPr lang="en-GB" baseline="0" dirty="0"/>
          </a:p>
          <a:p>
            <a:r>
              <a:rPr lang="en-GB" b="1" baseline="0" dirty="0"/>
              <a:t>Procedure:</a:t>
            </a:r>
          </a:p>
          <a:p>
            <a:pPr marL="228600" indent="-228600">
              <a:buAutoNum type="arabicPeriod"/>
            </a:pPr>
            <a:r>
              <a:rPr lang="en-GB" b="0" baseline="0" dirty="0"/>
              <a:t>Students write 1-8.</a:t>
            </a:r>
          </a:p>
          <a:p>
            <a:pPr marL="228600" indent="-228600">
              <a:buAutoNum type="arabicPeriod"/>
            </a:pPr>
            <a:r>
              <a:rPr lang="en-GB" b="0" baseline="0" dirty="0"/>
              <a:t>Click on a number to hear a sentence.</a:t>
            </a:r>
          </a:p>
          <a:p>
            <a:pPr marL="228600" indent="-228600">
              <a:buAutoNum type="arabicPeriod"/>
            </a:pPr>
            <a:r>
              <a:rPr lang="en-GB" b="0" baseline="0" dirty="0"/>
              <a:t>Students write whether what they hear is a question or a statement.</a:t>
            </a:r>
          </a:p>
          <a:p>
            <a:pPr marL="228600" indent="-228600">
              <a:buAutoNum type="arabicPeriod"/>
            </a:pPr>
            <a:r>
              <a:rPr lang="en-GB" b="0" baseline="0" dirty="0"/>
              <a:t>Click to check.</a:t>
            </a:r>
          </a:p>
          <a:p>
            <a:endParaRPr lang="en-GB" baseline="0" dirty="0"/>
          </a:p>
          <a:p>
            <a:r>
              <a:rPr lang="en-GB" baseline="0" dirty="0"/>
              <a:t>NB: For a more difficult task, the items can be played in a </a:t>
            </a:r>
            <a:r>
              <a:rPr lang="en-GB" b="1" baseline="0" dirty="0"/>
              <a:t>mixed order</a:t>
            </a:r>
            <a:r>
              <a:rPr lang="en-GB" baseline="0" dirty="0"/>
              <a:t>. Students then have to do TWO things: they have to (a) listen to intonation and connect it to a statement versus a question (b) listen to the noun and understand which image it belongs to. </a:t>
            </a:r>
          </a:p>
          <a:p>
            <a:r>
              <a:rPr lang="en-GB" b="1" baseline="0" dirty="0"/>
              <a:t>The activity could be done twice</a:t>
            </a:r>
            <a:r>
              <a:rPr lang="en-GB" baseline="0" dirty="0"/>
              <a:t>: once with a lower cognitive load, where students just focus on the grammar (intonation functioning as a question) and again where they have to also focus on the meaning of the vocabulary. </a:t>
            </a:r>
          </a:p>
          <a:p>
            <a:endParaRPr lang="en-GB" dirty="0"/>
          </a:p>
          <a:p>
            <a:r>
              <a:rPr lang="en-GB" b="1" baseline="0" dirty="0"/>
              <a:t>Word frequencies of cognates used (1 is the most frequent word in French): </a:t>
            </a:r>
          </a:p>
          <a:p>
            <a:r>
              <a:rPr lang="fr-FR" sz="1200" b="0" i="0" u="none" strike="noStrike" kern="1200" dirty="0">
                <a:solidFill>
                  <a:schemeClr val="tx1"/>
                </a:solidFill>
                <a:effectLst/>
                <a:latin typeface="+mn-lt"/>
                <a:ea typeface="+mn-ea"/>
                <a:cs typeface="+mn-cs"/>
              </a:rPr>
              <a:t>photo [1412]</a:t>
            </a: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mn-lt"/>
                <a:ea typeface="+mn-ea"/>
                <a:cs typeface="+mn-cs"/>
              </a:rPr>
              <a:t>Source: </a:t>
            </a:r>
            <a:r>
              <a:rPr lang="en-GB" sz="1200" kern="1200" dirty="0" err="1">
                <a:solidFill>
                  <a:schemeClr val="tx1"/>
                </a:solidFill>
                <a:effectLst/>
                <a:latin typeface="+mn-lt"/>
                <a:ea typeface="+mn-ea"/>
                <a:cs typeface="+mn-cs"/>
              </a:rPr>
              <a:t>Londsale</a:t>
            </a:r>
            <a:r>
              <a:rPr lang="en-GB" sz="1200" kern="1200" dirty="0">
                <a:solidFill>
                  <a:schemeClr val="tx1"/>
                </a:solidFill>
                <a:effectLst/>
                <a:latin typeface="+mn-lt"/>
                <a:ea typeface="+mn-ea"/>
                <a:cs typeface="+mn-cs"/>
              </a:rPr>
              <a:t>, D., &amp; Le Bras, Y.  (2009). </a:t>
            </a:r>
            <a:r>
              <a:rPr lang="en-GB" sz="1200" i="1" kern="1200" dirty="0">
                <a:solidFill>
                  <a:schemeClr val="tx1"/>
                </a:solidFill>
                <a:effectLst/>
                <a:latin typeface="+mn-lt"/>
                <a:ea typeface="+mn-ea"/>
                <a:cs typeface="+mn-cs"/>
              </a:rPr>
              <a:t>A Frequency Dictionary of French: Core vocabulary for learners </a:t>
            </a:r>
            <a:r>
              <a:rPr lang="en-GB" sz="1200" kern="1200" dirty="0">
                <a:solidFill>
                  <a:schemeClr val="tx1"/>
                </a:solidFill>
                <a:effectLst/>
                <a:latin typeface="+mn-lt"/>
                <a:ea typeface="+mn-ea"/>
                <a:cs typeface="+mn-cs"/>
              </a:rPr>
              <a:t>London: Routledge.</a:t>
            </a:r>
          </a:p>
          <a:p>
            <a:endParaRPr lang="fr-FR" sz="1200" b="1" i="0" u="none" strike="noStrike" kern="1200" dirty="0">
              <a:solidFill>
                <a:schemeClr val="tx1"/>
              </a:solidFill>
              <a:effectLst/>
              <a:latin typeface="+mn-lt"/>
              <a:ea typeface="+mn-ea"/>
              <a:cs typeface="+mn-cs"/>
            </a:endParaRPr>
          </a:p>
          <a:p>
            <a:r>
              <a:rPr lang="fr-FR" sz="1200" b="1" i="0" u="none" strike="noStrike" kern="1200" dirty="0" err="1">
                <a:solidFill>
                  <a:schemeClr val="tx1"/>
                </a:solidFill>
                <a:effectLst/>
                <a:latin typeface="+mn-lt"/>
                <a:ea typeface="+mn-ea"/>
                <a:cs typeface="+mn-cs"/>
              </a:rPr>
              <a:t>Transcript</a:t>
            </a:r>
            <a:endParaRPr lang="fr-FR" sz="1200" b="1" i="0" u="none" strike="noStrike" kern="1200" dirty="0">
              <a:solidFill>
                <a:schemeClr val="tx1"/>
              </a:solidFill>
              <a:effectLst/>
              <a:latin typeface="+mn-lt"/>
              <a:ea typeface="+mn-ea"/>
              <a:cs typeface="+mn-cs"/>
            </a:endParaRPr>
          </a:p>
          <a:p>
            <a:pPr marL="228600" indent="-228600">
              <a:buAutoNum type="arabicParenR"/>
            </a:pPr>
            <a:r>
              <a:rPr lang="fr-FR" sz="1200" b="0" i="0" u="none" strike="noStrike" kern="1200" baseline="0" dirty="0">
                <a:solidFill>
                  <a:schemeClr val="tx1"/>
                </a:solidFill>
                <a:effectLst/>
                <a:latin typeface="+mn-lt"/>
                <a:ea typeface="+mn-ea"/>
                <a:cs typeface="+mn-cs"/>
              </a:rPr>
              <a:t>Tu as un chien.</a:t>
            </a:r>
          </a:p>
          <a:p>
            <a:pPr marL="228600" indent="-228600">
              <a:buAutoNum type="arabicParenR"/>
            </a:pPr>
            <a:r>
              <a:rPr lang="fr-FR" sz="1200" b="0" i="0" u="none" strike="noStrike" kern="1200" baseline="0" dirty="0">
                <a:solidFill>
                  <a:schemeClr val="tx1"/>
                </a:solidFill>
                <a:effectLst/>
                <a:latin typeface="+mn-lt"/>
                <a:ea typeface="+mn-ea"/>
                <a:cs typeface="+mn-cs"/>
              </a:rPr>
              <a:t>Tu as un livre?</a:t>
            </a:r>
          </a:p>
          <a:p>
            <a:pPr marL="228600" indent="-228600">
              <a:buAutoNum type="arabicParenR"/>
            </a:pPr>
            <a:r>
              <a:rPr lang="fr-FR" sz="1200" b="0" i="0" u="none" strike="noStrike" kern="1200" baseline="0" dirty="0">
                <a:solidFill>
                  <a:schemeClr val="tx1"/>
                </a:solidFill>
                <a:effectLst/>
                <a:latin typeface="+mn-lt"/>
                <a:ea typeface="+mn-ea"/>
                <a:cs typeface="+mn-cs"/>
              </a:rPr>
              <a:t>Tu as une r</a:t>
            </a:r>
            <a:r>
              <a:rPr lang="fr-FR" sz="1200" b="0" i="0" u="none" strike="noStrike" kern="1200" dirty="0">
                <a:solidFill>
                  <a:schemeClr val="tx1"/>
                </a:solidFill>
                <a:effectLst/>
                <a:latin typeface="+mn-lt"/>
                <a:ea typeface="+mn-ea"/>
                <a:cs typeface="+mn-cs"/>
              </a:rPr>
              <a:t>ègle.</a:t>
            </a:r>
          </a:p>
          <a:p>
            <a:pPr marL="228600" indent="-228600">
              <a:buAutoNum type="arabicParenR"/>
            </a:pPr>
            <a:r>
              <a:rPr lang="fr-FR" sz="1200" b="0" i="0" u="none" strike="noStrike" kern="1200" dirty="0">
                <a:solidFill>
                  <a:schemeClr val="tx1"/>
                </a:solidFill>
                <a:effectLst/>
                <a:latin typeface="+mn-lt"/>
                <a:ea typeface="+mn-ea"/>
                <a:cs typeface="+mn-cs"/>
              </a:rPr>
              <a:t>Tu as une idée?</a:t>
            </a:r>
          </a:p>
          <a:p>
            <a:pPr marL="228600" indent="-228600">
              <a:buAutoNum type="arabicParenR"/>
            </a:pPr>
            <a:r>
              <a:rPr lang="fr-FR" sz="1200" b="0" i="0" u="none" strike="noStrike" kern="1200" dirty="0">
                <a:solidFill>
                  <a:schemeClr val="tx1"/>
                </a:solidFill>
                <a:effectLst/>
                <a:latin typeface="+mn-lt"/>
                <a:ea typeface="+mn-ea"/>
                <a:cs typeface="+mn-cs"/>
              </a:rPr>
              <a:t>Tu as une photo?</a:t>
            </a:r>
          </a:p>
          <a:p>
            <a:pPr marL="228600" indent="-228600">
              <a:buAutoNum type="arabicParenR"/>
            </a:pPr>
            <a:r>
              <a:rPr lang="fr-FR" sz="1200" b="0" i="0" u="none" strike="noStrike" kern="1200" dirty="0">
                <a:solidFill>
                  <a:schemeClr val="tx1"/>
                </a:solidFill>
                <a:effectLst/>
                <a:latin typeface="+mn-lt"/>
                <a:ea typeface="+mn-ea"/>
                <a:cs typeface="+mn-cs"/>
              </a:rPr>
              <a:t>Tu as un portable.</a:t>
            </a:r>
          </a:p>
          <a:p>
            <a:pPr marL="228600" indent="-228600">
              <a:buAutoNum type="arabicParenR"/>
            </a:pPr>
            <a:r>
              <a:rPr lang="fr-FR" sz="1200" b="0" i="0" u="none" strike="noStrike" kern="1200" dirty="0">
                <a:solidFill>
                  <a:schemeClr val="tx1"/>
                </a:solidFill>
                <a:effectLst/>
                <a:latin typeface="+mn-lt"/>
                <a:ea typeface="+mn-ea"/>
                <a:cs typeface="+mn-cs"/>
              </a:rPr>
              <a:t>Tu</a:t>
            </a:r>
            <a:r>
              <a:rPr lang="fr-FR" sz="1200" b="0" i="0" u="none" strike="noStrike" kern="1200" baseline="0" dirty="0">
                <a:solidFill>
                  <a:schemeClr val="tx1"/>
                </a:solidFill>
                <a:effectLst/>
                <a:latin typeface="+mn-lt"/>
                <a:ea typeface="+mn-ea"/>
                <a:cs typeface="+mn-cs"/>
              </a:rPr>
              <a:t> as une chambre.</a:t>
            </a:r>
          </a:p>
          <a:p>
            <a:pPr marL="228600" indent="-228600">
              <a:buAutoNum type="arabicParenR"/>
            </a:pPr>
            <a:r>
              <a:rPr lang="fr-FR" sz="1200" b="0" i="0" u="none" strike="noStrike" kern="1200" baseline="0" dirty="0">
                <a:solidFill>
                  <a:schemeClr val="tx1"/>
                </a:solidFill>
                <a:effectLst/>
                <a:latin typeface="+mn-lt"/>
                <a:ea typeface="+mn-ea"/>
                <a:cs typeface="+mn-cs"/>
              </a:rPr>
              <a:t>Tu as un ordinateur?</a:t>
            </a:r>
            <a:endParaRPr lang="fr-FR"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064E2A9-A970-48BE-B31A-B4EAD540047D}" type="slidenum">
              <a:rPr lang="en-GB" smtClean="0"/>
              <a:t>22</a:t>
            </a:fld>
            <a:endParaRPr lang="en-GB" dirty="0"/>
          </a:p>
        </p:txBody>
      </p:sp>
    </p:spTree>
    <p:extLst>
      <p:ext uri="{BB962C8B-B14F-4D97-AF65-F5344CB8AC3E}">
        <p14:creationId xmlns:p14="http://schemas.microsoft.com/office/powerpoint/2010/main" val="13617780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1):</a:t>
            </a:r>
            <a:endParaRPr lang="en-GB" b="0"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Introduction of SSC </a:t>
            </a:r>
            <a:r>
              <a:rPr lang="en-GB" b="1" dirty="0"/>
              <a:t>[</a:t>
            </a:r>
            <a:r>
              <a:rPr lang="en-GB" b="1" dirty="0" err="1"/>
              <a:t>ou</a:t>
            </a:r>
            <a:r>
              <a:rPr lang="en-GB" b="1"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Consolidation</a:t>
            </a:r>
            <a:r>
              <a:rPr lang="en-GB" b="0" baseline="0" dirty="0"/>
              <a:t> of</a:t>
            </a:r>
            <a:r>
              <a:rPr lang="en-GB" dirty="0"/>
              <a:t> </a:t>
            </a:r>
            <a:r>
              <a:rPr lang="en-GB" b="0" dirty="0"/>
              <a:t>first</a:t>
            </a:r>
            <a:r>
              <a:rPr lang="en-GB" b="0" baseline="0" dirty="0"/>
              <a:t> and third person singular forms of </a:t>
            </a:r>
            <a:r>
              <a:rPr lang="en-GB" b="0" i="1" baseline="0" dirty="0" err="1"/>
              <a:t>avoir</a:t>
            </a:r>
            <a:endParaRPr lang="en-GB" b="0" i="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Introduction</a:t>
            </a:r>
            <a:r>
              <a:rPr lang="en-GB" b="0" baseline="0" dirty="0"/>
              <a:t> of</a:t>
            </a:r>
            <a:r>
              <a:rPr lang="en-GB" dirty="0"/>
              <a:t> </a:t>
            </a:r>
            <a:r>
              <a:rPr lang="en-GB" b="0" dirty="0"/>
              <a:t>second </a:t>
            </a:r>
            <a:r>
              <a:rPr lang="en-GB" b="0" baseline="0" dirty="0"/>
              <a:t>person singular form of </a:t>
            </a:r>
            <a:r>
              <a:rPr lang="en-GB" b="0" i="1" baseline="0" dirty="0" err="1"/>
              <a:t>avoir</a:t>
            </a:r>
            <a:endParaRPr lang="en-GB" b="0" i="1" baseline="0" dirty="0"/>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dirty="0"/>
              <a:t>Word frequency </a:t>
            </a:r>
            <a:r>
              <a:rPr lang="en-GB" b="1" baseline="0" dirty="0"/>
              <a:t>(1 is the most frequent word in French): </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7.1.1.4 (introduce) </a:t>
            </a:r>
            <a:r>
              <a:rPr lang="en-GB" dirty="0">
                <a:solidFill>
                  <a:srgbClr val="000000"/>
                </a:solidFill>
                <a:latin typeface="Century Gothic" panose="020B0502020202020204" pitchFamily="34" charset="0"/>
              </a:rPr>
              <a:t>frère [1043], </a:t>
            </a:r>
            <a:r>
              <a:rPr lang="en-GB" dirty="0" err="1">
                <a:solidFill>
                  <a:srgbClr val="000000"/>
                </a:solidFill>
                <a:latin typeface="Century Gothic" panose="020B0502020202020204" pitchFamily="34" charset="0"/>
              </a:rPr>
              <a:t>sœur</a:t>
            </a:r>
            <a:r>
              <a:rPr lang="en-GB" dirty="0">
                <a:solidFill>
                  <a:srgbClr val="000000"/>
                </a:solidFill>
                <a:latin typeface="Century Gothic" panose="020B0502020202020204" pitchFamily="34" charset="0"/>
              </a:rPr>
              <a:t> [1558], parent [546], </a:t>
            </a:r>
            <a:r>
              <a:rPr lang="en-GB" dirty="0" err="1">
                <a:solidFill>
                  <a:srgbClr val="000000"/>
                </a:solidFill>
                <a:latin typeface="Century Gothic" panose="020B0502020202020204" pitchFamily="34" charset="0"/>
              </a:rPr>
              <a:t>ouvert</a:t>
            </a:r>
            <a:r>
              <a:rPr lang="en-GB" dirty="0">
                <a:solidFill>
                  <a:srgbClr val="000000"/>
                </a:solidFill>
                <a:latin typeface="Century Gothic" panose="020B0502020202020204" pitchFamily="34" charset="0"/>
              </a:rPr>
              <a:t> [897], prudent [1529], strict [1859], </a:t>
            </a:r>
            <a:r>
              <a:rPr lang="en-GB" dirty="0" err="1">
                <a:solidFill>
                  <a:srgbClr val="000000"/>
                </a:solidFill>
                <a:latin typeface="Century Gothic" panose="020B0502020202020204" pitchFamily="34" charset="0"/>
              </a:rPr>
              <a:t>jeune</a:t>
            </a:r>
            <a:r>
              <a:rPr lang="en-GB" dirty="0">
                <a:solidFill>
                  <a:srgbClr val="000000"/>
                </a:solidFill>
                <a:latin typeface="Century Gothic" panose="020B0502020202020204" pitchFamily="34" charset="0"/>
              </a:rPr>
              <a:t> [152]</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7.1.1.1 (revisit)</a:t>
            </a:r>
            <a:r>
              <a:rPr lang="en-GB" sz="1200" b="1" i="0" u="none" strike="noStrike" kern="1200" cap="none" baseline="0" dirty="0">
                <a:solidFill>
                  <a:schemeClr val="tx1"/>
                </a:solidFill>
                <a:effectLst/>
                <a:latin typeface="+mn-lt"/>
                <a:ea typeface="Calibri"/>
                <a:cs typeface="Calibri"/>
                <a:sym typeface="Calibri"/>
              </a:rPr>
              <a:t> </a:t>
            </a:r>
            <a:r>
              <a:rPr lang="fr-FR" sz="1200" b="0" i="0" u="none" strike="noStrike" kern="1200" cap="none" baseline="0" dirty="0">
                <a:solidFill>
                  <a:schemeClr val="tx1"/>
                </a:solidFill>
                <a:effectLst/>
                <a:latin typeface="+mn-lt"/>
                <a:ea typeface="Calibri"/>
                <a:cs typeface="Calibri"/>
                <a:sym typeface="Calibri"/>
              </a:rPr>
              <a:t>être [5], es [5], suis [5], lire [278], écrire [382], écouter [429], parler [429], je [22], tu [112], anglais</a:t>
            </a:r>
            <a:r>
              <a:rPr lang="fr-FR" sz="1200" b="0" i="0" u="none" strike="noStrike" kern="1200" cap="none" baseline="30000" dirty="0">
                <a:solidFill>
                  <a:schemeClr val="tx1"/>
                </a:solidFill>
                <a:effectLst/>
                <a:latin typeface="+mn-lt"/>
                <a:ea typeface="Calibri"/>
                <a:cs typeface="Calibri"/>
                <a:sym typeface="Calibri"/>
              </a:rPr>
              <a:t>1</a:t>
            </a:r>
            <a:r>
              <a:rPr lang="fr-FR" sz="1200" b="0" i="0" u="none" strike="noStrike" kern="1200" cap="none" baseline="0" dirty="0">
                <a:solidFill>
                  <a:schemeClr val="tx1"/>
                </a:solidFill>
                <a:effectLst/>
                <a:latin typeface="+mn-lt"/>
                <a:ea typeface="Calibri"/>
                <a:cs typeface="Calibri"/>
                <a:sym typeface="Calibri"/>
              </a:rPr>
              <a:t> [784], anglaise</a:t>
            </a:r>
            <a:r>
              <a:rPr lang="fr-FR" sz="1200" b="0" i="0" u="none" strike="noStrike" kern="1200" cap="none" baseline="30000" dirty="0">
                <a:solidFill>
                  <a:schemeClr val="tx1"/>
                </a:solidFill>
                <a:effectLst/>
                <a:latin typeface="+mn-lt"/>
                <a:ea typeface="Calibri"/>
                <a:cs typeface="Calibri"/>
                <a:sym typeface="Calibri"/>
              </a:rPr>
              <a:t>1</a:t>
            </a:r>
            <a:r>
              <a:rPr lang="fr-FR" sz="1200" b="0" i="0" u="none" strike="noStrike" kern="1200" cap="none" baseline="0" dirty="0">
                <a:solidFill>
                  <a:schemeClr val="tx1"/>
                </a:solidFill>
                <a:effectLst/>
                <a:latin typeface="+mn-lt"/>
                <a:ea typeface="Calibri"/>
                <a:cs typeface="Calibri"/>
                <a:sym typeface="Calibri"/>
              </a:rPr>
              <a:t> [784], français</a:t>
            </a:r>
            <a:r>
              <a:rPr lang="fr-FR" sz="1200" b="0" i="0" u="none" strike="noStrike" kern="1200" cap="none" baseline="30000" dirty="0">
                <a:solidFill>
                  <a:schemeClr val="tx1"/>
                </a:solidFill>
                <a:effectLst/>
                <a:latin typeface="+mn-lt"/>
                <a:ea typeface="Calibri"/>
                <a:cs typeface="Calibri"/>
                <a:sym typeface="Calibri"/>
              </a:rPr>
              <a:t>1</a:t>
            </a:r>
            <a:r>
              <a:rPr lang="fr-FR" sz="1200" b="0" i="0" u="none" strike="noStrike" kern="1200" cap="none" baseline="0" dirty="0">
                <a:solidFill>
                  <a:schemeClr val="tx1"/>
                </a:solidFill>
                <a:effectLst/>
                <a:latin typeface="+mn-lt"/>
                <a:ea typeface="Calibri"/>
                <a:cs typeface="Calibri"/>
                <a:sym typeface="Calibri"/>
              </a:rPr>
              <a:t> [251], française</a:t>
            </a:r>
            <a:r>
              <a:rPr lang="fr-FR" sz="1200" b="0" i="0" u="none" strike="noStrike" kern="1200" cap="none" baseline="30000" dirty="0">
                <a:solidFill>
                  <a:schemeClr val="tx1"/>
                </a:solidFill>
                <a:effectLst/>
                <a:latin typeface="+mn-lt"/>
                <a:ea typeface="Calibri"/>
                <a:cs typeface="Calibri"/>
                <a:sym typeface="Calibri"/>
              </a:rPr>
              <a:t>1</a:t>
            </a:r>
            <a:r>
              <a:rPr lang="fr-FR" sz="1200" b="0" i="0" u="none" strike="noStrike" kern="1200" cap="none" baseline="0" dirty="0">
                <a:solidFill>
                  <a:schemeClr val="tx1"/>
                </a:solidFill>
                <a:effectLst/>
                <a:latin typeface="+mn-lt"/>
                <a:ea typeface="Calibri"/>
                <a:cs typeface="Calibri"/>
                <a:sym typeface="Calibri"/>
              </a:rPr>
              <a:t> [251], grand</a:t>
            </a:r>
            <a:r>
              <a:rPr lang="fr-FR" sz="1200" b="0" i="0" u="none" strike="noStrike" kern="1200" cap="none" baseline="30000" dirty="0">
                <a:solidFill>
                  <a:schemeClr val="tx1"/>
                </a:solidFill>
                <a:effectLst/>
                <a:latin typeface="+mn-lt"/>
                <a:ea typeface="Calibri"/>
                <a:cs typeface="Calibri"/>
                <a:sym typeface="Calibri"/>
              </a:rPr>
              <a:t>1</a:t>
            </a:r>
            <a:r>
              <a:rPr lang="fr-FR" sz="1200" b="0" i="0" u="none" strike="noStrike" kern="1200" cap="none" baseline="0" dirty="0">
                <a:solidFill>
                  <a:schemeClr val="tx1"/>
                </a:solidFill>
                <a:effectLst/>
                <a:latin typeface="+mn-lt"/>
                <a:ea typeface="Calibri"/>
                <a:cs typeface="Calibri"/>
                <a:sym typeface="Calibri"/>
              </a:rPr>
              <a:t> [59], petit</a:t>
            </a:r>
            <a:r>
              <a:rPr lang="fr-FR" sz="1200" b="0" i="0" u="none" strike="noStrike" kern="1200" cap="none" baseline="30000" dirty="0">
                <a:solidFill>
                  <a:schemeClr val="tx1"/>
                </a:solidFill>
                <a:effectLst/>
                <a:latin typeface="+mn-lt"/>
                <a:ea typeface="Calibri"/>
                <a:cs typeface="Calibri"/>
                <a:sym typeface="Calibri"/>
              </a:rPr>
              <a:t>1</a:t>
            </a:r>
            <a:r>
              <a:rPr lang="fr-FR" sz="1200" b="0" i="0" u="none" strike="noStrike" kern="1200" cap="none" baseline="0" dirty="0">
                <a:solidFill>
                  <a:schemeClr val="tx1"/>
                </a:solidFill>
                <a:effectLst/>
                <a:latin typeface="+mn-lt"/>
                <a:ea typeface="Calibri"/>
                <a:cs typeface="Calibri"/>
                <a:sym typeface="Calibri"/>
              </a:rPr>
              <a:t> [138], grande</a:t>
            </a:r>
            <a:r>
              <a:rPr lang="fr-FR" sz="1200" b="0" i="0" u="none" strike="noStrike" kern="1200" cap="none" baseline="30000" dirty="0">
                <a:solidFill>
                  <a:schemeClr val="tx1"/>
                </a:solidFill>
                <a:effectLst/>
                <a:latin typeface="+mn-lt"/>
                <a:ea typeface="Calibri"/>
                <a:cs typeface="Calibri"/>
                <a:sym typeface="Calibri"/>
              </a:rPr>
              <a:t>2</a:t>
            </a:r>
            <a:r>
              <a:rPr lang="fr-FR" sz="1200" b="0" i="0" u="none" strike="noStrike" kern="1200" cap="none" baseline="0" dirty="0">
                <a:solidFill>
                  <a:schemeClr val="tx1"/>
                </a:solidFill>
                <a:effectLst/>
                <a:latin typeface="+mn-lt"/>
                <a:ea typeface="Calibri"/>
                <a:cs typeface="Calibri"/>
                <a:sym typeface="Calibri"/>
              </a:rPr>
              <a:t> [59], petite</a:t>
            </a:r>
            <a:r>
              <a:rPr lang="fr-FR" sz="1200" b="0" i="0" u="none" strike="noStrike" kern="1200" cap="none" baseline="30000" dirty="0">
                <a:solidFill>
                  <a:schemeClr val="tx1"/>
                </a:solidFill>
                <a:effectLst/>
                <a:latin typeface="+mn-lt"/>
                <a:ea typeface="Calibri"/>
                <a:cs typeface="Calibri"/>
                <a:sym typeface="Calibri"/>
              </a:rPr>
              <a:t>2</a:t>
            </a:r>
            <a:r>
              <a:rPr lang="fr-FR" sz="1200" b="0" i="0" u="none" strike="noStrike" kern="1200" cap="none" baseline="0" dirty="0">
                <a:solidFill>
                  <a:schemeClr val="tx1"/>
                </a:solidFill>
                <a:effectLst/>
                <a:latin typeface="+mn-lt"/>
                <a:ea typeface="Calibri"/>
                <a:cs typeface="Calibri"/>
                <a:sym typeface="Calibri"/>
              </a:rPr>
              <a:t> [138], et [6], au revoir [1274], bonjour [1972]</a:t>
            </a:r>
            <a:endParaRPr lang="en-GB" sz="1200" b="0" i="0" u="none" strike="noStrike" kern="1200" cap="none" baseline="0"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Source: </a:t>
            </a:r>
            <a:r>
              <a:rPr lang="en-GB" sz="1200" b="0" i="0" u="none" strike="noStrike" kern="1200" cap="none" dirty="0" err="1">
                <a:solidFill>
                  <a:schemeClr val="tx1"/>
                </a:solidFill>
                <a:effectLst/>
                <a:latin typeface="+mn-lt"/>
                <a:ea typeface="Calibri"/>
                <a:cs typeface="Calibri"/>
                <a:sym typeface="Calibri"/>
              </a:rPr>
              <a:t>Londsale</a:t>
            </a:r>
            <a:r>
              <a:rPr lang="en-GB" sz="1200" b="0" i="0" u="none" strike="noStrike" kern="1200" cap="none" dirty="0">
                <a:solidFill>
                  <a:schemeClr val="tx1"/>
                </a:solidFill>
                <a:effectLst/>
                <a:latin typeface="+mn-lt"/>
                <a:ea typeface="Calibri"/>
                <a:cs typeface="Calibri"/>
                <a:sym typeface="Calibri"/>
              </a:rPr>
              <a:t>, D., &amp; Le Bras, Y.  (2009). </a:t>
            </a:r>
            <a:r>
              <a:rPr lang="en-GB" sz="1200" b="0" i="1" u="none" strike="noStrike" kern="1200" cap="none" dirty="0">
                <a:solidFill>
                  <a:schemeClr val="tx1"/>
                </a:solidFill>
                <a:effectLst/>
                <a:latin typeface="+mn-lt"/>
                <a:ea typeface="Calibri"/>
                <a:cs typeface="Calibri"/>
                <a:sym typeface="Calibri"/>
              </a:rPr>
              <a:t>A Frequency Dictionary of French: Core vocabulary for learners </a:t>
            </a:r>
            <a:r>
              <a:rPr lang="en-GB" sz="1200" b="0" i="0" u="none" strike="noStrike" kern="1200" cap="none" dirty="0">
                <a:solidFill>
                  <a:schemeClr val="tx1"/>
                </a:solidFill>
                <a:effectLst/>
                <a:latin typeface="+mn-lt"/>
                <a:ea typeface="Calibri"/>
                <a:cs typeface="Calibri"/>
                <a:sym typeface="Calibri"/>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Arial" panose="020B0604020202020204" pitchFamily="34" charset="0"/>
              </a:rPr>
              <a:t>The additional English meanings of the following words have been added to Quizlet since the creation of this resource: </a:t>
            </a:r>
            <a:r>
              <a:rPr lang="fr-FR" b="0" i="0" noProof="0" dirty="0">
                <a:solidFill>
                  <a:srgbClr val="000000"/>
                </a:solidFill>
                <a:effectLst/>
                <a:latin typeface="Arial" panose="020B0604020202020204" pitchFamily="34" charset="0"/>
              </a:rPr>
              <a:t>voici, </a:t>
            </a:r>
            <a:r>
              <a:rPr lang="fr-FR" b="0" i="1" noProof="0" dirty="0">
                <a:solidFill>
                  <a:srgbClr val="000000"/>
                </a:solidFill>
                <a:effectLst/>
                <a:latin typeface="Arial" panose="020B0604020202020204" pitchFamily="34" charset="0"/>
              </a:rPr>
              <a:t>voilà</a:t>
            </a:r>
            <a:r>
              <a:rPr lang="en-US" b="0" i="0" dirty="0">
                <a:solidFill>
                  <a:srgbClr val="000000"/>
                </a:solidFill>
                <a:effectLst/>
                <a:latin typeface="Arial" panose="020B0604020202020204" pitchFamily="34" charset="0"/>
              </a:rPr>
              <a:t>: here is, </a:t>
            </a:r>
            <a:r>
              <a:rPr lang="en-US" b="0" i="1" dirty="0">
                <a:solidFill>
                  <a:srgbClr val="000000"/>
                </a:solidFill>
                <a:effectLst/>
                <a:latin typeface="Arial" panose="020B0604020202020204" pitchFamily="34" charset="0"/>
              </a:rPr>
              <a:t>this is, there is, there are</a:t>
            </a:r>
            <a:endParaRPr lang="en-GB" sz="1200" b="0" i="1" dirty="0">
              <a:solidFill>
                <a:schemeClr val="dk1"/>
              </a:solidFill>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dirty="0">
              <a:solidFill>
                <a:schemeClr val="dk1"/>
              </a:solidFill>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71606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SSC </a:t>
            </a:r>
            <a:r>
              <a:rPr lang="en-GB" b="1" baseline="0" dirty="0"/>
              <a:t>[</a:t>
            </a:r>
            <a:r>
              <a:rPr lang="en-GB" b="1" baseline="0" dirty="0" err="1"/>
              <a:t>ou</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b="1" dirty="0" err="1"/>
              <a:t>ou</a:t>
            </a:r>
            <a:r>
              <a:rPr lang="en-GB" b="1" dirty="0"/>
              <a:t>]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nous</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dirty="0"/>
              <a:t>to have</a:t>
            </a:r>
            <a:r>
              <a:rPr lang="en-GB" baseline="0" dirty="0"/>
              <a:t> both hands draw semi-circles out away from the body. Hands start by the sides of the body, circle swiftly outwards and join up again in front, indicating the inclusion of the self in a larger group.</a:t>
            </a:r>
            <a:br>
              <a:rPr lang="en-GB" baseline="0" dirty="0"/>
            </a:br>
            <a:r>
              <a:rPr lang="en-GB" baseline="0" dirty="0"/>
              <a:t>4. Roll back the animations and work through 1-3 again, but this time, dropping your voice completely to listen carefully to the students saying the </a:t>
            </a:r>
            <a:r>
              <a:rPr lang="en-GB" b="1" dirty="0"/>
              <a:t>[</a:t>
            </a:r>
            <a:r>
              <a:rPr lang="en-GB" b="1" dirty="0" err="1"/>
              <a:t>ou</a:t>
            </a:r>
            <a:r>
              <a:rPr lang="en-GB" b="1" dirty="0"/>
              <a:t>] </a:t>
            </a:r>
            <a:r>
              <a:rPr lang="en-GB" baseline="0" dirty="0"/>
              <a:t>sound, pronouncing </a:t>
            </a:r>
            <a:r>
              <a:rPr lang="en-GB" b="0" baseline="0" dirty="0"/>
              <a:t>”</a:t>
            </a:r>
            <a:r>
              <a:rPr lang="en-GB" b="1" baseline="0" dirty="0"/>
              <a:t>nous</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nous</a:t>
            </a:r>
            <a:r>
              <a:rPr lang="en-GB" baseline="0" dirty="0"/>
              <a:t> [31]</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7707385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4485033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“Comment </a:t>
            </a:r>
            <a:r>
              <a:rPr lang="en-GB" baseline="0" dirty="0" err="1"/>
              <a:t>dit</a:t>
            </a:r>
            <a:r>
              <a:rPr lang="en-GB" baseline="0" dirty="0"/>
              <a:t>-on …"</a:t>
            </a:r>
            <a:endParaRPr lang="en-GB"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1555108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SSC </a:t>
            </a:r>
            <a:r>
              <a:rPr lang="en-GB" b="1" baseline="0" dirty="0"/>
              <a:t>[</a:t>
            </a:r>
            <a:r>
              <a:rPr lang="en-GB" b="1" baseline="0" dirty="0" err="1"/>
              <a:t>ou</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a:t>
            </a:r>
            <a:r>
              <a:rPr lang="en-GB" b="1" baseline="0" dirty="0" err="1"/>
              <a:t>ou</a:t>
            </a:r>
            <a:r>
              <a:rPr lang="en-GB" b="1" baseline="0" dirty="0"/>
              <a:t>] </a:t>
            </a:r>
            <a:r>
              <a:rPr lang="en-GB" baseline="0" dirty="0"/>
              <a:t>and then the </a:t>
            </a:r>
            <a:r>
              <a:rPr lang="en-GB" b="1" baseline="0" dirty="0"/>
              <a:t>source</a:t>
            </a:r>
            <a:r>
              <a:rPr lang="en-GB" baseline="0" dirty="0"/>
              <a:t> word again ‘</a:t>
            </a:r>
            <a:r>
              <a:rPr lang="en-GB" b="1" baseline="0" dirty="0"/>
              <a:t>nous</a:t>
            </a:r>
            <a:r>
              <a:rPr lang="en-GB" baseline="0" dirty="0"/>
              <a:t>’ (with gesture, if using).</a:t>
            </a:r>
            <a:br>
              <a:rPr lang="en-GB" baseline="0" dirty="0"/>
            </a:br>
            <a:r>
              <a:rPr lang="en-GB" baseline="0" dirty="0"/>
              <a:t>2. 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a:t>nous</a:t>
            </a:r>
            <a:r>
              <a:rPr lang="en-GB" baseline="0" dirty="0"/>
              <a:t> [31]; </a:t>
            </a:r>
            <a:r>
              <a:rPr lang="en-GB" b="1" baseline="0" dirty="0" err="1"/>
              <a:t>trouver</a:t>
            </a:r>
            <a:r>
              <a:rPr lang="en-GB" b="1" baseline="0" dirty="0"/>
              <a:t> </a:t>
            </a:r>
            <a:r>
              <a:rPr lang="en-GB" b="0" baseline="0" dirty="0"/>
              <a:t>[83]</a:t>
            </a:r>
            <a:r>
              <a:rPr lang="en-GB" baseline="0" dirty="0"/>
              <a:t> </a:t>
            </a:r>
            <a:r>
              <a:rPr lang="en-GB" b="1" baseline="0" dirty="0" err="1"/>
              <a:t>jouer</a:t>
            </a:r>
            <a:r>
              <a:rPr lang="en-GB" baseline="0" dirty="0"/>
              <a:t> [219]; </a:t>
            </a:r>
            <a:r>
              <a:rPr lang="en-GB" b="1" baseline="0" dirty="0"/>
              <a:t>bonjour</a:t>
            </a:r>
            <a:r>
              <a:rPr lang="en-GB" baseline="0" dirty="0"/>
              <a:t> [1972]; </a:t>
            </a:r>
            <a:r>
              <a:rPr lang="en-GB" b="1" baseline="0" dirty="0" err="1"/>
              <a:t>toujours</a:t>
            </a:r>
            <a:r>
              <a:rPr lang="en-GB" baseline="0" dirty="0"/>
              <a:t> [103]; </a:t>
            </a:r>
            <a:r>
              <a:rPr lang="en-GB" b="1" baseline="0" dirty="0" err="1"/>
              <a:t>douze</a:t>
            </a:r>
            <a:r>
              <a:rPr lang="en-GB" b="1" baseline="0" dirty="0"/>
              <a:t> </a:t>
            </a:r>
            <a:r>
              <a:rPr lang="en-GB" baseline="0" dirty="0"/>
              <a:t>[1664].</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7510302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53883153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“Comment </a:t>
            </a:r>
            <a:r>
              <a:rPr lang="en-GB" baseline="0" dirty="0" err="1"/>
              <a:t>dit</a:t>
            </a:r>
            <a:r>
              <a:rPr lang="en-GB" baseline="0" dirty="0"/>
              <a:t>-on …"</a:t>
            </a:r>
            <a:endParaRPr lang="en-GB" i="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0094679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36995838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a:t>Aural recognition of SSC [</a:t>
            </a:r>
            <a:r>
              <a:rPr lang="en-US" b="0" dirty="0" err="1"/>
              <a:t>ou</a:t>
            </a:r>
            <a:r>
              <a:rPr lang="en-US" b="0" dirty="0"/>
              <a:t>], contrasting with [u] introduced in lesson 1.</a:t>
            </a:r>
          </a:p>
          <a:p>
            <a:endParaRPr lang="en-US" b="1" dirty="0"/>
          </a:p>
          <a:p>
            <a:r>
              <a:rPr lang="en-US" b="1" dirty="0"/>
              <a:t>Procedure:</a:t>
            </a:r>
          </a:p>
          <a:p>
            <a:r>
              <a:rPr lang="en-US" b="0" dirty="0"/>
              <a:t>1. Click on a picture to hear the word said aloud.</a:t>
            </a:r>
          </a:p>
          <a:p>
            <a:r>
              <a:rPr lang="en-US" b="0" dirty="0"/>
              <a:t>2. Student writes [</a:t>
            </a:r>
            <a:r>
              <a:rPr lang="en-US" b="0" dirty="0" err="1"/>
              <a:t>ou</a:t>
            </a:r>
            <a:r>
              <a:rPr lang="en-US" b="0" dirty="0"/>
              <a:t>] or [u] in their books.</a:t>
            </a:r>
          </a:p>
          <a:p>
            <a:r>
              <a:rPr lang="en-US" b="0" dirty="0"/>
              <a:t>3. Answer revealed on a click.</a:t>
            </a:r>
          </a:p>
          <a:p>
            <a:r>
              <a:rPr lang="en-US" b="0" dirty="0"/>
              <a:t>4. Clarify the meaning of the word.</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Transcript and word frequency (1 is the most frequent word in French): </a:t>
            </a:r>
            <a:br>
              <a:rPr lang="en-GB" baseline="0" dirty="0"/>
            </a:br>
            <a:r>
              <a:rPr lang="en-GB" baseline="0" dirty="0" err="1"/>
              <a:t>ouvert</a:t>
            </a:r>
            <a:r>
              <a:rPr lang="en-GB" baseline="0" dirty="0"/>
              <a:t> [897], </a:t>
            </a:r>
            <a:r>
              <a:rPr lang="en-GB" baseline="0" dirty="0" err="1"/>
              <a:t>calculer</a:t>
            </a:r>
            <a:r>
              <a:rPr lang="en-GB" baseline="0" dirty="0"/>
              <a:t> [2331], bureau [273], </a:t>
            </a:r>
            <a:r>
              <a:rPr lang="en-GB" baseline="0" dirty="0" err="1"/>
              <a:t>poule</a:t>
            </a:r>
            <a:r>
              <a:rPr lang="en-GB" baseline="0" dirty="0"/>
              <a:t> [4321], amour [967], </a:t>
            </a:r>
            <a:r>
              <a:rPr lang="en-GB" baseline="0" dirty="0" err="1"/>
              <a:t>boulot</a:t>
            </a:r>
            <a:r>
              <a:rPr lang="en-GB" baseline="0" dirty="0"/>
              <a:t> [2929], </a:t>
            </a:r>
            <a:r>
              <a:rPr lang="en-GB" baseline="0" dirty="0" err="1"/>
              <a:t>discuter</a:t>
            </a:r>
            <a:r>
              <a:rPr lang="en-GB" baseline="0" dirty="0"/>
              <a:t> [737], rue [598]</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189858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 for 3 slides</a:t>
            </a:r>
          </a:p>
          <a:p>
            <a:endParaRPr lang="en-US" b="1" dirty="0"/>
          </a:p>
          <a:p>
            <a:r>
              <a:rPr lang="en-US" b="1" dirty="0"/>
              <a:t>Aim: </a:t>
            </a:r>
            <a:r>
              <a:rPr lang="en-US" b="0" dirty="0"/>
              <a:t>To correctly pronounce near-cognate words containing [</a:t>
            </a:r>
            <a:r>
              <a:rPr lang="en-US" b="0" dirty="0" err="1"/>
              <a:t>ou</a:t>
            </a:r>
            <a:r>
              <a:rPr lang="en-US" b="0" dirty="0"/>
              <a:t>] in decreasing amounts of time, helping </a:t>
            </a:r>
            <a:r>
              <a:rPr lang="en-US" b="0" dirty="0" err="1"/>
              <a:t>automisation</a:t>
            </a:r>
            <a:r>
              <a:rPr lang="en-US" b="0" dirty="0"/>
              <a:t> of SSC production. The words chosen otherwise contain sounds that are equivalent (or very similar) to English SSCs, so that students can focus fully on the [</a:t>
            </a:r>
            <a:r>
              <a:rPr lang="en-US" b="0" dirty="0" err="1"/>
              <a:t>ou</a:t>
            </a:r>
            <a:r>
              <a:rPr lang="en-US" b="0" dirty="0"/>
              <a:t>] (allowances are made for English pronunciation of [r], which is covered in year 8).</a:t>
            </a:r>
            <a:endParaRPr lang="en-US" b="1" dirty="0"/>
          </a:p>
          <a:p>
            <a:endParaRPr lang="en-US" b="1" dirty="0"/>
          </a:p>
          <a:p>
            <a:r>
              <a:rPr lang="en-US" b="1" dirty="0"/>
              <a:t>Procedure:</a:t>
            </a:r>
          </a:p>
          <a:p>
            <a:r>
              <a:rPr lang="en-US" b="0" dirty="0"/>
              <a:t>1. Students pair up.</a:t>
            </a:r>
          </a:p>
          <a:p>
            <a:r>
              <a:rPr lang="en-US" b="0" dirty="0"/>
              <a:t>2. Teacher starts 20 second timer.</a:t>
            </a:r>
          </a:p>
          <a:p>
            <a:r>
              <a:rPr lang="en-US" b="0" dirty="0"/>
              <a:t>3. Student A tries to say the words without pronouncing [</a:t>
            </a:r>
            <a:r>
              <a:rPr lang="en-US" b="0" dirty="0" err="1"/>
              <a:t>ou</a:t>
            </a:r>
            <a:r>
              <a:rPr lang="en-US" b="0" dirty="0"/>
              <a:t>] the English way.</a:t>
            </a:r>
          </a:p>
          <a:p>
            <a:r>
              <a:rPr lang="en-US" b="0" dirty="0"/>
              <a:t>4. Student B makes speaker pause for 3 seconds for every error.</a:t>
            </a:r>
          </a:p>
          <a:p>
            <a:r>
              <a:rPr lang="en-US" b="0" dirty="0"/>
              <a:t>5. Complete before 20 seconds runs out.</a:t>
            </a:r>
          </a:p>
          <a:p>
            <a:r>
              <a:rPr lang="en-US" b="0" dirty="0"/>
              <a:t>6. Swap roles.</a:t>
            </a:r>
          </a:p>
          <a:p>
            <a:r>
              <a:rPr lang="en-US" b="0" dirty="0"/>
              <a:t>7. Click on the word to hear pronunciation by a native speaker. Students repeat.</a:t>
            </a:r>
          </a:p>
          <a:p>
            <a:r>
              <a:rPr lang="en-US" b="0" dirty="0"/>
              <a:t>7. Move onto the next slide.</a:t>
            </a:r>
          </a:p>
          <a:p>
            <a:endParaRPr lang="en-US" b="0" dirty="0"/>
          </a:p>
          <a:p>
            <a:r>
              <a:rPr lang="en-US" b="1" dirty="0"/>
              <a:t>Transcript and w</a:t>
            </a:r>
            <a:r>
              <a:rPr lang="en-GB" b="1" baseline="0" dirty="0" err="1"/>
              <a:t>ord</a:t>
            </a:r>
            <a:r>
              <a:rPr lang="en-GB" b="1" baseline="0" dirty="0"/>
              <a:t> frequency (1 is the most frequent word in French): </a:t>
            </a:r>
            <a:br>
              <a:rPr lang="en-GB" baseline="0" dirty="0"/>
            </a:br>
            <a:r>
              <a:rPr lang="en-GB" baseline="0" dirty="0"/>
              <a:t>double [574], couple [1167], couleur [1211], </a:t>
            </a:r>
            <a:r>
              <a:rPr lang="en-GB" baseline="0" dirty="0" err="1"/>
              <a:t>coutume</a:t>
            </a:r>
            <a:r>
              <a:rPr lang="en-GB" baseline="0" dirty="0"/>
              <a:t> [3228], </a:t>
            </a:r>
            <a:r>
              <a:rPr lang="en-GB" baseline="0" dirty="0" err="1"/>
              <a:t>soupe</a:t>
            </a:r>
            <a:r>
              <a:rPr lang="en-GB" baseline="0" dirty="0"/>
              <a:t> [4563], troupe [1282], </a:t>
            </a:r>
            <a:r>
              <a:rPr lang="en-GB" baseline="0" dirty="0" err="1"/>
              <a:t>groupe</a:t>
            </a:r>
            <a:r>
              <a:rPr lang="en-GB" baseline="0" dirty="0"/>
              <a:t> [187], courage [1431], </a:t>
            </a:r>
            <a:r>
              <a:rPr lang="en-GB" baseline="0" dirty="0" err="1"/>
              <a:t>touriste</a:t>
            </a:r>
            <a:r>
              <a:rPr lang="en-GB" baseline="0" dirty="0"/>
              <a:t> [6253], routine [3120]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341747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As previous with 15 fewer seconds on the timer.</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605736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As previous with 15 fewer seconds on the timer still.</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219410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 1 minute </a:t>
            </a:r>
            <a:r>
              <a:rPr lang="en-US" b="0" dirty="0"/>
              <a:t>for three slides</a:t>
            </a:r>
            <a:br>
              <a:rPr lang="en-US" dirty="0"/>
            </a:br>
            <a:br>
              <a:rPr lang="en-US" dirty="0"/>
            </a:br>
            <a:r>
              <a:rPr lang="en-US" b="1" dirty="0"/>
              <a:t>Aim</a:t>
            </a:r>
            <a:r>
              <a:rPr lang="en-US" dirty="0"/>
              <a:t>: Productive (oral) recall of three words within a given time. This is slide 1/3.</a:t>
            </a:r>
          </a:p>
          <a:p>
            <a:endParaRPr lang="en-US" dirty="0"/>
          </a:p>
          <a:p>
            <a:r>
              <a:rPr lang="en-US" b="1" dirty="0"/>
              <a:t>Procedure:</a:t>
            </a:r>
          </a:p>
          <a:p>
            <a:pPr marL="0" indent="0">
              <a:buFont typeface="+mj-lt"/>
              <a:buNone/>
            </a:pPr>
            <a:r>
              <a:rPr lang="en-US" dirty="0"/>
              <a:t>1. Say all three words before three seconds elapse.</a:t>
            </a:r>
          </a:p>
          <a:p>
            <a:pPr marL="0" indent="0">
              <a:buFont typeface="+mj-lt"/>
              <a:buNone/>
            </a:pPr>
            <a:r>
              <a:rPr lang="en-US" dirty="0"/>
              <a:t>2. Click to reveal answers.</a:t>
            </a:r>
          </a:p>
          <a:p>
            <a:pPr marL="0" indent="0">
              <a:buFont typeface="+mj-lt"/>
              <a:buNone/>
            </a:pPr>
            <a:r>
              <a:rPr lang="en-US" dirty="0"/>
              <a:t>3. Repeat if additional practice needed.</a:t>
            </a:r>
          </a:p>
          <a:p>
            <a:pPr marL="171450" indent="-171450">
              <a:buFont typeface="Arial" panose="020B0604020202020204" pitchFamily="34" charset="0"/>
              <a:buChar char="•"/>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136414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slide 2/2.</a:t>
            </a:r>
          </a:p>
          <a:p>
            <a:endParaRPr lang="en-US"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767296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679459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a:t>To revisit vocabulary introduced in week 7.1.1.1, combined with vocabulary introduced in later weeks. To revise adjective agreement rules in preparation for extending this knowledge to nouns in the slides that follow.</a:t>
            </a:r>
            <a:endParaRPr lang="en-US" b="1" dirty="0"/>
          </a:p>
          <a:p>
            <a:endParaRPr lang="en-US" b="1" dirty="0"/>
          </a:p>
          <a:p>
            <a:r>
              <a:rPr lang="en-US" b="1" dirty="0"/>
              <a:t>Procedure:</a:t>
            </a:r>
          </a:p>
          <a:p>
            <a:pPr marL="228600" indent="-228600">
              <a:buAutoNum type="arabicPeriod"/>
            </a:pPr>
            <a:r>
              <a:rPr lang="en-US" b="0" dirty="0"/>
              <a:t>Check students understand the task instructions. Draw attention to SSC [é] in </a:t>
            </a:r>
            <a:r>
              <a:rPr lang="en-US" b="0" i="1" dirty="0"/>
              <a:t>revisions. </a:t>
            </a:r>
            <a:r>
              <a:rPr lang="en-US" b="0" i="0" dirty="0"/>
              <a:t>Students have not yet encountered the third person singular form of </a:t>
            </a:r>
            <a:r>
              <a:rPr lang="en-US" b="0" i="1" dirty="0" err="1"/>
              <a:t>parler</a:t>
            </a:r>
            <a:r>
              <a:rPr lang="en-US" b="0" i="0" dirty="0"/>
              <a:t>. Explain that this is the short form, and that students will encounter it in task instructions going forward.</a:t>
            </a:r>
          </a:p>
          <a:p>
            <a:pPr marL="228600" indent="-228600">
              <a:buAutoNum type="arabicPeriod"/>
            </a:pPr>
            <a:r>
              <a:rPr lang="en-US" b="0" i="0" dirty="0"/>
              <a:t>Ask students where they need to look to find the solutions (the end of the adjective).</a:t>
            </a:r>
            <a:endParaRPr lang="en-US" b="0" i="1" dirty="0"/>
          </a:p>
          <a:p>
            <a:pPr marL="228600" indent="-228600">
              <a:buAutoNum type="arabicPeriod"/>
            </a:pPr>
            <a:r>
              <a:rPr lang="en-US" b="0" dirty="0"/>
              <a:t>Students write 1-8 in their books, and </a:t>
            </a:r>
            <a:r>
              <a:rPr lang="en-US" b="0" i="1" dirty="0"/>
              <a:t>je </a:t>
            </a:r>
            <a:r>
              <a:rPr lang="en-US" b="0" i="1" dirty="0" err="1"/>
              <a:t>suis</a:t>
            </a:r>
            <a:r>
              <a:rPr lang="en-US" b="0" i="1" dirty="0"/>
              <a:t> </a:t>
            </a:r>
            <a:r>
              <a:rPr lang="en-US" b="0" i="0" dirty="0"/>
              <a:t>or </a:t>
            </a:r>
            <a:r>
              <a:rPr lang="en-US" b="0" i="1" dirty="0" err="1"/>
              <a:t>tu</a:t>
            </a:r>
            <a:r>
              <a:rPr lang="en-US" b="0" i="1" dirty="0"/>
              <a:t> es</a:t>
            </a:r>
            <a:r>
              <a:rPr lang="en-US" b="0" i="0" dirty="0"/>
              <a:t>.</a:t>
            </a:r>
          </a:p>
          <a:p>
            <a:pPr marL="228600" indent="-228600">
              <a:buAutoNum type="arabicPeriod"/>
            </a:pPr>
            <a:r>
              <a:rPr lang="en-US" b="0" i="0" dirty="0"/>
              <a:t>Click to reveal the answers.</a:t>
            </a:r>
          </a:p>
          <a:p>
            <a:pPr marL="228600" indent="-228600">
              <a:buAutoNum type="arabicPeriod"/>
            </a:pPr>
            <a:r>
              <a:rPr lang="en-US" b="0" i="0" dirty="0"/>
              <a:t>Elicit oral translations of each sentence.</a:t>
            </a:r>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near-cognates used in task instructions (1 is the most frequent word in French): </a:t>
            </a:r>
            <a:br>
              <a:rPr lang="en-GB" baseline="0" dirty="0"/>
            </a:br>
            <a:r>
              <a:rPr lang="en-GB" sz="1200" b="0" i="0" u="none" strike="noStrike" kern="1200" dirty="0" err="1">
                <a:solidFill>
                  <a:schemeClr val="tx1"/>
                </a:solidFill>
                <a:effectLst/>
                <a:latin typeface="+mn-lt"/>
                <a:ea typeface="+mn-ea"/>
                <a:cs typeface="+mn-cs"/>
              </a:rPr>
              <a:t>révision</a:t>
            </a:r>
            <a:r>
              <a:rPr lang="en-GB" dirty="0"/>
              <a:t> (2748)</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613129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2 minutes</a:t>
            </a:r>
          </a:p>
          <a:p>
            <a:endParaRPr lang="en-GB" b="1" dirty="0"/>
          </a:p>
          <a:p>
            <a:r>
              <a:rPr lang="en-GB" b="1" dirty="0"/>
              <a:t>Aim</a:t>
            </a:r>
            <a:r>
              <a:rPr lang="en-GB" b="0" dirty="0"/>
              <a:t>: To highlight the difference between the positioning of adjectives in French and English.</a:t>
            </a:r>
            <a:endParaRPr lang="en-GB" b="1" dirty="0"/>
          </a:p>
        </p:txBody>
      </p:sp>
      <p:sp>
        <p:nvSpPr>
          <p:cNvPr id="4" name="Slide Number Placeholder 3"/>
          <p:cNvSpPr>
            <a:spLocks noGrp="1"/>
          </p:cNvSpPr>
          <p:nvPr>
            <p:ph type="sldNum" sz="quarter" idx="10"/>
          </p:nvPr>
        </p:nvSpPr>
        <p:spPr/>
        <p:txBody>
          <a:bodyPr/>
          <a:lstStyle/>
          <a:p>
            <a:fld id="{051212F4-EB5A-464B-92EC-DACFCB1CC2CD}" type="slidenum">
              <a:rPr lang="en-GB" smtClean="0"/>
              <a:t>38</a:t>
            </a:fld>
            <a:endParaRPr lang="en-GB"/>
          </a:p>
        </p:txBody>
      </p:sp>
    </p:spTree>
    <p:extLst>
      <p:ext uri="{BB962C8B-B14F-4D97-AF65-F5344CB8AC3E}">
        <p14:creationId xmlns:p14="http://schemas.microsoft.com/office/powerpoint/2010/main" val="413399278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b="1" baseline="0" dirty="0"/>
              <a:t>Timing: 3 minutes</a:t>
            </a:r>
          </a:p>
          <a:p>
            <a:pPr marL="0" indent="0">
              <a:buNone/>
            </a:pPr>
            <a:endParaRPr lang="en-GB" b="1" baseline="0" dirty="0"/>
          </a:p>
          <a:p>
            <a:pPr marL="0" indent="0">
              <a:buNone/>
            </a:pPr>
            <a:r>
              <a:rPr lang="en-GB" b="1" baseline="0" dirty="0"/>
              <a:t>Aim: </a:t>
            </a:r>
            <a:r>
              <a:rPr lang="en-GB" b="0" baseline="0" dirty="0"/>
              <a:t>Aural recognition of adjectives.</a:t>
            </a:r>
          </a:p>
          <a:p>
            <a:pPr marL="0" indent="0">
              <a:buNone/>
            </a:pPr>
            <a:endParaRPr lang="en-GB" b="1" baseline="0" dirty="0"/>
          </a:p>
          <a:p>
            <a:pPr marL="0" indent="0">
              <a:buNone/>
            </a:pPr>
            <a:r>
              <a:rPr lang="en-GB" b="1" baseline="0" dirty="0"/>
              <a:t>Procedure:</a:t>
            </a:r>
          </a:p>
          <a:p>
            <a:pPr marL="0" indent="0">
              <a:buNone/>
            </a:pPr>
            <a:endParaRPr lang="en-GB" b="1" baseline="0" dirty="0"/>
          </a:p>
          <a:p>
            <a:pPr marL="228600" indent="-228600">
              <a:buAutoNum type="arabicPeriod"/>
            </a:pPr>
            <a:r>
              <a:rPr lang="en-GB" b="0" baseline="0" dirty="0"/>
              <a:t>S</a:t>
            </a:r>
            <a:r>
              <a:rPr lang="en-GB" baseline="0" dirty="0"/>
              <a:t>tudents write 1-4 in their books.</a:t>
            </a:r>
          </a:p>
          <a:p>
            <a:pPr marL="228600" indent="-228600">
              <a:buAutoNum type="arabicPeriod"/>
            </a:pPr>
            <a:r>
              <a:rPr lang="en-GB" baseline="0" dirty="0"/>
              <a:t>Students write down the English for the noun and the adjective that they hear.</a:t>
            </a:r>
          </a:p>
          <a:p>
            <a:pPr marL="228600" indent="-228600">
              <a:buAutoNum type="arabicPeriod"/>
            </a:pPr>
            <a:r>
              <a:rPr lang="en-GB" baseline="0" dirty="0"/>
              <a:t>Check answers on the following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Transcript</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GB" sz="1200" b="0" kern="1200" baseline="0" dirty="0" err="1">
                <a:solidFill>
                  <a:schemeClr val="tx1"/>
                </a:solidFill>
                <a:effectLst/>
                <a:latin typeface="+mn-lt"/>
                <a:ea typeface="+mn-ea"/>
                <a:cs typeface="+mn-cs"/>
              </a:rPr>
              <a:t>J’ai</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une</a:t>
            </a:r>
            <a:r>
              <a:rPr lang="en-GB" sz="1200" b="0" kern="1200" baseline="0" dirty="0">
                <a:solidFill>
                  <a:schemeClr val="tx1"/>
                </a:solidFill>
                <a:effectLst/>
                <a:latin typeface="+mn-lt"/>
                <a:ea typeface="+mn-ea"/>
                <a:cs typeface="+mn-cs"/>
              </a:rPr>
              <a:t> voiture </a:t>
            </a:r>
            <a:r>
              <a:rPr lang="en-GB" sz="1200" b="0" kern="1200" baseline="0" dirty="0" err="1">
                <a:solidFill>
                  <a:schemeClr val="tx1"/>
                </a:solidFill>
                <a:effectLst/>
                <a:latin typeface="+mn-lt"/>
                <a:ea typeface="+mn-ea"/>
                <a:cs typeface="+mn-cs"/>
              </a:rPr>
              <a:t>moderne</a:t>
            </a:r>
            <a:r>
              <a:rPr lang="en-GB" sz="1200" b="0" kern="1200" baseline="0" dirty="0">
                <a:solidFill>
                  <a:schemeClr val="tx1"/>
                </a:solidFill>
                <a:effectLst/>
                <a:latin typeface="+mn-lt"/>
                <a:ea typeface="+mn-ea"/>
                <a:cs typeface="+mn-cs"/>
              </a:rPr>
              <a:t>.</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GB" sz="1200" b="0" kern="1200" baseline="0" dirty="0" err="1">
                <a:solidFill>
                  <a:schemeClr val="tx1"/>
                </a:solidFill>
                <a:effectLst/>
                <a:latin typeface="+mn-lt"/>
                <a:ea typeface="+mn-ea"/>
                <a:cs typeface="+mn-cs"/>
              </a:rPr>
              <a:t>J’ai</a:t>
            </a:r>
            <a:r>
              <a:rPr lang="en-GB" sz="1200" b="0" kern="1200" baseline="0" dirty="0">
                <a:solidFill>
                  <a:schemeClr val="tx1"/>
                </a:solidFill>
                <a:effectLst/>
                <a:latin typeface="+mn-lt"/>
                <a:ea typeface="+mn-ea"/>
                <a:cs typeface="+mn-cs"/>
              </a:rPr>
              <a:t> un </a:t>
            </a:r>
            <a:r>
              <a:rPr lang="en-GB" sz="1200" b="0" kern="1200" baseline="0" dirty="0" err="1">
                <a:solidFill>
                  <a:schemeClr val="tx1"/>
                </a:solidFill>
                <a:effectLst/>
                <a:latin typeface="+mn-lt"/>
                <a:ea typeface="+mn-ea"/>
                <a:cs typeface="+mn-cs"/>
              </a:rPr>
              <a:t>ordinateur</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rapide</a:t>
            </a:r>
            <a:r>
              <a:rPr lang="en-GB" sz="1200" b="0" kern="1200" baseline="0" dirty="0">
                <a:solidFill>
                  <a:schemeClr val="tx1"/>
                </a:solidFill>
                <a:effectLst/>
                <a:latin typeface="+mn-lt"/>
                <a:ea typeface="+mn-ea"/>
                <a:cs typeface="+mn-cs"/>
              </a:rPr>
              <a:t>.</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GB" sz="1200" b="0" kern="1200" baseline="0" dirty="0" err="1">
                <a:solidFill>
                  <a:schemeClr val="tx1"/>
                </a:solidFill>
                <a:effectLst/>
                <a:latin typeface="+mn-lt"/>
                <a:ea typeface="+mn-ea"/>
                <a:cs typeface="+mn-cs"/>
              </a:rPr>
              <a:t>J’ai</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une</a:t>
            </a:r>
            <a:r>
              <a:rPr lang="en-GB" sz="1200" b="0" kern="1200" baseline="0" dirty="0">
                <a:solidFill>
                  <a:schemeClr val="tx1"/>
                </a:solidFill>
                <a:effectLst/>
                <a:latin typeface="+mn-lt"/>
                <a:ea typeface="+mn-ea"/>
                <a:cs typeface="+mn-cs"/>
              </a:rPr>
              <a:t> chose </a:t>
            </a:r>
            <a:r>
              <a:rPr lang="en-GB" sz="1200" b="0" kern="1200" baseline="0" dirty="0" err="1">
                <a:solidFill>
                  <a:schemeClr val="tx1"/>
                </a:solidFill>
                <a:effectLst/>
                <a:latin typeface="+mn-lt"/>
                <a:ea typeface="+mn-ea"/>
                <a:cs typeface="+mn-cs"/>
              </a:rPr>
              <a:t>française</a:t>
            </a:r>
            <a:r>
              <a:rPr lang="en-GB" sz="1200" b="0" kern="1200" baseline="0" dirty="0">
                <a:solidFill>
                  <a:schemeClr val="tx1"/>
                </a:solidFill>
                <a:effectLst/>
                <a:latin typeface="+mn-lt"/>
                <a:ea typeface="+mn-ea"/>
                <a:cs typeface="+mn-cs"/>
              </a:rPr>
              <a:t>.</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GB" sz="1200" b="0" kern="1200" baseline="0" dirty="0" err="1">
                <a:solidFill>
                  <a:schemeClr val="tx1"/>
                </a:solidFill>
                <a:effectLst/>
                <a:latin typeface="+mn-lt"/>
                <a:ea typeface="+mn-ea"/>
                <a:cs typeface="+mn-cs"/>
              </a:rPr>
              <a:t>J’ai</a:t>
            </a:r>
            <a:r>
              <a:rPr lang="en-GB" sz="1200" b="0" kern="1200" baseline="0" dirty="0">
                <a:solidFill>
                  <a:schemeClr val="tx1"/>
                </a:solidFill>
                <a:effectLst/>
                <a:latin typeface="+mn-lt"/>
                <a:ea typeface="+mn-ea"/>
                <a:cs typeface="+mn-cs"/>
              </a:rPr>
              <a:t> un </a:t>
            </a:r>
            <a:r>
              <a:rPr lang="en-GB" sz="1200" b="0" kern="1200" baseline="0" dirty="0" err="1">
                <a:solidFill>
                  <a:schemeClr val="tx1"/>
                </a:solidFill>
                <a:effectLst/>
                <a:latin typeface="+mn-lt"/>
                <a:ea typeface="+mn-ea"/>
                <a:cs typeface="+mn-cs"/>
              </a:rPr>
              <a:t>vélo</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cher</a:t>
            </a:r>
            <a:r>
              <a:rPr lang="en-GB" sz="1200" b="0" kern="1200" baseline="0" dirty="0">
                <a:solidFill>
                  <a:schemeClr val="tx1"/>
                </a:solidFill>
                <a:effectLst/>
                <a:latin typeface="+mn-lt"/>
                <a:ea typeface="+mn-ea"/>
                <a:cs typeface="+mn-cs"/>
              </a:rPr>
              <a:t>.</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endParaRPr lang="en-GB" sz="1200" b="0" kern="1200" baseline="0" dirty="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endParaRPr lang="en-GB" sz="1200" b="0" kern="1200" dirty="0">
              <a:solidFill>
                <a:schemeClr val="tx1"/>
              </a:solidFill>
              <a:effectLst/>
              <a:latin typeface="+mn-lt"/>
              <a:ea typeface="+mn-ea"/>
              <a:cs typeface="+mn-cs"/>
            </a:endParaRPr>
          </a:p>
          <a:p>
            <a:endParaRPr lang="fr-FR" sz="1200" b="1" i="0" u="none" strike="noStrike" kern="1200" dirty="0">
              <a:solidFill>
                <a:schemeClr val="tx1"/>
              </a:solidFill>
              <a:effectLst/>
              <a:latin typeface="+mn-lt"/>
              <a:ea typeface="+mn-ea"/>
              <a:cs typeface="+mn-cs"/>
            </a:endParaRPr>
          </a:p>
          <a:p>
            <a:pPr marL="0" indent="0">
              <a:buNone/>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39251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“Comment </a:t>
            </a:r>
            <a:r>
              <a:rPr lang="en-GB" baseline="0" dirty="0" err="1"/>
              <a:t>dit</a:t>
            </a:r>
            <a:r>
              <a:rPr lang="en-GB" baseline="0" dirty="0"/>
              <a:t>-on …"</a:t>
            </a:r>
            <a:endParaRPr lang="en-GB"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05507326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5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revise the idea that adjectives add an -e if they describe a feminine noun.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1. </a:t>
            </a:r>
            <a:r>
              <a:rPr lang="en-GB" baseline="0" dirty="0"/>
              <a:t>Remind students of the rule, which they first encountered in week 7.1.1.1 with adjectives describing people (je </a:t>
            </a:r>
            <a:r>
              <a:rPr lang="en-GB" baseline="0" dirty="0" err="1"/>
              <a:t>suis</a:t>
            </a:r>
            <a:r>
              <a:rPr lang="en-GB" baseline="0" dirty="0"/>
              <a:t> </a:t>
            </a:r>
            <a:r>
              <a:rPr lang="en-GB" baseline="0" dirty="0" err="1"/>
              <a:t>grande</a:t>
            </a:r>
            <a:r>
              <a:rPr lang="en-GB" baseline="0" dirty="0"/>
              <a:t>, </a:t>
            </a:r>
            <a:r>
              <a:rPr lang="en-GB" baseline="0" dirty="0" err="1"/>
              <a:t>elle</a:t>
            </a:r>
            <a:r>
              <a:rPr lang="en-GB" baseline="0" dirty="0"/>
              <a:t> </a:t>
            </a:r>
            <a:r>
              <a:rPr lang="en-GB" baseline="0" dirty="0" err="1"/>
              <a:t>est</a:t>
            </a:r>
            <a:r>
              <a:rPr lang="en-GB" baseline="0" dirty="0"/>
              <a:t> petite)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2. Ask which adjective changes its spelling and sound to match the feminine noun?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3. Click to reveal answer.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4. Click to reveal a bubble drawing attention to </a:t>
            </a:r>
            <a:r>
              <a:rPr lang="en-US" sz="1200" i="1" dirty="0" err="1"/>
              <a:t>moderne</a:t>
            </a:r>
            <a:r>
              <a:rPr lang="en-US" sz="1200" i="0" dirty="0"/>
              <a:t>, which doesn’t change.</a:t>
            </a:r>
            <a:r>
              <a:rPr lang="en-US" sz="1200" dirty="0"/>
              <a:t> The guiding principle “Some adjectives already have an ‘e’ at the end – don’t add another e!” is ‘good enough’ for now.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0" dirty="0"/>
              <a:t>5. </a:t>
            </a:r>
            <a:r>
              <a:rPr lang="en-GB" b="0" baseline="0" dirty="0"/>
              <a:t>Phonics: </a:t>
            </a:r>
            <a:r>
              <a:rPr lang="en-GB" baseline="0" dirty="0"/>
              <a:t>Briefly point out that the e at the end of words is silent. Sound out the consonant if there is a final e. They will get more practice on this soon.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6. Remove the slide. </a:t>
            </a:r>
            <a:r>
              <a:rPr lang="en-GB" baseline="0" dirty="0"/>
              <a:t>Ask students to read out their (English) answers to the previous listening </a:t>
            </a:r>
            <a:r>
              <a:rPr lang="en-GB" b="0" baseline="0" dirty="0"/>
              <a:t>activity in French. </a:t>
            </a:r>
            <a:r>
              <a:rPr lang="en-GB" baseline="0" dirty="0"/>
              <a:t>This translation activity pushes them to reverse the order of the noun and the adjective and also practice the pronunciation of the adjectives. They could do this first as a whole class together, and then once they have the correct answers, to their partner.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7. Optional extension for advanced levels: Partner A mixes u</a:t>
            </a:r>
            <a:r>
              <a:rPr lang="en-GB" baseline="0" dirty="0"/>
              <a:t>p the order of the sentences they read out in French, and their partner has to give the correct English. This forces the partner to listen to and understand the French.</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225862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b="1" baseline="0" dirty="0"/>
              <a:t>Timing: 5 minutes</a:t>
            </a:r>
          </a:p>
          <a:p>
            <a:pPr marL="0" indent="0">
              <a:buNone/>
            </a:pPr>
            <a:endParaRPr lang="en-GB" sz="1200" b="1" kern="1200" baseline="0" dirty="0">
              <a:solidFill>
                <a:schemeClr val="tx1"/>
              </a:solidFill>
              <a:effectLst/>
              <a:latin typeface="+mn-lt"/>
              <a:ea typeface="+mn-ea"/>
              <a:cs typeface="+mn-cs"/>
            </a:endParaRPr>
          </a:p>
          <a:p>
            <a:pPr marL="0" indent="0">
              <a:buNone/>
            </a:pPr>
            <a:r>
              <a:rPr lang="en-GB" sz="1200" b="1" kern="1200" baseline="0" dirty="0">
                <a:solidFill>
                  <a:schemeClr val="tx1"/>
                </a:solidFill>
                <a:effectLst/>
                <a:latin typeface="+mn-lt"/>
                <a:ea typeface="+mn-ea"/>
                <a:cs typeface="+mn-cs"/>
              </a:rPr>
              <a:t>Aim: </a:t>
            </a:r>
            <a:r>
              <a:rPr lang="en-GB" sz="1200" b="0" kern="1200" baseline="0" dirty="0">
                <a:solidFill>
                  <a:schemeClr val="tx1"/>
                </a:solidFill>
                <a:effectLst/>
                <a:latin typeface="+mn-lt"/>
                <a:ea typeface="+mn-ea"/>
                <a:cs typeface="+mn-cs"/>
              </a:rPr>
              <a:t>Written production of noun/adjective phrases</a:t>
            </a:r>
          </a:p>
          <a:p>
            <a:pPr marL="0" indent="0">
              <a:buNone/>
            </a:pPr>
            <a:endParaRPr lang="en-GB" sz="1200" b="0" kern="1200" baseline="0" dirty="0">
              <a:solidFill>
                <a:schemeClr val="tx1"/>
              </a:solidFill>
              <a:effectLst/>
              <a:latin typeface="+mn-lt"/>
              <a:ea typeface="+mn-ea"/>
              <a:cs typeface="+mn-cs"/>
            </a:endParaRPr>
          </a:p>
          <a:p>
            <a:pPr marL="0" indent="0">
              <a:buNone/>
            </a:pPr>
            <a:r>
              <a:rPr lang="en-GB" sz="1200" b="1" kern="1200" baseline="0" dirty="0">
                <a:solidFill>
                  <a:schemeClr val="tx1"/>
                </a:solidFill>
                <a:effectLst/>
                <a:latin typeface="+mn-lt"/>
                <a:ea typeface="+mn-ea"/>
                <a:cs typeface="+mn-cs"/>
              </a:rPr>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kern="1200" baseline="0" dirty="0">
                <a:solidFill>
                  <a:schemeClr val="tx1"/>
                </a:solidFill>
                <a:effectLst/>
                <a:latin typeface="+mn-lt"/>
                <a:ea typeface="+mn-ea"/>
                <a:cs typeface="+mn-cs"/>
              </a:rPr>
              <a:t>Students write as many combinations of nouns and adjectives as they can in four minutes (a total of 16 combinations is possible!)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kern="1200" baseline="0" dirty="0">
                <a:solidFill>
                  <a:schemeClr val="tx1"/>
                </a:solidFill>
                <a:effectLst/>
                <a:latin typeface="+mn-lt"/>
                <a:ea typeface="+mn-ea"/>
                <a:cs typeface="+mn-cs"/>
              </a:rPr>
              <a:t>Elicit some examples from students and collect them on a slide.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463372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i="0" dirty="0"/>
              <a:t>Timing: 6 minutes</a:t>
            </a:r>
          </a:p>
          <a:p>
            <a:endParaRPr lang="en-GB" b="1" i="0" dirty="0"/>
          </a:p>
          <a:p>
            <a:r>
              <a:rPr lang="en-GB" b="1" i="0" dirty="0"/>
              <a:t>Aim: </a:t>
            </a:r>
            <a:r>
              <a:rPr lang="en-GB" b="0" i="0" dirty="0"/>
              <a:t>Oral production of intonation questions and statements about having in the first and second person singular.</a:t>
            </a:r>
            <a:endParaRPr lang="en-GB" b="1" i="0" dirty="0"/>
          </a:p>
          <a:p>
            <a:endParaRPr lang="en-GB" b="1" i="0" dirty="0"/>
          </a:p>
          <a:p>
            <a:r>
              <a:rPr lang="en-GB" b="1" i="0" dirty="0"/>
              <a:t>Procedure:</a:t>
            </a:r>
          </a:p>
          <a:p>
            <a:pPr marL="228600" indent="-228600">
              <a:buAutoNum type="arabicPeriod"/>
            </a:pPr>
            <a:r>
              <a:rPr lang="en-GB" b="0" i="0" dirty="0"/>
              <a:t>Print and distribute small copies of this slide (recommend 2 slides/per page) or have students take turns to look at this slide and the next to write down what they need to ask about and what they have before turning away.</a:t>
            </a:r>
          </a:p>
          <a:p>
            <a:pPr marL="228600" indent="-228600">
              <a:buAutoNum type="arabicPeriod"/>
            </a:pPr>
            <a:r>
              <a:rPr lang="en-GB" i="0" baseline="0" dirty="0"/>
              <a:t>Check students remember how to say ‘you have’. Then check they know how to ask it as a question -&gt; ‘do you have’ = </a:t>
            </a:r>
            <a:r>
              <a:rPr lang="en-GB" i="0" baseline="0" dirty="0" err="1"/>
              <a:t>tu</a:t>
            </a:r>
            <a:r>
              <a:rPr lang="en-GB" i="0" baseline="0" dirty="0"/>
              <a:t> as ? Remind them about raising the pitch of their voice. </a:t>
            </a:r>
            <a:r>
              <a:rPr lang="en-GB" b="1" i="0" baseline="0" dirty="0"/>
              <a:t>NB: </a:t>
            </a:r>
            <a:r>
              <a:rPr lang="en-GB" i="0" dirty="0"/>
              <a:t>In fact, both partners have all of the items</a:t>
            </a:r>
            <a:r>
              <a:rPr lang="en-GB" i="0" baseline="0" dirty="0"/>
              <a:t> about which they are to be asked – however, they will not know this at the outset! This avoids the problem of needing to express the negative, which has not yet been covered.</a:t>
            </a:r>
          </a:p>
          <a:p>
            <a:pPr marL="228600" indent="-228600">
              <a:buAutoNum type="arabicPeriod"/>
            </a:pPr>
            <a:r>
              <a:rPr lang="en-GB" i="0" baseline="0" dirty="0"/>
              <a:t>Check students remember how to say ‘I have’ -&gt; J’ai. Many learners will just say ‘</a:t>
            </a:r>
            <a:r>
              <a:rPr lang="en-GB" i="0" baseline="0" dirty="0" err="1"/>
              <a:t>oui</a:t>
            </a:r>
            <a:r>
              <a:rPr lang="en-GB" i="0" baseline="0" dirty="0"/>
              <a:t>’ and ‘non’, which is also fine as this is most natural in conversation.</a:t>
            </a:r>
          </a:p>
          <a:p>
            <a:pPr marL="228600" indent="-228600">
              <a:buAutoNum type="arabicPeriod"/>
            </a:pPr>
            <a:r>
              <a:rPr lang="en-GB" i="0" baseline="0" dirty="0"/>
              <a:t>Students take turns to ask and answer questions.</a:t>
            </a:r>
          </a:p>
          <a:p>
            <a:pPr marL="228600" indent="-228600">
              <a:buAutoNum type="arabicPeriod"/>
            </a:pPr>
            <a:r>
              <a:rPr lang="en-GB" i="0" baseline="0" dirty="0"/>
              <a:t>Possible extension if time allows: </a:t>
            </a:r>
            <a:r>
              <a:rPr lang="en-GB" b="0" i="0" baseline="0" dirty="0"/>
              <a:t>In whole class, the teacher asks </a:t>
            </a:r>
            <a:r>
              <a:rPr lang="en-GB" i="0" baseline="0" dirty="0"/>
              <a:t>individuals to say what they have ‘</a:t>
            </a:r>
            <a:r>
              <a:rPr lang="en-GB" i="0" baseline="0" dirty="0" err="1"/>
              <a:t>J’ai</a:t>
            </a:r>
            <a:r>
              <a:rPr lang="en-GB" i="0" baseline="0" dirty="0"/>
              <a:t> un / </a:t>
            </a:r>
            <a:r>
              <a:rPr lang="en-GB" i="0" baseline="0" dirty="0" err="1"/>
              <a:t>une</a:t>
            </a:r>
            <a:r>
              <a:rPr lang="en-GB" i="0" baseline="0" dirty="0"/>
              <a:t>…’ Ask individuals to say what their partner has ‘Il a / Elle a  un / </a:t>
            </a:r>
            <a:r>
              <a:rPr lang="en-GB" i="0" baseline="0" dirty="0" err="1"/>
              <a:t>une</a:t>
            </a:r>
            <a:r>
              <a:rPr lang="en-GB" i="0" baseline="0" dirty="0"/>
              <a:t>  …’ This revises grammar from previous lessons.</a:t>
            </a:r>
          </a:p>
          <a:p>
            <a:pPr marL="228600" indent="-228600">
              <a:buAutoNum type="arabicPeriod"/>
            </a:pPr>
            <a:r>
              <a:rPr lang="en-GB" b="0" i="0" baseline="0" dirty="0"/>
              <a:t>Extension for more advanced levels: Ask learners to also add an adjective when they reply. Their partner has to make a note in English about this on their sheet next to each image.</a:t>
            </a:r>
            <a:endParaRPr lang="en-GB" i="0" baseline="0" dirty="0"/>
          </a:p>
        </p:txBody>
      </p:sp>
      <p:sp>
        <p:nvSpPr>
          <p:cNvPr id="4" name="Slide Number Placeholder 3"/>
          <p:cNvSpPr>
            <a:spLocks noGrp="1"/>
          </p:cNvSpPr>
          <p:nvPr>
            <p:ph type="sldNum" sz="quarter" idx="10"/>
          </p:nvPr>
        </p:nvSpPr>
        <p:spPr/>
        <p:txBody>
          <a:bodyPr/>
          <a:lstStyle/>
          <a:p>
            <a:fld id="{4064E2A9-A970-48BE-B31A-B4EAD540047D}" type="slidenum">
              <a:rPr lang="en-GB" smtClean="0"/>
              <a:t>42</a:t>
            </a:fld>
            <a:endParaRPr lang="en-GB" dirty="0"/>
          </a:p>
        </p:txBody>
      </p:sp>
    </p:spTree>
    <p:extLst>
      <p:ext uri="{BB962C8B-B14F-4D97-AF65-F5344CB8AC3E}">
        <p14:creationId xmlns:p14="http://schemas.microsoft.com/office/powerpoint/2010/main" val="405017539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i="0" dirty="0"/>
              <a:t>This is partner B’s </a:t>
            </a:r>
            <a:r>
              <a:rPr lang="en-GB" i="0" dirty="0" err="1"/>
              <a:t>rolecard</a:t>
            </a:r>
            <a:r>
              <a:rPr lang="en-GB" i="0" dirty="0"/>
              <a:t> for the activity described on the previous slide.</a:t>
            </a:r>
          </a:p>
        </p:txBody>
      </p:sp>
      <p:sp>
        <p:nvSpPr>
          <p:cNvPr id="4" name="Slide Number Placeholder 3"/>
          <p:cNvSpPr>
            <a:spLocks noGrp="1"/>
          </p:cNvSpPr>
          <p:nvPr>
            <p:ph type="sldNum" sz="quarter" idx="10"/>
          </p:nvPr>
        </p:nvSpPr>
        <p:spPr/>
        <p:txBody>
          <a:bodyPr/>
          <a:lstStyle/>
          <a:p>
            <a:fld id="{4064E2A9-A970-48BE-B31A-B4EAD540047D}" type="slidenum">
              <a:rPr lang="en-GB" smtClean="0"/>
              <a:t>43</a:t>
            </a:fld>
            <a:endParaRPr lang="en-GB" dirty="0"/>
          </a:p>
        </p:txBody>
      </p:sp>
    </p:spTree>
    <p:extLst>
      <p:ext uri="{BB962C8B-B14F-4D97-AF65-F5344CB8AC3E}">
        <p14:creationId xmlns:p14="http://schemas.microsoft.com/office/powerpoint/2010/main" val="285532759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b="1" baseline="0" dirty="0"/>
              <a:t>Timing: 10 minutes</a:t>
            </a:r>
          </a:p>
          <a:p>
            <a:pPr marL="0" indent="0">
              <a:buNone/>
            </a:pPr>
            <a:endParaRPr lang="en-GB" b="1" baseline="0" dirty="0"/>
          </a:p>
          <a:p>
            <a:pPr marL="0" indent="0">
              <a:buNone/>
            </a:pPr>
            <a:r>
              <a:rPr lang="en-GB" b="1" baseline="0" dirty="0"/>
              <a:t>Aim: </a:t>
            </a:r>
            <a:r>
              <a:rPr lang="en-GB" b="0" baseline="0" dirty="0"/>
              <a:t>L1 &gt; L2 translation exercise </a:t>
            </a:r>
            <a:r>
              <a:rPr lang="en-GB" baseline="0" dirty="0"/>
              <a:t>bringing together vocabulary and grammar structures practised in this and previous lessons (</a:t>
            </a:r>
            <a:r>
              <a:rPr lang="en-GB" i="1" baseline="0" dirty="0" err="1"/>
              <a:t>j’ai</a:t>
            </a:r>
            <a:r>
              <a:rPr lang="en-GB" baseline="0" dirty="0"/>
              <a:t> and </a:t>
            </a:r>
            <a:r>
              <a:rPr lang="en-GB" i="1" baseline="0" dirty="0" err="1"/>
              <a:t>tu</a:t>
            </a:r>
            <a:r>
              <a:rPr lang="en-GB" i="1" baseline="0" dirty="0"/>
              <a:t> as</a:t>
            </a:r>
            <a:r>
              <a:rPr lang="en-GB" baseline="0" dirty="0"/>
              <a:t>, vocabulary knowledge, order of nouns &amp; adjectives, indefinite articles (un/</a:t>
            </a:r>
            <a:r>
              <a:rPr lang="en-GB" baseline="0" dirty="0" err="1"/>
              <a:t>une</a:t>
            </a:r>
            <a:r>
              <a:rPr lang="en-GB" baseline="0" dirty="0"/>
              <a:t>), adjective agreement).</a:t>
            </a:r>
          </a:p>
          <a:p>
            <a:pPr marL="0" indent="0">
              <a:buNone/>
            </a:pPr>
            <a:endParaRPr lang="en-GB" baseline="0" dirty="0"/>
          </a:p>
          <a:p>
            <a:pPr marL="0" indent="0">
              <a:buNone/>
            </a:pPr>
            <a:r>
              <a:rPr lang="en-GB" b="1" baseline="0" dirty="0"/>
              <a:t>Procedure:</a:t>
            </a:r>
          </a:p>
          <a:p>
            <a:pPr marL="0" indent="0">
              <a:buNone/>
            </a:pPr>
            <a:r>
              <a:rPr lang="en-GB" baseline="0" dirty="0"/>
              <a:t>1. Recap the grammar points outline above as ‘things to remember’ before students begin the task. </a:t>
            </a:r>
          </a:p>
          <a:p>
            <a:pPr marL="0" indent="0">
              <a:buNone/>
            </a:pPr>
            <a:r>
              <a:rPr lang="en-GB" baseline="0" dirty="0"/>
              <a:t>2. Ask students to translate the first two sentences. Give the them time and ensure these are done correctly before letting them do more. </a:t>
            </a:r>
          </a:p>
          <a:p>
            <a:pPr marL="0" indent="0">
              <a:buNone/>
            </a:pPr>
            <a:r>
              <a:rPr lang="en-GB" baseline="0" dirty="0"/>
              <a:t>3. Click to reveal answers.</a:t>
            </a:r>
          </a:p>
          <a:p>
            <a:pPr marL="0" indent="0">
              <a:buNone/>
            </a:pPr>
            <a:r>
              <a:rPr lang="en-GB" baseline="0" dirty="0"/>
              <a:t>4. Move on to the next slide which contains more challenging items.</a:t>
            </a:r>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093758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baseline="0" dirty="0"/>
              <a:t>These are extension items which require learners to remember that ‘do you’ does not have a direct translation equivalent in French. </a:t>
            </a:r>
          </a:p>
          <a:p>
            <a:pPr marL="0" indent="0">
              <a:buNone/>
            </a:pPr>
            <a:r>
              <a:rPr lang="en-GB" baseline="0" dirty="0"/>
              <a:t>Learners are expected to simply put a question mark at the end of the sentence. </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616872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This slide links to Gaming Grammar login screen. The appropriate mission can then be selected from the menu page.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a:solidFill>
                  <a:srgbClr val="002060"/>
                </a:solidFill>
                <a:latin typeface="Century Gothic" panose="020B0502020202020204" pitchFamily="34" charset="0"/>
                <a:cs typeface="Arial"/>
                <a:sym typeface="Arial"/>
              </a:rPr>
              <a:t>Students </a:t>
            </a:r>
            <a:r>
              <a:rPr lang="en-GB" sz="1200" dirty="0">
                <a:solidFill>
                  <a:srgbClr val="002060"/>
                </a:solidFill>
                <a:latin typeface="Century Gothic" panose="020B0502020202020204" pitchFamily="34" charset="0"/>
                <a:cs typeface="Arial"/>
                <a:sym typeface="Arial"/>
              </a:rPr>
              <a:t>will progress through the game at their own rate; teachers should use the teacher interface to check progress. This will help to inform future lesson planning. </a:t>
            </a:r>
          </a:p>
          <a:p>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070010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i="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82317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SSC </a:t>
            </a:r>
            <a:r>
              <a:rPr lang="en-GB" b="1" baseline="0" dirty="0"/>
              <a:t>[u]</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[u] </a:t>
            </a:r>
            <a:r>
              <a:rPr lang="en-GB" baseline="0" dirty="0"/>
              <a:t>and then the </a:t>
            </a:r>
            <a:r>
              <a:rPr lang="en-GB" b="1" baseline="0" dirty="0"/>
              <a:t>source</a:t>
            </a:r>
            <a:r>
              <a:rPr lang="en-GB" baseline="0" dirty="0"/>
              <a:t> word again ‘</a:t>
            </a:r>
            <a:r>
              <a:rPr lang="en-GB" b="1" baseline="0" dirty="0" err="1"/>
              <a:t>tu</a:t>
            </a:r>
            <a:r>
              <a:rPr lang="en-GB" baseline="0" dirty="0"/>
              <a:t>’ (with gesture, if using).</a:t>
            </a:r>
            <a:br>
              <a:rPr lang="en-GB" baseline="0" dirty="0"/>
            </a:br>
            <a:r>
              <a:rPr lang="en-GB" baseline="0" dirty="0"/>
              <a:t>2. 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err="1"/>
              <a:t>tu</a:t>
            </a:r>
            <a:r>
              <a:rPr lang="en-GB" baseline="0" dirty="0"/>
              <a:t> [112]; </a:t>
            </a:r>
            <a:r>
              <a:rPr lang="en-GB" b="1" baseline="0" dirty="0" err="1"/>
              <a:t>salut</a:t>
            </a:r>
            <a:r>
              <a:rPr lang="en-GB" b="1" baseline="0" dirty="0"/>
              <a:t> ! </a:t>
            </a:r>
            <a:r>
              <a:rPr lang="en-GB" b="0" baseline="0" dirty="0"/>
              <a:t>[2205]</a:t>
            </a:r>
            <a:r>
              <a:rPr lang="en-GB" baseline="0" dirty="0"/>
              <a:t> </a:t>
            </a:r>
            <a:r>
              <a:rPr lang="en-GB" b="1" baseline="0" dirty="0" err="1"/>
              <a:t>vue</a:t>
            </a:r>
            <a:r>
              <a:rPr lang="en-GB" baseline="0" dirty="0"/>
              <a:t> [191]; </a:t>
            </a:r>
            <a:r>
              <a:rPr lang="en-GB" b="1" baseline="0" dirty="0"/>
              <a:t>sur</a:t>
            </a:r>
            <a:r>
              <a:rPr lang="en-GB" baseline="0" dirty="0"/>
              <a:t> [16]; </a:t>
            </a:r>
            <a:r>
              <a:rPr lang="en-GB" b="1" baseline="0" dirty="0" err="1"/>
              <a:t>amusant</a:t>
            </a:r>
            <a:r>
              <a:rPr lang="en-GB" baseline="0" dirty="0"/>
              <a:t> [4695]; </a:t>
            </a:r>
            <a:r>
              <a:rPr lang="en-GB" b="1" baseline="0" dirty="0"/>
              <a:t>utiliser </a:t>
            </a:r>
            <a:r>
              <a:rPr lang="en-GB" baseline="0" dirty="0"/>
              <a:t>[345].</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8669567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2847143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“Comment </a:t>
            </a:r>
            <a:r>
              <a:rPr lang="en-GB" baseline="0" dirty="0" err="1"/>
              <a:t>dit</a:t>
            </a:r>
            <a:r>
              <a:rPr lang="en-GB" baseline="0" dirty="0"/>
              <a:t>-on …"</a:t>
            </a:r>
            <a:endParaRPr lang="en-GB" i="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5324199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4 minutes</a:t>
            </a:r>
          </a:p>
          <a:p>
            <a:endParaRPr lang="en-US" b="1" dirty="0"/>
          </a:p>
          <a:p>
            <a:r>
              <a:rPr lang="en-US" b="1" dirty="0"/>
              <a:t>Aim: </a:t>
            </a:r>
            <a:r>
              <a:rPr lang="en-US" b="0" dirty="0"/>
              <a:t>Aural recognition of SSC [u], and revision of SSC [</a:t>
            </a:r>
            <a:r>
              <a:rPr lang="en-US" b="0" dirty="0" err="1"/>
              <a:t>eu</a:t>
            </a:r>
            <a:r>
              <a:rPr lang="en-US" b="0" dirty="0"/>
              <a:t>] introduced in week 1.1.2.</a:t>
            </a:r>
          </a:p>
          <a:p>
            <a:endParaRPr lang="en-US" b="1" dirty="0"/>
          </a:p>
          <a:p>
            <a:r>
              <a:rPr lang="en-US" b="1" dirty="0"/>
              <a:t>Procedure:</a:t>
            </a:r>
          </a:p>
          <a:p>
            <a:r>
              <a:rPr lang="en-US" b="0" dirty="0"/>
              <a:t>1. Click on a picture to hear the word said aloud.</a:t>
            </a:r>
          </a:p>
          <a:p>
            <a:r>
              <a:rPr lang="en-US" b="0" dirty="0"/>
              <a:t>2. Student writes [u] or [</a:t>
            </a:r>
            <a:r>
              <a:rPr lang="en-US" b="0" dirty="0" err="1"/>
              <a:t>eu</a:t>
            </a:r>
            <a:r>
              <a:rPr lang="en-US" b="0" dirty="0"/>
              <a:t>] in their books.</a:t>
            </a:r>
          </a:p>
          <a:p>
            <a:r>
              <a:rPr lang="en-US" b="0" dirty="0"/>
              <a:t>3. Answer revealed on a click.</a:t>
            </a:r>
          </a:p>
          <a:p>
            <a:r>
              <a:rPr lang="en-US" b="0" dirty="0"/>
              <a:t>4. Clarify the meaning of the word.</a:t>
            </a:r>
          </a:p>
          <a:p>
            <a:endParaRPr lang="en-US" b="0" dirty="0"/>
          </a:p>
          <a:p>
            <a:r>
              <a:rPr lang="en-US" b="1" dirty="0"/>
              <a:t>Transcript and w</a:t>
            </a:r>
            <a:r>
              <a:rPr lang="en-GB" b="1" baseline="0" dirty="0" err="1"/>
              <a:t>ord</a:t>
            </a:r>
            <a:r>
              <a:rPr lang="en-GB" b="1" baseline="0" dirty="0"/>
              <a:t> frequency (1 is the most frequent word in French): </a:t>
            </a:r>
            <a:br>
              <a:rPr lang="en-GB" baseline="0" dirty="0"/>
            </a:br>
            <a:r>
              <a:rPr lang="en-GB" baseline="0" dirty="0"/>
              <a:t>plus [19], </a:t>
            </a:r>
            <a:r>
              <a:rPr lang="en-GB" baseline="0" dirty="0" err="1"/>
              <a:t>généreux</a:t>
            </a:r>
            <a:r>
              <a:rPr lang="en-GB" baseline="0" dirty="0"/>
              <a:t> [2015], deux [41], </a:t>
            </a:r>
            <a:r>
              <a:rPr lang="en-GB" baseline="0" dirty="0" err="1"/>
              <a:t>fameux</a:t>
            </a:r>
            <a:r>
              <a:rPr lang="en-GB" baseline="0" dirty="0"/>
              <a:t> [2060], cellule [2151], </a:t>
            </a:r>
            <a:r>
              <a:rPr lang="en-GB" baseline="0" dirty="0" err="1"/>
              <a:t>véhicule</a:t>
            </a:r>
            <a:r>
              <a:rPr lang="en-GB" baseline="0" dirty="0"/>
              <a:t> [1959], diffuser [1995], </a:t>
            </a:r>
            <a:r>
              <a:rPr lang="en-GB" baseline="0" dirty="0" err="1"/>
              <a:t>joueur</a:t>
            </a:r>
            <a:r>
              <a:rPr lang="en-GB" baseline="0" dirty="0"/>
              <a:t> [2003]</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6254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3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To practice production of SSC [u]. To raise awareness of cross-linguistic pronunciation differences. Words chosen are cognates or near-cognates consisting of SSC [u] and consonants which are equivalent or near-equivalent to the English SSC, </a:t>
            </a:r>
            <a:r>
              <a:rPr lang="en-GB" b="0" dirty="0"/>
              <a:t>purposefully chosen for unlearning the connection between the SSC and the English sound. </a:t>
            </a:r>
            <a:r>
              <a:rPr lang="en-US" b="0" dirty="0"/>
              <a:t>The pronunciation of letter ‘u’ in the English translations of these words varies. Students should be made aware that as the pronunciation of [u] in French is consistent, SSC equivalence with English is variable – sometimes it will differ, sometimes it will be the same. </a:t>
            </a:r>
            <a:endParaRPr lang="en-US" b="1" dirty="0"/>
          </a:p>
          <a:p>
            <a:endParaRPr lang="en-US" b="1" dirty="0"/>
          </a:p>
          <a:p>
            <a:r>
              <a:rPr lang="en-US" b="1"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1. Students work in pairs, alternately saying one of the words and listening to spot errors in their partner’s pronunciation.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2. Students get one point for each correct French pronunciation of the SSC and lose a point if they say the English equivalent!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3. Click on the words to check pronunciation. Students repeat.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4. Go over the meaning of the words.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aseline="0" dirty="0"/>
              <a:t>public [285], </a:t>
            </a:r>
            <a:r>
              <a:rPr lang="en-GB" baseline="0" dirty="0" err="1"/>
              <a:t>pur</a:t>
            </a:r>
            <a:r>
              <a:rPr lang="en-GB" baseline="0" dirty="0"/>
              <a:t> [1643], </a:t>
            </a:r>
            <a:r>
              <a:rPr lang="en-GB" baseline="0" dirty="0" err="1"/>
              <a:t>mesure</a:t>
            </a:r>
            <a:r>
              <a:rPr lang="en-GB" baseline="0" dirty="0"/>
              <a:t> [262], culture [993], super [2993], </a:t>
            </a:r>
            <a:r>
              <a:rPr lang="en-GB" baseline="0" dirty="0" err="1"/>
              <a:t>adulte</a:t>
            </a:r>
            <a:r>
              <a:rPr lang="en-GB" baseline="0" dirty="0"/>
              <a:t> [1580], multiple [2072], stupide [3407], </a:t>
            </a:r>
            <a:r>
              <a:rPr lang="en-GB" baseline="0" dirty="0" err="1"/>
              <a:t>duc</a:t>
            </a:r>
            <a:r>
              <a:rPr lang="en-GB" baseline="0" dirty="0"/>
              <a:t> [4804], nature [542]</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34174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083859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04/08/2022</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595811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04/08/2022</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4620002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7352179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732083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2049767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780338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124124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7989532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5868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04/08/2022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7018437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37907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04/08/2022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6434660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04/08/2022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0138597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04/08/2022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0730088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18994777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6428875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7047225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4215211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870786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17421219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859153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8370815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25679761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98321503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3027425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6602231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63688566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322952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09427463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1079179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9115081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7078076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7984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318200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08816244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2689849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1583464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484451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013435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5317693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04/08/2022</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1794183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04/08/2022</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687476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04/08/2022</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376745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jp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5996265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921162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7486140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7891418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8" Type="http://schemas.openxmlformats.org/officeDocument/2006/relationships/audio" Target="../media/audio33.wav"/><Relationship Id="rId3" Type="http://schemas.openxmlformats.org/officeDocument/2006/relationships/audio" Target="../media/audio28.wav"/><Relationship Id="rId7" Type="http://schemas.openxmlformats.org/officeDocument/2006/relationships/audio" Target="../media/audio32.wav"/><Relationship Id="rId2" Type="http://schemas.openxmlformats.org/officeDocument/2006/relationships/notesSlide" Target="../notesSlides/notesSlide10.xml"/><Relationship Id="rId1" Type="http://schemas.openxmlformats.org/officeDocument/2006/relationships/slideLayout" Target="../slideLayouts/slideLayout24.xml"/><Relationship Id="rId6" Type="http://schemas.openxmlformats.org/officeDocument/2006/relationships/audio" Target="../media/audio31.wav"/><Relationship Id="rId5" Type="http://schemas.openxmlformats.org/officeDocument/2006/relationships/audio" Target="../media/audio30.wav"/><Relationship Id="rId10" Type="http://schemas.openxmlformats.org/officeDocument/2006/relationships/image" Target="../media/image10.png"/><Relationship Id="rId4" Type="http://schemas.openxmlformats.org/officeDocument/2006/relationships/audio" Target="../media/audio29.wav"/><Relationship Id="rId9" Type="http://schemas.openxmlformats.org/officeDocument/2006/relationships/audio" Target="../media/audio34.wav"/></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4.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24.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8" Type="http://schemas.openxmlformats.org/officeDocument/2006/relationships/audio" Target="../media/audio40.wav"/><Relationship Id="rId13" Type="http://schemas.openxmlformats.org/officeDocument/2006/relationships/audio" Target="../media/audio45.wav"/><Relationship Id="rId18" Type="http://schemas.openxmlformats.org/officeDocument/2006/relationships/audio" Target="../media/audio50.wav"/><Relationship Id="rId26" Type="http://schemas.openxmlformats.org/officeDocument/2006/relationships/audio" Target="../media/audio58.wav"/><Relationship Id="rId3" Type="http://schemas.openxmlformats.org/officeDocument/2006/relationships/audio" Target="../media/audio35.wav"/><Relationship Id="rId21" Type="http://schemas.openxmlformats.org/officeDocument/2006/relationships/audio" Target="../media/audio53.wav"/><Relationship Id="rId7" Type="http://schemas.openxmlformats.org/officeDocument/2006/relationships/audio" Target="../media/audio39.wav"/><Relationship Id="rId12" Type="http://schemas.openxmlformats.org/officeDocument/2006/relationships/audio" Target="../media/audio44.wav"/><Relationship Id="rId17" Type="http://schemas.openxmlformats.org/officeDocument/2006/relationships/audio" Target="../media/audio49.wav"/><Relationship Id="rId25" Type="http://schemas.openxmlformats.org/officeDocument/2006/relationships/audio" Target="../media/audio57.wav"/><Relationship Id="rId2" Type="http://schemas.openxmlformats.org/officeDocument/2006/relationships/notesSlide" Target="../notesSlides/notesSlide13.xml"/><Relationship Id="rId16" Type="http://schemas.openxmlformats.org/officeDocument/2006/relationships/audio" Target="../media/audio48.wav"/><Relationship Id="rId20" Type="http://schemas.openxmlformats.org/officeDocument/2006/relationships/audio" Target="../media/audio52.wav"/><Relationship Id="rId29"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audio" Target="../media/audio38.wav"/><Relationship Id="rId11" Type="http://schemas.openxmlformats.org/officeDocument/2006/relationships/audio" Target="../media/audio43.wav"/><Relationship Id="rId24" Type="http://schemas.openxmlformats.org/officeDocument/2006/relationships/audio" Target="../media/audio56.wav"/><Relationship Id="rId5" Type="http://schemas.openxmlformats.org/officeDocument/2006/relationships/audio" Target="../media/audio37.wav"/><Relationship Id="rId15" Type="http://schemas.openxmlformats.org/officeDocument/2006/relationships/audio" Target="../media/audio47.wav"/><Relationship Id="rId23" Type="http://schemas.openxmlformats.org/officeDocument/2006/relationships/audio" Target="../media/audio55.wav"/><Relationship Id="rId28" Type="http://schemas.openxmlformats.org/officeDocument/2006/relationships/audio" Target="../media/audio60.wav"/><Relationship Id="rId10" Type="http://schemas.openxmlformats.org/officeDocument/2006/relationships/audio" Target="../media/audio42.wav"/><Relationship Id="rId19" Type="http://schemas.openxmlformats.org/officeDocument/2006/relationships/audio" Target="../media/audio51.wav"/><Relationship Id="rId4" Type="http://schemas.openxmlformats.org/officeDocument/2006/relationships/audio" Target="../media/audio36.wav"/><Relationship Id="rId9" Type="http://schemas.openxmlformats.org/officeDocument/2006/relationships/audio" Target="../media/audio41.wav"/><Relationship Id="rId14" Type="http://schemas.openxmlformats.org/officeDocument/2006/relationships/audio" Target="../media/audio46.wav"/><Relationship Id="rId22" Type="http://schemas.openxmlformats.org/officeDocument/2006/relationships/audio" Target="../media/audio54.wav"/><Relationship Id="rId27" Type="http://schemas.openxmlformats.org/officeDocument/2006/relationships/audio" Target="../media/audio59.wav"/></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audio" Target="../media/audio61.wav"/><Relationship Id="rId2" Type="http://schemas.openxmlformats.org/officeDocument/2006/relationships/notesSlide" Target="../notesSlides/notesSlide16.xml"/><Relationship Id="rId1" Type="http://schemas.openxmlformats.org/officeDocument/2006/relationships/slideLayout" Target="../slideLayouts/slideLayout24.xml"/><Relationship Id="rId5" Type="http://schemas.openxmlformats.org/officeDocument/2006/relationships/image" Target="../media/image24.jpeg"/><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9.xml"/><Relationship Id="rId1" Type="http://schemas.openxmlformats.org/officeDocument/2006/relationships/slideLayout" Target="../slideLayouts/slideLayout6.xml"/><Relationship Id="rId5" Type="http://schemas.openxmlformats.org/officeDocument/2006/relationships/image" Target="../media/image27.png"/><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17.xml"/><Relationship Id="rId5" Type="http://schemas.openxmlformats.org/officeDocument/2006/relationships/image" Target="../media/image5.png"/><Relationship Id="rId4" Type="http://schemas.openxmlformats.org/officeDocument/2006/relationships/audio" Target="../media/audio2.wav"/></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audio" Target="../media/audio63.wav"/><Relationship Id="rId5" Type="http://schemas.openxmlformats.org/officeDocument/2006/relationships/audio" Target="../media/audio62.wav"/><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audio" Target="../media/audio66.wav"/><Relationship Id="rId18" Type="http://schemas.openxmlformats.org/officeDocument/2006/relationships/audio" Target="../media/audio71.wav"/><Relationship Id="rId3" Type="http://schemas.openxmlformats.org/officeDocument/2006/relationships/image" Target="../media/image28.png"/><Relationship Id="rId21" Type="http://schemas.openxmlformats.org/officeDocument/2006/relationships/image" Target="../media/image37.png"/><Relationship Id="rId7" Type="http://schemas.openxmlformats.org/officeDocument/2006/relationships/image" Target="../media/image32.png"/><Relationship Id="rId12" Type="http://schemas.openxmlformats.org/officeDocument/2006/relationships/audio" Target="../media/audio65.wav"/><Relationship Id="rId17" Type="http://schemas.openxmlformats.org/officeDocument/2006/relationships/audio" Target="../media/audio70.wav"/><Relationship Id="rId2" Type="http://schemas.openxmlformats.org/officeDocument/2006/relationships/notesSlide" Target="../notesSlides/notesSlide22.xml"/><Relationship Id="rId16" Type="http://schemas.openxmlformats.org/officeDocument/2006/relationships/audio" Target="../media/audio69.wav"/><Relationship Id="rId20"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31.png"/><Relationship Id="rId11" Type="http://schemas.openxmlformats.org/officeDocument/2006/relationships/audio" Target="../media/audio64.wav"/><Relationship Id="rId5" Type="http://schemas.openxmlformats.org/officeDocument/2006/relationships/image" Target="../media/image30.png"/><Relationship Id="rId15" Type="http://schemas.openxmlformats.org/officeDocument/2006/relationships/audio" Target="../media/audio68.wav"/><Relationship Id="rId10" Type="http://schemas.openxmlformats.org/officeDocument/2006/relationships/image" Target="../media/image35.png"/><Relationship Id="rId19" Type="http://schemas.openxmlformats.org/officeDocument/2006/relationships/image" Target="../media/image10.png"/><Relationship Id="rId4" Type="http://schemas.openxmlformats.org/officeDocument/2006/relationships/image" Target="../media/image29.png"/><Relationship Id="rId9" Type="http://schemas.openxmlformats.org/officeDocument/2006/relationships/image" Target="../media/image34.png"/><Relationship Id="rId14" Type="http://schemas.openxmlformats.org/officeDocument/2006/relationships/audio" Target="../media/audio67.wav"/><Relationship Id="rId22" Type="http://schemas.openxmlformats.org/officeDocument/2006/relationships/image" Target="../media/image38.pn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3" Type="http://schemas.openxmlformats.org/officeDocument/2006/relationships/audio" Target="../media/audio72.wav"/><Relationship Id="rId2" Type="http://schemas.openxmlformats.org/officeDocument/2006/relationships/notesSlide" Target="../notesSlides/notesSlide24.xml"/><Relationship Id="rId1" Type="http://schemas.openxmlformats.org/officeDocument/2006/relationships/slideLayout" Target="../slideLayouts/slideLayout17.xml"/><Relationship Id="rId5" Type="http://schemas.openxmlformats.org/officeDocument/2006/relationships/image" Target="../media/image39.png"/><Relationship Id="rId4" Type="http://schemas.openxmlformats.org/officeDocument/2006/relationships/audio" Target="../media/audio73.wav"/></Relationships>
</file>

<file path=ppt/slides/_rels/slide25.xml.rels><?xml version="1.0" encoding="UTF-8" standalone="yes"?>
<Relationships xmlns="http://schemas.openxmlformats.org/package/2006/relationships"><Relationship Id="rId3" Type="http://schemas.openxmlformats.org/officeDocument/2006/relationships/audio" Target="../media/audio72.wav"/><Relationship Id="rId2" Type="http://schemas.openxmlformats.org/officeDocument/2006/relationships/notesSlide" Target="../notesSlides/notesSlide25.xml"/><Relationship Id="rId1" Type="http://schemas.openxmlformats.org/officeDocument/2006/relationships/slideLayout" Target="../slideLayouts/slideLayout17.xml"/><Relationship Id="rId4" Type="http://schemas.openxmlformats.org/officeDocument/2006/relationships/audio" Target="../media/audio73.wav"/></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6.xml"/><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8" Type="http://schemas.openxmlformats.org/officeDocument/2006/relationships/audio" Target="../media/audio77.wav"/><Relationship Id="rId13" Type="http://schemas.openxmlformats.org/officeDocument/2006/relationships/image" Target="../media/image41.png"/><Relationship Id="rId3" Type="http://schemas.openxmlformats.org/officeDocument/2006/relationships/audio" Target="../media/audio72.wav"/><Relationship Id="rId7" Type="http://schemas.openxmlformats.org/officeDocument/2006/relationships/audio" Target="../media/audio76.wav"/><Relationship Id="rId12" Type="http://schemas.openxmlformats.org/officeDocument/2006/relationships/image" Target="../media/image40.png"/><Relationship Id="rId2" Type="http://schemas.openxmlformats.org/officeDocument/2006/relationships/notesSlide" Target="../notesSlides/notesSlide27.xml"/><Relationship Id="rId1" Type="http://schemas.openxmlformats.org/officeDocument/2006/relationships/slideLayout" Target="../slideLayouts/slideLayout6.xml"/><Relationship Id="rId6" Type="http://schemas.openxmlformats.org/officeDocument/2006/relationships/audio" Target="../media/audio75.wav"/><Relationship Id="rId11" Type="http://schemas.openxmlformats.org/officeDocument/2006/relationships/image" Target="../media/image39.png"/><Relationship Id="rId5" Type="http://schemas.openxmlformats.org/officeDocument/2006/relationships/audio" Target="../media/audio74.wav"/><Relationship Id="rId15" Type="http://schemas.openxmlformats.org/officeDocument/2006/relationships/image" Target="../media/image43.png"/><Relationship Id="rId10" Type="http://schemas.openxmlformats.org/officeDocument/2006/relationships/audio" Target="../media/audio79.wav"/><Relationship Id="rId4" Type="http://schemas.openxmlformats.org/officeDocument/2006/relationships/audio" Target="../media/audio73.wav"/><Relationship Id="rId9" Type="http://schemas.openxmlformats.org/officeDocument/2006/relationships/audio" Target="../media/audio78.wav"/><Relationship Id="rId14" Type="http://schemas.openxmlformats.org/officeDocument/2006/relationships/image" Target="../media/image42.png"/></Relationships>
</file>

<file path=ppt/slides/_rels/slide28.xml.rels><?xml version="1.0" encoding="UTF-8" standalone="yes"?>
<Relationships xmlns="http://schemas.openxmlformats.org/package/2006/relationships"><Relationship Id="rId8" Type="http://schemas.openxmlformats.org/officeDocument/2006/relationships/audio" Target="../media/audio77.wav"/><Relationship Id="rId3" Type="http://schemas.openxmlformats.org/officeDocument/2006/relationships/audio" Target="../media/audio72.wav"/><Relationship Id="rId7" Type="http://schemas.openxmlformats.org/officeDocument/2006/relationships/audio" Target="../media/audio76.wav"/><Relationship Id="rId2" Type="http://schemas.openxmlformats.org/officeDocument/2006/relationships/notesSlide" Target="../notesSlides/notesSlide28.xml"/><Relationship Id="rId1" Type="http://schemas.openxmlformats.org/officeDocument/2006/relationships/slideLayout" Target="../slideLayouts/slideLayout6.xml"/><Relationship Id="rId6" Type="http://schemas.openxmlformats.org/officeDocument/2006/relationships/audio" Target="../media/audio75.wav"/><Relationship Id="rId11" Type="http://schemas.openxmlformats.org/officeDocument/2006/relationships/image" Target="../media/image39.png"/><Relationship Id="rId5" Type="http://schemas.openxmlformats.org/officeDocument/2006/relationships/audio" Target="../media/audio74.wav"/><Relationship Id="rId10" Type="http://schemas.openxmlformats.org/officeDocument/2006/relationships/audio" Target="../media/audio79.wav"/><Relationship Id="rId4" Type="http://schemas.openxmlformats.org/officeDocument/2006/relationships/audio" Target="../media/audio73.wav"/><Relationship Id="rId9" Type="http://schemas.openxmlformats.org/officeDocument/2006/relationships/audio" Target="../media/audio78.wav"/></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17.xml"/><Relationship Id="rId4" Type="http://schemas.openxmlformats.org/officeDocument/2006/relationships/audio" Target="../media/audio2.wav"/></Relationships>
</file>

<file path=ppt/slides/_rels/slide30.xml.rels><?xml version="1.0" encoding="UTF-8" standalone="yes"?>
<Relationships xmlns="http://schemas.openxmlformats.org/package/2006/relationships"><Relationship Id="rId8" Type="http://schemas.openxmlformats.org/officeDocument/2006/relationships/audio" Target="../media/audio82.wav"/><Relationship Id="rId13" Type="http://schemas.openxmlformats.org/officeDocument/2006/relationships/image" Target="../media/image48.png"/><Relationship Id="rId18" Type="http://schemas.openxmlformats.org/officeDocument/2006/relationships/image" Target="../media/image50.png"/><Relationship Id="rId3" Type="http://schemas.openxmlformats.org/officeDocument/2006/relationships/image" Target="../media/image10.png"/><Relationship Id="rId7" Type="http://schemas.openxmlformats.org/officeDocument/2006/relationships/image" Target="../media/image45.png"/><Relationship Id="rId12" Type="http://schemas.openxmlformats.org/officeDocument/2006/relationships/audio" Target="../media/audio84.wav"/><Relationship Id="rId17" Type="http://schemas.openxmlformats.org/officeDocument/2006/relationships/audio" Target="../media/audio87.wav"/><Relationship Id="rId2" Type="http://schemas.openxmlformats.org/officeDocument/2006/relationships/notesSlide" Target="../notesSlides/notesSlide30.xml"/><Relationship Id="rId16"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audio" Target="../media/audio81.wav"/><Relationship Id="rId11" Type="http://schemas.openxmlformats.org/officeDocument/2006/relationships/image" Target="../media/image47.png"/><Relationship Id="rId5" Type="http://schemas.openxmlformats.org/officeDocument/2006/relationships/image" Target="../media/image44.png"/><Relationship Id="rId15" Type="http://schemas.openxmlformats.org/officeDocument/2006/relationships/audio" Target="../media/audio86.wav"/><Relationship Id="rId10" Type="http://schemas.openxmlformats.org/officeDocument/2006/relationships/audio" Target="../media/audio83.wav"/><Relationship Id="rId4" Type="http://schemas.openxmlformats.org/officeDocument/2006/relationships/audio" Target="../media/audio80.wav"/><Relationship Id="rId9" Type="http://schemas.openxmlformats.org/officeDocument/2006/relationships/image" Target="../media/image46.png"/><Relationship Id="rId14" Type="http://schemas.openxmlformats.org/officeDocument/2006/relationships/audio" Target="../media/audio85.wav"/></Relationships>
</file>

<file path=ppt/slides/_rels/slide31.xml.rels><?xml version="1.0" encoding="UTF-8" standalone="yes"?>
<Relationships xmlns="http://schemas.openxmlformats.org/package/2006/relationships"><Relationship Id="rId8" Type="http://schemas.openxmlformats.org/officeDocument/2006/relationships/audio" Target="../media/audio92.wav"/><Relationship Id="rId3" Type="http://schemas.openxmlformats.org/officeDocument/2006/relationships/image" Target="../media/image10.png"/><Relationship Id="rId7" Type="http://schemas.openxmlformats.org/officeDocument/2006/relationships/audio" Target="../media/audio91.wav"/><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audio" Target="../media/audio90.wav"/><Relationship Id="rId11" Type="http://schemas.openxmlformats.org/officeDocument/2006/relationships/audio" Target="../media/audio95.wav"/><Relationship Id="rId5" Type="http://schemas.openxmlformats.org/officeDocument/2006/relationships/audio" Target="../media/audio89.wav"/><Relationship Id="rId10" Type="http://schemas.openxmlformats.org/officeDocument/2006/relationships/audio" Target="../media/audio94.wav"/><Relationship Id="rId4" Type="http://schemas.openxmlformats.org/officeDocument/2006/relationships/audio" Target="../media/audio88.wav"/><Relationship Id="rId9" Type="http://schemas.openxmlformats.org/officeDocument/2006/relationships/audio" Target="../media/audio93.wav"/></Relationships>
</file>

<file path=ppt/slides/_rels/slide32.xml.rels><?xml version="1.0" encoding="UTF-8" standalone="yes"?>
<Relationships xmlns="http://schemas.openxmlformats.org/package/2006/relationships"><Relationship Id="rId8" Type="http://schemas.openxmlformats.org/officeDocument/2006/relationships/audio" Target="../media/audio92.wav"/><Relationship Id="rId3" Type="http://schemas.openxmlformats.org/officeDocument/2006/relationships/image" Target="../media/image10.png"/><Relationship Id="rId7" Type="http://schemas.openxmlformats.org/officeDocument/2006/relationships/audio" Target="../media/audio91.wav"/><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audio" Target="../media/audio90.wav"/><Relationship Id="rId11" Type="http://schemas.openxmlformats.org/officeDocument/2006/relationships/audio" Target="../media/audio95.wav"/><Relationship Id="rId5" Type="http://schemas.openxmlformats.org/officeDocument/2006/relationships/audio" Target="../media/audio89.wav"/><Relationship Id="rId10" Type="http://schemas.openxmlformats.org/officeDocument/2006/relationships/audio" Target="../media/audio94.wav"/><Relationship Id="rId4" Type="http://schemas.openxmlformats.org/officeDocument/2006/relationships/audio" Target="../media/audio88.wav"/><Relationship Id="rId9" Type="http://schemas.openxmlformats.org/officeDocument/2006/relationships/audio" Target="../media/audio93.wav"/></Relationships>
</file>

<file path=ppt/slides/_rels/slide33.xml.rels><?xml version="1.0" encoding="UTF-8" standalone="yes"?>
<Relationships xmlns="http://schemas.openxmlformats.org/package/2006/relationships"><Relationship Id="rId8" Type="http://schemas.openxmlformats.org/officeDocument/2006/relationships/audio" Target="../media/audio92.wav"/><Relationship Id="rId3" Type="http://schemas.openxmlformats.org/officeDocument/2006/relationships/image" Target="../media/image10.png"/><Relationship Id="rId7" Type="http://schemas.openxmlformats.org/officeDocument/2006/relationships/audio" Target="../media/audio91.wav"/><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audio" Target="../media/audio90.wav"/><Relationship Id="rId11" Type="http://schemas.openxmlformats.org/officeDocument/2006/relationships/audio" Target="../media/audio95.wav"/><Relationship Id="rId5" Type="http://schemas.openxmlformats.org/officeDocument/2006/relationships/audio" Target="../media/audio89.wav"/><Relationship Id="rId10" Type="http://schemas.openxmlformats.org/officeDocument/2006/relationships/audio" Target="../media/audio94.wav"/><Relationship Id="rId4" Type="http://schemas.openxmlformats.org/officeDocument/2006/relationships/audio" Target="../media/audio88.wav"/><Relationship Id="rId9" Type="http://schemas.openxmlformats.org/officeDocument/2006/relationships/audio" Target="../media/audio93.wav"/></Relationships>
</file>

<file path=ppt/slides/_rels/slide3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4.xml"/><Relationship Id="rId1" Type="http://schemas.openxmlformats.org/officeDocument/2006/relationships/slideLayout" Target="../slideLayouts/slideLayout35.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3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5.xml"/><Relationship Id="rId1" Type="http://schemas.openxmlformats.org/officeDocument/2006/relationships/slideLayout" Target="../slideLayouts/slideLayout35.xml"/></Relationships>
</file>

<file path=ppt/slides/_rels/slide3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6.xml"/><Relationship Id="rId1" Type="http://schemas.openxmlformats.org/officeDocument/2006/relationships/slideLayout" Target="../slideLayouts/slideLayout35.xml"/><Relationship Id="rId4" Type="http://schemas.openxmlformats.org/officeDocument/2006/relationships/image" Target="../media/image28.png"/></Relationships>
</file>

<file path=ppt/slides/_rels/slide3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7.xml"/><Relationship Id="rId1" Type="http://schemas.openxmlformats.org/officeDocument/2006/relationships/slideLayout" Target="../slideLayouts/slideLayout24.xml"/><Relationship Id="rId5" Type="http://schemas.openxmlformats.org/officeDocument/2006/relationships/image" Target="../media/image55.png"/><Relationship Id="rId4" Type="http://schemas.openxmlformats.org/officeDocument/2006/relationships/image" Target="../media/image54.png"/></Relationships>
</file>

<file path=ppt/slides/_rels/slide3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openxmlformats.org/officeDocument/2006/relationships/audio" Target="../media/audio98.wav"/><Relationship Id="rId3" Type="http://schemas.openxmlformats.org/officeDocument/2006/relationships/image" Target="../media/image56.png"/><Relationship Id="rId7" Type="http://schemas.openxmlformats.org/officeDocument/2006/relationships/audio" Target="../media/audio97.wav"/><Relationship Id="rId12" Type="http://schemas.openxmlformats.org/officeDocument/2006/relationships/image" Target="../media/image60.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audio" Target="../media/audio96.wav"/><Relationship Id="rId11" Type="http://schemas.openxmlformats.org/officeDocument/2006/relationships/image" Target="../media/image59.png"/><Relationship Id="rId5" Type="http://schemas.openxmlformats.org/officeDocument/2006/relationships/image" Target="../media/image58.png"/><Relationship Id="rId10" Type="http://schemas.openxmlformats.org/officeDocument/2006/relationships/audio" Target="../media/audio99.wav"/><Relationship Id="rId4" Type="http://schemas.openxmlformats.org/officeDocument/2006/relationships/image" Target="../media/image57.png"/><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10.png"/><Relationship Id="rId7" Type="http://schemas.openxmlformats.org/officeDocument/2006/relationships/image" Target="../media/image59.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41.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png"/><Relationship Id="rId7" Type="http://schemas.openxmlformats.org/officeDocument/2006/relationships/image" Target="../media/image59.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58.png"/><Relationship Id="rId4" Type="http://schemas.openxmlformats.org/officeDocument/2006/relationships/image" Target="../media/image57.png"/></Relationships>
</file>

<file path=ppt/slides/_rels/slide42.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34.png"/><Relationship Id="rId7" Type="http://schemas.openxmlformats.org/officeDocument/2006/relationships/image" Target="../media/image58.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57.png"/><Relationship Id="rId11" Type="http://schemas.openxmlformats.org/officeDocument/2006/relationships/image" Target="../media/image28.png"/><Relationship Id="rId5" Type="http://schemas.openxmlformats.org/officeDocument/2006/relationships/image" Target="../media/image32.png"/><Relationship Id="rId10" Type="http://schemas.openxmlformats.org/officeDocument/2006/relationships/image" Target="../media/image63.png"/><Relationship Id="rId4" Type="http://schemas.openxmlformats.org/officeDocument/2006/relationships/image" Target="../media/image62.png"/><Relationship Id="rId9" Type="http://schemas.openxmlformats.org/officeDocument/2006/relationships/image" Target="../media/image10.png"/></Relationships>
</file>

<file path=ppt/slides/_rels/slide43.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10.png"/><Relationship Id="rId7" Type="http://schemas.openxmlformats.org/officeDocument/2006/relationships/image" Target="../media/image57.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32.png"/><Relationship Id="rId11" Type="http://schemas.openxmlformats.org/officeDocument/2006/relationships/image" Target="../media/image28.png"/><Relationship Id="rId5" Type="http://schemas.openxmlformats.org/officeDocument/2006/relationships/image" Target="../media/image62.png"/><Relationship Id="rId10" Type="http://schemas.openxmlformats.org/officeDocument/2006/relationships/image" Target="../media/image63.png"/><Relationship Id="rId4" Type="http://schemas.openxmlformats.org/officeDocument/2006/relationships/image" Target="../media/image34.png"/><Relationship Id="rId9" Type="http://schemas.openxmlformats.org/officeDocument/2006/relationships/image" Target="../media/image56.png"/></Relationships>
</file>

<file path=ppt/slides/_rels/slide4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4.xml"/><Relationship Id="rId1" Type="http://schemas.openxmlformats.org/officeDocument/2006/relationships/slideLayout" Target="../slideLayouts/slideLayout6.xml"/><Relationship Id="rId5" Type="http://schemas.microsoft.com/office/2007/relationships/hdphoto" Target="../media/hdphoto1.wdp"/><Relationship Id="rId4" Type="http://schemas.openxmlformats.org/officeDocument/2006/relationships/image" Target="../media/image64.png"/></Relationships>
</file>

<file path=ppt/slides/_rels/slide4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5.xml"/><Relationship Id="rId1" Type="http://schemas.openxmlformats.org/officeDocument/2006/relationships/slideLayout" Target="../slideLayouts/slideLayout6.xml"/><Relationship Id="rId5" Type="http://schemas.microsoft.com/office/2007/relationships/hdphoto" Target="../media/hdphoto1.wdp"/><Relationship Id="rId4" Type="http://schemas.openxmlformats.org/officeDocument/2006/relationships/image" Target="../media/image64.png"/></Relationships>
</file>

<file path=ppt/slides/_rels/slide4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6.xml"/><Relationship Id="rId1" Type="http://schemas.openxmlformats.org/officeDocument/2006/relationships/slideLayout" Target="../slideLayouts/slideLayout6.xml"/><Relationship Id="rId5" Type="http://schemas.openxmlformats.org/officeDocument/2006/relationships/hyperlink" Target="https://www.gaminggrammar.com/" TargetMode="External"/><Relationship Id="rId4" Type="http://schemas.openxmlformats.org/officeDocument/2006/relationships/image" Target="../media/image65.JPG"/></Relationships>
</file>

<file path=ppt/slides/_rels/slide47.xml.rels><?xml version="1.0" encoding="UTF-8" standalone="yes"?>
<Relationships xmlns="http://schemas.openxmlformats.org/package/2006/relationships"><Relationship Id="rId8" Type="http://schemas.openxmlformats.org/officeDocument/2006/relationships/hyperlink" Target="https://quizlet.com/gb/436201249/year-7-french-term-11-week-5-flash-cards/" TargetMode="External"/><Relationship Id="rId3" Type="http://schemas.openxmlformats.org/officeDocument/2006/relationships/image" Target="../media/image10.png"/><Relationship Id="rId7" Type="http://schemas.openxmlformats.org/officeDocument/2006/relationships/hyperlink" Target="https://resources.ncelp.org/concern/resources/hd76s0456?locale=en" TargetMode="External"/><Relationship Id="rId2" Type="http://schemas.openxmlformats.org/officeDocument/2006/relationships/notesSlide" Target="../notesSlides/notesSlide47.xml"/><Relationship Id="rId1" Type="http://schemas.openxmlformats.org/officeDocument/2006/relationships/slideLayout" Target="../slideLayouts/slideLayout24.xml"/><Relationship Id="rId6" Type="http://schemas.openxmlformats.org/officeDocument/2006/relationships/image" Target="../media/image67.png"/><Relationship Id="rId5" Type="http://schemas.openxmlformats.org/officeDocument/2006/relationships/hyperlink" Target="http://www.ncelp.org/audio/FY7T1-1W5" TargetMode="External"/><Relationship Id="rId10" Type="http://schemas.openxmlformats.org/officeDocument/2006/relationships/image" Target="../media/image68.png"/><Relationship Id="rId4" Type="http://schemas.openxmlformats.org/officeDocument/2006/relationships/image" Target="../media/image66.png"/><Relationship Id="rId9" Type="http://schemas.openxmlformats.org/officeDocument/2006/relationships/hyperlink" Target="https://quizlet.com/gb/436199795/year-7-french-term-11-week-2-flash-cards/" TargetMode="External"/></Relationships>
</file>

<file path=ppt/slides/_rels/slide5.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8.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audio" Target="../media/audio4.wav"/><Relationship Id="rId11" Type="http://schemas.openxmlformats.org/officeDocument/2006/relationships/image" Target="../media/image6.png"/><Relationship Id="rId5" Type="http://schemas.openxmlformats.org/officeDocument/2006/relationships/audio" Target="../media/audio2.wav"/><Relationship Id="rId10" Type="http://schemas.openxmlformats.org/officeDocument/2006/relationships/audio" Target="../media/audio8.wav"/><Relationship Id="rId4" Type="http://schemas.openxmlformats.org/officeDocument/2006/relationships/audio" Target="../media/audio3.wav"/><Relationship Id="rId9" Type="http://schemas.openxmlformats.org/officeDocument/2006/relationships/audio" Target="../media/audio7.wav"/><Relationship Id="rId14" Type="http://schemas.openxmlformats.org/officeDocument/2006/relationships/image" Target="../media/image9.jpeg"/></Relationships>
</file>

<file path=ppt/slides/_rels/slide6.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audio" Target="../media/audio4.wav"/><Relationship Id="rId11" Type="http://schemas.openxmlformats.org/officeDocument/2006/relationships/image" Target="../media/image6.png"/><Relationship Id="rId5" Type="http://schemas.openxmlformats.org/officeDocument/2006/relationships/audio" Target="../media/audio2.wav"/><Relationship Id="rId10" Type="http://schemas.openxmlformats.org/officeDocument/2006/relationships/audio" Target="../media/audio8.wav"/><Relationship Id="rId4" Type="http://schemas.openxmlformats.org/officeDocument/2006/relationships/audio" Target="../media/audio3.wav"/><Relationship Id="rId9" Type="http://schemas.openxmlformats.org/officeDocument/2006/relationships/audio" Target="../media/audio7.wav"/></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8" Type="http://schemas.openxmlformats.org/officeDocument/2006/relationships/audio" Target="../media/audio11.wav"/><Relationship Id="rId13" Type="http://schemas.openxmlformats.org/officeDocument/2006/relationships/audio" Target="../media/audio14.wav"/><Relationship Id="rId18" Type="http://schemas.openxmlformats.org/officeDocument/2006/relationships/image" Target="../media/image17.png"/><Relationship Id="rId3" Type="http://schemas.openxmlformats.org/officeDocument/2006/relationships/image" Target="../media/image10.png"/><Relationship Id="rId7" Type="http://schemas.openxmlformats.org/officeDocument/2006/relationships/image" Target="../media/image12.png"/><Relationship Id="rId12" Type="http://schemas.openxmlformats.org/officeDocument/2006/relationships/image" Target="../media/image14.png"/><Relationship Id="rId17" Type="http://schemas.openxmlformats.org/officeDocument/2006/relationships/audio" Target="../media/audio16.wav"/><Relationship Id="rId2" Type="http://schemas.openxmlformats.org/officeDocument/2006/relationships/notesSlide" Target="../notesSlides/notesSlide8.xml"/><Relationship Id="rId16" Type="http://schemas.openxmlformats.org/officeDocument/2006/relationships/image" Target="../media/image16.png"/><Relationship Id="rId20" Type="http://schemas.openxmlformats.org/officeDocument/2006/relationships/image" Target="../media/image18.png"/><Relationship Id="rId1" Type="http://schemas.openxmlformats.org/officeDocument/2006/relationships/slideLayout" Target="../slideLayouts/slideLayout24.xml"/><Relationship Id="rId6" Type="http://schemas.openxmlformats.org/officeDocument/2006/relationships/audio" Target="../media/audio10.wav"/><Relationship Id="rId11" Type="http://schemas.openxmlformats.org/officeDocument/2006/relationships/audio" Target="../media/audio13.wav"/><Relationship Id="rId5" Type="http://schemas.openxmlformats.org/officeDocument/2006/relationships/image" Target="../media/image11.png"/><Relationship Id="rId15" Type="http://schemas.openxmlformats.org/officeDocument/2006/relationships/audio" Target="../media/audio15.wav"/><Relationship Id="rId10" Type="http://schemas.openxmlformats.org/officeDocument/2006/relationships/image" Target="../media/image13.png"/><Relationship Id="rId19" Type="http://schemas.openxmlformats.org/officeDocument/2006/relationships/audio" Target="../media/audio17.wav"/><Relationship Id="rId4" Type="http://schemas.openxmlformats.org/officeDocument/2006/relationships/audio" Target="../media/audio9.wav"/><Relationship Id="rId9" Type="http://schemas.openxmlformats.org/officeDocument/2006/relationships/audio" Target="../media/audio12.wav"/><Relationship Id="rId14" Type="http://schemas.openxmlformats.org/officeDocument/2006/relationships/image" Target="../media/image15.png"/></Relationships>
</file>

<file path=ppt/slides/_rels/slide9.xml.rels><?xml version="1.0" encoding="UTF-8" standalone="yes"?>
<Relationships xmlns="http://schemas.openxmlformats.org/package/2006/relationships"><Relationship Id="rId8" Type="http://schemas.openxmlformats.org/officeDocument/2006/relationships/audio" Target="../media/audio22.wav"/><Relationship Id="rId13" Type="http://schemas.openxmlformats.org/officeDocument/2006/relationships/audio" Target="../media/audio27.wav"/><Relationship Id="rId3" Type="http://schemas.openxmlformats.org/officeDocument/2006/relationships/image" Target="../media/image10.png"/><Relationship Id="rId7" Type="http://schemas.openxmlformats.org/officeDocument/2006/relationships/audio" Target="../media/audio21.wav"/><Relationship Id="rId12" Type="http://schemas.openxmlformats.org/officeDocument/2006/relationships/audio" Target="../media/audio26.wav"/><Relationship Id="rId2" Type="http://schemas.openxmlformats.org/officeDocument/2006/relationships/notesSlide" Target="../notesSlides/notesSlide9.xml"/><Relationship Id="rId1" Type="http://schemas.openxmlformats.org/officeDocument/2006/relationships/slideLayout" Target="../slideLayouts/slideLayout24.xml"/><Relationship Id="rId6" Type="http://schemas.openxmlformats.org/officeDocument/2006/relationships/audio" Target="../media/audio20.wav"/><Relationship Id="rId11" Type="http://schemas.openxmlformats.org/officeDocument/2006/relationships/audio" Target="../media/audio25.wav"/><Relationship Id="rId5" Type="http://schemas.openxmlformats.org/officeDocument/2006/relationships/audio" Target="../media/audio19.wav"/><Relationship Id="rId10" Type="http://schemas.openxmlformats.org/officeDocument/2006/relationships/audio" Target="../media/audio24.wav"/><Relationship Id="rId4" Type="http://schemas.openxmlformats.org/officeDocument/2006/relationships/audio" Target="../media/audio18.wav"/><Relationship Id="rId9" Type="http://schemas.openxmlformats.org/officeDocument/2006/relationships/audio" Target="../media/audio23.wav"/></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2" name="Group 1" descr="background rectangle">
            <a:extLst>
              <a:ext uri="{C183D7F6-B498-43B3-948B-1728B52AA6E4}">
                <adec:decorative xmlns:adec="http://schemas.microsoft.com/office/drawing/2017/decorative" val="1"/>
              </a:ext>
            </a:extLst>
          </p:cNvPr>
          <p:cNvGrpSpPr/>
          <p:nvPr/>
        </p:nvGrpSpPr>
        <p:grpSpPr>
          <a:xfrm>
            <a:off x="0" y="0"/>
            <a:ext cx="12172735" cy="6860761"/>
            <a:chOff x="-5614" y="-2779"/>
            <a:chExt cx="12172735" cy="6906416"/>
          </a:xfrm>
        </p:grpSpPr>
        <p:grpSp>
          <p:nvGrpSpPr>
            <p:cNvPr id="8" name="Group 7"/>
            <p:cNvGrpSpPr/>
            <p:nvPr/>
          </p:nvGrpSpPr>
          <p:grpSpPr>
            <a:xfrm>
              <a:off x="-2804" y="-1388"/>
              <a:ext cx="12169925" cy="6903634"/>
              <a:chOff x="53641" y="-1388"/>
              <a:chExt cx="12169925" cy="6903634"/>
            </a:xfrm>
            <a:solidFill>
              <a:srgbClr val="E3EAFD"/>
            </a:solidFill>
          </p:grpSpPr>
          <p:sp>
            <p:nvSpPr>
              <p:cNvPr id="9" name="Isosceles Triangle 8">
                <a:extLst>
                  <a:ext uri="{C183D7F6-B498-43B3-948B-1728B52AA6E4}">
                    <adec:decorative xmlns:adec="http://schemas.microsoft.com/office/drawing/2017/decorative" val="1"/>
                  </a:ext>
                </a:extLst>
              </p:cNvPr>
              <p:cNvSpPr/>
              <p:nvPr/>
            </p:nvSpPr>
            <p:spPr>
              <a:xfrm rot="5400000">
                <a:off x="4989567" y="-331753"/>
                <a:ext cx="6903634" cy="7564364"/>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Rectangle 9"/>
              <p:cNvSpPr/>
              <p:nvPr/>
            </p:nvSpPr>
            <p:spPr>
              <a:xfrm>
                <a:off x="53641" y="0"/>
                <a:ext cx="4635976" cy="690224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64041" y="-321449"/>
              <a:ext cx="6903637" cy="7540978"/>
            </a:xfrm>
            <a:prstGeom prst="triangle">
              <a:avLst>
                <a:gd name="adj" fmla="val 0"/>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 name="Rectangle 4">
              <a:extLst>
                <a:ext uri="{C183D7F6-B498-43B3-948B-1728B52AA6E4}">
                  <adec:decorative xmlns:adec="http://schemas.microsoft.com/office/drawing/2017/decorative" val="1"/>
                </a:ext>
              </a:extLst>
            </p:cNvPr>
            <p:cNvSpPr/>
            <p:nvPr/>
          </p:nvSpPr>
          <p:spPr>
            <a:xfrm>
              <a:off x="-5614" y="1"/>
              <a:ext cx="4350984" cy="6903636"/>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3" name="Title 2">
            <a:extLst>
              <a:ext uri="{FF2B5EF4-FFF2-40B4-BE49-F238E27FC236}">
                <a16:creationId xmlns:a16="http://schemas.microsoft.com/office/drawing/2014/main" id="{364517F0-A710-4042-8099-701E8D464216}"/>
              </a:ext>
            </a:extLst>
          </p:cNvPr>
          <p:cNvSpPr>
            <a:spLocks noGrp="1"/>
          </p:cNvSpPr>
          <p:nvPr>
            <p:ph type="ctrTitle"/>
          </p:nvPr>
        </p:nvSpPr>
        <p:spPr>
          <a:xfrm>
            <a:off x="180000" y="1883962"/>
            <a:ext cx="7308549" cy="1062010"/>
          </a:xfrm>
        </p:spPr>
        <p:txBody>
          <a:bodyPr>
            <a:normAutofit fontScale="90000"/>
          </a:bodyPr>
          <a:lstStyle/>
          <a:p>
            <a:pPr algn="l"/>
            <a:r>
              <a:rPr lang="en-GB" sz="4000" b="1" dirty="0">
                <a:solidFill>
                  <a:prstClr val="white"/>
                </a:solidFill>
              </a:rPr>
              <a:t>Describing what people have</a:t>
            </a:r>
            <a:br>
              <a:rPr lang="en-GB" sz="4000" b="1" dirty="0">
                <a:solidFill>
                  <a:prstClr val="white"/>
                </a:solidFill>
              </a:rPr>
            </a:br>
            <a:endParaRPr lang="en-US" sz="4000" dirty="0"/>
          </a:p>
        </p:txBody>
      </p:sp>
      <p:sp>
        <p:nvSpPr>
          <p:cNvPr id="6" name="Subtitle 5">
            <a:extLst>
              <a:ext uri="{FF2B5EF4-FFF2-40B4-BE49-F238E27FC236}">
                <a16:creationId xmlns:a16="http://schemas.microsoft.com/office/drawing/2014/main" id="{40A580B7-C268-0342-99CB-FE5B503198AA}"/>
              </a:ext>
            </a:extLst>
          </p:cNvPr>
          <p:cNvSpPr>
            <a:spLocks noGrp="1"/>
          </p:cNvSpPr>
          <p:nvPr>
            <p:ph type="subTitle" idx="1"/>
          </p:nvPr>
        </p:nvSpPr>
        <p:spPr>
          <a:xfrm>
            <a:off x="180000" y="2542938"/>
            <a:ext cx="7748076" cy="886062"/>
          </a:xfrm>
        </p:spPr>
        <p:txBody>
          <a:bodyPr>
            <a:noAutofit/>
          </a:bodyPr>
          <a:lstStyle/>
          <a:p>
            <a:pPr algn="l"/>
            <a:r>
              <a:rPr lang="en-GB" sz="3000" dirty="0" err="1">
                <a:solidFill>
                  <a:prstClr val="white"/>
                </a:solidFill>
              </a:rPr>
              <a:t>avoir</a:t>
            </a:r>
            <a:r>
              <a:rPr lang="en-GB" sz="3000" dirty="0">
                <a:solidFill>
                  <a:prstClr val="white"/>
                </a:solidFill>
              </a:rPr>
              <a:t> (je, </a:t>
            </a:r>
            <a:r>
              <a:rPr lang="en-GB" sz="3000" b="1" dirty="0" err="1">
                <a:solidFill>
                  <a:prstClr val="white"/>
                </a:solidFill>
              </a:rPr>
              <a:t>tu</a:t>
            </a:r>
            <a:r>
              <a:rPr lang="en-GB" sz="3000" dirty="0">
                <a:solidFill>
                  <a:prstClr val="white"/>
                </a:solidFill>
              </a:rPr>
              <a:t>, </a:t>
            </a:r>
            <a:r>
              <a:rPr lang="en-GB" sz="3000" dirty="0" err="1">
                <a:solidFill>
                  <a:prstClr val="white"/>
                </a:solidFill>
              </a:rPr>
              <a:t>il</a:t>
            </a:r>
            <a:r>
              <a:rPr lang="en-GB" sz="3000" dirty="0">
                <a:solidFill>
                  <a:prstClr val="white"/>
                </a:solidFill>
              </a:rPr>
              <a:t>/</a:t>
            </a:r>
            <a:r>
              <a:rPr lang="en-GB" sz="3000" dirty="0" err="1">
                <a:solidFill>
                  <a:prstClr val="white"/>
                </a:solidFill>
              </a:rPr>
              <a:t>elle</a:t>
            </a:r>
            <a:r>
              <a:rPr lang="en-GB" sz="3000" dirty="0">
                <a:solidFill>
                  <a:prstClr val="white"/>
                </a:solidFill>
              </a:rPr>
              <a:t>)</a:t>
            </a:r>
          </a:p>
          <a:p>
            <a:pPr algn="l"/>
            <a:r>
              <a:rPr lang="en-GB" sz="3000" dirty="0" err="1">
                <a:solidFill>
                  <a:prstClr val="white"/>
                </a:solidFill>
              </a:rPr>
              <a:t>l’alphabet</a:t>
            </a:r>
            <a:endParaRPr lang="en-GB" sz="3000" dirty="0">
              <a:solidFill>
                <a:prstClr val="white"/>
              </a:solidFill>
            </a:endParaRPr>
          </a:p>
          <a:p>
            <a:pPr algn="l"/>
            <a:r>
              <a:rPr lang="en-GB" sz="3000" dirty="0">
                <a:solidFill>
                  <a:prstClr val="white"/>
                </a:solidFill>
              </a:rPr>
              <a:t>SSC [u]</a:t>
            </a:r>
          </a:p>
          <a:p>
            <a:endParaRPr lang="en-US" dirty="0"/>
          </a:p>
        </p:txBody>
      </p:sp>
      <p:sp>
        <p:nvSpPr>
          <p:cNvPr id="11" name="Title 3">
            <a:extLst>
              <a:ext uri="{FF2B5EF4-FFF2-40B4-BE49-F238E27FC236}">
                <a16:creationId xmlns:a16="http://schemas.microsoft.com/office/drawing/2014/main" id="{7B424077-B2D5-46AA-BDA8-6FF15DA500E8}"/>
              </a:ext>
            </a:extLst>
          </p:cNvPr>
          <p:cNvSpPr txBox="1">
            <a:spLocks/>
          </p:cNvSpPr>
          <p:nvPr/>
        </p:nvSpPr>
        <p:spPr>
          <a:xfrm>
            <a:off x="253338" y="4865362"/>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lvl="0">
              <a:defRPr/>
            </a:pPr>
            <a:r>
              <a:rPr lang="en-GB" sz="2000" b="1" dirty="0">
                <a:solidFill>
                  <a:prstClr val="white"/>
                </a:solidFill>
                <a:latin typeface="Century Gothic" panose="020B0502020202020204" pitchFamily="34" charset="0"/>
              </a:rPr>
              <a:t>Y7 French</a:t>
            </a:r>
          </a:p>
          <a:p>
            <a:pPr lvl="0">
              <a:defRPr/>
            </a:pPr>
            <a:r>
              <a:rPr lang="en-GB" sz="2000" dirty="0">
                <a:solidFill>
                  <a:prstClr val="white"/>
                </a:solidFill>
                <a:latin typeface="Century Gothic" panose="020B0502020202020204" pitchFamily="34" charset="0"/>
              </a:rPr>
              <a:t>Term 1.1 - Week 4 - Lesson 7</a:t>
            </a:r>
          </a:p>
        </p:txBody>
      </p:sp>
      <p:sp>
        <p:nvSpPr>
          <p:cNvPr id="13" name="Title 3">
            <a:extLst>
              <a:ext uri="{FF2B5EF4-FFF2-40B4-BE49-F238E27FC236}">
                <a16:creationId xmlns:a16="http://schemas.microsoft.com/office/drawing/2014/main" id="{502CB826-070E-7442-AEA1-0E03C56E046F}"/>
              </a:ext>
            </a:extLst>
          </p:cNvPr>
          <p:cNvSpPr txBox="1">
            <a:spLocks/>
          </p:cNvSpPr>
          <p:nvPr/>
        </p:nvSpPr>
        <p:spPr>
          <a:xfrm>
            <a:off x="235003" y="5666212"/>
            <a:ext cx="4661170" cy="1080309"/>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a:defRPr/>
            </a:pPr>
            <a:r>
              <a:rPr lang="en-GB" sz="1400" dirty="0">
                <a:solidFill>
                  <a:prstClr val="white"/>
                </a:solidFill>
                <a:latin typeface="Century Gothic" panose="020B0502020202020204" pitchFamily="34" charset="0"/>
              </a:rPr>
              <a:t>Stephen Owen / Rachel Hawkes / Catherine Morris</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by: </a:t>
            </a:r>
            <a:r>
              <a:rPr kumimoji="0" lang="en-GB" sz="1400" b="0"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Chloé</a:t>
            </a: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a:t>
            </a:r>
            <a:r>
              <a:rPr kumimoji="0" lang="en-GB" sz="1400" b="0"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Motard</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 </a:t>
            </a:r>
            <a:r>
              <a:rPr lang="en-GB" sz="1400" dirty="0">
                <a:solidFill>
                  <a:prstClr val="white"/>
                </a:solidFill>
                <a:latin typeface="Century Gothic" panose="020B0502020202020204" pitchFamily="34" charset="0"/>
              </a:rPr>
              <a:t>04/08/2022</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18164331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Vocabulaire</a:t>
            </a:r>
            <a:endParaRPr lang="en-GB" sz="36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Rectangle 8">
            <a:extLst>
              <a:ext uri="{FF2B5EF4-FFF2-40B4-BE49-F238E27FC236}">
                <a16:creationId xmlns:a16="http://schemas.microsoft.com/office/drawing/2014/main" id="{01B7C7B7-2D51-437A-BA04-655E529E03EF}"/>
              </a:ext>
            </a:extLst>
          </p:cNvPr>
          <p:cNvSpPr/>
          <p:nvPr/>
        </p:nvSpPr>
        <p:spPr>
          <a:xfrm>
            <a:off x="4181115" y="1226551"/>
            <a:ext cx="1662635" cy="553998"/>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Century Gothic" panose="020B0502020202020204" pitchFamily="34" charset="0"/>
                <a:ea typeface="+mn-ea"/>
                <a:cs typeface="+mn-cs"/>
              </a:rPr>
              <a:t>français</a:t>
            </a:r>
            <a:endParaRPr kumimoji="0" lang="en-US" sz="3000" b="1" i="0" u="none" strike="noStrike" kern="120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Century Gothic" panose="020B0502020202020204" pitchFamily="34" charset="0"/>
              <a:ea typeface="+mn-ea"/>
              <a:cs typeface="+mn-cs"/>
            </a:endParaRPr>
          </a:p>
        </p:txBody>
      </p:sp>
      <p:sp>
        <p:nvSpPr>
          <p:cNvPr id="10" name="TextBox 9">
            <a:extLst>
              <a:ext uri="{FF2B5EF4-FFF2-40B4-BE49-F238E27FC236}">
                <a16:creationId xmlns:a16="http://schemas.microsoft.com/office/drawing/2014/main" id="{B0EB4EAF-BFBA-4C41-93C8-EFD6A81F1C92}"/>
              </a:ext>
            </a:extLst>
          </p:cNvPr>
          <p:cNvSpPr txBox="1"/>
          <p:nvPr/>
        </p:nvSpPr>
        <p:spPr>
          <a:xfrm>
            <a:off x="4181115" y="1824115"/>
            <a:ext cx="408321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un </a:t>
            </a:r>
            <a:r>
              <a:rPr kumimoji="0" lang="en-GB" sz="3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ordinateur</a:t>
            </a:r>
            <a:endPar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1" name="TextBox 10">
            <a:extLst>
              <a:ext uri="{FF2B5EF4-FFF2-40B4-BE49-F238E27FC236}">
                <a16:creationId xmlns:a16="http://schemas.microsoft.com/office/drawing/2014/main" id="{BE65C579-D405-41C6-AA9C-15877EE2C939}"/>
              </a:ext>
            </a:extLst>
          </p:cNvPr>
          <p:cNvSpPr txBox="1"/>
          <p:nvPr/>
        </p:nvSpPr>
        <p:spPr>
          <a:xfrm>
            <a:off x="4181115" y="2359808"/>
            <a:ext cx="408321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un </a:t>
            </a:r>
            <a:r>
              <a:rPr kumimoji="0" lang="en-GB" sz="3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vélo</a:t>
            </a:r>
            <a:endPar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2" name="TextBox 11">
            <a:extLst>
              <a:ext uri="{FF2B5EF4-FFF2-40B4-BE49-F238E27FC236}">
                <a16:creationId xmlns:a16="http://schemas.microsoft.com/office/drawing/2014/main" id="{175148D1-3751-4E39-91D2-95599F04AE80}"/>
              </a:ext>
            </a:extLst>
          </p:cNvPr>
          <p:cNvSpPr txBox="1"/>
          <p:nvPr/>
        </p:nvSpPr>
        <p:spPr>
          <a:xfrm>
            <a:off x="4181115" y="2895501"/>
            <a:ext cx="408321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un livre</a:t>
            </a:r>
          </a:p>
        </p:txBody>
      </p:sp>
      <p:sp>
        <p:nvSpPr>
          <p:cNvPr id="13" name="TextBox 12">
            <a:extLst>
              <a:ext uri="{FF2B5EF4-FFF2-40B4-BE49-F238E27FC236}">
                <a16:creationId xmlns:a16="http://schemas.microsoft.com/office/drawing/2014/main" id="{1BBDB571-79A6-406E-8596-7024DD9FF185}"/>
              </a:ext>
            </a:extLst>
          </p:cNvPr>
          <p:cNvSpPr txBox="1"/>
          <p:nvPr/>
        </p:nvSpPr>
        <p:spPr>
          <a:xfrm>
            <a:off x="4181115" y="3431195"/>
            <a:ext cx="408321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une</a:t>
            </a:r>
            <a:r>
              <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3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voiture</a:t>
            </a:r>
            <a:endPar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4" name="TextBox 13">
            <a:extLst>
              <a:ext uri="{FF2B5EF4-FFF2-40B4-BE49-F238E27FC236}">
                <a16:creationId xmlns:a16="http://schemas.microsoft.com/office/drawing/2014/main" id="{658A6FC6-2F6A-4697-9DF8-6B5F572FD839}"/>
              </a:ext>
            </a:extLst>
          </p:cNvPr>
          <p:cNvSpPr txBox="1"/>
          <p:nvPr/>
        </p:nvSpPr>
        <p:spPr>
          <a:xfrm>
            <a:off x="4181115" y="4104956"/>
            <a:ext cx="408321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cher</a:t>
            </a:r>
            <a:endPar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5" name="TextBox 14">
            <a:extLst>
              <a:ext uri="{FF2B5EF4-FFF2-40B4-BE49-F238E27FC236}">
                <a16:creationId xmlns:a16="http://schemas.microsoft.com/office/drawing/2014/main" id="{737BC165-DB44-40C2-9605-EF7150EACDF6}"/>
              </a:ext>
            </a:extLst>
          </p:cNvPr>
          <p:cNvSpPr txBox="1"/>
          <p:nvPr/>
        </p:nvSpPr>
        <p:spPr>
          <a:xfrm>
            <a:off x="4181115" y="4639692"/>
            <a:ext cx="408321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chère</a:t>
            </a:r>
            <a:endPar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6" name="Rectangle 15">
            <a:extLst>
              <a:ext uri="{FF2B5EF4-FFF2-40B4-BE49-F238E27FC236}">
                <a16:creationId xmlns:a16="http://schemas.microsoft.com/office/drawing/2014/main" id="{4951F1F1-F219-49BE-8950-9D7B0ACB4963}"/>
              </a:ext>
            </a:extLst>
          </p:cNvPr>
          <p:cNvSpPr/>
          <p:nvPr/>
        </p:nvSpPr>
        <p:spPr>
          <a:xfrm>
            <a:off x="7400449" y="1158836"/>
            <a:ext cx="1531189" cy="553998"/>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w="9525">
                  <a:solidFill>
                    <a:prstClr val="white"/>
                  </a:solidFill>
                  <a:prstDash val="solid"/>
                </a:ln>
                <a:solidFill>
                  <a:srgbClr val="4472C4">
                    <a:lumMod val="50000"/>
                  </a:srgbClr>
                </a:solidFill>
                <a:effectLst>
                  <a:outerShdw blurRad="12700" dist="38100" dir="2700000" algn="tl" rotWithShape="0">
                    <a:srgbClr val="4472C4">
                      <a:lumMod val="60000"/>
                      <a:lumOff val="40000"/>
                    </a:srgbClr>
                  </a:outerShdw>
                </a:effectLst>
                <a:uLnTx/>
                <a:uFillTx/>
                <a:latin typeface="Century Gothic" panose="020B0502020202020204" pitchFamily="34" charset="0"/>
                <a:ea typeface="+mn-ea"/>
                <a:cs typeface="+mn-cs"/>
              </a:rPr>
              <a:t>anglais</a:t>
            </a:r>
            <a:endParaRPr kumimoji="0" lang="en-US" sz="3000" b="1" i="0" u="none" strike="noStrike" kern="1200" cap="none" spc="0" normalizeH="0" baseline="0" noProof="0" dirty="0">
              <a:ln w="9525">
                <a:solidFill>
                  <a:prstClr val="white"/>
                </a:solidFill>
                <a:prstDash val="solid"/>
              </a:ln>
              <a:solidFill>
                <a:srgbClr val="4472C4">
                  <a:lumMod val="50000"/>
                </a:srgbClr>
              </a:solidFill>
              <a:effectLst>
                <a:outerShdw blurRad="12700" dist="38100" dir="2700000" algn="tl" rotWithShape="0">
                  <a:srgbClr val="4472C4">
                    <a:lumMod val="60000"/>
                    <a:lumOff val="40000"/>
                  </a:srgbClr>
                </a:outerShdw>
              </a:effectLst>
              <a:uLnTx/>
              <a:uFillTx/>
              <a:latin typeface="Century Gothic" panose="020B0502020202020204" pitchFamily="34" charset="0"/>
              <a:ea typeface="+mn-ea"/>
              <a:cs typeface="+mn-cs"/>
            </a:endParaRPr>
          </a:p>
        </p:txBody>
      </p:sp>
      <p:sp>
        <p:nvSpPr>
          <p:cNvPr id="17" name="TextBox 16">
            <a:extLst>
              <a:ext uri="{FF2B5EF4-FFF2-40B4-BE49-F238E27FC236}">
                <a16:creationId xmlns:a16="http://schemas.microsoft.com/office/drawing/2014/main" id="{0E754117-5116-4FA2-9A3D-6B04333D7BDF}"/>
              </a:ext>
            </a:extLst>
          </p:cNvPr>
          <p:cNvSpPr txBox="1"/>
          <p:nvPr/>
        </p:nvSpPr>
        <p:spPr>
          <a:xfrm>
            <a:off x="7400449" y="1828614"/>
            <a:ext cx="408321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 computer</a:t>
            </a:r>
            <a:endParaRPr kumimoji="0" lang="en-GB" sz="3000" b="0"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endParaRPr>
          </a:p>
        </p:txBody>
      </p:sp>
      <p:sp>
        <p:nvSpPr>
          <p:cNvPr id="18" name="TextBox 17">
            <a:extLst>
              <a:ext uri="{FF2B5EF4-FFF2-40B4-BE49-F238E27FC236}">
                <a16:creationId xmlns:a16="http://schemas.microsoft.com/office/drawing/2014/main" id="{5FEAE7ED-3C1D-4A8C-8E5D-8D8509B6612C}"/>
              </a:ext>
            </a:extLst>
          </p:cNvPr>
          <p:cNvSpPr txBox="1"/>
          <p:nvPr/>
        </p:nvSpPr>
        <p:spPr>
          <a:xfrm>
            <a:off x="7400449" y="2358689"/>
            <a:ext cx="408321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 bike</a:t>
            </a:r>
            <a:endParaRPr kumimoji="0" lang="en-GB" sz="3000" b="0"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endParaRPr>
          </a:p>
        </p:txBody>
      </p:sp>
      <p:sp>
        <p:nvSpPr>
          <p:cNvPr id="19" name="TextBox 18">
            <a:extLst>
              <a:ext uri="{FF2B5EF4-FFF2-40B4-BE49-F238E27FC236}">
                <a16:creationId xmlns:a16="http://schemas.microsoft.com/office/drawing/2014/main" id="{A5A5148B-DCBC-4F97-A43C-BA5021E3043C}"/>
              </a:ext>
            </a:extLst>
          </p:cNvPr>
          <p:cNvSpPr txBox="1"/>
          <p:nvPr/>
        </p:nvSpPr>
        <p:spPr>
          <a:xfrm>
            <a:off x="7400449" y="2888764"/>
            <a:ext cx="408321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 book</a:t>
            </a:r>
            <a:endParaRPr kumimoji="0" lang="en-GB" sz="3000" b="0"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endParaRPr>
          </a:p>
        </p:txBody>
      </p:sp>
      <p:sp>
        <p:nvSpPr>
          <p:cNvPr id="20" name="TextBox 19">
            <a:extLst>
              <a:ext uri="{FF2B5EF4-FFF2-40B4-BE49-F238E27FC236}">
                <a16:creationId xmlns:a16="http://schemas.microsoft.com/office/drawing/2014/main" id="{DF023841-3292-4611-9706-EE7F66E194AD}"/>
              </a:ext>
            </a:extLst>
          </p:cNvPr>
          <p:cNvSpPr txBox="1"/>
          <p:nvPr/>
        </p:nvSpPr>
        <p:spPr>
          <a:xfrm>
            <a:off x="7400449" y="3418838"/>
            <a:ext cx="408321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 car</a:t>
            </a:r>
            <a:endParaRPr kumimoji="0" lang="en-GB" sz="3000" b="0"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endParaRPr>
          </a:p>
        </p:txBody>
      </p:sp>
      <p:sp>
        <p:nvSpPr>
          <p:cNvPr id="21" name="TextBox 20">
            <a:extLst>
              <a:ext uri="{FF2B5EF4-FFF2-40B4-BE49-F238E27FC236}">
                <a16:creationId xmlns:a16="http://schemas.microsoft.com/office/drawing/2014/main" id="{90C13F40-21C3-4DB6-B91F-53BCD59E21C1}"/>
              </a:ext>
            </a:extLst>
          </p:cNvPr>
          <p:cNvSpPr txBox="1"/>
          <p:nvPr/>
        </p:nvSpPr>
        <p:spPr>
          <a:xfrm>
            <a:off x="7400449" y="4121593"/>
            <a:ext cx="408321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expensive, dear (m)</a:t>
            </a:r>
            <a:endParaRPr kumimoji="0" lang="en-GB" sz="3000" b="0"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endParaRPr>
          </a:p>
        </p:txBody>
      </p:sp>
      <p:sp>
        <p:nvSpPr>
          <p:cNvPr id="22" name="TextBox 21">
            <a:extLst>
              <a:ext uri="{FF2B5EF4-FFF2-40B4-BE49-F238E27FC236}">
                <a16:creationId xmlns:a16="http://schemas.microsoft.com/office/drawing/2014/main" id="{A97267EE-710A-44D6-8877-50C48B5326DB}"/>
              </a:ext>
            </a:extLst>
          </p:cNvPr>
          <p:cNvSpPr txBox="1"/>
          <p:nvPr/>
        </p:nvSpPr>
        <p:spPr>
          <a:xfrm>
            <a:off x="7400449" y="4650134"/>
            <a:ext cx="408321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expensive, dear (f)</a:t>
            </a:r>
            <a:endParaRPr kumimoji="0" lang="en-GB" sz="3000" b="0"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endParaRPr>
          </a:p>
        </p:txBody>
      </p:sp>
      <p:sp>
        <p:nvSpPr>
          <p:cNvPr id="23" name="TextBox 22">
            <a:extLst>
              <a:ext uri="{FF2B5EF4-FFF2-40B4-BE49-F238E27FC236}">
                <a16:creationId xmlns:a16="http://schemas.microsoft.com/office/drawing/2014/main" id="{694AE8C5-1F1B-41D2-9D9A-DB211D94B4BE}"/>
              </a:ext>
            </a:extLst>
          </p:cNvPr>
          <p:cNvSpPr txBox="1"/>
          <p:nvPr/>
        </p:nvSpPr>
        <p:spPr>
          <a:xfrm>
            <a:off x="4181115" y="5174428"/>
            <a:ext cx="408321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moderne</a:t>
            </a:r>
            <a:endPar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24" name="TextBox 23">
            <a:extLst>
              <a:ext uri="{FF2B5EF4-FFF2-40B4-BE49-F238E27FC236}">
                <a16:creationId xmlns:a16="http://schemas.microsoft.com/office/drawing/2014/main" id="{C4FEA48C-0C61-4386-A89B-320DE8B2C434}"/>
              </a:ext>
            </a:extLst>
          </p:cNvPr>
          <p:cNvSpPr txBox="1"/>
          <p:nvPr/>
        </p:nvSpPr>
        <p:spPr>
          <a:xfrm>
            <a:off x="7400449" y="5178675"/>
            <a:ext cx="408321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modern</a:t>
            </a:r>
            <a:endParaRPr kumimoji="0" lang="en-GB" sz="3000" b="0"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endParaRPr>
          </a:p>
        </p:txBody>
      </p:sp>
      <p:sp>
        <p:nvSpPr>
          <p:cNvPr id="25" name="TextBox 24">
            <a:extLst>
              <a:ext uri="{FF2B5EF4-FFF2-40B4-BE49-F238E27FC236}">
                <a16:creationId xmlns:a16="http://schemas.microsoft.com/office/drawing/2014/main" id="{08168DB9-B180-402A-944B-8058F04D1FDC}"/>
              </a:ext>
            </a:extLst>
          </p:cNvPr>
          <p:cNvSpPr txBox="1"/>
          <p:nvPr/>
        </p:nvSpPr>
        <p:spPr>
          <a:xfrm>
            <a:off x="4181115" y="5709164"/>
            <a:ext cx="408321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rapide</a:t>
            </a:r>
            <a:endParaRPr kumimoji="0" lang="en-GB" sz="3000" b="0"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endParaRPr>
          </a:p>
        </p:txBody>
      </p:sp>
      <p:sp>
        <p:nvSpPr>
          <p:cNvPr id="26" name="TextBox 25">
            <a:extLst>
              <a:ext uri="{FF2B5EF4-FFF2-40B4-BE49-F238E27FC236}">
                <a16:creationId xmlns:a16="http://schemas.microsoft.com/office/drawing/2014/main" id="{7C59EC68-8451-4E67-A729-9268635BE3F5}"/>
              </a:ext>
            </a:extLst>
          </p:cNvPr>
          <p:cNvSpPr txBox="1"/>
          <p:nvPr/>
        </p:nvSpPr>
        <p:spPr>
          <a:xfrm>
            <a:off x="7400449" y="5707217"/>
            <a:ext cx="408321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fast, quick</a:t>
            </a:r>
            <a:endParaRPr kumimoji="0" lang="en-GB" sz="3000" b="0"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endParaRPr>
          </a:p>
        </p:txBody>
      </p:sp>
      <p:sp>
        <p:nvSpPr>
          <p:cNvPr id="29" name="TextBox 28">
            <a:extLst>
              <a:ext uri="{FF2B5EF4-FFF2-40B4-BE49-F238E27FC236}">
                <a16:creationId xmlns:a16="http://schemas.microsoft.com/office/drawing/2014/main" id="{1B2BFFE3-C1DE-4257-9D9A-280C715C0C07}"/>
              </a:ext>
            </a:extLst>
          </p:cNvPr>
          <p:cNvSpPr txBox="1"/>
          <p:nvPr/>
        </p:nvSpPr>
        <p:spPr>
          <a:xfrm>
            <a:off x="676893" y="5013418"/>
            <a:ext cx="1981658"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adjective</a:t>
            </a:r>
          </a:p>
        </p:txBody>
      </p:sp>
      <p:sp>
        <p:nvSpPr>
          <p:cNvPr id="30" name="Left Brace 29">
            <a:extLst>
              <a:ext uri="{FF2B5EF4-FFF2-40B4-BE49-F238E27FC236}">
                <a16:creationId xmlns:a16="http://schemas.microsoft.com/office/drawing/2014/main" id="{EAB0A166-F50D-4684-856C-7C8C610AB6F0}"/>
              </a:ext>
            </a:extLst>
          </p:cNvPr>
          <p:cNvSpPr/>
          <p:nvPr/>
        </p:nvSpPr>
        <p:spPr>
          <a:xfrm>
            <a:off x="3206454" y="2050260"/>
            <a:ext cx="806769" cy="1816925"/>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F0302020204030204"/>
              <a:ea typeface="+mn-ea"/>
              <a:cs typeface="+mn-cs"/>
            </a:endParaRPr>
          </a:p>
        </p:txBody>
      </p:sp>
      <p:sp>
        <p:nvSpPr>
          <p:cNvPr id="31" name="Left Brace 30">
            <a:extLst>
              <a:ext uri="{FF2B5EF4-FFF2-40B4-BE49-F238E27FC236}">
                <a16:creationId xmlns:a16="http://schemas.microsoft.com/office/drawing/2014/main" id="{8C0F65A6-AE60-480B-9F99-CCB63BAA3891}"/>
              </a:ext>
            </a:extLst>
          </p:cNvPr>
          <p:cNvSpPr/>
          <p:nvPr/>
        </p:nvSpPr>
        <p:spPr>
          <a:xfrm>
            <a:off x="3206454" y="4381955"/>
            <a:ext cx="806769" cy="1816925"/>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F0302020204030204"/>
              <a:ea typeface="+mn-ea"/>
              <a:cs typeface="+mn-cs"/>
            </a:endParaRPr>
          </a:p>
        </p:txBody>
      </p:sp>
      <p:sp>
        <p:nvSpPr>
          <p:cNvPr id="32" name="TextBox 31">
            <a:extLst>
              <a:ext uri="{FF2B5EF4-FFF2-40B4-BE49-F238E27FC236}">
                <a16:creationId xmlns:a16="http://schemas.microsoft.com/office/drawing/2014/main" id="{D84D2F24-1A91-4A40-A70C-C3C02EED6FB1}"/>
              </a:ext>
            </a:extLst>
          </p:cNvPr>
          <p:cNvSpPr txBox="1"/>
          <p:nvPr/>
        </p:nvSpPr>
        <p:spPr>
          <a:xfrm>
            <a:off x="296883" y="2218509"/>
            <a:ext cx="2741679"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article (determiner) + noun </a:t>
            </a:r>
          </a:p>
        </p:txBody>
      </p:sp>
    </p:spTree>
    <p:extLst>
      <p:ext uri="{BB962C8B-B14F-4D97-AF65-F5344CB8AC3E}">
        <p14:creationId xmlns:p14="http://schemas.microsoft.com/office/powerpoint/2010/main" val="313018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3" name="Vocab - un ordinateur.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4" name="Vocab - un vélo.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5" name="Vocab - un livre.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6" name="Vocab - une voiture.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7" name="Vocab - cher.wav"/>
                                        </p:tgtEl>
                                      </p:cMediaNode>
                                    </p:audio>
                                  </p:sub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7" name="Vocab - cher.wav"/>
                                        </p:tgtEl>
                                      </p:cMediaNode>
                                    </p:audio>
                                  </p:sub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8" name="Vocab - moderne.wav"/>
                                        </p:tgtEl>
                                      </p:cMediaNode>
                                    </p:audio>
                                  </p:sub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4"/>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9" name="Vocab - rapide.wav"/>
                                        </p:tgtEl>
                                      </p:cMediaNode>
                                    </p:audio>
                                  </p:sub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6"/>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0"/>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2"/>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29"/>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31"/>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xit" presetSubtype="0" fill="hold" grpId="1" nodeType="clickEffect">
                                  <p:stCondLst>
                                    <p:cond delay="0"/>
                                  </p:stCondLst>
                                  <p:childTnLst>
                                    <p:set>
                                      <p:cBhvr>
                                        <p:cTn id="94" dur="1" fill="hold">
                                          <p:stCondLst>
                                            <p:cond delay="0"/>
                                          </p:stCondLst>
                                        </p:cTn>
                                        <p:tgtEl>
                                          <p:spTgt spid="24"/>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2" nodeType="clickEffect">
                                  <p:stCondLst>
                                    <p:cond delay="0"/>
                                  </p:stCondLst>
                                  <p:childTnLst>
                                    <p:set>
                                      <p:cBhvr>
                                        <p:cTn id="98" dur="1" fill="hold">
                                          <p:stCondLst>
                                            <p:cond delay="0"/>
                                          </p:stCondLst>
                                        </p:cTn>
                                        <p:tgtEl>
                                          <p:spTgt spid="24"/>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xit" presetSubtype="0" fill="hold" grpId="1" nodeType="clickEffect">
                                  <p:stCondLst>
                                    <p:cond delay="0"/>
                                  </p:stCondLst>
                                  <p:childTnLst>
                                    <p:set>
                                      <p:cBhvr>
                                        <p:cTn id="102" dur="1" fill="hold">
                                          <p:stCondLst>
                                            <p:cond delay="0"/>
                                          </p:stCondLst>
                                        </p:cTn>
                                        <p:tgtEl>
                                          <p:spTgt spid="19"/>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2" nodeType="clickEffect">
                                  <p:stCondLst>
                                    <p:cond delay="0"/>
                                  </p:stCondLst>
                                  <p:childTnLst>
                                    <p:set>
                                      <p:cBhvr>
                                        <p:cTn id="106" dur="1" fill="hold">
                                          <p:stCondLst>
                                            <p:cond delay="0"/>
                                          </p:stCondLst>
                                        </p:cTn>
                                        <p:tgtEl>
                                          <p:spTgt spid="19"/>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xit" presetSubtype="0" fill="hold" grpId="1" nodeType="clickEffect">
                                  <p:stCondLst>
                                    <p:cond delay="0"/>
                                  </p:stCondLst>
                                  <p:childTnLst>
                                    <p:set>
                                      <p:cBhvr>
                                        <p:cTn id="110" dur="1" fill="hold">
                                          <p:stCondLst>
                                            <p:cond delay="0"/>
                                          </p:stCondLst>
                                        </p:cTn>
                                        <p:tgtEl>
                                          <p:spTgt spid="20"/>
                                        </p:tgtEl>
                                        <p:attrNameLst>
                                          <p:attrName>style.visibility</p:attrName>
                                        </p:attrNameLst>
                                      </p:cBhvr>
                                      <p:to>
                                        <p:strVal val="hidden"/>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2" nodeType="clickEffect">
                                  <p:stCondLst>
                                    <p:cond delay="0"/>
                                  </p:stCondLst>
                                  <p:childTnLst>
                                    <p:set>
                                      <p:cBhvr>
                                        <p:cTn id="114" dur="1" fill="hold">
                                          <p:stCondLst>
                                            <p:cond delay="0"/>
                                          </p:stCondLst>
                                        </p:cTn>
                                        <p:tgtEl>
                                          <p:spTgt spid="20"/>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xit" presetSubtype="0" fill="hold" grpId="2" nodeType="clickEffect">
                                  <p:stCondLst>
                                    <p:cond delay="0"/>
                                  </p:stCondLst>
                                  <p:childTnLst>
                                    <p:set>
                                      <p:cBhvr>
                                        <p:cTn id="118" dur="1" fill="hold">
                                          <p:stCondLst>
                                            <p:cond delay="0"/>
                                          </p:stCondLst>
                                        </p:cTn>
                                        <p:tgtEl>
                                          <p:spTgt spid="17"/>
                                        </p:tgtEl>
                                        <p:attrNameLst>
                                          <p:attrName>style.visibility</p:attrName>
                                        </p:attrNameLst>
                                      </p:cBhvr>
                                      <p:to>
                                        <p:strVal val="hidden"/>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grpId="1" nodeType="clickEffect">
                                  <p:stCondLst>
                                    <p:cond delay="0"/>
                                  </p:stCondLst>
                                  <p:childTnLst>
                                    <p:set>
                                      <p:cBhvr>
                                        <p:cTn id="122" dur="1" fill="hold">
                                          <p:stCondLst>
                                            <p:cond delay="0"/>
                                          </p:stCondLst>
                                        </p:cTn>
                                        <p:tgtEl>
                                          <p:spTgt spid="17"/>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xit" presetSubtype="0" fill="hold" grpId="1" nodeType="clickEffect">
                                  <p:stCondLst>
                                    <p:cond delay="0"/>
                                  </p:stCondLst>
                                  <p:childTnLst>
                                    <p:set>
                                      <p:cBhvr>
                                        <p:cTn id="126" dur="1" fill="hold">
                                          <p:stCondLst>
                                            <p:cond delay="0"/>
                                          </p:stCondLst>
                                        </p:cTn>
                                        <p:tgtEl>
                                          <p:spTgt spid="21"/>
                                        </p:tgtEl>
                                        <p:attrNameLst>
                                          <p:attrName>style.visibility</p:attrName>
                                        </p:attrNameLst>
                                      </p:cBhvr>
                                      <p:to>
                                        <p:strVal val="hidden"/>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grpId="2" nodeType="clickEffect">
                                  <p:stCondLst>
                                    <p:cond delay="0"/>
                                  </p:stCondLst>
                                  <p:childTnLst>
                                    <p:set>
                                      <p:cBhvr>
                                        <p:cTn id="130" dur="1" fill="hold">
                                          <p:stCondLst>
                                            <p:cond delay="0"/>
                                          </p:stCondLst>
                                        </p:cTn>
                                        <p:tgtEl>
                                          <p:spTgt spid="21"/>
                                        </p:tgtEl>
                                        <p:attrNameLst>
                                          <p:attrName>style.visibility</p:attrName>
                                        </p:attrNameLst>
                                      </p:cBhvr>
                                      <p:to>
                                        <p:strVal val="visible"/>
                                      </p:to>
                                    </p:set>
                                  </p:childTnLst>
                                </p:cTn>
                              </p:par>
                            </p:childTnLst>
                          </p:cTn>
                        </p:par>
                      </p:childTnLst>
                    </p:cTn>
                  </p:par>
                  <p:par>
                    <p:cTn id="131" fill="hold">
                      <p:stCondLst>
                        <p:cond delay="indefinite"/>
                      </p:stCondLst>
                      <p:childTnLst>
                        <p:par>
                          <p:cTn id="132" fill="hold">
                            <p:stCondLst>
                              <p:cond delay="0"/>
                            </p:stCondLst>
                            <p:childTnLst>
                              <p:par>
                                <p:cTn id="133" presetID="1" presetClass="exit" presetSubtype="0" fill="hold" grpId="1" nodeType="clickEffect">
                                  <p:stCondLst>
                                    <p:cond delay="0"/>
                                  </p:stCondLst>
                                  <p:childTnLst>
                                    <p:set>
                                      <p:cBhvr>
                                        <p:cTn id="134" dur="1" fill="hold">
                                          <p:stCondLst>
                                            <p:cond delay="0"/>
                                          </p:stCondLst>
                                        </p:cTn>
                                        <p:tgtEl>
                                          <p:spTgt spid="26"/>
                                        </p:tgtEl>
                                        <p:attrNameLst>
                                          <p:attrName>style.visibility</p:attrName>
                                        </p:attrNameLst>
                                      </p:cBhvr>
                                      <p:to>
                                        <p:strVal val="hidden"/>
                                      </p:to>
                                    </p:set>
                                  </p:childTnLst>
                                </p:cTn>
                              </p:par>
                            </p:childTnLst>
                          </p:cTn>
                        </p:par>
                      </p:childTnLst>
                    </p:cTn>
                  </p:par>
                  <p:par>
                    <p:cTn id="135" fill="hold">
                      <p:stCondLst>
                        <p:cond delay="indefinite"/>
                      </p:stCondLst>
                      <p:childTnLst>
                        <p:par>
                          <p:cTn id="136" fill="hold">
                            <p:stCondLst>
                              <p:cond delay="0"/>
                            </p:stCondLst>
                            <p:childTnLst>
                              <p:par>
                                <p:cTn id="137" presetID="1" presetClass="entr" presetSubtype="0" fill="hold" grpId="2" nodeType="clickEffect">
                                  <p:stCondLst>
                                    <p:cond delay="0"/>
                                  </p:stCondLst>
                                  <p:childTnLst>
                                    <p:set>
                                      <p:cBhvr>
                                        <p:cTn id="138" dur="1" fill="hold">
                                          <p:stCondLst>
                                            <p:cond delay="0"/>
                                          </p:stCondLst>
                                        </p:cTn>
                                        <p:tgtEl>
                                          <p:spTgt spid="26"/>
                                        </p:tgtEl>
                                        <p:attrNameLst>
                                          <p:attrName>style.visibility</p:attrName>
                                        </p:attrNameLst>
                                      </p:cBhvr>
                                      <p:to>
                                        <p:strVal val="visible"/>
                                      </p:to>
                                    </p:set>
                                  </p:childTnLst>
                                </p:cTn>
                              </p:par>
                            </p:childTnLst>
                          </p:cTn>
                        </p:par>
                      </p:childTnLst>
                    </p:cTn>
                  </p:par>
                  <p:par>
                    <p:cTn id="139" fill="hold">
                      <p:stCondLst>
                        <p:cond delay="indefinite"/>
                      </p:stCondLst>
                      <p:childTnLst>
                        <p:par>
                          <p:cTn id="140" fill="hold">
                            <p:stCondLst>
                              <p:cond delay="0"/>
                            </p:stCondLst>
                            <p:childTnLst>
                              <p:par>
                                <p:cTn id="141" presetID="1" presetClass="exit" presetSubtype="0" fill="hold" grpId="2" nodeType="clickEffect">
                                  <p:stCondLst>
                                    <p:cond delay="0"/>
                                  </p:stCondLst>
                                  <p:childTnLst>
                                    <p:set>
                                      <p:cBhvr>
                                        <p:cTn id="142" dur="1" fill="hold">
                                          <p:stCondLst>
                                            <p:cond delay="0"/>
                                          </p:stCondLst>
                                        </p:cTn>
                                        <p:tgtEl>
                                          <p:spTgt spid="22"/>
                                        </p:tgtEl>
                                        <p:attrNameLst>
                                          <p:attrName>style.visibility</p:attrName>
                                        </p:attrNameLst>
                                      </p:cBhvr>
                                      <p:to>
                                        <p:strVal val="hidden"/>
                                      </p:to>
                                    </p:set>
                                  </p:childTnLst>
                                </p:cTn>
                              </p:par>
                            </p:childTnLst>
                          </p:cTn>
                        </p:par>
                      </p:childTnLst>
                    </p:cTn>
                  </p:par>
                  <p:par>
                    <p:cTn id="143" fill="hold">
                      <p:stCondLst>
                        <p:cond delay="indefinite"/>
                      </p:stCondLst>
                      <p:childTnLst>
                        <p:par>
                          <p:cTn id="144" fill="hold">
                            <p:stCondLst>
                              <p:cond delay="0"/>
                            </p:stCondLst>
                            <p:childTnLst>
                              <p:par>
                                <p:cTn id="145" presetID="1" presetClass="entr" presetSubtype="0" fill="hold" grpId="1" nodeType="clickEffect">
                                  <p:stCondLst>
                                    <p:cond delay="0"/>
                                  </p:stCondLst>
                                  <p:childTnLst>
                                    <p:set>
                                      <p:cBhvr>
                                        <p:cTn id="146" dur="1" fill="hold">
                                          <p:stCondLst>
                                            <p:cond delay="0"/>
                                          </p:stCondLst>
                                        </p:cTn>
                                        <p:tgtEl>
                                          <p:spTgt spid="22"/>
                                        </p:tgtEl>
                                        <p:attrNameLst>
                                          <p:attrName>style.visibility</p:attrName>
                                        </p:attrNameLst>
                                      </p:cBhvr>
                                      <p:to>
                                        <p:strVal val="visible"/>
                                      </p:to>
                                    </p:set>
                                  </p:childTnLst>
                                </p:cTn>
                              </p:par>
                            </p:childTnLst>
                          </p:cTn>
                        </p:par>
                      </p:childTnLst>
                    </p:cTn>
                  </p:par>
                  <p:par>
                    <p:cTn id="147" fill="hold">
                      <p:stCondLst>
                        <p:cond delay="indefinite"/>
                      </p:stCondLst>
                      <p:childTnLst>
                        <p:par>
                          <p:cTn id="148" fill="hold">
                            <p:stCondLst>
                              <p:cond delay="0"/>
                            </p:stCondLst>
                            <p:childTnLst>
                              <p:par>
                                <p:cTn id="149" presetID="1" presetClass="exit" presetSubtype="0" fill="hold" grpId="1" nodeType="clickEffect">
                                  <p:stCondLst>
                                    <p:cond delay="0"/>
                                  </p:stCondLst>
                                  <p:childTnLst>
                                    <p:set>
                                      <p:cBhvr>
                                        <p:cTn id="150" dur="1" fill="hold">
                                          <p:stCondLst>
                                            <p:cond delay="0"/>
                                          </p:stCondLst>
                                        </p:cTn>
                                        <p:tgtEl>
                                          <p:spTgt spid="18"/>
                                        </p:tgtEl>
                                        <p:attrNameLst>
                                          <p:attrName>style.visibility</p:attrName>
                                        </p:attrNameLst>
                                      </p:cBhvr>
                                      <p:to>
                                        <p:strVal val="hidden"/>
                                      </p:to>
                                    </p:set>
                                  </p:childTnLst>
                                </p:cTn>
                              </p:par>
                            </p:childTnLst>
                          </p:cTn>
                        </p:par>
                      </p:childTnLst>
                    </p:cTn>
                  </p:par>
                  <p:par>
                    <p:cTn id="151" fill="hold">
                      <p:stCondLst>
                        <p:cond delay="indefinite"/>
                      </p:stCondLst>
                      <p:childTnLst>
                        <p:par>
                          <p:cTn id="152" fill="hold">
                            <p:stCondLst>
                              <p:cond delay="0"/>
                            </p:stCondLst>
                            <p:childTnLst>
                              <p:par>
                                <p:cTn id="153" presetID="1" presetClass="entr" presetSubtype="0" fill="hold" grpId="2" nodeType="clickEffect">
                                  <p:stCondLst>
                                    <p:cond delay="0"/>
                                  </p:stCondLst>
                                  <p:childTnLst>
                                    <p:set>
                                      <p:cBhvr>
                                        <p:cTn id="15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4" grpId="0"/>
      <p:bldP spid="15" grpId="0"/>
      <p:bldP spid="16" grpId="0"/>
      <p:bldP spid="17" grpId="0"/>
      <p:bldP spid="17" grpId="1"/>
      <p:bldP spid="17" grpId="2"/>
      <p:bldP spid="18" grpId="0"/>
      <p:bldP spid="18" grpId="1"/>
      <p:bldP spid="18" grpId="2"/>
      <p:bldP spid="19" grpId="0"/>
      <p:bldP spid="19" grpId="1"/>
      <p:bldP spid="19" grpId="2"/>
      <p:bldP spid="20" grpId="0"/>
      <p:bldP spid="20" grpId="1"/>
      <p:bldP spid="20" grpId="2"/>
      <p:bldP spid="21" grpId="0"/>
      <p:bldP spid="21" grpId="1"/>
      <p:bldP spid="21" grpId="2"/>
      <p:bldP spid="22" grpId="0"/>
      <p:bldP spid="22" grpId="1"/>
      <p:bldP spid="22" grpId="2"/>
      <p:bldP spid="23" grpId="0"/>
      <p:bldP spid="24" grpId="0"/>
      <p:bldP spid="24" grpId="1"/>
      <p:bldP spid="24" grpId="2"/>
      <p:bldP spid="25" grpId="0"/>
      <p:bldP spid="26" grpId="0"/>
      <p:bldP spid="26" grpId="1"/>
      <p:bldP spid="26" grpId="2"/>
      <p:bldP spid="29" grpId="0"/>
      <p:bldP spid="30" grpId="0" animBg="1"/>
      <p:bldP spid="31" grpId="0" animBg="1"/>
      <p:bldP spid="32"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Un dialogue </a:t>
            </a:r>
            <a:r>
              <a:rPr lang="en-GB" sz="3600" b="1" dirty="0" err="1">
                <a:solidFill>
                  <a:schemeClr val="bg1"/>
                </a:solidFill>
              </a:rPr>
              <a:t>français</a:t>
            </a:r>
            <a:endParaRPr lang="en-GB" sz="36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6" name="TextBox 5">
            <a:extLst>
              <a:ext uri="{FF2B5EF4-FFF2-40B4-BE49-F238E27FC236}">
                <a16:creationId xmlns:a16="http://schemas.microsoft.com/office/drawing/2014/main" id="{6E7E97DA-2F23-F745-B756-301D480DCC3C}"/>
              </a:ext>
            </a:extLst>
          </p:cNvPr>
          <p:cNvSpPr txBox="1"/>
          <p:nvPr/>
        </p:nvSpPr>
        <p:spPr>
          <a:xfrm>
            <a:off x="180000" y="2230898"/>
            <a:ext cx="11713372" cy="3888372"/>
          </a:xfrm>
          <a:prstGeom prst="rect">
            <a:avLst/>
          </a:prstGeom>
          <a:noFill/>
        </p:spPr>
        <p:txBody>
          <a:bodyPr wrap="square" rtlCol="0">
            <a:spAutoFit/>
          </a:bodyPr>
          <a:lstStyle/>
          <a:p>
            <a:pPr lvl="0">
              <a:lnSpc>
                <a:spcPct val="150000"/>
              </a:lnSpc>
            </a:pPr>
            <a:r>
              <a:rPr lang="fr-FR" sz="2800" dirty="0">
                <a:solidFill>
                  <a:srgbClr val="4472C4">
                    <a:lumMod val="50000"/>
                  </a:srgbClr>
                </a:solidFill>
              </a:rPr>
              <a:t>Tu as ____________ </a:t>
            </a:r>
            <a:r>
              <a:rPr kumimoji="0" lang="fr-F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marL="571500" lvl="0" indent="-571500">
              <a:lnSpc>
                <a:spcPct val="150000"/>
              </a:lnSpc>
              <a:buFontTx/>
              <a:buChar char="-"/>
            </a:pPr>
            <a:r>
              <a:rPr kumimoji="0" lang="fr-F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____ , c’est </a:t>
            </a:r>
            <a:r>
              <a:rPr lang="fr-FR" sz="2800" dirty="0">
                <a:solidFill>
                  <a:srgbClr val="4472C4">
                    <a:lumMod val="50000"/>
                  </a:srgbClr>
                </a:solidFill>
              </a:rPr>
              <a:t>______ </a:t>
            </a:r>
            <a:r>
              <a:rPr kumimoji="0" lang="fr-F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a:p>
            <a:pPr marR="0" lvl="0" algn="l" defTabSz="914400" rtl="0" eaLnBrk="1" fontAlgn="auto" latinLnBrk="0" hangingPunct="1">
              <a:lnSpc>
                <a:spcPct val="150000"/>
              </a:lnSpc>
              <a:spcBef>
                <a:spcPts val="0"/>
              </a:spcBef>
              <a:spcAft>
                <a:spcPts val="0"/>
              </a:spcAft>
              <a:buClrTx/>
              <a:buSzTx/>
              <a:tabLst/>
              <a:defRPr/>
            </a:pPr>
            <a:r>
              <a:rPr lang="fr-FR" sz="2800" dirty="0">
                <a:solidFill>
                  <a:srgbClr val="4472C4">
                    <a:lumMod val="50000"/>
                  </a:srgbClr>
                </a:solidFill>
                <a:latin typeface="Century Gothic" panose="020F0302020204030204"/>
              </a:rPr>
              <a:t>Ah. </a:t>
            </a:r>
          </a:p>
          <a:p>
            <a:pPr marL="571500" marR="0" lvl="0" indent="-571500" algn="l" defTabSz="914400" rtl="0" eaLnBrk="1" fontAlgn="auto" latinLnBrk="0" hangingPunct="1">
              <a:lnSpc>
                <a:spcPct val="150000"/>
              </a:lnSpc>
              <a:spcBef>
                <a:spcPts val="0"/>
              </a:spcBef>
              <a:spcAft>
                <a:spcPts val="0"/>
              </a:spcAft>
              <a:buClrTx/>
              <a:buSzTx/>
              <a:buFontTx/>
              <a:buChar char="-"/>
              <a:tabLst/>
              <a:defRPr/>
            </a:pPr>
            <a:r>
              <a:rPr lang="fr-FR" sz="2800" dirty="0">
                <a:solidFill>
                  <a:srgbClr val="4472C4">
                    <a:lumMod val="50000"/>
                  </a:srgbClr>
                </a:solidFill>
                <a:latin typeface="Century Gothic" panose="020F0302020204030204"/>
              </a:rPr>
              <a:t>Mais j’ai _______ .</a:t>
            </a:r>
          </a:p>
          <a:p>
            <a:pPr marR="0" lvl="0" algn="l" defTabSz="914400" rtl="0" eaLnBrk="1" fontAlgn="auto" latinLnBrk="0" hangingPunct="1">
              <a:lnSpc>
                <a:spcPct val="150000"/>
              </a:lnSpc>
              <a:spcBef>
                <a:spcPts val="0"/>
              </a:spcBef>
              <a:spcAft>
                <a:spcPts val="0"/>
              </a:spcAft>
              <a:buClrTx/>
              <a:buSzTx/>
              <a:tabLst/>
              <a:defRPr/>
            </a:pPr>
            <a:r>
              <a:rPr lang="fr-FR" sz="2800" dirty="0">
                <a:solidFill>
                  <a:srgbClr val="4472C4">
                    <a:lumMod val="50000"/>
                  </a:srgbClr>
                </a:solidFill>
                <a:latin typeface="Century Gothic" panose="020F0302020204030204"/>
              </a:rPr>
              <a:t>C’est ______ ?</a:t>
            </a:r>
          </a:p>
          <a:p>
            <a:pPr marR="0" lvl="0" algn="l" defTabSz="914400" rtl="0" eaLnBrk="1" fontAlgn="auto" latinLnBrk="0" hangingPunct="1">
              <a:lnSpc>
                <a:spcPct val="150000"/>
              </a:lnSpc>
              <a:spcBef>
                <a:spcPts val="0"/>
              </a:spcBef>
              <a:spcAft>
                <a:spcPts val="0"/>
              </a:spcAft>
              <a:buClrTx/>
              <a:buSzTx/>
              <a:tabLst/>
              <a:defRPr/>
            </a:pPr>
            <a:r>
              <a:rPr lang="fr-FR" sz="2800" dirty="0">
                <a:solidFill>
                  <a:srgbClr val="4472C4">
                    <a:lumMod val="50000"/>
                  </a:srgbClr>
                </a:solidFill>
                <a:latin typeface="Century Gothic" panose="020F0302020204030204"/>
              </a:rPr>
              <a:t>- ____ !</a:t>
            </a:r>
          </a:p>
        </p:txBody>
      </p:sp>
      <p:sp>
        <p:nvSpPr>
          <p:cNvPr id="9" name="TextBox 8">
            <a:extLst>
              <a:ext uri="{FF2B5EF4-FFF2-40B4-BE49-F238E27FC236}">
                <a16:creationId xmlns:a16="http://schemas.microsoft.com/office/drawing/2014/main" id="{F8E7F87C-EFE2-4E8F-9173-63D3D19E7F00}"/>
              </a:ext>
            </a:extLst>
          </p:cNvPr>
          <p:cNvSpPr txBox="1"/>
          <p:nvPr/>
        </p:nvSpPr>
        <p:spPr>
          <a:xfrm>
            <a:off x="9005840" y="5413086"/>
            <a:ext cx="2181321" cy="656718"/>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A6500"/>
                </a:solidFill>
                <a:effectLst/>
                <a:uLnTx/>
                <a:uFillTx/>
                <a:latin typeface="Century Gothic" panose="020F0302020204030204"/>
                <a:ea typeface="+mn-ea"/>
                <a:cs typeface="+mn-cs"/>
              </a:rPr>
              <a:t>une</a:t>
            </a:r>
            <a:r>
              <a:rPr kumimoji="0" lang="en-US" sz="2800" b="0" i="0" u="none" strike="noStrike" kern="1200" cap="none" spc="0" normalizeH="0" baseline="0" noProof="0" dirty="0">
                <a:ln>
                  <a:noFill/>
                </a:ln>
                <a:solidFill>
                  <a:srgbClr val="FA6500"/>
                </a:solidFill>
                <a:effectLst/>
                <a:uLnTx/>
                <a:uFillTx/>
                <a:latin typeface="Century Gothic" panose="020F0302020204030204"/>
                <a:ea typeface="+mn-ea"/>
                <a:cs typeface="+mn-cs"/>
              </a:rPr>
              <a:t> voiture</a:t>
            </a:r>
          </a:p>
        </p:txBody>
      </p:sp>
      <p:sp>
        <p:nvSpPr>
          <p:cNvPr id="10" name="TextBox 9">
            <a:extLst>
              <a:ext uri="{FF2B5EF4-FFF2-40B4-BE49-F238E27FC236}">
                <a16:creationId xmlns:a16="http://schemas.microsoft.com/office/drawing/2014/main" id="{17481368-2A72-4207-8BBB-939F1B834CEE}"/>
              </a:ext>
            </a:extLst>
          </p:cNvPr>
          <p:cNvSpPr txBox="1"/>
          <p:nvPr/>
        </p:nvSpPr>
        <p:spPr>
          <a:xfrm>
            <a:off x="7450060" y="5413086"/>
            <a:ext cx="902206" cy="656718"/>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A6500"/>
                </a:solidFill>
                <a:effectLst/>
                <a:uLnTx/>
                <a:uFillTx/>
                <a:latin typeface="Century Gothic" panose="020F0302020204030204"/>
                <a:ea typeface="+mn-ea"/>
                <a:cs typeface="+mn-cs"/>
              </a:rPr>
              <a:t>non</a:t>
            </a:r>
          </a:p>
        </p:txBody>
      </p:sp>
      <p:sp>
        <p:nvSpPr>
          <p:cNvPr id="11" name="TextBox 10">
            <a:extLst>
              <a:ext uri="{FF2B5EF4-FFF2-40B4-BE49-F238E27FC236}">
                <a16:creationId xmlns:a16="http://schemas.microsoft.com/office/drawing/2014/main" id="{C7EE2681-C7D6-491B-BD30-5D6474309300}"/>
              </a:ext>
            </a:extLst>
          </p:cNvPr>
          <p:cNvSpPr txBox="1"/>
          <p:nvPr/>
        </p:nvSpPr>
        <p:spPr>
          <a:xfrm>
            <a:off x="7935235" y="4589637"/>
            <a:ext cx="1503129" cy="656718"/>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2800" dirty="0">
                <a:solidFill>
                  <a:srgbClr val="FA6500"/>
                </a:solidFill>
                <a:latin typeface="Century Gothic" panose="020F0302020204030204"/>
              </a:rPr>
              <a:t>un </a:t>
            </a:r>
            <a:r>
              <a:rPr lang="en-US" sz="2800" dirty="0" err="1">
                <a:solidFill>
                  <a:srgbClr val="FA6500"/>
                </a:solidFill>
                <a:latin typeface="Century Gothic" panose="020F0302020204030204"/>
              </a:rPr>
              <a:t>vélo</a:t>
            </a:r>
            <a:endParaRPr kumimoji="0" lang="en-US" sz="2800" b="0" i="0" u="none" strike="noStrike" kern="1200" cap="none" spc="0" normalizeH="0" baseline="0" noProof="0" dirty="0">
              <a:ln>
                <a:noFill/>
              </a:ln>
              <a:solidFill>
                <a:srgbClr val="FA6500"/>
              </a:solidFill>
              <a:effectLst/>
              <a:uLnTx/>
              <a:uFillTx/>
              <a:latin typeface="Century Gothic" panose="020F0302020204030204"/>
            </a:endParaRPr>
          </a:p>
        </p:txBody>
      </p:sp>
      <p:sp>
        <p:nvSpPr>
          <p:cNvPr id="12" name="TextBox 11">
            <a:extLst>
              <a:ext uri="{FF2B5EF4-FFF2-40B4-BE49-F238E27FC236}">
                <a16:creationId xmlns:a16="http://schemas.microsoft.com/office/drawing/2014/main" id="{607014C7-DDA9-4431-AD82-5CCE8DF1ED95}"/>
              </a:ext>
            </a:extLst>
          </p:cNvPr>
          <p:cNvSpPr txBox="1"/>
          <p:nvPr/>
        </p:nvSpPr>
        <p:spPr>
          <a:xfrm>
            <a:off x="10156286" y="4589637"/>
            <a:ext cx="1224598" cy="656718"/>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A6500"/>
                </a:solidFill>
                <a:effectLst/>
                <a:uLnTx/>
                <a:uFillTx/>
                <a:latin typeface="Century Gothic" panose="020F0302020204030204"/>
                <a:ea typeface="+mn-ea"/>
                <a:cs typeface="+mn-cs"/>
              </a:rPr>
              <a:t>cher</a:t>
            </a:r>
            <a:endParaRPr kumimoji="0" lang="en-US" sz="2800" b="0" i="0" u="none" strike="noStrike" kern="1200" cap="none" spc="0" normalizeH="0" baseline="0" noProof="0" dirty="0">
              <a:ln>
                <a:noFill/>
              </a:ln>
              <a:solidFill>
                <a:srgbClr val="FA6500"/>
              </a:solidFill>
              <a:effectLst/>
              <a:uLnTx/>
              <a:uFillTx/>
              <a:latin typeface="Century Gothic" panose="020F0302020204030204"/>
              <a:ea typeface="+mn-ea"/>
              <a:cs typeface="+mn-cs"/>
            </a:endParaRPr>
          </a:p>
        </p:txBody>
      </p:sp>
      <p:sp>
        <p:nvSpPr>
          <p:cNvPr id="13" name="TextBox 12">
            <a:extLst>
              <a:ext uri="{FF2B5EF4-FFF2-40B4-BE49-F238E27FC236}">
                <a16:creationId xmlns:a16="http://schemas.microsoft.com/office/drawing/2014/main" id="{7814355F-307E-4DB0-B283-CAFDA307598F}"/>
              </a:ext>
            </a:extLst>
          </p:cNvPr>
          <p:cNvSpPr txBox="1"/>
          <p:nvPr/>
        </p:nvSpPr>
        <p:spPr>
          <a:xfrm>
            <a:off x="5386517" y="5401778"/>
            <a:ext cx="1409969" cy="656718"/>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A6500"/>
                </a:solidFill>
                <a:effectLst/>
                <a:uLnTx/>
                <a:uFillTx/>
                <a:latin typeface="Century Gothic" panose="020F0302020204030204"/>
                <a:ea typeface="+mn-ea"/>
                <a:cs typeface="+mn-cs"/>
              </a:rPr>
              <a:t>rapide</a:t>
            </a:r>
            <a:endParaRPr kumimoji="0" lang="en-US" sz="2800" b="0" i="0" u="none" strike="noStrike" kern="1200" cap="none" spc="0" normalizeH="0" baseline="0" noProof="0" dirty="0">
              <a:ln>
                <a:noFill/>
              </a:ln>
              <a:solidFill>
                <a:srgbClr val="FA6500"/>
              </a:solidFill>
              <a:effectLst/>
              <a:uLnTx/>
              <a:uFillTx/>
              <a:latin typeface="Century Gothic" panose="020F0302020204030204"/>
              <a:ea typeface="+mn-ea"/>
              <a:cs typeface="+mn-cs"/>
            </a:endParaRPr>
          </a:p>
        </p:txBody>
      </p:sp>
      <p:sp>
        <p:nvSpPr>
          <p:cNvPr id="14" name="TextBox 13">
            <a:extLst>
              <a:ext uri="{FF2B5EF4-FFF2-40B4-BE49-F238E27FC236}">
                <a16:creationId xmlns:a16="http://schemas.microsoft.com/office/drawing/2014/main" id="{2D1F3CE6-1854-46B8-9045-B24A7BD4C326}"/>
              </a:ext>
            </a:extLst>
          </p:cNvPr>
          <p:cNvSpPr txBox="1"/>
          <p:nvPr/>
        </p:nvSpPr>
        <p:spPr>
          <a:xfrm>
            <a:off x="6178350" y="4589637"/>
            <a:ext cx="843145" cy="656718"/>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A6500"/>
                </a:solidFill>
                <a:effectLst/>
                <a:uLnTx/>
                <a:uFillTx/>
                <a:latin typeface="Century Gothic" panose="020F0302020204030204"/>
                <a:ea typeface="+mn-ea"/>
                <a:cs typeface="+mn-cs"/>
              </a:rPr>
              <a:t>oui</a:t>
            </a:r>
            <a:endParaRPr kumimoji="0" lang="en-US" sz="2800" b="0" i="0" u="none" strike="noStrike" kern="1200" cap="none" spc="0" normalizeH="0" baseline="0" noProof="0" dirty="0">
              <a:ln>
                <a:noFill/>
              </a:ln>
              <a:solidFill>
                <a:srgbClr val="FA6500"/>
              </a:solidFill>
              <a:effectLst/>
              <a:uLnTx/>
              <a:uFillTx/>
              <a:latin typeface="Century Gothic" panose="020F0302020204030204"/>
              <a:ea typeface="+mn-ea"/>
              <a:cs typeface="+mn-cs"/>
            </a:endParaRPr>
          </a:p>
        </p:txBody>
      </p:sp>
      <p:grpSp>
        <p:nvGrpSpPr>
          <p:cNvPr id="5" name="Group 4">
            <a:extLst>
              <a:ext uri="{FF2B5EF4-FFF2-40B4-BE49-F238E27FC236}">
                <a16:creationId xmlns:a16="http://schemas.microsoft.com/office/drawing/2014/main" id="{ABF3869A-E07C-4AFE-9BE1-F4195FE3F541}"/>
              </a:ext>
            </a:extLst>
          </p:cNvPr>
          <p:cNvGrpSpPr/>
          <p:nvPr/>
        </p:nvGrpSpPr>
        <p:grpSpPr>
          <a:xfrm>
            <a:off x="8666247" y="2198193"/>
            <a:ext cx="2980078" cy="2185605"/>
            <a:chOff x="7312924" y="770644"/>
            <a:chExt cx="3618494" cy="2578448"/>
          </a:xfrm>
        </p:grpSpPr>
        <p:pic>
          <p:nvPicPr>
            <p:cNvPr id="3" name="Picture 2">
              <a:extLst>
                <a:ext uri="{FF2B5EF4-FFF2-40B4-BE49-F238E27FC236}">
                  <a16:creationId xmlns:a16="http://schemas.microsoft.com/office/drawing/2014/main" id="{2CD66416-61E6-45BF-9F92-183F7D8124DE}"/>
                </a:ext>
              </a:extLst>
            </p:cNvPr>
            <p:cNvPicPr>
              <a:picLocks noChangeAspect="1"/>
            </p:cNvPicPr>
            <p:nvPr/>
          </p:nvPicPr>
          <p:blipFill>
            <a:blip r:embed="rId4"/>
            <a:stretch>
              <a:fillRect/>
            </a:stretch>
          </p:blipFill>
          <p:spPr>
            <a:xfrm>
              <a:off x="7312924" y="770644"/>
              <a:ext cx="3618494" cy="2578448"/>
            </a:xfrm>
            <a:prstGeom prst="rect">
              <a:avLst/>
            </a:prstGeom>
          </p:spPr>
        </p:pic>
        <p:pic>
          <p:nvPicPr>
            <p:cNvPr id="1030" name="Picture 6" descr="Beetle, Passenger Car, Vw, Volkswagen, Car, Automobile">
              <a:extLst>
                <a:ext uri="{FF2B5EF4-FFF2-40B4-BE49-F238E27FC236}">
                  <a16:creationId xmlns:a16="http://schemas.microsoft.com/office/drawing/2014/main" id="{FA9141A7-CD0E-47D3-B6A9-DFE448EAD3A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96300" y="2606943"/>
              <a:ext cx="692843" cy="51169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Bicycle, Small, Vehicle, Bike, Cycle, Sport">
              <a:extLst>
                <a:ext uri="{FF2B5EF4-FFF2-40B4-BE49-F238E27FC236}">
                  <a16:creationId xmlns:a16="http://schemas.microsoft.com/office/drawing/2014/main" id="{8E2BB8E1-DAE5-4873-A360-3CC4F6012D3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981934">
              <a:off x="8842721" y="966484"/>
              <a:ext cx="692843" cy="535818"/>
            </a:xfrm>
            <a:prstGeom prst="rect">
              <a:avLst/>
            </a:prstGeom>
            <a:noFill/>
            <a:extLst>
              <a:ext uri="{909E8E84-426E-40DD-AFC4-6F175D3DCCD1}">
                <a14:hiddenFill xmlns:a14="http://schemas.microsoft.com/office/drawing/2010/main">
                  <a:solidFill>
                    <a:srgbClr val="FFFFFF"/>
                  </a:solidFill>
                </a14:hiddenFill>
              </a:ext>
            </a:extLst>
          </p:spPr>
        </p:pic>
      </p:grpSp>
      <p:sp>
        <p:nvSpPr>
          <p:cNvPr id="19" name="TextBox 18">
            <a:extLst>
              <a:ext uri="{FF2B5EF4-FFF2-40B4-BE49-F238E27FC236}">
                <a16:creationId xmlns:a16="http://schemas.microsoft.com/office/drawing/2014/main" id="{CCC539C2-6B8F-40C5-B9B8-E42ABF00CDDC}"/>
              </a:ext>
            </a:extLst>
          </p:cNvPr>
          <p:cNvSpPr txBox="1"/>
          <p:nvPr/>
        </p:nvSpPr>
        <p:spPr>
          <a:xfrm>
            <a:off x="180000" y="1296000"/>
            <a:ext cx="11198087" cy="523220"/>
          </a:xfrm>
          <a:prstGeom prst="rect">
            <a:avLst/>
          </a:prstGeom>
          <a:noFill/>
        </p:spPr>
        <p:txBody>
          <a:bodyPr wrap="square" rtlCol="0">
            <a:spAutoFit/>
          </a:bodyPr>
          <a:lstStyle/>
          <a:p>
            <a:r>
              <a:rPr lang="en-US" sz="2800" dirty="0" err="1">
                <a:solidFill>
                  <a:schemeClr val="accent5">
                    <a:lumMod val="50000"/>
                  </a:schemeClr>
                </a:solidFill>
              </a:rPr>
              <a:t>Voici</a:t>
            </a:r>
            <a:r>
              <a:rPr lang="en-US" sz="2800" dirty="0">
                <a:solidFill>
                  <a:schemeClr val="accent5">
                    <a:lumMod val="50000"/>
                  </a:schemeClr>
                </a:solidFill>
              </a:rPr>
              <a:t> un dialogue! </a:t>
            </a:r>
            <a:r>
              <a:rPr lang="en-US" sz="2800" dirty="0" err="1">
                <a:solidFill>
                  <a:schemeClr val="accent5">
                    <a:lumMod val="50000"/>
                  </a:schemeClr>
                </a:solidFill>
              </a:rPr>
              <a:t>Complète</a:t>
            </a:r>
            <a:r>
              <a:rPr lang="en-US" sz="2800" dirty="0">
                <a:solidFill>
                  <a:schemeClr val="accent5">
                    <a:lumMod val="50000"/>
                  </a:schemeClr>
                </a:solidFill>
              </a:rPr>
              <a:t>. Use each word only once! </a:t>
            </a:r>
          </a:p>
        </p:txBody>
      </p:sp>
    </p:spTree>
    <p:extLst>
      <p:ext uri="{BB962C8B-B14F-4D97-AF65-F5344CB8AC3E}">
        <p14:creationId xmlns:p14="http://schemas.microsoft.com/office/powerpoint/2010/main" val="28100976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Un dialogue </a:t>
            </a:r>
            <a:r>
              <a:rPr lang="en-GB" sz="3600" b="1" dirty="0" err="1">
                <a:solidFill>
                  <a:schemeClr val="bg1"/>
                </a:solidFill>
              </a:rPr>
              <a:t>français</a:t>
            </a:r>
            <a:endParaRPr lang="en-GB" sz="36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6" name="TextBox 5">
            <a:extLst>
              <a:ext uri="{FF2B5EF4-FFF2-40B4-BE49-F238E27FC236}">
                <a16:creationId xmlns:a16="http://schemas.microsoft.com/office/drawing/2014/main" id="{6E7E97DA-2F23-F745-B756-301D480DCC3C}"/>
              </a:ext>
            </a:extLst>
          </p:cNvPr>
          <p:cNvSpPr txBox="1"/>
          <p:nvPr/>
        </p:nvSpPr>
        <p:spPr>
          <a:xfrm>
            <a:off x="393241" y="2126648"/>
            <a:ext cx="5265384" cy="3888372"/>
          </a:xfrm>
          <a:prstGeom prst="rect">
            <a:avLst/>
          </a:prstGeom>
          <a:noFill/>
        </p:spPr>
        <p:txBody>
          <a:bodyPr wrap="square" rtlCol="0">
            <a:spAutoFit/>
          </a:bodyPr>
          <a:lstStyle/>
          <a:p>
            <a:pPr>
              <a:lnSpc>
                <a:spcPct val="150000"/>
              </a:lnSpc>
            </a:pPr>
            <a:r>
              <a:rPr kumimoji="0" lang="fr-F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Tu as </a:t>
            </a:r>
            <a:r>
              <a:rPr lang="en-US" sz="2800" dirty="0" err="1">
                <a:solidFill>
                  <a:srgbClr val="FA6500"/>
                </a:solidFill>
              </a:rPr>
              <a:t>une</a:t>
            </a:r>
            <a:r>
              <a:rPr lang="en-US" sz="2800" dirty="0">
                <a:solidFill>
                  <a:srgbClr val="FA6500"/>
                </a:solidFill>
              </a:rPr>
              <a:t> voiture </a:t>
            </a:r>
            <a:r>
              <a:rPr kumimoji="0" lang="fr-F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a:lnSpc>
                <a:spcPct val="150000"/>
              </a:lnSpc>
            </a:pPr>
            <a:r>
              <a:rPr lang="fr-FR" sz="2800" noProof="0" dirty="0">
                <a:solidFill>
                  <a:srgbClr val="4472C4">
                    <a:lumMod val="50000"/>
                  </a:srgbClr>
                </a:solidFill>
                <a:latin typeface="Century Gothic" panose="020F0302020204030204"/>
              </a:rPr>
              <a:t>- </a:t>
            </a:r>
            <a:r>
              <a:rPr kumimoji="0" lang="fr-FR" sz="2800" b="0" i="0" u="none" strike="noStrike" kern="1200" cap="none" spc="0" normalizeH="0" baseline="0" noProof="0" dirty="0">
                <a:ln>
                  <a:noFill/>
                </a:ln>
                <a:solidFill>
                  <a:srgbClr val="FA6500"/>
                </a:solidFill>
                <a:effectLst/>
                <a:uLnTx/>
                <a:uFillTx/>
                <a:latin typeface="Century Gothic" panose="020F0302020204030204"/>
                <a:ea typeface="+mn-ea"/>
                <a:cs typeface="+mn-cs"/>
              </a:rPr>
              <a:t>Non</a:t>
            </a:r>
            <a:r>
              <a:rPr kumimoji="0" lang="fr-F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c’est </a:t>
            </a:r>
            <a:r>
              <a:rPr lang="en-US" sz="2800" dirty="0" err="1">
                <a:solidFill>
                  <a:srgbClr val="FA6500"/>
                </a:solidFill>
              </a:rPr>
              <a:t>cher</a:t>
            </a:r>
            <a:r>
              <a:rPr kumimoji="0" lang="fr-F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Ah. </a:t>
            </a:r>
          </a:p>
          <a:p>
            <a:pPr>
              <a:lnSpc>
                <a:spcPct val="150000"/>
              </a:lnSpc>
              <a:defRPr/>
            </a:pPr>
            <a:r>
              <a:rPr kumimoji="0" lang="fr-F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Mais j’ai </a:t>
            </a:r>
            <a:r>
              <a:rPr lang="en-US" sz="2800" dirty="0">
                <a:solidFill>
                  <a:srgbClr val="FA6500"/>
                </a:solidFill>
              </a:rPr>
              <a:t>un </a:t>
            </a:r>
            <a:r>
              <a:rPr lang="en-US" sz="2800" dirty="0" err="1">
                <a:solidFill>
                  <a:srgbClr val="FA6500"/>
                </a:solidFill>
              </a:rPr>
              <a:t>vélo</a:t>
            </a:r>
            <a:r>
              <a:rPr kumimoji="0" lang="fr-F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a:lnSpc>
                <a:spcPct val="150000"/>
              </a:lnSpc>
              <a:defRPr/>
            </a:pPr>
            <a:r>
              <a:rPr kumimoji="0" lang="fr-F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C’est </a:t>
            </a:r>
            <a:r>
              <a:rPr lang="en-US" sz="2800" dirty="0" err="1">
                <a:solidFill>
                  <a:srgbClr val="FA6500"/>
                </a:solidFill>
              </a:rPr>
              <a:t>rapide</a:t>
            </a:r>
            <a:r>
              <a:rPr lang="en-US" sz="2800" dirty="0">
                <a:solidFill>
                  <a:srgbClr val="FA6500"/>
                </a:solidFill>
              </a:rPr>
              <a:t> </a:t>
            </a:r>
            <a:r>
              <a:rPr kumimoji="0" lang="fr-F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800" b="0" i="0" u="none" strike="noStrike" kern="1200" cap="none" spc="0" normalizeH="0" baseline="0" noProof="0" dirty="0">
                <a:ln>
                  <a:noFill/>
                </a:ln>
                <a:solidFill>
                  <a:srgbClr val="FA6500"/>
                </a:solidFill>
                <a:effectLst/>
                <a:uLnTx/>
                <a:uFillTx/>
                <a:latin typeface="Century Gothic" panose="020F0302020204030204"/>
                <a:ea typeface="+mn-ea"/>
                <a:cs typeface="+mn-cs"/>
              </a:rPr>
              <a:t>Oui</a:t>
            </a:r>
            <a:r>
              <a:rPr kumimoji="0" lang="fr-F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grpSp>
        <p:nvGrpSpPr>
          <p:cNvPr id="29" name="Group 28">
            <a:extLst>
              <a:ext uri="{FF2B5EF4-FFF2-40B4-BE49-F238E27FC236}">
                <a16:creationId xmlns:a16="http://schemas.microsoft.com/office/drawing/2014/main" id="{003E275A-EB0F-4E51-A9B0-079C2C7EB1AC}"/>
              </a:ext>
            </a:extLst>
          </p:cNvPr>
          <p:cNvGrpSpPr/>
          <p:nvPr/>
        </p:nvGrpSpPr>
        <p:grpSpPr>
          <a:xfrm>
            <a:off x="8666247" y="2198193"/>
            <a:ext cx="2980078" cy="2185605"/>
            <a:chOff x="7312924" y="770644"/>
            <a:chExt cx="3618494" cy="2578448"/>
          </a:xfrm>
        </p:grpSpPr>
        <p:pic>
          <p:nvPicPr>
            <p:cNvPr id="30" name="Picture 29">
              <a:extLst>
                <a:ext uri="{FF2B5EF4-FFF2-40B4-BE49-F238E27FC236}">
                  <a16:creationId xmlns:a16="http://schemas.microsoft.com/office/drawing/2014/main" id="{62BC1C12-0447-4E73-90CA-779220B39932}"/>
                </a:ext>
              </a:extLst>
            </p:cNvPr>
            <p:cNvPicPr>
              <a:picLocks noChangeAspect="1"/>
            </p:cNvPicPr>
            <p:nvPr/>
          </p:nvPicPr>
          <p:blipFill>
            <a:blip r:embed="rId4"/>
            <a:stretch>
              <a:fillRect/>
            </a:stretch>
          </p:blipFill>
          <p:spPr>
            <a:xfrm>
              <a:off x="7312924" y="770644"/>
              <a:ext cx="3618494" cy="2578448"/>
            </a:xfrm>
            <a:prstGeom prst="rect">
              <a:avLst/>
            </a:prstGeom>
          </p:spPr>
        </p:pic>
        <p:pic>
          <p:nvPicPr>
            <p:cNvPr id="31" name="Picture 6" descr="Beetle, Passenger Car, Vw, Volkswagen, Car, Automobile">
              <a:extLst>
                <a:ext uri="{FF2B5EF4-FFF2-40B4-BE49-F238E27FC236}">
                  <a16:creationId xmlns:a16="http://schemas.microsoft.com/office/drawing/2014/main" id="{23D10E50-D8E1-41AC-B2D0-77D00CF9EC8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96300" y="2606943"/>
              <a:ext cx="692843" cy="511694"/>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8" descr="Bicycle, Small, Vehicle, Bike, Cycle, Sport">
              <a:extLst>
                <a:ext uri="{FF2B5EF4-FFF2-40B4-BE49-F238E27FC236}">
                  <a16:creationId xmlns:a16="http://schemas.microsoft.com/office/drawing/2014/main" id="{4D750E33-6223-45FF-915A-40AF2BA1B00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981934">
              <a:off x="8842721" y="966484"/>
              <a:ext cx="692843" cy="535818"/>
            </a:xfrm>
            <a:prstGeom prst="rect">
              <a:avLst/>
            </a:prstGeom>
            <a:noFill/>
            <a:extLst>
              <a:ext uri="{909E8E84-426E-40DD-AFC4-6F175D3DCCD1}">
                <a14:hiddenFill xmlns:a14="http://schemas.microsoft.com/office/drawing/2010/main">
                  <a:solidFill>
                    <a:srgbClr val="FFFFFF"/>
                  </a:solidFill>
                </a14:hiddenFill>
              </a:ext>
            </a:extLst>
          </p:spPr>
        </p:pic>
      </p:grpSp>
      <p:sp>
        <p:nvSpPr>
          <p:cNvPr id="33" name="TextBox 32">
            <a:extLst>
              <a:ext uri="{FF2B5EF4-FFF2-40B4-BE49-F238E27FC236}">
                <a16:creationId xmlns:a16="http://schemas.microsoft.com/office/drawing/2014/main" id="{9D9649B4-9346-4AAF-AD38-445083419CD3}"/>
              </a:ext>
            </a:extLst>
          </p:cNvPr>
          <p:cNvSpPr txBox="1"/>
          <p:nvPr/>
        </p:nvSpPr>
        <p:spPr>
          <a:xfrm>
            <a:off x="180000" y="1296000"/>
            <a:ext cx="11198087" cy="523220"/>
          </a:xfrm>
          <a:prstGeom prst="rect">
            <a:avLst/>
          </a:prstGeom>
          <a:noFill/>
        </p:spPr>
        <p:txBody>
          <a:bodyPr wrap="square" rtlCol="0">
            <a:spAutoFit/>
          </a:bodyPr>
          <a:lstStyle/>
          <a:p>
            <a:r>
              <a:rPr lang="en-US" sz="2800" dirty="0">
                <a:solidFill>
                  <a:schemeClr val="accent5">
                    <a:lumMod val="50000"/>
                  </a:schemeClr>
                </a:solidFill>
              </a:rPr>
              <a:t>Une solution</a:t>
            </a:r>
          </a:p>
        </p:txBody>
      </p:sp>
    </p:spTree>
    <p:extLst>
      <p:ext uri="{BB962C8B-B14F-4D97-AF65-F5344CB8AC3E}">
        <p14:creationId xmlns:p14="http://schemas.microsoft.com/office/powerpoint/2010/main" val="34112113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hlinkClick r:id="" action="ppaction://noaction">
              <a:snd r:embed="rId3" name="A.wav"/>
            </a:hlinkClick>
          </p:cNvPr>
          <p:cNvSpPr txBox="1"/>
          <p:nvPr/>
        </p:nvSpPr>
        <p:spPr>
          <a:xfrm>
            <a:off x="587336" y="1566000"/>
            <a:ext cx="1316736" cy="830997"/>
          </a:xfrm>
          <a:prstGeom prst="rect">
            <a:avLst/>
          </a:prstGeom>
          <a:noFill/>
          <a:ln w="57150">
            <a:solidFill>
              <a:schemeClr val="accent1">
                <a:lumMod val="50000"/>
              </a:schemeClr>
            </a:solidFill>
          </a:ln>
        </p:spPr>
        <p:txBody>
          <a:bodyPr wrap="square" rtlCol="0">
            <a:spAutoFit/>
          </a:bodyPr>
          <a:lstStyle/>
          <a:p>
            <a:pPr algn="ctr"/>
            <a:r>
              <a:rPr lang="en-GB" sz="4800" b="1" dirty="0">
                <a:solidFill>
                  <a:schemeClr val="accent1">
                    <a:lumMod val="50000"/>
                  </a:schemeClr>
                </a:solidFill>
                <a:latin typeface="Century Gothic" panose="020B0502020202020204" pitchFamily="34" charset="0"/>
              </a:rPr>
              <a:t>A</a:t>
            </a:r>
          </a:p>
        </p:txBody>
      </p:sp>
      <p:sp>
        <p:nvSpPr>
          <p:cNvPr id="7" name="TextBox 6">
            <a:hlinkClick r:id="" action="ppaction://noaction">
              <a:snd r:embed="rId4" name="B.wav"/>
            </a:hlinkClick>
          </p:cNvPr>
          <p:cNvSpPr txBox="1"/>
          <p:nvPr/>
        </p:nvSpPr>
        <p:spPr>
          <a:xfrm>
            <a:off x="2202776" y="1566000"/>
            <a:ext cx="1316736" cy="830997"/>
          </a:xfrm>
          <a:prstGeom prst="rect">
            <a:avLst/>
          </a:prstGeom>
          <a:noFill/>
          <a:ln w="57150">
            <a:solidFill>
              <a:schemeClr val="accent1">
                <a:lumMod val="50000"/>
              </a:schemeClr>
            </a:solidFill>
          </a:ln>
        </p:spPr>
        <p:txBody>
          <a:bodyPr wrap="square" rtlCol="0">
            <a:spAutoFit/>
          </a:bodyPr>
          <a:lstStyle/>
          <a:p>
            <a:pPr algn="ctr"/>
            <a:r>
              <a:rPr lang="en-GB" sz="4800" b="1" dirty="0">
                <a:solidFill>
                  <a:srgbClr val="FA6500"/>
                </a:solidFill>
                <a:latin typeface="Century Gothic" panose="020B0502020202020204" pitchFamily="34" charset="0"/>
              </a:rPr>
              <a:t>B</a:t>
            </a:r>
          </a:p>
        </p:txBody>
      </p:sp>
      <p:sp>
        <p:nvSpPr>
          <p:cNvPr id="8" name="TextBox 7">
            <a:hlinkClick r:id="" action="ppaction://noaction">
              <a:snd r:embed="rId5" name="C.wav"/>
            </a:hlinkClick>
          </p:cNvPr>
          <p:cNvSpPr txBox="1"/>
          <p:nvPr/>
        </p:nvSpPr>
        <p:spPr>
          <a:xfrm>
            <a:off x="3818216" y="1566000"/>
            <a:ext cx="1316736" cy="830997"/>
          </a:xfrm>
          <a:prstGeom prst="rect">
            <a:avLst/>
          </a:prstGeom>
          <a:noFill/>
          <a:ln w="57150">
            <a:solidFill>
              <a:schemeClr val="accent1">
                <a:lumMod val="50000"/>
              </a:schemeClr>
            </a:solidFill>
          </a:ln>
        </p:spPr>
        <p:txBody>
          <a:bodyPr wrap="square" rtlCol="0">
            <a:spAutoFit/>
          </a:bodyPr>
          <a:lstStyle/>
          <a:p>
            <a:pPr algn="ctr"/>
            <a:r>
              <a:rPr lang="en-GB" sz="4800" b="1" dirty="0">
                <a:solidFill>
                  <a:schemeClr val="accent1">
                    <a:lumMod val="50000"/>
                  </a:schemeClr>
                </a:solidFill>
                <a:latin typeface="Century Gothic" panose="020B0502020202020204" pitchFamily="34" charset="0"/>
              </a:rPr>
              <a:t>C</a:t>
            </a:r>
          </a:p>
        </p:txBody>
      </p:sp>
      <p:sp>
        <p:nvSpPr>
          <p:cNvPr id="9" name="TextBox 8">
            <a:hlinkClick r:id="" action="ppaction://noaction">
              <a:snd r:embed="rId6" name="D.wav"/>
            </a:hlinkClick>
          </p:cNvPr>
          <p:cNvSpPr txBox="1"/>
          <p:nvPr/>
        </p:nvSpPr>
        <p:spPr>
          <a:xfrm>
            <a:off x="5433656" y="1566000"/>
            <a:ext cx="1316736" cy="830997"/>
          </a:xfrm>
          <a:prstGeom prst="rect">
            <a:avLst/>
          </a:prstGeom>
          <a:noFill/>
          <a:ln w="57150">
            <a:solidFill>
              <a:schemeClr val="accent1">
                <a:lumMod val="50000"/>
              </a:schemeClr>
            </a:solidFill>
          </a:ln>
        </p:spPr>
        <p:txBody>
          <a:bodyPr wrap="square" rtlCol="0">
            <a:spAutoFit/>
          </a:bodyPr>
          <a:lstStyle/>
          <a:p>
            <a:pPr algn="ctr"/>
            <a:r>
              <a:rPr lang="en-GB" sz="4800" b="1" dirty="0">
                <a:solidFill>
                  <a:srgbClr val="FA6500"/>
                </a:solidFill>
                <a:latin typeface="Century Gothic" panose="020B0502020202020204" pitchFamily="34" charset="0"/>
              </a:rPr>
              <a:t>D</a:t>
            </a:r>
          </a:p>
        </p:txBody>
      </p:sp>
      <p:sp>
        <p:nvSpPr>
          <p:cNvPr id="10" name="TextBox 9">
            <a:hlinkClick r:id="" action="ppaction://noaction">
              <a:snd r:embed="rId7" name="E.wav"/>
            </a:hlinkClick>
          </p:cNvPr>
          <p:cNvSpPr txBox="1"/>
          <p:nvPr/>
        </p:nvSpPr>
        <p:spPr>
          <a:xfrm>
            <a:off x="7049096" y="1566000"/>
            <a:ext cx="1316736" cy="830997"/>
          </a:xfrm>
          <a:prstGeom prst="rect">
            <a:avLst/>
          </a:prstGeom>
          <a:noFill/>
          <a:ln w="57150">
            <a:solidFill>
              <a:schemeClr val="accent1">
                <a:lumMod val="50000"/>
              </a:schemeClr>
            </a:solidFill>
          </a:ln>
        </p:spPr>
        <p:txBody>
          <a:bodyPr wrap="square" rtlCol="0">
            <a:spAutoFit/>
          </a:bodyPr>
          <a:lstStyle/>
          <a:p>
            <a:pPr algn="ctr"/>
            <a:r>
              <a:rPr lang="en-GB" sz="4800" b="1" dirty="0">
                <a:solidFill>
                  <a:schemeClr val="accent1">
                    <a:lumMod val="50000"/>
                  </a:schemeClr>
                </a:solidFill>
                <a:latin typeface="Century Gothic" panose="020B0502020202020204" pitchFamily="34" charset="0"/>
              </a:rPr>
              <a:t>E</a:t>
            </a:r>
          </a:p>
        </p:txBody>
      </p:sp>
      <p:sp>
        <p:nvSpPr>
          <p:cNvPr id="11" name="TextBox 10">
            <a:hlinkClick r:id="" action="ppaction://noaction">
              <a:snd r:embed="rId8" name="F.wav"/>
            </a:hlinkClick>
          </p:cNvPr>
          <p:cNvSpPr txBox="1"/>
          <p:nvPr/>
        </p:nvSpPr>
        <p:spPr>
          <a:xfrm>
            <a:off x="8664536" y="1566000"/>
            <a:ext cx="1316736" cy="830997"/>
          </a:xfrm>
          <a:prstGeom prst="rect">
            <a:avLst/>
          </a:prstGeom>
          <a:noFill/>
          <a:ln w="57150">
            <a:solidFill>
              <a:schemeClr val="accent1">
                <a:lumMod val="50000"/>
              </a:schemeClr>
            </a:solidFill>
          </a:ln>
        </p:spPr>
        <p:txBody>
          <a:bodyPr wrap="square" rtlCol="0">
            <a:spAutoFit/>
          </a:bodyPr>
          <a:lstStyle/>
          <a:p>
            <a:pPr algn="ctr"/>
            <a:r>
              <a:rPr lang="en-GB" sz="4800" b="1" dirty="0">
                <a:solidFill>
                  <a:srgbClr val="FA6500"/>
                </a:solidFill>
                <a:latin typeface="Century Gothic" panose="020B0502020202020204" pitchFamily="34" charset="0"/>
              </a:rPr>
              <a:t>F</a:t>
            </a:r>
          </a:p>
        </p:txBody>
      </p:sp>
      <p:sp>
        <p:nvSpPr>
          <p:cNvPr id="13" name="TextBox 12">
            <a:hlinkClick r:id="" action="ppaction://noaction">
              <a:snd r:embed="rId9" name="G.wav"/>
            </a:hlinkClick>
          </p:cNvPr>
          <p:cNvSpPr txBox="1"/>
          <p:nvPr/>
        </p:nvSpPr>
        <p:spPr>
          <a:xfrm>
            <a:off x="10279976" y="1566000"/>
            <a:ext cx="1316736" cy="830997"/>
          </a:xfrm>
          <a:prstGeom prst="rect">
            <a:avLst/>
          </a:prstGeom>
          <a:noFill/>
          <a:ln w="57150">
            <a:solidFill>
              <a:schemeClr val="accent1">
                <a:lumMod val="50000"/>
              </a:schemeClr>
            </a:solidFill>
          </a:ln>
        </p:spPr>
        <p:txBody>
          <a:bodyPr wrap="square" rtlCol="0">
            <a:spAutoFit/>
          </a:bodyPr>
          <a:lstStyle/>
          <a:p>
            <a:pPr algn="ctr"/>
            <a:r>
              <a:rPr lang="en-GB" sz="4800" b="1" dirty="0">
                <a:solidFill>
                  <a:schemeClr val="accent1">
                    <a:lumMod val="50000"/>
                  </a:schemeClr>
                </a:solidFill>
                <a:latin typeface="Century Gothic" panose="020B0502020202020204" pitchFamily="34" charset="0"/>
              </a:rPr>
              <a:t>G</a:t>
            </a:r>
          </a:p>
        </p:txBody>
      </p:sp>
      <p:sp>
        <p:nvSpPr>
          <p:cNvPr id="14" name="TextBox 13">
            <a:hlinkClick r:id="" action="ppaction://noaction">
              <a:snd r:embed="rId10" name="H.wav"/>
            </a:hlinkClick>
          </p:cNvPr>
          <p:cNvSpPr txBox="1"/>
          <p:nvPr/>
        </p:nvSpPr>
        <p:spPr>
          <a:xfrm>
            <a:off x="585666" y="2761200"/>
            <a:ext cx="1316736" cy="830997"/>
          </a:xfrm>
          <a:prstGeom prst="rect">
            <a:avLst/>
          </a:prstGeom>
          <a:noFill/>
          <a:ln w="57150">
            <a:solidFill>
              <a:schemeClr val="accent1">
                <a:lumMod val="50000"/>
              </a:schemeClr>
            </a:solidFill>
          </a:ln>
        </p:spPr>
        <p:txBody>
          <a:bodyPr wrap="square" rtlCol="0">
            <a:spAutoFit/>
          </a:bodyPr>
          <a:lstStyle/>
          <a:p>
            <a:pPr algn="ctr"/>
            <a:r>
              <a:rPr lang="en-GB" sz="4800" b="1" dirty="0">
                <a:solidFill>
                  <a:srgbClr val="FA6500"/>
                </a:solidFill>
                <a:latin typeface="Century Gothic" panose="020B0502020202020204" pitchFamily="34" charset="0"/>
              </a:rPr>
              <a:t>H</a:t>
            </a:r>
          </a:p>
        </p:txBody>
      </p:sp>
      <p:sp>
        <p:nvSpPr>
          <p:cNvPr id="15" name="TextBox 14">
            <a:hlinkClick r:id="" action="ppaction://noaction">
              <a:snd r:embed="rId11" name="I.wav"/>
            </a:hlinkClick>
          </p:cNvPr>
          <p:cNvSpPr txBox="1"/>
          <p:nvPr/>
        </p:nvSpPr>
        <p:spPr>
          <a:xfrm>
            <a:off x="2201106" y="2761200"/>
            <a:ext cx="1316736" cy="830997"/>
          </a:xfrm>
          <a:prstGeom prst="rect">
            <a:avLst/>
          </a:prstGeom>
          <a:noFill/>
          <a:ln w="57150">
            <a:solidFill>
              <a:schemeClr val="accent1">
                <a:lumMod val="50000"/>
              </a:schemeClr>
            </a:solidFill>
          </a:ln>
        </p:spPr>
        <p:txBody>
          <a:bodyPr wrap="square" rtlCol="0">
            <a:spAutoFit/>
          </a:bodyPr>
          <a:lstStyle/>
          <a:p>
            <a:pPr algn="ctr"/>
            <a:r>
              <a:rPr lang="en-GB" sz="4800" b="1" dirty="0">
                <a:solidFill>
                  <a:schemeClr val="accent1">
                    <a:lumMod val="50000"/>
                  </a:schemeClr>
                </a:solidFill>
                <a:latin typeface="Century Gothic" panose="020B0502020202020204" pitchFamily="34" charset="0"/>
              </a:rPr>
              <a:t>I</a:t>
            </a:r>
          </a:p>
        </p:txBody>
      </p:sp>
      <p:sp>
        <p:nvSpPr>
          <p:cNvPr id="16" name="TextBox 15">
            <a:hlinkClick r:id="" action="ppaction://noaction">
              <a:snd r:embed="rId12" name="J.wav"/>
            </a:hlinkClick>
          </p:cNvPr>
          <p:cNvSpPr txBox="1"/>
          <p:nvPr/>
        </p:nvSpPr>
        <p:spPr>
          <a:xfrm>
            <a:off x="3816546" y="2761200"/>
            <a:ext cx="1316736" cy="830997"/>
          </a:xfrm>
          <a:prstGeom prst="rect">
            <a:avLst/>
          </a:prstGeom>
          <a:noFill/>
          <a:ln w="57150">
            <a:solidFill>
              <a:schemeClr val="accent1">
                <a:lumMod val="50000"/>
              </a:schemeClr>
            </a:solidFill>
          </a:ln>
        </p:spPr>
        <p:txBody>
          <a:bodyPr wrap="square" rtlCol="0">
            <a:spAutoFit/>
          </a:bodyPr>
          <a:lstStyle/>
          <a:p>
            <a:pPr algn="ctr"/>
            <a:r>
              <a:rPr lang="en-GB" sz="4800" b="1" dirty="0">
                <a:solidFill>
                  <a:srgbClr val="FA6500"/>
                </a:solidFill>
                <a:latin typeface="Century Gothic" panose="020B0502020202020204" pitchFamily="34" charset="0"/>
              </a:rPr>
              <a:t>J</a:t>
            </a:r>
          </a:p>
        </p:txBody>
      </p:sp>
      <p:sp>
        <p:nvSpPr>
          <p:cNvPr id="17" name="TextBox 16">
            <a:hlinkClick r:id="" action="ppaction://noaction">
              <a:snd r:embed="rId13" name="K.wav"/>
            </a:hlinkClick>
          </p:cNvPr>
          <p:cNvSpPr txBox="1"/>
          <p:nvPr/>
        </p:nvSpPr>
        <p:spPr>
          <a:xfrm>
            <a:off x="5431986" y="2761200"/>
            <a:ext cx="1316736" cy="830997"/>
          </a:xfrm>
          <a:prstGeom prst="rect">
            <a:avLst/>
          </a:prstGeom>
          <a:noFill/>
          <a:ln w="57150">
            <a:solidFill>
              <a:schemeClr val="accent1">
                <a:lumMod val="50000"/>
              </a:schemeClr>
            </a:solidFill>
          </a:ln>
        </p:spPr>
        <p:txBody>
          <a:bodyPr wrap="square" rtlCol="0">
            <a:spAutoFit/>
          </a:bodyPr>
          <a:lstStyle/>
          <a:p>
            <a:pPr algn="ctr"/>
            <a:r>
              <a:rPr lang="en-GB" sz="4800" b="1" dirty="0">
                <a:solidFill>
                  <a:schemeClr val="accent1">
                    <a:lumMod val="50000"/>
                  </a:schemeClr>
                </a:solidFill>
                <a:latin typeface="Century Gothic" panose="020B0502020202020204" pitchFamily="34" charset="0"/>
              </a:rPr>
              <a:t>K</a:t>
            </a:r>
          </a:p>
        </p:txBody>
      </p:sp>
      <p:sp>
        <p:nvSpPr>
          <p:cNvPr id="18" name="TextBox 17">
            <a:hlinkClick r:id="" action="ppaction://noaction">
              <a:snd r:embed="rId14" name="L.wav"/>
            </a:hlinkClick>
          </p:cNvPr>
          <p:cNvSpPr txBox="1"/>
          <p:nvPr/>
        </p:nvSpPr>
        <p:spPr>
          <a:xfrm>
            <a:off x="7047426" y="2761200"/>
            <a:ext cx="1316736" cy="830997"/>
          </a:xfrm>
          <a:prstGeom prst="rect">
            <a:avLst/>
          </a:prstGeom>
          <a:noFill/>
          <a:ln w="57150">
            <a:solidFill>
              <a:schemeClr val="accent1">
                <a:lumMod val="50000"/>
              </a:schemeClr>
            </a:solidFill>
          </a:ln>
        </p:spPr>
        <p:txBody>
          <a:bodyPr wrap="square" rtlCol="0">
            <a:spAutoFit/>
          </a:bodyPr>
          <a:lstStyle/>
          <a:p>
            <a:pPr algn="ctr"/>
            <a:r>
              <a:rPr lang="en-GB" sz="4800" b="1" dirty="0">
                <a:solidFill>
                  <a:srgbClr val="FA6500"/>
                </a:solidFill>
                <a:latin typeface="Century Gothic" panose="020B0502020202020204" pitchFamily="34" charset="0"/>
              </a:rPr>
              <a:t>L</a:t>
            </a:r>
          </a:p>
        </p:txBody>
      </p:sp>
      <p:sp>
        <p:nvSpPr>
          <p:cNvPr id="19" name="TextBox 18">
            <a:hlinkClick r:id="" action="ppaction://noaction">
              <a:snd r:embed="rId15" name="M.wav"/>
            </a:hlinkClick>
          </p:cNvPr>
          <p:cNvSpPr txBox="1"/>
          <p:nvPr/>
        </p:nvSpPr>
        <p:spPr>
          <a:xfrm>
            <a:off x="8664536" y="2761200"/>
            <a:ext cx="1316736" cy="830997"/>
          </a:xfrm>
          <a:prstGeom prst="rect">
            <a:avLst/>
          </a:prstGeom>
          <a:noFill/>
          <a:ln w="57150">
            <a:solidFill>
              <a:schemeClr val="accent1">
                <a:lumMod val="50000"/>
              </a:schemeClr>
            </a:solidFill>
          </a:ln>
        </p:spPr>
        <p:txBody>
          <a:bodyPr wrap="square" rtlCol="0">
            <a:spAutoFit/>
          </a:bodyPr>
          <a:lstStyle/>
          <a:p>
            <a:pPr algn="ctr"/>
            <a:r>
              <a:rPr lang="en-GB" sz="4800" b="1" dirty="0">
                <a:solidFill>
                  <a:schemeClr val="accent1">
                    <a:lumMod val="50000"/>
                  </a:schemeClr>
                </a:solidFill>
                <a:latin typeface="Century Gothic" panose="020B0502020202020204" pitchFamily="34" charset="0"/>
              </a:rPr>
              <a:t>M</a:t>
            </a:r>
          </a:p>
        </p:txBody>
      </p:sp>
      <p:sp>
        <p:nvSpPr>
          <p:cNvPr id="20" name="TextBox 19">
            <a:hlinkClick r:id="" action="ppaction://noaction">
              <a:snd r:embed="rId16" name="N.wav"/>
            </a:hlinkClick>
          </p:cNvPr>
          <p:cNvSpPr txBox="1"/>
          <p:nvPr/>
        </p:nvSpPr>
        <p:spPr>
          <a:xfrm>
            <a:off x="10278306" y="2761200"/>
            <a:ext cx="1316736" cy="830997"/>
          </a:xfrm>
          <a:prstGeom prst="rect">
            <a:avLst/>
          </a:prstGeom>
          <a:noFill/>
          <a:ln w="57150">
            <a:solidFill>
              <a:schemeClr val="accent1">
                <a:lumMod val="50000"/>
              </a:schemeClr>
            </a:solidFill>
          </a:ln>
        </p:spPr>
        <p:txBody>
          <a:bodyPr wrap="square" rtlCol="0">
            <a:spAutoFit/>
          </a:bodyPr>
          <a:lstStyle/>
          <a:p>
            <a:pPr algn="ctr"/>
            <a:r>
              <a:rPr lang="en-GB" sz="4800" b="1" dirty="0">
                <a:solidFill>
                  <a:srgbClr val="FA6500"/>
                </a:solidFill>
                <a:latin typeface="Century Gothic" panose="020B0502020202020204" pitchFamily="34" charset="0"/>
              </a:rPr>
              <a:t>N</a:t>
            </a:r>
          </a:p>
        </p:txBody>
      </p:sp>
      <p:sp>
        <p:nvSpPr>
          <p:cNvPr id="22" name="TextBox 21">
            <a:hlinkClick r:id="" action="ppaction://noaction">
              <a:snd r:embed="rId17" name="O.wav"/>
            </a:hlinkClick>
          </p:cNvPr>
          <p:cNvSpPr txBox="1"/>
          <p:nvPr/>
        </p:nvSpPr>
        <p:spPr>
          <a:xfrm>
            <a:off x="605207" y="3978000"/>
            <a:ext cx="1316736" cy="830997"/>
          </a:xfrm>
          <a:prstGeom prst="rect">
            <a:avLst/>
          </a:prstGeom>
          <a:noFill/>
          <a:ln w="57150">
            <a:solidFill>
              <a:schemeClr val="accent1">
                <a:lumMod val="50000"/>
              </a:schemeClr>
            </a:solidFill>
          </a:ln>
        </p:spPr>
        <p:txBody>
          <a:bodyPr wrap="square" rtlCol="0">
            <a:spAutoFit/>
          </a:bodyPr>
          <a:lstStyle/>
          <a:p>
            <a:pPr algn="ctr"/>
            <a:r>
              <a:rPr lang="en-GB" sz="4800" b="1" dirty="0">
                <a:solidFill>
                  <a:schemeClr val="accent1">
                    <a:lumMod val="50000"/>
                  </a:schemeClr>
                </a:solidFill>
                <a:latin typeface="Century Gothic" panose="020B0502020202020204" pitchFamily="34" charset="0"/>
              </a:rPr>
              <a:t>O</a:t>
            </a:r>
          </a:p>
        </p:txBody>
      </p:sp>
      <p:sp>
        <p:nvSpPr>
          <p:cNvPr id="23" name="TextBox 22">
            <a:hlinkClick r:id="" action="ppaction://noaction">
              <a:snd r:embed="rId18" name="P.wav"/>
            </a:hlinkClick>
          </p:cNvPr>
          <p:cNvSpPr txBox="1"/>
          <p:nvPr/>
        </p:nvSpPr>
        <p:spPr>
          <a:xfrm>
            <a:off x="2201106" y="3978000"/>
            <a:ext cx="1316736" cy="830997"/>
          </a:xfrm>
          <a:prstGeom prst="rect">
            <a:avLst/>
          </a:prstGeom>
          <a:noFill/>
          <a:ln w="57150">
            <a:solidFill>
              <a:schemeClr val="accent1">
                <a:lumMod val="50000"/>
              </a:schemeClr>
            </a:solidFill>
          </a:ln>
        </p:spPr>
        <p:txBody>
          <a:bodyPr wrap="square" rtlCol="0">
            <a:spAutoFit/>
          </a:bodyPr>
          <a:lstStyle/>
          <a:p>
            <a:pPr algn="ctr"/>
            <a:r>
              <a:rPr lang="en-GB" sz="4800" b="1" dirty="0">
                <a:solidFill>
                  <a:srgbClr val="FA6500"/>
                </a:solidFill>
                <a:latin typeface="Century Gothic" panose="020B0502020202020204" pitchFamily="34" charset="0"/>
              </a:rPr>
              <a:t>P</a:t>
            </a:r>
          </a:p>
        </p:txBody>
      </p:sp>
      <p:sp>
        <p:nvSpPr>
          <p:cNvPr id="24" name="TextBox 23">
            <a:hlinkClick r:id="" action="ppaction://noaction">
              <a:snd r:embed="rId19" name="Q.wav"/>
            </a:hlinkClick>
          </p:cNvPr>
          <p:cNvSpPr txBox="1"/>
          <p:nvPr/>
        </p:nvSpPr>
        <p:spPr>
          <a:xfrm>
            <a:off x="3814876" y="3978000"/>
            <a:ext cx="1316736" cy="830997"/>
          </a:xfrm>
          <a:prstGeom prst="rect">
            <a:avLst/>
          </a:prstGeom>
          <a:noFill/>
          <a:ln w="57150">
            <a:solidFill>
              <a:schemeClr val="accent1">
                <a:lumMod val="50000"/>
              </a:schemeClr>
            </a:solidFill>
          </a:ln>
        </p:spPr>
        <p:txBody>
          <a:bodyPr wrap="square" rtlCol="0">
            <a:spAutoFit/>
          </a:bodyPr>
          <a:lstStyle/>
          <a:p>
            <a:pPr algn="ctr"/>
            <a:r>
              <a:rPr lang="en-GB" sz="4800" b="1" dirty="0">
                <a:solidFill>
                  <a:schemeClr val="accent1">
                    <a:lumMod val="50000"/>
                  </a:schemeClr>
                </a:solidFill>
                <a:latin typeface="Century Gothic" panose="020B0502020202020204" pitchFamily="34" charset="0"/>
              </a:rPr>
              <a:t>Q</a:t>
            </a:r>
          </a:p>
        </p:txBody>
      </p:sp>
      <p:sp>
        <p:nvSpPr>
          <p:cNvPr id="25" name="TextBox 24">
            <a:hlinkClick r:id="" action="ppaction://noaction">
              <a:snd r:embed="rId20" name="R.wav"/>
            </a:hlinkClick>
          </p:cNvPr>
          <p:cNvSpPr txBox="1"/>
          <p:nvPr/>
        </p:nvSpPr>
        <p:spPr>
          <a:xfrm>
            <a:off x="5431986" y="3978000"/>
            <a:ext cx="1316736" cy="830997"/>
          </a:xfrm>
          <a:prstGeom prst="rect">
            <a:avLst/>
          </a:prstGeom>
          <a:noFill/>
          <a:ln w="57150">
            <a:solidFill>
              <a:schemeClr val="accent1">
                <a:lumMod val="50000"/>
              </a:schemeClr>
            </a:solidFill>
          </a:ln>
        </p:spPr>
        <p:txBody>
          <a:bodyPr wrap="square" rtlCol="0">
            <a:spAutoFit/>
          </a:bodyPr>
          <a:lstStyle/>
          <a:p>
            <a:pPr algn="ctr"/>
            <a:r>
              <a:rPr lang="en-GB" sz="4800" b="1" dirty="0">
                <a:solidFill>
                  <a:srgbClr val="FA6500"/>
                </a:solidFill>
                <a:latin typeface="Century Gothic" panose="020B0502020202020204" pitchFamily="34" charset="0"/>
              </a:rPr>
              <a:t>R</a:t>
            </a:r>
          </a:p>
        </p:txBody>
      </p:sp>
      <p:sp>
        <p:nvSpPr>
          <p:cNvPr id="26" name="TextBox 25">
            <a:hlinkClick r:id="" action="ppaction://noaction">
              <a:snd r:embed="rId21" name="S.wav"/>
            </a:hlinkClick>
          </p:cNvPr>
          <p:cNvSpPr txBox="1"/>
          <p:nvPr/>
        </p:nvSpPr>
        <p:spPr>
          <a:xfrm>
            <a:off x="7040190" y="3978000"/>
            <a:ext cx="1316736" cy="830997"/>
          </a:xfrm>
          <a:prstGeom prst="rect">
            <a:avLst/>
          </a:prstGeom>
          <a:noFill/>
          <a:ln w="57150">
            <a:solidFill>
              <a:schemeClr val="accent1">
                <a:lumMod val="50000"/>
              </a:schemeClr>
            </a:solidFill>
          </a:ln>
        </p:spPr>
        <p:txBody>
          <a:bodyPr wrap="square" rtlCol="0">
            <a:spAutoFit/>
          </a:bodyPr>
          <a:lstStyle/>
          <a:p>
            <a:pPr algn="ctr"/>
            <a:r>
              <a:rPr lang="en-GB" sz="4800" b="1" dirty="0">
                <a:solidFill>
                  <a:schemeClr val="accent1">
                    <a:lumMod val="50000"/>
                  </a:schemeClr>
                </a:solidFill>
                <a:latin typeface="Century Gothic" panose="020B0502020202020204" pitchFamily="34" charset="0"/>
              </a:rPr>
              <a:t>S</a:t>
            </a:r>
          </a:p>
        </p:txBody>
      </p:sp>
      <p:sp>
        <p:nvSpPr>
          <p:cNvPr id="27" name="TextBox 26">
            <a:hlinkClick r:id="" action="ppaction://noaction">
              <a:snd r:embed="rId22" name="T.wav"/>
            </a:hlinkClick>
          </p:cNvPr>
          <p:cNvSpPr txBox="1"/>
          <p:nvPr/>
        </p:nvSpPr>
        <p:spPr>
          <a:xfrm>
            <a:off x="8670493" y="3978000"/>
            <a:ext cx="1316736" cy="830997"/>
          </a:xfrm>
          <a:prstGeom prst="rect">
            <a:avLst/>
          </a:prstGeom>
          <a:noFill/>
          <a:ln w="57150">
            <a:solidFill>
              <a:schemeClr val="accent1">
                <a:lumMod val="50000"/>
              </a:schemeClr>
            </a:solidFill>
          </a:ln>
        </p:spPr>
        <p:txBody>
          <a:bodyPr wrap="square" rtlCol="0">
            <a:spAutoFit/>
          </a:bodyPr>
          <a:lstStyle/>
          <a:p>
            <a:pPr algn="ctr"/>
            <a:r>
              <a:rPr lang="en-GB" sz="4800" b="1" dirty="0">
                <a:solidFill>
                  <a:srgbClr val="FA6500"/>
                </a:solidFill>
                <a:latin typeface="Century Gothic" panose="020B0502020202020204" pitchFamily="34" charset="0"/>
              </a:rPr>
              <a:t>T</a:t>
            </a:r>
          </a:p>
        </p:txBody>
      </p:sp>
      <p:sp>
        <p:nvSpPr>
          <p:cNvPr id="28" name="TextBox 27">
            <a:hlinkClick r:id="" action="ppaction://noaction" highlightClick="1">
              <a:snd r:embed="rId23" name="U.wav"/>
            </a:hlinkClick>
          </p:cNvPr>
          <p:cNvSpPr txBox="1"/>
          <p:nvPr/>
        </p:nvSpPr>
        <p:spPr>
          <a:xfrm>
            <a:off x="10270057" y="3978000"/>
            <a:ext cx="1316736" cy="830997"/>
          </a:xfrm>
          <a:prstGeom prst="rect">
            <a:avLst/>
          </a:prstGeom>
          <a:noFill/>
          <a:ln w="57150">
            <a:solidFill>
              <a:schemeClr val="accent1">
                <a:lumMod val="50000"/>
              </a:schemeClr>
            </a:solidFill>
          </a:ln>
        </p:spPr>
        <p:txBody>
          <a:bodyPr wrap="square" rtlCol="0">
            <a:spAutoFit/>
          </a:bodyPr>
          <a:lstStyle/>
          <a:p>
            <a:pPr algn="ctr"/>
            <a:r>
              <a:rPr lang="en-GB" sz="4800" b="1" dirty="0">
                <a:solidFill>
                  <a:schemeClr val="accent1">
                    <a:lumMod val="50000"/>
                  </a:schemeClr>
                </a:solidFill>
                <a:latin typeface="Century Gothic" panose="020B0502020202020204" pitchFamily="34" charset="0"/>
              </a:rPr>
              <a:t>U</a:t>
            </a:r>
          </a:p>
        </p:txBody>
      </p:sp>
      <p:sp>
        <p:nvSpPr>
          <p:cNvPr id="29" name="TextBox 28">
            <a:hlinkClick r:id="" action="ppaction://noaction">
              <a:snd r:embed="rId24" name="V.wav"/>
            </a:hlinkClick>
          </p:cNvPr>
          <p:cNvSpPr txBox="1"/>
          <p:nvPr/>
        </p:nvSpPr>
        <p:spPr>
          <a:xfrm>
            <a:off x="2208342" y="5216400"/>
            <a:ext cx="1316736" cy="830997"/>
          </a:xfrm>
          <a:prstGeom prst="rect">
            <a:avLst/>
          </a:prstGeom>
          <a:noFill/>
          <a:ln w="57150">
            <a:solidFill>
              <a:schemeClr val="accent1">
                <a:lumMod val="50000"/>
              </a:schemeClr>
            </a:solidFill>
          </a:ln>
        </p:spPr>
        <p:txBody>
          <a:bodyPr wrap="square" rtlCol="0">
            <a:spAutoFit/>
          </a:bodyPr>
          <a:lstStyle/>
          <a:p>
            <a:pPr algn="ctr"/>
            <a:r>
              <a:rPr lang="en-GB" sz="4800" b="1" dirty="0">
                <a:solidFill>
                  <a:schemeClr val="accent1">
                    <a:lumMod val="50000"/>
                  </a:schemeClr>
                </a:solidFill>
                <a:latin typeface="Century Gothic" panose="020B0502020202020204" pitchFamily="34" charset="0"/>
              </a:rPr>
              <a:t>V</a:t>
            </a:r>
          </a:p>
        </p:txBody>
      </p:sp>
      <p:sp>
        <p:nvSpPr>
          <p:cNvPr id="30" name="TextBox 29">
            <a:hlinkClick r:id="" action="ppaction://noaction">
              <a:snd r:embed="rId25" name="W.wav"/>
            </a:hlinkClick>
          </p:cNvPr>
          <p:cNvSpPr txBox="1"/>
          <p:nvPr/>
        </p:nvSpPr>
        <p:spPr>
          <a:xfrm>
            <a:off x="3822112" y="5216400"/>
            <a:ext cx="1316736" cy="830997"/>
          </a:xfrm>
          <a:prstGeom prst="rect">
            <a:avLst/>
          </a:prstGeom>
          <a:noFill/>
          <a:ln w="57150">
            <a:solidFill>
              <a:schemeClr val="accent1">
                <a:lumMod val="50000"/>
              </a:schemeClr>
            </a:solidFill>
          </a:ln>
        </p:spPr>
        <p:txBody>
          <a:bodyPr wrap="square" rtlCol="0">
            <a:spAutoFit/>
          </a:bodyPr>
          <a:lstStyle/>
          <a:p>
            <a:pPr algn="ctr"/>
            <a:r>
              <a:rPr lang="en-GB" sz="4800" b="1" dirty="0">
                <a:solidFill>
                  <a:srgbClr val="FA6500"/>
                </a:solidFill>
                <a:latin typeface="Century Gothic" panose="020B0502020202020204" pitchFamily="34" charset="0"/>
              </a:rPr>
              <a:t>W</a:t>
            </a:r>
          </a:p>
        </p:txBody>
      </p:sp>
      <p:sp>
        <p:nvSpPr>
          <p:cNvPr id="31" name="TextBox 30">
            <a:hlinkClick r:id="" action="ppaction://noaction">
              <a:snd r:embed="rId26" name="X.wav"/>
            </a:hlinkClick>
          </p:cNvPr>
          <p:cNvSpPr txBox="1"/>
          <p:nvPr/>
        </p:nvSpPr>
        <p:spPr>
          <a:xfrm>
            <a:off x="5439222" y="5216400"/>
            <a:ext cx="1316736" cy="830997"/>
          </a:xfrm>
          <a:prstGeom prst="rect">
            <a:avLst/>
          </a:prstGeom>
          <a:noFill/>
          <a:ln w="57150">
            <a:solidFill>
              <a:schemeClr val="accent1">
                <a:lumMod val="50000"/>
              </a:schemeClr>
            </a:solidFill>
          </a:ln>
        </p:spPr>
        <p:txBody>
          <a:bodyPr wrap="square" rtlCol="0">
            <a:spAutoFit/>
          </a:bodyPr>
          <a:lstStyle/>
          <a:p>
            <a:pPr algn="ctr"/>
            <a:r>
              <a:rPr lang="en-GB" sz="4800" b="1" dirty="0">
                <a:solidFill>
                  <a:schemeClr val="accent1">
                    <a:lumMod val="50000"/>
                  </a:schemeClr>
                </a:solidFill>
                <a:latin typeface="Century Gothic" panose="020B0502020202020204" pitchFamily="34" charset="0"/>
              </a:rPr>
              <a:t>X</a:t>
            </a:r>
          </a:p>
        </p:txBody>
      </p:sp>
      <p:sp>
        <p:nvSpPr>
          <p:cNvPr id="32" name="TextBox 31">
            <a:hlinkClick r:id="" action="ppaction://noaction">
              <a:snd r:embed="rId27" name="Y.wav"/>
            </a:hlinkClick>
          </p:cNvPr>
          <p:cNvSpPr txBox="1"/>
          <p:nvPr/>
        </p:nvSpPr>
        <p:spPr>
          <a:xfrm>
            <a:off x="7056332" y="5216400"/>
            <a:ext cx="1316736" cy="830997"/>
          </a:xfrm>
          <a:prstGeom prst="rect">
            <a:avLst/>
          </a:prstGeom>
          <a:noFill/>
          <a:ln w="57150">
            <a:solidFill>
              <a:schemeClr val="accent1">
                <a:lumMod val="50000"/>
              </a:schemeClr>
            </a:solidFill>
          </a:ln>
        </p:spPr>
        <p:txBody>
          <a:bodyPr wrap="square" rtlCol="0">
            <a:spAutoFit/>
          </a:bodyPr>
          <a:lstStyle/>
          <a:p>
            <a:pPr algn="ctr"/>
            <a:r>
              <a:rPr lang="en-GB" sz="4800" b="1" dirty="0">
                <a:solidFill>
                  <a:srgbClr val="FA6500"/>
                </a:solidFill>
                <a:latin typeface="Century Gothic" panose="020B0502020202020204" pitchFamily="34" charset="0"/>
              </a:rPr>
              <a:t>Y</a:t>
            </a:r>
          </a:p>
        </p:txBody>
      </p:sp>
      <p:sp>
        <p:nvSpPr>
          <p:cNvPr id="33" name="TextBox 32">
            <a:hlinkClick r:id="" action="ppaction://noaction">
              <a:snd r:embed="rId28" name="Z.wav"/>
            </a:hlinkClick>
          </p:cNvPr>
          <p:cNvSpPr txBox="1"/>
          <p:nvPr/>
        </p:nvSpPr>
        <p:spPr>
          <a:xfrm>
            <a:off x="8664536" y="5216400"/>
            <a:ext cx="1316736" cy="830997"/>
          </a:xfrm>
          <a:prstGeom prst="rect">
            <a:avLst/>
          </a:prstGeom>
          <a:noFill/>
          <a:ln w="57150">
            <a:solidFill>
              <a:schemeClr val="accent1">
                <a:lumMod val="50000"/>
              </a:schemeClr>
            </a:solidFill>
          </a:ln>
        </p:spPr>
        <p:txBody>
          <a:bodyPr wrap="square" rtlCol="0">
            <a:spAutoFit/>
          </a:bodyPr>
          <a:lstStyle/>
          <a:p>
            <a:pPr algn="ctr"/>
            <a:r>
              <a:rPr lang="en-GB" sz="4800" b="1" dirty="0">
                <a:solidFill>
                  <a:schemeClr val="accent1">
                    <a:lumMod val="50000"/>
                  </a:schemeClr>
                </a:solidFill>
                <a:latin typeface="Century Gothic" panose="020B0502020202020204" pitchFamily="34" charset="0"/>
              </a:rPr>
              <a:t>Z</a:t>
            </a:r>
          </a:p>
        </p:txBody>
      </p:sp>
      <p:sp>
        <p:nvSpPr>
          <p:cNvPr id="2" name="Title 1" hidden="1">
            <a:extLst>
              <a:ext uri="{FF2B5EF4-FFF2-40B4-BE49-F238E27FC236}">
                <a16:creationId xmlns:a16="http://schemas.microsoft.com/office/drawing/2014/main" id="{D2340417-0F91-124E-9ECC-B083971E2D6D}"/>
              </a:ext>
            </a:extLst>
          </p:cNvPr>
          <p:cNvSpPr>
            <a:spLocks noGrp="1"/>
          </p:cNvSpPr>
          <p:nvPr>
            <p:ph type="title"/>
          </p:nvPr>
        </p:nvSpPr>
        <p:spPr/>
        <p:txBody>
          <a:bodyPr/>
          <a:lstStyle/>
          <a:p>
            <a:r>
              <a:rPr lang="en-US" dirty="0"/>
              <a:t>Letters</a:t>
            </a:r>
            <a:r>
              <a:rPr lang="en-US" baseline="0" dirty="0"/>
              <a:t> of the alphabet</a:t>
            </a:r>
            <a:endParaRPr lang="en-US" dirty="0"/>
          </a:p>
        </p:txBody>
      </p:sp>
      <p:pic>
        <p:nvPicPr>
          <p:cNvPr id="35" name="Picture 34" descr="background rectangle">
            <a:extLst>
              <a:ext uri="{FF2B5EF4-FFF2-40B4-BE49-F238E27FC236}">
                <a16:creationId xmlns:a16="http://schemas.microsoft.com/office/drawing/2014/main" id="{6957D55F-1B7D-4818-B1A3-993D3A9BF3D0}"/>
              </a:ext>
              <a:ext uri="{C183D7F6-B498-43B3-948B-1728B52AA6E4}">
                <adec:decorative xmlns:adec="http://schemas.microsoft.com/office/drawing/2017/decorative" val="1"/>
              </a:ext>
            </a:extLst>
          </p:cNvPr>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36" name="Title 3">
            <a:extLst>
              <a:ext uri="{FF2B5EF4-FFF2-40B4-BE49-F238E27FC236}">
                <a16:creationId xmlns:a16="http://schemas.microsoft.com/office/drawing/2014/main" id="{9A3F9186-2127-40BE-B22A-44426A1DD10C}"/>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dirty="0" err="1">
                <a:solidFill>
                  <a:schemeClr val="bg1"/>
                </a:solidFill>
              </a:rPr>
              <a:t>L’alphabet</a:t>
            </a:r>
            <a:endParaRPr lang="en-GB" sz="3600" b="1" dirty="0">
              <a:solidFill>
                <a:schemeClr val="bg1"/>
              </a:solidFill>
            </a:endParaRPr>
          </a:p>
        </p:txBody>
      </p:sp>
      <p:sp>
        <p:nvSpPr>
          <p:cNvPr id="37" name="Rounded Rectangle 46">
            <a:extLst>
              <a:ext uri="{FF2B5EF4-FFF2-40B4-BE49-F238E27FC236}">
                <a16:creationId xmlns:a16="http://schemas.microsoft.com/office/drawing/2014/main" id="{F59D3446-A8A2-41BD-B5A8-1BD0C4759545}"/>
              </a:ext>
            </a:extLst>
          </p:cNvPr>
          <p:cNvSpPr/>
          <p:nvPr/>
        </p:nvSpPr>
        <p:spPr>
          <a:xfrm>
            <a:off x="9501809" y="249869"/>
            <a:ext cx="2408111"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58174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4"/>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5"/>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6"/>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7"/>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8"/>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9"/>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0"/>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3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2"/>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P spid="10" grpId="0" animBg="1"/>
      <p:bldP spid="11" grpId="0" animBg="1"/>
      <p:bldP spid="13" grpId="0" animBg="1"/>
      <p:bldP spid="14" grpId="0" animBg="1"/>
      <p:bldP spid="15" grpId="0" animBg="1"/>
      <p:bldP spid="16" grpId="0" animBg="1"/>
      <p:bldP spid="17" grpId="0" animBg="1"/>
      <p:bldP spid="18" grpId="0" animBg="1"/>
      <p:bldP spid="19" grpId="0" animBg="1"/>
      <p:bldP spid="20"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oup 173"/>
          <p:cNvGraphicFramePr>
            <a:graphicFrameLocks noGrp="1"/>
          </p:cNvGraphicFramePr>
          <p:nvPr>
            <p:extLst>
              <p:ext uri="{D42A27DB-BD31-4B8C-83A1-F6EECF244321}">
                <p14:modId xmlns:p14="http://schemas.microsoft.com/office/powerpoint/2010/main" val="4161035769"/>
              </p:ext>
            </p:extLst>
          </p:nvPr>
        </p:nvGraphicFramePr>
        <p:xfrm>
          <a:off x="2336799" y="1337599"/>
          <a:ext cx="7518402" cy="4826000"/>
        </p:xfrm>
        <a:graphic>
          <a:graphicData uri="http://schemas.openxmlformats.org/drawingml/2006/table">
            <a:tbl>
              <a:tblPr/>
              <a:tblGrid>
                <a:gridCol w="537418">
                  <a:extLst>
                    <a:ext uri="{9D8B030D-6E8A-4147-A177-3AD203B41FA5}">
                      <a16:colId xmlns:a16="http://schemas.microsoft.com/office/drawing/2014/main" val="20000"/>
                    </a:ext>
                  </a:extLst>
                </a:gridCol>
                <a:gridCol w="536057">
                  <a:extLst>
                    <a:ext uri="{9D8B030D-6E8A-4147-A177-3AD203B41FA5}">
                      <a16:colId xmlns:a16="http://schemas.microsoft.com/office/drawing/2014/main" val="20001"/>
                    </a:ext>
                  </a:extLst>
                </a:gridCol>
                <a:gridCol w="537417">
                  <a:extLst>
                    <a:ext uri="{9D8B030D-6E8A-4147-A177-3AD203B41FA5}">
                      <a16:colId xmlns:a16="http://schemas.microsoft.com/office/drawing/2014/main" val="20002"/>
                    </a:ext>
                  </a:extLst>
                </a:gridCol>
                <a:gridCol w="537418">
                  <a:extLst>
                    <a:ext uri="{9D8B030D-6E8A-4147-A177-3AD203B41FA5}">
                      <a16:colId xmlns:a16="http://schemas.microsoft.com/office/drawing/2014/main" val="20003"/>
                    </a:ext>
                  </a:extLst>
                </a:gridCol>
                <a:gridCol w="536057">
                  <a:extLst>
                    <a:ext uri="{9D8B030D-6E8A-4147-A177-3AD203B41FA5}">
                      <a16:colId xmlns:a16="http://schemas.microsoft.com/office/drawing/2014/main" val="20004"/>
                    </a:ext>
                  </a:extLst>
                </a:gridCol>
                <a:gridCol w="537417">
                  <a:extLst>
                    <a:ext uri="{9D8B030D-6E8A-4147-A177-3AD203B41FA5}">
                      <a16:colId xmlns:a16="http://schemas.microsoft.com/office/drawing/2014/main" val="20005"/>
                    </a:ext>
                  </a:extLst>
                </a:gridCol>
                <a:gridCol w="537418">
                  <a:extLst>
                    <a:ext uri="{9D8B030D-6E8A-4147-A177-3AD203B41FA5}">
                      <a16:colId xmlns:a16="http://schemas.microsoft.com/office/drawing/2014/main" val="20006"/>
                    </a:ext>
                  </a:extLst>
                </a:gridCol>
                <a:gridCol w="536057">
                  <a:extLst>
                    <a:ext uri="{9D8B030D-6E8A-4147-A177-3AD203B41FA5}">
                      <a16:colId xmlns:a16="http://schemas.microsoft.com/office/drawing/2014/main" val="20007"/>
                    </a:ext>
                  </a:extLst>
                </a:gridCol>
                <a:gridCol w="537417">
                  <a:extLst>
                    <a:ext uri="{9D8B030D-6E8A-4147-A177-3AD203B41FA5}">
                      <a16:colId xmlns:a16="http://schemas.microsoft.com/office/drawing/2014/main" val="20008"/>
                    </a:ext>
                  </a:extLst>
                </a:gridCol>
                <a:gridCol w="537418">
                  <a:extLst>
                    <a:ext uri="{9D8B030D-6E8A-4147-A177-3AD203B41FA5}">
                      <a16:colId xmlns:a16="http://schemas.microsoft.com/office/drawing/2014/main" val="20009"/>
                    </a:ext>
                  </a:extLst>
                </a:gridCol>
                <a:gridCol w="536057">
                  <a:extLst>
                    <a:ext uri="{9D8B030D-6E8A-4147-A177-3AD203B41FA5}">
                      <a16:colId xmlns:a16="http://schemas.microsoft.com/office/drawing/2014/main" val="20010"/>
                    </a:ext>
                  </a:extLst>
                </a:gridCol>
                <a:gridCol w="537417">
                  <a:extLst>
                    <a:ext uri="{9D8B030D-6E8A-4147-A177-3AD203B41FA5}">
                      <a16:colId xmlns:a16="http://schemas.microsoft.com/office/drawing/2014/main" val="20011"/>
                    </a:ext>
                  </a:extLst>
                </a:gridCol>
                <a:gridCol w="537417">
                  <a:extLst>
                    <a:ext uri="{9D8B030D-6E8A-4147-A177-3AD203B41FA5}">
                      <a16:colId xmlns:a16="http://schemas.microsoft.com/office/drawing/2014/main" val="2098626407"/>
                    </a:ext>
                  </a:extLst>
                </a:gridCol>
                <a:gridCol w="537417">
                  <a:extLst>
                    <a:ext uri="{9D8B030D-6E8A-4147-A177-3AD203B41FA5}">
                      <a16:colId xmlns:a16="http://schemas.microsoft.com/office/drawing/2014/main" val="89977330"/>
                    </a:ext>
                  </a:extLst>
                </a:gridCol>
              </a:tblGrid>
              <a:tr h="4826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2400" b="0" i="0" u="none" strike="noStrike" cap="none" normalizeH="0" baseline="0" dirty="0">
                        <a:ln>
                          <a:solidFill>
                            <a:srgbClr val="002060"/>
                          </a:solidFill>
                        </a:ln>
                        <a:solidFill>
                          <a:schemeClr val="accent5">
                            <a:lumMod val="50000"/>
                          </a:schemeClr>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1" i="0" u="none" strike="noStrike" cap="none" normalizeH="0" baseline="0" dirty="0">
                          <a:ln>
                            <a:noFill/>
                          </a:ln>
                          <a:solidFill>
                            <a:schemeClr val="accent5">
                              <a:lumMod val="50000"/>
                            </a:schemeClr>
                          </a:solidFill>
                          <a:effectLst/>
                          <a:latin typeface="Arial" charset="0"/>
                        </a:rPr>
                        <a:t>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1" i="0" u="none" strike="noStrike" cap="none" normalizeH="0" baseline="0">
                          <a:ln>
                            <a:noFill/>
                          </a:ln>
                          <a:solidFill>
                            <a:schemeClr val="accent5">
                              <a:lumMod val="50000"/>
                            </a:schemeClr>
                          </a:solidFill>
                          <a:effectLst/>
                          <a:latin typeface="Arial" charset="0"/>
                        </a:rPr>
                        <a:t>B</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1" i="0" u="none" strike="noStrike" cap="none" normalizeH="0" baseline="0">
                          <a:ln>
                            <a:noFill/>
                          </a:ln>
                          <a:solidFill>
                            <a:schemeClr val="accent5">
                              <a:lumMod val="50000"/>
                            </a:schemeClr>
                          </a:solidFill>
                          <a:effectLst/>
                          <a:latin typeface="Arial" charset="0"/>
                        </a:rPr>
                        <a:t>C</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1" i="0" u="none" strike="noStrike" cap="none" normalizeH="0" baseline="0">
                          <a:ln>
                            <a:noFill/>
                          </a:ln>
                          <a:solidFill>
                            <a:schemeClr val="accent5">
                              <a:lumMod val="50000"/>
                            </a:schemeClr>
                          </a:solidFill>
                          <a:effectLst/>
                          <a:latin typeface="Arial" charset="0"/>
                        </a:rPr>
                        <a:t>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1" i="0" u="none" strike="noStrike" cap="none" normalizeH="0" baseline="0">
                          <a:ln>
                            <a:noFill/>
                          </a:ln>
                          <a:solidFill>
                            <a:schemeClr val="accent5">
                              <a:lumMod val="50000"/>
                            </a:schemeClr>
                          </a:solidFill>
                          <a:effectLst/>
                          <a:latin typeface="Arial" charset="0"/>
                        </a:rPr>
                        <a:t>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1" i="0" u="none" strike="noStrike" cap="none" normalizeH="0" baseline="0">
                          <a:ln>
                            <a:noFill/>
                          </a:ln>
                          <a:solidFill>
                            <a:schemeClr val="accent5">
                              <a:lumMod val="50000"/>
                            </a:schemeClr>
                          </a:solidFill>
                          <a:effectLst/>
                          <a:latin typeface="Arial" charset="0"/>
                        </a:rPr>
                        <a:t>F</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1" i="0" u="none" strike="noStrike" cap="none" normalizeH="0" baseline="0">
                          <a:ln>
                            <a:noFill/>
                          </a:ln>
                          <a:solidFill>
                            <a:schemeClr val="accent5">
                              <a:lumMod val="50000"/>
                            </a:schemeClr>
                          </a:solidFill>
                          <a:effectLst/>
                          <a:latin typeface="Arial" charset="0"/>
                        </a:rPr>
                        <a:t>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1" i="0" u="none" strike="noStrike" cap="none" normalizeH="0" baseline="0">
                          <a:ln>
                            <a:noFill/>
                          </a:ln>
                          <a:solidFill>
                            <a:schemeClr val="accent5">
                              <a:lumMod val="50000"/>
                            </a:schemeClr>
                          </a:solidFill>
                          <a:effectLst/>
                          <a:latin typeface="Arial" charset="0"/>
                        </a:rPr>
                        <a:t>H</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1" i="0" u="none" strike="noStrike" cap="none" normalizeH="0" baseline="0">
                          <a:ln>
                            <a:noFill/>
                          </a:ln>
                          <a:solidFill>
                            <a:schemeClr val="accent5">
                              <a:lumMod val="50000"/>
                            </a:schemeClr>
                          </a:solidFill>
                          <a:effectLst/>
                          <a:latin typeface="Arial" charset="0"/>
                        </a:rPr>
                        <a:t>I</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1" i="0" u="none" strike="noStrike" cap="none" normalizeH="0" baseline="0">
                          <a:ln>
                            <a:noFill/>
                          </a:ln>
                          <a:solidFill>
                            <a:schemeClr val="accent5">
                              <a:lumMod val="50000"/>
                            </a:schemeClr>
                          </a:solidFill>
                          <a:effectLst/>
                          <a:latin typeface="Arial" charset="0"/>
                        </a:rPr>
                        <a:t>J</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1" i="0" u="none" strike="noStrike" cap="none" normalizeH="0" baseline="0" dirty="0">
                          <a:ln>
                            <a:noFill/>
                          </a:ln>
                          <a:solidFill>
                            <a:schemeClr val="accent5">
                              <a:lumMod val="50000"/>
                            </a:schemeClr>
                          </a:solidFill>
                          <a:effectLst/>
                          <a:latin typeface="Arial" charset="0"/>
                        </a:rPr>
                        <a:t>K</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1" i="0" u="none" strike="noStrike" cap="none" normalizeH="0" baseline="0" dirty="0">
                          <a:ln>
                            <a:noFill/>
                          </a:ln>
                          <a:solidFill>
                            <a:schemeClr val="accent5">
                              <a:lumMod val="50000"/>
                            </a:schemeClr>
                          </a:solidFill>
                          <a:effectLst/>
                          <a:latin typeface="Arial" charset="0"/>
                        </a:rPr>
                        <a:t>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1" i="0" u="none" strike="noStrike" cap="none" normalizeH="0" baseline="0" dirty="0">
                          <a:ln>
                            <a:noFill/>
                          </a:ln>
                          <a:solidFill>
                            <a:schemeClr val="accent5">
                              <a:lumMod val="50000"/>
                            </a:schemeClr>
                          </a:solidFill>
                          <a:effectLst/>
                          <a:latin typeface="Arial" charset="0"/>
                        </a:rPr>
                        <a:t>M</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826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1" i="0" u="none" strike="noStrike" cap="none" normalizeH="0" baseline="0" dirty="0">
                          <a:ln>
                            <a:noFill/>
                          </a:ln>
                          <a:solidFill>
                            <a:schemeClr val="accent5">
                              <a:lumMod val="50000"/>
                            </a:schemeClr>
                          </a:solidFill>
                          <a:effectLst/>
                          <a:latin typeface="Arial" charset="0"/>
                        </a:rPr>
                        <a:t>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accent5">
                              <a:lumMod val="50000"/>
                            </a:schemeClr>
                          </a:solidFill>
                          <a:effectLst/>
                          <a:latin typeface="Arial" charset="0"/>
                        </a:rPr>
                        <a:t>c</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accent5">
                              <a:lumMod val="50000"/>
                            </a:schemeClr>
                          </a:solidFill>
                          <a:effectLst/>
                          <a:latin typeface="Arial" charset="0"/>
                        </a:rPr>
                        <a:t>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accent5">
                              <a:lumMod val="50000"/>
                            </a:schemeClr>
                          </a:solidFill>
                          <a:effectLst/>
                          <a:latin typeface="Arial" charset="0"/>
                        </a:rPr>
                        <a:t>z</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accent5">
                              <a:lumMod val="50000"/>
                            </a:schemeClr>
                          </a:solidFill>
                          <a:effectLst/>
                          <a:latin typeface="Arial" charset="0"/>
                        </a:rPr>
                        <a:t>k</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dirty="0">
                          <a:ln>
                            <a:noFill/>
                          </a:ln>
                          <a:solidFill>
                            <a:schemeClr val="accent5">
                              <a:lumMod val="50000"/>
                            </a:schemeClr>
                          </a:solidFill>
                          <a:effectLst/>
                          <a:latin typeface="Arial" charset="0"/>
                        </a:rPr>
                        <a:t>v</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dirty="0">
                          <a:ln>
                            <a:noFill/>
                          </a:ln>
                          <a:solidFill>
                            <a:schemeClr val="accent5">
                              <a:lumMod val="50000"/>
                            </a:schemeClr>
                          </a:solidFill>
                          <a:effectLst/>
                          <a:latin typeface="Arial" charset="0"/>
                        </a:rPr>
                        <a:t>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accent5">
                              <a:lumMod val="50000"/>
                            </a:schemeClr>
                          </a:solidFill>
                          <a:effectLst/>
                          <a:latin typeface="Arial" charset="0"/>
                        </a:rPr>
                        <a:t>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accent5">
                              <a:lumMod val="50000"/>
                            </a:schemeClr>
                          </a:solidFill>
                          <a:effectLst/>
                          <a:latin typeface="Arial" charset="0"/>
                        </a:rPr>
                        <a:t>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accent5">
                              <a:lumMod val="50000"/>
                            </a:schemeClr>
                          </a:solidFill>
                          <a:effectLst/>
                          <a:latin typeface="Arial" charset="0"/>
                        </a:rPr>
                        <a:t>o</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accent5">
                              <a:lumMod val="50000"/>
                            </a:schemeClr>
                          </a:solidFill>
                          <a:effectLst/>
                          <a:latin typeface="Arial" charset="0"/>
                        </a:rPr>
                        <a:t>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accent5">
                              <a:lumMod val="50000"/>
                            </a:schemeClr>
                          </a:solidFill>
                          <a:effectLst/>
                          <a:latin typeface="Arial" charset="0"/>
                        </a:rPr>
                        <a:t>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dirty="0">
                          <a:ln>
                            <a:noFill/>
                          </a:ln>
                          <a:solidFill>
                            <a:schemeClr val="accent5">
                              <a:lumMod val="50000"/>
                            </a:schemeClr>
                          </a:solidFill>
                          <a:effectLst/>
                          <a:latin typeface="Arial" charset="0"/>
                        </a:rPr>
                        <a:t>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dirty="0">
                          <a:ln>
                            <a:noFill/>
                          </a:ln>
                          <a:solidFill>
                            <a:schemeClr val="accent5">
                              <a:lumMod val="50000"/>
                            </a:schemeClr>
                          </a:solidFill>
                          <a:effectLst/>
                          <a:latin typeface="Arial" charset="0"/>
                        </a:rPr>
                        <a:t>j</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826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1" i="0" u="none" strike="noStrike" cap="none" normalizeH="0" baseline="0">
                          <a:ln>
                            <a:noFill/>
                          </a:ln>
                          <a:solidFill>
                            <a:schemeClr val="accent5">
                              <a:lumMod val="50000"/>
                            </a:schemeClr>
                          </a:solidFill>
                          <a:effectLst/>
                          <a:latin typeface="Arial" charset="0"/>
                        </a:rPr>
                        <a:t>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accent5">
                              <a:lumMod val="50000"/>
                            </a:schemeClr>
                          </a:solidFill>
                          <a:effectLst/>
                          <a:latin typeface="Arial" charset="0"/>
                        </a:rPr>
                        <a:t>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accent5">
                              <a:lumMod val="50000"/>
                            </a:schemeClr>
                          </a:solidFill>
                          <a:effectLst/>
                          <a:latin typeface="Arial" charset="0"/>
                        </a:rPr>
                        <a:t>o</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accent5">
                              <a:lumMod val="50000"/>
                            </a:schemeClr>
                          </a:solidFill>
                          <a:effectLst/>
                          <a:latin typeface="Arial" charset="0"/>
                        </a:rPr>
                        <a:t>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accent5">
                              <a:lumMod val="50000"/>
                            </a:schemeClr>
                          </a:solidFill>
                          <a:effectLst/>
                          <a:latin typeface="Arial" charset="0"/>
                        </a:rPr>
                        <a:t>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accent5">
                              <a:lumMod val="50000"/>
                            </a:schemeClr>
                          </a:solidFill>
                          <a:effectLst/>
                          <a:latin typeface="Arial" charset="0"/>
                        </a:rPr>
                        <a:t>w</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dirty="0">
                          <a:ln>
                            <a:noFill/>
                          </a:ln>
                          <a:solidFill>
                            <a:schemeClr val="accent5">
                              <a:lumMod val="50000"/>
                            </a:schemeClr>
                          </a:solidFill>
                          <a:effectLst/>
                          <a:latin typeface="Arial" charset="0"/>
                        </a:rPr>
                        <a:t>h</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accent5">
                              <a:lumMod val="50000"/>
                            </a:schemeClr>
                          </a:solidFill>
                          <a:effectLst/>
                          <a:latin typeface="Arial" charset="0"/>
                        </a:rPr>
                        <a:t>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accent5">
                              <a:lumMod val="50000"/>
                            </a:schemeClr>
                          </a:solidFill>
                          <a:effectLst/>
                          <a:latin typeface="Arial" charset="0"/>
                        </a:rPr>
                        <a:t>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accent5">
                              <a:lumMod val="50000"/>
                            </a:schemeClr>
                          </a:solidFill>
                          <a:effectLst/>
                          <a:latin typeface="Arial" charset="0"/>
                        </a:rPr>
                        <a:t>p</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accent5">
                              <a:lumMod val="50000"/>
                            </a:schemeClr>
                          </a:solidFill>
                          <a:effectLst/>
                          <a:latin typeface="Arial" charset="0"/>
                        </a:rPr>
                        <a:t>b</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dirty="0">
                          <a:ln>
                            <a:noFill/>
                          </a:ln>
                          <a:solidFill>
                            <a:schemeClr val="accent5">
                              <a:lumMod val="50000"/>
                            </a:schemeClr>
                          </a:solidFill>
                          <a:effectLst/>
                          <a:latin typeface="Arial" charset="0"/>
                        </a:rPr>
                        <a:t>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dirty="0">
                          <a:ln>
                            <a:noFill/>
                          </a:ln>
                          <a:solidFill>
                            <a:schemeClr val="accent5">
                              <a:lumMod val="50000"/>
                            </a:schemeClr>
                          </a:solidFill>
                          <a:effectLst/>
                          <a:latin typeface="Arial" charset="0"/>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dirty="0">
                          <a:ln>
                            <a:noFill/>
                          </a:ln>
                          <a:solidFill>
                            <a:schemeClr val="accent5">
                              <a:lumMod val="50000"/>
                            </a:schemeClr>
                          </a:solidFill>
                          <a:effectLst/>
                          <a:latin typeface="Arial" charset="0"/>
                        </a:rPr>
                        <a:t>u</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826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1" i="0" u="none" strike="noStrike" cap="none" normalizeH="0" baseline="0">
                          <a:ln>
                            <a:noFill/>
                          </a:ln>
                          <a:solidFill>
                            <a:schemeClr val="accent5">
                              <a:lumMod val="50000"/>
                            </a:schemeClr>
                          </a:solidFill>
                          <a:effectLst/>
                          <a:latin typeface="Arial" charset="0"/>
                        </a:rPr>
                        <a:t>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accent5">
                              <a:lumMod val="50000"/>
                            </a:schemeClr>
                          </a:solidFill>
                          <a:effectLst/>
                          <a:latin typeface="Arial" charset="0"/>
                        </a:rPr>
                        <a:t>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accent5">
                              <a:lumMod val="50000"/>
                            </a:schemeClr>
                          </a:solidFill>
                          <a:effectLst/>
                          <a:latin typeface="Arial" charset="0"/>
                        </a:rPr>
                        <a:t>p</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accent5">
                              <a:lumMod val="50000"/>
                            </a:schemeClr>
                          </a:solidFill>
                          <a:effectLst/>
                          <a:latin typeface="Arial" charset="0"/>
                        </a:rPr>
                        <a:t>b</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accent5">
                              <a:lumMod val="50000"/>
                            </a:schemeClr>
                          </a:solidFill>
                          <a:effectLst/>
                          <a:latin typeface="Arial" charset="0"/>
                        </a:rPr>
                        <a:t>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accent5">
                              <a:lumMod val="50000"/>
                            </a:schemeClr>
                          </a:solidFill>
                          <a:effectLst/>
                          <a:latin typeface="Arial" charset="0"/>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accent5">
                              <a:lumMod val="50000"/>
                            </a:schemeClr>
                          </a:solidFill>
                          <a:effectLst/>
                          <a:latin typeface="Arial" charset="0"/>
                        </a:rPr>
                        <a:t>i</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dirty="0">
                          <a:ln>
                            <a:noFill/>
                          </a:ln>
                          <a:solidFill>
                            <a:schemeClr val="accent5">
                              <a:lumMod val="50000"/>
                            </a:schemeClr>
                          </a:solidFill>
                          <a:effectLst/>
                          <a:latin typeface="Arial" charset="0"/>
                        </a:rPr>
                        <a:t>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accent5">
                              <a:lumMod val="50000"/>
                            </a:schemeClr>
                          </a:solidFill>
                          <a:effectLst/>
                          <a:latin typeface="Arial" charset="0"/>
                        </a:rPr>
                        <a:t>f</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accent5">
                              <a:lumMod val="50000"/>
                            </a:schemeClr>
                          </a:solidFill>
                          <a:effectLst/>
                          <a:latin typeface="Arial" charset="0"/>
                        </a:rPr>
                        <a:t>q</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dirty="0">
                          <a:ln>
                            <a:noFill/>
                          </a:ln>
                          <a:solidFill>
                            <a:schemeClr val="accent5">
                              <a:lumMod val="50000"/>
                            </a:schemeClr>
                          </a:solidFill>
                          <a:effectLst/>
                          <a:latin typeface="Arial" charset="0"/>
                        </a:rPr>
                        <a:t>c</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accent5">
                              <a:lumMod val="50000"/>
                            </a:schemeClr>
                          </a:solidFill>
                          <a:effectLst/>
                          <a:latin typeface="Arial" charset="0"/>
                        </a:rPr>
                        <a:t>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dirty="0" err="1">
                          <a:ln>
                            <a:noFill/>
                          </a:ln>
                          <a:solidFill>
                            <a:schemeClr val="accent5">
                              <a:lumMod val="50000"/>
                            </a:schemeClr>
                          </a:solidFill>
                          <a:effectLst/>
                          <a:latin typeface="Arial" charset="0"/>
                        </a:rPr>
                        <a:t>i</a:t>
                      </a:r>
                      <a:endParaRPr kumimoji="0" lang="en-GB" sz="2400" b="0" i="0" u="none" strike="noStrike" cap="none" normalizeH="0" baseline="0" dirty="0">
                        <a:ln>
                          <a:noFill/>
                        </a:ln>
                        <a:solidFill>
                          <a:schemeClr val="accent5">
                            <a:lumMod val="50000"/>
                          </a:schemeClr>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dirty="0">
                          <a:ln>
                            <a:noFill/>
                          </a:ln>
                          <a:solidFill>
                            <a:schemeClr val="accent5">
                              <a:lumMod val="50000"/>
                            </a:schemeClr>
                          </a:solidFill>
                          <a:effectLst/>
                          <a:latin typeface="Arial" charset="0"/>
                        </a:rPr>
                        <a:t>f</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4826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1" i="0" u="none" strike="noStrike" cap="none" normalizeH="0" baseline="0">
                          <a:ln>
                            <a:noFill/>
                          </a:ln>
                          <a:solidFill>
                            <a:schemeClr val="accent5">
                              <a:lumMod val="50000"/>
                            </a:schemeClr>
                          </a:solidFill>
                          <a:effectLst/>
                          <a:latin typeface="Arial" charset="0"/>
                        </a:rPr>
                        <a:t>U</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accent5">
                              <a:lumMod val="50000"/>
                            </a:schemeClr>
                          </a:solidFill>
                          <a:effectLst/>
                          <a:latin typeface="Arial" charset="0"/>
                        </a:rPr>
                        <a:t>f</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accent5">
                              <a:lumMod val="50000"/>
                            </a:schemeClr>
                          </a:solidFill>
                          <a:effectLst/>
                          <a:latin typeface="Arial" charset="0"/>
                        </a:rPr>
                        <a:t>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accent5">
                              <a:lumMod val="50000"/>
                            </a:schemeClr>
                          </a:solidFill>
                          <a:effectLst/>
                          <a:latin typeface="Arial" charset="0"/>
                        </a:rPr>
                        <a:t>c</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accent5">
                              <a:lumMod val="50000"/>
                            </a:schemeClr>
                          </a:solidFill>
                          <a:effectLst/>
                          <a:latin typeface="Arial" charset="0"/>
                        </a:rPr>
                        <a:t>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accent5">
                              <a:lumMod val="50000"/>
                            </a:schemeClr>
                          </a:solidFill>
                          <a:effectLst/>
                          <a:latin typeface="Arial" charset="0"/>
                        </a:rPr>
                        <a:t>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accent5">
                              <a:lumMod val="50000"/>
                            </a:schemeClr>
                          </a:solidFill>
                          <a:effectLst/>
                          <a:latin typeface="Arial" charset="0"/>
                        </a:rPr>
                        <a:t>j</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accent5">
                              <a:lumMod val="50000"/>
                            </a:schemeClr>
                          </a:solidFill>
                          <a:effectLst/>
                          <a:latin typeface="Arial" charset="0"/>
                        </a:rPr>
                        <a:t>u</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dirty="0">
                          <a:ln>
                            <a:noFill/>
                          </a:ln>
                          <a:solidFill>
                            <a:schemeClr val="accent5">
                              <a:lumMod val="50000"/>
                            </a:schemeClr>
                          </a:solidFill>
                          <a:effectLst/>
                          <a:latin typeface="Arial" charset="0"/>
                        </a:rPr>
                        <a:t>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accent5">
                              <a:lumMod val="50000"/>
                            </a:schemeClr>
                          </a:solidFill>
                          <a:effectLst/>
                          <a:latin typeface="Arial" charset="0"/>
                        </a:rPr>
                        <a:t>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accent5">
                              <a:lumMod val="50000"/>
                            </a:schemeClr>
                          </a:solidFill>
                          <a:effectLst/>
                          <a:latin typeface="Arial" charset="0"/>
                        </a:rPr>
                        <a:t>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dirty="0">
                          <a:ln>
                            <a:noFill/>
                          </a:ln>
                          <a:solidFill>
                            <a:schemeClr val="accent5">
                              <a:lumMod val="50000"/>
                            </a:schemeClr>
                          </a:solidFill>
                          <a:effectLst/>
                          <a:latin typeface="Arial" charset="0"/>
                        </a:rPr>
                        <a:t>o</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dirty="0">
                          <a:ln>
                            <a:noFill/>
                          </a:ln>
                          <a:solidFill>
                            <a:schemeClr val="accent5">
                              <a:lumMod val="50000"/>
                            </a:schemeClr>
                          </a:solidFill>
                          <a:effectLst/>
                          <a:latin typeface="Arial" charset="0"/>
                        </a:rPr>
                        <a:t>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dirty="0">
                          <a:ln>
                            <a:noFill/>
                          </a:ln>
                          <a:solidFill>
                            <a:schemeClr val="accent5">
                              <a:lumMod val="50000"/>
                            </a:schemeClr>
                          </a:solidFill>
                          <a:effectLst/>
                          <a:latin typeface="Arial" charset="0"/>
                        </a:rPr>
                        <a:t>q</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4826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1" i="0" u="none" strike="noStrike" cap="none" normalizeH="0" baseline="0">
                          <a:ln>
                            <a:noFill/>
                          </a:ln>
                          <a:solidFill>
                            <a:schemeClr val="accent5">
                              <a:lumMod val="50000"/>
                            </a:schemeClr>
                          </a:solidFill>
                          <a:effectLst/>
                          <a:latin typeface="Arial" charset="0"/>
                        </a:rPr>
                        <a:t>V</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accent5">
                              <a:lumMod val="50000"/>
                            </a:schemeClr>
                          </a:solidFill>
                          <a:effectLst/>
                          <a:latin typeface="Arial" charset="0"/>
                        </a:rPr>
                        <a:t>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accent5">
                              <a:lumMod val="50000"/>
                            </a:schemeClr>
                          </a:solidFill>
                          <a:effectLst/>
                          <a:latin typeface="Arial" charset="0"/>
                        </a:rPr>
                        <a:t>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accent5">
                              <a:lumMod val="50000"/>
                            </a:schemeClr>
                          </a:solidFill>
                          <a:effectLst/>
                          <a:latin typeface="Arial" charset="0"/>
                        </a:rPr>
                        <a:t>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accent5">
                              <a:lumMod val="50000"/>
                            </a:schemeClr>
                          </a:solidFill>
                          <a:effectLst/>
                          <a:latin typeface="Arial" charset="0"/>
                        </a:rPr>
                        <a:t>o</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accent5">
                              <a:lumMod val="50000"/>
                            </a:schemeClr>
                          </a:solidFill>
                          <a:effectLst/>
                          <a:latin typeface="Arial" charset="0"/>
                        </a:rPr>
                        <a:t>z</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accent5">
                              <a:lumMod val="50000"/>
                            </a:schemeClr>
                          </a:solidFill>
                          <a:effectLst/>
                          <a:latin typeface="Arial" charset="0"/>
                        </a:rPr>
                        <a:t>k</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accent5">
                              <a:lumMod val="50000"/>
                            </a:schemeClr>
                          </a:solidFill>
                          <a:effectLst/>
                          <a:latin typeface="Arial" charset="0"/>
                        </a:rPr>
                        <a:t>v</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dirty="0">
                          <a:ln>
                            <a:noFill/>
                          </a:ln>
                          <a:solidFill>
                            <a:schemeClr val="accent5">
                              <a:lumMod val="50000"/>
                            </a:schemeClr>
                          </a:solidFill>
                          <a:effectLst/>
                          <a:latin typeface="Arial" charset="0"/>
                        </a:rPr>
                        <a:t>h</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dirty="0">
                          <a:ln>
                            <a:noFill/>
                          </a:ln>
                          <a:solidFill>
                            <a:schemeClr val="accent5">
                              <a:lumMod val="50000"/>
                            </a:schemeClr>
                          </a:solidFill>
                          <a:effectLst/>
                          <a:latin typeface="Arial" charset="0"/>
                        </a:rPr>
                        <a:t>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accent5">
                              <a:lumMod val="50000"/>
                            </a:schemeClr>
                          </a:solidFill>
                          <a:effectLst/>
                          <a:latin typeface="Arial" charset="0"/>
                        </a:rPr>
                        <a:t>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accent5">
                              <a:lumMod val="50000"/>
                            </a:schemeClr>
                          </a:solidFill>
                          <a:effectLst/>
                          <a:latin typeface="Arial" charset="0"/>
                        </a:rPr>
                        <a:t>p</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dirty="0">
                          <a:ln>
                            <a:noFill/>
                          </a:ln>
                          <a:solidFill>
                            <a:schemeClr val="accent5">
                              <a:lumMod val="50000"/>
                            </a:schemeClr>
                          </a:solidFill>
                          <a:effectLst/>
                          <a:latin typeface="Arial" charset="0"/>
                        </a:rPr>
                        <a:t>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dirty="0">
                          <a:ln>
                            <a:noFill/>
                          </a:ln>
                          <a:solidFill>
                            <a:schemeClr val="accent5">
                              <a:lumMod val="50000"/>
                            </a:schemeClr>
                          </a:solidFill>
                          <a:effectLst/>
                          <a:latin typeface="Arial" charset="0"/>
                        </a:rPr>
                        <a:t>c</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4826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1" i="0" u="none" strike="noStrike" cap="none" normalizeH="0" baseline="0">
                          <a:ln>
                            <a:noFill/>
                          </a:ln>
                          <a:solidFill>
                            <a:schemeClr val="accent5">
                              <a:lumMod val="50000"/>
                            </a:schemeClr>
                          </a:solidFill>
                          <a:effectLst/>
                          <a:latin typeface="Arial" charset="0"/>
                        </a:rPr>
                        <a:t>W</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accent5">
                              <a:lumMod val="50000"/>
                            </a:schemeClr>
                          </a:solidFill>
                          <a:effectLst/>
                          <a:latin typeface="Arial" charset="0"/>
                        </a:rPr>
                        <a:t>h</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accent5">
                              <a:lumMod val="50000"/>
                            </a:schemeClr>
                          </a:solidFill>
                          <a:effectLst/>
                          <a:latin typeface="Arial" charset="0"/>
                        </a:rPr>
                        <a:t>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accent5">
                              <a:lumMod val="50000"/>
                            </a:schemeClr>
                          </a:solidFill>
                          <a:effectLst/>
                          <a:latin typeface="Arial" charset="0"/>
                        </a:rPr>
                        <a:t>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accent5">
                              <a:lumMod val="50000"/>
                            </a:schemeClr>
                          </a:solidFill>
                          <a:effectLst/>
                          <a:latin typeface="Arial" charset="0"/>
                        </a:rPr>
                        <a:t>p</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accent5">
                              <a:lumMod val="50000"/>
                            </a:schemeClr>
                          </a:solidFill>
                          <a:effectLst/>
                          <a:latin typeface="Arial" charset="0"/>
                        </a:rPr>
                        <a:t>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accent5">
                              <a:lumMod val="50000"/>
                            </a:schemeClr>
                          </a:solidFill>
                          <a:effectLst/>
                          <a:latin typeface="Arial" charset="0"/>
                        </a:rPr>
                        <a:t>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accent5">
                              <a:lumMod val="50000"/>
                            </a:schemeClr>
                          </a:solidFill>
                          <a:effectLst/>
                          <a:latin typeface="Arial" charset="0"/>
                        </a:rPr>
                        <a:t>w</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accent5">
                              <a:lumMod val="50000"/>
                            </a:schemeClr>
                          </a:solidFill>
                          <a:effectLst/>
                          <a:latin typeface="Arial" charset="0"/>
                        </a:rPr>
                        <a:t>i</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accent5">
                              <a:lumMod val="50000"/>
                            </a:schemeClr>
                          </a:solidFill>
                          <a:effectLst/>
                          <a:latin typeface="Arial" charset="0"/>
                        </a:rPr>
                        <a:t>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dirty="0">
                          <a:ln>
                            <a:noFill/>
                          </a:ln>
                          <a:solidFill>
                            <a:schemeClr val="accent5">
                              <a:lumMod val="50000"/>
                            </a:schemeClr>
                          </a:solidFill>
                          <a:effectLst/>
                          <a:latin typeface="Arial" charset="0"/>
                        </a:rPr>
                        <a:t>f</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accent5">
                              <a:lumMod val="50000"/>
                            </a:schemeClr>
                          </a:solidFill>
                          <a:effectLst/>
                          <a:latin typeface="Arial" charset="0"/>
                        </a:rPr>
                        <a:t>q</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dirty="0">
                          <a:ln>
                            <a:noFill/>
                          </a:ln>
                          <a:solidFill>
                            <a:schemeClr val="accent5">
                              <a:lumMod val="50000"/>
                            </a:schemeClr>
                          </a:solidFill>
                          <a:effectLst/>
                          <a:latin typeface="Arial" charset="0"/>
                        </a:rPr>
                        <a:t>p</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dirty="0">
                          <a:ln>
                            <a:noFill/>
                          </a:ln>
                          <a:solidFill>
                            <a:schemeClr val="accent5">
                              <a:lumMod val="50000"/>
                            </a:schemeClr>
                          </a:solidFill>
                          <a:effectLst/>
                          <a:latin typeface="Arial" charset="0"/>
                        </a:rPr>
                        <a:t>n</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4826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1" i="0" u="none" strike="noStrike" cap="none" normalizeH="0" baseline="0">
                          <a:ln>
                            <a:noFill/>
                          </a:ln>
                          <a:solidFill>
                            <a:schemeClr val="accent5">
                              <a:lumMod val="50000"/>
                            </a:schemeClr>
                          </a:solidFill>
                          <a:effectLst/>
                          <a:latin typeface="Arial" charset="0"/>
                        </a:rPr>
                        <a:t>X</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accent5">
                              <a:lumMod val="50000"/>
                            </a:schemeClr>
                          </a:solidFill>
                          <a:effectLst/>
                          <a:latin typeface="Arial" charset="0"/>
                        </a:rPr>
                        <a:t>i</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accent5">
                              <a:lumMod val="50000"/>
                            </a:schemeClr>
                          </a:solidFill>
                          <a:effectLst/>
                          <a:latin typeface="Arial" charset="0"/>
                        </a:rPr>
                        <a:t>u</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accent5">
                              <a:lumMod val="50000"/>
                            </a:schemeClr>
                          </a:solidFill>
                          <a:effectLst/>
                          <a:latin typeface="Arial" charset="0"/>
                        </a:rPr>
                        <a:t>f</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accent5">
                              <a:lumMod val="50000"/>
                            </a:schemeClr>
                          </a:solidFill>
                          <a:effectLst/>
                          <a:latin typeface="Arial" charset="0"/>
                        </a:rPr>
                        <a:t>q</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accent5">
                              <a:lumMod val="50000"/>
                            </a:schemeClr>
                          </a:solidFill>
                          <a:effectLst/>
                          <a:latin typeface="Arial" charset="0"/>
                        </a:rPr>
                        <a:t>b</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accent5">
                              <a:lumMod val="50000"/>
                            </a:schemeClr>
                          </a:solidFill>
                          <a:effectLst/>
                          <a:latin typeface="Arial" charset="0"/>
                        </a:rPr>
                        <a:t>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accent5">
                              <a:lumMod val="50000"/>
                            </a:schemeClr>
                          </a:solidFill>
                          <a:effectLst/>
                          <a:latin typeface="Arial" charset="0"/>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accent5">
                              <a:lumMod val="50000"/>
                            </a:schemeClr>
                          </a:solidFill>
                          <a:effectLst/>
                          <a:latin typeface="Arial" charset="0"/>
                        </a:rPr>
                        <a:t>j</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accent5">
                              <a:lumMod val="50000"/>
                            </a:schemeClr>
                          </a:solidFill>
                          <a:effectLst/>
                          <a:latin typeface="Arial" charset="0"/>
                        </a:rPr>
                        <a:t>u</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accent5">
                              <a:lumMod val="50000"/>
                            </a:schemeClr>
                          </a:solidFill>
                          <a:effectLst/>
                          <a:latin typeface="Arial" charset="0"/>
                        </a:rPr>
                        <a:t>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dirty="0">
                          <a:ln>
                            <a:noFill/>
                          </a:ln>
                          <a:solidFill>
                            <a:schemeClr val="accent5">
                              <a:lumMod val="50000"/>
                            </a:schemeClr>
                          </a:solidFill>
                          <a:effectLst/>
                          <a:latin typeface="Arial" charset="0"/>
                        </a:rPr>
                        <a:t>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dirty="0">
                          <a:ln>
                            <a:noFill/>
                          </a:ln>
                          <a:solidFill>
                            <a:schemeClr val="accent5">
                              <a:lumMod val="50000"/>
                            </a:schemeClr>
                          </a:solidFill>
                          <a:effectLst/>
                          <a:latin typeface="Arial" charset="0"/>
                        </a:rPr>
                        <a:t>b</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dirty="0">
                          <a:ln>
                            <a:noFill/>
                          </a:ln>
                          <a:solidFill>
                            <a:schemeClr val="accent5">
                              <a:lumMod val="50000"/>
                            </a:schemeClr>
                          </a:solidFill>
                          <a:effectLst/>
                          <a:latin typeface="Arial" charset="0"/>
                        </a:rPr>
                        <a:t>z</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4826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1" i="0" u="none" strike="noStrike" cap="none" normalizeH="0" baseline="0">
                          <a:ln>
                            <a:noFill/>
                          </a:ln>
                          <a:solidFill>
                            <a:schemeClr val="accent5">
                              <a:lumMod val="50000"/>
                            </a:schemeClr>
                          </a:solidFill>
                          <a:effectLst/>
                          <a:latin typeface="Arial" charset="0"/>
                        </a:rPr>
                        <a:t>Y</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accent5">
                              <a:lumMod val="50000"/>
                            </a:schemeClr>
                          </a:solidFill>
                          <a:effectLst/>
                          <a:latin typeface="Arial" charset="0"/>
                        </a:rPr>
                        <a:t>j</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accent5">
                              <a:lumMod val="50000"/>
                            </a:schemeClr>
                          </a:solidFill>
                          <a:effectLst/>
                          <a:latin typeface="Arial" charset="0"/>
                        </a:rPr>
                        <a:t>v</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accent5">
                              <a:lumMod val="50000"/>
                            </a:schemeClr>
                          </a:solidFill>
                          <a:effectLst/>
                          <a:latin typeface="Arial" charset="0"/>
                        </a:rPr>
                        <a:t>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accent5">
                              <a:lumMod val="50000"/>
                            </a:schemeClr>
                          </a:solidFill>
                          <a:effectLst/>
                          <a:latin typeface="Arial" charset="0"/>
                        </a:rPr>
                        <a:t>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accent5">
                              <a:lumMod val="50000"/>
                            </a:schemeClr>
                          </a:solidFill>
                          <a:effectLst/>
                          <a:latin typeface="Arial" charset="0"/>
                        </a:rPr>
                        <a:t>c</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accent5">
                              <a:lumMod val="50000"/>
                            </a:schemeClr>
                          </a:solidFill>
                          <a:effectLst/>
                          <a:latin typeface="Arial" charset="0"/>
                        </a:rPr>
                        <a:t>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accent5">
                              <a:lumMod val="50000"/>
                            </a:schemeClr>
                          </a:solidFill>
                          <a:effectLst/>
                          <a:latin typeface="Arial" charset="0"/>
                        </a:rPr>
                        <a:t>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accent5">
                              <a:lumMod val="50000"/>
                            </a:schemeClr>
                          </a:solidFill>
                          <a:effectLst/>
                          <a:latin typeface="Arial" charset="0"/>
                        </a:rPr>
                        <a:t>k</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accent5">
                              <a:lumMod val="50000"/>
                            </a:schemeClr>
                          </a:solidFill>
                          <a:effectLst/>
                          <a:latin typeface="Arial" charset="0"/>
                        </a:rPr>
                        <a:t>v</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accent5">
                              <a:lumMod val="50000"/>
                            </a:schemeClr>
                          </a:solidFill>
                          <a:effectLst/>
                          <a:latin typeface="Arial" charset="0"/>
                        </a:rPr>
                        <a:t>h</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dirty="0">
                          <a:ln>
                            <a:noFill/>
                          </a:ln>
                          <a:solidFill>
                            <a:schemeClr val="accent5">
                              <a:lumMod val="50000"/>
                            </a:schemeClr>
                          </a:solidFill>
                          <a:effectLst/>
                          <a:latin typeface="Arial" charset="0"/>
                        </a:rPr>
                        <a:t>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dirty="0">
                          <a:ln>
                            <a:noFill/>
                          </a:ln>
                          <a:solidFill>
                            <a:schemeClr val="accent5">
                              <a:lumMod val="50000"/>
                            </a:schemeClr>
                          </a:solidFill>
                          <a:effectLst/>
                          <a:latin typeface="Arial" charset="0"/>
                        </a:rPr>
                        <a:t>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dirty="0">
                          <a:ln>
                            <a:noFill/>
                          </a:ln>
                          <a:solidFill>
                            <a:schemeClr val="accent5">
                              <a:lumMod val="50000"/>
                            </a:schemeClr>
                          </a:solidFill>
                          <a:effectLst/>
                          <a:latin typeface="Arial" charset="0"/>
                        </a:rPr>
                        <a:t>k</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r h="4826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1" i="0" u="none" strike="noStrike" cap="none" normalizeH="0" baseline="0" dirty="0">
                          <a:ln>
                            <a:noFill/>
                          </a:ln>
                          <a:solidFill>
                            <a:schemeClr val="accent5">
                              <a:lumMod val="50000"/>
                            </a:schemeClr>
                          </a:solidFill>
                          <a:effectLst/>
                          <a:latin typeface="Arial" charset="0"/>
                        </a:rPr>
                        <a:t>Z</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accent5">
                              <a:lumMod val="50000"/>
                            </a:schemeClr>
                          </a:solidFill>
                          <a:effectLst/>
                          <a:latin typeface="Arial" charset="0"/>
                        </a:rPr>
                        <a:t>k</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accent5">
                              <a:lumMod val="50000"/>
                            </a:schemeClr>
                          </a:solidFill>
                          <a:effectLst/>
                          <a:latin typeface="Arial" charset="0"/>
                        </a:rPr>
                        <a:t>w</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accent5">
                              <a:lumMod val="50000"/>
                            </a:schemeClr>
                          </a:solidFill>
                          <a:effectLst/>
                          <a:latin typeface="Arial" charset="0"/>
                        </a:rPr>
                        <a:t>h</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accent5">
                              <a:lumMod val="50000"/>
                            </a:schemeClr>
                          </a:solidFill>
                          <a:effectLst/>
                          <a:latin typeface="Arial" charset="0"/>
                        </a:rPr>
                        <a:t>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accent5">
                              <a:lumMod val="50000"/>
                            </a:schemeClr>
                          </a:solidFill>
                          <a:effectLst/>
                          <a:latin typeface="Arial" charset="0"/>
                        </a:rPr>
                        <a:t>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accent5">
                              <a:lumMod val="50000"/>
                            </a:schemeClr>
                          </a:solidFill>
                          <a:effectLst/>
                          <a:latin typeface="Arial" charset="0"/>
                        </a:rPr>
                        <a:t>o</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accent5">
                              <a:lumMod val="50000"/>
                            </a:schemeClr>
                          </a:solidFill>
                          <a:effectLst/>
                          <a:latin typeface="Arial" charset="0"/>
                        </a:rPr>
                        <a:t>z</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accent5">
                              <a:lumMod val="50000"/>
                            </a:schemeClr>
                          </a:solidFill>
                          <a:effectLst/>
                          <a:latin typeface="Arial" charset="0"/>
                        </a:rPr>
                        <a:t>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accent5">
                              <a:lumMod val="50000"/>
                            </a:schemeClr>
                          </a:solidFill>
                          <a:effectLst/>
                          <a:latin typeface="Arial" charset="0"/>
                        </a:rPr>
                        <a:t>w</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accent5">
                              <a:lumMod val="50000"/>
                            </a:schemeClr>
                          </a:solidFill>
                          <a:effectLst/>
                          <a:latin typeface="Arial" charset="0"/>
                        </a:rPr>
                        <a:t>i</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dirty="0">
                          <a:ln>
                            <a:noFill/>
                          </a:ln>
                          <a:solidFill>
                            <a:schemeClr val="accent5">
                              <a:lumMod val="50000"/>
                            </a:schemeClr>
                          </a:solidFill>
                          <a:effectLst/>
                          <a:latin typeface="Arial" charset="0"/>
                        </a:rPr>
                        <a:t>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dirty="0">
                          <a:ln>
                            <a:noFill/>
                          </a:ln>
                          <a:solidFill>
                            <a:schemeClr val="accent5">
                              <a:lumMod val="50000"/>
                            </a:schemeClr>
                          </a:solidFill>
                          <a:effectLst/>
                          <a:latin typeface="Arial" charset="0"/>
                        </a:rPr>
                        <a:t>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dirty="0">
                          <a:ln>
                            <a:noFill/>
                          </a:ln>
                          <a:solidFill>
                            <a:schemeClr val="accent5">
                              <a:lumMod val="50000"/>
                            </a:schemeClr>
                          </a:solidFill>
                          <a:effectLst/>
                          <a:latin typeface="Arial" charset="0"/>
                        </a:rPr>
                        <a:t>a</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1"/>
                  </a:ext>
                </a:extLst>
              </a:tr>
            </a:tbl>
          </a:graphicData>
        </a:graphic>
      </p:graphicFrame>
      <p:sp>
        <p:nvSpPr>
          <p:cNvPr id="2" name="Title 1" hidden="1">
            <a:extLst>
              <a:ext uri="{FF2B5EF4-FFF2-40B4-BE49-F238E27FC236}">
                <a16:creationId xmlns:a16="http://schemas.microsoft.com/office/drawing/2014/main" id="{4519B13E-032D-1545-B425-A02CD62B18D5}"/>
              </a:ext>
            </a:extLst>
          </p:cNvPr>
          <p:cNvSpPr>
            <a:spLocks noGrp="1"/>
          </p:cNvSpPr>
          <p:nvPr>
            <p:ph type="title"/>
          </p:nvPr>
        </p:nvSpPr>
        <p:spPr/>
        <p:txBody>
          <a:bodyPr/>
          <a:lstStyle/>
          <a:p>
            <a:r>
              <a:rPr lang="en-US" dirty="0"/>
              <a:t>Pair</a:t>
            </a:r>
            <a:r>
              <a:rPr lang="en-US" baseline="0" dirty="0"/>
              <a:t> exercise</a:t>
            </a:r>
            <a:endParaRPr lang="en-US" dirty="0"/>
          </a:p>
        </p:txBody>
      </p:sp>
      <p:pic>
        <p:nvPicPr>
          <p:cNvPr id="5" name="Picture 4" descr="background rectangle">
            <a:extLst>
              <a:ext uri="{FF2B5EF4-FFF2-40B4-BE49-F238E27FC236}">
                <a16:creationId xmlns:a16="http://schemas.microsoft.com/office/drawing/2014/main" id="{2D1516B3-8619-4C57-BE76-86293C06948E}"/>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6" name="Title 3">
            <a:extLst>
              <a:ext uri="{FF2B5EF4-FFF2-40B4-BE49-F238E27FC236}">
                <a16:creationId xmlns:a16="http://schemas.microsoft.com/office/drawing/2014/main" id="{73238779-6773-4AA4-AA8F-4F136200396B}"/>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dirty="0" err="1">
                <a:solidFill>
                  <a:schemeClr val="bg1"/>
                </a:solidFill>
              </a:rPr>
              <a:t>L’alphabet</a:t>
            </a:r>
            <a:endParaRPr lang="en-GB" sz="3600" b="1" dirty="0">
              <a:solidFill>
                <a:schemeClr val="bg1"/>
              </a:solidFill>
            </a:endParaRPr>
          </a:p>
        </p:txBody>
      </p:sp>
      <p:sp>
        <p:nvSpPr>
          <p:cNvPr id="7" name="Rounded Rectangle 46">
            <a:extLst>
              <a:ext uri="{FF2B5EF4-FFF2-40B4-BE49-F238E27FC236}">
                <a16:creationId xmlns:a16="http://schemas.microsoft.com/office/drawing/2014/main" id="{7079C1C2-0F7D-423C-9518-CCA0033E16D8}"/>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9277720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1"/>
          <p:cNvSpPr txBox="1">
            <a:spLocks noChangeArrowheads="1"/>
          </p:cNvSpPr>
          <p:nvPr/>
        </p:nvSpPr>
        <p:spPr bwMode="auto">
          <a:xfrm>
            <a:off x="1524000" y="581392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altLang="en-US" sz="2400" dirty="0">
                <a:solidFill>
                  <a:srgbClr val="115076"/>
                </a:solidFill>
                <a:latin typeface="Century Gothic" panose="020B0502020202020204" pitchFamily="34" charset="0"/>
              </a:rPr>
              <a:t>Listen and write!</a:t>
            </a:r>
          </a:p>
        </p:txBody>
      </p:sp>
      <p:pic>
        <p:nvPicPr>
          <p:cNvPr id="5" name="Picture 4">
            <a:extLst>
              <a:ext uri="{FF2B5EF4-FFF2-40B4-BE49-F238E27FC236}">
                <a16:creationId xmlns:a16="http://schemas.microsoft.com/office/drawing/2014/main" id="{5175A1D2-763E-4B24-B98A-1C8191E3C46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36890" y="1256532"/>
            <a:ext cx="6918219" cy="4557396"/>
          </a:xfrm>
          <a:prstGeom prst="rect">
            <a:avLst/>
          </a:prstGeom>
        </p:spPr>
      </p:pic>
      <p:pic>
        <p:nvPicPr>
          <p:cNvPr id="6" name="Picture 5">
            <a:extLst>
              <a:ext uri="{FF2B5EF4-FFF2-40B4-BE49-F238E27FC236}">
                <a16:creationId xmlns:a16="http://schemas.microsoft.com/office/drawing/2014/main" id="{1DC40EA1-808F-49BC-A062-9B05A839926F}"/>
              </a:ext>
            </a:extLst>
          </p:cNvPr>
          <p:cNvPicPr>
            <a:picLocks noChangeAspect="1"/>
          </p:cNvPicPr>
          <p:nvPr/>
        </p:nvPicPr>
        <p:blipFill rotWithShape="1">
          <a:blip r:embed="rId4">
            <a:extLst>
              <a:ext uri="{28A0092B-C50C-407E-A947-70E740481C1C}">
                <a14:useLocalDpi xmlns:a14="http://schemas.microsoft.com/office/drawing/2010/main" val="0"/>
              </a:ext>
            </a:extLst>
          </a:blip>
          <a:srcRect l="25325"/>
          <a:stretch/>
        </p:blipFill>
        <p:spPr>
          <a:xfrm>
            <a:off x="377623" y="107830"/>
            <a:ext cx="2719845" cy="1821138"/>
          </a:xfrm>
          <a:prstGeom prst="rect">
            <a:avLst/>
          </a:prstGeom>
        </p:spPr>
      </p:pic>
      <p:sp>
        <p:nvSpPr>
          <p:cNvPr id="2" name="Title 1">
            <a:extLst>
              <a:ext uri="{FF2B5EF4-FFF2-40B4-BE49-F238E27FC236}">
                <a16:creationId xmlns:a16="http://schemas.microsoft.com/office/drawing/2014/main" id="{ADEF206A-12A4-DC41-94BF-A8CCF83071C0}"/>
              </a:ext>
            </a:extLst>
          </p:cNvPr>
          <p:cNvSpPr>
            <a:spLocks noGrp="1"/>
          </p:cNvSpPr>
          <p:nvPr>
            <p:ph type="title"/>
          </p:nvPr>
        </p:nvSpPr>
        <p:spPr>
          <a:xfrm>
            <a:off x="838200" y="107830"/>
            <a:ext cx="10515600" cy="1325563"/>
          </a:xfrm>
        </p:spPr>
        <p:txBody>
          <a:bodyPr>
            <a:normAutofit/>
          </a:bodyPr>
          <a:lstStyle/>
          <a:p>
            <a:pPr lvl="0" algn="ctr">
              <a:lnSpc>
                <a:spcPct val="100000"/>
              </a:lnSpc>
              <a:spcBef>
                <a:spcPts val="0"/>
              </a:spcBef>
            </a:pPr>
            <a:r>
              <a:rPr lang="en-GB" sz="5400" spc="300" dirty="0">
                <a:solidFill>
                  <a:srgbClr val="0000CC"/>
                </a:solidFill>
                <a:latin typeface="Gill Sans Ultra Bold" panose="020B0A02020104020203" pitchFamily="34" charset="0"/>
                <a:ea typeface="+mn-ea"/>
                <a:cs typeface="Aharoni" panose="020B0604020202020204" pitchFamily="2" charset="-79"/>
              </a:rPr>
              <a:t>SPELLING BEE</a:t>
            </a:r>
            <a:endParaRPr lang="en-US" dirty="0"/>
          </a:p>
        </p:txBody>
      </p:sp>
    </p:spTree>
    <p:extLst>
      <p:ext uri="{BB962C8B-B14F-4D97-AF65-F5344CB8AC3E}">
        <p14:creationId xmlns:p14="http://schemas.microsoft.com/office/powerpoint/2010/main" val="19370674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Comment </a:t>
            </a:r>
            <a:r>
              <a:rPr lang="en-GB" sz="3600" b="1" dirty="0" err="1">
                <a:solidFill>
                  <a:schemeClr val="bg1"/>
                </a:solidFill>
              </a:rPr>
              <a:t>ça</a:t>
            </a:r>
            <a:r>
              <a:rPr lang="en-GB" sz="3600" b="1" dirty="0">
                <a:solidFill>
                  <a:schemeClr val="bg1"/>
                </a:solidFill>
              </a:rPr>
              <a:t> </a:t>
            </a:r>
            <a:r>
              <a:rPr lang="en-GB" sz="3600" b="1" dirty="0" err="1">
                <a:solidFill>
                  <a:schemeClr val="bg1"/>
                </a:solidFill>
              </a:rPr>
              <a:t>s'écrit</a:t>
            </a:r>
            <a:r>
              <a:rPr lang="en-GB" sz="3600" b="1" dirty="0">
                <a:solidFill>
                  <a:schemeClr val="bg1"/>
                </a:solidFill>
              </a:rPr>
              <a:t>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E13DCCF9-5F1F-4CCB-95CD-69EBAB2EE74D}"/>
              </a:ext>
            </a:extLst>
          </p:cNvPr>
          <p:cNvSpPr txBox="1"/>
          <p:nvPr/>
        </p:nvSpPr>
        <p:spPr>
          <a:xfrm>
            <a:off x="0" y="1788019"/>
            <a:ext cx="12192000" cy="135421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8200" b="1" i="0" u="none" strike="noStrike" kern="1200" cap="none" spc="0" normalizeH="0" baseline="0" noProof="0" dirty="0" err="1">
                <a:ln>
                  <a:noFill/>
                </a:ln>
                <a:solidFill>
                  <a:srgbClr val="EA5F00"/>
                </a:solidFill>
                <a:effectLst/>
                <a:uLnTx/>
                <a:uFillTx/>
                <a:latin typeface="Century Gothic" panose="020B0502020202020204" pitchFamily="34" charset="0"/>
                <a:ea typeface="+mn-ea"/>
                <a:cs typeface="Calibri" panose="020F0502020204030204" pitchFamily="34" charset="0"/>
              </a:rPr>
              <a:t>Comment</a:t>
            </a:r>
            <a:r>
              <a:rPr kumimoji="0" lang="es-ES" sz="8200" b="1" i="0" u="none" strike="noStrike" kern="1200" cap="none" spc="0" normalizeH="0" baseline="0" noProof="0" dirty="0">
                <a:ln>
                  <a:noFill/>
                </a:ln>
                <a:solidFill>
                  <a:srgbClr val="EA5F00"/>
                </a:solidFill>
                <a:effectLst/>
                <a:uLnTx/>
                <a:uFillTx/>
                <a:latin typeface="Century Gothic" panose="020B0502020202020204" pitchFamily="34" charset="0"/>
                <a:ea typeface="+mn-ea"/>
                <a:cs typeface="Calibri" panose="020F0502020204030204" pitchFamily="34" charset="0"/>
              </a:rPr>
              <a:t> </a:t>
            </a:r>
            <a:r>
              <a:rPr kumimoji="0" lang="es-ES" sz="8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ça</a:t>
            </a:r>
            <a:r>
              <a:rPr kumimoji="0" lang="es-ES" sz="8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 </a:t>
            </a:r>
            <a:r>
              <a:rPr kumimoji="0" lang="es-ES" sz="8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s'écrit</a:t>
            </a:r>
            <a:r>
              <a:rPr kumimoji="0" lang="es-ES" sz="8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 ?</a:t>
            </a:r>
            <a:endParaRPr kumimoji="0" lang="fr-FR" sz="8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endParaRPr>
          </a:p>
        </p:txBody>
      </p:sp>
      <p:sp>
        <p:nvSpPr>
          <p:cNvPr id="10" name="TextBox 9">
            <a:extLst>
              <a:ext uri="{FF2B5EF4-FFF2-40B4-BE49-F238E27FC236}">
                <a16:creationId xmlns:a16="http://schemas.microsoft.com/office/drawing/2014/main" id="{A6F5821A-3FE5-42FD-9BF2-C5BFB1595E8A}"/>
              </a:ext>
            </a:extLst>
          </p:cNvPr>
          <p:cNvSpPr txBox="1"/>
          <p:nvPr/>
        </p:nvSpPr>
        <p:spPr>
          <a:xfrm>
            <a:off x="0" y="3191365"/>
            <a:ext cx="12192000" cy="769441"/>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r>
              <a:rPr kumimoji="0" lang="en-HK" sz="4400" b="1" i="0" u="none" strike="noStrike" kern="1200" cap="none" spc="0" normalizeH="0" baseline="0" noProof="0" dirty="0">
                <a:ln>
                  <a:noFill/>
                </a:ln>
                <a:solidFill>
                  <a:srgbClr val="EA5F00"/>
                </a:solidFill>
                <a:effectLst/>
                <a:uLnTx/>
                <a:uFillTx/>
                <a:latin typeface="Century Gothic" panose="020B0502020202020204" pitchFamily="34" charset="0"/>
                <a:ea typeface="+mn-ea"/>
                <a:cs typeface="Calibri" panose="020F0502020204030204" pitchFamily="34" charset="0"/>
              </a:rPr>
              <a:t>How </a:t>
            </a:r>
            <a:r>
              <a:rPr kumimoji="0" lang="en-HK" sz="4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do you spell that?</a:t>
            </a:r>
            <a:r>
              <a:rPr kumimoji="0" lang="en-GB" sz="4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p:txBody>
      </p:sp>
      <p:pic>
        <p:nvPicPr>
          <p:cNvPr id="11" name="Picture 10">
            <a:extLst>
              <a:ext uri="{FF2B5EF4-FFF2-40B4-BE49-F238E27FC236}">
                <a16:creationId xmlns:a16="http://schemas.microsoft.com/office/drawing/2014/main" id="{27E0D15D-FF07-4106-AC0A-788C764A81C4}"/>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55602" y="4594710"/>
            <a:ext cx="1813175" cy="1730306"/>
          </a:xfrm>
          <a:prstGeom prst="rect">
            <a:avLst/>
          </a:prstGeom>
        </p:spPr>
      </p:pic>
    </p:spTree>
    <p:extLst>
      <p:ext uri="{BB962C8B-B14F-4D97-AF65-F5344CB8AC3E}">
        <p14:creationId xmlns:p14="http://schemas.microsoft.com/office/powerpoint/2010/main" val="3771331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subTnLst>
                                    <p:audio>
                                      <p:cMediaNode>
                                        <p:cTn display="0" masterRel="sameClick">
                                          <p:stCondLst>
                                            <p:cond evt="begin" delay="0">
                                              <p:tn val="5"/>
                                            </p:cond>
                                          </p:stCondLst>
                                          <p:endCondLst>
                                            <p:cond evt="onStopAudio" delay="0">
                                              <p:tgtEl>
                                                <p:sldTgt/>
                                              </p:tgtEl>
                                            </p:cond>
                                          </p:endCondLst>
                                        </p:cTn>
                                        <p:tgtEl>
                                          <p:sndTgt r:embed="rId3" name="comment.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10"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Comment </a:t>
            </a:r>
            <a:r>
              <a:rPr lang="en-GB" sz="3600" b="1" dirty="0" err="1">
                <a:solidFill>
                  <a:schemeClr val="bg1"/>
                </a:solidFill>
              </a:rPr>
              <a:t>ça</a:t>
            </a:r>
            <a:r>
              <a:rPr lang="en-GB" sz="3600" b="1" dirty="0">
                <a:solidFill>
                  <a:schemeClr val="bg1"/>
                </a:solidFill>
              </a:rPr>
              <a:t> </a:t>
            </a:r>
            <a:r>
              <a:rPr lang="en-GB" sz="3600" b="1" dirty="0" err="1">
                <a:solidFill>
                  <a:schemeClr val="bg1"/>
                </a:solidFill>
              </a:rPr>
              <a:t>s'écrit</a:t>
            </a:r>
            <a:r>
              <a:rPr lang="en-GB" sz="3600" b="1" dirty="0">
                <a:solidFill>
                  <a:schemeClr val="bg1"/>
                </a:solidFill>
              </a:rPr>
              <a:t> ?</a:t>
            </a:r>
          </a:p>
        </p:txBody>
      </p:sp>
      <p:sp>
        <p:nvSpPr>
          <p:cNvPr id="12" name="Rounded Rectangle 46">
            <a:extLst>
              <a:ext uri="{FF2B5EF4-FFF2-40B4-BE49-F238E27FC236}">
                <a16:creationId xmlns:a16="http://schemas.microsoft.com/office/drawing/2014/main" id="{5E078FBA-96C0-42BC-86F6-FF5DF4F7893C}"/>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7BF7A0BB-F8C7-4CE5-9E46-7123FB519C92}"/>
              </a:ext>
            </a:extLst>
          </p:cNvPr>
          <p:cNvSpPr txBox="1"/>
          <p:nvPr/>
        </p:nvSpPr>
        <p:spPr>
          <a:xfrm>
            <a:off x="245745" y="1296488"/>
            <a:ext cx="4773894" cy="584775"/>
          </a:xfrm>
          <a:prstGeom prst="rect">
            <a:avLst/>
          </a:prstGeom>
          <a:noFill/>
        </p:spPr>
        <p:txBody>
          <a:bodyPr wrap="square" rtlCol="0">
            <a:spAutoFit/>
          </a:bodyPr>
          <a:lstStyle/>
          <a:p>
            <a:pPr algn="l"/>
            <a:r>
              <a:rPr lang="en-GB" sz="3200" dirty="0">
                <a:solidFill>
                  <a:schemeClr val="accent5">
                    <a:lumMod val="50000"/>
                  </a:schemeClr>
                </a:solidFill>
              </a:rPr>
              <a:t>a car - </a:t>
            </a:r>
            <a:r>
              <a:rPr lang="en-GB" sz="3200" dirty="0" err="1">
                <a:solidFill>
                  <a:srgbClr val="FA6500"/>
                </a:solidFill>
              </a:rPr>
              <a:t>une</a:t>
            </a:r>
            <a:r>
              <a:rPr lang="en-GB" sz="3200" dirty="0">
                <a:solidFill>
                  <a:srgbClr val="FA6500"/>
                </a:solidFill>
              </a:rPr>
              <a:t> voiture</a:t>
            </a:r>
          </a:p>
        </p:txBody>
      </p:sp>
      <p:sp>
        <p:nvSpPr>
          <p:cNvPr id="15" name="TextBox 14">
            <a:extLst>
              <a:ext uri="{FF2B5EF4-FFF2-40B4-BE49-F238E27FC236}">
                <a16:creationId xmlns:a16="http://schemas.microsoft.com/office/drawing/2014/main" id="{3F3F6E65-38AC-4867-9C0B-7D20910AC436}"/>
              </a:ext>
            </a:extLst>
          </p:cNvPr>
          <p:cNvSpPr txBox="1"/>
          <p:nvPr/>
        </p:nvSpPr>
        <p:spPr>
          <a:xfrm>
            <a:off x="245745" y="2002223"/>
            <a:ext cx="6555105" cy="584775"/>
          </a:xfrm>
          <a:prstGeom prst="rect">
            <a:avLst/>
          </a:prstGeom>
          <a:noFill/>
        </p:spPr>
        <p:txBody>
          <a:bodyPr wrap="square" rtlCol="0">
            <a:spAutoFit/>
          </a:bodyPr>
          <a:lstStyle/>
          <a:p>
            <a:pPr algn="l"/>
            <a:r>
              <a:rPr lang="en-GB" sz="3200" dirty="0">
                <a:solidFill>
                  <a:schemeClr val="accent5">
                    <a:lumMod val="50000"/>
                  </a:schemeClr>
                </a:solidFill>
              </a:rPr>
              <a:t>a bedroom - </a:t>
            </a:r>
            <a:r>
              <a:rPr lang="en-GB" sz="3200" dirty="0" err="1">
                <a:solidFill>
                  <a:srgbClr val="FA6500"/>
                </a:solidFill>
              </a:rPr>
              <a:t>une</a:t>
            </a:r>
            <a:r>
              <a:rPr lang="en-GB" sz="3200" dirty="0">
                <a:solidFill>
                  <a:srgbClr val="FA6500"/>
                </a:solidFill>
              </a:rPr>
              <a:t> </a:t>
            </a:r>
            <a:r>
              <a:rPr lang="en-GB" sz="3200" dirty="0" err="1">
                <a:solidFill>
                  <a:srgbClr val="FA6500"/>
                </a:solidFill>
              </a:rPr>
              <a:t>chambre</a:t>
            </a:r>
            <a:endParaRPr lang="en-GB" sz="3200" dirty="0">
              <a:solidFill>
                <a:srgbClr val="FA6500"/>
              </a:solidFill>
            </a:endParaRPr>
          </a:p>
        </p:txBody>
      </p:sp>
      <p:sp>
        <p:nvSpPr>
          <p:cNvPr id="16" name="TextBox 15">
            <a:extLst>
              <a:ext uri="{FF2B5EF4-FFF2-40B4-BE49-F238E27FC236}">
                <a16:creationId xmlns:a16="http://schemas.microsoft.com/office/drawing/2014/main" id="{4EAA6306-70CE-44C1-9AB9-E29C9B1CF3AB}"/>
              </a:ext>
            </a:extLst>
          </p:cNvPr>
          <p:cNvSpPr txBox="1"/>
          <p:nvPr/>
        </p:nvSpPr>
        <p:spPr>
          <a:xfrm>
            <a:off x="245745" y="2707958"/>
            <a:ext cx="6555105" cy="584775"/>
          </a:xfrm>
          <a:prstGeom prst="rect">
            <a:avLst/>
          </a:prstGeom>
          <a:noFill/>
        </p:spPr>
        <p:txBody>
          <a:bodyPr wrap="square" rtlCol="0">
            <a:spAutoFit/>
          </a:bodyPr>
          <a:lstStyle/>
          <a:p>
            <a:pPr algn="l"/>
            <a:r>
              <a:rPr lang="en-GB" sz="3200" dirty="0">
                <a:solidFill>
                  <a:schemeClr val="accent5">
                    <a:lumMod val="50000"/>
                  </a:schemeClr>
                </a:solidFill>
              </a:rPr>
              <a:t>to speak, speaking - </a:t>
            </a:r>
            <a:r>
              <a:rPr lang="en-GB" sz="3200" dirty="0" err="1">
                <a:solidFill>
                  <a:srgbClr val="FA6500"/>
                </a:solidFill>
              </a:rPr>
              <a:t>parler</a:t>
            </a:r>
            <a:endParaRPr lang="en-GB" sz="3200" dirty="0">
              <a:solidFill>
                <a:srgbClr val="FA6500"/>
              </a:solidFill>
            </a:endParaRPr>
          </a:p>
        </p:txBody>
      </p:sp>
      <p:sp>
        <p:nvSpPr>
          <p:cNvPr id="17" name="TextBox 16">
            <a:extLst>
              <a:ext uri="{FF2B5EF4-FFF2-40B4-BE49-F238E27FC236}">
                <a16:creationId xmlns:a16="http://schemas.microsoft.com/office/drawing/2014/main" id="{B0DE3678-B3EE-4CB8-99D9-65630471EA6F}"/>
              </a:ext>
            </a:extLst>
          </p:cNvPr>
          <p:cNvSpPr txBox="1"/>
          <p:nvPr/>
        </p:nvSpPr>
        <p:spPr>
          <a:xfrm>
            <a:off x="245745" y="3413693"/>
            <a:ext cx="6555105" cy="584775"/>
          </a:xfrm>
          <a:prstGeom prst="rect">
            <a:avLst/>
          </a:prstGeom>
          <a:noFill/>
        </p:spPr>
        <p:txBody>
          <a:bodyPr wrap="square" rtlCol="0">
            <a:spAutoFit/>
          </a:bodyPr>
          <a:lstStyle/>
          <a:p>
            <a:pPr algn="l"/>
            <a:r>
              <a:rPr lang="en-GB" sz="3200" dirty="0">
                <a:solidFill>
                  <a:schemeClr val="accent5">
                    <a:lumMod val="50000"/>
                  </a:schemeClr>
                </a:solidFill>
              </a:rPr>
              <a:t>short (f) - </a:t>
            </a:r>
            <a:r>
              <a:rPr lang="en-GB" sz="3200" dirty="0">
                <a:solidFill>
                  <a:srgbClr val="FA6500"/>
                </a:solidFill>
              </a:rPr>
              <a:t>petite</a:t>
            </a:r>
          </a:p>
        </p:txBody>
      </p:sp>
      <p:sp>
        <p:nvSpPr>
          <p:cNvPr id="18" name="TextBox 17">
            <a:extLst>
              <a:ext uri="{FF2B5EF4-FFF2-40B4-BE49-F238E27FC236}">
                <a16:creationId xmlns:a16="http://schemas.microsoft.com/office/drawing/2014/main" id="{B3D0A8A1-1689-4D26-8FC2-FEF192529171}"/>
              </a:ext>
            </a:extLst>
          </p:cNvPr>
          <p:cNvSpPr txBox="1"/>
          <p:nvPr/>
        </p:nvSpPr>
        <p:spPr>
          <a:xfrm>
            <a:off x="245745" y="4122646"/>
            <a:ext cx="6555105" cy="584775"/>
          </a:xfrm>
          <a:prstGeom prst="rect">
            <a:avLst/>
          </a:prstGeom>
          <a:noFill/>
        </p:spPr>
        <p:txBody>
          <a:bodyPr wrap="square" rtlCol="0">
            <a:spAutoFit/>
          </a:bodyPr>
          <a:lstStyle/>
          <a:p>
            <a:pPr algn="l"/>
            <a:r>
              <a:rPr lang="en-GB" sz="3200" dirty="0">
                <a:solidFill>
                  <a:schemeClr val="accent5">
                    <a:lumMod val="50000"/>
                  </a:schemeClr>
                </a:solidFill>
              </a:rPr>
              <a:t>a dog  - </a:t>
            </a:r>
            <a:r>
              <a:rPr lang="en-GB" sz="3200" dirty="0">
                <a:solidFill>
                  <a:srgbClr val="FA6500"/>
                </a:solidFill>
              </a:rPr>
              <a:t>un </a:t>
            </a:r>
            <a:r>
              <a:rPr lang="en-GB" sz="3200" dirty="0" err="1">
                <a:solidFill>
                  <a:srgbClr val="FA6500"/>
                </a:solidFill>
              </a:rPr>
              <a:t>chien</a:t>
            </a:r>
            <a:endParaRPr lang="en-GB" sz="3200" dirty="0">
              <a:solidFill>
                <a:srgbClr val="FA6500"/>
              </a:solidFill>
            </a:endParaRPr>
          </a:p>
        </p:txBody>
      </p:sp>
      <p:sp>
        <p:nvSpPr>
          <p:cNvPr id="19" name="TextBox 18">
            <a:extLst>
              <a:ext uri="{FF2B5EF4-FFF2-40B4-BE49-F238E27FC236}">
                <a16:creationId xmlns:a16="http://schemas.microsoft.com/office/drawing/2014/main" id="{E5373941-E7EE-4A0D-8CA3-746C58097C4C}"/>
              </a:ext>
            </a:extLst>
          </p:cNvPr>
          <p:cNvSpPr txBox="1"/>
          <p:nvPr/>
        </p:nvSpPr>
        <p:spPr>
          <a:xfrm>
            <a:off x="245745" y="4831599"/>
            <a:ext cx="6555105" cy="584775"/>
          </a:xfrm>
          <a:prstGeom prst="rect">
            <a:avLst/>
          </a:prstGeom>
          <a:noFill/>
        </p:spPr>
        <p:txBody>
          <a:bodyPr wrap="square" rtlCol="0">
            <a:spAutoFit/>
          </a:bodyPr>
          <a:lstStyle/>
          <a:p>
            <a:pPr algn="l"/>
            <a:r>
              <a:rPr lang="en-GB" sz="3200" dirty="0">
                <a:solidFill>
                  <a:schemeClr val="accent5">
                    <a:lumMod val="50000"/>
                  </a:schemeClr>
                </a:solidFill>
              </a:rPr>
              <a:t>hello - </a:t>
            </a:r>
            <a:r>
              <a:rPr lang="en-GB" sz="3200" dirty="0">
                <a:solidFill>
                  <a:srgbClr val="FA6500"/>
                </a:solidFill>
              </a:rPr>
              <a:t>bonjour</a:t>
            </a:r>
          </a:p>
        </p:txBody>
      </p:sp>
      <p:sp>
        <p:nvSpPr>
          <p:cNvPr id="20" name="TextBox 19">
            <a:extLst>
              <a:ext uri="{FF2B5EF4-FFF2-40B4-BE49-F238E27FC236}">
                <a16:creationId xmlns:a16="http://schemas.microsoft.com/office/drawing/2014/main" id="{07261884-1E85-4710-A9D9-F828E90A9BF7}"/>
              </a:ext>
            </a:extLst>
          </p:cNvPr>
          <p:cNvSpPr txBox="1"/>
          <p:nvPr/>
        </p:nvSpPr>
        <p:spPr>
          <a:xfrm>
            <a:off x="245744" y="5540552"/>
            <a:ext cx="6555105" cy="584775"/>
          </a:xfrm>
          <a:prstGeom prst="rect">
            <a:avLst/>
          </a:prstGeom>
          <a:noFill/>
        </p:spPr>
        <p:txBody>
          <a:bodyPr wrap="square" rtlCol="0">
            <a:spAutoFit/>
          </a:bodyPr>
          <a:lstStyle/>
          <a:p>
            <a:r>
              <a:rPr lang="en-GB" sz="3200" dirty="0">
                <a:solidFill>
                  <a:schemeClr val="accent5">
                    <a:lumMod val="50000"/>
                  </a:schemeClr>
                </a:solidFill>
              </a:rPr>
              <a:t>I am - </a:t>
            </a:r>
            <a:r>
              <a:rPr lang="en-GB" sz="3200" dirty="0">
                <a:solidFill>
                  <a:srgbClr val="FA6500"/>
                </a:solidFill>
              </a:rPr>
              <a:t>je </a:t>
            </a:r>
            <a:r>
              <a:rPr lang="en-GB" sz="3200" dirty="0" err="1">
                <a:solidFill>
                  <a:srgbClr val="FA6500"/>
                </a:solidFill>
              </a:rPr>
              <a:t>suis</a:t>
            </a:r>
            <a:endParaRPr lang="en-GB" sz="3200" dirty="0">
              <a:solidFill>
                <a:srgbClr val="FA6500"/>
              </a:solidFill>
            </a:endParaRPr>
          </a:p>
        </p:txBody>
      </p:sp>
      <p:sp>
        <p:nvSpPr>
          <p:cNvPr id="21" name="TextBox 20">
            <a:extLst>
              <a:ext uri="{FF2B5EF4-FFF2-40B4-BE49-F238E27FC236}">
                <a16:creationId xmlns:a16="http://schemas.microsoft.com/office/drawing/2014/main" id="{4CCC3970-61CA-4F1E-B781-602CB94A5F73}"/>
              </a:ext>
            </a:extLst>
          </p:cNvPr>
          <p:cNvSpPr txBox="1"/>
          <p:nvPr/>
        </p:nvSpPr>
        <p:spPr>
          <a:xfrm>
            <a:off x="6096000" y="1296488"/>
            <a:ext cx="5391149" cy="584775"/>
          </a:xfrm>
          <a:prstGeom prst="rect">
            <a:avLst/>
          </a:prstGeom>
          <a:noFill/>
        </p:spPr>
        <p:txBody>
          <a:bodyPr wrap="square" rtlCol="0">
            <a:spAutoFit/>
          </a:bodyPr>
          <a:lstStyle/>
          <a:p>
            <a:pPr algn="l"/>
            <a:r>
              <a:rPr lang="en-GB" sz="3200" dirty="0">
                <a:solidFill>
                  <a:schemeClr val="accent5">
                    <a:lumMod val="50000"/>
                  </a:schemeClr>
                </a:solidFill>
              </a:rPr>
              <a:t>English (m) - </a:t>
            </a:r>
            <a:r>
              <a:rPr lang="en-GB" sz="3200" dirty="0" err="1">
                <a:solidFill>
                  <a:srgbClr val="FA6500"/>
                </a:solidFill>
              </a:rPr>
              <a:t>anglais</a:t>
            </a:r>
            <a:endParaRPr lang="en-GB" sz="3200" dirty="0">
              <a:solidFill>
                <a:srgbClr val="FA6500"/>
              </a:solidFill>
            </a:endParaRPr>
          </a:p>
        </p:txBody>
      </p:sp>
      <p:sp>
        <p:nvSpPr>
          <p:cNvPr id="22" name="TextBox 21">
            <a:extLst>
              <a:ext uri="{FF2B5EF4-FFF2-40B4-BE49-F238E27FC236}">
                <a16:creationId xmlns:a16="http://schemas.microsoft.com/office/drawing/2014/main" id="{6FAE474C-3555-4A0F-B4CB-8B60F0978F2A}"/>
              </a:ext>
            </a:extLst>
          </p:cNvPr>
          <p:cNvSpPr txBox="1"/>
          <p:nvPr/>
        </p:nvSpPr>
        <p:spPr>
          <a:xfrm>
            <a:off x="6096001" y="2002223"/>
            <a:ext cx="6555105" cy="584775"/>
          </a:xfrm>
          <a:prstGeom prst="rect">
            <a:avLst/>
          </a:prstGeom>
          <a:noFill/>
        </p:spPr>
        <p:txBody>
          <a:bodyPr wrap="square" rtlCol="0">
            <a:spAutoFit/>
          </a:bodyPr>
          <a:lstStyle/>
          <a:p>
            <a:pPr algn="l"/>
            <a:r>
              <a:rPr lang="en-GB" sz="3200" dirty="0">
                <a:solidFill>
                  <a:schemeClr val="accent5">
                    <a:lumMod val="50000"/>
                  </a:schemeClr>
                </a:solidFill>
              </a:rPr>
              <a:t>and - </a:t>
            </a:r>
            <a:r>
              <a:rPr lang="en-GB" sz="3200" dirty="0">
                <a:solidFill>
                  <a:srgbClr val="FA6500"/>
                </a:solidFill>
              </a:rPr>
              <a:t>et</a:t>
            </a:r>
          </a:p>
        </p:txBody>
      </p:sp>
      <p:sp>
        <p:nvSpPr>
          <p:cNvPr id="23" name="TextBox 22">
            <a:extLst>
              <a:ext uri="{FF2B5EF4-FFF2-40B4-BE49-F238E27FC236}">
                <a16:creationId xmlns:a16="http://schemas.microsoft.com/office/drawing/2014/main" id="{8580C094-73D7-4409-B5ED-A9FE150ED510}"/>
              </a:ext>
            </a:extLst>
          </p:cNvPr>
          <p:cNvSpPr txBox="1"/>
          <p:nvPr/>
        </p:nvSpPr>
        <p:spPr>
          <a:xfrm>
            <a:off x="6096001" y="2707958"/>
            <a:ext cx="6555105" cy="584775"/>
          </a:xfrm>
          <a:prstGeom prst="rect">
            <a:avLst/>
          </a:prstGeom>
          <a:noFill/>
        </p:spPr>
        <p:txBody>
          <a:bodyPr wrap="square" rtlCol="0">
            <a:spAutoFit/>
          </a:bodyPr>
          <a:lstStyle/>
          <a:p>
            <a:pPr algn="l"/>
            <a:r>
              <a:rPr lang="en-GB" sz="3200" dirty="0">
                <a:solidFill>
                  <a:schemeClr val="accent5">
                    <a:lumMod val="50000"/>
                  </a:schemeClr>
                </a:solidFill>
              </a:rPr>
              <a:t>goodbye - </a:t>
            </a:r>
            <a:r>
              <a:rPr lang="en-GB" sz="3200" dirty="0">
                <a:solidFill>
                  <a:srgbClr val="FA6500"/>
                </a:solidFill>
              </a:rPr>
              <a:t>au revoir</a:t>
            </a:r>
          </a:p>
        </p:txBody>
      </p:sp>
      <p:sp>
        <p:nvSpPr>
          <p:cNvPr id="24" name="TextBox 23">
            <a:extLst>
              <a:ext uri="{FF2B5EF4-FFF2-40B4-BE49-F238E27FC236}">
                <a16:creationId xmlns:a16="http://schemas.microsoft.com/office/drawing/2014/main" id="{074C4046-6F9C-4F0D-8ECA-E253022FF38B}"/>
              </a:ext>
            </a:extLst>
          </p:cNvPr>
          <p:cNvSpPr txBox="1"/>
          <p:nvPr/>
        </p:nvSpPr>
        <p:spPr>
          <a:xfrm>
            <a:off x="6096001" y="3413693"/>
            <a:ext cx="6555105" cy="584775"/>
          </a:xfrm>
          <a:prstGeom prst="rect">
            <a:avLst/>
          </a:prstGeom>
          <a:noFill/>
        </p:spPr>
        <p:txBody>
          <a:bodyPr wrap="square" rtlCol="0">
            <a:spAutoFit/>
          </a:bodyPr>
          <a:lstStyle/>
          <a:p>
            <a:pPr algn="l"/>
            <a:r>
              <a:rPr lang="en-GB" sz="3200" dirty="0">
                <a:solidFill>
                  <a:schemeClr val="accent5">
                    <a:lumMod val="50000"/>
                  </a:schemeClr>
                </a:solidFill>
              </a:rPr>
              <a:t>computer – </a:t>
            </a:r>
            <a:r>
              <a:rPr lang="en-GB" sz="3200" dirty="0">
                <a:solidFill>
                  <a:srgbClr val="FA6500"/>
                </a:solidFill>
              </a:rPr>
              <a:t>un </a:t>
            </a:r>
            <a:r>
              <a:rPr lang="en-GB" sz="3200" dirty="0" err="1">
                <a:solidFill>
                  <a:srgbClr val="FA6500"/>
                </a:solidFill>
              </a:rPr>
              <a:t>ordinateur</a:t>
            </a:r>
            <a:endParaRPr lang="en-GB" sz="3200" dirty="0">
              <a:solidFill>
                <a:srgbClr val="FA6500"/>
              </a:solidFill>
            </a:endParaRPr>
          </a:p>
        </p:txBody>
      </p:sp>
      <p:sp>
        <p:nvSpPr>
          <p:cNvPr id="25" name="TextBox 24">
            <a:extLst>
              <a:ext uri="{FF2B5EF4-FFF2-40B4-BE49-F238E27FC236}">
                <a16:creationId xmlns:a16="http://schemas.microsoft.com/office/drawing/2014/main" id="{B450662B-9EF1-4FBD-9E24-B730414FEA5E}"/>
              </a:ext>
            </a:extLst>
          </p:cNvPr>
          <p:cNvSpPr txBox="1"/>
          <p:nvPr/>
        </p:nvSpPr>
        <p:spPr>
          <a:xfrm>
            <a:off x="6096001" y="4122646"/>
            <a:ext cx="6555105" cy="584775"/>
          </a:xfrm>
          <a:prstGeom prst="rect">
            <a:avLst/>
          </a:prstGeom>
          <a:noFill/>
        </p:spPr>
        <p:txBody>
          <a:bodyPr wrap="square" rtlCol="0">
            <a:spAutoFit/>
          </a:bodyPr>
          <a:lstStyle/>
          <a:p>
            <a:pPr algn="l"/>
            <a:r>
              <a:rPr lang="en-GB" sz="3200" dirty="0">
                <a:solidFill>
                  <a:schemeClr val="accent5">
                    <a:lumMod val="50000"/>
                  </a:schemeClr>
                </a:solidFill>
              </a:rPr>
              <a:t>tall (m.) - </a:t>
            </a:r>
            <a:r>
              <a:rPr lang="en-GB" sz="3200" dirty="0">
                <a:solidFill>
                  <a:srgbClr val="FA6500"/>
                </a:solidFill>
              </a:rPr>
              <a:t>grand</a:t>
            </a:r>
          </a:p>
        </p:txBody>
      </p:sp>
      <p:sp>
        <p:nvSpPr>
          <p:cNvPr id="26" name="TextBox 25">
            <a:extLst>
              <a:ext uri="{FF2B5EF4-FFF2-40B4-BE49-F238E27FC236}">
                <a16:creationId xmlns:a16="http://schemas.microsoft.com/office/drawing/2014/main" id="{1CCCB6BF-C720-46B1-A30B-0A987F2E829D}"/>
              </a:ext>
            </a:extLst>
          </p:cNvPr>
          <p:cNvSpPr txBox="1"/>
          <p:nvPr/>
        </p:nvSpPr>
        <p:spPr>
          <a:xfrm>
            <a:off x="6096001" y="4831599"/>
            <a:ext cx="6555105" cy="584775"/>
          </a:xfrm>
          <a:prstGeom prst="rect">
            <a:avLst/>
          </a:prstGeom>
          <a:noFill/>
        </p:spPr>
        <p:txBody>
          <a:bodyPr wrap="square" rtlCol="0">
            <a:spAutoFit/>
          </a:bodyPr>
          <a:lstStyle/>
          <a:p>
            <a:pPr algn="l"/>
            <a:r>
              <a:rPr lang="en-GB" sz="3200" dirty="0">
                <a:solidFill>
                  <a:schemeClr val="accent5">
                    <a:lumMod val="50000"/>
                  </a:schemeClr>
                </a:solidFill>
              </a:rPr>
              <a:t>you are - </a:t>
            </a:r>
            <a:r>
              <a:rPr lang="en-GB" sz="3200" dirty="0" err="1">
                <a:solidFill>
                  <a:srgbClr val="FA6500"/>
                </a:solidFill>
              </a:rPr>
              <a:t>tu</a:t>
            </a:r>
            <a:r>
              <a:rPr lang="en-GB" sz="3200" dirty="0">
                <a:solidFill>
                  <a:srgbClr val="FA6500"/>
                </a:solidFill>
              </a:rPr>
              <a:t> es</a:t>
            </a:r>
          </a:p>
        </p:txBody>
      </p:sp>
      <p:sp>
        <p:nvSpPr>
          <p:cNvPr id="27" name="TextBox 26">
            <a:extLst>
              <a:ext uri="{FF2B5EF4-FFF2-40B4-BE49-F238E27FC236}">
                <a16:creationId xmlns:a16="http://schemas.microsoft.com/office/drawing/2014/main" id="{AC2CBBCE-FACD-4336-BC1B-13D955D9253F}"/>
              </a:ext>
            </a:extLst>
          </p:cNvPr>
          <p:cNvSpPr txBox="1"/>
          <p:nvPr/>
        </p:nvSpPr>
        <p:spPr>
          <a:xfrm>
            <a:off x="6096000" y="5540552"/>
            <a:ext cx="6555105" cy="584775"/>
          </a:xfrm>
          <a:prstGeom prst="rect">
            <a:avLst/>
          </a:prstGeom>
          <a:noFill/>
        </p:spPr>
        <p:txBody>
          <a:bodyPr wrap="square" rtlCol="0">
            <a:spAutoFit/>
          </a:bodyPr>
          <a:lstStyle/>
          <a:p>
            <a:r>
              <a:rPr lang="en-GB" sz="3200" dirty="0">
                <a:solidFill>
                  <a:schemeClr val="accent5">
                    <a:lumMod val="50000"/>
                  </a:schemeClr>
                </a:solidFill>
              </a:rPr>
              <a:t>to read, reading - </a:t>
            </a:r>
            <a:r>
              <a:rPr lang="en-GB" sz="3200" dirty="0">
                <a:solidFill>
                  <a:srgbClr val="FA6500"/>
                </a:solidFill>
              </a:rPr>
              <a:t>lire</a:t>
            </a:r>
          </a:p>
        </p:txBody>
      </p:sp>
    </p:spTree>
    <p:extLst>
      <p:ext uri="{BB962C8B-B14F-4D97-AF65-F5344CB8AC3E}">
        <p14:creationId xmlns:p14="http://schemas.microsoft.com/office/powerpoint/2010/main" val="2772826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5" grpId="0"/>
      <p:bldP spid="16" grpId="0"/>
      <p:bldP spid="17" grpId="0"/>
      <p:bldP spid="18" grpId="0"/>
      <p:bldP spid="19" grpId="0"/>
      <p:bldP spid="20" grpId="0"/>
      <p:bldP spid="21" grpId="0"/>
      <p:bldP spid="22" grpId="0"/>
      <p:bldP spid="23" grpId="0"/>
      <p:bldP spid="24" grpId="0"/>
      <p:bldP spid="25" grpId="0"/>
      <p:bldP spid="26" grpId="0"/>
      <p:bldP spid="27"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p:cNvSpPr txBox="1"/>
          <p:nvPr/>
        </p:nvSpPr>
        <p:spPr>
          <a:xfrm>
            <a:off x="987778" y="2027710"/>
            <a:ext cx="10216444" cy="30469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j’</a:t>
            </a: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ai</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I have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il</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	</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he has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elle </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she has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3200" dirty="0">
              <a:solidFill>
                <a:srgbClr val="002060"/>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3200" dirty="0">
                <a:solidFill>
                  <a:srgbClr val="002060"/>
                </a:solidFill>
                <a:latin typeface="Century Gothic" panose="020B0502020202020204" pitchFamily="34" charset="0"/>
              </a:rPr>
              <a:t>		      </a:t>
            </a:r>
            <a:r>
              <a:rPr lang="en-GB" sz="3200" dirty="0" err="1">
                <a:solidFill>
                  <a:srgbClr val="002060"/>
                </a:solidFill>
                <a:latin typeface="Century Gothic" panose="020B0502020202020204" pitchFamily="34" charset="0"/>
              </a:rPr>
              <a:t>tu</a:t>
            </a:r>
            <a:r>
              <a:rPr lang="en-GB" sz="3200" dirty="0">
                <a:solidFill>
                  <a:srgbClr val="002060"/>
                </a:solidFill>
                <a:latin typeface="Century Gothic" panose="020B0502020202020204" pitchFamily="34" charset="0"/>
              </a:rPr>
              <a:t> </a:t>
            </a:r>
            <a:r>
              <a:rPr lang="en-GB" sz="3200" b="1" dirty="0">
                <a:solidFill>
                  <a:srgbClr val="002060"/>
                </a:solidFill>
                <a:latin typeface="Century Gothic" panose="020B0502020202020204" pitchFamily="34" charset="0"/>
              </a:rPr>
              <a:t>as			</a:t>
            </a:r>
            <a:r>
              <a:rPr lang="en-GB" sz="3200" dirty="0">
                <a:solidFill>
                  <a:srgbClr val="002060"/>
                </a:solidFill>
                <a:latin typeface="Century Gothic" panose="020B0502020202020204" pitchFamily="34" charset="0"/>
              </a:rPr>
              <a:t>you have</a:t>
            </a:r>
            <a:endPar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12" name="Picture 11" descr="background rectangle">
            <a:extLst>
              <a:ext uri="{FF2B5EF4-FFF2-40B4-BE49-F238E27FC236}">
                <a16:creationId xmlns:a16="http://schemas.microsoft.com/office/drawing/2014/main" id="{486466A4-8FA5-4BCE-A0EE-BDF343883FA7}"/>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3" name="Title 3">
            <a:extLst>
              <a:ext uri="{FF2B5EF4-FFF2-40B4-BE49-F238E27FC236}">
                <a16:creationId xmlns:a16="http://schemas.microsoft.com/office/drawing/2014/main" id="{326D4BFC-F330-47E3-AD26-B31A58100AC5}"/>
              </a:ext>
            </a:extLst>
          </p:cNvPr>
          <p:cNvSpPr>
            <a:spLocks noGrp="1"/>
          </p:cNvSpPr>
          <p:nvPr>
            <p:ph type="title"/>
          </p:nvPr>
        </p:nvSpPr>
        <p:spPr>
          <a:xfrm>
            <a:off x="0" y="296864"/>
            <a:ext cx="5265384" cy="707849"/>
          </a:xfrm>
        </p:spPr>
        <p:txBody>
          <a:bodyPr>
            <a:normAutofit/>
          </a:bodyPr>
          <a:lstStyle/>
          <a:p>
            <a:r>
              <a:rPr lang="en-GB" sz="3600" b="1" dirty="0">
                <a:solidFill>
                  <a:schemeClr val="bg1"/>
                </a:solidFill>
              </a:rPr>
              <a:t>Using the verb </a:t>
            </a:r>
            <a:r>
              <a:rPr lang="en-GB" sz="3600" b="1" i="1" dirty="0" err="1">
                <a:solidFill>
                  <a:schemeClr val="bg1"/>
                </a:solidFill>
              </a:rPr>
              <a:t>avoir</a:t>
            </a:r>
            <a:endParaRPr lang="en-GB" sz="3600" b="1" dirty="0">
              <a:solidFill>
                <a:schemeClr val="bg1"/>
              </a:solidFill>
            </a:endParaRPr>
          </a:p>
        </p:txBody>
      </p:sp>
      <p:sp>
        <p:nvSpPr>
          <p:cNvPr id="14" name="Rounded Rectangle 46">
            <a:extLst>
              <a:ext uri="{FF2B5EF4-FFF2-40B4-BE49-F238E27FC236}">
                <a16:creationId xmlns:a16="http://schemas.microsoft.com/office/drawing/2014/main" id="{1A0F3B5D-D2E6-47EA-9E60-66FB3FCDDA24}"/>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5" name="TextBox 14">
            <a:extLst>
              <a:ext uri="{FF2B5EF4-FFF2-40B4-BE49-F238E27FC236}">
                <a16:creationId xmlns:a16="http://schemas.microsoft.com/office/drawing/2014/main" id="{E6D18BFE-C98C-4E45-9EE7-C437DBE041F5}"/>
              </a:ext>
            </a:extLst>
          </p:cNvPr>
          <p:cNvSpPr txBox="1"/>
          <p:nvPr/>
        </p:nvSpPr>
        <p:spPr>
          <a:xfrm>
            <a:off x="180000" y="1296000"/>
            <a:ext cx="1119808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Remember, to talk in French about what you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have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use the verb </a:t>
            </a:r>
            <a:r>
              <a:rPr kumimoji="0" lang="en-GB" sz="2400" b="1" i="1"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avoir</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16" name="TextBox 15">
            <a:extLst>
              <a:ext uri="{FF2B5EF4-FFF2-40B4-BE49-F238E27FC236}">
                <a16:creationId xmlns:a16="http://schemas.microsoft.com/office/drawing/2014/main" id="{5E083017-15E2-48F5-B41D-6C7B8F7A87B8}"/>
              </a:ext>
            </a:extLst>
          </p:cNvPr>
          <p:cNvSpPr txBox="1"/>
          <p:nvPr/>
        </p:nvSpPr>
        <p:spPr>
          <a:xfrm>
            <a:off x="180000" y="3779738"/>
            <a:ext cx="1119808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say ‘</a:t>
            </a:r>
            <a:r>
              <a:rPr kumimoji="0" lang="en-GB" sz="24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mn-cs"/>
              </a:rPr>
              <a:t>you</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have’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use </a:t>
            </a:r>
            <a:r>
              <a:rPr lang="en-GB" sz="2400" dirty="0">
                <a:solidFill>
                  <a:srgbClr val="002060"/>
                </a:solidFill>
                <a:latin typeface="Century Gothic" panose="020B0502020202020204" pitchFamily="34" charset="0"/>
              </a:rPr>
              <a:t>‘</a:t>
            </a:r>
            <a:r>
              <a:rPr kumimoji="0" lang="en-GB" sz="2400" b="1"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mn-cs"/>
              </a:rPr>
              <a:t>tu</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19" name="TextBox 18">
            <a:extLst>
              <a:ext uri="{FF2B5EF4-FFF2-40B4-BE49-F238E27FC236}">
                <a16:creationId xmlns:a16="http://schemas.microsoft.com/office/drawing/2014/main" id="{26A5A06B-6E9A-4DA5-A3C8-C1183C4A3001}"/>
              </a:ext>
            </a:extLst>
          </p:cNvPr>
          <p:cNvSpPr txBox="1"/>
          <p:nvPr/>
        </p:nvSpPr>
        <p:spPr>
          <a:xfrm>
            <a:off x="180000" y="5344743"/>
            <a:ext cx="11729921" cy="830997"/>
          </a:xfrm>
          <a:prstGeom prst="rect">
            <a:avLst/>
          </a:prstGeom>
          <a:noFill/>
        </p:spPr>
        <p:txBody>
          <a:bodyPr wrap="square" rtlCol="0">
            <a:spAutoFit/>
          </a:bodyPr>
          <a:lstStyle/>
          <a:p>
            <a:r>
              <a:rPr lang="en-GB" sz="2400" b="1" dirty="0" err="1">
                <a:solidFill>
                  <a:srgbClr val="002060"/>
                </a:solidFill>
                <a:latin typeface="Century Gothic" panose="020B0502020202020204" pitchFamily="34" charset="0"/>
              </a:rPr>
              <a:t>J’</a:t>
            </a:r>
            <a:r>
              <a:rPr lang="en-GB" sz="2400" b="1" dirty="0" err="1">
                <a:solidFill>
                  <a:srgbClr val="FA6500"/>
                </a:solidFill>
                <a:latin typeface="Century Gothic" panose="020B0502020202020204" pitchFamily="34" charset="0"/>
              </a:rPr>
              <a:t>ai</a:t>
            </a:r>
            <a:r>
              <a:rPr lang="en-GB" sz="2400" dirty="0">
                <a:solidFill>
                  <a:srgbClr val="002060"/>
                </a:solidFill>
                <a:latin typeface="Century Gothic" panose="020B0502020202020204" pitchFamily="34" charset="0"/>
              </a:rPr>
              <a:t> un animal.	I have an pet.	</a:t>
            </a:r>
            <a:r>
              <a:rPr lang="en-GB" sz="2400" b="1" dirty="0">
                <a:solidFill>
                  <a:srgbClr val="002060"/>
                </a:solidFill>
                <a:latin typeface="Century Gothic" panose="020B0502020202020204" pitchFamily="34" charset="0"/>
              </a:rPr>
              <a:t>Tu</a:t>
            </a:r>
            <a:r>
              <a:rPr lang="en-GB" sz="2400" dirty="0">
                <a:solidFill>
                  <a:srgbClr val="002060"/>
                </a:solidFill>
                <a:latin typeface="Century Gothic" panose="020B0502020202020204" pitchFamily="34" charset="0"/>
              </a:rPr>
              <a:t> </a:t>
            </a:r>
            <a:r>
              <a:rPr lang="en-GB" sz="2400" b="1" dirty="0">
                <a:solidFill>
                  <a:srgbClr val="FA6500"/>
                </a:solidFill>
                <a:latin typeface="Century Gothic" panose="020B0502020202020204" pitchFamily="34" charset="0"/>
              </a:rPr>
              <a:t>as</a:t>
            </a:r>
            <a:r>
              <a:rPr lang="en-GB" sz="2400" b="1" dirty="0">
                <a:solidFill>
                  <a:srgbClr val="002060"/>
                </a:solidFill>
                <a:latin typeface="Century Gothic" panose="020B0502020202020204" pitchFamily="34" charset="0"/>
              </a:rPr>
              <a:t> </a:t>
            </a:r>
            <a:r>
              <a:rPr lang="en-GB" sz="2400" dirty="0">
                <a:solidFill>
                  <a:srgbClr val="002060"/>
                </a:solidFill>
                <a:latin typeface="Century Gothic" panose="020B0502020202020204" pitchFamily="34" charset="0"/>
              </a:rPr>
              <a:t>un </a:t>
            </a:r>
            <a:r>
              <a:rPr lang="en-GB" sz="2400" dirty="0" err="1">
                <a:solidFill>
                  <a:srgbClr val="002060"/>
                </a:solidFill>
                <a:latin typeface="Century Gothic" panose="020B0502020202020204" pitchFamily="34" charset="0"/>
              </a:rPr>
              <a:t>vélo</a:t>
            </a:r>
            <a:r>
              <a:rPr lang="en-GB" sz="2400" dirty="0">
                <a:solidFill>
                  <a:srgbClr val="002060"/>
                </a:solidFill>
                <a:latin typeface="Century Gothic" panose="020B0502020202020204" pitchFamily="34" charset="0"/>
              </a:rPr>
              <a:t>.	You have a bike.</a:t>
            </a:r>
          </a:p>
          <a:p>
            <a:r>
              <a:rPr lang="en-GB" sz="2400" b="1" dirty="0">
                <a:solidFill>
                  <a:srgbClr val="002060"/>
                </a:solidFill>
                <a:latin typeface="Century Gothic" panose="020B0502020202020204" pitchFamily="34" charset="0"/>
              </a:rPr>
              <a:t>Il</a:t>
            </a:r>
            <a:r>
              <a:rPr lang="en-GB" sz="2400" dirty="0">
                <a:solidFill>
                  <a:srgbClr val="002060"/>
                </a:solidFill>
                <a:latin typeface="Century Gothic" panose="020B0502020202020204" pitchFamily="34" charset="0"/>
              </a:rPr>
              <a:t> </a:t>
            </a:r>
            <a:r>
              <a:rPr lang="en-GB" sz="2400" b="1" dirty="0">
                <a:solidFill>
                  <a:srgbClr val="FA6500"/>
                </a:solidFill>
                <a:latin typeface="Century Gothic" panose="020B0502020202020204" pitchFamily="34" charset="0"/>
              </a:rPr>
              <a:t>a</a:t>
            </a:r>
            <a:r>
              <a:rPr lang="en-GB" sz="2400" dirty="0">
                <a:solidFill>
                  <a:srgbClr val="002060"/>
                </a:solidFill>
                <a:latin typeface="Century Gothic" panose="020B0502020202020204" pitchFamily="34" charset="0"/>
              </a:rPr>
              <a:t> un </a:t>
            </a:r>
            <a:r>
              <a:rPr lang="en-GB" sz="2400" dirty="0" err="1">
                <a:solidFill>
                  <a:srgbClr val="002060"/>
                </a:solidFill>
                <a:latin typeface="Century Gothic" panose="020B0502020202020204" pitchFamily="34" charset="0"/>
              </a:rPr>
              <a:t>chien</a:t>
            </a:r>
            <a:r>
              <a:rPr lang="en-GB" sz="2400" dirty="0">
                <a:solidFill>
                  <a:srgbClr val="002060"/>
                </a:solidFill>
                <a:latin typeface="Century Gothic" panose="020B0502020202020204" pitchFamily="34" charset="0"/>
              </a:rPr>
              <a:t>.	He has a dog.	</a:t>
            </a:r>
            <a:r>
              <a:rPr lang="en-GB" sz="2400" b="1" dirty="0">
                <a:solidFill>
                  <a:srgbClr val="002060"/>
                </a:solidFill>
                <a:latin typeface="Century Gothic" panose="020B0502020202020204" pitchFamily="34" charset="0"/>
              </a:rPr>
              <a:t>Elle</a:t>
            </a:r>
            <a:r>
              <a:rPr lang="en-GB" sz="2400" dirty="0">
                <a:solidFill>
                  <a:srgbClr val="002060"/>
                </a:solidFill>
                <a:latin typeface="Century Gothic" panose="020B0502020202020204" pitchFamily="34" charset="0"/>
              </a:rPr>
              <a:t> </a:t>
            </a:r>
            <a:r>
              <a:rPr lang="en-GB" sz="2400" b="1" dirty="0">
                <a:solidFill>
                  <a:srgbClr val="FA6500"/>
                </a:solidFill>
                <a:latin typeface="Century Gothic" panose="020B0502020202020204" pitchFamily="34" charset="0"/>
              </a:rPr>
              <a:t>a</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une</a:t>
            </a:r>
            <a:r>
              <a:rPr lang="en-GB" sz="2400" dirty="0">
                <a:solidFill>
                  <a:srgbClr val="002060"/>
                </a:solidFill>
                <a:latin typeface="Century Gothic" panose="020B0502020202020204" pitchFamily="34" charset="0"/>
              </a:rPr>
              <a:t> idée.	She has an idea.</a:t>
            </a:r>
          </a:p>
        </p:txBody>
      </p:sp>
      <p:sp>
        <p:nvSpPr>
          <p:cNvPr id="6" name="TextBox 5">
            <a:extLst>
              <a:ext uri="{FF2B5EF4-FFF2-40B4-BE49-F238E27FC236}">
                <a16:creationId xmlns:a16="http://schemas.microsoft.com/office/drawing/2014/main" id="{02310C78-DC76-4949-90F6-4A2E75532628}"/>
              </a:ext>
            </a:extLst>
          </p:cNvPr>
          <p:cNvSpPr txBox="1"/>
          <p:nvPr/>
        </p:nvSpPr>
        <p:spPr>
          <a:xfrm>
            <a:off x="3344450" y="2132498"/>
            <a:ext cx="1240076" cy="430887"/>
          </a:xfrm>
          <a:prstGeom prst="rect">
            <a:avLst/>
          </a:prstGeom>
          <a:solidFill>
            <a:schemeClr val="bg1"/>
          </a:solidFill>
        </p:spPr>
        <p:txBody>
          <a:bodyPr wrap="square" tIns="0" bIns="0" rtlCol="0">
            <a:spAutoFit/>
          </a:bodyPr>
          <a:lstStyle/>
          <a:p>
            <a:r>
              <a:rPr lang="en-GB" sz="2800" dirty="0">
                <a:solidFill>
                  <a:schemeClr val="accent1">
                    <a:lumMod val="50000"/>
                  </a:schemeClr>
                </a:solidFill>
                <a:latin typeface="Century Gothic" panose="020B0502020202020204" pitchFamily="34" charset="0"/>
              </a:rPr>
              <a:t>_____</a:t>
            </a:r>
          </a:p>
        </p:txBody>
      </p:sp>
      <p:sp>
        <p:nvSpPr>
          <p:cNvPr id="20" name="TextBox 19">
            <a:extLst>
              <a:ext uri="{FF2B5EF4-FFF2-40B4-BE49-F238E27FC236}">
                <a16:creationId xmlns:a16="http://schemas.microsoft.com/office/drawing/2014/main" id="{BD8772ED-F802-470B-A64B-31AAA1085D3B}"/>
              </a:ext>
            </a:extLst>
          </p:cNvPr>
          <p:cNvSpPr txBox="1"/>
          <p:nvPr/>
        </p:nvSpPr>
        <p:spPr>
          <a:xfrm>
            <a:off x="3344450" y="2595899"/>
            <a:ext cx="1240076" cy="430887"/>
          </a:xfrm>
          <a:prstGeom prst="rect">
            <a:avLst/>
          </a:prstGeom>
          <a:solidFill>
            <a:schemeClr val="bg1"/>
          </a:solidFill>
        </p:spPr>
        <p:txBody>
          <a:bodyPr wrap="square" tIns="0" bIns="0" rtlCol="0">
            <a:spAutoFit/>
          </a:bodyPr>
          <a:lstStyle/>
          <a:p>
            <a:r>
              <a:rPr lang="en-GB" sz="2800" dirty="0">
                <a:solidFill>
                  <a:schemeClr val="accent1">
                    <a:lumMod val="50000"/>
                  </a:schemeClr>
                </a:solidFill>
                <a:latin typeface="Century Gothic" panose="020B0502020202020204" pitchFamily="34" charset="0"/>
              </a:rPr>
              <a:t>_____</a:t>
            </a:r>
          </a:p>
        </p:txBody>
      </p:sp>
      <p:sp>
        <p:nvSpPr>
          <p:cNvPr id="21" name="TextBox 20">
            <a:extLst>
              <a:ext uri="{FF2B5EF4-FFF2-40B4-BE49-F238E27FC236}">
                <a16:creationId xmlns:a16="http://schemas.microsoft.com/office/drawing/2014/main" id="{DB621860-55FF-43A5-ACA8-87C4C93FB9EF}"/>
              </a:ext>
            </a:extLst>
          </p:cNvPr>
          <p:cNvSpPr txBox="1"/>
          <p:nvPr/>
        </p:nvSpPr>
        <p:spPr>
          <a:xfrm>
            <a:off x="3344450" y="3069768"/>
            <a:ext cx="1240076" cy="430887"/>
          </a:xfrm>
          <a:prstGeom prst="rect">
            <a:avLst/>
          </a:prstGeom>
          <a:solidFill>
            <a:schemeClr val="bg1"/>
          </a:solidFill>
        </p:spPr>
        <p:txBody>
          <a:bodyPr wrap="square" tIns="0" bIns="0" rtlCol="0">
            <a:spAutoFit/>
          </a:bodyPr>
          <a:lstStyle/>
          <a:p>
            <a:r>
              <a:rPr lang="en-GB" sz="2800" dirty="0">
                <a:solidFill>
                  <a:schemeClr val="accent1">
                    <a:lumMod val="50000"/>
                  </a:schemeClr>
                </a:solidFill>
                <a:latin typeface="Century Gothic" panose="020B0502020202020204" pitchFamily="34" charset="0"/>
              </a:rPr>
              <a:t>_____</a:t>
            </a:r>
          </a:p>
        </p:txBody>
      </p:sp>
      <p:sp>
        <p:nvSpPr>
          <p:cNvPr id="22" name="TextBox 21">
            <a:extLst>
              <a:ext uri="{FF2B5EF4-FFF2-40B4-BE49-F238E27FC236}">
                <a16:creationId xmlns:a16="http://schemas.microsoft.com/office/drawing/2014/main" id="{4B987F40-A534-4BD0-98A4-E0BEC2F67AE9}"/>
              </a:ext>
            </a:extLst>
          </p:cNvPr>
          <p:cNvSpPr txBox="1"/>
          <p:nvPr/>
        </p:nvSpPr>
        <p:spPr>
          <a:xfrm>
            <a:off x="3344450" y="4511448"/>
            <a:ext cx="1240076" cy="430887"/>
          </a:xfrm>
          <a:prstGeom prst="rect">
            <a:avLst/>
          </a:prstGeom>
          <a:solidFill>
            <a:schemeClr val="bg1"/>
          </a:solidFill>
        </p:spPr>
        <p:txBody>
          <a:bodyPr wrap="square" tIns="0" bIns="0" rtlCol="0">
            <a:spAutoFit/>
          </a:bodyPr>
          <a:lstStyle/>
          <a:p>
            <a:r>
              <a:rPr lang="en-GB" sz="2800" dirty="0">
                <a:solidFill>
                  <a:schemeClr val="accent1">
                    <a:lumMod val="50000"/>
                  </a:schemeClr>
                </a:solidFill>
                <a:latin typeface="Century Gothic" panose="020B0502020202020204" pitchFamily="34" charset="0"/>
              </a:rPr>
              <a:t>_____</a:t>
            </a:r>
          </a:p>
        </p:txBody>
      </p:sp>
      <p:sp>
        <p:nvSpPr>
          <p:cNvPr id="23" name="Speech Bubble: Rectangle with Corners Rounded 22">
            <a:extLst>
              <a:ext uri="{FF2B5EF4-FFF2-40B4-BE49-F238E27FC236}">
                <a16:creationId xmlns:a16="http://schemas.microsoft.com/office/drawing/2014/main" id="{CEE804C6-2822-4735-A510-5FD4CF036508}"/>
              </a:ext>
            </a:extLst>
          </p:cNvPr>
          <p:cNvSpPr/>
          <p:nvPr/>
        </p:nvSpPr>
        <p:spPr>
          <a:xfrm>
            <a:off x="9369376" y="2861005"/>
            <a:ext cx="2415285" cy="2318481"/>
          </a:xfrm>
          <a:prstGeom prst="wedgeRoundRectCallout">
            <a:avLst>
              <a:gd name="adj1" fmla="val -61285"/>
              <a:gd name="adj2" fmla="val 20899"/>
              <a:gd name="adj3" fmla="val 16667"/>
            </a:avLst>
          </a:prstGeom>
          <a:solidFill>
            <a:schemeClr val="accent1">
              <a:lumMod val="50000"/>
            </a:schemeClr>
          </a:solidFill>
          <a:ln>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2000" b="1" dirty="0">
              <a:latin typeface="Century Gothic" panose="020B0502020202020204" pitchFamily="34" charset="0"/>
            </a:endParaRPr>
          </a:p>
          <a:p>
            <a:pPr algn="ctr"/>
            <a:endParaRPr lang="en-GB" sz="2000" b="1" dirty="0">
              <a:latin typeface="Century Gothic" panose="020B0502020202020204" pitchFamily="34" charset="0"/>
            </a:endParaRPr>
          </a:p>
          <a:p>
            <a:pPr algn="ctr"/>
            <a:endParaRPr lang="en-GB" sz="2000" b="1" dirty="0">
              <a:latin typeface="Century Gothic" panose="020B0502020202020204" pitchFamily="34" charset="0"/>
            </a:endParaRPr>
          </a:p>
          <a:p>
            <a:pPr algn="ctr"/>
            <a:r>
              <a:rPr lang="en-GB" sz="2200" b="1" dirty="0">
                <a:latin typeface="Century Gothic" panose="020B0502020202020204" pitchFamily="34" charset="0"/>
              </a:rPr>
              <a:t>Tu a</a:t>
            </a:r>
            <a:r>
              <a:rPr lang="en-GB" sz="2200" b="1" u="sng" dirty="0">
                <a:latin typeface="Century Gothic" panose="020B0502020202020204" pitchFamily="34" charset="0"/>
              </a:rPr>
              <a:t>s</a:t>
            </a:r>
          </a:p>
          <a:p>
            <a:pPr algn="ctr"/>
            <a:r>
              <a:rPr lang="en-GB" sz="2200" b="1" dirty="0">
                <a:latin typeface="Century Gothic" panose="020B0502020202020204" pitchFamily="34" charset="0"/>
              </a:rPr>
              <a:t>Don’t </a:t>
            </a:r>
            <a:r>
              <a:rPr lang="en-GB" sz="2200" dirty="0">
                <a:latin typeface="Century Gothic" panose="020B0502020202020204" pitchFamily="34" charset="0"/>
              </a:rPr>
              <a:t>say the final –s!</a:t>
            </a:r>
            <a:endParaRPr lang="en-GB" sz="2200" b="1" dirty="0">
              <a:latin typeface="Century Gothic" panose="020B0502020202020204" pitchFamily="34" charset="0"/>
            </a:endParaRPr>
          </a:p>
          <a:p>
            <a:pPr algn="ctr"/>
            <a:endParaRPr lang="en-GB" sz="3800" b="1" dirty="0">
              <a:latin typeface="Century Gothic" panose="020B0502020202020204" pitchFamily="34" charset="0"/>
            </a:endParaRPr>
          </a:p>
        </p:txBody>
      </p:sp>
      <p:pic>
        <p:nvPicPr>
          <p:cNvPr id="24" name="Picture 23" descr="Quiet Sign Clip Art">
            <a:extLst>
              <a:ext uri="{FF2B5EF4-FFF2-40B4-BE49-F238E27FC236}">
                <a16:creationId xmlns:a16="http://schemas.microsoft.com/office/drawing/2014/main" id="{16B26A58-F356-45F5-9DF7-85F0A3695C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02152" y="3069768"/>
            <a:ext cx="549731" cy="7774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9868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22"/>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9" grpId="0"/>
      <p:bldP spid="6" grpId="0" animBg="1"/>
      <p:bldP spid="20" grpId="0" animBg="1"/>
      <p:bldP spid="21" grpId="0" animBg="1"/>
      <p:bldP spid="22" grpId="0" animBg="1"/>
      <p:bldP spid="22" grpId="1" animBg="1"/>
      <p:bldP spid="2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4"/>
          <p:cNvGraphicFramePr>
            <a:graphicFrameLocks noGrp="1"/>
          </p:cNvGraphicFramePr>
          <p:nvPr>
            <p:ph idx="4294967295"/>
            <p:extLst>
              <p:ext uri="{D42A27DB-BD31-4B8C-83A1-F6EECF244321}">
                <p14:modId xmlns:p14="http://schemas.microsoft.com/office/powerpoint/2010/main" val="1501880768"/>
              </p:ext>
            </p:extLst>
          </p:nvPr>
        </p:nvGraphicFramePr>
        <p:xfrm>
          <a:off x="541524" y="1564210"/>
          <a:ext cx="11345544" cy="4509027"/>
        </p:xfrm>
        <a:graphic>
          <a:graphicData uri="http://schemas.openxmlformats.org/drawingml/2006/table">
            <a:tbl>
              <a:tblPr firstRow="1" bandRow="1">
                <a:tableStyleId>{5C22544A-7EE6-4342-B048-85BDC9FD1C3A}</a:tableStyleId>
              </a:tblPr>
              <a:tblGrid>
                <a:gridCol w="738601">
                  <a:extLst>
                    <a:ext uri="{9D8B030D-6E8A-4147-A177-3AD203B41FA5}">
                      <a16:colId xmlns:a16="http://schemas.microsoft.com/office/drawing/2014/main" val="2548973513"/>
                    </a:ext>
                  </a:extLst>
                </a:gridCol>
                <a:gridCol w="4820107">
                  <a:extLst>
                    <a:ext uri="{9D8B030D-6E8A-4147-A177-3AD203B41FA5}">
                      <a16:colId xmlns:a16="http://schemas.microsoft.com/office/drawing/2014/main" val="2775102314"/>
                    </a:ext>
                  </a:extLst>
                </a:gridCol>
                <a:gridCol w="753725">
                  <a:extLst>
                    <a:ext uri="{9D8B030D-6E8A-4147-A177-3AD203B41FA5}">
                      <a16:colId xmlns:a16="http://schemas.microsoft.com/office/drawing/2014/main" val="3028703937"/>
                    </a:ext>
                  </a:extLst>
                </a:gridCol>
                <a:gridCol w="5033111">
                  <a:extLst>
                    <a:ext uri="{9D8B030D-6E8A-4147-A177-3AD203B41FA5}">
                      <a16:colId xmlns:a16="http://schemas.microsoft.com/office/drawing/2014/main" val="1859025906"/>
                    </a:ext>
                  </a:extLst>
                </a:gridCol>
              </a:tblGrid>
              <a:tr h="1903894">
                <a:tc gridSpan="4">
                  <a:txBody>
                    <a:bodyPr/>
                    <a:lstStyle/>
                    <a:p>
                      <a:pPr lvl="0">
                        <a:defRPr/>
                      </a:pPr>
                      <a:r>
                        <a:rPr kumimoji="0" lang="en-GB" sz="2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L</a:t>
                      </a:r>
                      <a:r>
                        <a:rPr lang="en-GB" sz="2000" b="0" dirty="0" err="1">
                          <a:solidFill>
                            <a:schemeClr val="accent5">
                              <a:lumMod val="50000"/>
                            </a:schemeClr>
                          </a:solidFill>
                          <a:latin typeface="Century Gothic" panose="020B0502020202020204" pitchFamily="34" charset="0"/>
                        </a:rPr>
                        <a:t>éa</a:t>
                      </a:r>
                      <a:r>
                        <a:rPr lang="en-GB" sz="2000" b="0" dirty="0">
                          <a:solidFill>
                            <a:schemeClr val="accent5">
                              <a:lumMod val="50000"/>
                            </a:schemeClr>
                          </a:solidFill>
                          <a:latin typeface="Century Gothic" panose="020B0502020202020204" pitchFamily="34" charset="0"/>
                        </a:rPr>
                        <a:t> writes to Amir about what she has </a:t>
                      </a:r>
                      <a:r>
                        <a:rPr kumimoji="0" lang="en-GB" sz="2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a:t>
                      </a:r>
                      <a:r>
                        <a:rPr kumimoji="0" lang="en-GB" sz="20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I </a:t>
                      </a:r>
                      <a:r>
                        <a:rPr lang="en-GB" sz="2000" b="0" dirty="0">
                          <a:solidFill>
                            <a:schemeClr val="accent5">
                              <a:lumMod val="50000"/>
                            </a:schemeClr>
                          </a:solidFill>
                          <a:latin typeface="Century Gothic" panose="020B0502020202020204" pitchFamily="34" charset="0"/>
                        </a:rPr>
                        <a:t>have</a:t>
                      </a:r>
                      <a:r>
                        <a:rPr kumimoji="0" lang="en-GB" sz="20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chemeClr val="accent5">
                              <a:lumMod val="50000"/>
                            </a:schemeClr>
                          </a:solidFill>
                          <a:effectLst/>
                          <a:uLnTx/>
                          <a:uFillTx/>
                          <a:latin typeface="Century Gothic" panose="020B0502020202020204" pitchFamily="34" charset="0"/>
                          <a:ea typeface="+mn-ea"/>
                          <a:cs typeface="+mn-cs"/>
                        </a:rPr>
                        <a:t>j’ai</a:t>
                      </a:r>
                      <a:r>
                        <a:rPr kumimoji="0" lang="en-GB" sz="2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 and what he has (</a:t>
                      </a:r>
                      <a:r>
                        <a:rPr kumimoji="0" lang="en-GB" sz="20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you</a:t>
                      </a:r>
                      <a:r>
                        <a:rPr kumimoji="0" lang="en-GB" sz="2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 have - </a:t>
                      </a:r>
                      <a:r>
                        <a:rPr kumimoji="0" lang="en-GB" sz="2000" b="0" i="0" u="none" strike="noStrike" kern="1200" cap="none" spc="0" normalizeH="0" baseline="0" noProof="0" dirty="0" err="1">
                          <a:ln>
                            <a:noFill/>
                          </a:ln>
                          <a:solidFill>
                            <a:schemeClr val="accent5">
                              <a:lumMod val="50000"/>
                            </a:schemeClr>
                          </a:solidFill>
                          <a:effectLst/>
                          <a:uLnTx/>
                          <a:uFillTx/>
                          <a:latin typeface="Century Gothic" panose="020B0502020202020204" pitchFamily="34" charset="0"/>
                          <a:ea typeface="+mn-ea"/>
                          <a:cs typeface="+mn-cs"/>
                        </a:rPr>
                        <a:t>tu</a:t>
                      </a:r>
                      <a:r>
                        <a:rPr kumimoji="0" lang="en-GB" sz="2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 as).</a:t>
                      </a:r>
                    </a:p>
                    <a:p>
                      <a:pPr lvl="0">
                        <a:defRPr/>
                      </a:pPr>
                      <a:endParaRPr kumimoji="0" lang="en-GB" sz="2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endParaRPr>
                    </a:p>
                    <a:p>
                      <a:pPr lvl="0">
                        <a:defRPr/>
                      </a:pPr>
                      <a:r>
                        <a:rPr kumimoji="0" lang="en-GB" sz="2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Her computer has a bug! It deleted the pronouns: je/j’ (</a:t>
                      </a:r>
                      <a:r>
                        <a:rPr kumimoji="0" lang="en-GB" sz="20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I</a:t>
                      </a:r>
                      <a:r>
                        <a:rPr kumimoji="0" lang="en-GB" sz="2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 and </a:t>
                      </a:r>
                      <a:r>
                        <a:rPr kumimoji="0" lang="en-GB" sz="2000" b="0" i="0" u="none" strike="noStrike" kern="1200" cap="none" spc="0" normalizeH="0" baseline="0" noProof="0" dirty="0" err="1">
                          <a:ln>
                            <a:noFill/>
                          </a:ln>
                          <a:solidFill>
                            <a:schemeClr val="accent5">
                              <a:lumMod val="50000"/>
                            </a:schemeClr>
                          </a:solidFill>
                          <a:effectLst/>
                          <a:uLnTx/>
                          <a:uFillTx/>
                          <a:latin typeface="Century Gothic" panose="020B0502020202020204" pitchFamily="34" charset="0"/>
                          <a:ea typeface="+mn-ea"/>
                          <a:cs typeface="+mn-cs"/>
                        </a:rPr>
                        <a:t>tu</a:t>
                      </a:r>
                      <a:r>
                        <a:rPr kumimoji="0" lang="en-GB" sz="2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you</a:t>
                      </a:r>
                      <a:r>
                        <a:rPr kumimoji="0" lang="en-GB" sz="2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a:t>
                      </a:r>
                    </a:p>
                    <a:p>
                      <a:pPr lvl="0">
                        <a:defRPr/>
                      </a:pPr>
                      <a:endParaRPr kumimoji="0" lang="en-GB" sz="2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endParaRPr>
                    </a:p>
                    <a:p>
                      <a:pPr lvl="0">
                        <a:defRPr/>
                      </a:pPr>
                      <a:r>
                        <a:rPr lang="en-GB" sz="2000" b="0" i="0" dirty="0">
                          <a:solidFill>
                            <a:schemeClr val="accent5">
                              <a:lumMod val="50000"/>
                            </a:schemeClr>
                          </a:solidFill>
                          <a:latin typeface="Century Gothic" panose="020B0502020202020204" pitchFamily="34" charset="0"/>
                        </a:rPr>
                        <a:t>Write the missing words in English in the right column on the next slide.</a:t>
                      </a:r>
                    </a:p>
                    <a:p>
                      <a:pPr lvl="0">
                        <a:defRPr/>
                      </a:pPr>
                      <a:endParaRPr lang="en-GB" sz="2000" b="0" i="0" dirty="0">
                        <a:solidFill>
                          <a:schemeClr val="accent5">
                            <a:lumMod val="50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sz="20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sz="20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61482725"/>
                  </a:ext>
                </a:extLst>
              </a:tr>
              <a:tr h="669889">
                <a:tc>
                  <a:txBody>
                    <a:bodyPr/>
                    <a:lstStyle/>
                    <a:p>
                      <a:r>
                        <a:rPr lang="en-GB" sz="3200" b="1" dirty="0">
                          <a:solidFill>
                            <a:schemeClr val="accent5">
                              <a:lumMod val="50000"/>
                            </a:schemeClr>
                          </a:solidFill>
                          <a:latin typeface="Century Gothic" panose="020B0502020202020204" pitchFamily="34"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400" b="0" dirty="0">
                          <a:solidFill>
                            <a:schemeClr val="accent5">
                              <a:lumMod val="50000"/>
                            </a:schemeClr>
                          </a:solidFill>
                          <a:latin typeface="Century Gothic" panose="020B0502020202020204" pitchFamily="34" charset="0"/>
                        </a:rPr>
                        <a:t>         </a:t>
                      </a:r>
                      <a:r>
                        <a:rPr lang="en-GB" sz="2400" b="0" dirty="0" err="1">
                          <a:solidFill>
                            <a:schemeClr val="accent5">
                              <a:lumMod val="50000"/>
                            </a:schemeClr>
                          </a:solidFill>
                          <a:latin typeface="Century Gothic" panose="020B0502020202020204" pitchFamily="34" charset="0"/>
                        </a:rPr>
                        <a:t>ai</a:t>
                      </a:r>
                      <a:r>
                        <a:rPr lang="en-GB" sz="2400" b="0" dirty="0">
                          <a:solidFill>
                            <a:schemeClr val="accent5">
                              <a:lumMod val="50000"/>
                            </a:schemeClr>
                          </a:solidFill>
                          <a:latin typeface="Century Gothic" panose="020B0502020202020204" pitchFamily="34" charset="0"/>
                        </a:rPr>
                        <a:t> un </a:t>
                      </a:r>
                      <a:r>
                        <a:rPr lang="en-GB" sz="2400" b="0" dirty="0" err="1">
                          <a:solidFill>
                            <a:schemeClr val="accent5">
                              <a:lumMod val="50000"/>
                            </a:schemeClr>
                          </a:solidFill>
                          <a:latin typeface="Century Gothic" panose="020B0502020202020204" pitchFamily="34" charset="0"/>
                        </a:rPr>
                        <a:t>vélo</a:t>
                      </a:r>
                      <a:endParaRPr lang="en-GB" sz="2400" b="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3200" b="1" dirty="0">
                          <a:solidFill>
                            <a:schemeClr val="accent5">
                              <a:lumMod val="50000"/>
                            </a:schemeClr>
                          </a:solidFill>
                          <a:latin typeface="Century Gothic" panose="020B0502020202020204" pitchFamily="34" charset="0"/>
                        </a:rPr>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400" b="0" dirty="0">
                          <a:solidFill>
                            <a:schemeClr val="accent5">
                              <a:lumMod val="50000"/>
                            </a:schemeClr>
                          </a:solidFill>
                          <a:latin typeface="Century Gothic" panose="020B0502020202020204" pitchFamily="34" charset="0"/>
                        </a:rPr>
                        <a:t>         as </a:t>
                      </a:r>
                      <a:r>
                        <a:rPr lang="en-GB" sz="2400" b="0" dirty="0" err="1">
                          <a:solidFill>
                            <a:schemeClr val="accent5">
                              <a:lumMod val="50000"/>
                            </a:schemeClr>
                          </a:solidFill>
                          <a:latin typeface="Century Gothic" panose="020B0502020202020204" pitchFamily="34" charset="0"/>
                        </a:rPr>
                        <a:t>une</a:t>
                      </a:r>
                      <a:r>
                        <a:rPr lang="en-GB" sz="2400" b="0" dirty="0">
                          <a:solidFill>
                            <a:schemeClr val="accent5">
                              <a:lumMod val="50000"/>
                            </a:schemeClr>
                          </a:solidFill>
                          <a:latin typeface="Century Gothic" panose="020B0502020202020204" pitchFamily="34" charset="0"/>
                        </a:rPr>
                        <a:t> </a:t>
                      </a:r>
                      <a:r>
                        <a:rPr lang="en-GB" sz="2400" b="0" dirty="0" err="1">
                          <a:solidFill>
                            <a:schemeClr val="accent5">
                              <a:lumMod val="50000"/>
                            </a:schemeClr>
                          </a:solidFill>
                          <a:latin typeface="Century Gothic" panose="020B0502020202020204" pitchFamily="34" charset="0"/>
                        </a:rPr>
                        <a:t>règle</a:t>
                      </a:r>
                      <a:endParaRPr lang="en-GB" sz="2400" b="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61245337"/>
                  </a:ext>
                </a:extLst>
              </a:tr>
              <a:tr h="669889">
                <a:tc>
                  <a:txBody>
                    <a:bodyPr/>
                    <a:lstStyle/>
                    <a:p>
                      <a:r>
                        <a:rPr lang="en-GB" sz="3200" b="1" dirty="0">
                          <a:solidFill>
                            <a:schemeClr val="accent5">
                              <a:lumMod val="50000"/>
                            </a:schemeClr>
                          </a:solidFill>
                          <a:latin typeface="Century Gothic" panose="020B0502020202020204" pitchFamily="34"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solidFill>
                            <a:schemeClr val="accent5">
                              <a:lumMod val="50000"/>
                            </a:schemeClr>
                          </a:solidFill>
                          <a:latin typeface="Century Gothic" panose="020B0502020202020204" pitchFamily="34" charset="0"/>
                        </a:rPr>
                        <a:t>         as un </a:t>
                      </a:r>
                      <a:r>
                        <a:rPr lang="en-GB" sz="2400" b="0" dirty="0" err="1">
                          <a:solidFill>
                            <a:schemeClr val="accent5">
                              <a:lumMod val="50000"/>
                            </a:schemeClr>
                          </a:solidFill>
                          <a:latin typeface="Century Gothic" panose="020B0502020202020204" pitchFamily="34" charset="0"/>
                        </a:rPr>
                        <a:t>ordinateur</a:t>
                      </a:r>
                      <a:endParaRPr lang="en-GB" sz="2400" b="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b="1" dirty="0">
                          <a:solidFill>
                            <a:schemeClr val="accent5">
                              <a:lumMod val="50000"/>
                            </a:schemeClr>
                          </a:solidFill>
                          <a:latin typeface="Century Gothic" panose="020B0502020202020204" pitchFamily="34" charset="0"/>
                        </a:rPr>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ai</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une</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chambre</a:t>
                      </a:r>
                      <a:endParaRPr lang="en-GB" sz="24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33114728"/>
                  </a:ext>
                </a:extLst>
              </a:tr>
              <a:tr h="0">
                <a:tc>
                  <a:txBody>
                    <a:bodyPr/>
                    <a:lstStyle/>
                    <a:p>
                      <a:r>
                        <a:rPr lang="en-GB" sz="3200" b="1" dirty="0">
                          <a:solidFill>
                            <a:schemeClr val="accent5">
                              <a:lumMod val="50000"/>
                            </a:schemeClr>
                          </a:solidFill>
                          <a:latin typeface="Century Gothic" panose="020B0502020202020204" pitchFamily="34" charset="0"/>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400" b="0" dirty="0">
                          <a:solidFill>
                            <a:schemeClr val="accent5">
                              <a:lumMod val="50000"/>
                            </a:schemeClr>
                          </a:solidFill>
                          <a:latin typeface="Century Gothic" panose="020B0502020202020204" pitchFamily="34" charset="0"/>
                        </a:rPr>
                        <a:t>         as</a:t>
                      </a:r>
                      <a:r>
                        <a:rPr lang="en-GB" sz="2400" b="0" baseline="0" dirty="0">
                          <a:solidFill>
                            <a:schemeClr val="accent5">
                              <a:lumMod val="50000"/>
                            </a:schemeClr>
                          </a:solidFill>
                          <a:latin typeface="Century Gothic" panose="020B0502020202020204" pitchFamily="34" charset="0"/>
                        </a:rPr>
                        <a:t> un animal</a:t>
                      </a:r>
                      <a:endParaRPr lang="en-GB" sz="2400" b="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3200" b="1" dirty="0">
                          <a:solidFill>
                            <a:schemeClr val="accent5">
                              <a:lumMod val="50000"/>
                            </a:schemeClr>
                          </a:solidFill>
                          <a:latin typeface="Century Gothic" panose="020B0502020202020204" pitchFamily="34" charset="0"/>
                        </a:rPr>
                        <a:t>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400" dirty="0">
                          <a:solidFill>
                            <a:schemeClr val="accent5">
                              <a:lumMod val="50000"/>
                            </a:schemeClr>
                          </a:solidFill>
                          <a:latin typeface="Century Gothic" panose="020B0502020202020204" pitchFamily="34" charset="0"/>
                        </a:rPr>
                        <a:t>          as un </a:t>
                      </a:r>
                      <a:r>
                        <a:rPr lang="en-GB" sz="2400" dirty="0" err="1">
                          <a:solidFill>
                            <a:schemeClr val="accent5">
                              <a:lumMod val="50000"/>
                            </a:schemeClr>
                          </a:solidFill>
                          <a:latin typeface="Century Gothic" panose="020B0502020202020204" pitchFamily="34" charset="0"/>
                        </a:rPr>
                        <a:t>chien</a:t>
                      </a:r>
                      <a:endParaRPr lang="en-GB" sz="24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67591263"/>
                  </a:ext>
                </a:extLst>
              </a:tr>
              <a:tr h="669889">
                <a:tc>
                  <a:txBody>
                    <a:bodyPr/>
                    <a:lstStyle/>
                    <a:p>
                      <a:r>
                        <a:rPr lang="en-GB" sz="3200" b="1" dirty="0">
                          <a:solidFill>
                            <a:schemeClr val="accent5">
                              <a:lumMod val="50000"/>
                            </a:schemeClr>
                          </a:solidFill>
                          <a:latin typeface="Century Gothic" panose="020B0502020202020204" pitchFamily="34" charset="0"/>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400" b="0" dirty="0">
                          <a:solidFill>
                            <a:schemeClr val="accent5">
                              <a:lumMod val="50000"/>
                            </a:schemeClr>
                          </a:solidFill>
                          <a:latin typeface="Century Gothic" panose="020B0502020202020204" pitchFamily="34" charset="0"/>
                        </a:rPr>
                        <a:t>         </a:t>
                      </a:r>
                      <a:r>
                        <a:rPr lang="en-GB" sz="2400" b="0" dirty="0" err="1">
                          <a:solidFill>
                            <a:schemeClr val="accent5">
                              <a:lumMod val="50000"/>
                            </a:schemeClr>
                          </a:solidFill>
                          <a:latin typeface="Century Gothic" panose="020B0502020202020204" pitchFamily="34" charset="0"/>
                        </a:rPr>
                        <a:t>ai</a:t>
                      </a:r>
                      <a:r>
                        <a:rPr lang="en-GB" sz="2400" b="0" dirty="0">
                          <a:solidFill>
                            <a:schemeClr val="accent5">
                              <a:lumMod val="50000"/>
                            </a:schemeClr>
                          </a:solidFill>
                          <a:latin typeface="Century Gothic" panose="020B0502020202020204" pitchFamily="34" charset="0"/>
                        </a:rPr>
                        <a:t> </a:t>
                      </a:r>
                      <a:r>
                        <a:rPr lang="en-GB" sz="2400" b="0" dirty="0" err="1">
                          <a:solidFill>
                            <a:schemeClr val="accent5">
                              <a:lumMod val="50000"/>
                            </a:schemeClr>
                          </a:solidFill>
                          <a:latin typeface="Century Gothic" panose="020B0502020202020204" pitchFamily="34" charset="0"/>
                        </a:rPr>
                        <a:t>une</a:t>
                      </a:r>
                      <a:r>
                        <a:rPr lang="en-GB" sz="2400" b="0" dirty="0">
                          <a:solidFill>
                            <a:schemeClr val="accent5">
                              <a:lumMod val="50000"/>
                            </a:schemeClr>
                          </a:solidFill>
                          <a:latin typeface="Century Gothic" panose="020B0502020202020204" pitchFamily="34" charset="0"/>
                        </a:rPr>
                        <a:t> </a:t>
                      </a:r>
                      <a:r>
                        <a:rPr lang="en-GB" sz="2400" b="0" dirty="0" err="1">
                          <a:solidFill>
                            <a:schemeClr val="accent5">
                              <a:lumMod val="50000"/>
                            </a:schemeClr>
                          </a:solidFill>
                          <a:latin typeface="Century Gothic" panose="020B0502020202020204" pitchFamily="34" charset="0"/>
                        </a:rPr>
                        <a:t>voiture</a:t>
                      </a:r>
                      <a:endParaRPr lang="en-GB" sz="2400" b="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3200" b="1" dirty="0">
                          <a:solidFill>
                            <a:schemeClr val="accent5">
                              <a:lumMod val="50000"/>
                            </a:schemeClr>
                          </a:solidFill>
                          <a:latin typeface="Century Gothic" panose="020B0502020202020204" pitchFamily="34" charset="0"/>
                        </a:rPr>
                        <a:t>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400" dirty="0">
                          <a:solidFill>
                            <a:schemeClr val="accent5">
                              <a:lumMod val="50000"/>
                            </a:schemeClr>
                          </a:solidFill>
                          <a:latin typeface="Century Gothic" panose="020B0502020202020204" pitchFamily="34" charset="0"/>
                        </a:rPr>
                        <a:t>          </a:t>
                      </a:r>
                      <a:r>
                        <a:rPr lang="en-GB" sz="2400" baseline="0" dirty="0" err="1">
                          <a:solidFill>
                            <a:schemeClr val="accent5">
                              <a:lumMod val="50000"/>
                            </a:schemeClr>
                          </a:solidFill>
                          <a:latin typeface="Century Gothic" panose="020B0502020202020204" pitchFamily="34" charset="0"/>
                        </a:rPr>
                        <a:t>ai</a:t>
                      </a:r>
                      <a:r>
                        <a:rPr lang="en-GB" sz="2400" baseline="0" dirty="0">
                          <a:solidFill>
                            <a:schemeClr val="accent5">
                              <a:lumMod val="50000"/>
                            </a:schemeClr>
                          </a:solidFill>
                          <a:latin typeface="Century Gothic" panose="020B0502020202020204" pitchFamily="34" charset="0"/>
                        </a:rPr>
                        <a:t> un portable</a:t>
                      </a:r>
                      <a:endParaRPr lang="en-GB" sz="24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04809608"/>
                  </a:ext>
                </a:extLst>
              </a:tr>
            </a:tbl>
          </a:graphicData>
        </a:graphic>
      </p:graphicFrame>
      <p:sp>
        <p:nvSpPr>
          <p:cNvPr id="5" name="Explosion 2 4"/>
          <p:cNvSpPr>
            <a:spLocks noChangeAspect="1"/>
          </p:cNvSpPr>
          <p:nvPr/>
        </p:nvSpPr>
        <p:spPr>
          <a:xfrm rot="1587298">
            <a:off x="1308165" y="5577251"/>
            <a:ext cx="719578" cy="433067"/>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31" name="Explosion 2 30"/>
          <p:cNvSpPr>
            <a:spLocks noChangeAspect="1"/>
          </p:cNvSpPr>
          <p:nvPr/>
        </p:nvSpPr>
        <p:spPr>
          <a:xfrm rot="1587298">
            <a:off x="1329086" y="3626966"/>
            <a:ext cx="719578" cy="433067"/>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32" name="Explosion 2 31"/>
          <p:cNvSpPr>
            <a:spLocks noChangeAspect="1"/>
          </p:cNvSpPr>
          <p:nvPr/>
        </p:nvSpPr>
        <p:spPr>
          <a:xfrm rot="1587298">
            <a:off x="1329082" y="4300802"/>
            <a:ext cx="719578" cy="433067"/>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33" name="Explosion 2 32"/>
          <p:cNvSpPr>
            <a:spLocks noChangeAspect="1"/>
          </p:cNvSpPr>
          <p:nvPr/>
        </p:nvSpPr>
        <p:spPr>
          <a:xfrm rot="1587298">
            <a:off x="1307953" y="4939025"/>
            <a:ext cx="719578" cy="433067"/>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35" name="Explosion 2 34"/>
          <p:cNvSpPr>
            <a:spLocks noChangeAspect="1"/>
          </p:cNvSpPr>
          <p:nvPr/>
        </p:nvSpPr>
        <p:spPr>
          <a:xfrm rot="1587298">
            <a:off x="6921435" y="3626966"/>
            <a:ext cx="719578" cy="433067"/>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40" name="Explosion 2 39"/>
          <p:cNvSpPr>
            <a:spLocks noChangeAspect="1"/>
          </p:cNvSpPr>
          <p:nvPr/>
        </p:nvSpPr>
        <p:spPr>
          <a:xfrm rot="1587298">
            <a:off x="6921437" y="4328741"/>
            <a:ext cx="719578" cy="433067"/>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41" name="Explosion 2 40"/>
          <p:cNvSpPr>
            <a:spLocks noChangeAspect="1"/>
          </p:cNvSpPr>
          <p:nvPr/>
        </p:nvSpPr>
        <p:spPr>
          <a:xfrm rot="1587298">
            <a:off x="6921432" y="4952996"/>
            <a:ext cx="719578" cy="433067"/>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42" name="Explosion 2 41"/>
          <p:cNvSpPr>
            <a:spLocks noChangeAspect="1"/>
          </p:cNvSpPr>
          <p:nvPr/>
        </p:nvSpPr>
        <p:spPr>
          <a:xfrm rot="1587298">
            <a:off x="6900302" y="5552112"/>
            <a:ext cx="719578" cy="433067"/>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pic>
        <p:nvPicPr>
          <p:cNvPr id="17" name="Picture 16" descr="background rectangle">
            <a:extLst>
              <a:ext uri="{FF2B5EF4-FFF2-40B4-BE49-F238E27FC236}">
                <a16:creationId xmlns:a16="http://schemas.microsoft.com/office/drawing/2014/main" id="{BC176CD8-83CC-41DE-A816-169C615A1820}"/>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8" name="Title 3">
            <a:extLst>
              <a:ext uri="{FF2B5EF4-FFF2-40B4-BE49-F238E27FC236}">
                <a16:creationId xmlns:a16="http://schemas.microsoft.com/office/drawing/2014/main" id="{80AF268F-1E65-49C7-A843-D2375140EC25}"/>
              </a:ext>
            </a:extLst>
          </p:cNvPr>
          <p:cNvSpPr>
            <a:spLocks noGrp="1"/>
          </p:cNvSpPr>
          <p:nvPr>
            <p:ph type="title"/>
          </p:nvPr>
        </p:nvSpPr>
        <p:spPr>
          <a:xfrm>
            <a:off x="0" y="296864"/>
            <a:ext cx="5265384" cy="707849"/>
          </a:xfrm>
        </p:spPr>
        <p:txBody>
          <a:bodyPr>
            <a:normAutofit/>
          </a:bodyPr>
          <a:lstStyle/>
          <a:p>
            <a:r>
              <a:rPr lang="en-GB" sz="3600" b="1" dirty="0" err="1">
                <a:solidFill>
                  <a:schemeClr val="bg1"/>
                </a:solidFill>
              </a:rPr>
              <a:t>C’est</a:t>
            </a:r>
            <a:r>
              <a:rPr lang="en-GB" sz="3600" b="1" dirty="0">
                <a:solidFill>
                  <a:schemeClr val="bg1"/>
                </a:solidFill>
              </a:rPr>
              <a:t> qui, je </a:t>
            </a:r>
            <a:r>
              <a:rPr lang="en-GB" sz="3600" b="1" dirty="0" err="1">
                <a:solidFill>
                  <a:schemeClr val="bg1"/>
                </a:solidFill>
              </a:rPr>
              <a:t>ou</a:t>
            </a:r>
            <a:r>
              <a:rPr lang="en-GB" sz="3600" b="1" dirty="0">
                <a:solidFill>
                  <a:schemeClr val="bg1"/>
                </a:solidFill>
              </a:rPr>
              <a:t> </a:t>
            </a:r>
            <a:r>
              <a:rPr lang="en-GB" sz="3600" b="1" dirty="0" err="1">
                <a:solidFill>
                  <a:schemeClr val="bg1"/>
                </a:solidFill>
              </a:rPr>
              <a:t>tu</a:t>
            </a:r>
            <a:r>
              <a:rPr lang="en-GB" sz="3600" b="1" dirty="0">
                <a:solidFill>
                  <a:schemeClr val="bg1"/>
                </a:solidFill>
              </a:rPr>
              <a:t> ?</a:t>
            </a:r>
          </a:p>
        </p:txBody>
      </p:sp>
      <p:sp>
        <p:nvSpPr>
          <p:cNvPr id="19" name="Rounded Rectangle 46">
            <a:extLst>
              <a:ext uri="{FF2B5EF4-FFF2-40B4-BE49-F238E27FC236}">
                <a16:creationId xmlns:a16="http://schemas.microsoft.com/office/drawing/2014/main" id="{ABFC622D-5DAD-4EFB-91EA-24669172F265}"/>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pic>
        <p:nvPicPr>
          <p:cNvPr id="10" name="Picture 9" descr="A close up of a logo&#10;&#10;Description automatically generated">
            <a:extLst>
              <a:ext uri="{FF2B5EF4-FFF2-40B4-BE49-F238E27FC236}">
                <a16:creationId xmlns:a16="http://schemas.microsoft.com/office/drawing/2014/main" id="{805FEB55-2257-4AE5-B205-FF9A1E6CC4B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22066" y="-212942"/>
            <a:ext cx="1755283" cy="1755283"/>
          </a:xfrm>
          <a:prstGeom prst="rect">
            <a:avLst/>
          </a:prstGeom>
        </p:spPr>
      </p:pic>
      <p:pic>
        <p:nvPicPr>
          <p:cNvPr id="12" name="Picture 11" descr="A close up of a logo&#10;&#10;Description automatically generated">
            <a:extLst>
              <a:ext uri="{FF2B5EF4-FFF2-40B4-BE49-F238E27FC236}">
                <a16:creationId xmlns:a16="http://schemas.microsoft.com/office/drawing/2014/main" id="{6B5EB9C9-18AD-40FC-A4EF-D22CCA99422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99801" y="-34564"/>
            <a:ext cx="1576906" cy="1576906"/>
          </a:xfrm>
          <a:prstGeom prst="rect">
            <a:avLst/>
          </a:prstGeom>
        </p:spPr>
      </p:pic>
    </p:spTree>
    <p:extLst>
      <p:ext uri="{BB962C8B-B14F-4D97-AF65-F5344CB8AC3E}">
        <p14:creationId xmlns:p14="http://schemas.microsoft.com/office/powerpoint/2010/main" val="11633777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768E3-555B-0C48-B01D-9ACC53640B2E}"/>
              </a:ext>
            </a:extLst>
          </p:cNvPr>
          <p:cNvSpPr>
            <a:spLocks noGrp="1"/>
          </p:cNvSpPr>
          <p:nvPr>
            <p:ph type="title"/>
          </p:nvPr>
        </p:nvSpPr>
        <p:spPr>
          <a:xfrm>
            <a:off x="274492" y="-944891"/>
            <a:ext cx="10515600" cy="1325563"/>
          </a:xfrm>
        </p:spPr>
        <p:txBody>
          <a:bodyPr/>
          <a:lstStyle/>
          <a:p>
            <a:pPr lvl="0">
              <a:lnSpc>
                <a:spcPct val="100000"/>
              </a:lnSpc>
              <a:spcBef>
                <a:spcPts val="0"/>
              </a:spcBef>
            </a:pPr>
            <a:r>
              <a:rPr lang="en-GB" sz="24000" b="1" dirty="0">
                <a:solidFill>
                  <a:srgbClr val="115076"/>
                </a:solidFill>
                <a:latin typeface="Century Gothic" panose="020B0502020202020204" pitchFamily="34" charset="0"/>
                <a:ea typeface="+mn-ea"/>
                <a:cs typeface="Calibri" panose="020F0502020204030204" pitchFamily="34" charset="0"/>
              </a:rPr>
              <a:t>u</a:t>
            </a:r>
            <a:endParaRPr lang="en-US" dirty="0"/>
          </a:p>
        </p:txBody>
      </p:sp>
      <p:pic>
        <p:nvPicPr>
          <p:cNvPr id="13" name="Picture 2" descr="a boy pointing to a girl"/>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34450" y="1079555"/>
            <a:ext cx="3581298" cy="3152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p:cNvSpPr txBox="1"/>
          <p:nvPr/>
        </p:nvSpPr>
        <p:spPr>
          <a:xfrm>
            <a:off x="4277643" y="4304138"/>
            <a:ext cx="3636713"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t</a:t>
            </a:r>
            <a:r>
              <a:rPr kumimoji="0" lang="en-GB" sz="12000" b="1"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u</a:t>
            </a:r>
            <a:endPar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346877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u.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subTnLst>
                                    <p:audio>
                                      <p:cMediaNode>
                                        <p:cTn display="0" masterRel="sameClick">
                                          <p:stCondLst>
                                            <p:cond evt="begin" delay="0">
                                              <p:tn val="10"/>
                                            </p:cond>
                                          </p:stCondLst>
                                          <p:endCondLst>
                                            <p:cond evt="onStopAudio" delay="0">
                                              <p:tgtEl>
                                                <p:sldTgt/>
                                              </p:tgtEl>
                                            </p:cond>
                                          </p:endCondLst>
                                        </p:cTn>
                                        <p:tgtEl>
                                          <p:sndTgt r:embed="rId4" name="u tu.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subTnLst>
                                    <p:audio>
                                      <p:cMediaNode>
                                        <p:cTn display="0" masterRel="sameClick">
                                          <p:stCondLst>
                                            <p:cond evt="begin" delay="0">
                                              <p:tn val="15"/>
                                            </p:cond>
                                          </p:stCondLst>
                                          <p:endCondLst>
                                            <p:cond evt="onStopAudio" delay="0">
                                              <p:tgtEl>
                                                <p:sldTgt/>
                                              </p:tgtEl>
                                            </p:cond>
                                          </p:endCondLst>
                                        </p:cTn>
                                        <p:tgtEl>
                                          <p:sndTgt r:embed="rId4" name="u t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extLst>
              <p:ext uri="{D42A27DB-BD31-4B8C-83A1-F6EECF244321}">
                <p14:modId xmlns:p14="http://schemas.microsoft.com/office/powerpoint/2010/main" val="852798898"/>
              </p:ext>
            </p:extLst>
          </p:nvPr>
        </p:nvGraphicFramePr>
        <p:xfrm>
          <a:off x="976312" y="1540273"/>
          <a:ext cx="10515600" cy="4602480"/>
        </p:xfrm>
        <a:graphic>
          <a:graphicData uri="http://schemas.openxmlformats.org/drawingml/2006/table">
            <a:tbl>
              <a:tblPr firstRow="1" bandRow="1">
                <a:tableStyleId>{5C22544A-7EE6-4342-B048-85BDC9FD1C3A}</a:tableStyleId>
              </a:tblPr>
              <a:tblGrid>
                <a:gridCol w="960630">
                  <a:extLst>
                    <a:ext uri="{9D8B030D-6E8A-4147-A177-3AD203B41FA5}">
                      <a16:colId xmlns:a16="http://schemas.microsoft.com/office/drawing/2014/main" val="65936079"/>
                    </a:ext>
                  </a:extLst>
                </a:gridCol>
                <a:gridCol w="4377764">
                  <a:extLst>
                    <a:ext uri="{9D8B030D-6E8A-4147-A177-3AD203B41FA5}">
                      <a16:colId xmlns:a16="http://schemas.microsoft.com/office/drawing/2014/main" val="3317005183"/>
                    </a:ext>
                  </a:extLst>
                </a:gridCol>
                <a:gridCol w="5177206">
                  <a:extLst>
                    <a:ext uri="{9D8B030D-6E8A-4147-A177-3AD203B41FA5}">
                      <a16:colId xmlns:a16="http://schemas.microsoft.com/office/drawing/2014/main" val="4293147557"/>
                    </a:ext>
                  </a:extLst>
                </a:gridCol>
              </a:tblGrid>
              <a:tr h="193856">
                <a:tc>
                  <a:txBody>
                    <a:bodyPr/>
                    <a:lstStyle/>
                    <a:p>
                      <a:endParaRPr lang="en-GB" dirty="0"/>
                    </a:p>
                  </a:txBody>
                  <a:tcPr/>
                </a:tc>
                <a:tc>
                  <a:txBody>
                    <a:bodyPr/>
                    <a:lstStyle/>
                    <a:p>
                      <a:pPr algn="ctr"/>
                      <a:r>
                        <a:rPr lang="en-GB" sz="2400" dirty="0">
                          <a:latin typeface="Century Gothic" panose="020B0502020202020204" pitchFamily="34" charset="0"/>
                        </a:rPr>
                        <a:t>what I have</a:t>
                      </a:r>
                    </a:p>
                  </a:txBody>
                  <a:tcPr/>
                </a:tc>
                <a:tc>
                  <a:txBody>
                    <a:bodyPr/>
                    <a:lstStyle/>
                    <a:p>
                      <a:pPr algn="ctr"/>
                      <a:r>
                        <a:rPr lang="en-GB" sz="2400" dirty="0">
                          <a:latin typeface="Century Gothic" panose="020B0502020202020204" pitchFamily="34" charset="0"/>
                        </a:rPr>
                        <a:t>what you have</a:t>
                      </a:r>
                    </a:p>
                  </a:txBody>
                  <a:tcPr/>
                </a:tc>
                <a:extLst>
                  <a:ext uri="{0D108BD9-81ED-4DB2-BD59-A6C34878D82A}">
                    <a16:rowId xmlns:a16="http://schemas.microsoft.com/office/drawing/2014/main" val="3585969815"/>
                  </a:ext>
                </a:extLst>
              </a:tr>
              <a:tr h="370840">
                <a:tc>
                  <a:txBody>
                    <a:bodyPr/>
                    <a:lstStyle/>
                    <a:p>
                      <a:r>
                        <a:rPr lang="en-GB" sz="2800" b="1" dirty="0">
                          <a:solidFill>
                            <a:srgbClr val="002060"/>
                          </a:solidFill>
                          <a:latin typeface="Century Gothic" panose="020B0502020202020204" pitchFamily="34" charset="0"/>
                        </a:rPr>
                        <a:t>1</a:t>
                      </a:r>
                    </a:p>
                  </a:txBody>
                  <a:tcPr/>
                </a:tc>
                <a:tc>
                  <a:txBody>
                    <a:bodyPr/>
                    <a:lstStyle/>
                    <a:p>
                      <a:pPr algn="ctr"/>
                      <a:endParaRPr lang="en-GB" sz="2800" b="1" dirty="0">
                        <a:solidFill>
                          <a:srgbClr val="002060"/>
                        </a:solidFill>
                        <a:latin typeface="Century Gothic" panose="020B0502020202020204" pitchFamily="34" charset="0"/>
                      </a:endParaRPr>
                    </a:p>
                  </a:txBody>
                  <a:tcPr/>
                </a:tc>
                <a:tc>
                  <a:txBody>
                    <a:bodyPr/>
                    <a:lstStyle/>
                    <a:p>
                      <a:pPr algn="ctr"/>
                      <a:endParaRPr lang="en-GB" sz="28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720189548"/>
                  </a:ext>
                </a:extLst>
              </a:tr>
              <a:tr h="370840">
                <a:tc>
                  <a:txBody>
                    <a:bodyPr/>
                    <a:lstStyle/>
                    <a:p>
                      <a:r>
                        <a:rPr lang="en-GB" sz="2800" b="1" dirty="0">
                          <a:solidFill>
                            <a:srgbClr val="002060"/>
                          </a:solidFill>
                          <a:latin typeface="Century Gothic" panose="020B0502020202020204" pitchFamily="34" charset="0"/>
                        </a:rPr>
                        <a:t>2</a:t>
                      </a:r>
                    </a:p>
                  </a:txBody>
                  <a:tcPr/>
                </a:tc>
                <a:tc>
                  <a:txBody>
                    <a:bodyPr/>
                    <a:lstStyle/>
                    <a:p>
                      <a:pPr algn="ctr"/>
                      <a:endParaRPr lang="en-GB" sz="2800" b="1" dirty="0">
                        <a:solidFill>
                          <a:srgbClr val="002060"/>
                        </a:solidFill>
                        <a:latin typeface="Century Gothic" panose="020B0502020202020204" pitchFamily="34" charset="0"/>
                      </a:endParaRPr>
                    </a:p>
                  </a:txBody>
                  <a:tcPr/>
                </a:tc>
                <a:tc>
                  <a:txBody>
                    <a:bodyPr/>
                    <a:lstStyle/>
                    <a:p>
                      <a:pPr algn="ctr"/>
                      <a:endParaRPr lang="en-GB" sz="28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568798639"/>
                  </a:ext>
                </a:extLst>
              </a:tr>
              <a:tr h="370840">
                <a:tc>
                  <a:txBody>
                    <a:bodyPr/>
                    <a:lstStyle/>
                    <a:p>
                      <a:r>
                        <a:rPr lang="en-GB" sz="2800" b="1" dirty="0">
                          <a:solidFill>
                            <a:srgbClr val="002060"/>
                          </a:solidFill>
                          <a:latin typeface="Century Gothic" panose="020B0502020202020204" pitchFamily="34" charset="0"/>
                        </a:rPr>
                        <a:t>3</a:t>
                      </a:r>
                    </a:p>
                  </a:txBody>
                  <a:tcPr/>
                </a:tc>
                <a:tc>
                  <a:txBody>
                    <a:bodyPr/>
                    <a:lstStyle/>
                    <a:p>
                      <a:pPr algn="ctr"/>
                      <a:endParaRPr lang="en-GB" sz="2800" b="1" dirty="0">
                        <a:solidFill>
                          <a:srgbClr val="002060"/>
                        </a:solidFill>
                        <a:latin typeface="Century Gothic" panose="020B0502020202020204" pitchFamily="34" charset="0"/>
                      </a:endParaRPr>
                    </a:p>
                  </a:txBody>
                  <a:tcPr/>
                </a:tc>
                <a:tc>
                  <a:txBody>
                    <a:bodyPr/>
                    <a:lstStyle/>
                    <a:p>
                      <a:pPr algn="ctr"/>
                      <a:endParaRPr lang="en-GB" sz="28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2049515245"/>
                  </a:ext>
                </a:extLst>
              </a:tr>
              <a:tr h="370840">
                <a:tc>
                  <a:txBody>
                    <a:bodyPr/>
                    <a:lstStyle/>
                    <a:p>
                      <a:r>
                        <a:rPr lang="en-GB" sz="2800" b="1" dirty="0">
                          <a:solidFill>
                            <a:srgbClr val="002060"/>
                          </a:solidFill>
                          <a:latin typeface="Century Gothic" panose="020B0502020202020204" pitchFamily="34" charset="0"/>
                        </a:rPr>
                        <a:t>4</a:t>
                      </a:r>
                    </a:p>
                  </a:txBody>
                  <a:tcPr/>
                </a:tc>
                <a:tc>
                  <a:txBody>
                    <a:bodyPr/>
                    <a:lstStyle/>
                    <a:p>
                      <a:pPr algn="ctr"/>
                      <a:endParaRPr lang="en-GB" sz="2800" b="1" dirty="0">
                        <a:solidFill>
                          <a:srgbClr val="002060"/>
                        </a:solidFill>
                        <a:latin typeface="Century Gothic" panose="020B0502020202020204" pitchFamily="34" charset="0"/>
                      </a:endParaRPr>
                    </a:p>
                  </a:txBody>
                  <a:tcPr/>
                </a:tc>
                <a:tc>
                  <a:txBody>
                    <a:bodyPr/>
                    <a:lstStyle/>
                    <a:p>
                      <a:pPr algn="ctr"/>
                      <a:endParaRPr lang="en-GB" sz="28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318049299"/>
                  </a:ext>
                </a:extLst>
              </a:tr>
              <a:tr h="370840">
                <a:tc>
                  <a:txBody>
                    <a:bodyPr/>
                    <a:lstStyle/>
                    <a:p>
                      <a:r>
                        <a:rPr lang="en-GB" sz="2800" b="1" dirty="0">
                          <a:solidFill>
                            <a:srgbClr val="002060"/>
                          </a:solidFill>
                          <a:latin typeface="Century Gothic" panose="020B0502020202020204" pitchFamily="34" charset="0"/>
                        </a:rPr>
                        <a:t>5</a:t>
                      </a:r>
                    </a:p>
                  </a:txBody>
                  <a:tcPr/>
                </a:tc>
                <a:tc>
                  <a:txBody>
                    <a:bodyPr/>
                    <a:lstStyle/>
                    <a:p>
                      <a:pPr algn="ctr"/>
                      <a:endParaRPr lang="en-GB" sz="2800" b="1" dirty="0">
                        <a:solidFill>
                          <a:srgbClr val="002060"/>
                        </a:solidFill>
                        <a:latin typeface="Century Gothic" panose="020B0502020202020204" pitchFamily="34" charset="0"/>
                      </a:endParaRPr>
                    </a:p>
                  </a:txBody>
                  <a:tcPr/>
                </a:tc>
                <a:tc>
                  <a:txBody>
                    <a:bodyPr/>
                    <a:lstStyle/>
                    <a:p>
                      <a:pPr algn="ctr"/>
                      <a:endParaRPr lang="en-GB" sz="28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2333934784"/>
                  </a:ext>
                </a:extLst>
              </a:tr>
              <a:tr h="370840">
                <a:tc>
                  <a:txBody>
                    <a:bodyPr/>
                    <a:lstStyle/>
                    <a:p>
                      <a:r>
                        <a:rPr lang="en-GB" sz="2800" b="1" dirty="0">
                          <a:solidFill>
                            <a:srgbClr val="002060"/>
                          </a:solidFill>
                          <a:latin typeface="Century Gothic" panose="020B0502020202020204" pitchFamily="34" charset="0"/>
                        </a:rPr>
                        <a:t>6</a:t>
                      </a:r>
                    </a:p>
                  </a:txBody>
                  <a:tcPr/>
                </a:tc>
                <a:tc>
                  <a:txBody>
                    <a:bodyPr/>
                    <a:lstStyle/>
                    <a:p>
                      <a:pPr algn="ctr"/>
                      <a:endParaRPr lang="en-GB" sz="2800" b="1" dirty="0">
                        <a:solidFill>
                          <a:srgbClr val="002060"/>
                        </a:solidFill>
                        <a:latin typeface="Century Gothic" panose="020B0502020202020204" pitchFamily="34" charset="0"/>
                      </a:endParaRPr>
                    </a:p>
                  </a:txBody>
                  <a:tcPr/>
                </a:tc>
                <a:tc>
                  <a:txBody>
                    <a:bodyPr/>
                    <a:lstStyle/>
                    <a:p>
                      <a:pPr algn="ctr"/>
                      <a:endParaRPr lang="en-GB" sz="28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3033093083"/>
                  </a:ext>
                </a:extLst>
              </a:tr>
              <a:tr h="185420">
                <a:tc>
                  <a:txBody>
                    <a:bodyPr/>
                    <a:lstStyle/>
                    <a:p>
                      <a:r>
                        <a:rPr lang="en-GB" sz="2800" b="1" dirty="0">
                          <a:solidFill>
                            <a:srgbClr val="002060"/>
                          </a:solidFill>
                          <a:latin typeface="Century Gothic" panose="020B0502020202020204" pitchFamily="34" charset="0"/>
                        </a:rPr>
                        <a:t>7</a:t>
                      </a:r>
                    </a:p>
                  </a:txBody>
                  <a:tcPr/>
                </a:tc>
                <a:tc>
                  <a:txBody>
                    <a:bodyPr/>
                    <a:lstStyle/>
                    <a:p>
                      <a:pPr algn="ctr"/>
                      <a:endParaRPr lang="en-GB" sz="2800" b="1" dirty="0">
                        <a:solidFill>
                          <a:srgbClr val="002060"/>
                        </a:solidFill>
                        <a:latin typeface="Century Gothic" panose="020B0502020202020204" pitchFamily="34" charset="0"/>
                      </a:endParaRPr>
                    </a:p>
                  </a:txBody>
                  <a:tcPr/>
                </a:tc>
                <a:tc>
                  <a:txBody>
                    <a:bodyPr/>
                    <a:lstStyle/>
                    <a:p>
                      <a:pPr algn="ctr"/>
                      <a:endParaRPr lang="en-GB" sz="28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324345315"/>
                  </a:ext>
                </a:extLst>
              </a:tr>
              <a:tr h="185420">
                <a:tc>
                  <a:txBody>
                    <a:bodyPr/>
                    <a:lstStyle/>
                    <a:p>
                      <a:r>
                        <a:rPr lang="en-GB" sz="2800" b="1" dirty="0">
                          <a:solidFill>
                            <a:srgbClr val="002060"/>
                          </a:solidFill>
                          <a:latin typeface="Century Gothic" panose="020B0502020202020204" pitchFamily="34" charset="0"/>
                        </a:rPr>
                        <a:t>8</a:t>
                      </a:r>
                    </a:p>
                  </a:txBody>
                  <a:tcPr/>
                </a:tc>
                <a:tc>
                  <a:txBody>
                    <a:bodyPr/>
                    <a:lstStyle/>
                    <a:p>
                      <a:pPr algn="ctr"/>
                      <a:endParaRPr lang="en-GB" sz="2800" b="1" dirty="0">
                        <a:solidFill>
                          <a:srgbClr val="002060"/>
                        </a:solidFill>
                        <a:latin typeface="Century Gothic" panose="020B0502020202020204" pitchFamily="34" charset="0"/>
                      </a:endParaRPr>
                    </a:p>
                  </a:txBody>
                  <a:tcPr/>
                </a:tc>
                <a:tc>
                  <a:txBody>
                    <a:bodyPr/>
                    <a:lstStyle/>
                    <a:p>
                      <a:pPr algn="ctr"/>
                      <a:endParaRPr lang="en-GB" sz="28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4016188903"/>
                  </a:ext>
                </a:extLst>
              </a:tr>
            </a:tbl>
          </a:graphicData>
        </a:graphic>
      </p:graphicFrame>
      <p:sp>
        <p:nvSpPr>
          <p:cNvPr id="2" name="TextBox 1"/>
          <p:cNvSpPr txBox="1"/>
          <p:nvPr/>
        </p:nvSpPr>
        <p:spPr>
          <a:xfrm>
            <a:off x="3341269" y="2098177"/>
            <a:ext cx="1417983" cy="461665"/>
          </a:xfrm>
          <a:prstGeom prst="rect">
            <a:avLst/>
          </a:prstGeom>
          <a:noFill/>
        </p:spPr>
        <p:txBody>
          <a:bodyPr wrap="square" rtlCol="0">
            <a:spAutoFit/>
          </a:bodyPr>
          <a:lstStyle/>
          <a:p>
            <a:pPr algn="ctr"/>
            <a:r>
              <a:rPr lang="en-GB" sz="2400" b="1" dirty="0">
                <a:solidFill>
                  <a:srgbClr val="002060"/>
                </a:solidFill>
                <a:latin typeface="Century Gothic" panose="020B0502020202020204" pitchFamily="34" charset="0"/>
              </a:rPr>
              <a:t>bike</a:t>
            </a:r>
          </a:p>
        </p:txBody>
      </p:sp>
      <p:sp>
        <p:nvSpPr>
          <p:cNvPr id="8" name="TextBox 7"/>
          <p:cNvSpPr txBox="1"/>
          <p:nvPr/>
        </p:nvSpPr>
        <p:spPr>
          <a:xfrm>
            <a:off x="2778051" y="5649123"/>
            <a:ext cx="2544417" cy="461665"/>
          </a:xfrm>
          <a:prstGeom prst="rect">
            <a:avLst/>
          </a:prstGeom>
          <a:noFill/>
        </p:spPr>
        <p:txBody>
          <a:bodyPr wrap="square" rtlCol="0">
            <a:spAutoFit/>
          </a:bodyPr>
          <a:lstStyle/>
          <a:p>
            <a:pPr algn="ctr"/>
            <a:r>
              <a:rPr lang="en-GB" sz="2400" b="1" dirty="0">
                <a:solidFill>
                  <a:srgbClr val="002060"/>
                </a:solidFill>
                <a:latin typeface="Century Gothic" panose="020B0502020202020204" pitchFamily="34" charset="0"/>
              </a:rPr>
              <a:t>mobile phone</a:t>
            </a:r>
          </a:p>
        </p:txBody>
      </p:sp>
      <p:sp>
        <p:nvSpPr>
          <p:cNvPr id="9" name="TextBox 8"/>
          <p:cNvSpPr txBox="1"/>
          <p:nvPr/>
        </p:nvSpPr>
        <p:spPr>
          <a:xfrm>
            <a:off x="8138695" y="5187458"/>
            <a:ext cx="1417983" cy="461665"/>
          </a:xfrm>
          <a:prstGeom prst="rect">
            <a:avLst/>
          </a:prstGeom>
          <a:noFill/>
        </p:spPr>
        <p:txBody>
          <a:bodyPr wrap="square" rtlCol="0">
            <a:spAutoFit/>
          </a:bodyPr>
          <a:lstStyle/>
          <a:p>
            <a:pPr algn="ctr"/>
            <a:r>
              <a:rPr lang="en-GB" sz="2400" b="1" dirty="0">
                <a:solidFill>
                  <a:srgbClr val="002060"/>
                </a:solidFill>
                <a:latin typeface="Century Gothic" panose="020B0502020202020204" pitchFamily="34" charset="0"/>
              </a:rPr>
              <a:t>dog</a:t>
            </a:r>
          </a:p>
        </p:txBody>
      </p:sp>
      <p:sp>
        <p:nvSpPr>
          <p:cNvPr id="10" name="TextBox 9"/>
          <p:cNvSpPr txBox="1"/>
          <p:nvPr/>
        </p:nvSpPr>
        <p:spPr>
          <a:xfrm>
            <a:off x="3009967" y="4706712"/>
            <a:ext cx="2080591" cy="461665"/>
          </a:xfrm>
          <a:prstGeom prst="rect">
            <a:avLst/>
          </a:prstGeom>
          <a:noFill/>
        </p:spPr>
        <p:txBody>
          <a:bodyPr wrap="square" rtlCol="0">
            <a:spAutoFit/>
          </a:bodyPr>
          <a:lstStyle/>
          <a:p>
            <a:pPr algn="ctr"/>
            <a:r>
              <a:rPr lang="en-GB" sz="2400" b="1" dirty="0">
                <a:solidFill>
                  <a:srgbClr val="002060"/>
                </a:solidFill>
                <a:latin typeface="Century Gothic" panose="020B0502020202020204" pitchFamily="34" charset="0"/>
              </a:rPr>
              <a:t>bedroom</a:t>
            </a:r>
          </a:p>
        </p:txBody>
      </p:sp>
      <p:sp>
        <p:nvSpPr>
          <p:cNvPr id="11" name="TextBox 10"/>
          <p:cNvSpPr txBox="1"/>
          <p:nvPr/>
        </p:nvSpPr>
        <p:spPr>
          <a:xfrm>
            <a:off x="3341269" y="3641160"/>
            <a:ext cx="1417983" cy="461665"/>
          </a:xfrm>
          <a:prstGeom prst="rect">
            <a:avLst/>
          </a:prstGeom>
          <a:noFill/>
        </p:spPr>
        <p:txBody>
          <a:bodyPr wrap="square" rtlCol="0">
            <a:spAutoFit/>
          </a:bodyPr>
          <a:lstStyle/>
          <a:p>
            <a:pPr algn="ctr"/>
            <a:r>
              <a:rPr lang="en-GB" sz="2400" b="1" dirty="0">
                <a:solidFill>
                  <a:srgbClr val="002060"/>
                </a:solidFill>
                <a:latin typeface="Century Gothic" panose="020B0502020202020204" pitchFamily="34" charset="0"/>
              </a:rPr>
              <a:t>car</a:t>
            </a:r>
          </a:p>
        </p:txBody>
      </p:sp>
      <p:sp>
        <p:nvSpPr>
          <p:cNvPr id="12" name="TextBox 11"/>
          <p:cNvSpPr txBox="1"/>
          <p:nvPr/>
        </p:nvSpPr>
        <p:spPr>
          <a:xfrm>
            <a:off x="8138693" y="4181895"/>
            <a:ext cx="1417983" cy="461665"/>
          </a:xfrm>
          <a:prstGeom prst="rect">
            <a:avLst/>
          </a:prstGeom>
          <a:noFill/>
        </p:spPr>
        <p:txBody>
          <a:bodyPr wrap="square" rtlCol="0">
            <a:spAutoFit/>
          </a:bodyPr>
          <a:lstStyle/>
          <a:p>
            <a:pPr algn="ctr"/>
            <a:r>
              <a:rPr lang="en-GB" sz="2400" b="1" dirty="0">
                <a:solidFill>
                  <a:srgbClr val="002060"/>
                </a:solidFill>
                <a:latin typeface="Century Gothic" panose="020B0502020202020204" pitchFamily="34" charset="0"/>
              </a:rPr>
              <a:t>ruler</a:t>
            </a:r>
          </a:p>
        </p:txBody>
      </p:sp>
      <p:sp>
        <p:nvSpPr>
          <p:cNvPr id="13" name="TextBox 12"/>
          <p:cNvSpPr txBox="1"/>
          <p:nvPr/>
        </p:nvSpPr>
        <p:spPr>
          <a:xfrm>
            <a:off x="8138693" y="3086114"/>
            <a:ext cx="1537396" cy="461665"/>
          </a:xfrm>
          <a:prstGeom prst="rect">
            <a:avLst/>
          </a:prstGeom>
          <a:noFill/>
        </p:spPr>
        <p:txBody>
          <a:bodyPr wrap="square" rtlCol="0">
            <a:spAutoFit/>
          </a:bodyPr>
          <a:lstStyle/>
          <a:p>
            <a:pPr algn="ctr"/>
            <a:r>
              <a:rPr lang="en-GB" sz="2400" b="1" dirty="0">
                <a:solidFill>
                  <a:srgbClr val="002060"/>
                </a:solidFill>
                <a:latin typeface="Century Gothic" panose="020B0502020202020204" pitchFamily="34" charset="0"/>
              </a:rPr>
              <a:t>pet</a:t>
            </a:r>
          </a:p>
        </p:txBody>
      </p:sp>
      <p:sp>
        <p:nvSpPr>
          <p:cNvPr id="14" name="TextBox 13"/>
          <p:cNvSpPr txBox="1"/>
          <p:nvPr/>
        </p:nvSpPr>
        <p:spPr>
          <a:xfrm>
            <a:off x="7688258" y="2567350"/>
            <a:ext cx="2318855" cy="461665"/>
          </a:xfrm>
          <a:prstGeom prst="rect">
            <a:avLst/>
          </a:prstGeom>
          <a:noFill/>
        </p:spPr>
        <p:txBody>
          <a:bodyPr wrap="square" rtlCol="0">
            <a:spAutoFit/>
          </a:bodyPr>
          <a:lstStyle/>
          <a:p>
            <a:pPr algn="ctr"/>
            <a:r>
              <a:rPr lang="en-GB" sz="2400" b="1" dirty="0">
                <a:solidFill>
                  <a:srgbClr val="002060"/>
                </a:solidFill>
                <a:latin typeface="Century Gothic" panose="020B0502020202020204" pitchFamily="34" charset="0"/>
              </a:rPr>
              <a:t>computer</a:t>
            </a:r>
          </a:p>
        </p:txBody>
      </p:sp>
      <p:sp>
        <p:nvSpPr>
          <p:cNvPr id="5" name="Title 4" hidden="1">
            <a:extLst>
              <a:ext uri="{FF2B5EF4-FFF2-40B4-BE49-F238E27FC236}">
                <a16:creationId xmlns:a16="http://schemas.microsoft.com/office/drawing/2014/main" id="{349D44B4-DAA3-B64C-AEA3-0E081E1B108C}"/>
              </a:ext>
            </a:extLst>
          </p:cNvPr>
          <p:cNvSpPr>
            <a:spLocks noGrp="1"/>
          </p:cNvSpPr>
          <p:nvPr>
            <p:ph type="title"/>
          </p:nvPr>
        </p:nvSpPr>
        <p:spPr/>
        <p:txBody>
          <a:bodyPr/>
          <a:lstStyle/>
          <a:p>
            <a:r>
              <a:rPr lang="en-US" dirty="0"/>
              <a:t>Writing exercise</a:t>
            </a:r>
          </a:p>
        </p:txBody>
      </p:sp>
      <p:pic>
        <p:nvPicPr>
          <p:cNvPr id="17" name="Picture 16" descr="background rectangle">
            <a:extLst>
              <a:ext uri="{FF2B5EF4-FFF2-40B4-BE49-F238E27FC236}">
                <a16:creationId xmlns:a16="http://schemas.microsoft.com/office/drawing/2014/main" id="{4A6D5C8C-1B94-46AC-9BD1-962C05F11421}"/>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8" name="Title 3">
            <a:extLst>
              <a:ext uri="{FF2B5EF4-FFF2-40B4-BE49-F238E27FC236}">
                <a16:creationId xmlns:a16="http://schemas.microsoft.com/office/drawing/2014/main" id="{973271A3-C8B7-4099-AE52-362A5C9F6668}"/>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dirty="0" err="1">
                <a:solidFill>
                  <a:schemeClr val="bg1"/>
                </a:solidFill>
              </a:rPr>
              <a:t>Réponses</a:t>
            </a:r>
            <a:endParaRPr lang="en-GB" sz="3600" b="1" dirty="0">
              <a:solidFill>
                <a:schemeClr val="bg1"/>
              </a:solidFill>
            </a:endParaRPr>
          </a:p>
        </p:txBody>
      </p:sp>
      <p:sp>
        <p:nvSpPr>
          <p:cNvPr id="19" name="Rounded Rectangle 46">
            <a:extLst>
              <a:ext uri="{FF2B5EF4-FFF2-40B4-BE49-F238E27FC236}">
                <a16:creationId xmlns:a16="http://schemas.microsoft.com/office/drawing/2014/main" id="{675AA130-93CD-4348-8FA3-D0646842C060}"/>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Tree>
    <p:extLst>
      <p:ext uri="{BB962C8B-B14F-4D97-AF65-F5344CB8AC3E}">
        <p14:creationId xmlns:p14="http://schemas.microsoft.com/office/powerpoint/2010/main" val="2628436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1" y="307206"/>
            <a:ext cx="6157207" cy="707849"/>
          </a:xfrm>
        </p:spPr>
        <p:txBody>
          <a:bodyPr>
            <a:normAutofit/>
          </a:bodyPr>
          <a:lstStyle/>
          <a:p>
            <a:r>
              <a:rPr lang="en-GB" sz="3600" b="1" dirty="0">
                <a:solidFill>
                  <a:schemeClr val="bg1"/>
                </a:solidFill>
              </a:rPr>
              <a:t>Asking questions</a:t>
            </a:r>
          </a:p>
        </p:txBody>
      </p:sp>
      <p:sp>
        <p:nvSpPr>
          <p:cNvPr id="3" name="TextBox 2"/>
          <p:cNvSpPr txBox="1"/>
          <p:nvPr/>
        </p:nvSpPr>
        <p:spPr>
          <a:xfrm>
            <a:off x="724348" y="2259005"/>
            <a:ext cx="10216444" cy="2554545"/>
          </a:xfrm>
          <a:prstGeom prst="rect">
            <a:avLst/>
          </a:prstGeom>
          <a:noFill/>
        </p:spPr>
        <p:txBody>
          <a:bodyPr wrap="square" rtlCol="0">
            <a:spAutoFit/>
          </a:bodyPr>
          <a:lstStyle/>
          <a:p>
            <a:r>
              <a:rPr lang="en-GB" sz="3200" b="1" dirty="0">
                <a:solidFill>
                  <a:srgbClr val="002060"/>
                </a:solidFill>
                <a:latin typeface="Century Gothic" panose="020B0502020202020204" pitchFamily="34" charset="0"/>
              </a:rPr>
              <a:t>			</a:t>
            </a:r>
            <a:r>
              <a:rPr lang="en-GB" sz="3200" dirty="0">
                <a:solidFill>
                  <a:srgbClr val="002060"/>
                </a:solidFill>
                <a:latin typeface="Century Gothic" panose="020B0502020202020204" pitchFamily="34" charset="0"/>
              </a:rPr>
              <a:t>			</a:t>
            </a:r>
          </a:p>
          <a:p>
            <a:r>
              <a:rPr lang="en-GB" sz="3200" dirty="0">
                <a:solidFill>
                  <a:srgbClr val="002060"/>
                </a:solidFill>
                <a:latin typeface="Century Gothic" panose="020B0502020202020204" pitchFamily="34" charset="0"/>
              </a:rPr>
              <a:t>	Tu as un animal.	You have a pet.</a:t>
            </a:r>
          </a:p>
          <a:p>
            <a:r>
              <a:rPr lang="en-GB" sz="3200" dirty="0">
                <a:solidFill>
                  <a:srgbClr val="002060"/>
                </a:solidFill>
                <a:latin typeface="Century Gothic" panose="020B0502020202020204" pitchFamily="34" charset="0"/>
              </a:rPr>
              <a:t>			</a:t>
            </a:r>
          </a:p>
          <a:p>
            <a:endParaRPr lang="en-GB" sz="3200" dirty="0">
              <a:solidFill>
                <a:srgbClr val="002060"/>
              </a:solidFill>
              <a:latin typeface="Century Gothic" panose="020B0502020202020204" pitchFamily="34" charset="0"/>
            </a:endParaRPr>
          </a:p>
          <a:p>
            <a:r>
              <a:rPr lang="en-GB" sz="3200" dirty="0">
                <a:solidFill>
                  <a:srgbClr val="002060"/>
                </a:solidFill>
                <a:latin typeface="Century Gothic" panose="020B0502020202020204" pitchFamily="34" charset="0"/>
              </a:rPr>
              <a:t>	</a:t>
            </a:r>
            <a:r>
              <a:rPr lang="en-GB" sz="3200" dirty="0" err="1">
                <a:solidFill>
                  <a:srgbClr val="002060"/>
                </a:solidFill>
                <a:latin typeface="Century Gothic" panose="020B0502020202020204" pitchFamily="34" charset="0"/>
              </a:rPr>
              <a:t>Tu</a:t>
            </a:r>
            <a:r>
              <a:rPr lang="en-GB" sz="3200" dirty="0">
                <a:solidFill>
                  <a:srgbClr val="002060"/>
                </a:solidFill>
                <a:latin typeface="Century Gothic" panose="020B0502020202020204" pitchFamily="34" charset="0"/>
              </a:rPr>
              <a:t> as un animal ?   </a:t>
            </a:r>
            <a:r>
              <a:rPr lang="en-GB" sz="3200" b="1" dirty="0">
                <a:solidFill>
                  <a:srgbClr val="FA6500"/>
                </a:solidFill>
                <a:latin typeface="Century Gothic" panose="020B0502020202020204" pitchFamily="34" charset="0"/>
              </a:rPr>
              <a:t>Do you </a:t>
            </a:r>
            <a:r>
              <a:rPr lang="en-GB" sz="3200" dirty="0">
                <a:solidFill>
                  <a:srgbClr val="002060"/>
                </a:solidFill>
                <a:latin typeface="Century Gothic" panose="020B0502020202020204" pitchFamily="34" charset="0"/>
              </a:rPr>
              <a:t>have a pet?</a:t>
            </a:r>
          </a:p>
        </p:txBody>
      </p:sp>
      <p:cxnSp>
        <p:nvCxnSpPr>
          <p:cNvPr id="11" name="Straight Arrow Connector 10"/>
          <p:cNvCxnSpPr>
            <a:cxnSpLocks/>
          </p:cNvCxnSpPr>
          <p:nvPr/>
        </p:nvCxnSpPr>
        <p:spPr>
          <a:xfrm flipV="1">
            <a:off x="3501406" y="3866639"/>
            <a:ext cx="1330036" cy="421373"/>
          </a:xfrm>
          <a:prstGeom prst="straightConnector1">
            <a:avLst/>
          </a:prstGeom>
          <a:ln>
            <a:solidFill>
              <a:srgbClr val="115076"/>
            </a:solidFill>
            <a:tailEnd type="triangle"/>
          </a:ln>
        </p:spPr>
        <p:style>
          <a:lnRef idx="2">
            <a:schemeClr val="accent5"/>
          </a:lnRef>
          <a:fillRef idx="0">
            <a:schemeClr val="accent5"/>
          </a:fillRef>
          <a:effectRef idx="1">
            <a:schemeClr val="accent5"/>
          </a:effectRef>
          <a:fontRef idx="minor">
            <a:schemeClr val="tx1"/>
          </a:fontRef>
        </p:style>
      </p:cxnSp>
      <p:sp>
        <p:nvSpPr>
          <p:cNvPr id="10" name="Speech Bubble: Rectangle with Corners Rounded 9">
            <a:extLst>
              <a:ext uri="{FF2B5EF4-FFF2-40B4-BE49-F238E27FC236}">
                <a16:creationId xmlns:a16="http://schemas.microsoft.com/office/drawing/2014/main" id="{BFCFD62D-1A42-4D7F-94BF-EB58AA1D2602}"/>
              </a:ext>
            </a:extLst>
          </p:cNvPr>
          <p:cNvSpPr/>
          <p:nvPr/>
        </p:nvSpPr>
        <p:spPr>
          <a:xfrm>
            <a:off x="9444533" y="2407942"/>
            <a:ext cx="2415285" cy="2318481"/>
          </a:xfrm>
          <a:prstGeom prst="wedgeRoundRectCallout">
            <a:avLst>
              <a:gd name="adj1" fmla="val -61285"/>
              <a:gd name="adj2" fmla="val 20899"/>
              <a:gd name="adj3" fmla="val 16667"/>
            </a:avLst>
          </a:prstGeom>
          <a:solidFill>
            <a:schemeClr val="accent1">
              <a:lumMod val="50000"/>
            </a:schemeClr>
          </a:solidFill>
          <a:ln>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2000" b="1" dirty="0">
              <a:latin typeface="Century Gothic" panose="020B0502020202020204" pitchFamily="34" charset="0"/>
            </a:endParaRPr>
          </a:p>
          <a:p>
            <a:pPr algn="ctr"/>
            <a:endParaRPr lang="en-GB" sz="2000" b="1" dirty="0">
              <a:latin typeface="Century Gothic" panose="020B0502020202020204" pitchFamily="34" charset="0"/>
            </a:endParaRPr>
          </a:p>
          <a:p>
            <a:pPr algn="ctr"/>
            <a:endParaRPr lang="en-GB" sz="2000" b="1" dirty="0">
              <a:latin typeface="Century Gothic" panose="020B0502020202020204" pitchFamily="34" charset="0"/>
            </a:endParaRPr>
          </a:p>
          <a:p>
            <a:pPr algn="ctr"/>
            <a:r>
              <a:rPr lang="en-GB" sz="2200" b="1" dirty="0">
                <a:latin typeface="Century Gothic" panose="020B0502020202020204" pitchFamily="34" charset="0"/>
              </a:rPr>
              <a:t>Tu a</a:t>
            </a:r>
            <a:r>
              <a:rPr lang="en-GB" sz="2200" b="1" u="sng" dirty="0">
                <a:latin typeface="Century Gothic" panose="020B0502020202020204" pitchFamily="34" charset="0"/>
              </a:rPr>
              <a:t>s</a:t>
            </a:r>
          </a:p>
          <a:p>
            <a:pPr algn="ctr"/>
            <a:r>
              <a:rPr lang="en-GB" sz="2200" b="1" dirty="0">
                <a:latin typeface="Century Gothic" panose="020B0502020202020204" pitchFamily="34" charset="0"/>
              </a:rPr>
              <a:t>Don’t </a:t>
            </a:r>
            <a:r>
              <a:rPr lang="en-GB" sz="2200" dirty="0">
                <a:latin typeface="Century Gothic" panose="020B0502020202020204" pitchFamily="34" charset="0"/>
              </a:rPr>
              <a:t>say the final –s!</a:t>
            </a:r>
            <a:endParaRPr lang="en-GB" sz="2200" b="1" dirty="0">
              <a:latin typeface="Century Gothic" panose="020B0502020202020204" pitchFamily="34" charset="0"/>
            </a:endParaRPr>
          </a:p>
          <a:p>
            <a:pPr algn="ctr"/>
            <a:endParaRPr lang="en-GB" sz="3800" b="1" dirty="0">
              <a:latin typeface="Century Gothic" panose="020B0502020202020204" pitchFamily="34" charset="0"/>
            </a:endParaRPr>
          </a:p>
        </p:txBody>
      </p:sp>
      <p:pic>
        <p:nvPicPr>
          <p:cNvPr id="12" name="Picture 11" descr="Quiet Sign Clip Art">
            <a:extLst>
              <a:ext uri="{FF2B5EF4-FFF2-40B4-BE49-F238E27FC236}">
                <a16:creationId xmlns:a16="http://schemas.microsoft.com/office/drawing/2014/main" id="{67271477-60C0-4DF3-A463-9E4B0774C5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77309" y="2616705"/>
            <a:ext cx="549731" cy="777478"/>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6C47A026-4D5E-484E-988E-2BAF7D787524}"/>
              </a:ext>
            </a:extLst>
          </p:cNvPr>
          <p:cNvSpPr txBox="1"/>
          <p:nvPr/>
        </p:nvSpPr>
        <p:spPr>
          <a:xfrm>
            <a:off x="180000" y="1296000"/>
            <a:ext cx="11679818" cy="830997"/>
          </a:xfrm>
          <a:prstGeom prst="rect">
            <a:avLst/>
          </a:prstGeom>
          <a:noFill/>
        </p:spPr>
        <p:txBody>
          <a:bodyPr wrap="square" rtlCol="0">
            <a:spAutoFit/>
          </a:bodyPr>
          <a:lstStyle/>
          <a:p>
            <a:r>
              <a:rPr lang="en-GB" sz="2400" dirty="0">
                <a:solidFill>
                  <a:srgbClr val="4472C4">
                    <a:lumMod val="50000"/>
                  </a:srgbClr>
                </a:solidFill>
                <a:latin typeface="Century Gothic" panose="020F0302020204030204"/>
              </a:rPr>
              <a:t>Remember, to ask a question in French, raise the pitch of your voice at the end of a sentence:</a:t>
            </a:r>
          </a:p>
        </p:txBody>
      </p:sp>
      <p:sp>
        <p:nvSpPr>
          <p:cNvPr id="15" name="TextBox 14">
            <a:extLst>
              <a:ext uri="{FF2B5EF4-FFF2-40B4-BE49-F238E27FC236}">
                <a16:creationId xmlns:a16="http://schemas.microsoft.com/office/drawing/2014/main" id="{1145DF77-7479-4948-A5E9-887635D3B35B}"/>
              </a:ext>
            </a:extLst>
          </p:cNvPr>
          <p:cNvSpPr txBox="1"/>
          <p:nvPr/>
        </p:nvSpPr>
        <p:spPr>
          <a:xfrm>
            <a:off x="180000" y="5433981"/>
            <a:ext cx="11679818" cy="461665"/>
          </a:xfrm>
          <a:prstGeom prst="rect">
            <a:avLst/>
          </a:prstGeom>
          <a:noFill/>
        </p:spPr>
        <p:txBody>
          <a:bodyPr wrap="square" rtlCol="0">
            <a:spAutoFit/>
          </a:bodyPr>
          <a:lstStyle/>
          <a:p>
            <a:r>
              <a:rPr lang="en-GB" sz="2400" dirty="0">
                <a:solidFill>
                  <a:srgbClr val="4472C4">
                    <a:lumMod val="50000"/>
                  </a:srgbClr>
                </a:solidFill>
                <a:latin typeface="Century Gothic" panose="020F0302020204030204"/>
              </a:rPr>
              <a:t>There is </a:t>
            </a:r>
            <a:r>
              <a:rPr lang="en-GB" sz="2400" b="1" dirty="0">
                <a:solidFill>
                  <a:srgbClr val="4472C4">
                    <a:lumMod val="50000"/>
                  </a:srgbClr>
                </a:solidFill>
                <a:latin typeface="Century Gothic" panose="020F0302020204030204"/>
              </a:rPr>
              <a:t>no phrase</a:t>
            </a:r>
            <a:r>
              <a:rPr lang="en-GB" sz="2400" dirty="0">
                <a:solidFill>
                  <a:srgbClr val="4472C4">
                    <a:lumMod val="50000"/>
                  </a:srgbClr>
                </a:solidFill>
                <a:latin typeface="Century Gothic" panose="020F0302020204030204"/>
              </a:rPr>
              <a:t> for ‘do you’ in French. We translate this with raised pitch.</a:t>
            </a:r>
          </a:p>
        </p:txBody>
      </p:sp>
      <p:sp>
        <p:nvSpPr>
          <p:cNvPr id="2" name="Action Button: Sound 1">
            <a:hlinkClick r:id="" action="ppaction://noaction" highlightClick="1">
              <a:snd r:embed="rId5" name="tu as statement.wav"/>
            </a:hlinkClick>
            <a:extLst>
              <a:ext uri="{FF2B5EF4-FFF2-40B4-BE49-F238E27FC236}">
                <a16:creationId xmlns:a16="http://schemas.microsoft.com/office/drawing/2014/main" id="{23E77E8C-52FC-4789-A0A1-B9DEA0F2401F}"/>
              </a:ext>
            </a:extLst>
          </p:cNvPr>
          <p:cNvSpPr/>
          <p:nvPr/>
        </p:nvSpPr>
        <p:spPr>
          <a:xfrm>
            <a:off x="996482" y="2815660"/>
            <a:ext cx="509452" cy="483326"/>
          </a:xfrm>
          <a:prstGeom prst="actionButtonSou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Action Button: Sound 12">
            <a:hlinkClick r:id="" action="ppaction://noaction" highlightClick="1">
              <a:snd r:embed="rId6" name="tu as question.wav"/>
            </a:hlinkClick>
            <a:extLst>
              <a:ext uri="{FF2B5EF4-FFF2-40B4-BE49-F238E27FC236}">
                <a16:creationId xmlns:a16="http://schemas.microsoft.com/office/drawing/2014/main" id="{BB7461A4-9CAB-4F6A-AC42-2C3D7986F4FE}"/>
              </a:ext>
            </a:extLst>
          </p:cNvPr>
          <p:cNvSpPr/>
          <p:nvPr/>
        </p:nvSpPr>
        <p:spPr>
          <a:xfrm>
            <a:off x="996482" y="4288012"/>
            <a:ext cx="509452" cy="483326"/>
          </a:xfrm>
          <a:prstGeom prst="actionButtonSou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46472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5" grpId="0"/>
      <p:bldP spid="1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 name="Table 21"/>
          <p:cNvGraphicFramePr>
            <a:graphicFrameLocks noGrp="1"/>
          </p:cNvGraphicFramePr>
          <p:nvPr>
            <p:extLst>
              <p:ext uri="{D42A27DB-BD31-4B8C-83A1-F6EECF244321}">
                <p14:modId xmlns:p14="http://schemas.microsoft.com/office/powerpoint/2010/main" val="3040894495"/>
              </p:ext>
            </p:extLst>
          </p:nvPr>
        </p:nvGraphicFramePr>
        <p:xfrm>
          <a:off x="576812" y="2247635"/>
          <a:ext cx="11038376" cy="4045362"/>
        </p:xfrm>
        <a:graphic>
          <a:graphicData uri="http://schemas.openxmlformats.org/drawingml/2006/table">
            <a:tbl>
              <a:tblPr firstRow="1" bandRow="1">
                <a:tableStyleId>{5C22544A-7EE6-4342-B048-85BDC9FD1C3A}</a:tableStyleId>
              </a:tblPr>
              <a:tblGrid>
                <a:gridCol w="1839729">
                  <a:extLst>
                    <a:ext uri="{9D8B030D-6E8A-4147-A177-3AD203B41FA5}">
                      <a16:colId xmlns:a16="http://schemas.microsoft.com/office/drawing/2014/main" val="615763476"/>
                    </a:ext>
                  </a:extLst>
                </a:gridCol>
                <a:gridCol w="1839730">
                  <a:extLst>
                    <a:ext uri="{9D8B030D-6E8A-4147-A177-3AD203B41FA5}">
                      <a16:colId xmlns:a16="http://schemas.microsoft.com/office/drawing/2014/main" val="2031465699"/>
                    </a:ext>
                  </a:extLst>
                </a:gridCol>
                <a:gridCol w="1839729">
                  <a:extLst>
                    <a:ext uri="{9D8B030D-6E8A-4147-A177-3AD203B41FA5}">
                      <a16:colId xmlns:a16="http://schemas.microsoft.com/office/drawing/2014/main" val="567755642"/>
                    </a:ext>
                  </a:extLst>
                </a:gridCol>
                <a:gridCol w="1839729">
                  <a:extLst>
                    <a:ext uri="{9D8B030D-6E8A-4147-A177-3AD203B41FA5}">
                      <a16:colId xmlns:a16="http://schemas.microsoft.com/office/drawing/2014/main" val="713444903"/>
                    </a:ext>
                  </a:extLst>
                </a:gridCol>
                <a:gridCol w="1839730">
                  <a:extLst>
                    <a:ext uri="{9D8B030D-6E8A-4147-A177-3AD203B41FA5}">
                      <a16:colId xmlns:a16="http://schemas.microsoft.com/office/drawing/2014/main" val="194830491"/>
                    </a:ext>
                  </a:extLst>
                </a:gridCol>
                <a:gridCol w="1839729">
                  <a:extLst>
                    <a:ext uri="{9D8B030D-6E8A-4147-A177-3AD203B41FA5}">
                      <a16:colId xmlns:a16="http://schemas.microsoft.com/office/drawing/2014/main" val="2119317957"/>
                    </a:ext>
                  </a:extLst>
                </a:gridCol>
              </a:tblGrid>
              <a:tr h="1010413">
                <a:tc>
                  <a:txBody>
                    <a:bodyPr/>
                    <a:lstStyle/>
                    <a:p>
                      <a:endParaRPr lang="en-GB" sz="2000" dirty="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dirty="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dirty="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dirty="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dirty="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dirty="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28679953"/>
                  </a:ext>
                </a:extLst>
              </a:tr>
              <a:tr h="1010413">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59350070"/>
                  </a:ext>
                </a:extLst>
              </a:tr>
              <a:tr h="1014123">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43867994"/>
                  </a:ext>
                </a:extLst>
              </a:tr>
              <a:tr h="1010413">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53812342"/>
                  </a:ext>
                </a:extLst>
              </a:tr>
            </a:tbl>
          </a:graphicData>
        </a:graphic>
      </p:graphicFrame>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16897" y="3466819"/>
            <a:ext cx="897383" cy="661072"/>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63532" y="4585236"/>
            <a:ext cx="1060242" cy="505382"/>
          </a:xfrm>
          <a:prstGeom prst="rect">
            <a:avLst/>
          </a:prstGeom>
        </p:spPr>
      </p:pic>
      <p:pic>
        <p:nvPicPr>
          <p:cNvPr id="11" name="Picture 10"/>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1360237" y="5373499"/>
            <a:ext cx="470212" cy="857280"/>
          </a:xfrm>
          <a:prstGeom prst="rect">
            <a:avLst/>
          </a:prstGeom>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70263" y="2335719"/>
            <a:ext cx="921906" cy="866591"/>
          </a:xfrm>
          <a:prstGeom prst="rect">
            <a:avLst/>
          </a:prstGeom>
        </p:spPr>
      </p:pic>
      <p:pic>
        <p:nvPicPr>
          <p:cNvPr id="16" name="Picture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10930" y="4426287"/>
            <a:ext cx="1004395" cy="705428"/>
          </a:xfrm>
          <a:prstGeom prst="rect">
            <a:avLst/>
          </a:prstGeom>
        </p:spPr>
      </p:pic>
      <p:pic>
        <p:nvPicPr>
          <p:cNvPr id="17" name="Picture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3000228">
            <a:off x="7005649" y="3316043"/>
            <a:ext cx="393182" cy="810937"/>
          </a:xfrm>
          <a:prstGeom prst="rect">
            <a:avLst/>
          </a:prstGeom>
        </p:spPr>
      </p:pic>
      <p:pic>
        <p:nvPicPr>
          <p:cNvPr id="20" name="Picture 1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009349">
            <a:off x="1289733" y="2321305"/>
            <a:ext cx="894410" cy="867578"/>
          </a:xfrm>
          <a:prstGeom prst="rect">
            <a:avLst/>
          </a:prstGeom>
        </p:spPr>
      </p:pic>
      <p:sp>
        <p:nvSpPr>
          <p:cNvPr id="7" name="TextBox 6"/>
          <p:cNvSpPr txBox="1"/>
          <p:nvPr/>
        </p:nvSpPr>
        <p:spPr>
          <a:xfrm>
            <a:off x="2687699" y="1889673"/>
            <a:ext cx="1564640" cy="400110"/>
          </a:xfrm>
          <a:prstGeom prst="rect">
            <a:avLst/>
          </a:prstGeom>
          <a:noFill/>
        </p:spPr>
        <p:txBody>
          <a:bodyPr wrap="square" rtlCol="0">
            <a:spAutoFit/>
          </a:bodyPr>
          <a:lstStyle/>
          <a:p>
            <a:r>
              <a:rPr lang="en-GB" sz="2000" b="1" dirty="0">
                <a:solidFill>
                  <a:srgbClr val="002060"/>
                </a:solidFill>
                <a:latin typeface="Century Gothic" panose="020B0502020202020204" pitchFamily="34" charset="0"/>
              </a:rPr>
              <a:t>Statement</a:t>
            </a:r>
            <a:endParaRPr lang="en-GB" b="1" dirty="0">
              <a:solidFill>
                <a:srgbClr val="002060"/>
              </a:solidFill>
            </a:endParaRPr>
          </a:p>
        </p:txBody>
      </p:sp>
      <p:sp>
        <p:nvSpPr>
          <p:cNvPr id="26" name="TextBox 25"/>
          <p:cNvSpPr txBox="1"/>
          <p:nvPr/>
        </p:nvSpPr>
        <p:spPr>
          <a:xfrm>
            <a:off x="4424857" y="1889673"/>
            <a:ext cx="1641548" cy="400110"/>
          </a:xfrm>
          <a:prstGeom prst="rect">
            <a:avLst/>
          </a:prstGeom>
          <a:noFill/>
        </p:spPr>
        <p:txBody>
          <a:bodyPr wrap="square" rtlCol="0">
            <a:spAutoFit/>
          </a:bodyPr>
          <a:lstStyle/>
          <a:p>
            <a:r>
              <a:rPr lang="en-GB" sz="2000" b="1" dirty="0">
                <a:solidFill>
                  <a:srgbClr val="002060"/>
                </a:solidFill>
                <a:latin typeface="Century Gothic" panose="020B0502020202020204" pitchFamily="34" charset="0"/>
              </a:rPr>
              <a:t>Question</a:t>
            </a:r>
            <a:endParaRPr lang="en-GB" b="1" dirty="0">
              <a:solidFill>
                <a:srgbClr val="002060"/>
              </a:solidFill>
            </a:endParaRPr>
          </a:p>
        </p:txBody>
      </p:sp>
      <p:sp>
        <p:nvSpPr>
          <p:cNvPr id="27" name="TextBox 26"/>
          <p:cNvSpPr txBox="1"/>
          <p:nvPr/>
        </p:nvSpPr>
        <p:spPr>
          <a:xfrm>
            <a:off x="8107472" y="1889673"/>
            <a:ext cx="1564640" cy="400110"/>
          </a:xfrm>
          <a:prstGeom prst="rect">
            <a:avLst/>
          </a:prstGeom>
          <a:noFill/>
        </p:spPr>
        <p:txBody>
          <a:bodyPr wrap="square" rtlCol="0">
            <a:spAutoFit/>
          </a:bodyPr>
          <a:lstStyle/>
          <a:p>
            <a:r>
              <a:rPr lang="en-GB" sz="2000" b="1" dirty="0">
                <a:solidFill>
                  <a:srgbClr val="002060"/>
                </a:solidFill>
                <a:latin typeface="Century Gothic" panose="020B0502020202020204" pitchFamily="34" charset="0"/>
              </a:rPr>
              <a:t>Statement</a:t>
            </a:r>
            <a:endParaRPr lang="en-GB" b="1" dirty="0">
              <a:solidFill>
                <a:srgbClr val="002060"/>
              </a:solidFill>
            </a:endParaRPr>
          </a:p>
        </p:txBody>
      </p:sp>
      <p:sp>
        <p:nvSpPr>
          <p:cNvPr id="29" name="TextBox 28"/>
          <p:cNvSpPr txBox="1"/>
          <p:nvPr/>
        </p:nvSpPr>
        <p:spPr>
          <a:xfrm>
            <a:off x="10078059" y="1889673"/>
            <a:ext cx="1564640" cy="400110"/>
          </a:xfrm>
          <a:prstGeom prst="rect">
            <a:avLst/>
          </a:prstGeom>
          <a:noFill/>
        </p:spPr>
        <p:txBody>
          <a:bodyPr wrap="square" rtlCol="0">
            <a:spAutoFit/>
          </a:bodyPr>
          <a:lstStyle/>
          <a:p>
            <a:r>
              <a:rPr lang="en-GB" sz="2000" b="1" dirty="0">
                <a:solidFill>
                  <a:srgbClr val="002060"/>
                </a:solidFill>
                <a:latin typeface="Century Gothic" panose="020B0502020202020204" pitchFamily="34" charset="0"/>
              </a:rPr>
              <a:t>Question</a:t>
            </a:r>
            <a:endParaRPr lang="en-GB" b="1" dirty="0">
              <a:solidFill>
                <a:srgbClr val="002060"/>
              </a:solidFill>
            </a:endParaRPr>
          </a:p>
        </p:txBody>
      </p:sp>
      <p:pic>
        <p:nvPicPr>
          <p:cNvPr id="30" name="Picture 2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116445" y="2444357"/>
            <a:ext cx="498794" cy="519576"/>
          </a:xfrm>
          <a:prstGeom prst="rect">
            <a:avLst/>
          </a:prstGeom>
        </p:spPr>
      </p:pic>
      <p:pic>
        <p:nvPicPr>
          <p:cNvPr id="32" name="Picture 3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927948" y="3434140"/>
            <a:ext cx="498794" cy="519576"/>
          </a:xfrm>
          <a:prstGeom prst="rect">
            <a:avLst/>
          </a:prstGeom>
        </p:spPr>
      </p:pic>
      <p:pic>
        <p:nvPicPr>
          <p:cNvPr id="34" name="Picture 3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135043" y="4388034"/>
            <a:ext cx="498794" cy="519576"/>
          </a:xfrm>
          <a:prstGeom prst="rect">
            <a:avLst/>
          </a:prstGeom>
        </p:spPr>
      </p:pic>
      <p:pic>
        <p:nvPicPr>
          <p:cNvPr id="35" name="Picture 3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969582" y="5449160"/>
            <a:ext cx="498794" cy="519576"/>
          </a:xfrm>
          <a:prstGeom prst="rect">
            <a:avLst/>
          </a:prstGeom>
        </p:spPr>
      </p:pic>
      <p:pic>
        <p:nvPicPr>
          <p:cNvPr id="36" name="Picture 3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489114" y="2407945"/>
            <a:ext cx="498794" cy="519576"/>
          </a:xfrm>
          <a:prstGeom prst="rect">
            <a:avLst/>
          </a:prstGeom>
        </p:spPr>
      </p:pic>
      <p:pic>
        <p:nvPicPr>
          <p:cNvPr id="39" name="Picture 3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669990" y="3436073"/>
            <a:ext cx="498794" cy="519576"/>
          </a:xfrm>
          <a:prstGeom prst="rect">
            <a:avLst/>
          </a:prstGeom>
        </p:spPr>
      </p:pic>
      <p:pic>
        <p:nvPicPr>
          <p:cNvPr id="40" name="Picture 3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638573" y="4511439"/>
            <a:ext cx="498794" cy="519576"/>
          </a:xfrm>
          <a:prstGeom prst="rect">
            <a:avLst/>
          </a:prstGeom>
        </p:spPr>
      </p:pic>
      <p:pic>
        <p:nvPicPr>
          <p:cNvPr id="41" name="Picture 4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501781" y="5419972"/>
            <a:ext cx="498794" cy="519576"/>
          </a:xfrm>
          <a:prstGeom prst="rect">
            <a:avLst/>
          </a:prstGeom>
        </p:spPr>
      </p:pic>
      <p:sp>
        <p:nvSpPr>
          <p:cNvPr id="2" name="Action Button: Custom 1">
            <a:hlinkClick r:id="" action="ppaction://noaction" highlightClick="1">
              <a:snd r:embed="rId11" name="week 4_slide 7_item 1.wav"/>
            </a:hlinkClick>
          </p:cNvPr>
          <p:cNvSpPr/>
          <p:nvPr/>
        </p:nvSpPr>
        <p:spPr>
          <a:xfrm>
            <a:off x="670261" y="2476281"/>
            <a:ext cx="470212" cy="487652"/>
          </a:xfrm>
          <a:prstGeom prst="actionButtonBlank">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latin typeface="Century Gothic" panose="020B0502020202020204" pitchFamily="34" charset="0"/>
              </a:rPr>
              <a:t>1</a:t>
            </a:r>
          </a:p>
        </p:txBody>
      </p:sp>
      <p:sp>
        <p:nvSpPr>
          <p:cNvPr id="28" name="Action Button: Custom 27">
            <a:hlinkClick r:id="" action="ppaction://noaction" highlightClick="1">
              <a:snd r:embed="rId12" name="week 4_slide 7_item 2.wav"/>
            </a:hlinkClick>
          </p:cNvPr>
          <p:cNvSpPr/>
          <p:nvPr/>
        </p:nvSpPr>
        <p:spPr>
          <a:xfrm>
            <a:off x="663260" y="3477686"/>
            <a:ext cx="470212" cy="487652"/>
          </a:xfrm>
          <a:prstGeom prst="actionButtonBlank">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latin typeface="Century Gothic" panose="020B0502020202020204" pitchFamily="34" charset="0"/>
              </a:rPr>
              <a:t>2</a:t>
            </a:r>
          </a:p>
        </p:txBody>
      </p:sp>
      <p:sp>
        <p:nvSpPr>
          <p:cNvPr id="31" name="Action Button: Custom 30">
            <a:hlinkClick r:id="" action="ppaction://noaction" highlightClick="1">
              <a:snd r:embed="rId13" name="week 4_slide 7_item 3.wav"/>
            </a:hlinkClick>
          </p:cNvPr>
          <p:cNvSpPr/>
          <p:nvPr/>
        </p:nvSpPr>
        <p:spPr>
          <a:xfrm>
            <a:off x="677997" y="4489990"/>
            <a:ext cx="470212" cy="487652"/>
          </a:xfrm>
          <a:prstGeom prst="actionButtonBlank">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latin typeface="Century Gothic" panose="020B0502020202020204" pitchFamily="34" charset="0"/>
              </a:rPr>
              <a:t>3</a:t>
            </a:r>
          </a:p>
        </p:txBody>
      </p:sp>
      <p:sp>
        <p:nvSpPr>
          <p:cNvPr id="42" name="Action Button: Custom 41">
            <a:hlinkClick r:id="" action="ppaction://noaction" highlightClick="1">
              <a:snd r:embed="rId14" name="week 4_slide 7_item 5.wav"/>
            </a:hlinkClick>
          </p:cNvPr>
          <p:cNvSpPr/>
          <p:nvPr/>
        </p:nvSpPr>
        <p:spPr>
          <a:xfrm>
            <a:off x="6168665" y="2476281"/>
            <a:ext cx="470212" cy="487652"/>
          </a:xfrm>
          <a:prstGeom prst="actionButtonBlank">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latin typeface="Century Gothic" panose="020B0502020202020204" pitchFamily="34" charset="0"/>
              </a:rPr>
              <a:t>5</a:t>
            </a:r>
          </a:p>
        </p:txBody>
      </p:sp>
      <p:sp>
        <p:nvSpPr>
          <p:cNvPr id="43" name="Action Button: Custom 42">
            <a:hlinkClick r:id="" action="ppaction://noaction" highlightClick="1">
              <a:snd r:embed="rId15" name="week 4_slide 7_item 6.wav"/>
            </a:hlinkClick>
          </p:cNvPr>
          <p:cNvSpPr/>
          <p:nvPr/>
        </p:nvSpPr>
        <p:spPr>
          <a:xfrm>
            <a:off x="6168665" y="3466819"/>
            <a:ext cx="470212" cy="487652"/>
          </a:xfrm>
          <a:prstGeom prst="actionButtonBlank">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latin typeface="Century Gothic" panose="020B0502020202020204" pitchFamily="34" charset="0"/>
              </a:rPr>
              <a:t>6</a:t>
            </a:r>
          </a:p>
        </p:txBody>
      </p:sp>
      <p:sp>
        <p:nvSpPr>
          <p:cNvPr id="45" name="Action Button: Custom 44">
            <a:hlinkClick r:id="" action="ppaction://noaction" highlightClick="1">
              <a:snd r:embed="rId16" name="tu as ordina.wav"/>
            </a:hlinkClick>
          </p:cNvPr>
          <p:cNvSpPr/>
          <p:nvPr/>
        </p:nvSpPr>
        <p:spPr>
          <a:xfrm>
            <a:off x="6168665" y="5515867"/>
            <a:ext cx="470212" cy="487652"/>
          </a:xfrm>
          <a:prstGeom prst="actionButtonBlank">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latin typeface="Century Gothic" panose="020B0502020202020204" pitchFamily="34" charset="0"/>
              </a:rPr>
              <a:t>8</a:t>
            </a:r>
          </a:p>
        </p:txBody>
      </p:sp>
      <p:sp>
        <p:nvSpPr>
          <p:cNvPr id="46" name="Action Button: Custom 45">
            <a:hlinkClick r:id="" action="ppaction://noaction" highlightClick="1">
              <a:snd r:embed="rId17" name="week 4_slide 7_item 4.wav"/>
            </a:hlinkClick>
          </p:cNvPr>
          <p:cNvSpPr/>
          <p:nvPr/>
        </p:nvSpPr>
        <p:spPr>
          <a:xfrm>
            <a:off x="677997" y="5496177"/>
            <a:ext cx="470212" cy="487652"/>
          </a:xfrm>
          <a:prstGeom prst="actionButtonBlank">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latin typeface="Century Gothic" panose="020B0502020202020204" pitchFamily="34" charset="0"/>
              </a:rPr>
              <a:t>4</a:t>
            </a:r>
          </a:p>
        </p:txBody>
      </p:sp>
      <p:sp>
        <p:nvSpPr>
          <p:cNvPr id="47" name="Action Button: Custom 46">
            <a:hlinkClick r:id="" action="ppaction://noaction" highlightClick="1">
              <a:snd r:embed="rId18" name="week 4_slide 7_item 7.wav"/>
            </a:hlinkClick>
          </p:cNvPr>
          <p:cNvSpPr/>
          <p:nvPr/>
        </p:nvSpPr>
        <p:spPr>
          <a:xfrm>
            <a:off x="6168665" y="4503203"/>
            <a:ext cx="470212" cy="487652"/>
          </a:xfrm>
          <a:prstGeom prst="actionButtonBlank">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latin typeface="Century Gothic" panose="020B0502020202020204" pitchFamily="34" charset="0"/>
              </a:rPr>
              <a:t>7</a:t>
            </a:r>
          </a:p>
        </p:txBody>
      </p:sp>
      <p:sp>
        <p:nvSpPr>
          <p:cNvPr id="44" name="Rounded Rectangle 46">
            <a:extLst>
              <a:ext uri="{FF2B5EF4-FFF2-40B4-BE49-F238E27FC236}">
                <a16:creationId xmlns:a16="http://schemas.microsoft.com/office/drawing/2014/main" id="{68EE9372-8C63-43E5-8440-7104EB816B85}"/>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48" name="Picture 47" descr="background rectangle">
            <a:extLst>
              <a:ext uri="{FF2B5EF4-FFF2-40B4-BE49-F238E27FC236}">
                <a16:creationId xmlns:a16="http://schemas.microsoft.com/office/drawing/2014/main" id="{87D8A8DD-A3C3-4154-978D-FD65DF42645F}"/>
              </a:ext>
              <a:ext uri="{C183D7F6-B498-43B3-948B-1728B52AA6E4}">
                <adec:decorative xmlns:adec="http://schemas.microsoft.com/office/drawing/2017/decorative" val="1"/>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9" name="Title 3">
            <a:extLst>
              <a:ext uri="{FF2B5EF4-FFF2-40B4-BE49-F238E27FC236}">
                <a16:creationId xmlns:a16="http://schemas.microsoft.com/office/drawing/2014/main" id="{C8C32DCE-5F5A-4E3D-AFBE-1D3C423E0EAA}"/>
              </a:ext>
            </a:extLst>
          </p:cNvPr>
          <p:cNvSpPr>
            <a:spLocks noGrp="1"/>
          </p:cNvSpPr>
          <p:nvPr>
            <p:ph type="title"/>
          </p:nvPr>
        </p:nvSpPr>
        <p:spPr>
          <a:xfrm>
            <a:off x="0" y="296864"/>
            <a:ext cx="5265384" cy="707849"/>
          </a:xfrm>
        </p:spPr>
        <p:txBody>
          <a:bodyPr>
            <a:normAutofit/>
          </a:bodyPr>
          <a:lstStyle/>
          <a:p>
            <a:r>
              <a:rPr lang="en-GB" sz="3600" b="1" dirty="0">
                <a:solidFill>
                  <a:schemeClr val="bg1"/>
                </a:solidFill>
              </a:rPr>
              <a:t>Statement or question?</a:t>
            </a:r>
          </a:p>
        </p:txBody>
      </p:sp>
      <p:sp>
        <p:nvSpPr>
          <p:cNvPr id="38" name="TextBox 37">
            <a:extLst>
              <a:ext uri="{FF2B5EF4-FFF2-40B4-BE49-F238E27FC236}">
                <a16:creationId xmlns:a16="http://schemas.microsoft.com/office/drawing/2014/main" id="{C002E6F5-AA7C-4502-A764-4549A2B187A1}"/>
              </a:ext>
            </a:extLst>
          </p:cNvPr>
          <p:cNvSpPr txBox="1"/>
          <p:nvPr/>
        </p:nvSpPr>
        <p:spPr>
          <a:xfrm>
            <a:off x="180000" y="1296000"/>
            <a:ext cx="11729921" cy="461665"/>
          </a:xfrm>
          <a:prstGeom prst="rect">
            <a:avLst/>
          </a:prstGeom>
          <a:noFill/>
        </p:spPr>
        <p:txBody>
          <a:bodyPr wrap="square" rtlCol="0">
            <a:spAutoFit/>
          </a:bodyPr>
          <a:lstStyle/>
          <a:p>
            <a:r>
              <a:rPr lang="en-US" sz="2400" dirty="0" err="1">
                <a:solidFill>
                  <a:srgbClr val="4472C4">
                    <a:lumMod val="50000"/>
                  </a:srgbClr>
                </a:solidFill>
                <a:latin typeface="Century Gothic" panose="020F0302020204030204"/>
              </a:rPr>
              <a:t>Léa</a:t>
            </a:r>
            <a:r>
              <a:rPr lang="en-US" sz="2400" dirty="0">
                <a:solidFill>
                  <a:srgbClr val="4472C4">
                    <a:lumMod val="50000"/>
                  </a:srgbClr>
                </a:solidFill>
                <a:latin typeface="Century Gothic" panose="020F0302020204030204"/>
              </a:rPr>
              <a:t> leaves Amir a voicemail. Is she </a:t>
            </a:r>
            <a:r>
              <a:rPr lang="en-US" sz="2400" b="1" dirty="0">
                <a:solidFill>
                  <a:srgbClr val="4472C4">
                    <a:lumMod val="50000"/>
                  </a:srgbClr>
                </a:solidFill>
                <a:latin typeface="Century Gothic" panose="020F0302020204030204"/>
              </a:rPr>
              <a:t>telling</a:t>
            </a:r>
            <a:r>
              <a:rPr lang="en-US" sz="2400" dirty="0">
                <a:solidFill>
                  <a:srgbClr val="4472C4">
                    <a:lumMod val="50000"/>
                  </a:srgbClr>
                </a:solidFill>
                <a:latin typeface="Century Gothic" panose="020F0302020204030204"/>
              </a:rPr>
              <a:t> Amir what he has, or </a:t>
            </a:r>
            <a:r>
              <a:rPr lang="en-US" sz="2400" b="1" dirty="0">
                <a:solidFill>
                  <a:srgbClr val="4472C4">
                    <a:lumMod val="50000"/>
                  </a:srgbClr>
                </a:solidFill>
                <a:latin typeface="Century Gothic" panose="020F0302020204030204"/>
              </a:rPr>
              <a:t>asking</a:t>
            </a:r>
            <a:r>
              <a:rPr lang="en-US" sz="2400" dirty="0">
                <a:solidFill>
                  <a:srgbClr val="4472C4">
                    <a:lumMod val="50000"/>
                  </a:srgbClr>
                </a:solidFill>
                <a:latin typeface="Century Gothic" panose="020F0302020204030204"/>
              </a:rPr>
              <a:t> him?</a:t>
            </a:r>
            <a:endParaRPr lang="en-US" sz="2400" b="1" dirty="0">
              <a:solidFill>
                <a:srgbClr val="4472C4">
                  <a:lumMod val="50000"/>
                </a:srgbClr>
              </a:solidFill>
              <a:latin typeface="Century Gothic" panose="020F0302020204030204"/>
            </a:endParaRPr>
          </a:p>
        </p:txBody>
      </p:sp>
      <p:pic>
        <p:nvPicPr>
          <p:cNvPr id="14" name="Picture 13" descr="A picture containing shirt&#10;&#10;Description automatically generated">
            <a:extLst>
              <a:ext uri="{FF2B5EF4-FFF2-40B4-BE49-F238E27FC236}">
                <a16:creationId xmlns:a16="http://schemas.microsoft.com/office/drawing/2014/main" id="{4EA41DF3-2814-490C-AE89-98EF4A048A67}"/>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7193997" y="-72476"/>
            <a:ext cx="1242657" cy="1242657"/>
          </a:xfrm>
          <a:prstGeom prst="rect">
            <a:avLst/>
          </a:prstGeom>
        </p:spPr>
      </p:pic>
      <p:pic>
        <p:nvPicPr>
          <p:cNvPr id="19" name="Picture 18" descr="A close up of a logo&#10;&#10;Description automatically generated">
            <a:extLst>
              <a:ext uri="{FF2B5EF4-FFF2-40B4-BE49-F238E27FC236}">
                <a16:creationId xmlns:a16="http://schemas.microsoft.com/office/drawing/2014/main" id="{38CC8CEB-5108-4789-979D-29CA87BD5AF7}"/>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8460161" y="0"/>
            <a:ext cx="1163992" cy="1163992"/>
          </a:xfrm>
          <a:prstGeom prst="rect">
            <a:avLst/>
          </a:prstGeom>
        </p:spPr>
      </p:pic>
      <p:pic>
        <p:nvPicPr>
          <p:cNvPr id="3074" name="Picture 2" descr="Gis Computer Glenn Rolla Clip Art">
            <a:extLst>
              <a:ext uri="{FF2B5EF4-FFF2-40B4-BE49-F238E27FC236}">
                <a16:creationId xmlns:a16="http://schemas.microsoft.com/office/drawing/2014/main" id="{32FC3875-9447-4AF8-A37E-ACA0ADDC7CAB}"/>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6803268" y="5496177"/>
            <a:ext cx="951564" cy="6660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6131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2" name="Group 1" descr="background rectangle">
            <a:extLst>
              <a:ext uri="{C183D7F6-B498-43B3-948B-1728B52AA6E4}">
                <adec:decorative xmlns:adec="http://schemas.microsoft.com/office/drawing/2017/decorative" val="1"/>
              </a:ext>
            </a:extLst>
          </p:cNvPr>
          <p:cNvGrpSpPr/>
          <p:nvPr/>
        </p:nvGrpSpPr>
        <p:grpSpPr>
          <a:xfrm>
            <a:off x="0" y="0"/>
            <a:ext cx="12172735" cy="6860761"/>
            <a:chOff x="-5614" y="-2779"/>
            <a:chExt cx="12172735" cy="6906416"/>
          </a:xfrm>
        </p:grpSpPr>
        <p:grpSp>
          <p:nvGrpSpPr>
            <p:cNvPr id="8" name="Group 7"/>
            <p:cNvGrpSpPr/>
            <p:nvPr/>
          </p:nvGrpSpPr>
          <p:grpSpPr>
            <a:xfrm>
              <a:off x="-2804" y="-1388"/>
              <a:ext cx="12169925" cy="6903634"/>
              <a:chOff x="53641" y="-1388"/>
              <a:chExt cx="12169925" cy="6903634"/>
            </a:xfrm>
            <a:solidFill>
              <a:srgbClr val="E3EAFD"/>
            </a:solidFill>
          </p:grpSpPr>
          <p:sp>
            <p:nvSpPr>
              <p:cNvPr id="9" name="Isosceles Triangle 8">
                <a:extLst>
                  <a:ext uri="{C183D7F6-B498-43B3-948B-1728B52AA6E4}">
                    <adec:decorative xmlns:adec="http://schemas.microsoft.com/office/drawing/2017/decorative" val="1"/>
                  </a:ext>
                </a:extLst>
              </p:cNvPr>
              <p:cNvSpPr/>
              <p:nvPr/>
            </p:nvSpPr>
            <p:spPr>
              <a:xfrm rot="5400000">
                <a:off x="4989567" y="-331753"/>
                <a:ext cx="6903634" cy="7564364"/>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Rectangle 9"/>
              <p:cNvSpPr/>
              <p:nvPr/>
            </p:nvSpPr>
            <p:spPr>
              <a:xfrm>
                <a:off x="53641" y="0"/>
                <a:ext cx="4635976" cy="690224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64041" y="-321449"/>
              <a:ext cx="6903637" cy="7540978"/>
            </a:xfrm>
            <a:prstGeom prst="triangle">
              <a:avLst>
                <a:gd name="adj" fmla="val 0"/>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 name="Rectangle 4">
              <a:extLst>
                <a:ext uri="{C183D7F6-B498-43B3-948B-1728B52AA6E4}">
                  <adec:decorative xmlns:adec="http://schemas.microsoft.com/office/drawing/2017/decorative" val="1"/>
                </a:ext>
              </a:extLst>
            </p:cNvPr>
            <p:cNvSpPr/>
            <p:nvPr/>
          </p:nvSpPr>
          <p:spPr>
            <a:xfrm>
              <a:off x="-5614" y="1"/>
              <a:ext cx="4350984" cy="6903636"/>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3" name="Title 2">
            <a:extLst>
              <a:ext uri="{FF2B5EF4-FFF2-40B4-BE49-F238E27FC236}">
                <a16:creationId xmlns:a16="http://schemas.microsoft.com/office/drawing/2014/main" id="{364517F0-A710-4042-8099-701E8D464216}"/>
              </a:ext>
            </a:extLst>
          </p:cNvPr>
          <p:cNvSpPr>
            <a:spLocks noGrp="1"/>
          </p:cNvSpPr>
          <p:nvPr>
            <p:ph type="ctrTitle"/>
          </p:nvPr>
        </p:nvSpPr>
        <p:spPr>
          <a:xfrm>
            <a:off x="180000" y="1883962"/>
            <a:ext cx="7308549" cy="1062010"/>
          </a:xfrm>
        </p:spPr>
        <p:txBody>
          <a:bodyPr>
            <a:normAutofit fontScale="90000"/>
          </a:bodyPr>
          <a:lstStyle/>
          <a:p>
            <a:pPr algn="l"/>
            <a:r>
              <a:rPr lang="en-GB" sz="4000" b="1" dirty="0">
                <a:solidFill>
                  <a:prstClr val="white"/>
                </a:solidFill>
              </a:rPr>
              <a:t>Describing what people have</a:t>
            </a:r>
            <a:br>
              <a:rPr lang="en-GB" sz="4000" b="1" dirty="0">
                <a:solidFill>
                  <a:prstClr val="white"/>
                </a:solidFill>
              </a:rPr>
            </a:br>
            <a:endParaRPr lang="en-US" sz="4000" dirty="0"/>
          </a:p>
        </p:txBody>
      </p:sp>
      <p:sp>
        <p:nvSpPr>
          <p:cNvPr id="6" name="Subtitle 5">
            <a:extLst>
              <a:ext uri="{FF2B5EF4-FFF2-40B4-BE49-F238E27FC236}">
                <a16:creationId xmlns:a16="http://schemas.microsoft.com/office/drawing/2014/main" id="{40A580B7-C268-0342-99CB-FE5B503198AA}"/>
              </a:ext>
            </a:extLst>
          </p:cNvPr>
          <p:cNvSpPr>
            <a:spLocks noGrp="1"/>
          </p:cNvSpPr>
          <p:nvPr>
            <p:ph type="subTitle" idx="1"/>
          </p:nvPr>
        </p:nvSpPr>
        <p:spPr>
          <a:xfrm>
            <a:off x="180000" y="2542938"/>
            <a:ext cx="7748076" cy="886062"/>
          </a:xfrm>
        </p:spPr>
        <p:txBody>
          <a:bodyPr>
            <a:noAutofit/>
          </a:bodyPr>
          <a:lstStyle/>
          <a:p>
            <a:pPr algn="l"/>
            <a:r>
              <a:rPr lang="en-GB" sz="3000" dirty="0">
                <a:solidFill>
                  <a:prstClr val="white"/>
                </a:solidFill>
              </a:rPr>
              <a:t>post-nominal position of adjectives (attributive, i.e. with noun)</a:t>
            </a:r>
          </a:p>
          <a:p>
            <a:pPr algn="l"/>
            <a:r>
              <a:rPr lang="en-GB" sz="3000" dirty="0">
                <a:solidFill>
                  <a:prstClr val="white"/>
                </a:solidFill>
              </a:rPr>
              <a:t>SSC [</a:t>
            </a:r>
            <a:r>
              <a:rPr lang="en-GB" sz="3000" dirty="0" err="1">
                <a:solidFill>
                  <a:prstClr val="white"/>
                </a:solidFill>
              </a:rPr>
              <a:t>ou</a:t>
            </a:r>
            <a:r>
              <a:rPr lang="en-GB" sz="3000" dirty="0">
                <a:solidFill>
                  <a:prstClr val="white"/>
                </a:solidFill>
              </a:rPr>
              <a:t>]</a:t>
            </a:r>
          </a:p>
          <a:p>
            <a:endParaRPr lang="en-US" dirty="0"/>
          </a:p>
        </p:txBody>
      </p:sp>
      <p:sp>
        <p:nvSpPr>
          <p:cNvPr id="11" name="Title 3">
            <a:extLst>
              <a:ext uri="{FF2B5EF4-FFF2-40B4-BE49-F238E27FC236}">
                <a16:creationId xmlns:a16="http://schemas.microsoft.com/office/drawing/2014/main" id="{7B424077-B2D5-46AA-BDA8-6FF15DA500E8}"/>
              </a:ext>
            </a:extLst>
          </p:cNvPr>
          <p:cNvSpPr txBox="1">
            <a:spLocks/>
          </p:cNvSpPr>
          <p:nvPr/>
        </p:nvSpPr>
        <p:spPr>
          <a:xfrm>
            <a:off x="253338" y="4865362"/>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Y7 French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1.1 - Week 4 - Lesson 8</a:t>
            </a:r>
          </a:p>
        </p:txBody>
      </p:sp>
      <p:sp>
        <p:nvSpPr>
          <p:cNvPr id="13" name="Title 3">
            <a:extLst>
              <a:ext uri="{FF2B5EF4-FFF2-40B4-BE49-F238E27FC236}">
                <a16:creationId xmlns:a16="http://schemas.microsoft.com/office/drawing/2014/main" id="{502CB826-070E-7442-AEA1-0E03C56E046F}"/>
              </a:ext>
            </a:extLst>
          </p:cNvPr>
          <p:cNvSpPr txBox="1">
            <a:spLocks/>
          </p:cNvSpPr>
          <p:nvPr/>
        </p:nvSpPr>
        <p:spPr>
          <a:xfrm>
            <a:off x="235003" y="5666212"/>
            <a:ext cx="4661170" cy="1080309"/>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Stephen Owen / Rachel Hawkes / Catherine Morris</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by: </a:t>
            </a:r>
            <a:r>
              <a:rPr kumimoji="0" lang="en-GB" sz="1400" b="0"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Chloé</a:t>
            </a: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a:t>
            </a:r>
            <a:r>
              <a:rPr kumimoji="0" lang="en-GB" sz="1400" b="0"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Motard</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 </a:t>
            </a:r>
            <a:r>
              <a:rPr lang="en-GB" sz="1400" dirty="0">
                <a:solidFill>
                  <a:prstClr val="white"/>
                </a:solidFill>
                <a:latin typeface="Century Gothic" panose="020B0502020202020204" pitchFamily="34" charset="0"/>
              </a:rPr>
              <a:t>04/08/2022</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1531499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793C6CC-175E-0843-A898-C8850ACB9CA5}"/>
              </a:ext>
            </a:extLst>
          </p:cNvPr>
          <p:cNvSpPr>
            <a:spLocks noGrp="1"/>
          </p:cNvSpPr>
          <p:nvPr>
            <p:ph type="title"/>
          </p:nvPr>
        </p:nvSpPr>
        <p:spPr>
          <a:xfrm>
            <a:off x="207368" y="-976776"/>
            <a:ext cx="10515600" cy="1325563"/>
          </a:xfrm>
        </p:spPr>
        <p:txBody>
          <a:bodyPr/>
          <a:lstStyle/>
          <a:p>
            <a:pPr lvl="0">
              <a:lnSpc>
                <a:spcPct val="100000"/>
              </a:lnSpc>
              <a:spcBef>
                <a:spcPts val="0"/>
              </a:spcBef>
            </a:pPr>
            <a:r>
              <a:rPr lang="en-GB" sz="24000" b="1" dirty="0" err="1">
                <a:solidFill>
                  <a:srgbClr val="115076"/>
                </a:solidFill>
                <a:latin typeface="Century Gothic" panose="020B0502020202020204" pitchFamily="34" charset="0"/>
                <a:ea typeface="+mn-ea"/>
                <a:cs typeface="Calibri" panose="020F0502020204030204" pitchFamily="34" charset="0"/>
              </a:rPr>
              <a:t>ou</a:t>
            </a:r>
            <a:endParaRPr lang="en-US" dirty="0"/>
          </a:p>
        </p:txBody>
      </p:sp>
      <p:pic>
        <p:nvPicPr>
          <p:cNvPr id="9" name="Picture 8" descr="group of childre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17424" y="1771377"/>
            <a:ext cx="3451541" cy="2794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4263607" y="4455204"/>
            <a:ext cx="3664786" cy="193899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a:t>
            </a: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ou</a:t>
            </a:r>
            <a:r>
              <a:rPr kumimoji="0" lang="en-GB" sz="1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a:t>
            </a:r>
          </a:p>
        </p:txBody>
      </p:sp>
    </p:spTree>
    <p:extLst>
      <p:ext uri="{BB962C8B-B14F-4D97-AF65-F5344CB8AC3E}">
        <p14:creationId xmlns:p14="http://schemas.microsoft.com/office/powerpoint/2010/main" val="2096509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ou.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4" name="ou nous.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subTnLst>
                                    <p:audio>
                                      <p:cMediaNode>
                                        <p:cTn display="0" masterRel="sameClick">
                                          <p:stCondLst>
                                            <p:cond evt="begin" delay="0">
                                              <p:tn val="15"/>
                                            </p:cond>
                                          </p:stCondLst>
                                          <p:endCondLst>
                                            <p:cond evt="onStopAudio" delay="0">
                                              <p:tgtEl>
                                                <p:sldTgt/>
                                              </p:tgtEl>
                                            </p:cond>
                                          </p:endCondLst>
                                        </p:cTn>
                                        <p:tgtEl>
                                          <p:sndTgt r:embed="rId4" name="ou nou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A2A0C00-88F8-0B40-A74D-0B58517D86B2}"/>
              </a:ext>
            </a:extLst>
          </p:cNvPr>
          <p:cNvSpPr>
            <a:spLocks noGrp="1"/>
          </p:cNvSpPr>
          <p:nvPr>
            <p:ph type="title"/>
          </p:nvPr>
        </p:nvSpPr>
        <p:spPr>
          <a:xfrm>
            <a:off x="207368" y="-976776"/>
            <a:ext cx="10515600" cy="1325563"/>
          </a:xfrm>
        </p:spPr>
        <p:txBody>
          <a:bodyPr/>
          <a:lstStyle/>
          <a:p>
            <a:pPr lvl="0">
              <a:lnSpc>
                <a:spcPct val="100000"/>
              </a:lnSpc>
              <a:spcBef>
                <a:spcPts val="0"/>
              </a:spcBef>
            </a:pPr>
            <a:r>
              <a:rPr lang="en-GB" sz="24000" b="1" dirty="0" err="1">
                <a:solidFill>
                  <a:srgbClr val="115076"/>
                </a:solidFill>
                <a:latin typeface="Century Gothic" panose="020B0502020202020204" pitchFamily="34" charset="0"/>
                <a:ea typeface="+mn-ea"/>
                <a:cs typeface="Calibri" panose="020F0502020204030204" pitchFamily="34" charset="0"/>
              </a:rPr>
              <a:t>ou</a:t>
            </a:r>
            <a:endParaRPr lang="en-US" dirty="0"/>
          </a:p>
        </p:txBody>
      </p:sp>
      <p:sp>
        <p:nvSpPr>
          <p:cNvPr id="2" name="Rectangle 1"/>
          <p:cNvSpPr/>
          <p:nvPr/>
        </p:nvSpPr>
        <p:spPr>
          <a:xfrm>
            <a:off x="4263607" y="1839380"/>
            <a:ext cx="3664786" cy="193899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a:t>
            </a: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ou</a:t>
            </a:r>
            <a:r>
              <a:rPr kumimoji="0" lang="en-GB" sz="1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a:t>
            </a:r>
          </a:p>
        </p:txBody>
      </p:sp>
    </p:spTree>
    <p:extLst>
      <p:ext uri="{BB962C8B-B14F-4D97-AF65-F5344CB8AC3E}">
        <p14:creationId xmlns:p14="http://schemas.microsoft.com/office/powerpoint/2010/main" val="2570237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ou.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4" name="ou nou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793C6CC-175E-0843-A898-C8850ACB9CA5}"/>
              </a:ext>
            </a:extLst>
          </p:cNvPr>
          <p:cNvSpPr>
            <a:spLocks noGrp="1"/>
          </p:cNvSpPr>
          <p:nvPr>
            <p:ph type="title"/>
          </p:nvPr>
        </p:nvSpPr>
        <p:spPr>
          <a:xfrm>
            <a:off x="207368" y="-976776"/>
            <a:ext cx="10515600" cy="1325563"/>
          </a:xfrm>
        </p:spPr>
        <p:txBody>
          <a:bodyPr/>
          <a:lstStyle/>
          <a:p>
            <a:pPr lvl="0">
              <a:lnSpc>
                <a:spcPct val="100000"/>
              </a:lnSpc>
              <a:spcBef>
                <a:spcPts val="0"/>
              </a:spcBef>
            </a:pPr>
            <a:r>
              <a:rPr lang="en-GB" sz="24000" b="1" dirty="0" err="1">
                <a:solidFill>
                  <a:srgbClr val="115076"/>
                </a:solidFill>
                <a:latin typeface="Century Gothic" panose="020B0502020202020204" pitchFamily="34" charset="0"/>
                <a:ea typeface="+mn-ea"/>
                <a:cs typeface="Calibri" panose="020F0502020204030204" pitchFamily="34" charset="0"/>
              </a:rPr>
              <a:t>ou</a:t>
            </a:r>
            <a:endParaRPr lang="en-US" dirty="0"/>
          </a:p>
        </p:txBody>
      </p:sp>
      <p:pic>
        <p:nvPicPr>
          <p:cNvPr id="9" name="Picture 8" descr="group of childre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17424" y="1771377"/>
            <a:ext cx="3451541" cy="2794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4263607" y="4455204"/>
            <a:ext cx="3664786" cy="193899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a:t>
            </a: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ou</a:t>
            </a:r>
            <a:r>
              <a:rPr kumimoji="0" lang="en-GB" sz="1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a:t>
            </a:r>
          </a:p>
        </p:txBody>
      </p:sp>
    </p:spTree>
    <p:extLst>
      <p:ext uri="{BB962C8B-B14F-4D97-AF65-F5344CB8AC3E}">
        <p14:creationId xmlns:p14="http://schemas.microsoft.com/office/powerpoint/2010/main" val="1944885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31024" y="-448"/>
            <a:ext cx="10515600" cy="1325563"/>
          </a:xfrm>
        </p:spPr>
        <p:txBody>
          <a:bodyPr>
            <a:normAutofit fontScale="90000"/>
          </a:bodyPr>
          <a:lstStyle/>
          <a:p>
            <a:pPr algn="ctr"/>
            <a:r>
              <a:rPr lang="en-GB" sz="13300" b="1" dirty="0" err="1">
                <a:solidFill>
                  <a:srgbClr val="115076"/>
                </a:solidFill>
                <a:cs typeface="Calibri" panose="020F0502020204030204" pitchFamily="34" charset="0"/>
              </a:rPr>
              <a:t>ou</a:t>
            </a:r>
            <a:endParaRPr lang="en-GB" dirty="0"/>
          </a:p>
        </p:txBody>
      </p:sp>
      <p:sp>
        <p:nvSpPr>
          <p:cNvPr id="2" name="Rounded Rectangle 1" descr="rectangle"/>
          <p:cNvSpPr/>
          <p:nvPr/>
        </p:nvSpPr>
        <p:spPr>
          <a:xfrm>
            <a:off x="4634948" y="1621927"/>
            <a:ext cx="2922104" cy="2876167"/>
          </a:xfrm>
          <a:prstGeom prst="roundRect">
            <a:avLst/>
          </a:prstGeom>
          <a:no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9" name="Picture 18" descr="group of children"/>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117871" y="1858413"/>
            <a:ext cx="1941906" cy="1572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p:cNvSpPr txBox="1"/>
          <p:nvPr/>
        </p:nvSpPr>
        <p:spPr>
          <a:xfrm>
            <a:off x="4809213" y="3482431"/>
            <a:ext cx="257357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a:t>
            </a:r>
            <a:r>
              <a:rPr kumimoji="0" lang="en-GB" sz="60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ou</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a:t>
            </a:r>
            <a:endParaRPr kumimoji="0" lang="en-GB" sz="6000" b="1" i="0" u="none" strike="noStrike" kern="1200" cap="none" spc="0" normalizeH="0" baseline="0" noProof="0" dirty="0">
              <a:ln>
                <a:noFill/>
              </a:ln>
              <a:solidFill>
                <a:srgbClr val="7030A0"/>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400419" y="440878"/>
            <a:ext cx="388685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tr</a:t>
            </a:r>
            <a:r>
              <a:rPr kumimoji="0" lang="en-GB" sz="60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ou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ver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23" name="Picture 2" descr="person reaching down"/>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522796" y="1456541"/>
            <a:ext cx="1235106" cy="1603470"/>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159279" y="3590806"/>
            <a:ext cx="430140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Bonj</a:t>
            </a:r>
            <a:r>
              <a:rPr kumimoji="0" lang="en-GB" sz="60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ou</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r !</a:t>
            </a:r>
          </a:p>
        </p:txBody>
      </p:sp>
      <p:pic>
        <p:nvPicPr>
          <p:cNvPr id="10" name="Picture 9" descr="handshake"/>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112507" y="4676323"/>
            <a:ext cx="1992627" cy="1495510"/>
          </a:xfrm>
          <a:prstGeom prst="rect">
            <a:avLst/>
          </a:prstGeom>
        </p:spPr>
      </p:pic>
      <p:sp>
        <p:nvSpPr>
          <p:cNvPr id="15" name="TextBox 14"/>
          <p:cNvSpPr txBox="1"/>
          <p:nvPr/>
        </p:nvSpPr>
        <p:spPr>
          <a:xfrm>
            <a:off x="3935091" y="4714844"/>
            <a:ext cx="432181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t</a:t>
            </a:r>
            <a:r>
              <a:rPr kumimoji="0" lang="en-GB" sz="60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ou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j</a:t>
            </a:r>
            <a:r>
              <a:rPr kumimoji="0" lang="en-GB" sz="60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ou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rs</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6" name="TextBox 5"/>
          <p:cNvSpPr txBox="1"/>
          <p:nvPr/>
        </p:nvSpPr>
        <p:spPr>
          <a:xfrm>
            <a:off x="4636280" y="5525502"/>
            <a:ext cx="291944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[always; still]</a:t>
            </a:r>
          </a:p>
        </p:txBody>
      </p:sp>
      <p:sp>
        <p:nvSpPr>
          <p:cNvPr id="14" name="TextBox 13"/>
          <p:cNvSpPr txBox="1"/>
          <p:nvPr/>
        </p:nvSpPr>
        <p:spPr>
          <a:xfrm>
            <a:off x="8636449" y="489023"/>
            <a:ext cx="300738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j</a:t>
            </a:r>
            <a:r>
              <a:rPr kumimoji="0" lang="en-GB" sz="60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ou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24" name="Picture 23" descr="two children playing with a ball"/>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199960" y="1333645"/>
            <a:ext cx="1931728" cy="1764365"/>
          </a:xfrm>
          <a:prstGeom prst="rect">
            <a:avLst/>
          </a:prstGeom>
        </p:spPr>
      </p:pic>
      <p:sp>
        <p:nvSpPr>
          <p:cNvPr id="16" name="TextBox 15"/>
          <p:cNvSpPr txBox="1"/>
          <p:nvPr/>
        </p:nvSpPr>
        <p:spPr>
          <a:xfrm>
            <a:off x="8525258" y="3513700"/>
            <a:ext cx="300738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d</a:t>
            </a:r>
            <a:r>
              <a:rPr kumimoji="0" lang="en-GB" sz="60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ou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ze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3" name="Picture 2" descr="the number twelve "/>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121175" y="4493703"/>
            <a:ext cx="1815551" cy="1457943"/>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95287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ou.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subTnLst>
                                    <p:audio>
                                      <p:cMediaNode>
                                        <p:cTn display="0" masterRel="sameClick">
                                          <p:stCondLst>
                                            <p:cond evt="begin" delay="0">
                                              <p:tn val="13"/>
                                            </p:cond>
                                          </p:stCondLst>
                                          <p:endCondLst>
                                            <p:cond evt="onStopAudio" delay="0">
                                              <p:tgtEl>
                                                <p:sldTgt/>
                                              </p:tgtEl>
                                            </p:cond>
                                          </p:endCondLst>
                                        </p:cTn>
                                        <p:tgtEl>
                                          <p:sndTgt r:embed="rId4" name="ou nous.wav"/>
                                        </p:tgtEl>
                                      </p:cMediaNode>
                                    </p:audio>
                                  </p:subTnLst>
                                </p:cTn>
                              </p:par>
                              <p:par>
                                <p:cTn id="16" presetID="10" presetClass="entr" presetSubtype="0"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subTnLst>
                                    <p:audio>
                                      <p:cMediaNode>
                                        <p:cTn display="0" masterRel="sameClick">
                                          <p:stCondLst>
                                            <p:cond evt="begin" delay="0">
                                              <p:tn val="16"/>
                                            </p:cond>
                                          </p:stCondLst>
                                          <p:endCondLst>
                                            <p:cond evt="onStopAudio" delay="0">
                                              <p:tgtEl>
                                                <p:sldTgt/>
                                              </p:tgtEl>
                                            </p:cond>
                                          </p:endCondLst>
                                        </p:cTn>
                                        <p:tgtEl>
                                          <p:sndTgt r:embed="rId5" name="nous.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6" name="ou trouver.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6" name="ou trouver.wav"/>
                                        </p:tgtEl>
                                      </p:cMediaNode>
                                    </p:audio>
                                  </p:sub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subTnLst>
                                    <p:audio>
                                      <p:cMediaNode>
                                        <p:cTn display="0" masterRel="sameClick">
                                          <p:stCondLst>
                                            <p:cond evt="begin" delay="0">
                                              <p:tn val="29"/>
                                            </p:cond>
                                          </p:stCondLst>
                                          <p:endCondLst>
                                            <p:cond evt="onStopAudio" delay="0">
                                              <p:tgtEl>
                                                <p:sldTgt/>
                                              </p:tgtEl>
                                            </p:cond>
                                          </p:endCondLst>
                                        </p:cTn>
                                        <p:tgtEl>
                                          <p:sndTgt r:embed="rId7" name="ou jouer.wav"/>
                                        </p:tgtEl>
                                      </p:cMediaNode>
                                    </p:audio>
                                  </p:sub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fade">
                                      <p:cBhvr>
                                        <p:cTn id="36" dur="500"/>
                                        <p:tgtEl>
                                          <p:spTgt spid="24"/>
                                        </p:tgtEl>
                                      </p:cBhvr>
                                    </p:animEffect>
                                  </p:childTnLst>
                                  <p:subTnLst>
                                    <p:audio>
                                      <p:cMediaNode>
                                        <p:cTn display="0" masterRel="sameClick">
                                          <p:stCondLst>
                                            <p:cond evt="begin" delay="0">
                                              <p:tn val="34"/>
                                            </p:cond>
                                          </p:stCondLst>
                                          <p:endCondLst>
                                            <p:cond evt="onStopAudio" delay="0">
                                              <p:tgtEl>
                                                <p:sldTgt/>
                                              </p:tgtEl>
                                            </p:cond>
                                          </p:endCondLst>
                                        </p:cTn>
                                        <p:tgtEl>
                                          <p:sndTgt r:embed="rId7" name="ou jouer.wav"/>
                                        </p:tgtEl>
                                      </p:cMediaNode>
                                    </p:audio>
                                  </p:sub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fade">
                                      <p:cBhvr>
                                        <p:cTn id="41" dur="500"/>
                                        <p:tgtEl>
                                          <p:spTgt spid="18"/>
                                        </p:tgtEl>
                                      </p:cBhvr>
                                    </p:animEffect>
                                  </p:childTnLst>
                                  <p:subTnLst>
                                    <p:audio>
                                      <p:cMediaNode>
                                        <p:cTn display="0" masterRel="sameClick">
                                          <p:stCondLst>
                                            <p:cond evt="begin" delay="0">
                                              <p:tn val="39"/>
                                            </p:cond>
                                          </p:stCondLst>
                                          <p:endCondLst>
                                            <p:cond evt="onStopAudio" delay="0">
                                              <p:tgtEl>
                                                <p:sldTgt/>
                                              </p:tgtEl>
                                            </p:cond>
                                          </p:endCondLst>
                                        </p:cTn>
                                        <p:tgtEl>
                                          <p:sndTgt r:embed="rId8" name="ou bonjour.wav"/>
                                        </p:tgtEl>
                                      </p:cMediaNode>
                                    </p:audio>
                                  </p:sub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fade">
                                      <p:cBhvr>
                                        <p:cTn id="46" dur="500"/>
                                        <p:tgtEl>
                                          <p:spTgt spid="10"/>
                                        </p:tgtEl>
                                      </p:cBhvr>
                                    </p:animEffect>
                                  </p:childTnLst>
                                  <p:subTnLst>
                                    <p:audio>
                                      <p:cMediaNode>
                                        <p:cTn display="0" masterRel="sameClick">
                                          <p:stCondLst>
                                            <p:cond evt="begin" delay="0">
                                              <p:tn val="44"/>
                                            </p:cond>
                                          </p:stCondLst>
                                          <p:endCondLst>
                                            <p:cond evt="onStopAudio" delay="0">
                                              <p:tgtEl>
                                                <p:sldTgt/>
                                              </p:tgtEl>
                                            </p:cond>
                                          </p:endCondLst>
                                        </p:cTn>
                                        <p:tgtEl>
                                          <p:sndTgt r:embed="rId8" name="ou bonjour.wav"/>
                                        </p:tgtEl>
                                      </p:cMediaNode>
                                    </p:audio>
                                  </p:sub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fade">
                                      <p:cBhvr>
                                        <p:cTn id="51" dur="500"/>
                                        <p:tgtEl>
                                          <p:spTgt spid="15"/>
                                        </p:tgtEl>
                                      </p:cBhvr>
                                    </p:animEffect>
                                  </p:childTnLst>
                                  <p:subTnLst>
                                    <p:audio>
                                      <p:cMediaNode>
                                        <p:cTn display="0" masterRel="sameClick">
                                          <p:stCondLst>
                                            <p:cond evt="begin" delay="0">
                                              <p:tn val="49"/>
                                            </p:cond>
                                          </p:stCondLst>
                                          <p:endCondLst>
                                            <p:cond evt="onStopAudio" delay="0">
                                              <p:tgtEl>
                                                <p:sldTgt/>
                                              </p:tgtEl>
                                            </p:cond>
                                          </p:endCondLst>
                                        </p:cTn>
                                        <p:tgtEl>
                                          <p:sndTgt r:embed="rId9" name="ou toujours.wav"/>
                                        </p:tgtEl>
                                      </p:cMediaNode>
                                    </p:audio>
                                  </p:sub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6"/>
                                        </p:tgtEl>
                                        <p:attrNameLst>
                                          <p:attrName>style.visibility</p:attrName>
                                        </p:attrNameLst>
                                      </p:cBhvr>
                                      <p:to>
                                        <p:strVal val="visible"/>
                                      </p:to>
                                    </p:set>
                                    <p:animEffect transition="in" filter="fade">
                                      <p:cBhvr>
                                        <p:cTn id="56" dur="500"/>
                                        <p:tgtEl>
                                          <p:spTgt spid="6"/>
                                        </p:tgtEl>
                                      </p:cBhvr>
                                    </p:animEffect>
                                  </p:childTnLst>
                                  <p:subTnLst>
                                    <p:audio>
                                      <p:cMediaNode>
                                        <p:cTn display="0" masterRel="sameClick">
                                          <p:stCondLst>
                                            <p:cond evt="begin" delay="0">
                                              <p:tn val="54"/>
                                            </p:cond>
                                          </p:stCondLst>
                                          <p:endCondLst>
                                            <p:cond evt="onStopAudio" delay="0">
                                              <p:tgtEl>
                                                <p:sldTgt/>
                                              </p:tgtEl>
                                            </p:cond>
                                          </p:endCondLst>
                                        </p:cTn>
                                        <p:tgtEl>
                                          <p:sndTgt r:embed="rId9" name="ou toujours.wav"/>
                                        </p:tgtEl>
                                      </p:cMediaNode>
                                    </p:audio>
                                  </p:sub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16"/>
                                        </p:tgtEl>
                                        <p:attrNameLst>
                                          <p:attrName>style.visibility</p:attrName>
                                        </p:attrNameLst>
                                      </p:cBhvr>
                                      <p:to>
                                        <p:strVal val="visible"/>
                                      </p:to>
                                    </p:set>
                                    <p:animEffect transition="in" filter="fade">
                                      <p:cBhvr>
                                        <p:cTn id="61" dur="500"/>
                                        <p:tgtEl>
                                          <p:spTgt spid="16"/>
                                        </p:tgtEl>
                                      </p:cBhvr>
                                    </p:animEffect>
                                  </p:childTnLst>
                                  <p:subTnLst>
                                    <p:audio>
                                      <p:cMediaNode>
                                        <p:cTn display="0" masterRel="sameClick">
                                          <p:stCondLst>
                                            <p:cond evt="begin" delay="0">
                                              <p:tn val="59"/>
                                            </p:cond>
                                          </p:stCondLst>
                                          <p:endCondLst>
                                            <p:cond evt="onStopAudio" delay="0">
                                              <p:tgtEl>
                                                <p:sldTgt/>
                                              </p:tgtEl>
                                            </p:cond>
                                          </p:endCondLst>
                                        </p:cTn>
                                        <p:tgtEl>
                                          <p:sndTgt r:embed="rId10" name="ou douze.wav"/>
                                        </p:tgtEl>
                                      </p:cMediaNode>
                                    </p:audio>
                                  </p:sub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3"/>
                                        </p:tgtEl>
                                        <p:attrNameLst>
                                          <p:attrName>style.visibility</p:attrName>
                                        </p:attrNameLst>
                                      </p:cBhvr>
                                      <p:to>
                                        <p:strVal val="visible"/>
                                      </p:to>
                                    </p:set>
                                    <p:animEffect transition="in" filter="fade">
                                      <p:cBhvr>
                                        <p:cTn id="66" dur="500"/>
                                        <p:tgtEl>
                                          <p:spTgt spid="3"/>
                                        </p:tgtEl>
                                      </p:cBhvr>
                                    </p:animEffect>
                                  </p:childTnLst>
                                  <p:subTnLst>
                                    <p:audio>
                                      <p:cMediaNode>
                                        <p:cTn display="0" masterRel="sameClick">
                                          <p:stCondLst>
                                            <p:cond evt="begin" delay="0">
                                              <p:tn val="64"/>
                                            </p:cond>
                                          </p:stCondLst>
                                          <p:endCondLst>
                                            <p:cond evt="onStopAudio" delay="0">
                                              <p:tgtEl>
                                                <p:sldTgt/>
                                              </p:tgtEl>
                                            </p:cond>
                                          </p:endCondLst>
                                        </p:cTn>
                                        <p:tgtEl>
                                          <p:sndTgt r:embed="rId10" name="ou dou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animBg="1"/>
      <p:bldP spid="12" grpId="0"/>
      <p:bldP spid="7" grpId="0"/>
      <p:bldP spid="18" grpId="0"/>
      <p:bldP spid="15" grpId="0"/>
      <p:bldP spid="6" grpId="0"/>
      <p:bldP spid="14" grpId="0"/>
      <p:bldP spid="1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0"/>
            <a:ext cx="10515600" cy="1325563"/>
          </a:xfrm>
        </p:spPr>
        <p:txBody>
          <a:bodyPr>
            <a:normAutofit fontScale="90000"/>
          </a:bodyPr>
          <a:lstStyle/>
          <a:p>
            <a:pPr algn="ctr"/>
            <a:r>
              <a:rPr lang="en-GB" sz="13300" b="1" dirty="0" err="1">
                <a:solidFill>
                  <a:srgbClr val="115076"/>
                </a:solidFill>
                <a:cs typeface="Calibri" panose="020F0502020204030204" pitchFamily="34" charset="0"/>
              </a:rPr>
              <a:t>ou</a:t>
            </a:r>
            <a:endParaRPr lang="en-GB" dirty="0"/>
          </a:p>
        </p:txBody>
      </p:sp>
      <p:sp>
        <p:nvSpPr>
          <p:cNvPr id="2" name="Rounded Rectangle 1" descr="rectangle"/>
          <p:cNvSpPr/>
          <p:nvPr/>
        </p:nvSpPr>
        <p:spPr>
          <a:xfrm>
            <a:off x="4634948" y="1621927"/>
            <a:ext cx="2922104" cy="2876167"/>
          </a:xfrm>
          <a:prstGeom prst="roundRect">
            <a:avLst/>
          </a:prstGeom>
          <a:no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2" name="TextBox 11"/>
          <p:cNvSpPr txBox="1"/>
          <p:nvPr/>
        </p:nvSpPr>
        <p:spPr>
          <a:xfrm>
            <a:off x="4809213" y="3482431"/>
            <a:ext cx="257357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a:t>
            </a:r>
            <a:r>
              <a:rPr kumimoji="0" lang="en-GB" sz="60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ou</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a:t>
            </a:r>
            <a:endParaRPr kumimoji="0" lang="en-GB" sz="6000" b="1" i="0" u="none" strike="noStrike" kern="1200" cap="none" spc="0" normalizeH="0" baseline="0" noProof="0" dirty="0">
              <a:ln>
                <a:noFill/>
              </a:ln>
              <a:solidFill>
                <a:srgbClr val="7030A0"/>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400419" y="440878"/>
            <a:ext cx="388685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tr</a:t>
            </a:r>
            <a:r>
              <a:rPr kumimoji="0" lang="en-GB" sz="60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ou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ver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8" name="TextBox 17"/>
          <p:cNvSpPr txBox="1"/>
          <p:nvPr/>
        </p:nvSpPr>
        <p:spPr>
          <a:xfrm>
            <a:off x="159279" y="3590806"/>
            <a:ext cx="430140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Bonj</a:t>
            </a:r>
            <a:r>
              <a:rPr kumimoji="0" lang="en-GB" sz="60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ou</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r !</a:t>
            </a:r>
          </a:p>
        </p:txBody>
      </p:sp>
      <p:sp>
        <p:nvSpPr>
          <p:cNvPr id="15" name="TextBox 14"/>
          <p:cNvSpPr txBox="1"/>
          <p:nvPr/>
        </p:nvSpPr>
        <p:spPr>
          <a:xfrm>
            <a:off x="3935091" y="4714844"/>
            <a:ext cx="432181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t</a:t>
            </a:r>
            <a:r>
              <a:rPr kumimoji="0" lang="en-GB" sz="60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ou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j</a:t>
            </a:r>
            <a:r>
              <a:rPr kumimoji="0" lang="en-GB" sz="60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ou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rs</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4" name="TextBox 13"/>
          <p:cNvSpPr txBox="1"/>
          <p:nvPr/>
        </p:nvSpPr>
        <p:spPr>
          <a:xfrm>
            <a:off x="8636449" y="489023"/>
            <a:ext cx="300738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j</a:t>
            </a:r>
            <a:r>
              <a:rPr kumimoji="0" lang="en-GB" sz="60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ou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6" name="TextBox 15"/>
          <p:cNvSpPr txBox="1"/>
          <p:nvPr/>
        </p:nvSpPr>
        <p:spPr>
          <a:xfrm>
            <a:off x="8525258" y="3513700"/>
            <a:ext cx="300738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d</a:t>
            </a:r>
            <a:r>
              <a:rPr kumimoji="0" lang="en-GB" sz="60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ou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ze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10" name="Picture 9" descr="group of children">
            <a:extLst>
              <a:ext uri="{FF2B5EF4-FFF2-40B4-BE49-F238E27FC236}">
                <a16:creationId xmlns:a16="http://schemas.microsoft.com/office/drawing/2014/main" id="{C067EF51-9D17-1445-B326-7D704526C4DF}"/>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117871" y="1858413"/>
            <a:ext cx="1941906" cy="1572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64003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ou.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subTnLst>
                                    <p:audio>
                                      <p:cMediaNode>
                                        <p:cTn display="0" masterRel="sameClick">
                                          <p:stCondLst>
                                            <p:cond evt="begin" delay="0">
                                              <p:tn val="10"/>
                                            </p:cond>
                                          </p:stCondLst>
                                          <p:endCondLst>
                                            <p:cond evt="onStopAudio" delay="0">
                                              <p:tgtEl>
                                                <p:sldTgt/>
                                              </p:tgtEl>
                                            </p:cond>
                                          </p:endCondLst>
                                        </p:cTn>
                                        <p:tgtEl>
                                          <p:sndTgt r:embed="rId4" name="ou nous.wav"/>
                                        </p:tgtEl>
                                      </p:cMediaNode>
                                    </p:audio>
                                  </p:sub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subTnLst>
                                    <p:audio>
                                      <p:cMediaNode>
                                        <p:cTn display="0" masterRel="sameClick">
                                          <p:stCondLst>
                                            <p:cond evt="begin" delay="0">
                                              <p:tn val="16"/>
                                            </p:cond>
                                          </p:stCondLst>
                                          <p:endCondLst>
                                            <p:cond evt="onStopAudio" delay="0">
                                              <p:tgtEl>
                                                <p:sldTgt/>
                                              </p:tgtEl>
                                            </p:cond>
                                          </p:endCondLst>
                                        </p:cTn>
                                        <p:tgtEl>
                                          <p:sndTgt r:embed="rId5" name="nous.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6" name="ou trouver.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subTnLst>
                                    <p:audio>
                                      <p:cMediaNode>
                                        <p:cTn display="0" masterRel="sameClick">
                                          <p:stCondLst>
                                            <p:cond evt="begin" delay="0">
                                              <p:tn val="25"/>
                                            </p:cond>
                                          </p:stCondLst>
                                          <p:endCondLst>
                                            <p:cond evt="onStopAudio" delay="0">
                                              <p:tgtEl>
                                                <p:sldTgt/>
                                              </p:tgtEl>
                                            </p:cond>
                                          </p:endCondLst>
                                        </p:cTn>
                                        <p:tgtEl>
                                          <p:sndTgt r:embed="rId7" name="ou jouer.wav"/>
                                        </p:tgtEl>
                                      </p:cMediaNode>
                                    </p:audio>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subTnLst>
                                    <p:audio>
                                      <p:cMediaNode>
                                        <p:cTn display="0" masterRel="sameClick">
                                          <p:stCondLst>
                                            <p:cond evt="begin" delay="0">
                                              <p:tn val="30"/>
                                            </p:cond>
                                          </p:stCondLst>
                                          <p:endCondLst>
                                            <p:cond evt="onStopAudio" delay="0">
                                              <p:tgtEl>
                                                <p:sldTgt/>
                                              </p:tgtEl>
                                            </p:cond>
                                          </p:endCondLst>
                                        </p:cTn>
                                        <p:tgtEl>
                                          <p:sndTgt r:embed="rId8" name="ou bonjour.wav"/>
                                        </p:tgtEl>
                                      </p:cMediaNode>
                                    </p:audio>
                                  </p:sub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500"/>
                                        <p:tgtEl>
                                          <p:spTgt spid="15"/>
                                        </p:tgtEl>
                                      </p:cBhvr>
                                    </p:animEffect>
                                  </p:childTnLst>
                                  <p:subTnLst>
                                    <p:audio>
                                      <p:cMediaNode>
                                        <p:cTn display="0" masterRel="sameClick">
                                          <p:stCondLst>
                                            <p:cond evt="begin" delay="0">
                                              <p:tn val="35"/>
                                            </p:cond>
                                          </p:stCondLst>
                                          <p:endCondLst>
                                            <p:cond evt="onStopAudio" delay="0">
                                              <p:tgtEl>
                                                <p:sldTgt/>
                                              </p:tgtEl>
                                            </p:cond>
                                          </p:endCondLst>
                                        </p:cTn>
                                        <p:tgtEl>
                                          <p:sndTgt r:embed="rId9" name="ou toujours.wav"/>
                                        </p:tgtEl>
                                      </p:cMediaNode>
                                    </p:audio>
                                  </p:sub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500"/>
                                        <p:tgtEl>
                                          <p:spTgt spid="16"/>
                                        </p:tgtEl>
                                      </p:cBhvr>
                                    </p:animEffect>
                                  </p:childTnLst>
                                  <p:subTnLst>
                                    <p:audio>
                                      <p:cMediaNode>
                                        <p:cTn display="0" masterRel="sameClick">
                                          <p:stCondLst>
                                            <p:cond evt="begin" delay="0">
                                              <p:tn val="40"/>
                                            </p:cond>
                                          </p:stCondLst>
                                          <p:endCondLst>
                                            <p:cond evt="onStopAudio" delay="0">
                                              <p:tgtEl>
                                                <p:sldTgt/>
                                              </p:tgtEl>
                                            </p:cond>
                                          </p:endCondLst>
                                        </p:cTn>
                                        <p:tgtEl>
                                          <p:sndTgt r:embed="rId10" name="ou dou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animBg="1"/>
      <p:bldP spid="12" grpId="0"/>
      <p:bldP spid="7" grpId="0"/>
      <p:bldP spid="18" grpId="0"/>
      <p:bldP spid="15" grpId="0"/>
      <p:bldP spid="14" grpId="0"/>
      <p:bldP spid="1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0"/>
            <a:ext cx="10515600" cy="1325563"/>
          </a:xfrm>
        </p:spPr>
        <p:txBody>
          <a:bodyPr>
            <a:normAutofit fontScale="90000"/>
          </a:bodyPr>
          <a:lstStyle/>
          <a:p>
            <a:pPr algn="ctr"/>
            <a:r>
              <a:rPr lang="en-GB" sz="13300" b="1" dirty="0" err="1">
                <a:solidFill>
                  <a:srgbClr val="115076"/>
                </a:solidFill>
                <a:cs typeface="Calibri" panose="020F0502020204030204" pitchFamily="34" charset="0"/>
              </a:rPr>
              <a:t>ou</a:t>
            </a:r>
            <a:endParaRPr lang="en-GB" dirty="0"/>
          </a:p>
        </p:txBody>
      </p:sp>
      <p:sp>
        <p:nvSpPr>
          <p:cNvPr id="2" name="Rounded Rectangle 1" descr="rectangle"/>
          <p:cNvSpPr/>
          <p:nvPr/>
        </p:nvSpPr>
        <p:spPr>
          <a:xfrm>
            <a:off x="4634948" y="1621927"/>
            <a:ext cx="2922104" cy="2876167"/>
          </a:xfrm>
          <a:prstGeom prst="roundRect">
            <a:avLst/>
          </a:prstGeom>
          <a:no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2" name="TextBox 11"/>
          <p:cNvSpPr txBox="1"/>
          <p:nvPr/>
        </p:nvSpPr>
        <p:spPr>
          <a:xfrm>
            <a:off x="4809213" y="3482431"/>
            <a:ext cx="257357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a:t>
            </a:r>
            <a:r>
              <a:rPr kumimoji="0" lang="en-GB" sz="60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ou</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a:t>
            </a:r>
            <a:endParaRPr kumimoji="0" lang="en-GB" sz="6000" b="1" i="0" u="none" strike="noStrike" kern="1200" cap="none" spc="0" normalizeH="0" baseline="0" noProof="0" dirty="0">
              <a:ln>
                <a:noFill/>
              </a:ln>
              <a:solidFill>
                <a:srgbClr val="7030A0"/>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400419" y="440878"/>
            <a:ext cx="388685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tr</a:t>
            </a:r>
            <a:r>
              <a:rPr kumimoji="0" lang="en-GB" sz="60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ou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ver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8" name="TextBox 17"/>
          <p:cNvSpPr txBox="1"/>
          <p:nvPr/>
        </p:nvSpPr>
        <p:spPr>
          <a:xfrm>
            <a:off x="159279" y="3590806"/>
            <a:ext cx="430140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Bonj</a:t>
            </a:r>
            <a:r>
              <a:rPr kumimoji="0" lang="en-GB" sz="60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ou</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r !</a:t>
            </a:r>
          </a:p>
        </p:txBody>
      </p:sp>
      <p:sp>
        <p:nvSpPr>
          <p:cNvPr id="15" name="TextBox 14"/>
          <p:cNvSpPr txBox="1"/>
          <p:nvPr/>
        </p:nvSpPr>
        <p:spPr>
          <a:xfrm>
            <a:off x="3935091" y="4714844"/>
            <a:ext cx="432181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t</a:t>
            </a:r>
            <a:r>
              <a:rPr kumimoji="0" lang="en-GB" sz="60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ou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j</a:t>
            </a:r>
            <a:r>
              <a:rPr kumimoji="0" lang="en-GB" sz="60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ou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rs</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4" name="TextBox 13"/>
          <p:cNvSpPr txBox="1"/>
          <p:nvPr/>
        </p:nvSpPr>
        <p:spPr>
          <a:xfrm>
            <a:off x="8636449" y="489023"/>
            <a:ext cx="300738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j</a:t>
            </a:r>
            <a:r>
              <a:rPr kumimoji="0" lang="en-GB" sz="60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ou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6" name="TextBox 15"/>
          <p:cNvSpPr txBox="1"/>
          <p:nvPr/>
        </p:nvSpPr>
        <p:spPr>
          <a:xfrm>
            <a:off x="8525258" y="3513700"/>
            <a:ext cx="300738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d</a:t>
            </a:r>
            <a:r>
              <a:rPr kumimoji="0" lang="en-GB" sz="60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ou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ze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10" name="Picture 9" descr="group of children">
            <a:extLst>
              <a:ext uri="{FF2B5EF4-FFF2-40B4-BE49-F238E27FC236}">
                <a16:creationId xmlns:a16="http://schemas.microsoft.com/office/drawing/2014/main" id="{C067EF51-9D17-1445-B326-7D704526C4D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17871" y="1858413"/>
            <a:ext cx="1941906" cy="1572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33947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animBg="1"/>
      <p:bldP spid="12" grpId="0"/>
      <p:bldP spid="7" grpId="0"/>
      <p:bldP spid="18" grpId="0"/>
      <p:bldP spid="15" grpId="0"/>
      <p:bldP spid="14" grpId="0"/>
      <p:bldP spid="1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617D5-66BF-AE46-B82E-456333EC8472}"/>
              </a:ext>
            </a:extLst>
          </p:cNvPr>
          <p:cNvSpPr>
            <a:spLocks noGrp="1"/>
          </p:cNvSpPr>
          <p:nvPr>
            <p:ph type="title"/>
          </p:nvPr>
        </p:nvSpPr>
        <p:spPr>
          <a:xfrm>
            <a:off x="274492" y="-954785"/>
            <a:ext cx="10515600" cy="1325563"/>
          </a:xfrm>
        </p:spPr>
        <p:txBody>
          <a:bodyPr/>
          <a:lstStyle/>
          <a:p>
            <a:pPr lvl="0">
              <a:lnSpc>
                <a:spcPct val="100000"/>
              </a:lnSpc>
              <a:spcBef>
                <a:spcPts val="0"/>
              </a:spcBef>
            </a:pPr>
            <a:r>
              <a:rPr lang="en-GB" sz="24000" b="1" dirty="0">
                <a:solidFill>
                  <a:srgbClr val="115076"/>
                </a:solidFill>
                <a:latin typeface="Century Gothic" panose="020B0502020202020204" pitchFamily="34" charset="0"/>
                <a:ea typeface="+mn-ea"/>
                <a:cs typeface="Calibri" panose="020F0502020204030204" pitchFamily="34" charset="0"/>
              </a:rPr>
              <a:t>u</a:t>
            </a:r>
            <a:endParaRPr lang="en-US" dirty="0"/>
          </a:p>
        </p:txBody>
      </p:sp>
      <p:sp>
        <p:nvSpPr>
          <p:cNvPr id="12" name="TextBox 11"/>
          <p:cNvSpPr txBox="1"/>
          <p:nvPr/>
        </p:nvSpPr>
        <p:spPr>
          <a:xfrm>
            <a:off x="4277643" y="1861371"/>
            <a:ext cx="3636713"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t</a:t>
            </a:r>
            <a:r>
              <a:rPr kumimoji="0" lang="en-GB" sz="12000" b="1"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u</a:t>
            </a:r>
            <a:endPar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1792154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u.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subTnLst>
                                    <p:audio>
                                      <p:cMediaNode>
                                        <p:cTn display="0" masterRel="sameClick">
                                          <p:stCondLst>
                                            <p:cond evt="begin" delay="0">
                                              <p:tn val="10"/>
                                            </p:cond>
                                          </p:stCondLst>
                                          <p:endCondLst>
                                            <p:cond evt="onStopAudio" delay="0">
                                              <p:tgtEl>
                                                <p:sldTgt/>
                                              </p:tgtEl>
                                            </p:cond>
                                          </p:endCondLst>
                                        </p:cTn>
                                        <p:tgtEl>
                                          <p:sndTgt r:embed="rId4" name="u t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Phonétique</a:t>
            </a:r>
            <a:r>
              <a:rPr lang="en-GB" sz="3600" b="1" dirty="0">
                <a:solidFill>
                  <a:schemeClr val="bg1"/>
                </a:solidFill>
              </a:rPr>
              <a:t>  </a:t>
            </a:r>
          </a:p>
        </p:txBody>
      </p:sp>
      <p:sp>
        <p:nvSpPr>
          <p:cNvPr id="11" name="TextBox 10">
            <a:extLst>
              <a:ext uri="{FF2B5EF4-FFF2-40B4-BE49-F238E27FC236}">
                <a16:creationId xmlns:a16="http://schemas.microsoft.com/office/drawing/2014/main" id="{D34298F8-535D-409A-8525-1AFA832FA231}"/>
              </a:ext>
            </a:extLst>
          </p:cNvPr>
          <p:cNvSpPr txBox="1"/>
          <p:nvPr/>
        </p:nvSpPr>
        <p:spPr>
          <a:xfrm>
            <a:off x="6862224" y="3448800"/>
            <a:ext cx="220675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dirty="0">
                <a:solidFill>
                  <a:srgbClr val="4472C4">
                    <a:lumMod val="50000"/>
                  </a:srgbClr>
                </a:solidFill>
                <a:latin typeface="Century Gothic" panose="020F0302020204030204"/>
              </a:rPr>
              <a:t>b</a:t>
            </a:r>
            <a:r>
              <a:rPr lang="en-US" sz="3600" b="1" dirty="0">
                <a:solidFill>
                  <a:srgbClr val="FA6500"/>
                </a:solidFill>
                <a:latin typeface="Century Gothic" panose="020F0302020204030204"/>
              </a:rPr>
              <a:t> u</a:t>
            </a:r>
            <a:r>
              <a:rPr lang="en-US" sz="3600" b="1" dirty="0">
                <a:solidFill>
                  <a:srgbClr val="4472C4">
                    <a:lumMod val="50000"/>
                  </a:srgbClr>
                </a:solidFill>
                <a:latin typeface="Century Gothic" panose="020F0302020204030204"/>
              </a:rPr>
              <a:t> </a:t>
            </a:r>
            <a:r>
              <a:rPr lang="en-US" sz="3600" dirty="0" err="1">
                <a:solidFill>
                  <a:srgbClr val="4472C4">
                    <a:lumMod val="50000"/>
                  </a:srgbClr>
                </a:solidFill>
                <a:latin typeface="Century Gothic" panose="020F0302020204030204"/>
              </a:rPr>
              <a:t>reau</a:t>
            </a:r>
            <a:endParaRPr kumimoji="0" lang="en-US" sz="36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3" name="TextBox 12">
            <a:extLst>
              <a:ext uri="{FF2B5EF4-FFF2-40B4-BE49-F238E27FC236}">
                <a16:creationId xmlns:a16="http://schemas.microsoft.com/office/drawing/2014/main" id="{EEF8304D-D82B-4473-9AD7-8E15878E57D9}"/>
              </a:ext>
            </a:extLst>
          </p:cNvPr>
          <p:cNvSpPr txBox="1"/>
          <p:nvPr/>
        </p:nvSpPr>
        <p:spPr>
          <a:xfrm>
            <a:off x="580618" y="3448800"/>
            <a:ext cx="166411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A6500"/>
                </a:solidFill>
                <a:effectLst/>
                <a:uLnTx/>
                <a:uFillTx/>
                <a:latin typeface="Century Gothic" panose="020F0302020204030204"/>
                <a:ea typeface="+mn-ea"/>
                <a:cs typeface="+mn-cs"/>
              </a:rPr>
              <a:t>ou</a:t>
            </a:r>
            <a:r>
              <a:rPr kumimoji="0" lang="en-US" sz="36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vert</a:t>
            </a:r>
            <a:endParaRPr kumimoji="0" lang="en-US" sz="36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5" name="TextBox 14">
            <a:extLst>
              <a:ext uri="{FF2B5EF4-FFF2-40B4-BE49-F238E27FC236}">
                <a16:creationId xmlns:a16="http://schemas.microsoft.com/office/drawing/2014/main" id="{A33F4414-0513-4178-B63E-171D47A80E54}"/>
              </a:ext>
            </a:extLst>
          </p:cNvPr>
          <p:cNvSpPr txBox="1"/>
          <p:nvPr/>
        </p:nvSpPr>
        <p:spPr>
          <a:xfrm>
            <a:off x="624014" y="5569200"/>
            <a:ext cx="166411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am</a:t>
            </a:r>
            <a:r>
              <a:rPr lang="en-US" sz="3600" b="1" dirty="0">
                <a:solidFill>
                  <a:srgbClr val="FA6500"/>
                </a:solidFill>
                <a:latin typeface="Century Gothic" panose="020F0302020204030204"/>
              </a:rPr>
              <a:t>ou</a:t>
            </a:r>
            <a:r>
              <a:rPr lang="en-US" sz="3600" dirty="0">
                <a:solidFill>
                  <a:srgbClr val="4472C4">
                    <a:lumMod val="50000"/>
                  </a:srgbClr>
                </a:solidFill>
                <a:latin typeface="Century Gothic" panose="020F0302020204030204"/>
              </a:rPr>
              <a:t>r</a:t>
            </a:r>
            <a:endParaRPr kumimoji="0" lang="en-US" sz="36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6" name="TextBox 15">
            <a:extLst>
              <a:ext uri="{FF2B5EF4-FFF2-40B4-BE49-F238E27FC236}">
                <a16:creationId xmlns:a16="http://schemas.microsoft.com/office/drawing/2014/main" id="{C4904652-E434-4FF0-A86E-41F32E9C20E6}"/>
              </a:ext>
            </a:extLst>
          </p:cNvPr>
          <p:cNvSpPr txBox="1"/>
          <p:nvPr/>
        </p:nvSpPr>
        <p:spPr>
          <a:xfrm>
            <a:off x="6774409" y="5569200"/>
            <a:ext cx="238238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dirty="0">
                <a:solidFill>
                  <a:srgbClr val="4472C4">
                    <a:lumMod val="50000"/>
                  </a:srgbClr>
                </a:solidFill>
                <a:latin typeface="Century Gothic" panose="020F0302020204030204"/>
              </a:rPr>
              <a:t>disc</a:t>
            </a:r>
            <a:r>
              <a:rPr kumimoji="0" lang="en-US" sz="36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3600" b="1" i="0" u="none" strike="noStrike" kern="1200" cap="none" spc="0" normalizeH="0" baseline="0" noProof="0" dirty="0">
                <a:ln>
                  <a:noFill/>
                </a:ln>
                <a:solidFill>
                  <a:srgbClr val="FA6500"/>
                </a:solidFill>
                <a:effectLst/>
                <a:uLnTx/>
                <a:uFillTx/>
                <a:latin typeface="Century Gothic" panose="020F0302020204030204"/>
                <a:ea typeface="+mn-ea"/>
                <a:cs typeface="+mn-cs"/>
              </a:rPr>
              <a:t>u</a:t>
            </a:r>
            <a:r>
              <a:rPr kumimoji="0" lang="en-US" sz="36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lang="en-US" sz="3600" dirty="0" err="1">
                <a:solidFill>
                  <a:srgbClr val="4472C4">
                    <a:lumMod val="50000"/>
                  </a:srgbClr>
                </a:solidFill>
                <a:latin typeface="Century Gothic" panose="020F0302020204030204"/>
              </a:rPr>
              <a:t>ter</a:t>
            </a:r>
            <a:endParaRPr kumimoji="0" lang="en-US" sz="36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9" name="TextBox 18">
            <a:extLst>
              <a:ext uri="{FF2B5EF4-FFF2-40B4-BE49-F238E27FC236}">
                <a16:creationId xmlns:a16="http://schemas.microsoft.com/office/drawing/2014/main" id="{B1CD4E73-B5D9-4B5F-A7CB-75438594CA44}"/>
              </a:ext>
            </a:extLst>
          </p:cNvPr>
          <p:cNvSpPr txBox="1"/>
          <p:nvPr/>
        </p:nvSpPr>
        <p:spPr>
          <a:xfrm>
            <a:off x="3355738" y="5569200"/>
            <a:ext cx="2222185" cy="646331"/>
          </a:xfrm>
          <a:prstGeom prst="rect">
            <a:avLst/>
          </a:prstGeom>
          <a:noFill/>
        </p:spPr>
        <p:txBody>
          <a:bodyPr wrap="square" rtlCol="0">
            <a:spAutoFit/>
          </a:bodyPr>
          <a:lstStyle/>
          <a:p>
            <a:pPr lvl="0" algn="ctr">
              <a:defRPr/>
            </a:pPr>
            <a:r>
              <a:rPr lang="en-US" sz="3600" dirty="0" err="1">
                <a:solidFill>
                  <a:srgbClr val="4472C4">
                    <a:lumMod val="50000"/>
                  </a:srgbClr>
                </a:solidFill>
                <a:latin typeface="Century Gothic" panose="020F0302020204030204"/>
              </a:rPr>
              <a:t>b</a:t>
            </a:r>
            <a:r>
              <a:rPr lang="en-US" sz="3600" b="1" dirty="0" err="1">
                <a:solidFill>
                  <a:srgbClr val="FA6500"/>
                </a:solidFill>
                <a:latin typeface="Century Gothic" panose="020F0302020204030204"/>
              </a:rPr>
              <a:t>ou</a:t>
            </a:r>
            <a:r>
              <a:rPr lang="en-US" sz="3600" dirty="0" err="1">
                <a:solidFill>
                  <a:srgbClr val="4472C4">
                    <a:lumMod val="50000"/>
                  </a:srgbClr>
                </a:solidFill>
                <a:latin typeface="Century Gothic" panose="020F0302020204030204"/>
              </a:rPr>
              <a:t>lot</a:t>
            </a:r>
            <a:endParaRPr lang="en-US" sz="3600" dirty="0">
              <a:solidFill>
                <a:srgbClr val="4472C4">
                  <a:lumMod val="50000"/>
                </a:srgbClr>
              </a:solidFill>
              <a:latin typeface="Century Gothic" panose="020F0302020204030204"/>
            </a:endParaRPr>
          </a:p>
        </p:txBody>
      </p:sp>
      <p:sp>
        <p:nvSpPr>
          <p:cNvPr id="21" name="TextBox 20">
            <a:extLst>
              <a:ext uri="{FF2B5EF4-FFF2-40B4-BE49-F238E27FC236}">
                <a16:creationId xmlns:a16="http://schemas.microsoft.com/office/drawing/2014/main" id="{3C5BA399-06BD-4351-BBE9-DA43DA54819D}"/>
              </a:ext>
            </a:extLst>
          </p:cNvPr>
          <p:cNvSpPr txBox="1"/>
          <p:nvPr/>
        </p:nvSpPr>
        <p:spPr>
          <a:xfrm>
            <a:off x="10245071" y="3448800"/>
            <a:ext cx="149153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t>
            </a:r>
            <a:r>
              <a:rPr kumimoji="0" lang="en-US" sz="3600" b="1" i="0" u="none" strike="noStrike" kern="1200" cap="none" spc="0" normalizeH="0" baseline="0" noProof="0" dirty="0" err="1">
                <a:ln>
                  <a:noFill/>
                </a:ln>
                <a:solidFill>
                  <a:srgbClr val="FA6500"/>
                </a:solidFill>
                <a:effectLst/>
                <a:uLnTx/>
                <a:uFillTx/>
                <a:latin typeface="Century Gothic" panose="020F0302020204030204"/>
                <a:ea typeface="+mn-ea"/>
                <a:cs typeface="+mn-cs"/>
              </a:rPr>
              <a:t>ou</a:t>
            </a:r>
            <a:r>
              <a:rPr kumimoji="0" lang="en-US" sz="36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le</a:t>
            </a:r>
            <a:endParaRPr kumimoji="0" lang="en-US" sz="36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4" name="TextBox 23">
            <a:extLst>
              <a:ext uri="{FF2B5EF4-FFF2-40B4-BE49-F238E27FC236}">
                <a16:creationId xmlns:a16="http://schemas.microsoft.com/office/drawing/2014/main" id="{B45F1129-F861-4AE2-86FE-F1F792223EBA}"/>
              </a:ext>
            </a:extLst>
          </p:cNvPr>
          <p:cNvSpPr txBox="1"/>
          <p:nvPr/>
        </p:nvSpPr>
        <p:spPr>
          <a:xfrm>
            <a:off x="10026713" y="5569200"/>
            <a:ext cx="213396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 </a:t>
            </a:r>
            <a:r>
              <a:rPr kumimoji="0" lang="en-US" sz="3600" b="1" i="0" u="none" strike="noStrike" kern="1200" cap="none" spc="0" normalizeH="0" baseline="0" noProof="0" dirty="0">
                <a:ln>
                  <a:noFill/>
                </a:ln>
                <a:solidFill>
                  <a:srgbClr val="FA6500"/>
                </a:solidFill>
                <a:effectLst/>
                <a:uLnTx/>
                <a:uFillTx/>
                <a:latin typeface="Century Gothic" panose="020F0302020204030204"/>
                <a:ea typeface="+mn-ea"/>
                <a:cs typeface="+mn-cs"/>
              </a:rPr>
              <a:t>u </a:t>
            </a:r>
            <a:r>
              <a:rPr kumimoji="0" lang="en-US" sz="36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a:t>
            </a:r>
          </a:p>
        </p:txBody>
      </p:sp>
      <p:pic>
        <p:nvPicPr>
          <p:cNvPr id="14" name="Picture 8" descr="Calculator Clip Art">
            <a:hlinkClick r:id="" action="ppaction://noaction">
              <a:snd r:embed="rId4" name="calculer.wav"/>
            </a:hlinkClick>
            <a:extLst>
              <a:ext uri="{FF2B5EF4-FFF2-40B4-BE49-F238E27FC236}">
                <a16:creationId xmlns:a16="http://schemas.microsoft.com/office/drawing/2014/main" id="{3E1770B7-721A-40CA-9024-8859829118D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29494" y="2036931"/>
            <a:ext cx="1325002" cy="120575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0" descr="Open Sign Clip Art">
            <a:hlinkClick r:id="" action="ppaction://noaction">
              <a:snd r:embed="rId6" name="ouvert.wav"/>
            </a:hlinkClick>
            <a:extLst>
              <a:ext uri="{FF2B5EF4-FFF2-40B4-BE49-F238E27FC236}">
                <a16:creationId xmlns:a16="http://schemas.microsoft.com/office/drawing/2014/main" id="{5199ED55-D302-4A52-8A6E-D2DCE96A0FF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7931" y="2026463"/>
            <a:ext cx="2379436" cy="141328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2" descr="Chat Icon Clip Art">
            <a:hlinkClick r:id="" action="ppaction://noaction">
              <a:snd r:embed="rId8" name="discuter.wav"/>
            </a:hlinkClick>
            <a:extLst>
              <a:ext uri="{FF2B5EF4-FFF2-40B4-BE49-F238E27FC236}">
                <a16:creationId xmlns:a16="http://schemas.microsoft.com/office/drawing/2014/main" id="{26A88370-FBC7-4808-A360-B103CCF8F225}"/>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266377" y="4497073"/>
            <a:ext cx="1127354" cy="1127354"/>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Heart-arrow Clip Art">
            <a:hlinkClick r:id="" action="ppaction://noaction">
              <a:snd r:embed="rId10" name="amour.wav"/>
            </a:hlinkClick>
            <a:extLst>
              <a:ext uri="{FF2B5EF4-FFF2-40B4-BE49-F238E27FC236}">
                <a16:creationId xmlns:a16="http://schemas.microsoft.com/office/drawing/2014/main" id="{6685A65C-E646-44E7-8994-54B82AD6F47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47571" y="4396558"/>
            <a:ext cx="1560950" cy="1092665"/>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E1156D51-69F4-4C99-A78B-F60F654BE667}"/>
              </a:ext>
            </a:extLst>
          </p:cNvPr>
          <p:cNvSpPr txBox="1"/>
          <p:nvPr/>
        </p:nvSpPr>
        <p:spPr>
          <a:xfrm>
            <a:off x="180000" y="1296000"/>
            <a:ext cx="9334703" cy="584775"/>
          </a:xfrm>
          <a:prstGeom prst="rect">
            <a:avLst/>
          </a:prstGeom>
          <a:noFill/>
        </p:spPr>
        <p:txBody>
          <a:bodyPr wrap="square" rtlCol="0">
            <a:spAutoFit/>
          </a:bodyPr>
          <a:lstStyle/>
          <a:p>
            <a:pPr lvl="0">
              <a:defRPr/>
            </a:pPr>
            <a:r>
              <a:rPr lang="en-US" sz="3200" dirty="0" err="1">
                <a:solidFill>
                  <a:srgbClr val="4472C4">
                    <a:lumMod val="50000"/>
                  </a:srgbClr>
                </a:solidFill>
                <a:latin typeface="Century Gothic" panose="020B0502020202020204" pitchFamily="34" charset="0"/>
              </a:rPr>
              <a:t>Écoute</a:t>
            </a:r>
            <a:r>
              <a:rPr lang="en-US" sz="3200" dirty="0">
                <a:solidFill>
                  <a:srgbClr val="4472C4">
                    <a:lumMod val="50000"/>
                  </a:srgbClr>
                </a:solidFill>
                <a:latin typeface="Century Gothic" panose="020B0502020202020204" pitchFamily="34" charset="0"/>
              </a:rPr>
              <a:t>.</a:t>
            </a:r>
            <a:r>
              <a:rPr kumimoji="0" lang="en-US" sz="3200" i="0" u="none" strike="noStrike" kern="1200" cap="none" spc="0" normalizeH="0" baseline="0" noProof="0" dirty="0">
                <a:ln>
                  <a:noFill/>
                </a:ln>
                <a:solidFill>
                  <a:srgbClr val="4472C4">
                    <a:lumMod val="50000"/>
                  </a:srgbClr>
                </a:solidFill>
                <a:effectLst/>
                <a:uLnTx/>
                <a:uFillTx/>
                <a:latin typeface="Century Gothic" panose="020B0502020202020204" pitchFamily="34" charset="0"/>
              </a:rPr>
              <a:t> </a:t>
            </a:r>
            <a:r>
              <a:rPr lang="en-US" sz="3200" dirty="0" err="1">
                <a:solidFill>
                  <a:srgbClr val="4472C4">
                    <a:lumMod val="50000"/>
                  </a:srgbClr>
                </a:solidFill>
                <a:latin typeface="Century Gothic" panose="020F0302020204030204"/>
              </a:rPr>
              <a:t>C’est</a:t>
            </a:r>
            <a:r>
              <a:rPr lang="en-US" sz="3200" dirty="0">
                <a:solidFill>
                  <a:srgbClr val="4472C4">
                    <a:lumMod val="50000"/>
                  </a:srgbClr>
                </a:solidFill>
                <a:latin typeface="Century Gothic" panose="020F0302020204030204"/>
              </a:rPr>
              <a:t> </a:t>
            </a:r>
            <a:r>
              <a:rPr kumimoji="0" lang="en-US" sz="3200" i="0" u="none" strike="noStrike" kern="1200" cap="none" spc="0" normalizeH="0" baseline="0" noProof="0" dirty="0">
                <a:ln>
                  <a:noFill/>
                </a:ln>
                <a:solidFill>
                  <a:srgbClr val="4472C4">
                    <a:lumMod val="50000"/>
                  </a:srgbClr>
                </a:solidFill>
                <a:effectLst/>
                <a:uLnTx/>
                <a:uFillTx/>
                <a:latin typeface="Century Gothic" panose="020F0302020204030204"/>
              </a:rPr>
              <a:t>[</a:t>
            </a:r>
            <a:r>
              <a:rPr kumimoji="0" lang="en-US" sz="3200" i="0" u="none" strike="noStrike" kern="1200" cap="none" spc="0" normalizeH="0" baseline="0" noProof="0" dirty="0" err="1">
                <a:ln>
                  <a:noFill/>
                </a:ln>
                <a:solidFill>
                  <a:srgbClr val="4472C4">
                    <a:lumMod val="50000"/>
                  </a:srgbClr>
                </a:solidFill>
                <a:effectLst/>
                <a:uLnTx/>
                <a:uFillTx/>
                <a:latin typeface="Century Gothic" panose="020F0302020204030204"/>
              </a:rPr>
              <a:t>ou</a:t>
            </a:r>
            <a:r>
              <a:rPr kumimoji="0" lang="en-US" sz="3200" i="0" u="none" strike="noStrike" kern="1200" cap="none" spc="0" normalizeH="0" baseline="0" noProof="0" dirty="0">
                <a:ln>
                  <a:noFill/>
                </a:ln>
                <a:solidFill>
                  <a:srgbClr val="4472C4">
                    <a:lumMod val="50000"/>
                  </a:srgbClr>
                </a:solidFill>
                <a:effectLst/>
                <a:uLnTx/>
                <a:uFillTx/>
                <a:latin typeface="Century Gothic" panose="020F0302020204030204"/>
              </a:rPr>
              <a:t>] </a:t>
            </a:r>
            <a:r>
              <a:rPr kumimoji="0" lang="en-US" sz="3200" i="0" u="none" strike="noStrike" kern="1200" cap="none" spc="0" normalizeH="0" baseline="0" noProof="0" dirty="0" err="1">
                <a:ln>
                  <a:noFill/>
                </a:ln>
                <a:solidFill>
                  <a:srgbClr val="4472C4">
                    <a:lumMod val="50000"/>
                  </a:srgbClr>
                </a:solidFill>
                <a:effectLst/>
                <a:uLnTx/>
                <a:uFillTx/>
                <a:latin typeface="Century Gothic" panose="020F0302020204030204"/>
              </a:rPr>
              <a:t>ou</a:t>
            </a:r>
            <a:r>
              <a:rPr kumimoji="0" lang="en-US" sz="3200" i="0" u="none" strike="noStrike" kern="1200" cap="none" spc="0" normalizeH="0" baseline="0" noProof="0" dirty="0">
                <a:ln>
                  <a:noFill/>
                </a:ln>
                <a:solidFill>
                  <a:srgbClr val="4472C4">
                    <a:lumMod val="50000"/>
                  </a:srgbClr>
                </a:solidFill>
                <a:effectLst/>
                <a:uLnTx/>
                <a:uFillTx/>
                <a:latin typeface="Century Gothic" panose="020F0302020204030204"/>
              </a:rPr>
              <a:t> [u] ? </a:t>
            </a:r>
          </a:p>
        </p:txBody>
      </p:sp>
      <p:pic>
        <p:nvPicPr>
          <p:cNvPr id="1026" name="Picture 2" descr="Animal, Chicken, Farm, Hen, Hsm Various, Tier, Verbs">
            <a:hlinkClick r:id="" action="ppaction://noaction">
              <a:snd r:embed="rId12" name="poule.wav"/>
            </a:hlinkClick>
            <a:extLst>
              <a:ext uri="{FF2B5EF4-FFF2-40B4-BE49-F238E27FC236}">
                <a16:creationId xmlns:a16="http://schemas.microsoft.com/office/drawing/2014/main" id="{D3BC3470-E1BC-4A5C-A3C4-FEB349B79E98}"/>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0326727" y="2136029"/>
            <a:ext cx="1328228" cy="1285382"/>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hlinkClick r:id="" action="ppaction://noaction">
              <a:snd r:embed="rId14" name="boulot.wav"/>
            </a:hlinkClick>
            <a:extLst>
              <a:ext uri="{FF2B5EF4-FFF2-40B4-BE49-F238E27FC236}">
                <a16:creationId xmlns:a16="http://schemas.microsoft.com/office/drawing/2014/main" id="{356237BF-8547-49AB-B8CB-6396B3392570}"/>
              </a:ext>
            </a:extLst>
          </p:cNvPr>
          <p:cNvSpPr txBox="1"/>
          <p:nvPr/>
        </p:nvSpPr>
        <p:spPr>
          <a:xfrm>
            <a:off x="3009964" y="4791602"/>
            <a:ext cx="2913731" cy="646331"/>
          </a:xfrm>
          <a:prstGeom prst="rect">
            <a:avLst/>
          </a:prstGeom>
          <a:noFill/>
        </p:spPr>
        <p:txBody>
          <a:bodyPr wrap="square" rtlCol="0">
            <a:spAutoFit/>
          </a:bodyPr>
          <a:lstStyle/>
          <a:p>
            <a:pPr algn="ctr"/>
            <a:r>
              <a:rPr lang="en-GB" sz="3600" dirty="0">
                <a:solidFill>
                  <a:schemeClr val="accent5">
                    <a:lumMod val="50000"/>
                  </a:schemeClr>
                </a:solidFill>
                <a:latin typeface="Century Gothic" panose="020B0502020202020204" pitchFamily="34" charset="0"/>
              </a:rPr>
              <a:t>[job]</a:t>
            </a:r>
          </a:p>
        </p:txBody>
      </p:sp>
      <p:pic>
        <p:nvPicPr>
          <p:cNvPr id="1028" name="Picture 4" descr="Desk, Office, Table, Cupboard, Furniture, Brown Office">
            <a:hlinkClick r:id="" action="ppaction://noaction">
              <a:snd r:embed="rId15" name="bureau-2.wav"/>
            </a:hlinkClick>
            <a:extLst>
              <a:ext uri="{FF2B5EF4-FFF2-40B4-BE49-F238E27FC236}">
                <a16:creationId xmlns:a16="http://schemas.microsoft.com/office/drawing/2014/main" id="{506150EF-546B-40D8-986C-95D52E85692F}"/>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886743" y="2012783"/>
            <a:ext cx="2182233" cy="1422998"/>
          </a:xfrm>
          <a:prstGeom prst="rect">
            <a:avLst/>
          </a:prstGeom>
          <a:noFill/>
          <a:extLst>
            <a:ext uri="{909E8E84-426E-40DD-AFC4-6F175D3DCCD1}">
              <a14:hiddenFill xmlns:a14="http://schemas.microsoft.com/office/drawing/2010/main">
                <a:solidFill>
                  <a:srgbClr val="FFFFFF"/>
                </a:solidFill>
              </a14:hiddenFill>
            </a:ext>
          </a:extLst>
        </p:spPr>
      </p:pic>
      <p:sp>
        <p:nvSpPr>
          <p:cNvPr id="31" name="Rounded Rectangle 46">
            <a:extLst>
              <a:ext uri="{FF2B5EF4-FFF2-40B4-BE49-F238E27FC236}">
                <a16:creationId xmlns:a16="http://schemas.microsoft.com/office/drawing/2014/main" id="{830429BC-4198-4D82-873E-EBB55D44D8D2}"/>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2" name="TextBox 31">
            <a:extLst>
              <a:ext uri="{FF2B5EF4-FFF2-40B4-BE49-F238E27FC236}">
                <a16:creationId xmlns:a16="http://schemas.microsoft.com/office/drawing/2014/main" id="{D2635B59-BCD9-4D6F-B206-B4E27AF2A7EF}"/>
              </a:ext>
            </a:extLst>
          </p:cNvPr>
          <p:cNvSpPr txBox="1"/>
          <p:nvPr/>
        </p:nvSpPr>
        <p:spPr>
          <a:xfrm>
            <a:off x="3277111" y="3448800"/>
            <a:ext cx="2379436" cy="646331"/>
          </a:xfrm>
          <a:prstGeom prst="rect">
            <a:avLst/>
          </a:prstGeom>
          <a:noFill/>
        </p:spPr>
        <p:txBody>
          <a:bodyPr wrap="square" rtlCol="0">
            <a:spAutoFit/>
          </a:bodyPr>
          <a:lstStyle/>
          <a:p>
            <a:pPr lvl="0">
              <a:defRPr/>
            </a:pPr>
            <a:r>
              <a:rPr lang="en-US" sz="3600" dirty="0">
                <a:solidFill>
                  <a:srgbClr val="4472C4">
                    <a:lumMod val="50000"/>
                  </a:srgbClr>
                </a:solidFill>
                <a:latin typeface="Century Gothic" panose="020F0302020204030204"/>
              </a:rPr>
              <a:t>calc</a:t>
            </a:r>
            <a:r>
              <a:rPr lang="en-US" sz="3600" b="1" dirty="0">
                <a:solidFill>
                  <a:srgbClr val="FA6500"/>
                </a:solidFill>
                <a:latin typeface="Century Gothic" panose="020F0302020204030204"/>
              </a:rPr>
              <a:t> u </a:t>
            </a:r>
            <a:r>
              <a:rPr lang="en-US" sz="3600" dirty="0" err="1">
                <a:solidFill>
                  <a:srgbClr val="4472C4">
                    <a:lumMod val="50000"/>
                  </a:srgbClr>
                </a:solidFill>
                <a:latin typeface="Century Gothic" panose="020F0302020204030204"/>
              </a:rPr>
              <a:t>ler</a:t>
            </a:r>
            <a:r>
              <a:rPr lang="en-US" sz="3600" dirty="0">
                <a:solidFill>
                  <a:srgbClr val="FA6500"/>
                </a:solidFill>
                <a:latin typeface="Century Gothic" panose="020F0302020204030204"/>
              </a:rPr>
              <a:t> </a:t>
            </a:r>
            <a:endParaRPr kumimoji="0" lang="en-US" sz="36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3" name="TextBox 32">
            <a:extLst>
              <a:ext uri="{FF2B5EF4-FFF2-40B4-BE49-F238E27FC236}">
                <a16:creationId xmlns:a16="http://schemas.microsoft.com/office/drawing/2014/main" id="{E1A0DA22-CAE1-4694-AFEC-F1D72B3A7E63}"/>
              </a:ext>
            </a:extLst>
          </p:cNvPr>
          <p:cNvSpPr txBox="1"/>
          <p:nvPr/>
        </p:nvSpPr>
        <p:spPr>
          <a:xfrm>
            <a:off x="674814" y="3570369"/>
            <a:ext cx="573939" cy="461665"/>
          </a:xfrm>
          <a:prstGeom prst="rect">
            <a:avLst/>
          </a:prstGeom>
          <a:solidFill>
            <a:schemeClr val="bg1"/>
          </a:solidFill>
        </p:spPr>
        <p:txBody>
          <a:bodyPr wrap="square" lIns="0" rIns="0" rtlCol="0">
            <a:spAutoFit/>
          </a:bodyPr>
          <a:lstStyle/>
          <a:p>
            <a:pPr algn="ctr"/>
            <a:r>
              <a:rPr lang="en-GB" sz="2400" dirty="0">
                <a:solidFill>
                  <a:schemeClr val="accent5">
                    <a:lumMod val="50000"/>
                  </a:schemeClr>
                </a:solidFill>
              </a:rPr>
              <a:t>_</a:t>
            </a:r>
          </a:p>
        </p:txBody>
      </p:sp>
      <p:sp>
        <p:nvSpPr>
          <p:cNvPr id="34" name="TextBox 33">
            <a:extLst>
              <a:ext uri="{FF2B5EF4-FFF2-40B4-BE49-F238E27FC236}">
                <a16:creationId xmlns:a16="http://schemas.microsoft.com/office/drawing/2014/main" id="{CAC2CABB-7B28-44E1-8B1C-E037CAD88011}"/>
              </a:ext>
            </a:extLst>
          </p:cNvPr>
          <p:cNvSpPr txBox="1"/>
          <p:nvPr/>
        </p:nvSpPr>
        <p:spPr>
          <a:xfrm>
            <a:off x="4391995" y="3570369"/>
            <a:ext cx="453055" cy="461665"/>
          </a:xfrm>
          <a:prstGeom prst="rect">
            <a:avLst/>
          </a:prstGeom>
          <a:solidFill>
            <a:schemeClr val="bg1"/>
          </a:solidFill>
        </p:spPr>
        <p:txBody>
          <a:bodyPr wrap="square" lIns="0" rIns="0" rtlCol="0">
            <a:spAutoFit/>
          </a:bodyPr>
          <a:lstStyle/>
          <a:p>
            <a:pPr algn="ctr"/>
            <a:r>
              <a:rPr lang="en-GB" sz="2400" dirty="0">
                <a:solidFill>
                  <a:schemeClr val="accent5">
                    <a:lumMod val="50000"/>
                  </a:schemeClr>
                </a:solidFill>
              </a:rPr>
              <a:t>_</a:t>
            </a:r>
          </a:p>
        </p:txBody>
      </p:sp>
      <p:sp>
        <p:nvSpPr>
          <p:cNvPr id="35" name="TextBox 34">
            <a:extLst>
              <a:ext uri="{FF2B5EF4-FFF2-40B4-BE49-F238E27FC236}">
                <a16:creationId xmlns:a16="http://schemas.microsoft.com/office/drawing/2014/main" id="{8A7DA050-5AC2-4D79-893D-F7FEDE48FADD}"/>
              </a:ext>
            </a:extLst>
          </p:cNvPr>
          <p:cNvSpPr txBox="1"/>
          <p:nvPr/>
        </p:nvSpPr>
        <p:spPr>
          <a:xfrm>
            <a:off x="7266377" y="3570369"/>
            <a:ext cx="453055" cy="461665"/>
          </a:xfrm>
          <a:prstGeom prst="rect">
            <a:avLst/>
          </a:prstGeom>
          <a:solidFill>
            <a:schemeClr val="bg1"/>
          </a:solidFill>
        </p:spPr>
        <p:txBody>
          <a:bodyPr wrap="square" lIns="0" rIns="0" rtlCol="0">
            <a:spAutoFit/>
          </a:bodyPr>
          <a:lstStyle/>
          <a:p>
            <a:pPr algn="ctr"/>
            <a:r>
              <a:rPr lang="en-GB" sz="2400" dirty="0">
                <a:solidFill>
                  <a:schemeClr val="accent5">
                    <a:lumMod val="50000"/>
                  </a:schemeClr>
                </a:solidFill>
              </a:rPr>
              <a:t>_</a:t>
            </a:r>
          </a:p>
        </p:txBody>
      </p:sp>
      <p:sp>
        <p:nvSpPr>
          <p:cNvPr id="36" name="TextBox 35">
            <a:extLst>
              <a:ext uri="{FF2B5EF4-FFF2-40B4-BE49-F238E27FC236}">
                <a16:creationId xmlns:a16="http://schemas.microsoft.com/office/drawing/2014/main" id="{8308F943-45C3-44B6-8550-5DD6ED05A7F0}"/>
              </a:ext>
            </a:extLst>
          </p:cNvPr>
          <p:cNvSpPr txBox="1"/>
          <p:nvPr/>
        </p:nvSpPr>
        <p:spPr>
          <a:xfrm>
            <a:off x="10661650" y="3570369"/>
            <a:ext cx="552449" cy="461665"/>
          </a:xfrm>
          <a:prstGeom prst="rect">
            <a:avLst/>
          </a:prstGeom>
          <a:solidFill>
            <a:schemeClr val="bg1"/>
          </a:solidFill>
        </p:spPr>
        <p:txBody>
          <a:bodyPr wrap="square" lIns="0" rIns="0" rtlCol="0">
            <a:spAutoFit/>
          </a:bodyPr>
          <a:lstStyle/>
          <a:p>
            <a:pPr algn="ctr"/>
            <a:r>
              <a:rPr lang="en-GB" sz="2400" dirty="0">
                <a:solidFill>
                  <a:schemeClr val="accent5">
                    <a:lumMod val="50000"/>
                  </a:schemeClr>
                </a:solidFill>
              </a:rPr>
              <a:t>_</a:t>
            </a:r>
          </a:p>
        </p:txBody>
      </p:sp>
      <p:sp>
        <p:nvSpPr>
          <p:cNvPr id="37" name="TextBox 36">
            <a:extLst>
              <a:ext uri="{FF2B5EF4-FFF2-40B4-BE49-F238E27FC236}">
                <a16:creationId xmlns:a16="http://schemas.microsoft.com/office/drawing/2014/main" id="{18753FF3-1696-49B1-9B13-D5E668AEA97A}"/>
              </a:ext>
            </a:extLst>
          </p:cNvPr>
          <p:cNvSpPr txBox="1"/>
          <p:nvPr/>
        </p:nvSpPr>
        <p:spPr>
          <a:xfrm>
            <a:off x="1456069" y="5708750"/>
            <a:ext cx="552449" cy="461665"/>
          </a:xfrm>
          <a:prstGeom prst="rect">
            <a:avLst/>
          </a:prstGeom>
          <a:solidFill>
            <a:schemeClr val="bg1"/>
          </a:solidFill>
        </p:spPr>
        <p:txBody>
          <a:bodyPr wrap="square" lIns="0" rIns="0" rtlCol="0">
            <a:spAutoFit/>
          </a:bodyPr>
          <a:lstStyle/>
          <a:p>
            <a:pPr algn="ctr"/>
            <a:r>
              <a:rPr lang="en-GB" sz="2400" dirty="0">
                <a:solidFill>
                  <a:schemeClr val="accent5">
                    <a:lumMod val="50000"/>
                  </a:schemeClr>
                </a:solidFill>
              </a:rPr>
              <a:t>_</a:t>
            </a:r>
          </a:p>
        </p:txBody>
      </p:sp>
      <p:sp>
        <p:nvSpPr>
          <p:cNvPr id="38" name="TextBox 37">
            <a:extLst>
              <a:ext uri="{FF2B5EF4-FFF2-40B4-BE49-F238E27FC236}">
                <a16:creationId xmlns:a16="http://schemas.microsoft.com/office/drawing/2014/main" id="{3F1F32C9-5B24-4C20-9C8E-045ABE60D765}"/>
              </a:ext>
            </a:extLst>
          </p:cNvPr>
          <p:cNvSpPr txBox="1"/>
          <p:nvPr/>
        </p:nvSpPr>
        <p:spPr>
          <a:xfrm>
            <a:off x="4066073" y="5708750"/>
            <a:ext cx="552449" cy="461665"/>
          </a:xfrm>
          <a:prstGeom prst="rect">
            <a:avLst/>
          </a:prstGeom>
          <a:solidFill>
            <a:schemeClr val="bg1"/>
          </a:solidFill>
        </p:spPr>
        <p:txBody>
          <a:bodyPr wrap="square" lIns="0" rIns="0" rtlCol="0">
            <a:spAutoFit/>
          </a:bodyPr>
          <a:lstStyle/>
          <a:p>
            <a:pPr algn="ctr"/>
            <a:r>
              <a:rPr lang="en-GB" sz="2400" dirty="0">
                <a:solidFill>
                  <a:schemeClr val="accent5">
                    <a:lumMod val="50000"/>
                  </a:schemeClr>
                </a:solidFill>
              </a:rPr>
              <a:t>_</a:t>
            </a:r>
          </a:p>
        </p:txBody>
      </p:sp>
      <p:sp>
        <p:nvSpPr>
          <p:cNvPr id="39" name="TextBox 38">
            <a:extLst>
              <a:ext uri="{FF2B5EF4-FFF2-40B4-BE49-F238E27FC236}">
                <a16:creationId xmlns:a16="http://schemas.microsoft.com/office/drawing/2014/main" id="{DC3AAD93-EA87-4B26-AF73-07C5E263F1C9}"/>
              </a:ext>
            </a:extLst>
          </p:cNvPr>
          <p:cNvSpPr txBox="1"/>
          <p:nvPr/>
        </p:nvSpPr>
        <p:spPr>
          <a:xfrm>
            <a:off x="7719432" y="5708750"/>
            <a:ext cx="552449" cy="461665"/>
          </a:xfrm>
          <a:prstGeom prst="rect">
            <a:avLst/>
          </a:prstGeom>
          <a:solidFill>
            <a:schemeClr val="bg1"/>
          </a:solidFill>
        </p:spPr>
        <p:txBody>
          <a:bodyPr wrap="square" lIns="0" rIns="0" rtlCol="0">
            <a:spAutoFit/>
          </a:bodyPr>
          <a:lstStyle/>
          <a:p>
            <a:pPr algn="ctr"/>
            <a:r>
              <a:rPr lang="en-GB" sz="2400" dirty="0">
                <a:solidFill>
                  <a:schemeClr val="accent5">
                    <a:lumMod val="50000"/>
                  </a:schemeClr>
                </a:solidFill>
              </a:rPr>
              <a:t>_</a:t>
            </a:r>
          </a:p>
        </p:txBody>
      </p:sp>
      <p:sp>
        <p:nvSpPr>
          <p:cNvPr id="40" name="TextBox 39">
            <a:extLst>
              <a:ext uri="{FF2B5EF4-FFF2-40B4-BE49-F238E27FC236}">
                <a16:creationId xmlns:a16="http://schemas.microsoft.com/office/drawing/2014/main" id="{9D9E5B78-ECDC-47D0-8E36-15C865769EEA}"/>
              </a:ext>
            </a:extLst>
          </p:cNvPr>
          <p:cNvSpPr txBox="1"/>
          <p:nvPr/>
        </p:nvSpPr>
        <p:spPr>
          <a:xfrm>
            <a:off x="10735931" y="5708750"/>
            <a:ext cx="552449" cy="461665"/>
          </a:xfrm>
          <a:prstGeom prst="rect">
            <a:avLst/>
          </a:prstGeom>
          <a:solidFill>
            <a:schemeClr val="bg1"/>
          </a:solidFill>
        </p:spPr>
        <p:txBody>
          <a:bodyPr wrap="square" lIns="0" rIns="0" rtlCol="0">
            <a:spAutoFit/>
          </a:bodyPr>
          <a:lstStyle/>
          <a:p>
            <a:pPr algn="ctr"/>
            <a:r>
              <a:rPr lang="en-GB" sz="2400" dirty="0">
                <a:solidFill>
                  <a:schemeClr val="accent5">
                    <a:lumMod val="50000"/>
                  </a:schemeClr>
                </a:solidFill>
              </a:rPr>
              <a:t>_</a:t>
            </a:r>
          </a:p>
        </p:txBody>
      </p:sp>
      <p:grpSp>
        <p:nvGrpSpPr>
          <p:cNvPr id="7" name="Group 6">
            <a:extLst>
              <a:ext uri="{FF2B5EF4-FFF2-40B4-BE49-F238E27FC236}">
                <a16:creationId xmlns:a16="http://schemas.microsoft.com/office/drawing/2014/main" id="{A7281CA0-39FB-4EAB-99FA-B5E0BFAFD3D2}"/>
              </a:ext>
            </a:extLst>
          </p:cNvPr>
          <p:cNvGrpSpPr/>
          <p:nvPr/>
        </p:nvGrpSpPr>
        <p:grpSpPr>
          <a:xfrm>
            <a:off x="9648760" y="4396558"/>
            <a:ext cx="2179522" cy="1573168"/>
            <a:chOff x="9648760" y="4396558"/>
            <a:chExt cx="2179522" cy="1573168"/>
          </a:xfrm>
        </p:grpSpPr>
        <p:pic>
          <p:nvPicPr>
            <p:cNvPr id="3" name="Picture 2" descr="A picture containing computer, table, room&#10;&#10;Description automatically generated">
              <a:hlinkClick r:id="" action="ppaction://noaction">
                <a:snd r:embed="rId17" name="72. rue.wav"/>
              </a:hlinkClick>
              <a:extLst>
                <a:ext uri="{FF2B5EF4-FFF2-40B4-BE49-F238E27FC236}">
                  <a16:creationId xmlns:a16="http://schemas.microsoft.com/office/drawing/2014/main" id="{DCD9B9AC-2088-4A67-849E-5D9156D5D510}"/>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9904147" y="4396558"/>
              <a:ext cx="1924135" cy="1214610"/>
            </a:xfrm>
            <a:prstGeom prst="rect">
              <a:avLst/>
            </a:prstGeom>
          </p:spPr>
        </p:pic>
        <p:sp>
          <p:nvSpPr>
            <p:cNvPr id="6" name="Arrow: Right 5">
              <a:extLst>
                <a:ext uri="{FF2B5EF4-FFF2-40B4-BE49-F238E27FC236}">
                  <a16:creationId xmlns:a16="http://schemas.microsoft.com/office/drawing/2014/main" id="{BD009A86-0592-4088-AF9E-3179B7234FA9}"/>
                </a:ext>
              </a:extLst>
            </p:cNvPr>
            <p:cNvSpPr/>
            <p:nvPr/>
          </p:nvSpPr>
          <p:spPr>
            <a:xfrm rot="19384944">
              <a:off x="9648760" y="5708750"/>
              <a:ext cx="552449" cy="260976"/>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777714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3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3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3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3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38"/>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39"/>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4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animBg="1"/>
      <p:bldP spid="35" grpId="0" animBg="1"/>
      <p:bldP spid="36" grpId="0" animBg="1"/>
      <p:bldP spid="37" grpId="0" animBg="1"/>
      <p:bldP spid="38" grpId="0" animBg="1"/>
      <p:bldP spid="39" grpId="0" animBg="1"/>
      <p:bldP spid="4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Phonétique</a:t>
            </a:r>
            <a:r>
              <a:rPr lang="en-GB" sz="3600" b="1" dirty="0">
                <a:solidFill>
                  <a:schemeClr val="bg1"/>
                </a:solidFill>
              </a:rPr>
              <a:t>  </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10046043" y="249869"/>
            <a:ext cx="186387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Rectangle 2" descr="rectangle for the timer">
            <a:extLst>
              <a:ext uri="{FF2B5EF4-FFF2-40B4-BE49-F238E27FC236}">
                <a16:creationId xmlns:a16="http://schemas.microsoft.com/office/drawing/2014/main" id="{E25FF2EB-7416-4372-BE15-C4C2E61037AE}"/>
              </a:ext>
            </a:extLst>
          </p:cNvPr>
          <p:cNvSpPr>
            <a:spLocks noChangeArrowheads="1"/>
          </p:cNvSpPr>
          <p:nvPr/>
        </p:nvSpPr>
        <p:spPr bwMode="auto">
          <a:xfrm>
            <a:off x="10215649" y="1394052"/>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fontAlgn="base">
              <a:spcBef>
                <a:spcPct val="0"/>
              </a:spcBef>
              <a:spcAft>
                <a:spcPct val="0"/>
              </a:spcAft>
              <a:defRPr/>
            </a:pPr>
            <a:endParaRPr lang="en-GB" sz="2000" dirty="0">
              <a:solidFill>
                <a:prstClr val="black"/>
              </a:solidFill>
              <a:latin typeface="Century Gothic" panose="020B0502020202020204" pitchFamily="34" charset="0"/>
            </a:endParaRPr>
          </a:p>
        </p:txBody>
      </p:sp>
      <p:sp>
        <p:nvSpPr>
          <p:cNvPr id="6" name="Rectangle 3" descr="rectangle for the timer, it moves down the screen as the time passes">
            <a:extLst>
              <a:ext uri="{FF2B5EF4-FFF2-40B4-BE49-F238E27FC236}">
                <a16:creationId xmlns:a16="http://schemas.microsoft.com/office/drawing/2014/main" id="{B91663AC-C229-4102-8653-FC04F0298671}"/>
              </a:ext>
            </a:extLst>
          </p:cNvPr>
          <p:cNvSpPr>
            <a:spLocks noChangeArrowheads="1"/>
          </p:cNvSpPr>
          <p:nvPr/>
        </p:nvSpPr>
        <p:spPr bwMode="auto">
          <a:xfrm>
            <a:off x="10213283" y="1394050"/>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fontAlgn="base">
              <a:spcBef>
                <a:spcPct val="0"/>
              </a:spcBef>
              <a:spcAft>
                <a:spcPct val="0"/>
              </a:spcAft>
              <a:defRPr/>
            </a:pPr>
            <a:endParaRPr lang="en-GB" sz="2000" dirty="0">
              <a:solidFill>
                <a:prstClr val="black"/>
              </a:solidFill>
              <a:latin typeface="Century Gothic" panose="020B0502020202020204" pitchFamily="34" charset="0"/>
            </a:endParaRPr>
          </a:p>
        </p:txBody>
      </p:sp>
      <p:sp>
        <p:nvSpPr>
          <p:cNvPr id="10" name="Line 7" descr="line to denote the top of the timer, 60 seconds">
            <a:extLst>
              <a:ext uri="{FF2B5EF4-FFF2-40B4-BE49-F238E27FC236}">
                <a16:creationId xmlns:a16="http://schemas.microsoft.com/office/drawing/2014/main" id="{76902A6C-D2ED-404C-A471-A0024758810A}"/>
              </a:ext>
            </a:extLst>
          </p:cNvPr>
          <p:cNvSpPr>
            <a:spLocks noChangeShapeType="1"/>
          </p:cNvSpPr>
          <p:nvPr/>
        </p:nvSpPr>
        <p:spPr bwMode="auto">
          <a:xfrm>
            <a:off x="10923710" y="1382624"/>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latin typeface="Century Gothic" panose="020B0502020202020204" pitchFamily="34" charset="0"/>
            </a:endParaRPr>
          </a:p>
        </p:txBody>
      </p:sp>
      <p:sp>
        <p:nvSpPr>
          <p:cNvPr id="13" name="Text Box 12">
            <a:extLst>
              <a:ext uri="{FF2B5EF4-FFF2-40B4-BE49-F238E27FC236}">
                <a16:creationId xmlns:a16="http://schemas.microsoft.com/office/drawing/2014/main" id="{E85AFACC-13C2-4131-AA9A-7C11FE9873CB}"/>
              </a:ext>
            </a:extLst>
          </p:cNvPr>
          <p:cNvSpPr txBox="1">
            <a:spLocks noChangeArrowheads="1"/>
          </p:cNvSpPr>
          <p:nvPr/>
        </p:nvSpPr>
        <p:spPr bwMode="auto">
          <a:xfrm>
            <a:off x="11140501" y="1224773"/>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Century Gothic" panose="020B0502020202020204" pitchFamily="34" charset="0"/>
              </a:rPr>
              <a:t>45</a:t>
            </a:r>
          </a:p>
        </p:txBody>
      </p:sp>
      <p:sp>
        <p:nvSpPr>
          <p:cNvPr id="12" name="Text Box 10">
            <a:extLst>
              <a:ext uri="{FF2B5EF4-FFF2-40B4-BE49-F238E27FC236}">
                <a16:creationId xmlns:a16="http://schemas.microsoft.com/office/drawing/2014/main" id="{25B061D2-B4ED-4104-A271-F2105A9E1DFB}"/>
              </a:ext>
            </a:extLst>
          </p:cNvPr>
          <p:cNvSpPr txBox="1">
            <a:spLocks noChangeArrowheads="1"/>
          </p:cNvSpPr>
          <p:nvPr/>
        </p:nvSpPr>
        <p:spPr bwMode="auto">
          <a:xfrm>
            <a:off x="10839935" y="3256092"/>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50000"/>
              </a:spcBef>
              <a:spcAft>
                <a:spcPct val="0"/>
              </a:spcAft>
            </a:pPr>
            <a:r>
              <a:rPr lang="en-GB" b="1" dirty="0" err="1">
                <a:solidFill>
                  <a:srgbClr val="5B9BD5">
                    <a:lumMod val="50000"/>
                  </a:srgbClr>
                </a:solidFill>
                <a:latin typeface="Century Gothic" panose="020B0502020202020204" pitchFamily="34" charset="0"/>
              </a:rPr>
              <a:t>secondes</a:t>
            </a:r>
            <a:endParaRPr lang="en-GB" b="1" dirty="0">
              <a:solidFill>
                <a:srgbClr val="5B9BD5">
                  <a:lumMod val="50000"/>
                </a:srgbClr>
              </a:solidFill>
              <a:latin typeface="Century Gothic" panose="020B0502020202020204" pitchFamily="34" charset="0"/>
            </a:endParaRPr>
          </a:p>
        </p:txBody>
      </p:sp>
      <p:sp>
        <p:nvSpPr>
          <p:cNvPr id="9" name="Line 4" descr="line for the timer, 60 to 0 seconds">
            <a:extLst>
              <a:ext uri="{FF2B5EF4-FFF2-40B4-BE49-F238E27FC236}">
                <a16:creationId xmlns:a16="http://schemas.microsoft.com/office/drawing/2014/main" id="{6400F283-5879-4D05-89B6-C398280D424A}"/>
              </a:ext>
            </a:extLst>
          </p:cNvPr>
          <p:cNvSpPr>
            <a:spLocks noChangeShapeType="1"/>
          </p:cNvSpPr>
          <p:nvPr/>
        </p:nvSpPr>
        <p:spPr bwMode="auto">
          <a:xfrm>
            <a:off x="10899022" y="1382624"/>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latin typeface="Century Gothic" panose="020B0502020202020204" pitchFamily="34" charset="0"/>
            </a:endParaRPr>
          </a:p>
        </p:txBody>
      </p:sp>
      <p:sp>
        <p:nvSpPr>
          <p:cNvPr id="11" name="Line 9" descr="line to denote the end of the timer (i.e. zero seconds)">
            <a:extLst>
              <a:ext uri="{FF2B5EF4-FFF2-40B4-BE49-F238E27FC236}">
                <a16:creationId xmlns:a16="http://schemas.microsoft.com/office/drawing/2014/main" id="{301D8E24-4E17-4C0A-B561-032601D58C52}"/>
              </a:ext>
            </a:extLst>
          </p:cNvPr>
          <p:cNvSpPr>
            <a:spLocks noChangeShapeType="1"/>
          </p:cNvSpPr>
          <p:nvPr/>
        </p:nvSpPr>
        <p:spPr bwMode="auto">
          <a:xfrm>
            <a:off x="10899022" y="5538883"/>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latin typeface="Century Gothic" panose="020B0502020202020204" pitchFamily="34" charset="0"/>
            </a:endParaRPr>
          </a:p>
        </p:txBody>
      </p:sp>
      <p:sp>
        <p:nvSpPr>
          <p:cNvPr id="14" name="Text Box 14">
            <a:extLst>
              <a:ext uri="{FF2B5EF4-FFF2-40B4-BE49-F238E27FC236}">
                <a16:creationId xmlns:a16="http://schemas.microsoft.com/office/drawing/2014/main" id="{5ADD598A-F84A-4D90-B2ED-C19271F23AAA}"/>
              </a:ext>
            </a:extLst>
          </p:cNvPr>
          <p:cNvSpPr txBox="1">
            <a:spLocks noChangeArrowheads="1"/>
          </p:cNvSpPr>
          <p:nvPr/>
        </p:nvSpPr>
        <p:spPr bwMode="auto">
          <a:xfrm>
            <a:off x="11115813" y="5358355"/>
            <a:ext cx="45648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Century Gothic" panose="020B0502020202020204" pitchFamily="34" charset="0"/>
              </a:rPr>
              <a:t>0</a:t>
            </a:r>
          </a:p>
        </p:txBody>
      </p:sp>
      <p:sp>
        <p:nvSpPr>
          <p:cNvPr id="15" name="AutoShape 11">
            <a:hlinkClick r:id="" action="ppaction://noaction" highlightClick="1"/>
            <a:extLst>
              <a:ext uri="{FF2B5EF4-FFF2-40B4-BE49-F238E27FC236}">
                <a16:creationId xmlns:a16="http://schemas.microsoft.com/office/drawing/2014/main" id="{D12D73BF-362A-4FF6-8C8D-7F31FEE5E970}"/>
              </a:ext>
            </a:extLst>
          </p:cNvPr>
          <p:cNvSpPr>
            <a:spLocks noChangeArrowheads="1"/>
          </p:cNvSpPr>
          <p:nvPr/>
        </p:nvSpPr>
        <p:spPr bwMode="auto">
          <a:xfrm>
            <a:off x="9952385" y="5769303"/>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algn="ctr" fontAlgn="base">
              <a:spcBef>
                <a:spcPct val="0"/>
              </a:spcBef>
              <a:spcAft>
                <a:spcPct val="0"/>
              </a:spcAft>
              <a:defRPr/>
            </a:pPr>
            <a:r>
              <a:rPr lang="en-GB" b="1" dirty="0">
                <a:solidFill>
                  <a:prstClr val="white"/>
                </a:solidFill>
                <a:latin typeface="Century Gothic" panose="020B0502020202020204" pitchFamily="34" charset="0"/>
              </a:rPr>
              <a:t>DÉBUT</a:t>
            </a:r>
          </a:p>
        </p:txBody>
      </p:sp>
      <p:sp>
        <p:nvSpPr>
          <p:cNvPr id="23" name="TextBox 22">
            <a:hlinkClick r:id="" action="ppaction://noaction">
              <a:snd r:embed="rId4" name="couleur.wav"/>
            </a:hlinkClick>
            <a:extLst>
              <a:ext uri="{FF2B5EF4-FFF2-40B4-BE49-F238E27FC236}">
                <a16:creationId xmlns:a16="http://schemas.microsoft.com/office/drawing/2014/main" id="{98E2C172-2CC9-459D-9B4D-8ED2D0413CE3}"/>
              </a:ext>
            </a:extLst>
          </p:cNvPr>
          <p:cNvSpPr txBox="1"/>
          <p:nvPr/>
        </p:nvSpPr>
        <p:spPr>
          <a:xfrm>
            <a:off x="7010897" y="1224773"/>
            <a:ext cx="237159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dirty="0">
                <a:solidFill>
                  <a:srgbClr val="4472C4">
                    <a:lumMod val="50000"/>
                  </a:srgbClr>
                </a:solidFill>
                <a:latin typeface="Century Gothic" panose="020F0302020204030204"/>
              </a:rPr>
              <a:t>couleur</a:t>
            </a:r>
            <a:endParaRPr kumimoji="0" lang="en-US"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5" name="TextBox 24">
            <a:hlinkClick r:id="" action="ppaction://noaction">
              <a:snd r:embed="rId5" name="troupe.wav"/>
            </a:hlinkClick>
            <a:extLst>
              <a:ext uri="{FF2B5EF4-FFF2-40B4-BE49-F238E27FC236}">
                <a16:creationId xmlns:a16="http://schemas.microsoft.com/office/drawing/2014/main" id="{2D0E42E3-3CE3-460F-8FE2-10D64BD6C3F6}"/>
              </a:ext>
            </a:extLst>
          </p:cNvPr>
          <p:cNvSpPr txBox="1"/>
          <p:nvPr/>
        </p:nvSpPr>
        <p:spPr>
          <a:xfrm>
            <a:off x="4123423" y="3421913"/>
            <a:ext cx="228392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troupe</a:t>
            </a:r>
          </a:p>
        </p:txBody>
      </p:sp>
      <p:sp>
        <p:nvSpPr>
          <p:cNvPr id="26" name="TextBox 25">
            <a:hlinkClick r:id="" action="ppaction://noaction">
              <a:snd r:embed="rId6" name="couple.wav"/>
            </a:hlinkClick>
            <a:extLst>
              <a:ext uri="{FF2B5EF4-FFF2-40B4-BE49-F238E27FC236}">
                <a16:creationId xmlns:a16="http://schemas.microsoft.com/office/drawing/2014/main" id="{DE6B6E0E-5D7C-4C5A-9335-3172FB3F7545}"/>
              </a:ext>
            </a:extLst>
          </p:cNvPr>
          <p:cNvSpPr txBox="1"/>
          <p:nvPr/>
        </p:nvSpPr>
        <p:spPr>
          <a:xfrm>
            <a:off x="2405986" y="1472599"/>
            <a:ext cx="219193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couple</a:t>
            </a:r>
          </a:p>
        </p:txBody>
      </p:sp>
      <p:sp>
        <p:nvSpPr>
          <p:cNvPr id="27" name="TextBox 26">
            <a:hlinkClick r:id="" action="ppaction://noaction">
              <a:snd r:embed="rId7" name="double.wav"/>
            </a:hlinkClick>
            <a:extLst>
              <a:ext uri="{FF2B5EF4-FFF2-40B4-BE49-F238E27FC236}">
                <a16:creationId xmlns:a16="http://schemas.microsoft.com/office/drawing/2014/main" id="{54E6C5D2-BE68-48F0-9013-F3BA523C4B71}"/>
              </a:ext>
            </a:extLst>
          </p:cNvPr>
          <p:cNvSpPr txBox="1"/>
          <p:nvPr/>
        </p:nvSpPr>
        <p:spPr>
          <a:xfrm>
            <a:off x="558466" y="3118236"/>
            <a:ext cx="273417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double</a:t>
            </a:r>
          </a:p>
        </p:txBody>
      </p:sp>
      <p:sp>
        <p:nvSpPr>
          <p:cNvPr id="30" name="TextBox 29">
            <a:hlinkClick r:id="" action="ppaction://noaction">
              <a:snd r:embed="rId8" name="coutume.wav"/>
            </a:hlinkClick>
            <a:extLst>
              <a:ext uri="{FF2B5EF4-FFF2-40B4-BE49-F238E27FC236}">
                <a16:creationId xmlns:a16="http://schemas.microsoft.com/office/drawing/2014/main" id="{840E300D-D0CA-46DE-82C5-28BCDA9625F1}"/>
              </a:ext>
            </a:extLst>
          </p:cNvPr>
          <p:cNvSpPr txBox="1"/>
          <p:nvPr/>
        </p:nvSpPr>
        <p:spPr>
          <a:xfrm>
            <a:off x="673729" y="4663341"/>
            <a:ext cx="259571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dirty="0" err="1">
                <a:solidFill>
                  <a:srgbClr val="4472C4">
                    <a:lumMod val="50000"/>
                  </a:srgbClr>
                </a:solidFill>
                <a:latin typeface="Century Gothic" panose="020F0302020204030204"/>
              </a:rPr>
              <a:t>coutume</a:t>
            </a:r>
            <a:endParaRPr kumimoji="0" lang="en-US"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5" name="TextBox 34">
            <a:hlinkClick r:id="" action="ppaction://noaction">
              <a:snd r:embed="rId9" name="groupe.wav"/>
            </a:hlinkClick>
            <a:extLst>
              <a:ext uri="{FF2B5EF4-FFF2-40B4-BE49-F238E27FC236}">
                <a16:creationId xmlns:a16="http://schemas.microsoft.com/office/drawing/2014/main" id="{0228579A-0836-4BBA-9290-567E61323B3D}"/>
              </a:ext>
            </a:extLst>
          </p:cNvPr>
          <p:cNvSpPr txBox="1"/>
          <p:nvPr/>
        </p:nvSpPr>
        <p:spPr>
          <a:xfrm>
            <a:off x="4597925" y="5371227"/>
            <a:ext cx="211436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groupe</a:t>
            </a:r>
            <a:endParaRPr kumimoji="0" lang="en-US"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0" name="TextBox 19">
            <a:hlinkClick r:id="" action="ppaction://noaction">
              <a:snd r:embed="rId10" name="soupe.wav"/>
            </a:hlinkClick>
            <a:extLst>
              <a:ext uri="{FF2B5EF4-FFF2-40B4-BE49-F238E27FC236}">
                <a16:creationId xmlns:a16="http://schemas.microsoft.com/office/drawing/2014/main" id="{E32D6EE6-D6DA-487A-9460-6E4F52C8702B}"/>
              </a:ext>
            </a:extLst>
          </p:cNvPr>
          <p:cNvSpPr txBox="1"/>
          <p:nvPr/>
        </p:nvSpPr>
        <p:spPr>
          <a:xfrm>
            <a:off x="7429388" y="2721114"/>
            <a:ext cx="195310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soupe</a:t>
            </a:r>
            <a:endParaRPr kumimoji="0" lang="en-US"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1" name="TextBox 20">
            <a:hlinkClick r:id="" action="ppaction://noaction">
              <a:snd r:embed="rId11" name="touriste.wav"/>
            </a:hlinkClick>
            <a:extLst>
              <a:ext uri="{FF2B5EF4-FFF2-40B4-BE49-F238E27FC236}">
                <a16:creationId xmlns:a16="http://schemas.microsoft.com/office/drawing/2014/main" id="{88564518-4E55-4DF8-BB18-55A2245ACA71}"/>
              </a:ext>
            </a:extLst>
          </p:cNvPr>
          <p:cNvSpPr txBox="1"/>
          <p:nvPr/>
        </p:nvSpPr>
        <p:spPr>
          <a:xfrm>
            <a:off x="6969454" y="4293790"/>
            <a:ext cx="237159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touriste</a:t>
            </a:r>
            <a:endParaRPr kumimoji="0" lang="en-US"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29158551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hold" nodeType="afterEffect">
                                  <p:stCondLst>
                                    <p:cond delay="0"/>
                                  </p:stCondLst>
                                  <p:childTnLst>
                                    <p:animEffect transition="out" filter="slide(fromBottom)">
                                      <p:cBhvr>
                                        <p:cTn id="6" dur="45000"/>
                                        <p:tgtEl>
                                          <p:spTgt spid="6"/>
                                        </p:tgtEl>
                                      </p:cBhvr>
                                    </p:animEffect>
                                    <p:set>
                                      <p:cBhvr>
                                        <p:cTn id="7" dur="1" fill="hold">
                                          <p:stCondLst>
                                            <p:cond delay="44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Phonétique</a:t>
            </a:r>
            <a:r>
              <a:rPr lang="en-GB" sz="3600" b="1" dirty="0">
                <a:solidFill>
                  <a:schemeClr val="bg1"/>
                </a:solidFill>
              </a:rPr>
              <a:t>  </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10046043" y="249869"/>
            <a:ext cx="186387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Rectangle 2" descr="rectangle for the timer">
            <a:extLst>
              <a:ext uri="{FF2B5EF4-FFF2-40B4-BE49-F238E27FC236}">
                <a16:creationId xmlns:a16="http://schemas.microsoft.com/office/drawing/2014/main" id="{E25FF2EB-7416-4372-BE15-C4C2E61037AE}"/>
              </a:ext>
            </a:extLst>
          </p:cNvPr>
          <p:cNvSpPr>
            <a:spLocks noChangeArrowheads="1"/>
          </p:cNvSpPr>
          <p:nvPr/>
        </p:nvSpPr>
        <p:spPr bwMode="auto">
          <a:xfrm>
            <a:off x="10215649" y="1394052"/>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6" name="Rectangle 3" descr="rectangle for the timer, it moves down the screen as the time passes">
            <a:extLst>
              <a:ext uri="{FF2B5EF4-FFF2-40B4-BE49-F238E27FC236}">
                <a16:creationId xmlns:a16="http://schemas.microsoft.com/office/drawing/2014/main" id="{B91663AC-C229-4102-8653-FC04F0298671}"/>
              </a:ext>
            </a:extLst>
          </p:cNvPr>
          <p:cNvSpPr>
            <a:spLocks noChangeArrowheads="1"/>
          </p:cNvSpPr>
          <p:nvPr/>
        </p:nvSpPr>
        <p:spPr bwMode="auto">
          <a:xfrm>
            <a:off x="10213283" y="1394050"/>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0" name="Line 7" descr="line to denote the top of the timer, 60 seconds">
            <a:extLst>
              <a:ext uri="{FF2B5EF4-FFF2-40B4-BE49-F238E27FC236}">
                <a16:creationId xmlns:a16="http://schemas.microsoft.com/office/drawing/2014/main" id="{76902A6C-D2ED-404C-A471-A0024758810A}"/>
              </a:ext>
            </a:extLst>
          </p:cNvPr>
          <p:cNvSpPr>
            <a:spLocks noChangeShapeType="1"/>
          </p:cNvSpPr>
          <p:nvPr/>
        </p:nvSpPr>
        <p:spPr bwMode="auto">
          <a:xfrm>
            <a:off x="10923710" y="1382624"/>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3" name="Text Box 12">
            <a:extLst>
              <a:ext uri="{FF2B5EF4-FFF2-40B4-BE49-F238E27FC236}">
                <a16:creationId xmlns:a16="http://schemas.microsoft.com/office/drawing/2014/main" id="{E85AFACC-13C2-4131-AA9A-7C11FE9873CB}"/>
              </a:ext>
            </a:extLst>
          </p:cNvPr>
          <p:cNvSpPr txBox="1">
            <a:spLocks noChangeArrowheads="1"/>
          </p:cNvSpPr>
          <p:nvPr/>
        </p:nvSpPr>
        <p:spPr bwMode="auto">
          <a:xfrm>
            <a:off x="11140501" y="1224773"/>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30</a:t>
            </a:r>
          </a:p>
        </p:txBody>
      </p:sp>
      <p:sp>
        <p:nvSpPr>
          <p:cNvPr id="12" name="Text Box 10">
            <a:extLst>
              <a:ext uri="{FF2B5EF4-FFF2-40B4-BE49-F238E27FC236}">
                <a16:creationId xmlns:a16="http://schemas.microsoft.com/office/drawing/2014/main" id="{25B061D2-B4ED-4104-A271-F2105A9E1DFB}"/>
              </a:ext>
            </a:extLst>
          </p:cNvPr>
          <p:cNvSpPr txBox="1">
            <a:spLocks noChangeArrowheads="1"/>
          </p:cNvSpPr>
          <p:nvPr/>
        </p:nvSpPr>
        <p:spPr bwMode="auto">
          <a:xfrm>
            <a:off x="10839935" y="3256092"/>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charset="0"/>
              </a:rPr>
              <a:t>secondes</a:t>
            </a:r>
            <a:endParaRPr kumimoji="0" lang="en-GB"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endParaRPr>
          </a:p>
        </p:txBody>
      </p:sp>
      <p:sp>
        <p:nvSpPr>
          <p:cNvPr id="9" name="Line 4" descr="line for the timer, 60 to 0 seconds">
            <a:extLst>
              <a:ext uri="{FF2B5EF4-FFF2-40B4-BE49-F238E27FC236}">
                <a16:creationId xmlns:a16="http://schemas.microsoft.com/office/drawing/2014/main" id="{6400F283-5879-4D05-89B6-C398280D424A}"/>
              </a:ext>
            </a:extLst>
          </p:cNvPr>
          <p:cNvSpPr>
            <a:spLocks noChangeShapeType="1"/>
          </p:cNvSpPr>
          <p:nvPr/>
        </p:nvSpPr>
        <p:spPr bwMode="auto">
          <a:xfrm>
            <a:off x="10899022" y="1382624"/>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1" name="Line 9" descr="line to denote the end of the timer (i.e. zero seconds)">
            <a:extLst>
              <a:ext uri="{FF2B5EF4-FFF2-40B4-BE49-F238E27FC236}">
                <a16:creationId xmlns:a16="http://schemas.microsoft.com/office/drawing/2014/main" id="{301D8E24-4E17-4C0A-B561-032601D58C52}"/>
              </a:ext>
            </a:extLst>
          </p:cNvPr>
          <p:cNvSpPr>
            <a:spLocks noChangeShapeType="1"/>
          </p:cNvSpPr>
          <p:nvPr/>
        </p:nvSpPr>
        <p:spPr bwMode="auto">
          <a:xfrm>
            <a:off x="10899022" y="5538883"/>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4" name="Text Box 14">
            <a:extLst>
              <a:ext uri="{FF2B5EF4-FFF2-40B4-BE49-F238E27FC236}">
                <a16:creationId xmlns:a16="http://schemas.microsoft.com/office/drawing/2014/main" id="{5ADD598A-F84A-4D90-B2ED-C19271F23AAA}"/>
              </a:ext>
            </a:extLst>
          </p:cNvPr>
          <p:cNvSpPr txBox="1">
            <a:spLocks noChangeArrowheads="1"/>
          </p:cNvSpPr>
          <p:nvPr/>
        </p:nvSpPr>
        <p:spPr bwMode="auto">
          <a:xfrm>
            <a:off x="11115813" y="5358355"/>
            <a:ext cx="45648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0</a:t>
            </a:r>
          </a:p>
        </p:txBody>
      </p:sp>
      <p:sp>
        <p:nvSpPr>
          <p:cNvPr id="15" name="AutoShape 11">
            <a:hlinkClick r:id="" action="ppaction://noaction" highlightClick="1"/>
            <a:extLst>
              <a:ext uri="{FF2B5EF4-FFF2-40B4-BE49-F238E27FC236}">
                <a16:creationId xmlns:a16="http://schemas.microsoft.com/office/drawing/2014/main" id="{D12D73BF-362A-4FF6-8C8D-7F31FEE5E970}"/>
              </a:ext>
            </a:extLst>
          </p:cNvPr>
          <p:cNvSpPr>
            <a:spLocks noChangeArrowheads="1"/>
          </p:cNvSpPr>
          <p:nvPr/>
        </p:nvSpPr>
        <p:spPr bwMode="auto">
          <a:xfrm>
            <a:off x="9952385" y="5769303"/>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DÉBUT</a:t>
            </a:r>
          </a:p>
        </p:txBody>
      </p:sp>
      <p:sp>
        <p:nvSpPr>
          <p:cNvPr id="24" name="TextBox 23">
            <a:hlinkClick r:id="" action="ppaction://noaction">
              <a:snd r:embed="rId4" name="couleur.wav"/>
            </a:hlinkClick>
            <a:extLst>
              <a:ext uri="{FF2B5EF4-FFF2-40B4-BE49-F238E27FC236}">
                <a16:creationId xmlns:a16="http://schemas.microsoft.com/office/drawing/2014/main" id="{D4EF7C7E-6676-45D1-9B06-DD800DC8378C}"/>
              </a:ext>
            </a:extLst>
          </p:cNvPr>
          <p:cNvSpPr txBox="1"/>
          <p:nvPr/>
        </p:nvSpPr>
        <p:spPr>
          <a:xfrm>
            <a:off x="7010897" y="1224773"/>
            <a:ext cx="237159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dirty="0">
                <a:solidFill>
                  <a:srgbClr val="4472C4">
                    <a:lumMod val="50000"/>
                  </a:srgbClr>
                </a:solidFill>
                <a:latin typeface="Century Gothic" panose="020F0302020204030204"/>
              </a:rPr>
              <a:t>couleur</a:t>
            </a:r>
            <a:endParaRPr kumimoji="0" lang="en-US"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8" name="TextBox 27">
            <a:hlinkClick r:id="" action="ppaction://noaction">
              <a:snd r:embed="rId5" name="troupe.wav"/>
            </a:hlinkClick>
            <a:extLst>
              <a:ext uri="{FF2B5EF4-FFF2-40B4-BE49-F238E27FC236}">
                <a16:creationId xmlns:a16="http://schemas.microsoft.com/office/drawing/2014/main" id="{AAF383A3-EA94-47D4-AC65-962A2BAAB142}"/>
              </a:ext>
            </a:extLst>
          </p:cNvPr>
          <p:cNvSpPr txBox="1"/>
          <p:nvPr/>
        </p:nvSpPr>
        <p:spPr>
          <a:xfrm>
            <a:off x="4123423" y="3421913"/>
            <a:ext cx="228392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troupe</a:t>
            </a:r>
          </a:p>
        </p:txBody>
      </p:sp>
      <p:sp>
        <p:nvSpPr>
          <p:cNvPr id="29" name="TextBox 28">
            <a:hlinkClick r:id="" action="ppaction://noaction">
              <a:snd r:embed="rId6" name="couple.wav"/>
            </a:hlinkClick>
            <a:extLst>
              <a:ext uri="{FF2B5EF4-FFF2-40B4-BE49-F238E27FC236}">
                <a16:creationId xmlns:a16="http://schemas.microsoft.com/office/drawing/2014/main" id="{834107EA-61F5-4C67-AC46-FCA92B1B0395}"/>
              </a:ext>
            </a:extLst>
          </p:cNvPr>
          <p:cNvSpPr txBox="1"/>
          <p:nvPr/>
        </p:nvSpPr>
        <p:spPr>
          <a:xfrm>
            <a:off x="2405986" y="1472599"/>
            <a:ext cx="219193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couple</a:t>
            </a:r>
          </a:p>
        </p:txBody>
      </p:sp>
      <p:sp>
        <p:nvSpPr>
          <p:cNvPr id="31" name="TextBox 30">
            <a:hlinkClick r:id="" action="ppaction://noaction">
              <a:snd r:embed="rId7" name="double.wav"/>
            </a:hlinkClick>
            <a:extLst>
              <a:ext uri="{FF2B5EF4-FFF2-40B4-BE49-F238E27FC236}">
                <a16:creationId xmlns:a16="http://schemas.microsoft.com/office/drawing/2014/main" id="{034A1100-E2FF-4E14-9722-8F8C971FFABE}"/>
              </a:ext>
            </a:extLst>
          </p:cNvPr>
          <p:cNvSpPr txBox="1"/>
          <p:nvPr/>
        </p:nvSpPr>
        <p:spPr>
          <a:xfrm>
            <a:off x="558466" y="3118236"/>
            <a:ext cx="273417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double</a:t>
            </a:r>
          </a:p>
        </p:txBody>
      </p:sp>
      <p:sp>
        <p:nvSpPr>
          <p:cNvPr id="32" name="TextBox 31">
            <a:hlinkClick r:id="" action="ppaction://noaction">
              <a:snd r:embed="rId8" name="coutume.wav"/>
            </a:hlinkClick>
            <a:extLst>
              <a:ext uri="{FF2B5EF4-FFF2-40B4-BE49-F238E27FC236}">
                <a16:creationId xmlns:a16="http://schemas.microsoft.com/office/drawing/2014/main" id="{B3A4F5B4-B507-4C0C-A874-31C76F57F80D}"/>
              </a:ext>
            </a:extLst>
          </p:cNvPr>
          <p:cNvSpPr txBox="1"/>
          <p:nvPr/>
        </p:nvSpPr>
        <p:spPr>
          <a:xfrm>
            <a:off x="673729" y="4663341"/>
            <a:ext cx="259571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dirty="0" err="1">
                <a:solidFill>
                  <a:srgbClr val="4472C4">
                    <a:lumMod val="50000"/>
                  </a:srgbClr>
                </a:solidFill>
                <a:latin typeface="Century Gothic" panose="020F0302020204030204"/>
              </a:rPr>
              <a:t>coutume</a:t>
            </a:r>
            <a:endParaRPr kumimoji="0" lang="en-US"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3" name="TextBox 32">
            <a:hlinkClick r:id="" action="ppaction://noaction">
              <a:snd r:embed="rId9" name="groupe.wav"/>
            </a:hlinkClick>
            <a:extLst>
              <a:ext uri="{FF2B5EF4-FFF2-40B4-BE49-F238E27FC236}">
                <a16:creationId xmlns:a16="http://schemas.microsoft.com/office/drawing/2014/main" id="{7EA556CB-8211-40C8-8092-FC169F3E506F}"/>
              </a:ext>
            </a:extLst>
          </p:cNvPr>
          <p:cNvSpPr txBox="1"/>
          <p:nvPr/>
        </p:nvSpPr>
        <p:spPr>
          <a:xfrm>
            <a:off x="4597925" y="5371227"/>
            <a:ext cx="211436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groupe</a:t>
            </a:r>
            <a:endParaRPr kumimoji="0" lang="en-US"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4" name="TextBox 33">
            <a:hlinkClick r:id="" action="ppaction://noaction">
              <a:snd r:embed="rId10" name="soupe.wav"/>
            </a:hlinkClick>
            <a:extLst>
              <a:ext uri="{FF2B5EF4-FFF2-40B4-BE49-F238E27FC236}">
                <a16:creationId xmlns:a16="http://schemas.microsoft.com/office/drawing/2014/main" id="{B29667AE-B527-4546-890E-A24894039D8F}"/>
              </a:ext>
            </a:extLst>
          </p:cNvPr>
          <p:cNvSpPr txBox="1"/>
          <p:nvPr/>
        </p:nvSpPr>
        <p:spPr>
          <a:xfrm>
            <a:off x="7429388" y="2721114"/>
            <a:ext cx="195310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soupe</a:t>
            </a:r>
            <a:endParaRPr kumimoji="0" lang="en-US"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6" name="TextBox 35">
            <a:hlinkClick r:id="" action="ppaction://noaction">
              <a:snd r:embed="rId11" name="touriste.wav"/>
            </a:hlinkClick>
            <a:extLst>
              <a:ext uri="{FF2B5EF4-FFF2-40B4-BE49-F238E27FC236}">
                <a16:creationId xmlns:a16="http://schemas.microsoft.com/office/drawing/2014/main" id="{8CE1DF6D-C2FF-44C5-AC39-A3660C7EFB67}"/>
              </a:ext>
            </a:extLst>
          </p:cNvPr>
          <p:cNvSpPr txBox="1"/>
          <p:nvPr/>
        </p:nvSpPr>
        <p:spPr>
          <a:xfrm>
            <a:off x="6969454" y="4293790"/>
            <a:ext cx="237159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touriste</a:t>
            </a:r>
            <a:endParaRPr kumimoji="0" lang="en-US"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6162472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hold" nodeType="afterEffect">
                                  <p:stCondLst>
                                    <p:cond delay="0"/>
                                  </p:stCondLst>
                                  <p:childTnLst>
                                    <p:animEffect transition="out" filter="slide(fromBottom)">
                                      <p:cBhvr>
                                        <p:cTn id="6" dur="30000"/>
                                        <p:tgtEl>
                                          <p:spTgt spid="6"/>
                                        </p:tgtEl>
                                      </p:cBhvr>
                                    </p:animEffect>
                                    <p:set>
                                      <p:cBhvr>
                                        <p:cTn id="7" dur="1" fill="hold">
                                          <p:stCondLst>
                                            <p:cond delay="29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Phonétique</a:t>
            </a:r>
            <a:r>
              <a:rPr lang="en-GB" sz="3600" b="1" dirty="0">
                <a:solidFill>
                  <a:schemeClr val="bg1"/>
                </a:solidFill>
              </a:rPr>
              <a:t>  </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10046043" y="249869"/>
            <a:ext cx="186387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Rectangle 2" descr="rectangle for the timer">
            <a:extLst>
              <a:ext uri="{FF2B5EF4-FFF2-40B4-BE49-F238E27FC236}">
                <a16:creationId xmlns:a16="http://schemas.microsoft.com/office/drawing/2014/main" id="{E25FF2EB-7416-4372-BE15-C4C2E61037AE}"/>
              </a:ext>
            </a:extLst>
          </p:cNvPr>
          <p:cNvSpPr>
            <a:spLocks noChangeArrowheads="1"/>
          </p:cNvSpPr>
          <p:nvPr/>
        </p:nvSpPr>
        <p:spPr bwMode="auto">
          <a:xfrm>
            <a:off x="10215649" y="1394052"/>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6" name="Rectangle 3" descr="rectangle for the timer, it moves down the screen as the time passes">
            <a:extLst>
              <a:ext uri="{FF2B5EF4-FFF2-40B4-BE49-F238E27FC236}">
                <a16:creationId xmlns:a16="http://schemas.microsoft.com/office/drawing/2014/main" id="{B91663AC-C229-4102-8653-FC04F0298671}"/>
              </a:ext>
            </a:extLst>
          </p:cNvPr>
          <p:cNvSpPr>
            <a:spLocks noChangeArrowheads="1"/>
          </p:cNvSpPr>
          <p:nvPr/>
        </p:nvSpPr>
        <p:spPr bwMode="auto">
          <a:xfrm>
            <a:off x="10213283" y="1394050"/>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0" name="Line 7" descr="line to denote the top of the timer, 60 seconds">
            <a:extLst>
              <a:ext uri="{FF2B5EF4-FFF2-40B4-BE49-F238E27FC236}">
                <a16:creationId xmlns:a16="http://schemas.microsoft.com/office/drawing/2014/main" id="{76902A6C-D2ED-404C-A471-A0024758810A}"/>
              </a:ext>
            </a:extLst>
          </p:cNvPr>
          <p:cNvSpPr>
            <a:spLocks noChangeShapeType="1"/>
          </p:cNvSpPr>
          <p:nvPr/>
        </p:nvSpPr>
        <p:spPr bwMode="auto">
          <a:xfrm>
            <a:off x="10923710" y="1382624"/>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3" name="Text Box 12">
            <a:extLst>
              <a:ext uri="{FF2B5EF4-FFF2-40B4-BE49-F238E27FC236}">
                <a16:creationId xmlns:a16="http://schemas.microsoft.com/office/drawing/2014/main" id="{E85AFACC-13C2-4131-AA9A-7C11FE9873CB}"/>
              </a:ext>
            </a:extLst>
          </p:cNvPr>
          <p:cNvSpPr txBox="1">
            <a:spLocks noChangeArrowheads="1"/>
          </p:cNvSpPr>
          <p:nvPr/>
        </p:nvSpPr>
        <p:spPr bwMode="auto">
          <a:xfrm>
            <a:off x="11140501" y="1224773"/>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15</a:t>
            </a:r>
          </a:p>
        </p:txBody>
      </p:sp>
      <p:sp>
        <p:nvSpPr>
          <p:cNvPr id="12" name="Text Box 10">
            <a:extLst>
              <a:ext uri="{FF2B5EF4-FFF2-40B4-BE49-F238E27FC236}">
                <a16:creationId xmlns:a16="http://schemas.microsoft.com/office/drawing/2014/main" id="{25B061D2-B4ED-4104-A271-F2105A9E1DFB}"/>
              </a:ext>
            </a:extLst>
          </p:cNvPr>
          <p:cNvSpPr txBox="1">
            <a:spLocks noChangeArrowheads="1"/>
          </p:cNvSpPr>
          <p:nvPr/>
        </p:nvSpPr>
        <p:spPr bwMode="auto">
          <a:xfrm>
            <a:off x="10839935" y="3256092"/>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charset="0"/>
              </a:rPr>
              <a:t>secondes</a:t>
            </a:r>
            <a:endParaRPr kumimoji="0" lang="en-GB"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endParaRPr>
          </a:p>
        </p:txBody>
      </p:sp>
      <p:sp>
        <p:nvSpPr>
          <p:cNvPr id="9" name="Line 4" descr="line for the timer, 60 to 0 seconds">
            <a:extLst>
              <a:ext uri="{FF2B5EF4-FFF2-40B4-BE49-F238E27FC236}">
                <a16:creationId xmlns:a16="http://schemas.microsoft.com/office/drawing/2014/main" id="{6400F283-5879-4D05-89B6-C398280D424A}"/>
              </a:ext>
            </a:extLst>
          </p:cNvPr>
          <p:cNvSpPr>
            <a:spLocks noChangeShapeType="1"/>
          </p:cNvSpPr>
          <p:nvPr/>
        </p:nvSpPr>
        <p:spPr bwMode="auto">
          <a:xfrm>
            <a:off x="10899022" y="1382624"/>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1" name="Line 9" descr="line to denote the end of the timer (i.e. zero seconds)">
            <a:extLst>
              <a:ext uri="{FF2B5EF4-FFF2-40B4-BE49-F238E27FC236}">
                <a16:creationId xmlns:a16="http://schemas.microsoft.com/office/drawing/2014/main" id="{301D8E24-4E17-4C0A-B561-032601D58C52}"/>
              </a:ext>
            </a:extLst>
          </p:cNvPr>
          <p:cNvSpPr>
            <a:spLocks noChangeShapeType="1"/>
          </p:cNvSpPr>
          <p:nvPr/>
        </p:nvSpPr>
        <p:spPr bwMode="auto">
          <a:xfrm>
            <a:off x="10899022" y="5538883"/>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4" name="Text Box 14">
            <a:extLst>
              <a:ext uri="{FF2B5EF4-FFF2-40B4-BE49-F238E27FC236}">
                <a16:creationId xmlns:a16="http://schemas.microsoft.com/office/drawing/2014/main" id="{5ADD598A-F84A-4D90-B2ED-C19271F23AAA}"/>
              </a:ext>
            </a:extLst>
          </p:cNvPr>
          <p:cNvSpPr txBox="1">
            <a:spLocks noChangeArrowheads="1"/>
          </p:cNvSpPr>
          <p:nvPr/>
        </p:nvSpPr>
        <p:spPr bwMode="auto">
          <a:xfrm>
            <a:off x="11115813" y="5358355"/>
            <a:ext cx="45648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0</a:t>
            </a:r>
          </a:p>
        </p:txBody>
      </p:sp>
      <p:sp>
        <p:nvSpPr>
          <p:cNvPr id="15" name="AutoShape 11">
            <a:hlinkClick r:id="" action="ppaction://noaction" highlightClick="1"/>
            <a:extLst>
              <a:ext uri="{FF2B5EF4-FFF2-40B4-BE49-F238E27FC236}">
                <a16:creationId xmlns:a16="http://schemas.microsoft.com/office/drawing/2014/main" id="{D12D73BF-362A-4FF6-8C8D-7F31FEE5E970}"/>
              </a:ext>
            </a:extLst>
          </p:cNvPr>
          <p:cNvSpPr>
            <a:spLocks noChangeArrowheads="1"/>
          </p:cNvSpPr>
          <p:nvPr/>
        </p:nvSpPr>
        <p:spPr bwMode="auto">
          <a:xfrm>
            <a:off x="9952385" y="5769303"/>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DÉBUT</a:t>
            </a:r>
          </a:p>
        </p:txBody>
      </p:sp>
      <p:sp>
        <p:nvSpPr>
          <p:cNvPr id="24" name="TextBox 23">
            <a:hlinkClick r:id="" action="ppaction://noaction">
              <a:snd r:embed="rId4" name="couleur.wav"/>
            </a:hlinkClick>
            <a:extLst>
              <a:ext uri="{FF2B5EF4-FFF2-40B4-BE49-F238E27FC236}">
                <a16:creationId xmlns:a16="http://schemas.microsoft.com/office/drawing/2014/main" id="{8B0ED65F-E63C-4895-ADEB-76FFCA27093D}"/>
              </a:ext>
            </a:extLst>
          </p:cNvPr>
          <p:cNvSpPr txBox="1"/>
          <p:nvPr/>
        </p:nvSpPr>
        <p:spPr>
          <a:xfrm>
            <a:off x="7010897" y="1224773"/>
            <a:ext cx="237159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dirty="0">
                <a:solidFill>
                  <a:srgbClr val="4472C4">
                    <a:lumMod val="50000"/>
                  </a:srgbClr>
                </a:solidFill>
                <a:latin typeface="Century Gothic" panose="020F0302020204030204"/>
              </a:rPr>
              <a:t>couleur</a:t>
            </a:r>
            <a:endParaRPr kumimoji="0" lang="en-US"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8" name="TextBox 27">
            <a:hlinkClick r:id="" action="ppaction://noaction">
              <a:snd r:embed="rId5" name="troupe.wav"/>
            </a:hlinkClick>
            <a:extLst>
              <a:ext uri="{FF2B5EF4-FFF2-40B4-BE49-F238E27FC236}">
                <a16:creationId xmlns:a16="http://schemas.microsoft.com/office/drawing/2014/main" id="{8F67F35B-75E7-4937-87AE-476DEA8944C8}"/>
              </a:ext>
            </a:extLst>
          </p:cNvPr>
          <p:cNvSpPr txBox="1"/>
          <p:nvPr/>
        </p:nvSpPr>
        <p:spPr>
          <a:xfrm>
            <a:off x="4123423" y="3421913"/>
            <a:ext cx="228392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troupe</a:t>
            </a:r>
          </a:p>
        </p:txBody>
      </p:sp>
      <p:sp>
        <p:nvSpPr>
          <p:cNvPr id="29" name="TextBox 28">
            <a:hlinkClick r:id="" action="ppaction://noaction">
              <a:snd r:embed="rId6" name="couple.wav"/>
            </a:hlinkClick>
            <a:extLst>
              <a:ext uri="{FF2B5EF4-FFF2-40B4-BE49-F238E27FC236}">
                <a16:creationId xmlns:a16="http://schemas.microsoft.com/office/drawing/2014/main" id="{E9656698-F78E-4D75-AD85-742E66CA6DD5}"/>
              </a:ext>
            </a:extLst>
          </p:cNvPr>
          <p:cNvSpPr txBox="1"/>
          <p:nvPr/>
        </p:nvSpPr>
        <p:spPr>
          <a:xfrm>
            <a:off x="2405986" y="1472599"/>
            <a:ext cx="219193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couple</a:t>
            </a:r>
          </a:p>
        </p:txBody>
      </p:sp>
      <p:sp>
        <p:nvSpPr>
          <p:cNvPr id="31" name="TextBox 30">
            <a:hlinkClick r:id="" action="ppaction://noaction">
              <a:snd r:embed="rId7" name="double.wav"/>
            </a:hlinkClick>
            <a:extLst>
              <a:ext uri="{FF2B5EF4-FFF2-40B4-BE49-F238E27FC236}">
                <a16:creationId xmlns:a16="http://schemas.microsoft.com/office/drawing/2014/main" id="{B1D3BB65-F988-4AE2-A19F-DED3C5557CB5}"/>
              </a:ext>
            </a:extLst>
          </p:cNvPr>
          <p:cNvSpPr txBox="1"/>
          <p:nvPr/>
        </p:nvSpPr>
        <p:spPr>
          <a:xfrm>
            <a:off x="558466" y="3118236"/>
            <a:ext cx="273417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double</a:t>
            </a:r>
          </a:p>
        </p:txBody>
      </p:sp>
      <p:sp>
        <p:nvSpPr>
          <p:cNvPr id="32" name="TextBox 31">
            <a:hlinkClick r:id="" action="ppaction://noaction">
              <a:snd r:embed="rId8" name="coutume.wav"/>
            </a:hlinkClick>
            <a:extLst>
              <a:ext uri="{FF2B5EF4-FFF2-40B4-BE49-F238E27FC236}">
                <a16:creationId xmlns:a16="http://schemas.microsoft.com/office/drawing/2014/main" id="{2C0D68AA-475B-4BFF-B85C-502C334DA178}"/>
              </a:ext>
            </a:extLst>
          </p:cNvPr>
          <p:cNvSpPr txBox="1"/>
          <p:nvPr/>
        </p:nvSpPr>
        <p:spPr>
          <a:xfrm>
            <a:off x="673729" y="4663341"/>
            <a:ext cx="259571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dirty="0" err="1">
                <a:solidFill>
                  <a:srgbClr val="4472C4">
                    <a:lumMod val="50000"/>
                  </a:srgbClr>
                </a:solidFill>
                <a:latin typeface="Century Gothic" panose="020F0302020204030204"/>
              </a:rPr>
              <a:t>coutume</a:t>
            </a:r>
            <a:endParaRPr kumimoji="0" lang="en-US"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3" name="TextBox 32">
            <a:hlinkClick r:id="" action="ppaction://noaction">
              <a:snd r:embed="rId9" name="groupe.wav"/>
            </a:hlinkClick>
            <a:extLst>
              <a:ext uri="{FF2B5EF4-FFF2-40B4-BE49-F238E27FC236}">
                <a16:creationId xmlns:a16="http://schemas.microsoft.com/office/drawing/2014/main" id="{ACB394DE-5D05-4D43-98CB-3F84A24349D3}"/>
              </a:ext>
            </a:extLst>
          </p:cNvPr>
          <p:cNvSpPr txBox="1"/>
          <p:nvPr/>
        </p:nvSpPr>
        <p:spPr>
          <a:xfrm>
            <a:off x="4597925" y="5371227"/>
            <a:ext cx="211436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groupe</a:t>
            </a:r>
            <a:endParaRPr kumimoji="0" lang="en-US"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4" name="TextBox 33">
            <a:hlinkClick r:id="" action="ppaction://noaction">
              <a:snd r:embed="rId10" name="soupe.wav"/>
            </a:hlinkClick>
            <a:extLst>
              <a:ext uri="{FF2B5EF4-FFF2-40B4-BE49-F238E27FC236}">
                <a16:creationId xmlns:a16="http://schemas.microsoft.com/office/drawing/2014/main" id="{1B914A75-C28A-4C85-9C69-9387B86799C8}"/>
              </a:ext>
            </a:extLst>
          </p:cNvPr>
          <p:cNvSpPr txBox="1"/>
          <p:nvPr/>
        </p:nvSpPr>
        <p:spPr>
          <a:xfrm>
            <a:off x="7429388" y="2721114"/>
            <a:ext cx="195310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soupe</a:t>
            </a:r>
            <a:endParaRPr kumimoji="0" lang="en-US"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6" name="TextBox 35">
            <a:hlinkClick r:id="" action="ppaction://noaction">
              <a:snd r:embed="rId11" name="touriste.wav"/>
            </a:hlinkClick>
            <a:extLst>
              <a:ext uri="{FF2B5EF4-FFF2-40B4-BE49-F238E27FC236}">
                <a16:creationId xmlns:a16="http://schemas.microsoft.com/office/drawing/2014/main" id="{744091BB-91FC-4FAA-90BB-36D493893E72}"/>
              </a:ext>
            </a:extLst>
          </p:cNvPr>
          <p:cNvSpPr txBox="1"/>
          <p:nvPr/>
        </p:nvSpPr>
        <p:spPr>
          <a:xfrm>
            <a:off x="6969454" y="4293790"/>
            <a:ext cx="237159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touriste</a:t>
            </a:r>
            <a:endParaRPr kumimoji="0" lang="en-US"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421696896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hold" nodeType="afterEffect">
                                  <p:stCondLst>
                                    <p:cond delay="0"/>
                                  </p:stCondLst>
                                  <p:childTnLst>
                                    <p:animEffect transition="out" filter="slide(fromBottom)">
                                      <p:cBhvr>
                                        <p:cTn id="6" dur="15000"/>
                                        <p:tgtEl>
                                          <p:spTgt spid="6"/>
                                        </p:tgtEl>
                                      </p:cBhvr>
                                    </p:animEffect>
                                    <p:set>
                                      <p:cBhvr>
                                        <p:cTn id="7" dur="1" fill="hold">
                                          <p:stCondLst>
                                            <p:cond delay="14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ackground rectangle">
            <a:extLst>
              <a:ext uri="{FF2B5EF4-FFF2-40B4-BE49-F238E27FC236}">
                <a16:creationId xmlns:a16="http://schemas.microsoft.com/office/drawing/2014/main" id="{484D0354-6DBF-4464-BF92-5AAA8AE67895}"/>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3" name="Title 3">
            <a:extLst>
              <a:ext uri="{FF2B5EF4-FFF2-40B4-BE49-F238E27FC236}">
                <a16:creationId xmlns:a16="http://schemas.microsoft.com/office/drawing/2014/main" id="{31B2C77B-C680-4DC5-924E-5C20F444D070}"/>
              </a:ext>
            </a:extLst>
          </p:cNvPr>
          <p:cNvSpPr>
            <a:spLocks noGrp="1"/>
          </p:cNvSpPr>
          <p:nvPr>
            <p:ph type="title"/>
          </p:nvPr>
        </p:nvSpPr>
        <p:spPr>
          <a:xfrm>
            <a:off x="0" y="310168"/>
            <a:ext cx="5631472" cy="713163"/>
          </a:xfrm>
        </p:spPr>
        <p:txBody>
          <a:bodyPr>
            <a:normAutofit/>
          </a:bodyPr>
          <a:lstStyle/>
          <a:p>
            <a:r>
              <a:rPr lang="fr-FR" sz="3600" b="1" dirty="0">
                <a:solidFill>
                  <a:schemeClr val="bg1"/>
                </a:solidFill>
              </a:rPr>
              <a:t>Vocabulaire (1/3)</a:t>
            </a:r>
            <a:endParaRPr lang="fr-FR" sz="3600" b="1" dirty="0">
              <a:solidFill>
                <a:schemeClr val="bg1"/>
              </a:solidFill>
              <a:latin typeface="Century Gothic" panose="020B0502020202020204" pitchFamily="34" charset="0"/>
            </a:endParaRPr>
          </a:p>
        </p:txBody>
      </p:sp>
      <p:sp>
        <p:nvSpPr>
          <p:cNvPr id="5" name="Title 1">
            <a:extLst>
              <a:ext uri="{FF2B5EF4-FFF2-40B4-BE49-F238E27FC236}">
                <a16:creationId xmlns:a16="http://schemas.microsoft.com/office/drawing/2014/main" id="{16E60EBB-8771-49C3-ACDF-3562E9D2DAC5}"/>
              </a:ext>
            </a:extLst>
          </p:cNvPr>
          <p:cNvSpPr txBox="1">
            <a:spLocks/>
          </p:cNvSpPr>
          <p:nvPr/>
        </p:nvSpPr>
        <p:spPr>
          <a:xfrm>
            <a:off x="10808436" y="191302"/>
            <a:ext cx="1161402" cy="83963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 parler 1/8</a:t>
            </a:r>
            <a:endParaRPr kumimoji="0" lang="fr-FR" sz="4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sp>
        <p:nvSpPr>
          <p:cNvPr id="6" name="TextBox 5">
            <a:extLst>
              <a:ext uri="{FF2B5EF4-FFF2-40B4-BE49-F238E27FC236}">
                <a16:creationId xmlns:a16="http://schemas.microsoft.com/office/drawing/2014/main" id="{E207EE62-61D5-4294-B97A-5D5772A250FE}"/>
              </a:ext>
            </a:extLst>
          </p:cNvPr>
          <p:cNvSpPr txBox="1"/>
          <p:nvPr/>
        </p:nvSpPr>
        <p:spPr>
          <a:xfrm>
            <a:off x="98526" y="4290250"/>
            <a:ext cx="4670195" cy="646331"/>
          </a:xfrm>
          <a:prstGeom prst="rect">
            <a:avLst/>
          </a:prstGeom>
          <a:noFill/>
        </p:spPr>
        <p:txBody>
          <a:bodyPr wrap="square" rtlCol="0">
            <a:spAutoFit/>
          </a:bodyPr>
          <a:lstStyle/>
          <a:p>
            <a:pPr lvl="0">
              <a:defRPr/>
            </a:pPr>
            <a:r>
              <a:rPr lang="en-GB" sz="3600" dirty="0">
                <a:solidFill>
                  <a:srgbClr val="4472C4">
                    <a:lumMod val="50000"/>
                  </a:srgbClr>
                </a:solidFill>
                <a:latin typeface="Century Gothic" panose="020B0502020202020204" pitchFamily="34" charset="0"/>
              </a:rPr>
              <a:t>un </a:t>
            </a:r>
            <a:r>
              <a:rPr lang="en-GB" sz="3600" dirty="0" err="1">
                <a:solidFill>
                  <a:srgbClr val="4472C4">
                    <a:lumMod val="50000"/>
                  </a:srgbClr>
                </a:solidFill>
                <a:latin typeface="Century Gothic" panose="020B0502020202020204" pitchFamily="34" charset="0"/>
              </a:rPr>
              <a:t>ordinateur</a:t>
            </a:r>
            <a:endParaRPr lang="en-GB" sz="3600" dirty="0">
              <a:solidFill>
                <a:srgbClr val="4472C4">
                  <a:lumMod val="50000"/>
                </a:srgbClr>
              </a:solidFill>
              <a:latin typeface="Century Gothic" panose="020B0502020202020204" pitchFamily="34" charset="0"/>
            </a:endParaRPr>
          </a:p>
        </p:txBody>
      </p:sp>
      <p:sp>
        <p:nvSpPr>
          <p:cNvPr id="15" name="Rectangle 3">
            <a:extLst>
              <a:ext uri="{FF2B5EF4-FFF2-40B4-BE49-F238E27FC236}">
                <a16:creationId xmlns:a16="http://schemas.microsoft.com/office/drawing/2014/main" id="{3E95FB87-CA68-479C-8D4A-9B78CB9CE593}"/>
              </a:ext>
            </a:extLst>
          </p:cNvPr>
          <p:cNvSpPr>
            <a:spLocks noChangeArrowheads="1"/>
          </p:cNvSpPr>
          <p:nvPr/>
        </p:nvSpPr>
        <p:spPr bwMode="auto">
          <a:xfrm>
            <a:off x="10377680" y="1469458"/>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16" name="AutoShape 11">
            <a:hlinkClick r:id="" action="ppaction://noaction" highlightClick="1"/>
            <a:extLst>
              <a:ext uri="{FF2B5EF4-FFF2-40B4-BE49-F238E27FC236}">
                <a16:creationId xmlns:a16="http://schemas.microsoft.com/office/drawing/2014/main" id="{2CCC7FC9-90BF-4C87-B6AA-EFC54291A1B2}"/>
              </a:ext>
            </a:extLst>
          </p:cNvPr>
          <p:cNvSpPr>
            <a:spLocks noChangeArrowheads="1"/>
          </p:cNvSpPr>
          <p:nvPr/>
        </p:nvSpPr>
        <p:spPr bwMode="auto">
          <a:xfrm>
            <a:off x="10075654" y="5678479"/>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DÉBUT</a:t>
            </a:r>
          </a:p>
        </p:txBody>
      </p:sp>
      <p:sp>
        <p:nvSpPr>
          <p:cNvPr id="17" name="Rectangle 2">
            <a:extLst>
              <a:ext uri="{FF2B5EF4-FFF2-40B4-BE49-F238E27FC236}">
                <a16:creationId xmlns:a16="http://schemas.microsoft.com/office/drawing/2014/main" id="{FD318A78-4CCD-499B-B99E-6A7B1FAE70B9}"/>
              </a:ext>
            </a:extLst>
          </p:cNvPr>
          <p:cNvSpPr>
            <a:spLocks noChangeArrowheads="1"/>
          </p:cNvSpPr>
          <p:nvPr/>
        </p:nvSpPr>
        <p:spPr bwMode="auto">
          <a:xfrm>
            <a:off x="10379077" y="1488782"/>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grpSp>
        <p:nvGrpSpPr>
          <p:cNvPr id="18" name="Group 17">
            <a:extLst>
              <a:ext uri="{FF2B5EF4-FFF2-40B4-BE49-F238E27FC236}">
                <a16:creationId xmlns:a16="http://schemas.microsoft.com/office/drawing/2014/main" id="{4892D4BA-D6B3-41E7-B902-2DEC365C768C}"/>
              </a:ext>
            </a:extLst>
          </p:cNvPr>
          <p:cNvGrpSpPr/>
          <p:nvPr/>
        </p:nvGrpSpPr>
        <p:grpSpPr>
          <a:xfrm>
            <a:off x="10912563" y="1275928"/>
            <a:ext cx="1439862" cy="4462189"/>
            <a:chOff x="10558328" y="1163992"/>
            <a:chExt cx="1439862" cy="4462189"/>
          </a:xfrm>
        </p:grpSpPr>
        <p:sp>
          <p:nvSpPr>
            <p:cNvPr id="19" name="Line 4">
              <a:extLst>
                <a:ext uri="{FF2B5EF4-FFF2-40B4-BE49-F238E27FC236}">
                  <a16:creationId xmlns:a16="http://schemas.microsoft.com/office/drawing/2014/main" id="{750F5B85-FBE1-4684-9524-6E07A62330C7}"/>
                </a:ext>
              </a:extLst>
            </p:cNvPr>
            <p:cNvSpPr>
              <a:spLocks noChangeShapeType="1"/>
            </p:cNvSpPr>
            <p:nvPr/>
          </p:nvSpPr>
          <p:spPr bwMode="auto">
            <a:xfrm>
              <a:off x="10649129" y="1321843"/>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0" name="Line 7">
              <a:extLst>
                <a:ext uri="{FF2B5EF4-FFF2-40B4-BE49-F238E27FC236}">
                  <a16:creationId xmlns:a16="http://schemas.microsoft.com/office/drawing/2014/main" id="{09A4B9F1-69E1-442A-ADB1-503629087B34}"/>
                </a:ext>
              </a:extLst>
            </p:cNvPr>
            <p:cNvSpPr>
              <a:spLocks noChangeShapeType="1"/>
            </p:cNvSpPr>
            <p:nvPr/>
          </p:nvSpPr>
          <p:spPr bwMode="auto">
            <a:xfrm>
              <a:off x="10673817" y="1321843"/>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1" name="Line 9">
              <a:extLst>
                <a:ext uri="{FF2B5EF4-FFF2-40B4-BE49-F238E27FC236}">
                  <a16:creationId xmlns:a16="http://schemas.microsoft.com/office/drawing/2014/main" id="{62EB8104-B4AF-4AF6-A61D-240A5AB96702}"/>
                </a:ext>
              </a:extLst>
            </p:cNvPr>
            <p:cNvSpPr>
              <a:spLocks noChangeShapeType="1"/>
            </p:cNvSpPr>
            <p:nvPr/>
          </p:nvSpPr>
          <p:spPr bwMode="auto">
            <a:xfrm>
              <a:off x="10649129" y="5478102"/>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2" name="Text Box 10">
              <a:extLst>
                <a:ext uri="{FF2B5EF4-FFF2-40B4-BE49-F238E27FC236}">
                  <a16:creationId xmlns:a16="http://schemas.microsoft.com/office/drawing/2014/main" id="{553B2D50-BF4E-4360-B590-29DF3D83E1EE}"/>
                </a:ext>
              </a:extLst>
            </p:cNvPr>
            <p:cNvSpPr txBox="1">
              <a:spLocks noChangeArrowheads="1"/>
            </p:cNvSpPr>
            <p:nvPr/>
          </p:nvSpPr>
          <p:spPr bwMode="auto">
            <a:xfrm>
              <a:off x="10558328" y="2699212"/>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FR"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Secondes</a:t>
              </a:r>
            </a:p>
          </p:txBody>
        </p:sp>
        <p:sp>
          <p:nvSpPr>
            <p:cNvPr id="23" name="Text Box 12">
              <a:extLst>
                <a:ext uri="{FF2B5EF4-FFF2-40B4-BE49-F238E27FC236}">
                  <a16:creationId xmlns:a16="http://schemas.microsoft.com/office/drawing/2014/main" id="{6F343310-5B5B-4D66-A86C-CC70F8B97D48}"/>
                </a:ext>
              </a:extLst>
            </p:cNvPr>
            <p:cNvSpPr txBox="1">
              <a:spLocks noChangeArrowheads="1"/>
            </p:cNvSpPr>
            <p:nvPr/>
          </p:nvSpPr>
          <p:spPr bwMode="auto">
            <a:xfrm>
              <a:off x="10865920" y="1163992"/>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5</a:t>
              </a:r>
            </a:p>
          </p:txBody>
        </p:sp>
        <p:sp>
          <p:nvSpPr>
            <p:cNvPr id="24" name="Text Box 14">
              <a:extLst>
                <a:ext uri="{FF2B5EF4-FFF2-40B4-BE49-F238E27FC236}">
                  <a16:creationId xmlns:a16="http://schemas.microsoft.com/office/drawing/2014/main" id="{78EB44C6-96E8-4774-A95D-497AE6E2C057}"/>
                </a:ext>
              </a:extLst>
            </p:cNvPr>
            <p:cNvSpPr txBox="1">
              <a:spLocks noChangeArrowheads="1"/>
            </p:cNvSpPr>
            <p:nvPr/>
          </p:nvSpPr>
          <p:spPr bwMode="auto">
            <a:xfrm>
              <a:off x="10911172" y="5287627"/>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0</a:t>
              </a:r>
            </a:p>
          </p:txBody>
        </p:sp>
      </p:grpSp>
      <p:sp>
        <p:nvSpPr>
          <p:cNvPr id="25" name="TextBox 24">
            <a:extLst>
              <a:ext uri="{FF2B5EF4-FFF2-40B4-BE49-F238E27FC236}">
                <a16:creationId xmlns:a16="http://schemas.microsoft.com/office/drawing/2014/main" id="{87B69C96-8055-4CFE-83EC-0DFFB6FD1797}"/>
              </a:ext>
            </a:extLst>
          </p:cNvPr>
          <p:cNvSpPr txBox="1"/>
          <p:nvPr/>
        </p:nvSpPr>
        <p:spPr>
          <a:xfrm>
            <a:off x="4452227" y="4290250"/>
            <a:ext cx="328754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3600" dirty="0">
                <a:solidFill>
                  <a:srgbClr val="4472C4">
                    <a:lumMod val="50000"/>
                  </a:srgbClr>
                </a:solidFill>
                <a:latin typeface="Century Gothic" panose="020F0302020204030204"/>
              </a:rPr>
              <a:t>un vélo</a:t>
            </a:r>
            <a:endParaRPr kumimoji="0" lang="fr-FR" sz="3600" b="0"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33" name="TextBox 32">
            <a:extLst>
              <a:ext uri="{FF2B5EF4-FFF2-40B4-BE49-F238E27FC236}">
                <a16:creationId xmlns:a16="http://schemas.microsoft.com/office/drawing/2014/main" id="{5317B6BD-CB65-4DAC-8B19-8890B73FFF73}"/>
              </a:ext>
            </a:extLst>
          </p:cNvPr>
          <p:cNvSpPr txBox="1"/>
          <p:nvPr/>
        </p:nvSpPr>
        <p:spPr>
          <a:xfrm>
            <a:off x="6910355" y="4249732"/>
            <a:ext cx="331242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dirty="0" err="1">
                <a:solidFill>
                  <a:srgbClr val="4472C4">
                    <a:lumMod val="50000"/>
                  </a:srgbClr>
                </a:solidFill>
                <a:latin typeface="Century Gothic" panose="020F0302020204030204"/>
              </a:rPr>
              <a:t>une</a:t>
            </a:r>
            <a:r>
              <a:rPr lang="en-GB" sz="3600" dirty="0">
                <a:solidFill>
                  <a:srgbClr val="4472C4">
                    <a:lumMod val="50000"/>
                  </a:srgbClr>
                </a:solidFill>
                <a:latin typeface="Century Gothic" panose="020F0302020204030204"/>
              </a:rPr>
              <a:t> voiture</a:t>
            </a:r>
            <a:endParaRPr kumimoji="0" lang="fr-FR" sz="3600" b="0"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pic>
        <p:nvPicPr>
          <p:cNvPr id="8" name="Picture 7">
            <a:extLst>
              <a:ext uri="{FF2B5EF4-FFF2-40B4-BE49-F238E27FC236}">
                <a16:creationId xmlns:a16="http://schemas.microsoft.com/office/drawing/2014/main" id="{CA33C3DF-F1DA-47E2-B324-D2760AA8D9AB}"/>
              </a:ext>
            </a:extLst>
          </p:cNvPr>
          <p:cNvPicPr>
            <a:picLocks noChangeAspect="1"/>
          </p:cNvPicPr>
          <p:nvPr/>
        </p:nvPicPr>
        <p:blipFill>
          <a:blip r:embed="rId4">
            <a:clrChange>
              <a:clrFrom>
                <a:srgbClr val="000000"/>
              </a:clrFrom>
              <a:clrTo>
                <a:srgbClr val="000000">
                  <a:alpha val="0"/>
                </a:srgbClr>
              </a:clrTo>
            </a:clrChange>
          </a:blip>
          <a:stretch>
            <a:fillRect/>
          </a:stretch>
        </p:blipFill>
        <p:spPr>
          <a:xfrm>
            <a:off x="371122" y="1995689"/>
            <a:ext cx="2857500" cy="2000250"/>
          </a:xfrm>
          <a:prstGeom prst="rect">
            <a:avLst/>
          </a:prstGeom>
        </p:spPr>
      </p:pic>
      <p:pic>
        <p:nvPicPr>
          <p:cNvPr id="2054" name="Picture 6" descr="Velorouge Clip Art">
            <a:extLst>
              <a:ext uri="{FF2B5EF4-FFF2-40B4-BE49-F238E27FC236}">
                <a16:creationId xmlns:a16="http://schemas.microsoft.com/office/drawing/2014/main" id="{25E8CA8B-3281-442B-B3F8-E3A393E7251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31900" y="2320374"/>
            <a:ext cx="2425345" cy="148939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Road Runner Clip Art">
            <a:extLst>
              <a:ext uri="{FF2B5EF4-FFF2-40B4-BE49-F238E27FC236}">
                <a16:creationId xmlns:a16="http://schemas.microsoft.com/office/drawing/2014/main" id="{F31452DB-DD55-438D-88B3-70C2687B5CB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35981" y="2425535"/>
            <a:ext cx="2857500" cy="1104900"/>
          </a:xfrm>
          <a:prstGeom prst="rect">
            <a:avLst/>
          </a:prstGeom>
          <a:noFill/>
          <a:extLst>
            <a:ext uri="{909E8E84-426E-40DD-AFC4-6F175D3DCCD1}">
              <a14:hiddenFill xmlns:a14="http://schemas.microsoft.com/office/drawing/2010/main">
                <a:solidFill>
                  <a:srgbClr val="FFFFFF"/>
                </a:solidFill>
              </a14:hiddenFill>
            </a:ext>
          </a:extLst>
        </p:spPr>
      </p:pic>
      <p:sp>
        <p:nvSpPr>
          <p:cNvPr id="26" name="Rounded Rectangle 46">
            <a:extLst>
              <a:ext uri="{FF2B5EF4-FFF2-40B4-BE49-F238E27FC236}">
                <a16:creationId xmlns:a16="http://schemas.microsoft.com/office/drawing/2014/main" id="{823C2E4D-5A18-4541-90C7-9203270549E4}"/>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517331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16"/>
                    </p:tgtEl>
                  </p:cond>
                </p:stCondLst>
                <p:endSync evt="end" delay="0">
                  <p:rtn val="all"/>
                </p:endSync>
                <p:childTnLst>
                  <p:par>
                    <p:cTn id="12" fill="hold">
                      <p:stCondLst>
                        <p:cond delay="0"/>
                      </p:stCondLst>
                      <p:childTnLst>
                        <p:par>
                          <p:cTn id="13" fill="hold">
                            <p:stCondLst>
                              <p:cond delay="0"/>
                            </p:stCondLst>
                            <p:childTnLst>
                              <p:par>
                                <p:cTn id="14" presetID="12" presetClass="exit" presetSubtype="4" fill="hold" nodeType="withEffect">
                                  <p:stCondLst>
                                    <p:cond delay="0"/>
                                  </p:stCondLst>
                                  <p:childTnLst>
                                    <p:animEffect transition="out" filter="slide(fromBottom)">
                                      <p:cBhvr>
                                        <p:cTn id="15" dur="5000"/>
                                        <p:tgtEl>
                                          <p:spTgt spid="15"/>
                                        </p:tgtEl>
                                      </p:cBhvr>
                                    </p:animEffect>
                                    <p:set>
                                      <p:cBhvr>
                                        <p:cTn id="16" dur="1" fill="hold">
                                          <p:stCondLst>
                                            <p:cond delay="4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6" grpId="0"/>
      <p:bldP spid="25" grpId="0"/>
      <p:bldP spid="3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ackground rectangle">
            <a:extLst>
              <a:ext uri="{FF2B5EF4-FFF2-40B4-BE49-F238E27FC236}">
                <a16:creationId xmlns:a16="http://schemas.microsoft.com/office/drawing/2014/main" id="{484D0354-6DBF-4464-BF92-5AAA8AE67895}"/>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3" name="Title 3">
            <a:extLst>
              <a:ext uri="{FF2B5EF4-FFF2-40B4-BE49-F238E27FC236}">
                <a16:creationId xmlns:a16="http://schemas.microsoft.com/office/drawing/2014/main" id="{31B2C77B-C680-4DC5-924E-5C20F444D070}"/>
              </a:ext>
            </a:extLst>
          </p:cNvPr>
          <p:cNvSpPr>
            <a:spLocks noGrp="1"/>
          </p:cNvSpPr>
          <p:nvPr>
            <p:ph type="title"/>
          </p:nvPr>
        </p:nvSpPr>
        <p:spPr>
          <a:xfrm>
            <a:off x="0" y="310168"/>
            <a:ext cx="5631472" cy="713163"/>
          </a:xfrm>
        </p:spPr>
        <p:txBody>
          <a:bodyPr>
            <a:normAutofit/>
          </a:bodyPr>
          <a:lstStyle/>
          <a:p>
            <a:r>
              <a:rPr lang="fr-FR" sz="3600" b="1" dirty="0">
                <a:solidFill>
                  <a:schemeClr val="bg1"/>
                </a:solidFill>
              </a:rPr>
              <a:t>Vocabulaire (2/3)</a:t>
            </a:r>
            <a:endParaRPr lang="fr-FR" sz="3600" b="1" dirty="0">
              <a:solidFill>
                <a:schemeClr val="bg1"/>
              </a:solidFill>
              <a:latin typeface="Century Gothic" panose="020B0502020202020204" pitchFamily="34" charset="0"/>
            </a:endParaRPr>
          </a:p>
        </p:txBody>
      </p:sp>
      <p:sp>
        <p:nvSpPr>
          <p:cNvPr id="5" name="Title 1">
            <a:extLst>
              <a:ext uri="{FF2B5EF4-FFF2-40B4-BE49-F238E27FC236}">
                <a16:creationId xmlns:a16="http://schemas.microsoft.com/office/drawing/2014/main" id="{16E60EBB-8771-49C3-ACDF-3562E9D2DAC5}"/>
              </a:ext>
            </a:extLst>
          </p:cNvPr>
          <p:cNvSpPr txBox="1">
            <a:spLocks/>
          </p:cNvSpPr>
          <p:nvPr/>
        </p:nvSpPr>
        <p:spPr>
          <a:xfrm>
            <a:off x="10808436" y="191302"/>
            <a:ext cx="1161402" cy="83963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 parler 1/8</a:t>
            </a:r>
            <a:endParaRPr kumimoji="0" lang="fr-FR" sz="4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sp>
        <p:nvSpPr>
          <p:cNvPr id="6" name="TextBox 5">
            <a:extLst>
              <a:ext uri="{FF2B5EF4-FFF2-40B4-BE49-F238E27FC236}">
                <a16:creationId xmlns:a16="http://schemas.microsoft.com/office/drawing/2014/main" id="{BD308A0B-5E86-46A3-AA31-D2FF25BF477F}"/>
              </a:ext>
            </a:extLst>
          </p:cNvPr>
          <p:cNvSpPr txBox="1"/>
          <p:nvPr/>
        </p:nvSpPr>
        <p:spPr>
          <a:xfrm>
            <a:off x="3886702" y="4947095"/>
            <a:ext cx="1914347"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5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voici</a:t>
            </a:r>
            <a:endParaRPr kumimoji="0" lang="fr-FR"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 name="TextBox 10">
            <a:extLst>
              <a:ext uri="{FF2B5EF4-FFF2-40B4-BE49-F238E27FC236}">
                <a16:creationId xmlns:a16="http://schemas.microsoft.com/office/drawing/2014/main" id="{53E8DDC8-1055-44B0-AE10-B930D7ABD743}"/>
              </a:ext>
            </a:extLst>
          </p:cNvPr>
          <p:cNvSpPr txBox="1"/>
          <p:nvPr/>
        </p:nvSpPr>
        <p:spPr>
          <a:xfrm>
            <a:off x="7050004" y="4945285"/>
            <a:ext cx="1812797"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5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a:t>
            </a:r>
            <a:r>
              <a:rPr kumimoji="0" lang="fr-FR" sz="5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her</a:t>
            </a:r>
            <a:endParaRPr kumimoji="0" lang="fr-FR" sz="5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4" name="TextBox 13">
            <a:extLst>
              <a:ext uri="{FF2B5EF4-FFF2-40B4-BE49-F238E27FC236}">
                <a16:creationId xmlns:a16="http://schemas.microsoft.com/office/drawing/2014/main" id="{8EC93049-8E74-438C-ACED-3B4F7D95CBB5}"/>
              </a:ext>
            </a:extLst>
          </p:cNvPr>
          <p:cNvSpPr txBox="1"/>
          <p:nvPr/>
        </p:nvSpPr>
        <p:spPr>
          <a:xfrm>
            <a:off x="616078" y="4945285"/>
            <a:ext cx="2512486"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5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rapide</a:t>
            </a:r>
          </a:p>
        </p:txBody>
      </p:sp>
      <p:sp>
        <p:nvSpPr>
          <p:cNvPr id="31" name="Rectangle 3">
            <a:extLst>
              <a:ext uri="{FF2B5EF4-FFF2-40B4-BE49-F238E27FC236}">
                <a16:creationId xmlns:a16="http://schemas.microsoft.com/office/drawing/2014/main" id="{0A087034-323F-4026-B4D3-10C3F83EE860}"/>
              </a:ext>
            </a:extLst>
          </p:cNvPr>
          <p:cNvSpPr>
            <a:spLocks noChangeArrowheads="1"/>
          </p:cNvSpPr>
          <p:nvPr/>
        </p:nvSpPr>
        <p:spPr bwMode="auto">
          <a:xfrm>
            <a:off x="10377680" y="1469458"/>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32" name="AutoShape 11">
            <a:hlinkClick r:id="" action="ppaction://noaction" highlightClick="1"/>
            <a:extLst>
              <a:ext uri="{FF2B5EF4-FFF2-40B4-BE49-F238E27FC236}">
                <a16:creationId xmlns:a16="http://schemas.microsoft.com/office/drawing/2014/main" id="{1EE0AEB6-1A0D-455F-B2E2-B16997C61CF5}"/>
              </a:ext>
            </a:extLst>
          </p:cNvPr>
          <p:cNvSpPr>
            <a:spLocks noChangeArrowheads="1"/>
          </p:cNvSpPr>
          <p:nvPr/>
        </p:nvSpPr>
        <p:spPr bwMode="auto">
          <a:xfrm>
            <a:off x="10075654" y="5678479"/>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DÉBUT</a:t>
            </a:r>
          </a:p>
        </p:txBody>
      </p:sp>
      <p:sp>
        <p:nvSpPr>
          <p:cNvPr id="33" name="Rectangle 2">
            <a:extLst>
              <a:ext uri="{FF2B5EF4-FFF2-40B4-BE49-F238E27FC236}">
                <a16:creationId xmlns:a16="http://schemas.microsoft.com/office/drawing/2014/main" id="{0E099949-024F-41C8-8A27-B3AF8FD53B1A}"/>
              </a:ext>
            </a:extLst>
          </p:cNvPr>
          <p:cNvSpPr>
            <a:spLocks noChangeArrowheads="1"/>
          </p:cNvSpPr>
          <p:nvPr/>
        </p:nvSpPr>
        <p:spPr bwMode="auto">
          <a:xfrm>
            <a:off x="10379077" y="1488782"/>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grpSp>
        <p:nvGrpSpPr>
          <p:cNvPr id="34" name="Group 33">
            <a:extLst>
              <a:ext uri="{FF2B5EF4-FFF2-40B4-BE49-F238E27FC236}">
                <a16:creationId xmlns:a16="http://schemas.microsoft.com/office/drawing/2014/main" id="{F0920398-1B6C-47A0-97DA-5F15EC5A70E9}"/>
              </a:ext>
            </a:extLst>
          </p:cNvPr>
          <p:cNvGrpSpPr/>
          <p:nvPr/>
        </p:nvGrpSpPr>
        <p:grpSpPr>
          <a:xfrm>
            <a:off x="10912563" y="1275928"/>
            <a:ext cx="1439862" cy="4462189"/>
            <a:chOff x="10558328" y="1163992"/>
            <a:chExt cx="1439862" cy="4462189"/>
          </a:xfrm>
        </p:grpSpPr>
        <p:sp>
          <p:nvSpPr>
            <p:cNvPr id="35" name="Line 4">
              <a:extLst>
                <a:ext uri="{FF2B5EF4-FFF2-40B4-BE49-F238E27FC236}">
                  <a16:creationId xmlns:a16="http://schemas.microsoft.com/office/drawing/2014/main" id="{E2B2F543-4337-4EA2-9B02-3F31B2A5A476}"/>
                </a:ext>
              </a:extLst>
            </p:cNvPr>
            <p:cNvSpPr>
              <a:spLocks noChangeShapeType="1"/>
            </p:cNvSpPr>
            <p:nvPr/>
          </p:nvSpPr>
          <p:spPr bwMode="auto">
            <a:xfrm>
              <a:off x="10649129" y="1321843"/>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6" name="Line 7">
              <a:extLst>
                <a:ext uri="{FF2B5EF4-FFF2-40B4-BE49-F238E27FC236}">
                  <a16:creationId xmlns:a16="http://schemas.microsoft.com/office/drawing/2014/main" id="{AAF008E0-3AD2-4C03-ACE1-391AF995035F}"/>
                </a:ext>
              </a:extLst>
            </p:cNvPr>
            <p:cNvSpPr>
              <a:spLocks noChangeShapeType="1"/>
            </p:cNvSpPr>
            <p:nvPr/>
          </p:nvSpPr>
          <p:spPr bwMode="auto">
            <a:xfrm>
              <a:off x="10673817" y="1321843"/>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7" name="Line 9">
              <a:extLst>
                <a:ext uri="{FF2B5EF4-FFF2-40B4-BE49-F238E27FC236}">
                  <a16:creationId xmlns:a16="http://schemas.microsoft.com/office/drawing/2014/main" id="{23B6D383-15A2-4C6C-897A-E72D0CAA96B5}"/>
                </a:ext>
              </a:extLst>
            </p:cNvPr>
            <p:cNvSpPr>
              <a:spLocks noChangeShapeType="1"/>
            </p:cNvSpPr>
            <p:nvPr/>
          </p:nvSpPr>
          <p:spPr bwMode="auto">
            <a:xfrm>
              <a:off x="10649129" y="5478102"/>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8" name="Text Box 10">
              <a:extLst>
                <a:ext uri="{FF2B5EF4-FFF2-40B4-BE49-F238E27FC236}">
                  <a16:creationId xmlns:a16="http://schemas.microsoft.com/office/drawing/2014/main" id="{57B9076A-1146-41E8-874C-F01579765F75}"/>
                </a:ext>
              </a:extLst>
            </p:cNvPr>
            <p:cNvSpPr txBox="1">
              <a:spLocks noChangeArrowheads="1"/>
            </p:cNvSpPr>
            <p:nvPr/>
          </p:nvSpPr>
          <p:spPr bwMode="auto">
            <a:xfrm>
              <a:off x="10558328" y="2699212"/>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FR"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Secondes</a:t>
              </a:r>
            </a:p>
          </p:txBody>
        </p:sp>
        <p:sp>
          <p:nvSpPr>
            <p:cNvPr id="39" name="Text Box 12">
              <a:extLst>
                <a:ext uri="{FF2B5EF4-FFF2-40B4-BE49-F238E27FC236}">
                  <a16:creationId xmlns:a16="http://schemas.microsoft.com/office/drawing/2014/main" id="{3033DE75-0538-4738-862E-A5F1EED7B95C}"/>
                </a:ext>
              </a:extLst>
            </p:cNvPr>
            <p:cNvSpPr txBox="1">
              <a:spLocks noChangeArrowheads="1"/>
            </p:cNvSpPr>
            <p:nvPr/>
          </p:nvSpPr>
          <p:spPr bwMode="auto">
            <a:xfrm>
              <a:off x="10865920" y="1163992"/>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5</a:t>
              </a:r>
            </a:p>
          </p:txBody>
        </p:sp>
        <p:sp>
          <p:nvSpPr>
            <p:cNvPr id="40" name="Text Box 14">
              <a:extLst>
                <a:ext uri="{FF2B5EF4-FFF2-40B4-BE49-F238E27FC236}">
                  <a16:creationId xmlns:a16="http://schemas.microsoft.com/office/drawing/2014/main" id="{5ED13639-C9EC-4E5F-B072-A4095F576ADB}"/>
                </a:ext>
              </a:extLst>
            </p:cNvPr>
            <p:cNvSpPr txBox="1">
              <a:spLocks noChangeArrowheads="1"/>
            </p:cNvSpPr>
            <p:nvPr/>
          </p:nvSpPr>
          <p:spPr bwMode="auto">
            <a:xfrm>
              <a:off x="10911172" y="5287627"/>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0</a:t>
              </a:r>
            </a:p>
          </p:txBody>
        </p:sp>
      </p:grpSp>
      <p:sp>
        <p:nvSpPr>
          <p:cNvPr id="9" name="TextBox 8">
            <a:extLst>
              <a:ext uri="{FF2B5EF4-FFF2-40B4-BE49-F238E27FC236}">
                <a16:creationId xmlns:a16="http://schemas.microsoft.com/office/drawing/2014/main" id="{03BA1959-7105-43A6-BE42-87E911B351D9}"/>
              </a:ext>
            </a:extLst>
          </p:cNvPr>
          <p:cNvSpPr txBox="1"/>
          <p:nvPr/>
        </p:nvSpPr>
        <p:spPr>
          <a:xfrm>
            <a:off x="3128564" y="2823871"/>
            <a:ext cx="3189377"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fr-FR" sz="3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here</a:t>
            </a:r>
            <a:r>
              <a:rPr kumimoji="0" lang="fr-FR" sz="3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3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a:t>
            </a:r>
            <a:r>
              <a:rPr kumimoji="0" lang="fr-FR" sz="3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fr-FR" sz="3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this</a:t>
            </a:r>
            <a:r>
              <a:rPr kumimoji="0" lang="fr-FR" sz="3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3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a:t>
            </a:r>
            <a:r>
              <a:rPr kumimoji="0" lang="fr-FR" sz="3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3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there</a:t>
            </a:r>
            <a:r>
              <a:rPr kumimoji="0" lang="fr-FR" sz="3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3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a:t>
            </a:r>
            <a:r>
              <a:rPr kumimoji="0" lang="fr-FR" sz="3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/are]</a:t>
            </a:r>
          </a:p>
        </p:txBody>
      </p:sp>
      <p:sp>
        <p:nvSpPr>
          <p:cNvPr id="22" name="Rounded Rectangle 46">
            <a:extLst>
              <a:ext uri="{FF2B5EF4-FFF2-40B4-BE49-F238E27FC236}">
                <a16:creationId xmlns:a16="http://schemas.microsoft.com/office/drawing/2014/main" id="{8DC014C0-771C-4A28-B467-A20C2971DBAF}"/>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3" name="TextBox 22">
            <a:extLst>
              <a:ext uri="{FF2B5EF4-FFF2-40B4-BE49-F238E27FC236}">
                <a16:creationId xmlns:a16="http://schemas.microsoft.com/office/drawing/2014/main" id="{0FF62374-6BC4-48A2-8590-EE4ED6C9BFC7}"/>
              </a:ext>
            </a:extLst>
          </p:cNvPr>
          <p:cNvSpPr txBox="1"/>
          <p:nvPr/>
        </p:nvSpPr>
        <p:spPr>
          <a:xfrm>
            <a:off x="1114460" y="2856454"/>
            <a:ext cx="132899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[fast]</a:t>
            </a:r>
          </a:p>
        </p:txBody>
      </p:sp>
      <p:sp>
        <p:nvSpPr>
          <p:cNvPr id="24" name="TextBox 23">
            <a:extLst>
              <a:ext uri="{FF2B5EF4-FFF2-40B4-BE49-F238E27FC236}">
                <a16:creationId xmlns:a16="http://schemas.microsoft.com/office/drawing/2014/main" id="{87AFBBB6-80F0-4760-ABBE-6BE6478DF8C4}"/>
              </a:ext>
            </a:extLst>
          </p:cNvPr>
          <p:cNvSpPr txBox="1"/>
          <p:nvPr/>
        </p:nvSpPr>
        <p:spPr>
          <a:xfrm>
            <a:off x="6477941" y="2830600"/>
            <a:ext cx="338519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expensive</a:t>
            </a:r>
            <a:r>
              <a:rPr kumimoji="0" lang="fr-FR" sz="3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(m)</a:t>
            </a:r>
          </a:p>
        </p:txBody>
      </p:sp>
    </p:spTree>
    <p:extLst>
      <p:ext uri="{BB962C8B-B14F-4D97-AF65-F5344CB8AC3E}">
        <p14:creationId xmlns:p14="http://schemas.microsoft.com/office/powerpoint/2010/main" val="2078029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32"/>
                    </p:tgtEl>
                  </p:cond>
                </p:stCondLst>
                <p:endSync evt="end" delay="0">
                  <p:rtn val="all"/>
                </p:endSync>
                <p:childTnLst>
                  <p:par>
                    <p:cTn id="12" fill="hold">
                      <p:stCondLst>
                        <p:cond delay="0"/>
                      </p:stCondLst>
                      <p:childTnLst>
                        <p:par>
                          <p:cTn id="13" fill="hold">
                            <p:stCondLst>
                              <p:cond delay="0"/>
                            </p:stCondLst>
                            <p:childTnLst>
                              <p:par>
                                <p:cTn id="14" presetID="12" presetClass="exit" presetSubtype="4" fill="hold" nodeType="withEffect">
                                  <p:stCondLst>
                                    <p:cond delay="0"/>
                                  </p:stCondLst>
                                  <p:childTnLst>
                                    <p:animEffect transition="out" filter="slide(fromBottom)">
                                      <p:cBhvr>
                                        <p:cTn id="15" dur="5000"/>
                                        <p:tgtEl>
                                          <p:spTgt spid="31"/>
                                        </p:tgtEl>
                                      </p:cBhvr>
                                    </p:animEffect>
                                    <p:set>
                                      <p:cBhvr>
                                        <p:cTn id="16" dur="1" fill="hold">
                                          <p:stCondLst>
                                            <p:cond delay="49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2"/>
                  </p:tgtEl>
                </p:cond>
              </p:nextCondLst>
            </p:seq>
          </p:childTnLst>
        </p:cTn>
      </p:par>
    </p:tnLst>
    <p:bldLst>
      <p:bldP spid="6" grpId="0"/>
      <p:bldP spid="11" grpId="0"/>
      <p:bldP spid="1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ackground rectangle">
            <a:extLst>
              <a:ext uri="{FF2B5EF4-FFF2-40B4-BE49-F238E27FC236}">
                <a16:creationId xmlns:a16="http://schemas.microsoft.com/office/drawing/2014/main" id="{484D0354-6DBF-4464-BF92-5AAA8AE67895}"/>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3" name="Title 3">
            <a:extLst>
              <a:ext uri="{FF2B5EF4-FFF2-40B4-BE49-F238E27FC236}">
                <a16:creationId xmlns:a16="http://schemas.microsoft.com/office/drawing/2014/main" id="{31B2C77B-C680-4DC5-924E-5C20F444D070}"/>
              </a:ext>
            </a:extLst>
          </p:cNvPr>
          <p:cNvSpPr>
            <a:spLocks noGrp="1"/>
          </p:cNvSpPr>
          <p:nvPr>
            <p:ph type="title"/>
          </p:nvPr>
        </p:nvSpPr>
        <p:spPr>
          <a:xfrm>
            <a:off x="0" y="310168"/>
            <a:ext cx="5631472" cy="713163"/>
          </a:xfrm>
        </p:spPr>
        <p:txBody>
          <a:bodyPr>
            <a:normAutofit/>
          </a:bodyPr>
          <a:lstStyle/>
          <a:p>
            <a:r>
              <a:rPr lang="fr-FR" sz="3600" b="1" dirty="0">
                <a:solidFill>
                  <a:schemeClr val="bg1"/>
                </a:solidFill>
              </a:rPr>
              <a:t>Vocabulaire (3/3)</a:t>
            </a:r>
            <a:endParaRPr lang="fr-FR" sz="3600" b="1" dirty="0">
              <a:solidFill>
                <a:schemeClr val="bg1"/>
              </a:solidFill>
              <a:latin typeface="Century Gothic" panose="020B0502020202020204" pitchFamily="34" charset="0"/>
            </a:endParaRPr>
          </a:p>
        </p:txBody>
      </p:sp>
      <p:sp>
        <p:nvSpPr>
          <p:cNvPr id="5" name="Title 1">
            <a:extLst>
              <a:ext uri="{FF2B5EF4-FFF2-40B4-BE49-F238E27FC236}">
                <a16:creationId xmlns:a16="http://schemas.microsoft.com/office/drawing/2014/main" id="{16E60EBB-8771-49C3-ACDF-3562E9D2DAC5}"/>
              </a:ext>
            </a:extLst>
          </p:cNvPr>
          <p:cNvSpPr txBox="1">
            <a:spLocks/>
          </p:cNvSpPr>
          <p:nvPr/>
        </p:nvSpPr>
        <p:spPr>
          <a:xfrm>
            <a:off x="10808436" y="191302"/>
            <a:ext cx="1161402" cy="83963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 parler 1/8</a:t>
            </a:r>
            <a:endParaRPr kumimoji="0" lang="fr-FR" sz="4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sp>
        <p:nvSpPr>
          <p:cNvPr id="6" name="TextBox 5">
            <a:extLst>
              <a:ext uri="{FF2B5EF4-FFF2-40B4-BE49-F238E27FC236}">
                <a16:creationId xmlns:a16="http://schemas.microsoft.com/office/drawing/2014/main" id="{BD308A0B-5E86-46A3-AA31-D2FF25BF477F}"/>
              </a:ext>
            </a:extLst>
          </p:cNvPr>
          <p:cNvSpPr txBox="1"/>
          <p:nvPr/>
        </p:nvSpPr>
        <p:spPr>
          <a:xfrm>
            <a:off x="3745870" y="4945285"/>
            <a:ext cx="2919936"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5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un</a:t>
            </a:r>
            <a:r>
              <a:rPr kumimoji="0" lang="fr-FR" sz="5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livre</a:t>
            </a:r>
            <a:endParaRPr kumimoji="0" lang="fr-FR" sz="5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 name="TextBox 10">
            <a:extLst>
              <a:ext uri="{FF2B5EF4-FFF2-40B4-BE49-F238E27FC236}">
                <a16:creationId xmlns:a16="http://schemas.microsoft.com/office/drawing/2014/main" id="{53E8DDC8-1055-44B0-AE10-B930D7ABD743}"/>
              </a:ext>
            </a:extLst>
          </p:cNvPr>
          <p:cNvSpPr txBox="1"/>
          <p:nvPr/>
        </p:nvSpPr>
        <p:spPr>
          <a:xfrm>
            <a:off x="7050003" y="4945285"/>
            <a:ext cx="2408321" cy="923330"/>
          </a:xfrm>
          <a:prstGeom prst="rect">
            <a:avLst/>
          </a:prstGeom>
          <a:noFill/>
        </p:spPr>
        <p:txBody>
          <a:bodyPr wrap="square" rtlCol="0">
            <a:spAutoFit/>
          </a:bodyPr>
          <a:lstStyle/>
          <a:p>
            <a:pPr lvl="0">
              <a:defRPr/>
            </a:pPr>
            <a:r>
              <a:rPr lang="fr-FR" sz="5400" dirty="0">
                <a:solidFill>
                  <a:srgbClr val="4472C4">
                    <a:lumMod val="50000"/>
                  </a:srgbClr>
                </a:solidFill>
                <a:latin typeface="Century Gothic" panose="020F0302020204030204"/>
              </a:rPr>
              <a:t>c</a:t>
            </a:r>
            <a:r>
              <a:rPr lang="fr-FR" sz="5400" dirty="0">
                <a:solidFill>
                  <a:srgbClr val="4472C4">
                    <a:lumMod val="50000"/>
                  </a:srgbClr>
                </a:solidFill>
              </a:rPr>
              <a:t>hère</a:t>
            </a:r>
            <a:endParaRPr kumimoji="0" lang="fr-FR" sz="5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4" name="TextBox 13">
            <a:extLst>
              <a:ext uri="{FF2B5EF4-FFF2-40B4-BE49-F238E27FC236}">
                <a16:creationId xmlns:a16="http://schemas.microsoft.com/office/drawing/2014/main" id="{8EC93049-8E74-438C-ACED-3B4F7D95CBB5}"/>
              </a:ext>
            </a:extLst>
          </p:cNvPr>
          <p:cNvSpPr txBox="1"/>
          <p:nvPr/>
        </p:nvSpPr>
        <p:spPr>
          <a:xfrm>
            <a:off x="314479" y="4947095"/>
            <a:ext cx="3386138"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5400" dirty="0">
                <a:solidFill>
                  <a:srgbClr val="4472C4">
                    <a:lumMod val="50000"/>
                  </a:srgbClr>
                </a:solidFill>
                <a:latin typeface="Century Gothic" panose="020F0302020204030204"/>
              </a:rPr>
              <a:t>moderne</a:t>
            </a:r>
            <a:endParaRPr kumimoji="0" lang="fr-FR" sz="5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1" name="Rectangle 3">
            <a:extLst>
              <a:ext uri="{FF2B5EF4-FFF2-40B4-BE49-F238E27FC236}">
                <a16:creationId xmlns:a16="http://schemas.microsoft.com/office/drawing/2014/main" id="{0A087034-323F-4026-B4D3-10C3F83EE860}"/>
              </a:ext>
            </a:extLst>
          </p:cNvPr>
          <p:cNvSpPr>
            <a:spLocks noChangeArrowheads="1"/>
          </p:cNvSpPr>
          <p:nvPr/>
        </p:nvSpPr>
        <p:spPr bwMode="auto">
          <a:xfrm>
            <a:off x="10377680" y="1469458"/>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32" name="AutoShape 11">
            <a:hlinkClick r:id="" action="ppaction://noaction" highlightClick="1"/>
            <a:extLst>
              <a:ext uri="{FF2B5EF4-FFF2-40B4-BE49-F238E27FC236}">
                <a16:creationId xmlns:a16="http://schemas.microsoft.com/office/drawing/2014/main" id="{1EE0AEB6-1A0D-455F-B2E2-B16997C61CF5}"/>
              </a:ext>
            </a:extLst>
          </p:cNvPr>
          <p:cNvSpPr>
            <a:spLocks noChangeArrowheads="1"/>
          </p:cNvSpPr>
          <p:nvPr/>
        </p:nvSpPr>
        <p:spPr bwMode="auto">
          <a:xfrm>
            <a:off x="10075654" y="5678479"/>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DÉBUT</a:t>
            </a:r>
          </a:p>
        </p:txBody>
      </p:sp>
      <p:sp>
        <p:nvSpPr>
          <p:cNvPr id="33" name="Rectangle 2">
            <a:extLst>
              <a:ext uri="{FF2B5EF4-FFF2-40B4-BE49-F238E27FC236}">
                <a16:creationId xmlns:a16="http://schemas.microsoft.com/office/drawing/2014/main" id="{0E099949-024F-41C8-8A27-B3AF8FD53B1A}"/>
              </a:ext>
            </a:extLst>
          </p:cNvPr>
          <p:cNvSpPr>
            <a:spLocks noChangeArrowheads="1"/>
          </p:cNvSpPr>
          <p:nvPr/>
        </p:nvSpPr>
        <p:spPr bwMode="auto">
          <a:xfrm>
            <a:off x="10379077" y="1488782"/>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grpSp>
        <p:nvGrpSpPr>
          <p:cNvPr id="34" name="Group 33">
            <a:extLst>
              <a:ext uri="{FF2B5EF4-FFF2-40B4-BE49-F238E27FC236}">
                <a16:creationId xmlns:a16="http://schemas.microsoft.com/office/drawing/2014/main" id="{F0920398-1B6C-47A0-97DA-5F15EC5A70E9}"/>
              </a:ext>
            </a:extLst>
          </p:cNvPr>
          <p:cNvGrpSpPr/>
          <p:nvPr/>
        </p:nvGrpSpPr>
        <p:grpSpPr>
          <a:xfrm>
            <a:off x="10912563" y="1275928"/>
            <a:ext cx="1439862" cy="4462189"/>
            <a:chOff x="10558328" y="1163992"/>
            <a:chExt cx="1439862" cy="4462189"/>
          </a:xfrm>
        </p:grpSpPr>
        <p:sp>
          <p:nvSpPr>
            <p:cNvPr id="35" name="Line 4">
              <a:extLst>
                <a:ext uri="{FF2B5EF4-FFF2-40B4-BE49-F238E27FC236}">
                  <a16:creationId xmlns:a16="http://schemas.microsoft.com/office/drawing/2014/main" id="{E2B2F543-4337-4EA2-9B02-3F31B2A5A476}"/>
                </a:ext>
              </a:extLst>
            </p:cNvPr>
            <p:cNvSpPr>
              <a:spLocks noChangeShapeType="1"/>
            </p:cNvSpPr>
            <p:nvPr/>
          </p:nvSpPr>
          <p:spPr bwMode="auto">
            <a:xfrm>
              <a:off x="10649129" y="1321843"/>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6" name="Line 7">
              <a:extLst>
                <a:ext uri="{FF2B5EF4-FFF2-40B4-BE49-F238E27FC236}">
                  <a16:creationId xmlns:a16="http://schemas.microsoft.com/office/drawing/2014/main" id="{AAF008E0-3AD2-4C03-ACE1-391AF995035F}"/>
                </a:ext>
              </a:extLst>
            </p:cNvPr>
            <p:cNvSpPr>
              <a:spLocks noChangeShapeType="1"/>
            </p:cNvSpPr>
            <p:nvPr/>
          </p:nvSpPr>
          <p:spPr bwMode="auto">
            <a:xfrm>
              <a:off x="10673817" y="1321843"/>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7" name="Line 9">
              <a:extLst>
                <a:ext uri="{FF2B5EF4-FFF2-40B4-BE49-F238E27FC236}">
                  <a16:creationId xmlns:a16="http://schemas.microsoft.com/office/drawing/2014/main" id="{23B6D383-15A2-4C6C-897A-E72D0CAA96B5}"/>
                </a:ext>
              </a:extLst>
            </p:cNvPr>
            <p:cNvSpPr>
              <a:spLocks noChangeShapeType="1"/>
            </p:cNvSpPr>
            <p:nvPr/>
          </p:nvSpPr>
          <p:spPr bwMode="auto">
            <a:xfrm>
              <a:off x="10649129" y="5478102"/>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8" name="Text Box 10">
              <a:extLst>
                <a:ext uri="{FF2B5EF4-FFF2-40B4-BE49-F238E27FC236}">
                  <a16:creationId xmlns:a16="http://schemas.microsoft.com/office/drawing/2014/main" id="{57B9076A-1146-41E8-874C-F01579765F75}"/>
                </a:ext>
              </a:extLst>
            </p:cNvPr>
            <p:cNvSpPr txBox="1">
              <a:spLocks noChangeArrowheads="1"/>
            </p:cNvSpPr>
            <p:nvPr/>
          </p:nvSpPr>
          <p:spPr bwMode="auto">
            <a:xfrm>
              <a:off x="10558328" y="2699212"/>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FR"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Secondes</a:t>
              </a:r>
            </a:p>
          </p:txBody>
        </p:sp>
        <p:sp>
          <p:nvSpPr>
            <p:cNvPr id="39" name="Text Box 12">
              <a:extLst>
                <a:ext uri="{FF2B5EF4-FFF2-40B4-BE49-F238E27FC236}">
                  <a16:creationId xmlns:a16="http://schemas.microsoft.com/office/drawing/2014/main" id="{3033DE75-0538-4738-862E-A5F1EED7B95C}"/>
                </a:ext>
              </a:extLst>
            </p:cNvPr>
            <p:cNvSpPr txBox="1">
              <a:spLocks noChangeArrowheads="1"/>
            </p:cNvSpPr>
            <p:nvPr/>
          </p:nvSpPr>
          <p:spPr bwMode="auto">
            <a:xfrm>
              <a:off x="10865920" y="1163992"/>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5</a:t>
              </a:r>
            </a:p>
          </p:txBody>
        </p:sp>
        <p:sp>
          <p:nvSpPr>
            <p:cNvPr id="40" name="Text Box 14">
              <a:extLst>
                <a:ext uri="{FF2B5EF4-FFF2-40B4-BE49-F238E27FC236}">
                  <a16:creationId xmlns:a16="http://schemas.microsoft.com/office/drawing/2014/main" id="{5ED13639-C9EC-4E5F-B072-A4095F576ADB}"/>
                </a:ext>
              </a:extLst>
            </p:cNvPr>
            <p:cNvSpPr txBox="1">
              <a:spLocks noChangeArrowheads="1"/>
            </p:cNvSpPr>
            <p:nvPr/>
          </p:nvSpPr>
          <p:spPr bwMode="auto">
            <a:xfrm>
              <a:off x="10911172" y="5287627"/>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0</a:t>
              </a:r>
            </a:p>
          </p:txBody>
        </p:sp>
      </p:grpSp>
      <p:sp>
        <p:nvSpPr>
          <p:cNvPr id="22" name="Rounded Rectangle 46">
            <a:extLst>
              <a:ext uri="{FF2B5EF4-FFF2-40B4-BE49-F238E27FC236}">
                <a16:creationId xmlns:a16="http://schemas.microsoft.com/office/drawing/2014/main" id="{8DC014C0-771C-4A28-B467-A20C2971DBAF}"/>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3" name="TextBox 22">
            <a:extLst>
              <a:ext uri="{FF2B5EF4-FFF2-40B4-BE49-F238E27FC236}">
                <a16:creationId xmlns:a16="http://schemas.microsoft.com/office/drawing/2014/main" id="{0FF62374-6BC4-48A2-8590-EE4ED6C9BFC7}"/>
              </a:ext>
            </a:extLst>
          </p:cNvPr>
          <p:cNvSpPr txBox="1"/>
          <p:nvPr/>
        </p:nvSpPr>
        <p:spPr>
          <a:xfrm>
            <a:off x="847328" y="2811148"/>
            <a:ext cx="2320439" cy="646331"/>
          </a:xfrm>
          <a:prstGeom prst="rect">
            <a:avLst/>
          </a:prstGeom>
          <a:noFill/>
        </p:spPr>
        <p:txBody>
          <a:bodyPr wrap="square" rtlCol="0">
            <a:spAutoFit/>
          </a:bodyPr>
          <a:lstStyle/>
          <a:p>
            <a:r>
              <a:rPr lang="fr-FR" sz="3600" dirty="0">
                <a:solidFill>
                  <a:schemeClr val="accent5">
                    <a:lumMod val="50000"/>
                  </a:schemeClr>
                </a:solidFill>
              </a:rPr>
              <a:t>[modern]</a:t>
            </a:r>
          </a:p>
        </p:txBody>
      </p:sp>
      <p:sp>
        <p:nvSpPr>
          <p:cNvPr id="24" name="TextBox 23">
            <a:extLst>
              <a:ext uri="{FF2B5EF4-FFF2-40B4-BE49-F238E27FC236}">
                <a16:creationId xmlns:a16="http://schemas.microsoft.com/office/drawing/2014/main" id="{87AFBBB6-80F0-4760-ABBE-6BE6478DF8C4}"/>
              </a:ext>
            </a:extLst>
          </p:cNvPr>
          <p:cNvSpPr txBox="1"/>
          <p:nvPr/>
        </p:nvSpPr>
        <p:spPr>
          <a:xfrm>
            <a:off x="6775692" y="2830600"/>
            <a:ext cx="3385198" cy="646331"/>
          </a:xfrm>
          <a:prstGeom prst="rect">
            <a:avLst/>
          </a:prstGeom>
          <a:noFill/>
        </p:spPr>
        <p:txBody>
          <a:bodyPr wrap="square" rtlCol="0">
            <a:spAutoFit/>
          </a:bodyPr>
          <a:lstStyle/>
          <a:p>
            <a:r>
              <a:rPr lang="fr-FR" sz="3600" dirty="0" err="1">
                <a:solidFill>
                  <a:schemeClr val="accent5">
                    <a:lumMod val="50000"/>
                  </a:schemeClr>
                </a:solidFill>
              </a:rPr>
              <a:t>expensive</a:t>
            </a:r>
            <a:r>
              <a:rPr lang="fr-FR" sz="3600" dirty="0">
                <a:solidFill>
                  <a:schemeClr val="accent5">
                    <a:lumMod val="50000"/>
                  </a:schemeClr>
                </a:solidFill>
              </a:rPr>
              <a:t> (f)</a:t>
            </a:r>
          </a:p>
        </p:txBody>
      </p:sp>
      <p:pic>
        <p:nvPicPr>
          <p:cNvPr id="25" name="Picture 24">
            <a:extLst>
              <a:ext uri="{FF2B5EF4-FFF2-40B4-BE49-F238E27FC236}">
                <a16:creationId xmlns:a16="http://schemas.microsoft.com/office/drawing/2014/main" id="{557164F5-983C-4509-8809-2C62704AB72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8411" y="2691561"/>
            <a:ext cx="1254853" cy="924408"/>
          </a:xfrm>
          <a:prstGeom prst="rect">
            <a:avLst/>
          </a:prstGeom>
        </p:spPr>
      </p:pic>
    </p:spTree>
    <p:extLst>
      <p:ext uri="{BB962C8B-B14F-4D97-AF65-F5344CB8AC3E}">
        <p14:creationId xmlns:p14="http://schemas.microsoft.com/office/powerpoint/2010/main" val="570076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32"/>
                    </p:tgtEl>
                  </p:cond>
                </p:stCondLst>
                <p:endSync evt="end" delay="0">
                  <p:rtn val="all"/>
                </p:endSync>
                <p:childTnLst>
                  <p:par>
                    <p:cTn id="12" fill="hold">
                      <p:stCondLst>
                        <p:cond delay="0"/>
                      </p:stCondLst>
                      <p:childTnLst>
                        <p:par>
                          <p:cTn id="13" fill="hold">
                            <p:stCondLst>
                              <p:cond delay="0"/>
                            </p:stCondLst>
                            <p:childTnLst>
                              <p:par>
                                <p:cTn id="14" presetID="12" presetClass="exit" presetSubtype="4" fill="hold" nodeType="withEffect">
                                  <p:stCondLst>
                                    <p:cond delay="0"/>
                                  </p:stCondLst>
                                  <p:childTnLst>
                                    <p:animEffect transition="out" filter="slide(fromBottom)">
                                      <p:cBhvr>
                                        <p:cTn id="15" dur="5000"/>
                                        <p:tgtEl>
                                          <p:spTgt spid="31"/>
                                        </p:tgtEl>
                                      </p:cBhvr>
                                    </p:animEffect>
                                    <p:set>
                                      <p:cBhvr>
                                        <p:cTn id="16" dur="1" fill="hold">
                                          <p:stCondLst>
                                            <p:cond delay="49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2"/>
                  </p:tgtEl>
                </p:cond>
              </p:nextCondLst>
            </p:seq>
          </p:childTnLst>
        </p:cTn>
      </p:par>
    </p:tnLst>
    <p:bldLst>
      <p:bldP spid="6" grpId="0"/>
      <p:bldP spid="11" grpId="0"/>
      <p:bldP spid="14" grpId="0"/>
    </p:bld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Révisions</a:t>
            </a:r>
            <a:r>
              <a:rPr lang="en-GB" sz="3600" b="1" dirty="0">
                <a:solidFill>
                  <a:schemeClr val="bg1"/>
                </a:solidFill>
              </a:rPr>
              <a:t> (</a:t>
            </a:r>
            <a:r>
              <a:rPr lang="en-GB" sz="3600" b="1" dirty="0" err="1">
                <a:solidFill>
                  <a:schemeClr val="bg1"/>
                </a:solidFill>
              </a:rPr>
              <a:t>être</a:t>
            </a:r>
            <a:r>
              <a:rPr lang="en-GB" sz="3600" b="1" dirty="0">
                <a:solidFill>
                  <a:schemeClr val="bg1"/>
                </a:solidFill>
              </a:rPr>
              <a:t>)</a:t>
            </a:r>
          </a:p>
        </p:txBody>
      </p:sp>
      <p:sp>
        <p:nvSpPr>
          <p:cNvPr id="6" name="TextBox 5">
            <a:extLst>
              <a:ext uri="{FF2B5EF4-FFF2-40B4-BE49-F238E27FC236}">
                <a16:creationId xmlns:a16="http://schemas.microsoft.com/office/drawing/2014/main" id="{0A92D81F-0650-F447-8359-0A6373AAFC18}"/>
              </a:ext>
            </a:extLst>
          </p:cNvPr>
          <p:cNvSpPr txBox="1"/>
          <p:nvPr/>
        </p:nvSpPr>
        <p:spPr>
          <a:xfrm>
            <a:off x="180000" y="1296000"/>
            <a:ext cx="11729920" cy="492443"/>
          </a:xfrm>
          <a:prstGeom prst="rect">
            <a:avLst/>
          </a:prstGeom>
          <a:noFill/>
        </p:spPr>
        <p:txBody>
          <a:bodyPr wrap="square" rtlCol="0">
            <a:spAutoFit/>
          </a:bodyPr>
          <a:lstStyle/>
          <a:p>
            <a:pPr lvl="0"/>
            <a:r>
              <a:rPr lang="en-US" sz="2600" dirty="0" err="1">
                <a:solidFill>
                  <a:srgbClr val="4472C4">
                    <a:lumMod val="50000"/>
                  </a:srgbClr>
                </a:solidFill>
              </a:rPr>
              <a:t>Léa</a:t>
            </a:r>
            <a:r>
              <a:rPr lang="en-US" sz="2600" dirty="0">
                <a:solidFill>
                  <a:srgbClr val="4472C4">
                    <a:lumMod val="50000"/>
                  </a:srgbClr>
                </a:solidFill>
              </a:rPr>
              <a:t> </a:t>
            </a:r>
            <a:r>
              <a:rPr lang="en-US" sz="2600" dirty="0" err="1">
                <a:solidFill>
                  <a:srgbClr val="4472C4">
                    <a:lumMod val="50000"/>
                  </a:srgbClr>
                </a:solidFill>
              </a:rPr>
              <a:t>parle</a:t>
            </a:r>
            <a:r>
              <a:rPr lang="en-US" sz="2600" dirty="0">
                <a:solidFill>
                  <a:srgbClr val="4472C4">
                    <a:lumMod val="50000"/>
                  </a:srgbClr>
                </a:solidFill>
              </a:rPr>
              <a:t>. </a:t>
            </a:r>
            <a:r>
              <a:rPr lang="en-US" sz="2600" dirty="0" err="1">
                <a:solidFill>
                  <a:srgbClr val="4472C4">
                    <a:lumMod val="50000"/>
                  </a:srgbClr>
                </a:solidFill>
              </a:rPr>
              <a:t>C’est</a:t>
            </a:r>
            <a:r>
              <a:rPr lang="en-US" sz="2600" dirty="0">
                <a:solidFill>
                  <a:srgbClr val="4472C4">
                    <a:lumMod val="50000"/>
                  </a:srgbClr>
                </a:solidFill>
              </a:rPr>
              <a:t> qui ? – </a:t>
            </a:r>
            <a:r>
              <a:rPr lang="en-US" sz="2600" dirty="0" err="1">
                <a:solidFill>
                  <a:srgbClr val="4472C4">
                    <a:lumMod val="50000"/>
                  </a:srgbClr>
                </a:solidFill>
              </a:rPr>
              <a:t>Écris</a:t>
            </a:r>
            <a:r>
              <a:rPr lang="en-US" sz="2600" dirty="0">
                <a:solidFill>
                  <a:srgbClr val="4472C4">
                    <a:lumMod val="50000"/>
                  </a:srgbClr>
                </a:solidFill>
              </a:rPr>
              <a:t> ‘je </a:t>
            </a:r>
            <a:r>
              <a:rPr lang="en-US" sz="2600" dirty="0" err="1">
                <a:solidFill>
                  <a:srgbClr val="4472C4">
                    <a:lumMod val="50000"/>
                  </a:srgbClr>
                </a:solidFill>
              </a:rPr>
              <a:t>suis</a:t>
            </a:r>
            <a:r>
              <a:rPr lang="en-US" sz="2600" dirty="0">
                <a:solidFill>
                  <a:srgbClr val="4472C4">
                    <a:lumMod val="50000"/>
                  </a:srgbClr>
                </a:solidFill>
              </a:rPr>
              <a:t>’ (</a:t>
            </a:r>
            <a:r>
              <a:rPr lang="en-US" sz="2600" dirty="0" err="1">
                <a:solidFill>
                  <a:srgbClr val="4472C4">
                    <a:lumMod val="50000"/>
                  </a:srgbClr>
                </a:solidFill>
              </a:rPr>
              <a:t>Léa</a:t>
            </a:r>
            <a:r>
              <a:rPr lang="en-US" sz="2600" dirty="0">
                <a:solidFill>
                  <a:srgbClr val="4472C4">
                    <a:lumMod val="50000"/>
                  </a:srgbClr>
                </a:solidFill>
              </a:rPr>
              <a:t>) </a:t>
            </a:r>
            <a:r>
              <a:rPr lang="en-US" sz="2600" dirty="0" err="1">
                <a:solidFill>
                  <a:srgbClr val="4472C4">
                    <a:lumMod val="50000"/>
                  </a:srgbClr>
                </a:solidFill>
              </a:rPr>
              <a:t>ou</a:t>
            </a:r>
            <a:r>
              <a:rPr lang="en-US" sz="2600" dirty="0">
                <a:solidFill>
                  <a:srgbClr val="4472C4">
                    <a:lumMod val="50000"/>
                  </a:srgbClr>
                </a:solidFill>
              </a:rPr>
              <a:t> ‘</a:t>
            </a:r>
            <a:r>
              <a:rPr lang="en-US" sz="2600" dirty="0" err="1">
                <a:solidFill>
                  <a:srgbClr val="4472C4">
                    <a:lumMod val="50000"/>
                  </a:srgbClr>
                </a:solidFill>
              </a:rPr>
              <a:t>tu</a:t>
            </a:r>
            <a:r>
              <a:rPr lang="en-US" sz="2600" dirty="0">
                <a:solidFill>
                  <a:srgbClr val="4472C4">
                    <a:lumMod val="50000"/>
                  </a:srgbClr>
                </a:solidFill>
              </a:rPr>
              <a:t> </a:t>
            </a:r>
            <a:r>
              <a:rPr lang="en-US" sz="2600" dirty="0" err="1">
                <a:solidFill>
                  <a:srgbClr val="4472C4">
                    <a:lumMod val="50000"/>
                  </a:srgbClr>
                </a:solidFill>
              </a:rPr>
              <a:t>es’</a:t>
            </a:r>
            <a:r>
              <a:rPr lang="en-US" sz="2600" dirty="0">
                <a:solidFill>
                  <a:srgbClr val="4472C4">
                    <a:lumMod val="50000"/>
                  </a:srgbClr>
                </a:solidFill>
              </a:rPr>
              <a:t> (Amir).</a:t>
            </a:r>
            <a:endParaRPr kumimoji="0" lang="en-US" sz="2600" b="0"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9" name="Rounded Rectangle 46">
            <a:extLst>
              <a:ext uri="{FF2B5EF4-FFF2-40B4-BE49-F238E27FC236}">
                <a16:creationId xmlns:a16="http://schemas.microsoft.com/office/drawing/2014/main" id="{9C05C2EB-8618-4750-822F-11D800AF9F0C}"/>
              </a:ext>
            </a:extLst>
          </p:cNvPr>
          <p:cNvSpPr/>
          <p:nvPr/>
        </p:nvSpPr>
        <p:spPr>
          <a:xfrm>
            <a:off x="9836331" y="249869"/>
            <a:ext cx="2073589"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defRPr/>
            </a:pPr>
            <a:r>
              <a:rPr lang="en-GB" sz="2000" b="1" dirty="0">
                <a:solidFill>
                  <a:prstClr val="white"/>
                </a:solidFill>
                <a:latin typeface="Century Gothic" panose="020B0502020202020204" pitchFamily="34" charset="0"/>
              </a:rPr>
              <a:t>lire / </a:t>
            </a:r>
            <a:r>
              <a:rPr lang="en-GB" sz="2000" b="1" dirty="0" err="1">
                <a:solidFill>
                  <a:prstClr val="white"/>
                </a:solidFill>
                <a:latin typeface="Century Gothic" panose="020B0502020202020204" pitchFamily="34" charset="0"/>
              </a:rPr>
              <a:t>écrire</a:t>
            </a:r>
            <a:endParaRPr lang="en-GB" sz="2000" b="1" dirty="0">
              <a:solidFill>
                <a:prstClr val="white"/>
              </a:solidFill>
              <a:latin typeface="Century Gothic" panose="020B0502020202020204" pitchFamily="34" charset="0"/>
            </a:endParaRPr>
          </a:p>
        </p:txBody>
      </p:sp>
      <p:pic>
        <p:nvPicPr>
          <p:cNvPr id="3" name="Picture 2" descr="A close up of a logo&#10;&#10;Description automatically generated">
            <a:extLst>
              <a:ext uri="{FF2B5EF4-FFF2-40B4-BE49-F238E27FC236}">
                <a16:creationId xmlns:a16="http://schemas.microsoft.com/office/drawing/2014/main" id="{336F3F06-D632-4762-AFB3-CE27BB1320C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005211"/>
            <a:ext cx="1903727" cy="1903727"/>
          </a:xfrm>
          <a:prstGeom prst="rect">
            <a:avLst/>
          </a:prstGeom>
        </p:spPr>
      </p:pic>
      <p:sp>
        <p:nvSpPr>
          <p:cNvPr id="5" name="Speech Bubble: Rectangle with Corners Rounded 4">
            <a:extLst>
              <a:ext uri="{FF2B5EF4-FFF2-40B4-BE49-F238E27FC236}">
                <a16:creationId xmlns:a16="http://schemas.microsoft.com/office/drawing/2014/main" id="{EF920BA5-1BDD-4541-8A7B-540C6EB2CA10}"/>
              </a:ext>
            </a:extLst>
          </p:cNvPr>
          <p:cNvSpPr/>
          <p:nvPr/>
        </p:nvSpPr>
        <p:spPr>
          <a:xfrm>
            <a:off x="2174685" y="2142308"/>
            <a:ext cx="9735235" cy="3892731"/>
          </a:xfrm>
          <a:prstGeom prst="wedgeRoundRectCallout">
            <a:avLst>
              <a:gd name="adj1" fmla="val -54196"/>
              <a:gd name="adj2" fmla="val -20810"/>
              <a:gd name="adj3" fmla="val 16667"/>
            </a:avLst>
          </a:prstGeom>
          <a:solidFill>
            <a:schemeClr val="bg1"/>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9539D0C0-F841-4880-9826-087E91ABA841}"/>
              </a:ext>
            </a:extLst>
          </p:cNvPr>
          <p:cNvSpPr txBox="1"/>
          <p:nvPr/>
        </p:nvSpPr>
        <p:spPr>
          <a:xfrm>
            <a:off x="2287264" y="2572473"/>
            <a:ext cx="5170346" cy="3108543"/>
          </a:xfrm>
          <a:prstGeom prst="rect">
            <a:avLst/>
          </a:prstGeom>
          <a:noFill/>
        </p:spPr>
        <p:txBody>
          <a:bodyPr wrap="square" rtlCol="0">
            <a:spAutoFit/>
          </a:bodyPr>
          <a:lstStyle/>
          <a:p>
            <a:r>
              <a:rPr lang="en-GB" sz="2800" dirty="0">
                <a:solidFill>
                  <a:schemeClr val="accent5">
                    <a:lumMod val="50000"/>
                  </a:schemeClr>
                </a:solidFill>
              </a:rPr>
              <a:t>1.  </a:t>
            </a:r>
            <a:r>
              <a:rPr lang="en-GB" sz="2800" b="1" dirty="0">
                <a:solidFill>
                  <a:schemeClr val="accent5">
                    <a:lumMod val="50000"/>
                  </a:schemeClr>
                </a:solidFill>
              </a:rPr>
              <a:t>Je </a:t>
            </a:r>
            <a:r>
              <a:rPr lang="en-GB" sz="2800" b="1" dirty="0" err="1">
                <a:solidFill>
                  <a:schemeClr val="accent5">
                    <a:lumMod val="50000"/>
                  </a:schemeClr>
                </a:solidFill>
              </a:rPr>
              <a:t>suis</a:t>
            </a:r>
            <a:r>
              <a:rPr lang="en-GB" sz="2800" dirty="0">
                <a:solidFill>
                  <a:schemeClr val="accent5">
                    <a:lumMod val="50000"/>
                  </a:schemeClr>
                </a:solidFill>
              </a:rPr>
              <a:t> 		</a:t>
            </a:r>
            <a:r>
              <a:rPr lang="en-GB" sz="2800" dirty="0" err="1">
                <a:solidFill>
                  <a:schemeClr val="accent5">
                    <a:lumMod val="50000"/>
                  </a:schemeClr>
                </a:solidFill>
              </a:rPr>
              <a:t>française</a:t>
            </a:r>
            <a:r>
              <a:rPr lang="en-GB" sz="2800" dirty="0">
                <a:solidFill>
                  <a:schemeClr val="accent5">
                    <a:lumMod val="50000"/>
                  </a:schemeClr>
                </a:solidFill>
              </a:rPr>
              <a:t>.</a:t>
            </a:r>
          </a:p>
          <a:p>
            <a:endParaRPr lang="en-GB" sz="2800" dirty="0">
              <a:solidFill>
                <a:schemeClr val="accent5">
                  <a:lumMod val="50000"/>
                </a:schemeClr>
              </a:solidFill>
            </a:endParaRPr>
          </a:p>
          <a:p>
            <a:r>
              <a:rPr lang="en-GB" sz="2800" dirty="0">
                <a:solidFill>
                  <a:schemeClr val="accent5">
                    <a:lumMod val="50000"/>
                  </a:schemeClr>
                </a:solidFill>
              </a:rPr>
              <a:t>2.  </a:t>
            </a:r>
            <a:r>
              <a:rPr lang="en-GB" sz="2800" b="1" dirty="0">
                <a:solidFill>
                  <a:schemeClr val="accent5">
                    <a:lumMod val="50000"/>
                  </a:schemeClr>
                </a:solidFill>
              </a:rPr>
              <a:t>Je </a:t>
            </a:r>
            <a:r>
              <a:rPr lang="en-GB" sz="2800" b="1" dirty="0" err="1">
                <a:solidFill>
                  <a:schemeClr val="accent5">
                    <a:lumMod val="50000"/>
                  </a:schemeClr>
                </a:solidFill>
              </a:rPr>
              <a:t>suis</a:t>
            </a:r>
            <a:r>
              <a:rPr lang="en-GB" sz="2800" b="1" dirty="0">
                <a:solidFill>
                  <a:schemeClr val="accent5">
                    <a:lumMod val="50000"/>
                  </a:schemeClr>
                </a:solidFill>
              </a:rPr>
              <a:t> 		</a:t>
            </a:r>
            <a:r>
              <a:rPr lang="en-GB" sz="2800" dirty="0">
                <a:solidFill>
                  <a:schemeClr val="accent5">
                    <a:lumMod val="50000"/>
                  </a:schemeClr>
                </a:solidFill>
              </a:rPr>
              <a:t>petite.</a:t>
            </a:r>
          </a:p>
          <a:p>
            <a:endParaRPr lang="en-GB" sz="2800" dirty="0">
              <a:solidFill>
                <a:schemeClr val="accent5">
                  <a:lumMod val="50000"/>
                </a:schemeClr>
              </a:solidFill>
            </a:endParaRPr>
          </a:p>
          <a:p>
            <a:r>
              <a:rPr lang="en-GB" sz="2800" dirty="0">
                <a:solidFill>
                  <a:schemeClr val="accent5">
                    <a:lumMod val="50000"/>
                  </a:schemeClr>
                </a:solidFill>
              </a:rPr>
              <a:t>3.  </a:t>
            </a:r>
            <a:r>
              <a:rPr lang="en-GB" sz="2800" b="1" dirty="0">
                <a:solidFill>
                  <a:schemeClr val="accent5">
                    <a:lumMod val="50000"/>
                  </a:schemeClr>
                </a:solidFill>
              </a:rPr>
              <a:t>Tu es   		</a:t>
            </a:r>
            <a:r>
              <a:rPr lang="en-GB" sz="2800" dirty="0">
                <a:solidFill>
                  <a:schemeClr val="accent5">
                    <a:lumMod val="50000"/>
                  </a:schemeClr>
                </a:solidFill>
              </a:rPr>
              <a:t>grand.</a:t>
            </a:r>
          </a:p>
          <a:p>
            <a:endParaRPr lang="en-GB" sz="2800" dirty="0">
              <a:solidFill>
                <a:schemeClr val="accent5">
                  <a:lumMod val="50000"/>
                </a:schemeClr>
              </a:solidFill>
            </a:endParaRPr>
          </a:p>
          <a:p>
            <a:r>
              <a:rPr lang="en-GB" sz="2800" dirty="0">
                <a:solidFill>
                  <a:schemeClr val="accent5">
                    <a:lumMod val="50000"/>
                  </a:schemeClr>
                </a:solidFill>
              </a:rPr>
              <a:t>4.  </a:t>
            </a:r>
            <a:r>
              <a:rPr lang="en-GB" sz="2800" b="1" dirty="0">
                <a:solidFill>
                  <a:schemeClr val="accent5">
                    <a:lumMod val="50000"/>
                  </a:schemeClr>
                </a:solidFill>
              </a:rPr>
              <a:t>Je </a:t>
            </a:r>
            <a:r>
              <a:rPr lang="en-GB" sz="2800" b="1" dirty="0" err="1">
                <a:solidFill>
                  <a:schemeClr val="accent5">
                    <a:lumMod val="50000"/>
                  </a:schemeClr>
                </a:solidFill>
              </a:rPr>
              <a:t>suis</a:t>
            </a:r>
            <a:r>
              <a:rPr lang="en-GB" sz="2800" b="1" dirty="0">
                <a:solidFill>
                  <a:schemeClr val="accent5">
                    <a:lumMod val="50000"/>
                  </a:schemeClr>
                </a:solidFill>
              </a:rPr>
              <a:t>		</a:t>
            </a:r>
            <a:r>
              <a:rPr lang="en-GB" sz="2800" dirty="0" err="1">
                <a:solidFill>
                  <a:schemeClr val="accent5">
                    <a:lumMod val="50000"/>
                  </a:schemeClr>
                </a:solidFill>
              </a:rPr>
              <a:t>intelligente</a:t>
            </a:r>
            <a:r>
              <a:rPr lang="en-GB" sz="2800" dirty="0">
                <a:solidFill>
                  <a:schemeClr val="accent5">
                    <a:lumMod val="50000"/>
                  </a:schemeClr>
                </a:solidFill>
              </a:rPr>
              <a:t>.</a:t>
            </a:r>
          </a:p>
        </p:txBody>
      </p:sp>
      <p:sp>
        <p:nvSpPr>
          <p:cNvPr id="11" name="TextBox 10">
            <a:extLst>
              <a:ext uri="{FF2B5EF4-FFF2-40B4-BE49-F238E27FC236}">
                <a16:creationId xmlns:a16="http://schemas.microsoft.com/office/drawing/2014/main" id="{47795D0E-3C16-4996-919F-B6F8F8F62CFD}"/>
              </a:ext>
            </a:extLst>
          </p:cNvPr>
          <p:cNvSpPr txBox="1"/>
          <p:nvPr/>
        </p:nvSpPr>
        <p:spPr>
          <a:xfrm>
            <a:off x="7383587" y="2572473"/>
            <a:ext cx="4956125" cy="3108543"/>
          </a:xfrm>
          <a:prstGeom prst="rect">
            <a:avLst/>
          </a:prstGeom>
          <a:noFill/>
        </p:spPr>
        <p:txBody>
          <a:bodyPr wrap="square" rtlCol="0">
            <a:spAutoFit/>
          </a:bodyPr>
          <a:lstStyle/>
          <a:p>
            <a:r>
              <a:rPr lang="en-GB" sz="2800" dirty="0">
                <a:solidFill>
                  <a:schemeClr val="accent5">
                    <a:lumMod val="50000"/>
                  </a:schemeClr>
                </a:solidFill>
              </a:rPr>
              <a:t>5.  </a:t>
            </a:r>
            <a:r>
              <a:rPr lang="en-GB" sz="2800" b="1" dirty="0">
                <a:solidFill>
                  <a:schemeClr val="accent5">
                    <a:lumMod val="50000"/>
                  </a:schemeClr>
                </a:solidFill>
              </a:rPr>
              <a:t>Je </a:t>
            </a:r>
            <a:r>
              <a:rPr lang="en-GB" sz="2800" b="1" dirty="0" err="1">
                <a:solidFill>
                  <a:schemeClr val="accent5">
                    <a:lumMod val="50000"/>
                  </a:schemeClr>
                </a:solidFill>
              </a:rPr>
              <a:t>suis</a:t>
            </a:r>
            <a:r>
              <a:rPr lang="en-GB" sz="2800" b="1" dirty="0">
                <a:solidFill>
                  <a:schemeClr val="accent5">
                    <a:lumMod val="50000"/>
                  </a:schemeClr>
                </a:solidFill>
              </a:rPr>
              <a:t>/</a:t>
            </a:r>
            <a:r>
              <a:rPr lang="en-GB" sz="2800" b="1" dirty="0" err="1">
                <a:solidFill>
                  <a:schemeClr val="accent5">
                    <a:lumMod val="50000"/>
                  </a:schemeClr>
                </a:solidFill>
              </a:rPr>
              <a:t>tu</a:t>
            </a:r>
            <a:r>
              <a:rPr lang="en-GB" sz="2800" b="1" dirty="0">
                <a:solidFill>
                  <a:schemeClr val="accent5">
                    <a:lumMod val="50000"/>
                  </a:schemeClr>
                </a:solidFill>
              </a:rPr>
              <a:t> es</a:t>
            </a:r>
            <a:r>
              <a:rPr lang="en-GB" sz="2800" dirty="0">
                <a:solidFill>
                  <a:schemeClr val="accent5">
                    <a:lumMod val="50000"/>
                  </a:schemeClr>
                </a:solidFill>
              </a:rPr>
              <a:t>  </a:t>
            </a:r>
            <a:r>
              <a:rPr lang="en-GB" sz="2800" dirty="0" err="1">
                <a:solidFill>
                  <a:schemeClr val="accent5">
                    <a:lumMod val="50000"/>
                  </a:schemeClr>
                </a:solidFill>
              </a:rPr>
              <a:t>malade</a:t>
            </a:r>
            <a:r>
              <a:rPr lang="en-GB" sz="2800" dirty="0">
                <a:solidFill>
                  <a:schemeClr val="accent5">
                    <a:lumMod val="50000"/>
                  </a:schemeClr>
                </a:solidFill>
              </a:rPr>
              <a:t>.</a:t>
            </a:r>
          </a:p>
          <a:p>
            <a:endParaRPr lang="en-GB" sz="2800" dirty="0">
              <a:solidFill>
                <a:schemeClr val="accent5">
                  <a:lumMod val="50000"/>
                </a:schemeClr>
              </a:solidFill>
            </a:endParaRPr>
          </a:p>
          <a:p>
            <a:r>
              <a:rPr lang="en-GB" sz="2800" dirty="0">
                <a:solidFill>
                  <a:schemeClr val="accent5">
                    <a:lumMod val="50000"/>
                  </a:schemeClr>
                </a:solidFill>
              </a:rPr>
              <a:t>6.  </a:t>
            </a:r>
            <a:r>
              <a:rPr lang="en-GB" sz="2800" b="1" dirty="0">
                <a:solidFill>
                  <a:schemeClr val="accent5">
                    <a:lumMod val="50000"/>
                  </a:schemeClr>
                </a:solidFill>
              </a:rPr>
              <a:t>Tu es  	      	</a:t>
            </a:r>
            <a:r>
              <a:rPr lang="en-GB" sz="2800" dirty="0" err="1">
                <a:solidFill>
                  <a:schemeClr val="accent5">
                    <a:lumMod val="50000"/>
                  </a:schemeClr>
                </a:solidFill>
              </a:rPr>
              <a:t>amusant</a:t>
            </a:r>
            <a:r>
              <a:rPr lang="en-GB" sz="2800" dirty="0">
                <a:solidFill>
                  <a:schemeClr val="accent5">
                    <a:lumMod val="50000"/>
                  </a:schemeClr>
                </a:solidFill>
              </a:rPr>
              <a:t>.</a:t>
            </a:r>
          </a:p>
          <a:p>
            <a:endParaRPr lang="en-GB" sz="2800" dirty="0">
              <a:solidFill>
                <a:schemeClr val="accent5">
                  <a:lumMod val="50000"/>
                </a:schemeClr>
              </a:solidFill>
            </a:endParaRPr>
          </a:p>
          <a:p>
            <a:r>
              <a:rPr lang="en-GB" sz="2800" dirty="0">
                <a:solidFill>
                  <a:schemeClr val="accent5">
                    <a:lumMod val="50000"/>
                  </a:schemeClr>
                </a:solidFill>
              </a:rPr>
              <a:t>7.  </a:t>
            </a:r>
            <a:r>
              <a:rPr lang="en-GB" sz="2800" b="1" dirty="0">
                <a:solidFill>
                  <a:schemeClr val="accent5">
                    <a:lumMod val="50000"/>
                  </a:schemeClr>
                </a:solidFill>
              </a:rPr>
              <a:t>Je </a:t>
            </a:r>
            <a:r>
              <a:rPr lang="en-GB" sz="2800" b="1" dirty="0" err="1">
                <a:solidFill>
                  <a:schemeClr val="accent5">
                    <a:lumMod val="50000"/>
                  </a:schemeClr>
                </a:solidFill>
              </a:rPr>
              <a:t>suis</a:t>
            </a:r>
            <a:r>
              <a:rPr lang="en-GB" sz="2800" b="1" dirty="0">
                <a:solidFill>
                  <a:schemeClr val="accent5">
                    <a:lumMod val="50000"/>
                  </a:schemeClr>
                </a:solidFill>
              </a:rPr>
              <a:t> /</a:t>
            </a:r>
            <a:r>
              <a:rPr lang="en-GB" sz="2800" b="1" dirty="0" err="1">
                <a:solidFill>
                  <a:schemeClr val="accent5">
                    <a:lumMod val="50000"/>
                  </a:schemeClr>
                </a:solidFill>
              </a:rPr>
              <a:t>tu</a:t>
            </a:r>
            <a:r>
              <a:rPr lang="en-GB" sz="2800" b="1" dirty="0">
                <a:solidFill>
                  <a:schemeClr val="accent5">
                    <a:lumMod val="50000"/>
                  </a:schemeClr>
                </a:solidFill>
              </a:rPr>
              <a:t> es	</a:t>
            </a:r>
            <a:r>
              <a:rPr lang="en-GB" sz="2800" dirty="0" err="1">
                <a:solidFill>
                  <a:schemeClr val="accent5">
                    <a:lumMod val="50000"/>
                  </a:schemeClr>
                </a:solidFill>
              </a:rPr>
              <a:t>calme</a:t>
            </a:r>
            <a:r>
              <a:rPr lang="en-GB" sz="2800" dirty="0">
                <a:solidFill>
                  <a:schemeClr val="accent5">
                    <a:lumMod val="50000"/>
                  </a:schemeClr>
                </a:solidFill>
              </a:rPr>
              <a:t>.</a:t>
            </a:r>
          </a:p>
          <a:p>
            <a:endParaRPr lang="en-GB" sz="2800" dirty="0">
              <a:solidFill>
                <a:schemeClr val="accent5">
                  <a:lumMod val="50000"/>
                </a:schemeClr>
              </a:solidFill>
            </a:endParaRPr>
          </a:p>
          <a:p>
            <a:r>
              <a:rPr lang="en-GB" sz="2800" dirty="0">
                <a:solidFill>
                  <a:schemeClr val="accent5">
                    <a:lumMod val="50000"/>
                  </a:schemeClr>
                </a:solidFill>
              </a:rPr>
              <a:t>8.  </a:t>
            </a:r>
            <a:r>
              <a:rPr lang="en-GB" sz="2800" b="1" dirty="0">
                <a:solidFill>
                  <a:schemeClr val="accent5">
                    <a:lumMod val="50000"/>
                  </a:schemeClr>
                </a:solidFill>
              </a:rPr>
              <a:t>Tu es 		</a:t>
            </a:r>
            <a:r>
              <a:rPr lang="en-GB" sz="2800" dirty="0">
                <a:solidFill>
                  <a:schemeClr val="accent5">
                    <a:lumMod val="50000"/>
                  </a:schemeClr>
                </a:solidFill>
              </a:rPr>
              <a:t>content.</a:t>
            </a:r>
          </a:p>
        </p:txBody>
      </p:sp>
      <p:pic>
        <p:nvPicPr>
          <p:cNvPr id="15" name="Picture 14" descr="A picture containing doll, shirt&#10;&#10;Description automatically generated">
            <a:extLst>
              <a:ext uri="{FF2B5EF4-FFF2-40B4-BE49-F238E27FC236}">
                <a16:creationId xmlns:a16="http://schemas.microsoft.com/office/drawing/2014/main" id="{A5C07046-D7F3-46EB-A97B-768B438A729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3982961"/>
            <a:ext cx="2052078" cy="2052078"/>
          </a:xfrm>
          <a:prstGeom prst="rect">
            <a:avLst/>
          </a:prstGeom>
        </p:spPr>
      </p:pic>
      <p:sp>
        <p:nvSpPr>
          <p:cNvPr id="27" name="Rectangle 26">
            <a:extLst>
              <a:ext uri="{FF2B5EF4-FFF2-40B4-BE49-F238E27FC236}">
                <a16:creationId xmlns:a16="http://schemas.microsoft.com/office/drawing/2014/main" id="{FBCA1AD3-724C-4771-8BD8-BA69761187E1}"/>
              </a:ext>
            </a:extLst>
          </p:cNvPr>
          <p:cNvSpPr/>
          <p:nvPr/>
        </p:nvSpPr>
        <p:spPr>
          <a:xfrm>
            <a:off x="2732875" y="2572473"/>
            <a:ext cx="2233749" cy="4755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accent5">
                    <a:lumMod val="50000"/>
                  </a:schemeClr>
                </a:solidFill>
              </a:rPr>
              <a:t>?</a:t>
            </a:r>
          </a:p>
        </p:txBody>
      </p:sp>
      <p:sp>
        <p:nvSpPr>
          <p:cNvPr id="28" name="Rectangle 27">
            <a:extLst>
              <a:ext uri="{FF2B5EF4-FFF2-40B4-BE49-F238E27FC236}">
                <a16:creationId xmlns:a16="http://schemas.microsoft.com/office/drawing/2014/main" id="{E724EDE7-E54D-4573-9487-398E4935FC1F}"/>
              </a:ext>
            </a:extLst>
          </p:cNvPr>
          <p:cNvSpPr/>
          <p:nvPr/>
        </p:nvSpPr>
        <p:spPr>
          <a:xfrm>
            <a:off x="2732876" y="3478165"/>
            <a:ext cx="2233749" cy="4755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accent5">
                    <a:lumMod val="50000"/>
                  </a:schemeClr>
                </a:solidFill>
              </a:rPr>
              <a:t>?</a:t>
            </a:r>
          </a:p>
        </p:txBody>
      </p:sp>
      <p:sp>
        <p:nvSpPr>
          <p:cNvPr id="29" name="Rectangle 28">
            <a:extLst>
              <a:ext uri="{FF2B5EF4-FFF2-40B4-BE49-F238E27FC236}">
                <a16:creationId xmlns:a16="http://schemas.microsoft.com/office/drawing/2014/main" id="{0A977B0B-CC1D-4AEA-AFDA-5BD060EAC40F}"/>
              </a:ext>
            </a:extLst>
          </p:cNvPr>
          <p:cNvSpPr/>
          <p:nvPr/>
        </p:nvSpPr>
        <p:spPr>
          <a:xfrm>
            <a:off x="2732876" y="4383857"/>
            <a:ext cx="2233749" cy="4755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accent5">
                    <a:lumMod val="50000"/>
                  </a:schemeClr>
                </a:solidFill>
              </a:rPr>
              <a:t>?</a:t>
            </a:r>
          </a:p>
        </p:txBody>
      </p:sp>
      <p:sp>
        <p:nvSpPr>
          <p:cNvPr id="30" name="Rectangle 29">
            <a:extLst>
              <a:ext uri="{FF2B5EF4-FFF2-40B4-BE49-F238E27FC236}">
                <a16:creationId xmlns:a16="http://schemas.microsoft.com/office/drawing/2014/main" id="{EA75C697-F86F-4008-87D6-51D9063B44D4}"/>
              </a:ext>
            </a:extLst>
          </p:cNvPr>
          <p:cNvSpPr/>
          <p:nvPr/>
        </p:nvSpPr>
        <p:spPr>
          <a:xfrm>
            <a:off x="2732875" y="5205698"/>
            <a:ext cx="2233749" cy="4755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accent5">
                    <a:lumMod val="50000"/>
                  </a:schemeClr>
                </a:solidFill>
              </a:rPr>
              <a:t>?</a:t>
            </a:r>
          </a:p>
        </p:txBody>
      </p:sp>
      <p:sp>
        <p:nvSpPr>
          <p:cNvPr id="35" name="Rectangle 34">
            <a:extLst>
              <a:ext uri="{FF2B5EF4-FFF2-40B4-BE49-F238E27FC236}">
                <a16:creationId xmlns:a16="http://schemas.microsoft.com/office/drawing/2014/main" id="{FA89CAE0-C409-43F7-ACB8-4EE0507345DE}"/>
              </a:ext>
            </a:extLst>
          </p:cNvPr>
          <p:cNvSpPr/>
          <p:nvPr/>
        </p:nvSpPr>
        <p:spPr>
          <a:xfrm>
            <a:off x="7905488" y="2572473"/>
            <a:ext cx="2233749" cy="4755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accent5">
                    <a:lumMod val="50000"/>
                  </a:schemeClr>
                </a:solidFill>
              </a:rPr>
              <a:t>?</a:t>
            </a:r>
          </a:p>
        </p:txBody>
      </p:sp>
      <p:sp>
        <p:nvSpPr>
          <p:cNvPr id="36" name="Rectangle 35">
            <a:extLst>
              <a:ext uri="{FF2B5EF4-FFF2-40B4-BE49-F238E27FC236}">
                <a16:creationId xmlns:a16="http://schemas.microsoft.com/office/drawing/2014/main" id="{E649D05D-0337-4D7D-B362-F7B928E403A8}"/>
              </a:ext>
            </a:extLst>
          </p:cNvPr>
          <p:cNvSpPr/>
          <p:nvPr/>
        </p:nvSpPr>
        <p:spPr>
          <a:xfrm>
            <a:off x="7905489" y="3478165"/>
            <a:ext cx="2233749" cy="4755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accent5">
                    <a:lumMod val="50000"/>
                  </a:schemeClr>
                </a:solidFill>
              </a:rPr>
              <a:t>?</a:t>
            </a:r>
          </a:p>
        </p:txBody>
      </p:sp>
      <p:sp>
        <p:nvSpPr>
          <p:cNvPr id="37" name="Rectangle 36">
            <a:extLst>
              <a:ext uri="{FF2B5EF4-FFF2-40B4-BE49-F238E27FC236}">
                <a16:creationId xmlns:a16="http://schemas.microsoft.com/office/drawing/2014/main" id="{DB5D17F4-9079-4148-B651-2D9EB73BBA1B}"/>
              </a:ext>
            </a:extLst>
          </p:cNvPr>
          <p:cNvSpPr/>
          <p:nvPr/>
        </p:nvSpPr>
        <p:spPr>
          <a:xfrm>
            <a:off x="7905489" y="4383857"/>
            <a:ext cx="2233749" cy="4755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accent5">
                    <a:lumMod val="50000"/>
                  </a:schemeClr>
                </a:solidFill>
              </a:rPr>
              <a:t>?</a:t>
            </a:r>
          </a:p>
        </p:txBody>
      </p:sp>
      <p:sp>
        <p:nvSpPr>
          <p:cNvPr id="38" name="Rectangle 37">
            <a:extLst>
              <a:ext uri="{FF2B5EF4-FFF2-40B4-BE49-F238E27FC236}">
                <a16:creationId xmlns:a16="http://schemas.microsoft.com/office/drawing/2014/main" id="{DCE4E5B7-7074-4073-A4B9-03C03C51D846}"/>
              </a:ext>
            </a:extLst>
          </p:cNvPr>
          <p:cNvSpPr/>
          <p:nvPr/>
        </p:nvSpPr>
        <p:spPr>
          <a:xfrm>
            <a:off x="7905488" y="5205698"/>
            <a:ext cx="2233749" cy="4755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accent5">
                    <a:lumMod val="50000"/>
                  </a:schemeClr>
                </a:solidFill>
              </a:rPr>
              <a:t>?</a:t>
            </a:r>
          </a:p>
        </p:txBody>
      </p:sp>
    </p:spTree>
    <p:extLst>
      <p:ext uri="{BB962C8B-B14F-4D97-AF65-F5344CB8AC3E}">
        <p14:creationId xmlns:p14="http://schemas.microsoft.com/office/powerpoint/2010/main" val="1962653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30"/>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3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36"/>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37"/>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3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29" grpId="0" animBg="1"/>
      <p:bldP spid="30" grpId="0" animBg="1"/>
      <p:bldP spid="35" grpId="0" animBg="1"/>
      <p:bldP spid="36" grpId="0" animBg="1"/>
      <p:bldP spid="37" grpId="0" animBg="1"/>
      <p:bldP spid="38" grpId="0" animBg="1"/>
    </p:bld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2" y="295545"/>
            <a:ext cx="5867401" cy="707849"/>
          </a:xfrm>
        </p:spPr>
        <p:txBody>
          <a:bodyPr>
            <a:normAutofit/>
          </a:bodyPr>
          <a:lstStyle/>
          <a:p>
            <a:r>
              <a:rPr lang="en-GB" sz="3600" b="1" dirty="0">
                <a:solidFill>
                  <a:schemeClr val="bg1"/>
                </a:solidFill>
              </a:rPr>
              <a:t>Position of adjectives</a:t>
            </a:r>
          </a:p>
        </p:txBody>
      </p:sp>
      <p:sp>
        <p:nvSpPr>
          <p:cNvPr id="3" name="TextBox 2"/>
          <p:cNvSpPr txBox="1"/>
          <p:nvPr/>
        </p:nvSpPr>
        <p:spPr>
          <a:xfrm>
            <a:off x="853524" y="2742492"/>
            <a:ext cx="10905949" cy="3108543"/>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un </a:t>
            </a:r>
            <a:r>
              <a:rPr lang="en-GB" sz="2800" dirty="0" err="1">
                <a:solidFill>
                  <a:srgbClr val="002060"/>
                </a:solidFill>
                <a:latin typeface="Century Gothic" panose="020B0502020202020204" pitchFamily="34" charset="0"/>
              </a:rPr>
              <a:t>ordinateur</a:t>
            </a:r>
            <a:r>
              <a:rPr lang="en-GB" sz="2800" dirty="0">
                <a:solidFill>
                  <a:srgbClr val="002060"/>
                </a:solidFill>
                <a:latin typeface="Century Gothic" panose="020B0502020202020204" pitchFamily="34" charset="0"/>
              </a:rPr>
              <a:t> </a:t>
            </a:r>
            <a:r>
              <a:rPr lang="en-GB" sz="2800" b="1" dirty="0" err="1">
                <a:solidFill>
                  <a:srgbClr val="002060"/>
                </a:solidFill>
                <a:latin typeface="Century Gothic" panose="020B0502020202020204" pitchFamily="34" charset="0"/>
              </a:rPr>
              <a:t>cher</a:t>
            </a:r>
            <a:r>
              <a:rPr lang="en-GB" sz="2800" dirty="0">
                <a:solidFill>
                  <a:srgbClr val="002060"/>
                </a:solidFill>
                <a:latin typeface="Century Gothic" panose="020B0502020202020204" pitchFamily="34" charset="0"/>
              </a:rPr>
              <a:t>		an </a:t>
            </a:r>
            <a:r>
              <a:rPr lang="en-GB" sz="2800" b="1" dirty="0">
                <a:solidFill>
                  <a:srgbClr val="002060"/>
                </a:solidFill>
                <a:latin typeface="Century Gothic" panose="020B0502020202020204" pitchFamily="34" charset="0"/>
              </a:rPr>
              <a:t>expensive</a:t>
            </a:r>
            <a:r>
              <a:rPr lang="en-GB" sz="2800" dirty="0">
                <a:solidFill>
                  <a:srgbClr val="002060"/>
                </a:solidFill>
                <a:latin typeface="Century Gothic" panose="020B0502020202020204" pitchFamily="34" charset="0"/>
              </a:rPr>
              <a:t> computer</a:t>
            </a:r>
          </a:p>
          <a:p>
            <a:endParaRPr lang="en-GB" sz="2800" dirty="0">
              <a:solidFill>
                <a:srgbClr val="002060"/>
              </a:solidFill>
              <a:latin typeface="Century Gothic" panose="020B0502020202020204" pitchFamily="34" charset="0"/>
            </a:endParaRPr>
          </a:p>
          <a:p>
            <a:r>
              <a:rPr lang="en-GB" sz="2800" dirty="0">
                <a:solidFill>
                  <a:srgbClr val="002060"/>
                </a:solidFill>
                <a:latin typeface="Century Gothic" panose="020B0502020202020204" pitchFamily="34" charset="0"/>
              </a:rPr>
              <a:t>un </a:t>
            </a:r>
            <a:r>
              <a:rPr lang="en-GB" sz="2800" dirty="0" err="1">
                <a:solidFill>
                  <a:srgbClr val="002060"/>
                </a:solidFill>
                <a:latin typeface="Century Gothic" panose="020B0502020202020204" pitchFamily="34" charset="0"/>
              </a:rPr>
              <a:t>vélo</a:t>
            </a:r>
            <a:r>
              <a:rPr lang="en-GB" sz="2800" dirty="0">
                <a:solidFill>
                  <a:srgbClr val="002060"/>
                </a:solidFill>
                <a:latin typeface="Century Gothic" panose="020B0502020202020204" pitchFamily="34" charset="0"/>
              </a:rPr>
              <a:t> </a:t>
            </a:r>
            <a:r>
              <a:rPr lang="en-GB" sz="2800" b="1" dirty="0" err="1">
                <a:solidFill>
                  <a:srgbClr val="002060"/>
                </a:solidFill>
                <a:latin typeface="Century Gothic" panose="020B0502020202020204" pitchFamily="34" charset="0"/>
              </a:rPr>
              <a:t>rapide</a:t>
            </a:r>
            <a:r>
              <a:rPr lang="en-GB" sz="2800" dirty="0">
                <a:solidFill>
                  <a:srgbClr val="002060"/>
                </a:solidFill>
                <a:latin typeface="Century Gothic" panose="020B0502020202020204" pitchFamily="34" charset="0"/>
              </a:rPr>
              <a:t>			a </a:t>
            </a:r>
            <a:r>
              <a:rPr lang="en-GB" sz="2800" b="1" dirty="0">
                <a:solidFill>
                  <a:srgbClr val="002060"/>
                </a:solidFill>
                <a:latin typeface="Century Gothic" panose="020B0502020202020204" pitchFamily="34" charset="0"/>
              </a:rPr>
              <a:t>fast</a:t>
            </a:r>
            <a:r>
              <a:rPr lang="en-GB" sz="2800" dirty="0">
                <a:solidFill>
                  <a:srgbClr val="002060"/>
                </a:solidFill>
                <a:latin typeface="Century Gothic" panose="020B0502020202020204" pitchFamily="34" charset="0"/>
              </a:rPr>
              <a:t> bike</a:t>
            </a:r>
          </a:p>
          <a:p>
            <a:endParaRPr lang="en-GB" sz="2800" dirty="0">
              <a:solidFill>
                <a:srgbClr val="002060"/>
              </a:solidFill>
              <a:latin typeface="Century Gothic" panose="020B0502020202020204" pitchFamily="34" charset="0"/>
            </a:endParaRPr>
          </a:p>
          <a:p>
            <a:r>
              <a:rPr lang="en-GB" sz="2800" dirty="0">
                <a:solidFill>
                  <a:srgbClr val="002060"/>
                </a:solidFill>
                <a:latin typeface="Century Gothic" panose="020B0502020202020204" pitchFamily="34" charset="0"/>
              </a:rPr>
              <a:t>un livre </a:t>
            </a:r>
            <a:r>
              <a:rPr lang="en-GB" sz="2800" b="1" dirty="0" err="1">
                <a:solidFill>
                  <a:srgbClr val="002060"/>
                </a:solidFill>
                <a:latin typeface="Century Gothic" panose="020B0502020202020204" pitchFamily="34" charset="0"/>
              </a:rPr>
              <a:t>anglais</a:t>
            </a:r>
            <a:r>
              <a:rPr lang="en-GB" sz="2800" b="1" dirty="0">
                <a:solidFill>
                  <a:srgbClr val="002060"/>
                </a:solidFill>
                <a:latin typeface="Century Gothic" panose="020B0502020202020204" pitchFamily="34" charset="0"/>
              </a:rPr>
              <a:t>	</a:t>
            </a:r>
            <a:r>
              <a:rPr lang="en-GB" sz="2800" dirty="0">
                <a:solidFill>
                  <a:srgbClr val="002060"/>
                </a:solidFill>
                <a:latin typeface="Century Gothic" panose="020B0502020202020204" pitchFamily="34" charset="0"/>
              </a:rPr>
              <a:t>		an </a:t>
            </a:r>
            <a:r>
              <a:rPr lang="en-GB" sz="2800" b="1" dirty="0">
                <a:solidFill>
                  <a:srgbClr val="002060"/>
                </a:solidFill>
                <a:latin typeface="Century Gothic" panose="020B0502020202020204" pitchFamily="34" charset="0"/>
              </a:rPr>
              <a:t>English</a:t>
            </a:r>
            <a:r>
              <a:rPr lang="en-GB" sz="2800" dirty="0">
                <a:solidFill>
                  <a:srgbClr val="002060"/>
                </a:solidFill>
                <a:latin typeface="Century Gothic" panose="020B0502020202020204" pitchFamily="34" charset="0"/>
              </a:rPr>
              <a:t> book</a:t>
            </a:r>
          </a:p>
          <a:p>
            <a:endParaRPr lang="en-GB" sz="2800" dirty="0">
              <a:solidFill>
                <a:srgbClr val="002060"/>
              </a:solidFill>
              <a:latin typeface="Century Gothic" panose="020B0502020202020204" pitchFamily="34" charset="0"/>
            </a:endParaRPr>
          </a:p>
          <a:p>
            <a:r>
              <a:rPr lang="en-GB" sz="2800" dirty="0" err="1">
                <a:solidFill>
                  <a:srgbClr val="002060"/>
                </a:solidFill>
                <a:latin typeface="Century Gothic" panose="020B0502020202020204" pitchFamily="34" charset="0"/>
              </a:rPr>
              <a:t>une</a:t>
            </a:r>
            <a:r>
              <a:rPr lang="en-GB" sz="2800" dirty="0">
                <a:solidFill>
                  <a:srgbClr val="002060"/>
                </a:solidFill>
                <a:latin typeface="Century Gothic" panose="020B0502020202020204" pitchFamily="34" charset="0"/>
              </a:rPr>
              <a:t> voiture </a:t>
            </a:r>
            <a:r>
              <a:rPr lang="en-GB" sz="2800" b="1" dirty="0" err="1">
                <a:solidFill>
                  <a:srgbClr val="002060"/>
                </a:solidFill>
                <a:latin typeface="Century Gothic" panose="020B0502020202020204" pitchFamily="34" charset="0"/>
              </a:rPr>
              <a:t>française</a:t>
            </a:r>
            <a:r>
              <a:rPr lang="en-GB" sz="2800" b="1" dirty="0">
                <a:solidFill>
                  <a:srgbClr val="002060"/>
                </a:solidFill>
                <a:latin typeface="Century Gothic" panose="020B0502020202020204" pitchFamily="34" charset="0"/>
              </a:rPr>
              <a:t> </a:t>
            </a:r>
            <a:r>
              <a:rPr lang="en-GB" sz="2800" dirty="0">
                <a:solidFill>
                  <a:srgbClr val="002060"/>
                </a:solidFill>
                <a:latin typeface="Century Gothic" panose="020B0502020202020204" pitchFamily="34" charset="0"/>
              </a:rPr>
              <a:t>	a </a:t>
            </a:r>
            <a:r>
              <a:rPr lang="en-GB" sz="2800" b="1" dirty="0">
                <a:solidFill>
                  <a:srgbClr val="002060"/>
                </a:solidFill>
                <a:latin typeface="Century Gothic" panose="020B0502020202020204" pitchFamily="34" charset="0"/>
              </a:rPr>
              <a:t>French</a:t>
            </a:r>
            <a:r>
              <a:rPr lang="en-GB" sz="2800" dirty="0">
                <a:solidFill>
                  <a:srgbClr val="002060"/>
                </a:solidFill>
                <a:latin typeface="Century Gothic" panose="020B0502020202020204" pitchFamily="34" charset="0"/>
              </a:rPr>
              <a:t> car</a:t>
            </a:r>
          </a:p>
        </p:txBody>
      </p:sp>
      <p:sp>
        <p:nvSpPr>
          <p:cNvPr id="9" name="Rounded Rectangle 46">
            <a:extLst>
              <a:ext uri="{FF2B5EF4-FFF2-40B4-BE49-F238E27FC236}">
                <a16:creationId xmlns:a16="http://schemas.microsoft.com/office/drawing/2014/main" id="{0038C326-E96F-4533-AC0F-A2CAEF02321A}"/>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1" name="TextBox 10">
            <a:extLst>
              <a:ext uri="{FF2B5EF4-FFF2-40B4-BE49-F238E27FC236}">
                <a16:creationId xmlns:a16="http://schemas.microsoft.com/office/drawing/2014/main" id="{FE441158-5F5A-46AA-9AFC-974A9B55619E}"/>
              </a:ext>
            </a:extLst>
          </p:cNvPr>
          <p:cNvSpPr txBox="1"/>
          <p:nvPr/>
        </p:nvSpPr>
        <p:spPr>
          <a:xfrm>
            <a:off x="179999" y="1296000"/>
            <a:ext cx="11729921" cy="954107"/>
          </a:xfrm>
          <a:prstGeom prst="rect">
            <a:avLst/>
          </a:prstGeom>
          <a:noFill/>
        </p:spPr>
        <p:txBody>
          <a:bodyPr wrap="square" rtlCol="0">
            <a:spAutoFit/>
          </a:bodyPr>
          <a:lstStyle/>
          <a:p>
            <a:r>
              <a:rPr lang="en-US" sz="2800" dirty="0">
                <a:solidFill>
                  <a:srgbClr val="4472C4">
                    <a:lumMod val="50000"/>
                  </a:srgbClr>
                </a:solidFill>
                <a:latin typeface="Century Gothic" panose="020F0302020204030204"/>
              </a:rPr>
              <a:t>In English, adjectives come </a:t>
            </a:r>
            <a:r>
              <a:rPr lang="en-US" sz="2800" b="1" dirty="0">
                <a:solidFill>
                  <a:srgbClr val="4472C4">
                    <a:lumMod val="50000"/>
                  </a:srgbClr>
                </a:solidFill>
                <a:latin typeface="Century Gothic" panose="020F0302020204030204"/>
              </a:rPr>
              <a:t>before </a:t>
            </a:r>
            <a:r>
              <a:rPr lang="en-US" sz="2800" dirty="0">
                <a:solidFill>
                  <a:srgbClr val="4472C4">
                    <a:lumMod val="50000"/>
                  </a:srgbClr>
                </a:solidFill>
                <a:latin typeface="Century Gothic" panose="020F0302020204030204"/>
              </a:rPr>
              <a:t>the noun.</a:t>
            </a:r>
          </a:p>
          <a:p>
            <a:r>
              <a:rPr lang="en-US" sz="2800" dirty="0">
                <a:solidFill>
                  <a:srgbClr val="4472C4">
                    <a:lumMod val="50000"/>
                  </a:srgbClr>
                </a:solidFill>
                <a:latin typeface="Century Gothic" panose="020F0302020204030204"/>
              </a:rPr>
              <a:t>In French, they normally come </a:t>
            </a:r>
            <a:r>
              <a:rPr lang="en-US" sz="2800" b="1" dirty="0">
                <a:solidFill>
                  <a:srgbClr val="4472C4">
                    <a:lumMod val="50000"/>
                  </a:srgbClr>
                </a:solidFill>
                <a:latin typeface="Century Gothic" panose="020F0302020204030204"/>
              </a:rPr>
              <a:t>after </a:t>
            </a:r>
            <a:r>
              <a:rPr lang="en-US" sz="2800" dirty="0">
                <a:solidFill>
                  <a:srgbClr val="4472C4">
                    <a:lumMod val="50000"/>
                  </a:srgbClr>
                </a:solidFill>
                <a:latin typeface="Century Gothic" panose="020F0302020204030204"/>
              </a:rPr>
              <a:t>the noun</a:t>
            </a:r>
            <a:r>
              <a:rPr lang="en-US" sz="2400" dirty="0">
                <a:solidFill>
                  <a:srgbClr val="4472C4">
                    <a:lumMod val="50000"/>
                  </a:srgbClr>
                </a:solidFill>
                <a:latin typeface="Century Gothic" panose="020F0302020204030204"/>
              </a:rPr>
              <a:t>.</a:t>
            </a:r>
          </a:p>
        </p:txBody>
      </p:sp>
    </p:spTree>
    <p:extLst>
      <p:ext uri="{BB962C8B-B14F-4D97-AF65-F5344CB8AC3E}">
        <p14:creationId xmlns:p14="http://schemas.microsoft.com/office/powerpoint/2010/main" val="2068211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p:cNvSpPr txBox="1"/>
          <p:nvPr/>
        </p:nvSpPr>
        <p:spPr>
          <a:xfrm>
            <a:off x="4917607" y="4729357"/>
            <a:ext cx="1247901" cy="461665"/>
          </a:xfrm>
          <a:prstGeom prst="rect">
            <a:avLst/>
          </a:prstGeom>
          <a:noFill/>
        </p:spPr>
        <p:txBody>
          <a:bodyPr wrap="square" rtlCol="0">
            <a:spAutoFit/>
          </a:bodyPr>
          <a:lstStyle/>
          <a:p>
            <a:r>
              <a:rPr lang="en-GB" sz="2400" b="1" dirty="0" err="1">
                <a:solidFill>
                  <a:srgbClr val="002060"/>
                </a:solidFill>
                <a:latin typeface="Century Gothic" panose="020B0502020202020204" pitchFamily="34" charset="0"/>
              </a:rPr>
              <a:t>cher</a:t>
            </a:r>
            <a:endParaRPr lang="en-GB" sz="2400" b="1" dirty="0">
              <a:solidFill>
                <a:srgbClr val="002060"/>
              </a:solidFill>
              <a:latin typeface="Century Gothic" panose="020B0502020202020204" pitchFamily="34" charset="0"/>
            </a:endParaRPr>
          </a:p>
        </p:txBody>
      </p:sp>
      <p:sp>
        <p:nvSpPr>
          <p:cNvPr id="24" name="TextBox 23"/>
          <p:cNvSpPr txBox="1"/>
          <p:nvPr/>
        </p:nvSpPr>
        <p:spPr>
          <a:xfrm>
            <a:off x="5032632" y="3997287"/>
            <a:ext cx="1743296" cy="473452"/>
          </a:xfrm>
          <a:prstGeom prst="rect">
            <a:avLst/>
          </a:prstGeom>
          <a:noFill/>
        </p:spPr>
        <p:txBody>
          <a:bodyPr wrap="square" rtlCol="0">
            <a:spAutoFit/>
          </a:bodyPr>
          <a:lstStyle/>
          <a:p>
            <a:r>
              <a:rPr lang="en-GB" sz="2400" b="1" dirty="0" err="1">
                <a:solidFill>
                  <a:srgbClr val="002060"/>
                </a:solidFill>
                <a:latin typeface="Century Gothic" panose="020B0502020202020204" pitchFamily="34" charset="0"/>
              </a:rPr>
              <a:t>moderne</a:t>
            </a:r>
            <a:endParaRPr lang="en-GB" sz="2400" b="1" dirty="0">
              <a:solidFill>
                <a:srgbClr val="002060"/>
              </a:solidFill>
              <a:latin typeface="Century Gothic" panose="020B0502020202020204" pitchFamily="34" charset="0"/>
            </a:endParaRPr>
          </a:p>
        </p:txBody>
      </p:sp>
      <p:sp>
        <p:nvSpPr>
          <p:cNvPr id="25" name="TextBox 24"/>
          <p:cNvSpPr txBox="1"/>
          <p:nvPr/>
        </p:nvSpPr>
        <p:spPr>
          <a:xfrm>
            <a:off x="6457245" y="4546888"/>
            <a:ext cx="3042952" cy="461665"/>
          </a:xfrm>
          <a:prstGeom prst="rect">
            <a:avLst/>
          </a:prstGeom>
          <a:noFill/>
        </p:spPr>
        <p:txBody>
          <a:bodyPr wrap="square" rtlCol="0">
            <a:spAutoFit/>
          </a:bodyPr>
          <a:lstStyle/>
          <a:p>
            <a:r>
              <a:rPr lang="en-GB" sz="2400" b="1" dirty="0" err="1">
                <a:solidFill>
                  <a:srgbClr val="002060"/>
                </a:solidFill>
                <a:latin typeface="Century Gothic" panose="020B0502020202020204" pitchFamily="34" charset="0"/>
              </a:rPr>
              <a:t>rapide</a:t>
            </a:r>
            <a:endParaRPr lang="en-GB" sz="2400" b="1" dirty="0">
              <a:solidFill>
                <a:srgbClr val="002060"/>
              </a:solidFill>
              <a:latin typeface="Century Gothic" panose="020B0502020202020204"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00197" y="1254411"/>
            <a:ext cx="2109458" cy="1406305"/>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6581" y="1448860"/>
            <a:ext cx="1851933" cy="1370431"/>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10496" y="1410049"/>
            <a:ext cx="2016685" cy="1425124"/>
          </a:xfrm>
          <a:prstGeom prst="rect">
            <a:avLst/>
          </a:prstGeom>
        </p:spPr>
      </p:pic>
      <p:sp>
        <p:nvSpPr>
          <p:cNvPr id="11" name="Explosion 2 10"/>
          <p:cNvSpPr>
            <a:spLocks noChangeAspect="1"/>
          </p:cNvSpPr>
          <p:nvPr/>
        </p:nvSpPr>
        <p:spPr>
          <a:xfrm>
            <a:off x="3269524" y="2919334"/>
            <a:ext cx="7559586" cy="2794908"/>
          </a:xfrm>
          <a:prstGeom prst="irregularSeal2">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p:cNvSpPr txBox="1"/>
          <p:nvPr/>
        </p:nvSpPr>
        <p:spPr>
          <a:xfrm>
            <a:off x="5690399" y="5708258"/>
            <a:ext cx="9092484" cy="523220"/>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Match the adjectives to the nouns.</a:t>
            </a:r>
          </a:p>
        </p:txBody>
      </p:sp>
      <p:sp>
        <p:nvSpPr>
          <p:cNvPr id="3" name="Action Button: Custom 2">
            <a:hlinkClick r:id="" action="ppaction://noaction" highlightClick="1">
              <a:snd r:embed="rId6" name="week 4_slide 10_item 1.wav"/>
            </a:hlinkClick>
          </p:cNvPr>
          <p:cNvSpPr/>
          <p:nvPr/>
        </p:nvSpPr>
        <p:spPr>
          <a:xfrm>
            <a:off x="956581" y="3175066"/>
            <a:ext cx="561600" cy="561600"/>
          </a:xfrm>
          <a:prstGeom prst="actionButtonBlank">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latin typeface="Century Gothic" panose="020B0502020202020204" pitchFamily="34" charset="0"/>
              </a:rPr>
              <a:t>1</a:t>
            </a:r>
          </a:p>
        </p:txBody>
      </p:sp>
      <p:sp>
        <p:nvSpPr>
          <p:cNvPr id="17" name="Action Button: Custom 16">
            <a:hlinkClick r:id="" action="ppaction://noaction" highlightClick="1">
              <a:snd r:embed="rId7" name="week 4_slide 10_item 2.wav"/>
            </a:hlinkClick>
          </p:cNvPr>
          <p:cNvSpPr/>
          <p:nvPr/>
        </p:nvSpPr>
        <p:spPr>
          <a:xfrm>
            <a:off x="956580" y="4042462"/>
            <a:ext cx="561600" cy="561600"/>
          </a:xfrm>
          <a:prstGeom prst="actionButtonBlank">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latin typeface="Century Gothic" panose="020B0502020202020204" pitchFamily="34" charset="0"/>
              </a:rPr>
              <a:t>2</a:t>
            </a:r>
          </a:p>
        </p:txBody>
      </p:sp>
      <p:sp>
        <p:nvSpPr>
          <p:cNvPr id="19" name="Action Button: Custom 18">
            <a:hlinkClick r:id="" action="ppaction://noaction" highlightClick="1">
              <a:snd r:embed="rId8" name="week 4_slide 10_item 4.wav"/>
            </a:hlinkClick>
          </p:cNvPr>
          <p:cNvSpPr/>
          <p:nvPr/>
        </p:nvSpPr>
        <p:spPr>
          <a:xfrm>
            <a:off x="956580" y="5546433"/>
            <a:ext cx="561600" cy="561600"/>
          </a:xfrm>
          <a:prstGeom prst="actionButtonBlank">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latin typeface="Century Gothic" panose="020B0502020202020204" pitchFamily="34" charset="0"/>
              </a:rPr>
              <a:t>4</a:t>
            </a:r>
          </a:p>
        </p:txBody>
      </p:sp>
      <p:pic>
        <p:nvPicPr>
          <p:cNvPr id="26" name="Picture 25" descr="background rectangle">
            <a:extLst>
              <a:ext uri="{FF2B5EF4-FFF2-40B4-BE49-F238E27FC236}">
                <a16:creationId xmlns:a16="http://schemas.microsoft.com/office/drawing/2014/main" id="{F6119106-14B2-49BB-8BF6-975AB723DB16}"/>
              </a:ext>
              <a:ext uri="{C183D7F6-B498-43B3-948B-1728B52AA6E4}">
                <adec:decorative xmlns:adec="http://schemas.microsoft.com/office/drawing/2017/decorative" val="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7" name="Title 3">
            <a:extLst>
              <a:ext uri="{FF2B5EF4-FFF2-40B4-BE49-F238E27FC236}">
                <a16:creationId xmlns:a16="http://schemas.microsoft.com/office/drawing/2014/main" id="{B5CB9CBA-1970-4508-B141-F8AFADDBB761}"/>
              </a:ext>
            </a:extLst>
          </p:cNvPr>
          <p:cNvSpPr>
            <a:spLocks noGrp="1"/>
          </p:cNvSpPr>
          <p:nvPr>
            <p:ph type="title"/>
          </p:nvPr>
        </p:nvSpPr>
        <p:spPr>
          <a:xfrm>
            <a:off x="0" y="296864"/>
            <a:ext cx="5265384" cy="707849"/>
          </a:xfrm>
        </p:spPr>
        <p:txBody>
          <a:bodyPr>
            <a:normAutofit/>
          </a:bodyPr>
          <a:lstStyle/>
          <a:p>
            <a:r>
              <a:rPr lang="en-GB" sz="3600" b="1" dirty="0" err="1">
                <a:solidFill>
                  <a:schemeClr val="bg1"/>
                </a:solidFill>
              </a:rPr>
              <a:t>Vocabulaire</a:t>
            </a:r>
            <a:endParaRPr lang="en-GB" sz="3600" b="1" dirty="0">
              <a:solidFill>
                <a:schemeClr val="bg1"/>
              </a:solidFill>
            </a:endParaRPr>
          </a:p>
        </p:txBody>
      </p:sp>
      <p:sp>
        <p:nvSpPr>
          <p:cNvPr id="20" name="Action Button: Custom 18">
            <a:hlinkClick r:id="" action="ppaction://noaction" highlightClick="1">
              <a:snd r:embed="rId10" name="trois. j'ai une chose.wav"/>
            </a:hlinkClick>
            <a:extLst>
              <a:ext uri="{FF2B5EF4-FFF2-40B4-BE49-F238E27FC236}">
                <a16:creationId xmlns:a16="http://schemas.microsoft.com/office/drawing/2014/main" id="{32964E45-B244-46E0-8E67-D81AE0CCDE11}"/>
              </a:ext>
            </a:extLst>
          </p:cNvPr>
          <p:cNvSpPr/>
          <p:nvPr/>
        </p:nvSpPr>
        <p:spPr>
          <a:xfrm>
            <a:off x="956580" y="4809550"/>
            <a:ext cx="561600" cy="561600"/>
          </a:xfrm>
          <a:prstGeom prst="actionButtonBlank">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latin typeface="Century Gothic" panose="020B0502020202020204" pitchFamily="34" charset="0"/>
              </a:rPr>
              <a:t>3</a:t>
            </a:r>
          </a:p>
        </p:txBody>
      </p:sp>
      <p:sp>
        <p:nvSpPr>
          <p:cNvPr id="28" name="TextBox 27">
            <a:extLst>
              <a:ext uri="{FF2B5EF4-FFF2-40B4-BE49-F238E27FC236}">
                <a16:creationId xmlns:a16="http://schemas.microsoft.com/office/drawing/2014/main" id="{2813F8B4-2601-41B7-8F67-E10F6E00F9C3}"/>
              </a:ext>
            </a:extLst>
          </p:cNvPr>
          <p:cNvSpPr txBox="1"/>
          <p:nvPr/>
        </p:nvSpPr>
        <p:spPr>
          <a:xfrm>
            <a:off x="6795739" y="3736666"/>
            <a:ext cx="2016685" cy="473452"/>
          </a:xfrm>
          <a:prstGeom prst="rect">
            <a:avLst/>
          </a:prstGeom>
          <a:noFill/>
        </p:spPr>
        <p:txBody>
          <a:bodyPr wrap="square" rtlCol="0">
            <a:spAutoFit/>
          </a:bodyPr>
          <a:lstStyle/>
          <a:p>
            <a:r>
              <a:rPr lang="en-GB" sz="2400" b="1" dirty="0" err="1">
                <a:solidFill>
                  <a:srgbClr val="002060"/>
                </a:solidFill>
                <a:latin typeface="Century Gothic" panose="020B0502020202020204" pitchFamily="34" charset="0"/>
              </a:rPr>
              <a:t>française</a:t>
            </a:r>
            <a:endParaRPr lang="en-GB" sz="2400" b="1" dirty="0">
              <a:solidFill>
                <a:srgbClr val="002060"/>
              </a:solidFill>
              <a:latin typeface="Century Gothic" panose="020B0502020202020204" pitchFamily="34" charset="0"/>
            </a:endParaRPr>
          </a:p>
        </p:txBody>
      </p:sp>
      <p:grpSp>
        <p:nvGrpSpPr>
          <p:cNvPr id="4" name="Group 3">
            <a:extLst>
              <a:ext uri="{FF2B5EF4-FFF2-40B4-BE49-F238E27FC236}">
                <a16:creationId xmlns:a16="http://schemas.microsoft.com/office/drawing/2014/main" id="{6C70E960-7305-44D7-A664-34D20D808CAF}"/>
              </a:ext>
            </a:extLst>
          </p:cNvPr>
          <p:cNvGrpSpPr/>
          <p:nvPr/>
        </p:nvGrpSpPr>
        <p:grpSpPr>
          <a:xfrm>
            <a:off x="6870418" y="799937"/>
            <a:ext cx="1459613" cy="2102180"/>
            <a:chOff x="6870418" y="799937"/>
            <a:chExt cx="1459613" cy="2102180"/>
          </a:xfrm>
        </p:grpSpPr>
        <p:pic>
          <p:nvPicPr>
            <p:cNvPr id="7170" name="Picture 2" descr="Pacco Regalo Clip Art">
              <a:extLst>
                <a:ext uri="{FF2B5EF4-FFF2-40B4-BE49-F238E27FC236}">
                  <a16:creationId xmlns:a16="http://schemas.microsoft.com/office/drawing/2014/main" id="{53346AA8-228E-4F46-9444-296F80CEF2E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870418" y="1343104"/>
              <a:ext cx="1459613" cy="1559013"/>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Question Mark Clip Art">
              <a:extLst>
                <a:ext uri="{FF2B5EF4-FFF2-40B4-BE49-F238E27FC236}">
                  <a16:creationId xmlns:a16="http://schemas.microsoft.com/office/drawing/2014/main" id="{808A8836-523E-4945-B45F-47D62DB39C4C}"/>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418646" y="799937"/>
              <a:ext cx="471320" cy="1010948"/>
            </a:xfrm>
            <a:prstGeom prst="rect">
              <a:avLst/>
            </a:prstGeom>
            <a:noFill/>
            <a:extLst>
              <a:ext uri="{909E8E84-426E-40DD-AFC4-6F175D3DCCD1}">
                <a14:hiddenFill xmlns:a14="http://schemas.microsoft.com/office/drawing/2010/main">
                  <a:solidFill>
                    <a:srgbClr val="FFFFFF"/>
                  </a:solidFill>
                </a14:hiddenFill>
              </a:ext>
            </a:extLst>
          </p:spPr>
        </p:pic>
      </p:grpSp>
      <p:sp>
        <p:nvSpPr>
          <p:cNvPr id="23" name="Rounded Rectangle 46">
            <a:extLst>
              <a:ext uri="{FF2B5EF4-FFF2-40B4-BE49-F238E27FC236}">
                <a16:creationId xmlns:a16="http://schemas.microsoft.com/office/drawing/2014/main" id="{B0027B25-A1C2-4E42-B428-9D98EED40A73}"/>
              </a:ext>
            </a:extLst>
          </p:cNvPr>
          <p:cNvSpPr/>
          <p:nvPr/>
        </p:nvSpPr>
        <p:spPr>
          <a:xfrm>
            <a:off x="10277475" y="249869"/>
            <a:ext cx="1632445" cy="400919"/>
          </a:xfrm>
          <a:prstGeom prst="roundRect">
            <a:avLst/>
          </a:prstGeom>
          <a:solidFill>
            <a:srgbClr val="105076"/>
          </a:solidFill>
          <a:ln w="12700" cap="flat" cmpd="sng" algn="ctr">
            <a:solidFill>
              <a:srgbClr val="10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2000" b="1" kern="0" dirty="0" err="1">
                <a:solidFill>
                  <a:prstClr val="white"/>
                </a:solidFill>
                <a:latin typeface="Century Gothic" panose="020B0502020202020204" pitchFamily="34" charset="0"/>
              </a:rPr>
              <a:t>écouter</a:t>
            </a:r>
            <a:endPar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817806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768E3-555B-0C48-B01D-9ACC53640B2E}"/>
              </a:ext>
            </a:extLst>
          </p:cNvPr>
          <p:cNvSpPr>
            <a:spLocks noGrp="1"/>
          </p:cNvSpPr>
          <p:nvPr>
            <p:ph type="title"/>
          </p:nvPr>
        </p:nvSpPr>
        <p:spPr>
          <a:xfrm>
            <a:off x="274492" y="-944891"/>
            <a:ext cx="10515600" cy="1325563"/>
          </a:xfrm>
        </p:spPr>
        <p:txBody>
          <a:bodyPr/>
          <a:lstStyle/>
          <a:p>
            <a:pPr lvl="0">
              <a:lnSpc>
                <a:spcPct val="100000"/>
              </a:lnSpc>
              <a:spcBef>
                <a:spcPts val="0"/>
              </a:spcBef>
            </a:pPr>
            <a:r>
              <a:rPr lang="en-GB" sz="24000" b="1" dirty="0">
                <a:solidFill>
                  <a:srgbClr val="115076"/>
                </a:solidFill>
                <a:latin typeface="Century Gothic" panose="020B0502020202020204" pitchFamily="34" charset="0"/>
                <a:ea typeface="+mn-ea"/>
                <a:cs typeface="Calibri" panose="020F0502020204030204" pitchFamily="34" charset="0"/>
              </a:rPr>
              <a:t>u</a:t>
            </a:r>
            <a:endParaRPr lang="en-US" dirty="0"/>
          </a:p>
        </p:txBody>
      </p:sp>
      <p:pic>
        <p:nvPicPr>
          <p:cNvPr id="13" name="Picture 2" descr="a boy pointing to a gir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34450" y="1079555"/>
            <a:ext cx="3581298" cy="3152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p:cNvSpPr txBox="1"/>
          <p:nvPr/>
        </p:nvSpPr>
        <p:spPr>
          <a:xfrm>
            <a:off x="4277643" y="4304138"/>
            <a:ext cx="3636713"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t</a:t>
            </a:r>
            <a:r>
              <a:rPr kumimoji="0" lang="en-GB" sz="12000" b="1"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u</a:t>
            </a:r>
            <a:endPar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1031187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descr="background rectangle">
            <a:extLst>
              <a:ext uri="{FF2B5EF4-FFF2-40B4-BE49-F238E27FC236}">
                <a16:creationId xmlns:a16="http://schemas.microsoft.com/office/drawing/2014/main" id="{662E326E-3E26-4200-A074-3852E141225C}"/>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32" name="Title 3">
            <a:extLst>
              <a:ext uri="{FF2B5EF4-FFF2-40B4-BE49-F238E27FC236}">
                <a16:creationId xmlns:a16="http://schemas.microsoft.com/office/drawing/2014/main" id="{4921D86D-34F3-41B8-8BB7-684133DEC756}"/>
              </a:ext>
            </a:extLst>
          </p:cNvPr>
          <p:cNvSpPr>
            <a:spLocks noGrp="1"/>
          </p:cNvSpPr>
          <p:nvPr>
            <p:ph type="title"/>
          </p:nvPr>
        </p:nvSpPr>
        <p:spPr>
          <a:xfrm>
            <a:off x="0" y="296864"/>
            <a:ext cx="5265384" cy="707849"/>
          </a:xfrm>
        </p:spPr>
        <p:txBody>
          <a:bodyPr>
            <a:normAutofit/>
          </a:bodyPr>
          <a:lstStyle/>
          <a:p>
            <a:r>
              <a:rPr lang="en-GB" sz="3600" b="1" dirty="0" err="1">
                <a:solidFill>
                  <a:schemeClr val="bg1"/>
                </a:solidFill>
              </a:rPr>
              <a:t>Vocabulaire</a:t>
            </a:r>
            <a:endParaRPr lang="en-GB" sz="3600" b="1" dirty="0">
              <a:solidFill>
                <a:schemeClr val="bg1"/>
              </a:solidFill>
            </a:endParaRPr>
          </a:p>
        </p:txBody>
      </p:sp>
      <p:sp>
        <p:nvSpPr>
          <p:cNvPr id="22" name="TextBox 21"/>
          <p:cNvSpPr txBox="1"/>
          <p:nvPr/>
        </p:nvSpPr>
        <p:spPr>
          <a:xfrm>
            <a:off x="6676412" y="3803261"/>
            <a:ext cx="1880408" cy="830997"/>
          </a:xfrm>
          <a:prstGeom prst="rect">
            <a:avLst/>
          </a:prstGeom>
          <a:noFill/>
        </p:spPr>
        <p:txBody>
          <a:bodyPr wrap="square" rtlCol="0">
            <a:spAutoFit/>
          </a:bodyPr>
          <a:lstStyle/>
          <a:p>
            <a:pPr algn="ctr"/>
            <a:r>
              <a:rPr lang="en-GB" sz="2400" b="1" dirty="0">
                <a:solidFill>
                  <a:srgbClr val="002060"/>
                </a:solidFill>
                <a:latin typeface="Century Gothic" panose="020B0502020202020204" pitchFamily="34" charset="0"/>
              </a:rPr>
              <a:t>un </a:t>
            </a:r>
            <a:r>
              <a:rPr lang="en-GB" sz="2400" b="1" dirty="0" err="1">
                <a:solidFill>
                  <a:srgbClr val="002060"/>
                </a:solidFill>
                <a:latin typeface="Century Gothic" panose="020B0502020202020204" pitchFamily="34" charset="0"/>
              </a:rPr>
              <a:t>vélo</a:t>
            </a:r>
            <a:r>
              <a:rPr lang="en-GB" sz="2400" b="1" dirty="0">
                <a:solidFill>
                  <a:srgbClr val="002060"/>
                </a:solidFill>
                <a:latin typeface="Century Gothic" panose="020B0502020202020204" pitchFamily="34" charset="0"/>
              </a:rPr>
              <a:t> </a:t>
            </a:r>
          </a:p>
          <a:p>
            <a:pPr algn="ctr"/>
            <a:r>
              <a:rPr lang="en-GB" sz="2400" b="1" dirty="0" err="1">
                <a:solidFill>
                  <a:srgbClr val="002060"/>
                </a:solidFill>
                <a:latin typeface="Century Gothic" panose="020B0502020202020204" pitchFamily="34" charset="0"/>
              </a:rPr>
              <a:t>cher</a:t>
            </a:r>
            <a:endParaRPr lang="en-GB" sz="2400" b="1" dirty="0">
              <a:solidFill>
                <a:srgbClr val="002060"/>
              </a:solidFill>
              <a:latin typeface="Century Gothic" panose="020B0502020202020204" pitchFamily="34" charset="0"/>
            </a:endParaRPr>
          </a:p>
        </p:txBody>
      </p:sp>
      <p:sp>
        <p:nvSpPr>
          <p:cNvPr id="23" name="TextBox 22"/>
          <p:cNvSpPr txBox="1"/>
          <p:nvPr/>
        </p:nvSpPr>
        <p:spPr>
          <a:xfrm>
            <a:off x="286803" y="3801157"/>
            <a:ext cx="2211008" cy="1200329"/>
          </a:xfrm>
          <a:prstGeom prst="rect">
            <a:avLst/>
          </a:prstGeom>
          <a:noFill/>
        </p:spPr>
        <p:txBody>
          <a:bodyPr wrap="square" rtlCol="0">
            <a:spAutoFit/>
          </a:bodyPr>
          <a:lstStyle/>
          <a:p>
            <a:pPr algn="ctr"/>
            <a:r>
              <a:rPr lang="en-GB" sz="2400" b="1" dirty="0" err="1">
                <a:solidFill>
                  <a:srgbClr val="002060"/>
                </a:solidFill>
                <a:latin typeface="Century Gothic" panose="020B0502020202020204" pitchFamily="34" charset="0"/>
              </a:rPr>
              <a:t>une</a:t>
            </a:r>
            <a:r>
              <a:rPr lang="en-GB" sz="2400" b="1" dirty="0">
                <a:solidFill>
                  <a:srgbClr val="002060"/>
                </a:solidFill>
                <a:latin typeface="Century Gothic" panose="020B0502020202020204" pitchFamily="34" charset="0"/>
              </a:rPr>
              <a:t> chose </a:t>
            </a:r>
            <a:r>
              <a:rPr lang="en-GB" sz="2400" b="1" dirty="0" err="1">
                <a:solidFill>
                  <a:srgbClr val="002060"/>
                </a:solidFill>
                <a:latin typeface="Century Gothic" panose="020B0502020202020204" pitchFamily="34" charset="0"/>
              </a:rPr>
              <a:t>française</a:t>
            </a:r>
            <a:endParaRPr lang="en-GB" sz="2400" b="1" dirty="0">
              <a:solidFill>
                <a:srgbClr val="002060"/>
              </a:solidFill>
              <a:latin typeface="Century Gothic" panose="020B0502020202020204" pitchFamily="34" charset="0"/>
            </a:endParaRPr>
          </a:p>
          <a:p>
            <a:pPr algn="ctr"/>
            <a:endParaRPr lang="en-GB" sz="2400" b="1" dirty="0">
              <a:solidFill>
                <a:srgbClr val="002060"/>
              </a:solidFill>
              <a:latin typeface="Century Gothic" panose="020B0502020202020204" pitchFamily="34" charset="0"/>
            </a:endParaRPr>
          </a:p>
        </p:txBody>
      </p:sp>
      <p:sp>
        <p:nvSpPr>
          <p:cNvPr id="24" name="TextBox 23"/>
          <p:cNvSpPr txBox="1"/>
          <p:nvPr/>
        </p:nvSpPr>
        <p:spPr>
          <a:xfrm>
            <a:off x="9706254" y="3801157"/>
            <a:ext cx="1978457" cy="830997"/>
          </a:xfrm>
          <a:prstGeom prst="rect">
            <a:avLst/>
          </a:prstGeom>
          <a:noFill/>
        </p:spPr>
        <p:txBody>
          <a:bodyPr wrap="square" rtlCol="0">
            <a:spAutoFit/>
          </a:bodyPr>
          <a:lstStyle/>
          <a:p>
            <a:pPr algn="ctr"/>
            <a:r>
              <a:rPr lang="en-GB" sz="2400" b="1" dirty="0" err="1">
                <a:solidFill>
                  <a:srgbClr val="002060"/>
                </a:solidFill>
                <a:latin typeface="Century Gothic" panose="020B0502020202020204" pitchFamily="34" charset="0"/>
              </a:rPr>
              <a:t>une</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voiture</a:t>
            </a:r>
            <a:r>
              <a:rPr lang="en-GB" sz="2400" b="1" dirty="0">
                <a:solidFill>
                  <a:srgbClr val="002060"/>
                </a:solidFill>
                <a:latin typeface="Century Gothic" panose="020B0502020202020204" pitchFamily="34" charset="0"/>
              </a:rPr>
              <a:t> </a:t>
            </a:r>
          </a:p>
          <a:p>
            <a:pPr algn="ctr"/>
            <a:r>
              <a:rPr lang="en-GB" sz="2400" b="1" dirty="0" err="1">
                <a:solidFill>
                  <a:srgbClr val="002060"/>
                </a:solidFill>
                <a:latin typeface="Century Gothic" panose="020B0502020202020204" pitchFamily="34" charset="0"/>
              </a:rPr>
              <a:t>moderne</a:t>
            </a:r>
            <a:endParaRPr lang="en-GB" sz="2400" b="1" dirty="0">
              <a:solidFill>
                <a:srgbClr val="002060"/>
              </a:solidFill>
              <a:latin typeface="Century Gothic" panose="020B0502020202020204" pitchFamily="34" charset="0"/>
            </a:endParaRPr>
          </a:p>
        </p:txBody>
      </p:sp>
      <p:sp>
        <p:nvSpPr>
          <p:cNvPr id="25" name="TextBox 24"/>
          <p:cNvSpPr txBox="1"/>
          <p:nvPr/>
        </p:nvSpPr>
        <p:spPr>
          <a:xfrm>
            <a:off x="3046041" y="3803261"/>
            <a:ext cx="3042952" cy="830997"/>
          </a:xfrm>
          <a:prstGeom prst="rect">
            <a:avLst/>
          </a:prstGeom>
          <a:noFill/>
        </p:spPr>
        <p:txBody>
          <a:bodyPr wrap="square" rtlCol="0">
            <a:spAutoFit/>
          </a:bodyPr>
          <a:lstStyle/>
          <a:p>
            <a:pPr algn="ctr"/>
            <a:r>
              <a:rPr lang="en-GB" sz="2400" b="1" dirty="0">
                <a:solidFill>
                  <a:srgbClr val="002060"/>
                </a:solidFill>
                <a:latin typeface="Century Gothic" panose="020B0502020202020204" pitchFamily="34" charset="0"/>
              </a:rPr>
              <a:t>un </a:t>
            </a:r>
            <a:r>
              <a:rPr lang="en-GB" sz="2400" b="1" dirty="0" err="1">
                <a:solidFill>
                  <a:srgbClr val="002060"/>
                </a:solidFill>
                <a:latin typeface="Century Gothic" panose="020B0502020202020204" pitchFamily="34" charset="0"/>
              </a:rPr>
              <a:t>ordinateur</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rapide</a:t>
            </a:r>
            <a:endParaRPr lang="en-GB" sz="2400" b="1" dirty="0">
              <a:solidFill>
                <a:srgbClr val="002060"/>
              </a:solidFill>
              <a:latin typeface="Century Gothic" panose="020B0502020202020204" pitchFamily="34" charset="0"/>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06254" y="2189407"/>
            <a:ext cx="2137203" cy="1424802"/>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17347" y="2242079"/>
            <a:ext cx="1900340" cy="1406252"/>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08502" y="2237210"/>
            <a:ext cx="2016229" cy="1424802"/>
          </a:xfrm>
          <a:prstGeom prst="rect">
            <a:avLst/>
          </a:prstGeom>
        </p:spPr>
      </p:pic>
      <p:sp>
        <p:nvSpPr>
          <p:cNvPr id="5" name="TextBox 4"/>
          <p:cNvSpPr txBox="1"/>
          <p:nvPr/>
        </p:nvSpPr>
        <p:spPr>
          <a:xfrm>
            <a:off x="1777488" y="5403411"/>
            <a:ext cx="5196987" cy="523220"/>
          </a:xfrm>
          <a:prstGeom prst="rect">
            <a:avLst/>
          </a:prstGeom>
          <a:noFill/>
        </p:spPr>
        <p:txBody>
          <a:bodyPr wrap="square" rtlCol="0">
            <a:spAutoFit/>
          </a:bodyPr>
          <a:lstStyle/>
          <a:p>
            <a:r>
              <a:rPr lang="en-GB" sz="2800" b="1" dirty="0" err="1">
                <a:solidFill>
                  <a:srgbClr val="002060"/>
                </a:solidFill>
                <a:latin typeface="Century Gothic" panose="020B0502020202020204" pitchFamily="34" charset="0"/>
              </a:rPr>
              <a:t>français</a:t>
            </a:r>
            <a:r>
              <a:rPr lang="en-GB" sz="2800" b="1" dirty="0">
                <a:solidFill>
                  <a:srgbClr val="002060"/>
                </a:solidFill>
                <a:effectLst>
                  <a:outerShdw blurRad="38100" dist="38100" dir="2700000" algn="tl">
                    <a:srgbClr val="000000">
                      <a:alpha val="43137"/>
                    </a:srgbClr>
                  </a:outerShdw>
                </a:effectLst>
                <a:latin typeface="Century Gothic" panose="020B0502020202020204" pitchFamily="34" charset="0"/>
                <a:cs typeface="Calibri" panose="020F0502020204030204" pitchFamily="34" charset="0"/>
              </a:rPr>
              <a:t> → </a:t>
            </a:r>
            <a:r>
              <a:rPr lang="en-GB" sz="2800" b="1" dirty="0" err="1">
                <a:solidFill>
                  <a:srgbClr val="002060"/>
                </a:solidFill>
                <a:latin typeface="Century Gothic" panose="020B0502020202020204" pitchFamily="34" charset="0"/>
              </a:rPr>
              <a:t>français</a:t>
            </a:r>
            <a:r>
              <a:rPr lang="en-GB" sz="2800" b="1" dirty="0" err="1">
                <a:solidFill>
                  <a:srgbClr val="FA6500"/>
                </a:solidFill>
                <a:latin typeface="Century Gothic" panose="020B0502020202020204" pitchFamily="34" charset="0"/>
              </a:rPr>
              <a:t>e</a:t>
            </a:r>
            <a:endParaRPr lang="en-GB" sz="2800" b="1" dirty="0">
              <a:solidFill>
                <a:srgbClr val="FA6500"/>
              </a:solidFill>
              <a:latin typeface="Century Gothic" panose="020B0502020202020204" pitchFamily="34" charset="0"/>
            </a:endParaRPr>
          </a:p>
        </p:txBody>
      </p:sp>
      <p:sp>
        <p:nvSpPr>
          <p:cNvPr id="8" name="Oval 7">
            <a:extLst>
              <a:ext uri="{FF2B5EF4-FFF2-40B4-BE49-F238E27FC236}">
                <a16:creationId xmlns:a16="http://schemas.microsoft.com/office/drawing/2014/main" id="{FCD81962-2950-8242-AD01-552ADBF7C7DC}"/>
              </a:ext>
            </a:extLst>
          </p:cNvPr>
          <p:cNvSpPr/>
          <p:nvPr/>
        </p:nvSpPr>
        <p:spPr>
          <a:xfrm>
            <a:off x="240626" y="4203674"/>
            <a:ext cx="2303362" cy="428480"/>
          </a:xfrm>
          <a:prstGeom prst="ellipse">
            <a:avLst/>
          </a:prstGeom>
          <a:noFill/>
          <a:ln w="444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ounded Rectangle 46">
            <a:extLst>
              <a:ext uri="{FF2B5EF4-FFF2-40B4-BE49-F238E27FC236}">
                <a16:creationId xmlns:a16="http://schemas.microsoft.com/office/drawing/2014/main" id="{28C70DD1-FC6D-4CD0-8FED-6194721EDCBE}"/>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nvGrpSpPr>
          <p:cNvPr id="33" name="Group 32">
            <a:extLst>
              <a:ext uri="{FF2B5EF4-FFF2-40B4-BE49-F238E27FC236}">
                <a16:creationId xmlns:a16="http://schemas.microsoft.com/office/drawing/2014/main" id="{7CB1F206-FCB3-4676-8114-4F5962B9A88D}"/>
              </a:ext>
            </a:extLst>
          </p:cNvPr>
          <p:cNvGrpSpPr/>
          <p:nvPr/>
        </p:nvGrpSpPr>
        <p:grpSpPr>
          <a:xfrm>
            <a:off x="552471" y="1889673"/>
            <a:ext cx="1550649" cy="1871001"/>
            <a:chOff x="6870418" y="799937"/>
            <a:chExt cx="1459613" cy="2102180"/>
          </a:xfrm>
        </p:grpSpPr>
        <p:pic>
          <p:nvPicPr>
            <p:cNvPr id="34" name="Picture 2" descr="Pacco Regalo Clip Art">
              <a:extLst>
                <a:ext uri="{FF2B5EF4-FFF2-40B4-BE49-F238E27FC236}">
                  <a16:creationId xmlns:a16="http://schemas.microsoft.com/office/drawing/2014/main" id="{6163FFF0-9D3E-4AC1-98BA-91B3CA59B8E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70418" y="1343104"/>
              <a:ext cx="1459613" cy="1559013"/>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4" descr="Question Mark Clip Art">
              <a:extLst>
                <a:ext uri="{FF2B5EF4-FFF2-40B4-BE49-F238E27FC236}">
                  <a16:creationId xmlns:a16="http://schemas.microsoft.com/office/drawing/2014/main" id="{CC394E6C-BC0F-4032-AC47-E706CA412A33}"/>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418646" y="799937"/>
              <a:ext cx="471320" cy="1010948"/>
            </a:xfrm>
            <a:prstGeom prst="rect">
              <a:avLst/>
            </a:prstGeom>
            <a:noFill/>
            <a:extLst>
              <a:ext uri="{909E8E84-426E-40DD-AFC4-6F175D3DCCD1}">
                <a14:hiddenFill xmlns:a14="http://schemas.microsoft.com/office/drawing/2010/main">
                  <a:solidFill>
                    <a:srgbClr val="FFFFFF"/>
                  </a:solidFill>
                </a14:hiddenFill>
              </a:ext>
            </a:extLst>
          </p:spPr>
        </p:pic>
      </p:grpSp>
      <p:sp>
        <p:nvSpPr>
          <p:cNvPr id="36" name="TextBox 35">
            <a:extLst>
              <a:ext uri="{FF2B5EF4-FFF2-40B4-BE49-F238E27FC236}">
                <a16:creationId xmlns:a16="http://schemas.microsoft.com/office/drawing/2014/main" id="{2B8A78D1-8436-4C5F-8D96-9F718A201E6D}"/>
              </a:ext>
            </a:extLst>
          </p:cNvPr>
          <p:cNvSpPr txBox="1"/>
          <p:nvPr/>
        </p:nvSpPr>
        <p:spPr>
          <a:xfrm>
            <a:off x="180000" y="1296000"/>
            <a:ext cx="11679818" cy="461665"/>
          </a:xfrm>
          <a:prstGeom prst="rect">
            <a:avLst/>
          </a:prstGeom>
          <a:noFill/>
        </p:spPr>
        <p:txBody>
          <a:bodyPr wrap="square" rtlCol="0">
            <a:spAutoFit/>
          </a:bodyPr>
          <a:lstStyle/>
          <a:p>
            <a:r>
              <a:rPr lang="en-GB" sz="2400" dirty="0">
                <a:solidFill>
                  <a:srgbClr val="4472C4">
                    <a:lumMod val="50000"/>
                  </a:srgbClr>
                </a:solidFill>
                <a:latin typeface="Century Gothic" panose="020F0302020204030204"/>
              </a:rPr>
              <a:t>Which adjective changes its spelling and sound to match the feminine noun? </a:t>
            </a:r>
          </a:p>
        </p:txBody>
      </p:sp>
      <p:sp>
        <p:nvSpPr>
          <p:cNvPr id="11" name="Speech Bubble: Rectangle with Corners Rounded 10">
            <a:extLst>
              <a:ext uri="{FF2B5EF4-FFF2-40B4-BE49-F238E27FC236}">
                <a16:creationId xmlns:a16="http://schemas.microsoft.com/office/drawing/2014/main" id="{99DA3F47-88F1-44B1-AD7E-0107AB7EF610}"/>
              </a:ext>
            </a:extLst>
          </p:cNvPr>
          <p:cNvSpPr/>
          <p:nvPr/>
        </p:nvSpPr>
        <p:spPr>
          <a:xfrm>
            <a:off x="8425543" y="5001486"/>
            <a:ext cx="3479654" cy="1200329"/>
          </a:xfrm>
          <a:prstGeom prst="wedgeRoundRectCallout">
            <a:avLst>
              <a:gd name="adj1" fmla="val 21418"/>
              <a:gd name="adj2" fmla="val -74623"/>
              <a:gd name="adj3" fmla="val 16667"/>
            </a:avLst>
          </a:prstGeom>
          <a:solidFill>
            <a:schemeClr val="accent1">
              <a:lumMod val="50000"/>
            </a:schemeClr>
          </a:solidFill>
          <a:ln>
            <a:solidFill>
              <a:srgbClr val="FA6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Century Gothic" panose="020B0502020202020204" pitchFamily="34" charset="0"/>
              </a:rPr>
              <a:t>Some adjectives already have an ‘e’ at the end – </a:t>
            </a:r>
          </a:p>
          <a:p>
            <a:pPr algn="ctr"/>
            <a:r>
              <a:rPr lang="en-US" sz="2000" dirty="0">
                <a:latin typeface="Century Gothic" panose="020B0502020202020204" pitchFamily="34" charset="0"/>
              </a:rPr>
              <a:t>don’t add another e! </a:t>
            </a:r>
          </a:p>
        </p:txBody>
      </p:sp>
    </p:spTree>
    <p:extLst>
      <p:ext uri="{BB962C8B-B14F-4D97-AF65-F5344CB8AC3E}">
        <p14:creationId xmlns:p14="http://schemas.microsoft.com/office/powerpoint/2010/main" val="756749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1"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P spid="8" grpId="1" animBg="1"/>
      <p:bldP spid="11"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71449" y="2216899"/>
            <a:ext cx="1801617" cy="1201078"/>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97292" y="2303369"/>
            <a:ext cx="1664770" cy="1231930"/>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9639" y="4547355"/>
            <a:ext cx="1931130" cy="1364665"/>
          </a:xfrm>
          <a:prstGeom prst="rect">
            <a:avLst/>
          </a:prstGeom>
        </p:spPr>
      </p:pic>
      <p:pic>
        <p:nvPicPr>
          <p:cNvPr id="21" name="Picture 20" descr="background rectangle">
            <a:extLst>
              <a:ext uri="{FF2B5EF4-FFF2-40B4-BE49-F238E27FC236}">
                <a16:creationId xmlns:a16="http://schemas.microsoft.com/office/drawing/2014/main" id="{377ABC16-AFA2-48A4-AFD6-4D926C4D7725}"/>
              </a:ex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6" name="Title 3">
            <a:extLst>
              <a:ext uri="{FF2B5EF4-FFF2-40B4-BE49-F238E27FC236}">
                <a16:creationId xmlns:a16="http://schemas.microsoft.com/office/drawing/2014/main" id="{2895BEB2-CA79-44C2-8671-945A97CF401C}"/>
              </a:ext>
            </a:extLst>
          </p:cNvPr>
          <p:cNvSpPr>
            <a:spLocks noGrp="1"/>
          </p:cNvSpPr>
          <p:nvPr>
            <p:ph type="title"/>
          </p:nvPr>
        </p:nvSpPr>
        <p:spPr>
          <a:xfrm>
            <a:off x="0" y="296864"/>
            <a:ext cx="5265384" cy="707849"/>
          </a:xfrm>
        </p:spPr>
        <p:txBody>
          <a:bodyPr>
            <a:normAutofit/>
          </a:bodyPr>
          <a:lstStyle/>
          <a:p>
            <a:r>
              <a:rPr lang="en-GB" sz="3600" b="1" dirty="0" err="1">
                <a:solidFill>
                  <a:schemeClr val="bg1"/>
                </a:solidFill>
              </a:rPr>
              <a:t>Grammaire</a:t>
            </a:r>
            <a:endParaRPr lang="en-GB" sz="3600" b="1" dirty="0">
              <a:solidFill>
                <a:schemeClr val="bg1"/>
              </a:solidFill>
            </a:endParaRPr>
          </a:p>
        </p:txBody>
      </p:sp>
      <p:grpSp>
        <p:nvGrpSpPr>
          <p:cNvPr id="20" name="Group 19">
            <a:extLst>
              <a:ext uri="{FF2B5EF4-FFF2-40B4-BE49-F238E27FC236}">
                <a16:creationId xmlns:a16="http://schemas.microsoft.com/office/drawing/2014/main" id="{52145225-EA3C-4213-A08D-DB4D06E48297}"/>
              </a:ext>
            </a:extLst>
          </p:cNvPr>
          <p:cNvGrpSpPr/>
          <p:nvPr/>
        </p:nvGrpSpPr>
        <p:grpSpPr>
          <a:xfrm>
            <a:off x="837321" y="2310645"/>
            <a:ext cx="1550649" cy="1871001"/>
            <a:chOff x="6870418" y="799937"/>
            <a:chExt cx="1459613" cy="2102180"/>
          </a:xfrm>
        </p:grpSpPr>
        <p:pic>
          <p:nvPicPr>
            <p:cNvPr id="27" name="Picture 2" descr="Pacco Regalo Clip Art">
              <a:extLst>
                <a:ext uri="{FF2B5EF4-FFF2-40B4-BE49-F238E27FC236}">
                  <a16:creationId xmlns:a16="http://schemas.microsoft.com/office/drawing/2014/main" id="{E5F71695-D54D-468F-A6DB-25A89DEA5BA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70418" y="1343104"/>
              <a:ext cx="1459613" cy="1559013"/>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Question Mark Clip Art">
              <a:extLst>
                <a:ext uri="{FF2B5EF4-FFF2-40B4-BE49-F238E27FC236}">
                  <a16:creationId xmlns:a16="http://schemas.microsoft.com/office/drawing/2014/main" id="{FD280B5E-EC0C-4C00-9FDD-FA69F9E4D22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418646" y="799937"/>
              <a:ext cx="471320" cy="1010948"/>
            </a:xfrm>
            <a:prstGeom prst="rect">
              <a:avLst/>
            </a:prstGeom>
            <a:noFill/>
            <a:extLst>
              <a:ext uri="{909E8E84-426E-40DD-AFC4-6F175D3DCCD1}">
                <a14:hiddenFill xmlns:a14="http://schemas.microsoft.com/office/drawing/2010/main">
                  <a:solidFill>
                    <a:srgbClr val="FFFFFF"/>
                  </a:solidFill>
                </a14:hiddenFill>
              </a:ext>
            </a:extLst>
          </p:spPr>
        </p:pic>
      </p:grpSp>
      <p:sp>
        <p:nvSpPr>
          <p:cNvPr id="31" name="TextBox 30">
            <a:extLst>
              <a:ext uri="{FF2B5EF4-FFF2-40B4-BE49-F238E27FC236}">
                <a16:creationId xmlns:a16="http://schemas.microsoft.com/office/drawing/2014/main" id="{12EC2679-F0C1-4BFE-B7BA-12A20CF91DA4}"/>
              </a:ext>
            </a:extLst>
          </p:cNvPr>
          <p:cNvSpPr txBox="1"/>
          <p:nvPr/>
        </p:nvSpPr>
        <p:spPr>
          <a:xfrm>
            <a:off x="180000" y="1296001"/>
            <a:ext cx="11729921" cy="769441"/>
          </a:xfrm>
          <a:prstGeom prst="rect">
            <a:avLst/>
          </a:prstGeom>
          <a:noFill/>
        </p:spPr>
        <p:txBody>
          <a:bodyPr wrap="square" rtlCol="0">
            <a:spAutoFit/>
          </a:bodyPr>
          <a:lstStyle/>
          <a:p>
            <a:r>
              <a:rPr lang="en-GB" sz="2200" dirty="0">
                <a:solidFill>
                  <a:srgbClr val="002060"/>
                </a:solidFill>
                <a:latin typeface="Century Gothic" panose="020B0502020202020204" pitchFamily="34" charset="0"/>
              </a:rPr>
              <a:t>How many different ways can you combine these nouns and adjectives? Write down as many as you can. Remember to </a:t>
            </a:r>
            <a:r>
              <a:rPr lang="en-GB" sz="2200" b="1" dirty="0">
                <a:solidFill>
                  <a:srgbClr val="002060"/>
                </a:solidFill>
                <a:latin typeface="Century Gothic" panose="020B0502020202020204" pitchFamily="34" charset="0"/>
              </a:rPr>
              <a:t>agree</a:t>
            </a:r>
            <a:r>
              <a:rPr lang="en-GB" sz="2200" dirty="0">
                <a:solidFill>
                  <a:srgbClr val="002060"/>
                </a:solidFill>
                <a:latin typeface="Century Gothic" panose="020B0502020202020204" pitchFamily="34" charset="0"/>
              </a:rPr>
              <a:t> your adjectives for feminine nouns!</a:t>
            </a:r>
          </a:p>
        </p:txBody>
      </p:sp>
      <p:sp>
        <p:nvSpPr>
          <p:cNvPr id="32" name="Rounded Rectangle 46">
            <a:extLst>
              <a:ext uri="{FF2B5EF4-FFF2-40B4-BE49-F238E27FC236}">
                <a16:creationId xmlns:a16="http://schemas.microsoft.com/office/drawing/2014/main" id="{1E2510B4-11D3-45BF-9202-1E864457A74F}"/>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3" name="TextBox 32">
            <a:extLst>
              <a:ext uri="{FF2B5EF4-FFF2-40B4-BE49-F238E27FC236}">
                <a16:creationId xmlns:a16="http://schemas.microsoft.com/office/drawing/2014/main" id="{E8DC7FB7-900D-4FB8-B9DF-EE45F2E623C6}"/>
              </a:ext>
            </a:extLst>
          </p:cNvPr>
          <p:cNvSpPr txBox="1"/>
          <p:nvPr/>
        </p:nvSpPr>
        <p:spPr>
          <a:xfrm>
            <a:off x="4917607" y="4729357"/>
            <a:ext cx="1247901" cy="461665"/>
          </a:xfrm>
          <a:prstGeom prst="rect">
            <a:avLst/>
          </a:prstGeom>
          <a:noFill/>
        </p:spPr>
        <p:txBody>
          <a:bodyPr wrap="square" rtlCol="0">
            <a:spAutoFit/>
          </a:bodyPr>
          <a:lstStyle/>
          <a:p>
            <a:r>
              <a:rPr lang="en-GB" sz="2400" b="1" dirty="0" err="1">
                <a:solidFill>
                  <a:srgbClr val="002060"/>
                </a:solidFill>
                <a:latin typeface="Century Gothic" panose="020B0502020202020204" pitchFamily="34" charset="0"/>
              </a:rPr>
              <a:t>cher</a:t>
            </a:r>
            <a:endParaRPr lang="en-GB" sz="2400" b="1" dirty="0">
              <a:solidFill>
                <a:srgbClr val="002060"/>
              </a:solidFill>
              <a:latin typeface="Century Gothic" panose="020B0502020202020204" pitchFamily="34" charset="0"/>
            </a:endParaRPr>
          </a:p>
        </p:txBody>
      </p:sp>
      <p:sp>
        <p:nvSpPr>
          <p:cNvPr id="34" name="TextBox 33">
            <a:extLst>
              <a:ext uri="{FF2B5EF4-FFF2-40B4-BE49-F238E27FC236}">
                <a16:creationId xmlns:a16="http://schemas.microsoft.com/office/drawing/2014/main" id="{6CF36F8C-FFB5-4725-9D73-3B844E0B5A9F}"/>
              </a:ext>
            </a:extLst>
          </p:cNvPr>
          <p:cNvSpPr txBox="1"/>
          <p:nvPr/>
        </p:nvSpPr>
        <p:spPr>
          <a:xfrm>
            <a:off x="5032632" y="3997287"/>
            <a:ext cx="1743296" cy="473452"/>
          </a:xfrm>
          <a:prstGeom prst="rect">
            <a:avLst/>
          </a:prstGeom>
          <a:noFill/>
        </p:spPr>
        <p:txBody>
          <a:bodyPr wrap="square" rtlCol="0">
            <a:spAutoFit/>
          </a:bodyPr>
          <a:lstStyle/>
          <a:p>
            <a:r>
              <a:rPr lang="en-GB" sz="2400" b="1" dirty="0" err="1">
                <a:solidFill>
                  <a:srgbClr val="002060"/>
                </a:solidFill>
                <a:latin typeface="Century Gothic" panose="020B0502020202020204" pitchFamily="34" charset="0"/>
              </a:rPr>
              <a:t>moderne</a:t>
            </a:r>
            <a:endParaRPr lang="en-GB" sz="2400" b="1" dirty="0">
              <a:solidFill>
                <a:srgbClr val="002060"/>
              </a:solidFill>
              <a:latin typeface="Century Gothic" panose="020B0502020202020204" pitchFamily="34" charset="0"/>
            </a:endParaRPr>
          </a:p>
        </p:txBody>
      </p:sp>
      <p:sp>
        <p:nvSpPr>
          <p:cNvPr id="35" name="TextBox 34">
            <a:extLst>
              <a:ext uri="{FF2B5EF4-FFF2-40B4-BE49-F238E27FC236}">
                <a16:creationId xmlns:a16="http://schemas.microsoft.com/office/drawing/2014/main" id="{75F4EF64-7AF6-4D1B-B039-1102FCCDDE5C}"/>
              </a:ext>
            </a:extLst>
          </p:cNvPr>
          <p:cNvSpPr txBox="1"/>
          <p:nvPr/>
        </p:nvSpPr>
        <p:spPr>
          <a:xfrm>
            <a:off x="6457245" y="4546888"/>
            <a:ext cx="3042952" cy="461665"/>
          </a:xfrm>
          <a:prstGeom prst="rect">
            <a:avLst/>
          </a:prstGeom>
          <a:noFill/>
        </p:spPr>
        <p:txBody>
          <a:bodyPr wrap="square" rtlCol="0">
            <a:spAutoFit/>
          </a:bodyPr>
          <a:lstStyle/>
          <a:p>
            <a:r>
              <a:rPr lang="en-GB" sz="2400" b="1" dirty="0" err="1">
                <a:solidFill>
                  <a:srgbClr val="002060"/>
                </a:solidFill>
                <a:latin typeface="Century Gothic" panose="020B0502020202020204" pitchFamily="34" charset="0"/>
              </a:rPr>
              <a:t>rapide</a:t>
            </a:r>
            <a:endParaRPr lang="en-GB" sz="2400" b="1" dirty="0">
              <a:solidFill>
                <a:srgbClr val="002060"/>
              </a:solidFill>
              <a:latin typeface="Century Gothic" panose="020B0502020202020204" pitchFamily="34" charset="0"/>
            </a:endParaRPr>
          </a:p>
        </p:txBody>
      </p:sp>
      <p:sp>
        <p:nvSpPr>
          <p:cNvPr id="36" name="Explosion 2 10">
            <a:extLst>
              <a:ext uri="{FF2B5EF4-FFF2-40B4-BE49-F238E27FC236}">
                <a16:creationId xmlns:a16="http://schemas.microsoft.com/office/drawing/2014/main" id="{362502F7-34D4-4832-92DC-10EFAB3372E0}"/>
              </a:ext>
            </a:extLst>
          </p:cNvPr>
          <p:cNvSpPr>
            <a:spLocks noChangeAspect="1"/>
          </p:cNvSpPr>
          <p:nvPr/>
        </p:nvSpPr>
        <p:spPr>
          <a:xfrm>
            <a:off x="3269524" y="2919334"/>
            <a:ext cx="7559586" cy="2794908"/>
          </a:xfrm>
          <a:prstGeom prst="irregularSeal2">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TextBox 36">
            <a:extLst>
              <a:ext uri="{FF2B5EF4-FFF2-40B4-BE49-F238E27FC236}">
                <a16:creationId xmlns:a16="http://schemas.microsoft.com/office/drawing/2014/main" id="{0CC63772-023A-46EB-A16B-5125CDB3D274}"/>
              </a:ext>
            </a:extLst>
          </p:cNvPr>
          <p:cNvSpPr txBox="1"/>
          <p:nvPr/>
        </p:nvSpPr>
        <p:spPr>
          <a:xfrm>
            <a:off x="6795739" y="3736666"/>
            <a:ext cx="2016685" cy="473452"/>
          </a:xfrm>
          <a:prstGeom prst="rect">
            <a:avLst/>
          </a:prstGeom>
          <a:noFill/>
        </p:spPr>
        <p:txBody>
          <a:bodyPr wrap="square" rtlCol="0">
            <a:spAutoFit/>
          </a:bodyPr>
          <a:lstStyle/>
          <a:p>
            <a:r>
              <a:rPr lang="en-GB" sz="2400" b="1" dirty="0" err="1">
                <a:solidFill>
                  <a:srgbClr val="002060"/>
                </a:solidFill>
                <a:latin typeface="Century Gothic" panose="020B0502020202020204" pitchFamily="34" charset="0"/>
              </a:rPr>
              <a:t>français</a:t>
            </a:r>
            <a:endParaRPr lang="en-GB" sz="2400" b="1" dirty="0">
              <a:solidFill>
                <a:srgbClr val="002060"/>
              </a:solidFill>
              <a:latin typeface="Century Gothic" panose="020B0502020202020204" pitchFamily="34" charset="0"/>
            </a:endParaRPr>
          </a:p>
        </p:txBody>
      </p:sp>
      <p:sp>
        <p:nvSpPr>
          <p:cNvPr id="38" name="Speech Bubble: Rectangle with Corners Rounded 37">
            <a:extLst>
              <a:ext uri="{FF2B5EF4-FFF2-40B4-BE49-F238E27FC236}">
                <a16:creationId xmlns:a16="http://schemas.microsoft.com/office/drawing/2014/main" id="{58EFBF27-A6BD-4DFB-966B-59E4BAD0429C}"/>
              </a:ext>
            </a:extLst>
          </p:cNvPr>
          <p:cNvSpPr/>
          <p:nvPr/>
        </p:nvSpPr>
        <p:spPr>
          <a:xfrm>
            <a:off x="8425543" y="5001486"/>
            <a:ext cx="3479654" cy="1200329"/>
          </a:xfrm>
          <a:prstGeom prst="wedgeRoundRectCallout">
            <a:avLst>
              <a:gd name="adj1" fmla="val 21418"/>
              <a:gd name="adj2" fmla="val -74623"/>
              <a:gd name="adj3" fmla="val 16667"/>
            </a:avLst>
          </a:prstGeom>
          <a:solidFill>
            <a:schemeClr val="accent1">
              <a:lumMod val="50000"/>
            </a:schemeClr>
          </a:solidFill>
          <a:ln>
            <a:solidFill>
              <a:srgbClr val="FA6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Century Gothic" panose="020B0502020202020204" pitchFamily="34" charset="0"/>
              </a:rPr>
              <a:t>Some adjectives already have an ‘e’ at the end – </a:t>
            </a:r>
          </a:p>
          <a:p>
            <a:pPr algn="ctr"/>
            <a:r>
              <a:rPr lang="en-US" sz="2000" dirty="0">
                <a:latin typeface="Century Gothic" panose="020B0502020202020204" pitchFamily="34" charset="0"/>
              </a:rPr>
              <a:t>don’t add another e! </a:t>
            </a:r>
          </a:p>
        </p:txBody>
      </p:sp>
    </p:spTree>
    <p:extLst>
      <p:ext uri="{BB962C8B-B14F-4D97-AF65-F5344CB8AC3E}">
        <p14:creationId xmlns:p14="http://schemas.microsoft.com/office/powerpoint/2010/main" val="178662593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76" y="3662244"/>
            <a:ext cx="894410" cy="867578"/>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12938" y="5336467"/>
            <a:ext cx="1062593" cy="506503"/>
          </a:xfrm>
          <a:prstGeom prst="rect">
            <a:avLst/>
          </a:prstGeom>
        </p:spPr>
      </p:pic>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93039" y="5007611"/>
            <a:ext cx="1450674" cy="1018868"/>
          </a:xfrm>
          <a:prstGeom prst="rect">
            <a:avLst/>
          </a:prstGeom>
        </p:spPr>
      </p:pic>
      <p:pic>
        <p:nvPicPr>
          <p:cNvPr id="19" name="Picture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25362" y="5037359"/>
            <a:ext cx="1278611" cy="946172"/>
          </a:xfrm>
          <a:prstGeom prst="rect">
            <a:avLst/>
          </a:prstGeom>
        </p:spPr>
      </p:pic>
      <p:pic>
        <p:nvPicPr>
          <p:cNvPr id="21" name="Picture 2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82999" y="3463102"/>
            <a:ext cx="1424802" cy="1006860"/>
          </a:xfrm>
          <a:prstGeom prst="rect">
            <a:avLst/>
          </a:prstGeom>
        </p:spPr>
      </p:pic>
      <p:pic>
        <p:nvPicPr>
          <p:cNvPr id="23" name="Picture 2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473883" y="4999776"/>
            <a:ext cx="1422300" cy="948200"/>
          </a:xfrm>
          <a:prstGeom prst="rect">
            <a:avLst/>
          </a:prstGeom>
        </p:spPr>
      </p:pic>
      <p:sp>
        <p:nvSpPr>
          <p:cNvPr id="5" name="TextBox 4"/>
          <p:cNvSpPr txBox="1"/>
          <p:nvPr/>
        </p:nvSpPr>
        <p:spPr>
          <a:xfrm>
            <a:off x="6839510" y="2551206"/>
            <a:ext cx="4559121" cy="400110"/>
          </a:xfrm>
          <a:prstGeom prst="rect">
            <a:avLst/>
          </a:prstGeom>
          <a:noFill/>
        </p:spPr>
        <p:txBody>
          <a:bodyPr wrap="square" rtlCol="0">
            <a:spAutoFit/>
          </a:bodyPr>
          <a:lstStyle/>
          <a:p>
            <a:pPr algn="ctr"/>
            <a:r>
              <a:rPr lang="en-GB" sz="2000" dirty="0">
                <a:solidFill>
                  <a:srgbClr val="002060"/>
                </a:solidFill>
                <a:latin typeface="Century Gothic" panose="020B0502020202020204" pitchFamily="34" charset="0"/>
              </a:rPr>
              <a:t>When asked, say you have these:</a:t>
            </a:r>
          </a:p>
        </p:txBody>
      </p:sp>
      <p:sp>
        <p:nvSpPr>
          <p:cNvPr id="15" name="TextBox 14"/>
          <p:cNvSpPr txBox="1"/>
          <p:nvPr/>
        </p:nvSpPr>
        <p:spPr>
          <a:xfrm>
            <a:off x="957381" y="2526818"/>
            <a:ext cx="4559121" cy="707886"/>
          </a:xfrm>
          <a:prstGeom prst="rect">
            <a:avLst/>
          </a:prstGeom>
          <a:noFill/>
        </p:spPr>
        <p:txBody>
          <a:bodyPr wrap="square" rtlCol="0">
            <a:spAutoFit/>
          </a:bodyPr>
          <a:lstStyle/>
          <a:p>
            <a:pPr algn="ctr"/>
            <a:r>
              <a:rPr lang="en-GB" sz="2000" dirty="0">
                <a:solidFill>
                  <a:srgbClr val="002060"/>
                </a:solidFill>
                <a:latin typeface="Century Gothic" panose="020B0502020202020204" pitchFamily="34" charset="0"/>
              </a:rPr>
              <a:t>Ask your friend if s/he has these (circle the ones s/he has):</a:t>
            </a:r>
          </a:p>
        </p:txBody>
      </p:sp>
      <p:pic>
        <p:nvPicPr>
          <p:cNvPr id="24" name="Picture 23" descr="background rectangle">
            <a:extLst>
              <a:ext uri="{FF2B5EF4-FFF2-40B4-BE49-F238E27FC236}">
                <a16:creationId xmlns:a16="http://schemas.microsoft.com/office/drawing/2014/main" id="{E5F47926-D48D-4180-B5A9-EF6B2FCDA534}"/>
              </a:ext>
              <a:ext uri="{C183D7F6-B498-43B3-948B-1728B52AA6E4}">
                <adec:decorative xmlns:adec="http://schemas.microsoft.com/office/drawing/2017/decorative" val="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5" name="Title 3">
            <a:extLst>
              <a:ext uri="{FF2B5EF4-FFF2-40B4-BE49-F238E27FC236}">
                <a16:creationId xmlns:a16="http://schemas.microsoft.com/office/drawing/2014/main" id="{84E05517-4557-4D93-A558-B7E3249A8608}"/>
              </a:ext>
            </a:extLst>
          </p:cNvPr>
          <p:cNvSpPr>
            <a:spLocks noGrp="1"/>
          </p:cNvSpPr>
          <p:nvPr>
            <p:ph type="title"/>
          </p:nvPr>
        </p:nvSpPr>
        <p:spPr>
          <a:xfrm>
            <a:off x="0" y="296864"/>
            <a:ext cx="5265384" cy="707849"/>
          </a:xfrm>
        </p:spPr>
        <p:txBody>
          <a:bodyPr>
            <a:normAutofit/>
          </a:bodyPr>
          <a:lstStyle/>
          <a:p>
            <a:r>
              <a:rPr lang="en-GB" sz="3600" b="1" dirty="0" err="1">
                <a:solidFill>
                  <a:schemeClr val="bg1"/>
                </a:solidFill>
              </a:rPr>
              <a:t>Partenaire</a:t>
            </a:r>
            <a:r>
              <a:rPr lang="en-GB" sz="3600" b="1" dirty="0">
                <a:solidFill>
                  <a:schemeClr val="bg1"/>
                </a:solidFill>
              </a:rPr>
              <a:t> A</a:t>
            </a:r>
          </a:p>
        </p:txBody>
      </p:sp>
      <p:pic>
        <p:nvPicPr>
          <p:cNvPr id="6146" name="Picture 2" descr="Mobile Touch Phone Clip Art">
            <a:extLst>
              <a:ext uri="{FF2B5EF4-FFF2-40B4-BE49-F238E27FC236}">
                <a16:creationId xmlns:a16="http://schemas.microsoft.com/office/drawing/2014/main" id="{B636CD53-A3A5-475B-901C-ABB78532D43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588029" y="3375525"/>
            <a:ext cx="655490" cy="1268138"/>
          </a:xfrm>
          <a:prstGeom prst="rect">
            <a:avLst/>
          </a:prstGeom>
          <a:noFill/>
          <a:extLst>
            <a:ext uri="{909E8E84-426E-40DD-AFC4-6F175D3DCCD1}">
              <a14:hiddenFill xmlns:a14="http://schemas.microsoft.com/office/drawing/2010/main">
                <a:solidFill>
                  <a:srgbClr val="FFFFFF"/>
                </a:solidFill>
              </a14:hiddenFill>
            </a:ext>
          </a:extLst>
        </p:spPr>
      </p:pic>
      <p:sp>
        <p:nvSpPr>
          <p:cNvPr id="17" name="Rounded Rectangle 46">
            <a:extLst>
              <a:ext uri="{FF2B5EF4-FFF2-40B4-BE49-F238E27FC236}">
                <a16:creationId xmlns:a16="http://schemas.microsoft.com/office/drawing/2014/main" id="{208A1C5F-32A3-43CB-8E1D-B3074E2766A1}"/>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6" name="TextBox 25">
            <a:extLst>
              <a:ext uri="{FF2B5EF4-FFF2-40B4-BE49-F238E27FC236}">
                <a16:creationId xmlns:a16="http://schemas.microsoft.com/office/drawing/2014/main" id="{A1362061-F5A5-4C08-B298-95B238A8C077}"/>
              </a:ext>
            </a:extLst>
          </p:cNvPr>
          <p:cNvSpPr txBox="1"/>
          <p:nvPr/>
        </p:nvSpPr>
        <p:spPr>
          <a:xfrm>
            <a:off x="180000" y="1296000"/>
            <a:ext cx="11729920" cy="830997"/>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You are speaking to your friend on the telephone. Tell him/her what you have, and ask what s/he has. S/he will also ask you. Take turns. Partner A starts.</a:t>
            </a:r>
          </a:p>
        </p:txBody>
      </p:sp>
      <p:pic>
        <p:nvPicPr>
          <p:cNvPr id="27" name="Picture 26">
            <a:extLst>
              <a:ext uri="{FF2B5EF4-FFF2-40B4-BE49-F238E27FC236}">
                <a16:creationId xmlns:a16="http://schemas.microsoft.com/office/drawing/2014/main" id="{D2DBE580-E9E6-43B8-9DA9-BE05EFC449B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432777" y="3504329"/>
            <a:ext cx="1254853" cy="924408"/>
          </a:xfrm>
          <a:prstGeom prst="rect">
            <a:avLst/>
          </a:prstGeom>
        </p:spPr>
      </p:pic>
    </p:spTree>
    <p:extLst>
      <p:ext uri="{BB962C8B-B14F-4D97-AF65-F5344CB8AC3E}">
        <p14:creationId xmlns:p14="http://schemas.microsoft.com/office/powerpoint/2010/main" val="294643780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background rectangle">
            <a:extLst>
              <a:ext uri="{FF2B5EF4-FFF2-40B4-BE49-F238E27FC236}">
                <a16:creationId xmlns:a16="http://schemas.microsoft.com/office/drawing/2014/main" id="{24B7681D-0041-4271-B20D-D641355AD17A}"/>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6" name="Title 3">
            <a:extLst>
              <a:ext uri="{FF2B5EF4-FFF2-40B4-BE49-F238E27FC236}">
                <a16:creationId xmlns:a16="http://schemas.microsoft.com/office/drawing/2014/main" id="{5BF7DFCC-3775-4BDF-BA61-1FAC6FEE3DBA}"/>
              </a:ext>
            </a:extLst>
          </p:cNvPr>
          <p:cNvSpPr>
            <a:spLocks noGrp="1"/>
          </p:cNvSpPr>
          <p:nvPr>
            <p:ph type="title"/>
          </p:nvPr>
        </p:nvSpPr>
        <p:spPr>
          <a:xfrm>
            <a:off x="0" y="296864"/>
            <a:ext cx="5265384" cy="707849"/>
          </a:xfrm>
        </p:spPr>
        <p:txBody>
          <a:bodyPr>
            <a:normAutofit/>
          </a:bodyPr>
          <a:lstStyle/>
          <a:p>
            <a:r>
              <a:rPr lang="en-GB" sz="3600" b="1" dirty="0" err="1">
                <a:solidFill>
                  <a:schemeClr val="bg1"/>
                </a:solidFill>
              </a:rPr>
              <a:t>Partenaire</a:t>
            </a:r>
            <a:r>
              <a:rPr lang="en-GB" sz="3600" b="1" dirty="0">
                <a:solidFill>
                  <a:schemeClr val="bg1"/>
                </a:solidFill>
              </a:rPr>
              <a:t> B</a:t>
            </a:r>
          </a:p>
        </p:txBody>
      </p:sp>
      <p:sp>
        <p:nvSpPr>
          <p:cNvPr id="24" name="Rounded Rectangle 46">
            <a:extLst>
              <a:ext uri="{FF2B5EF4-FFF2-40B4-BE49-F238E27FC236}">
                <a16:creationId xmlns:a16="http://schemas.microsoft.com/office/drawing/2014/main" id="{ECBC51E1-9E66-4AD6-A47A-7A9AE74DACD1}"/>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7" name="TextBox 26">
            <a:extLst>
              <a:ext uri="{FF2B5EF4-FFF2-40B4-BE49-F238E27FC236}">
                <a16:creationId xmlns:a16="http://schemas.microsoft.com/office/drawing/2014/main" id="{B9434194-4AE5-46E9-B45C-447A58DB636B}"/>
              </a:ext>
            </a:extLst>
          </p:cNvPr>
          <p:cNvSpPr txBox="1"/>
          <p:nvPr/>
        </p:nvSpPr>
        <p:spPr>
          <a:xfrm>
            <a:off x="180000" y="1296000"/>
            <a:ext cx="11729920" cy="830997"/>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You are speaking to your friend on the telephone. Tell him/her what you have, and ask what s/he has. S/he will also ask you. Take turns. Partner A starts.</a:t>
            </a:r>
          </a:p>
        </p:txBody>
      </p:sp>
      <p:pic>
        <p:nvPicPr>
          <p:cNvPr id="36" name="Picture 35">
            <a:extLst>
              <a:ext uri="{FF2B5EF4-FFF2-40B4-BE49-F238E27FC236}">
                <a16:creationId xmlns:a16="http://schemas.microsoft.com/office/drawing/2014/main" id="{C81DEB24-4D06-41F8-A398-5068F9002E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76" y="3662244"/>
            <a:ext cx="894410" cy="867578"/>
          </a:xfrm>
          <a:prstGeom prst="rect">
            <a:avLst/>
          </a:prstGeom>
        </p:spPr>
      </p:pic>
      <p:pic>
        <p:nvPicPr>
          <p:cNvPr id="37" name="Picture 36">
            <a:extLst>
              <a:ext uri="{FF2B5EF4-FFF2-40B4-BE49-F238E27FC236}">
                <a16:creationId xmlns:a16="http://schemas.microsoft.com/office/drawing/2014/main" id="{F935A5D1-129E-440C-89DF-04959B3CA10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12938" y="5336467"/>
            <a:ext cx="1062593" cy="506503"/>
          </a:xfrm>
          <a:prstGeom prst="rect">
            <a:avLst/>
          </a:prstGeom>
        </p:spPr>
      </p:pic>
      <p:pic>
        <p:nvPicPr>
          <p:cNvPr id="38" name="Picture 37">
            <a:extLst>
              <a:ext uri="{FF2B5EF4-FFF2-40B4-BE49-F238E27FC236}">
                <a16:creationId xmlns:a16="http://schemas.microsoft.com/office/drawing/2014/main" id="{626B4F8F-471A-451B-A149-F0BAC2E3A08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93039" y="5007611"/>
            <a:ext cx="1450674" cy="1018868"/>
          </a:xfrm>
          <a:prstGeom prst="rect">
            <a:avLst/>
          </a:prstGeom>
        </p:spPr>
      </p:pic>
      <p:pic>
        <p:nvPicPr>
          <p:cNvPr id="39" name="Picture 38">
            <a:extLst>
              <a:ext uri="{FF2B5EF4-FFF2-40B4-BE49-F238E27FC236}">
                <a16:creationId xmlns:a16="http://schemas.microsoft.com/office/drawing/2014/main" id="{460F6E81-4D9B-4060-869A-0165FC54F25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25362" y="5037359"/>
            <a:ext cx="1278611" cy="946172"/>
          </a:xfrm>
          <a:prstGeom prst="rect">
            <a:avLst/>
          </a:prstGeom>
        </p:spPr>
      </p:pic>
      <p:pic>
        <p:nvPicPr>
          <p:cNvPr id="40" name="Picture 39">
            <a:extLst>
              <a:ext uri="{FF2B5EF4-FFF2-40B4-BE49-F238E27FC236}">
                <a16:creationId xmlns:a16="http://schemas.microsoft.com/office/drawing/2014/main" id="{C5EF3F24-52AD-48D3-8654-552FFDB90F1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382999" y="3463102"/>
            <a:ext cx="1424802" cy="1006860"/>
          </a:xfrm>
          <a:prstGeom prst="rect">
            <a:avLst/>
          </a:prstGeom>
        </p:spPr>
      </p:pic>
      <p:pic>
        <p:nvPicPr>
          <p:cNvPr id="41" name="Picture 40">
            <a:extLst>
              <a:ext uri="{FF2B5EF4-FFF2-40B4-BE49-F238E27FC236}">
                <a16:creationId xmlns:a16="http://schemas.microsoft.com/office/drawing/2014/main" id="{D92ABB82-F69B-4946-92C8-A1B9BD27883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473883" y="4999776"/>
            <a:ext cx="1422300" cy="948200"/>
          </a:xfrm>
          <a:prstGeom prst="rect">
            <a:avLst/>
          </a:prstGeom>
        </p:spPr>
      </p:pic>
      <p:sp>
        <p:nvSpPr>
          <p:cNvPr id="42" name="TextBox 41">
            <a:extLst>
              <a:ext uri="{FF2B5EF4-FFF2-40B4-BE49-F238E27FC236}">
                <a16:creationId xmlns:a16="http://schemas.microsoft.com/office/drawing/2014/main" id="{007B111F-8C23-4B68-8E33-C1B26AFE5722}"/>
              </a:ext>
            </a:extLst>
          </p:cNvPr>
          <p:cNvSpPr txBox="1"/>
          <p:nvPr/>
        </p:nvSpPr>
        <p:spPr>
          <a:xfrm>
            <a:off x="6839510" y="2551206"/>
            <a:ext cx="4559121" cy="707886"/>
          </a:xfrm>
          <a:prstGeom prst="rect">
            <a:avLst/>
          </a:prstGeom>
          <a:noFill/>
        </p:spPr>
        <p:txBody>
          <a:bodyPr wrap="square" rtlCol="0">
            <a:spAutoFit/>
          </a:bodyPr>
          <a:lstStyle/>
          <a:p>
            <a:pPr algn="ctr"/>
            <a:r>
              <a:rPr lang="en-GB" sz="2000" dirty="0">
                <a:solidFill>
                  <a:srgbClr val="002060"/>
                </a:solidFill>
                <a:latin typeface="Century Gothic" panose="020B0502020202020204" pitchFamily="34" charset="0"/>
              </a:rPr>
              <a:t>Ask your friend if s/he has these (circle the ones s/he has):</a:t>
            </a:r>
          </a:p>
        </p:txBody>
      </p:sp>
      <p:sp>
        <p:nvSpPr>
          <p:cNvPr id="43" name="TextBox 42">
            <a:extLst>
              <a:ext uri="{FF2B5EF4-FFF2-40B4-BE49-F238E27FC236}">
                <a16:creationId xmlns:a16="http://schemas.microsoft.com/office/drawing/2014/main" id="{3847E73A-F357-4929-B361-94A2CE03A214}"/>
              </a:ext>
            </a:extLst>
          </p:cNvPr>
          <p:cNvSpPr txBox="1"/>
          <p:nvPr/>
        </p:nvSpPr>
        <p:spPr>
          <a:xfrm>
            <a:off x="957381" y="2526818"/>
            <a:ext cx="4559121" cy="400110"/>
          </a:xfrm>
          <a:prstGeom prst="rect">
            <a:avLst/>
          </a:prstGeom>
          <a:noFill/>
        </p:spPr>
        <p:txBody>
          <a:bodyPr wrap="square" rtlCol="0">
            <a:spAutoFit/>
          </a:bodyPr>
          <a:lstStyle/>
          <a:p>
            <a:pPr algn="ctr"/>
            <a:r>
              <a:rPr lang="en-GB" sz="2000" dirty="0">
                <a:solidFill>
                  <a:srgbClr val="002060"/>
                </a:solidFill>
                <a:latin typeface="Century Gothic" panose="020B0502020202020204" pitchFamily="34" charset="0"/>
              </a:rPr>
              <a:t>When asked, say you have these:</a:t>
            </a:r>
          </a:p>
        </p:txBody>
      </p:sp>
      <p:pic>
        <p:nvPicPr>
          <p:cNvPr id="44" name="Picture 2" descr="Mobile Touch Phone Clip Art">
            <a:extLst>
              <a:ext uri="{FF2B5EF4-FFF2-40B4-BE49-F238E27FC236}">
                <a16:creationId xmlns:a16="http://schemas.microsoft.com/office/drawing/2014/main" id="{0D750CE5-BD7F-4920-A9B1-74FC5C6B3E5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588029" y="3375525"/>
            <a:ext cx="655490" cy="1268138"/>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4">
            <a:extLst>
              <a:ext uri="{FF2B5EF4-FFF2-40B4-BE49-F238E27FC236}">
                <a16:creationId xmlns:a16="http://schemas.microsoft.com/office/drawing/2014/main" id="{3EE423D0-1F2C-44FE-A1E7-C6913E852F4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432777" y="3504329"/>
            <a:ext cx="1254853" cy="924408"/>
          </a:xfrm>
          <a:prstGeom prst="rect">
            <a:avLst/>
          </a:prstGeom>
        </p:spPr>
      </p:pic>
    </p:spTree>
    <p:extLst>
      <p:ext uri="{BB962C8B-B14F-4D97-AF65-F5344CB8AC3E}">
        <p14:creationId xmlns:p14="http://schemas.microsoft.com/office/powerpoint/2010/main" val="60083145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1004552" y="1596980"/>
            <a:ext cx="10483403"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1. I have a fast car.</a:t>
            </a:r>
          </a:p>
        </p:txBody>
      </p:sp>
      <p:sp>
        <p:nvSpPr>
          <p:cNvPr id="19" name="TextBox 18"/>
          <p:cNvSpPr txBox="1"/>
          <p:nvPr/>
        </p:nvSpPr>
        <p:spPr>
          <a:xfrm>
            <a:off x="953031" y="2817368"/>
            <a:ext cx="10483403"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2. You have an expensive computer.</a:t>
            </a:r>
          </a:p>
        </p:txBody>
      </p:sp>
      <p:sp>
        <p:nvSpPr>
          <p:cNvPr id="21" name="TextBox 20"/>
          <p:cNvSpPr txBox="1"/>
          <p:nvPr/>
        </p:nvSpPr>
        <p:spPr>
          <a:xfrm>
            <a:off x="1004549" y="3982938"/>
            <a:ext cx="10483403"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3. I have a modern bike.</a:t>
            </a:r>
          </a:p>
        </p:txBody>
      </p:sp>
      <p:sp>
        <p:nvSpPr>
          <p:cNvPr id="26" name="TextBox 25"/>
          <p:cNvSpPr txBox="1"/>
          <p:nvPr/>
        </p:nvSpPr>
        <p:spPr>
          <a:xfrm>
            <a:off x="1004550" y="5135033"/>
            <a:ext cx="10483403"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4. You have an intelligent idea.</a:t>
            </a:r>
          </a:p>
        </p:txBody>
      </p:sp>
      <p:sp>
        <p:nvSpPr>
          <p:cNvPr id="2" name="TextBox 1"/>
          <p:cNvSpPr txBox="1"/>
          <p:nvPr/>
        </p:nvSpPr>
        <p:spPr>
          <a:xfrm>
            <a:off x="1259840" y="1997090"/>
            <a:ext cx="9062720"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J’ ai </a:t>
            </a:r>
            <a:r>
              <a:rPr lang="en-GB" sz="2400" dirty="0" err="1">
                <a:solidFill>
                  <a:srgbClr val="002060"/>
                </a:solidFill>
                <a:latin typeface="Century Gothic" panose="020B0502020202020204" pitchFamily="34" charset="0"/>
              </a:rPr>
              <a:t>une</a:t>
            </a:r>
            <a:r>
              <a:rPr lang="en-GB" sz="2400" dirty="0">
                <a:solidFill>
                  <a:srgbClr val="002060"/>
                </a:solidFill>
                <a:latin typeface="Century Gothic" panose="020B0502020202020204" pitchFamily="34" charset="0"/>
              </a:rPr>
              <a:t> voiture </a:t>
            </a:r>
            <a:r>
              <a:rPr lang="en-GB" sz="2400" dirty="0" err="1">
                <a:solidFill>
                  <a:srgbClr val="002060"/>
                </a:solidFill>
                <a:latin typeface="Century Gothic" panose="020B0502020202020204" pitchFamily="34" charset="0"/>
              </a:rPr>
              <a:t>rapide</a:t>
            </a:r>
            <a:r>
              <a:rPr lang="en-GB" sz="2400" dirty="0">
                <a:solidFill>
                  <a:srgbClr val="002060"/>
                </a:solidFill>
                <a:latin typeface="Century Gothic" panose="020B0502020202020204" pitchFamily="34" charset="0"/>
              </a:rPr>
              <a:t>.</a:t>
            </a:r>
          </a:p>
        </p:txBody>
      </p:sp>
      <p:sp>
        <p:nvSpPr>
          <p:cNvPr id="15" name="TextBox 14"/>
          <p:cNvSpPr txBox="1"/>
          <p:nvPr/>
        </p:nvSpPr>
        <p:spPr>
          <a:xfrm>
            <a:off x="1259840" y="3186700"/>
            <a:ext cx="8971280"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Tu as un </a:t>
            </a:r>
            <a:r>
              <a:rPr lang="en-GB" sz="2400" dirty="0" err="1">
                <a:solidFill>
                  <a:srgbClr val="002060"/>
                </a:solidFill>
                <a:latin typeface="Century Gothic" panose="020B0502020202020204" pitchFamily="34" charset="0"/>
              </a:rPr>
              <a:t>ordinateur</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cher</a:t>
            </a:r>
            <a:r>
              <a:rPr lang="en-GB" sz="2400" dirty="0">
                <a:solidFill>
                  <a:srgbClr val="002060"/>
                </a:solidFill>
                <a:latin typeface="Century Gothic" panose="020B0502020202020204" pitchFamily="34" charset="0"/>
              </a:rPr>
              <a:t>.</a:t>
            </a:r>
          </a:p>
        </p:txBody>
      </p:sp>
      <p:sp>
        <p:nvSpPr>
          <p:cNvPr id="16" name="TextBox 15"/>
          <p:cNvSpPr txBox="1"/>
          <p:nvPr/>
        </p:nvSpPr>
        <p:spPr>
          <a:xfrm>
            <a:off x="1259840" y="4374609"/>
            <a:ext cx="9062720"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J’ </a:t>
            </a:r>
            <a:r>
              <a:rPr lang="en-GB" sz="2400" dirty="0" err="1">
                <a:solidFill>
                  <a:srgbClr val="002060"/>
                </a:solidFill>
                <a:latin typeface="Century Gothic" panose="020B0502020202020204" pitchFamily="34" charset="0"/>
              </a:rPr>
              <a:t>ai</a:t>
            </a:r>
            <a:r>
              <a:rPr lang="en-GB" sz="2400" dirty="0">
                <a:solidFill>
                  <a:srgbClr val="002060"/>
                </a:solidFill>
                <a:latin typeface="Century Gothic" panose="020B0502020202020204" pitchFamily="34" charset="0"/>
              </a:rPr>
              <a:t> un </a:t>
            </a:r>
            <a:r>
              <a:rPr lang="en-GB" sz="2400" dirty="0" err="1">
                <a:solidFill>
                  <a:srgbClr val="002060"/>
                </a:solidFill>
                <a:latin typeface="Century Gothic" panose="020B0502020202020204" pitchFamily="34" charset="0"/>
              </a:rPr>
              <a:t>vélo</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moderne</a:t>
            </a:r>
            <a:r>
              <a:rPr lang="en-GB" sz="2400" dirty="0">
                <a:solidFill>
                  <a:srgbClr val="002060"/>
                </a:solidFill>
                <a:latin typeface="Century Gothic" panose="020B0502020202020204" pitchFamily="34" charset="0"/>
              </a:rPr>
              <a:t>.</a:t>
            </a:r>
          </a:p>
        </p:txBody>
      </p:sp>
      <p:sp>
        <p:nvSpPr>
          <p:cNvPr id="17" name="TextBox 16"/>
          <p:cNvSpPr txBox="1"/>
          <p:nvPr/>
        </p:nvSpPr>
        <p:spPr>
          <a:xfrm>
            <a:off x="1259840" y="5518265"/>
            <a:ext cx="9062720"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Tu as </a:t>
            </a:r>
            <a:r>
              <a:rPr lang="en-GB" sz="2400" dirty="0" err="1">
                <a:solidFill>
                  <a:srgbClr val="002060"/>
                </a:solidFill>
                <a:latin typeface="Century Gothic" panose="020B0502020202020204" pitchFamily="34" charset="0"/>
              </a:rPr>
              <a:t>une</a:t>
            </a:r>
            <a:r>
              <a:rPr lang="en-GB" sz="2400" dirty="0">
                <a:solidFill>
                  <a:srgbClr val="002060"/>
                </a:solidFill>
                <a:latin typeface="Century Gothic" panose="020B0502020202020204" pitchFamily="34" charset="0"/>
              </a:rPr>
              <a:t> idée </a:t>
            </a:r>
            <a:r>
              <a:rPr lang="en-GB" sz="2400" dirty="0" err="1">
                <a:solidFill>
                  <a:srgbClr val="002060"/>
                </a:solidFill>
                <a:latin typeface="Century Gothic" panose="020B0502020202020204" pitchFamily="34" charset="0"/>
              </a:rPr>
              <a:t>intelligente</a:t>
            </a:r>
            <a:r>
              <a:rPr lang="en-GB" sz="2400" dirty="0">
                <a:solidFill>
                  <a:srgbClr val="002060"/>
                </a:solidFill>
                <a:latin typeface="Century Gothic" panose="020B0502020202020204" pitchFamily="34" charset="0"/>
              </a:rPr>
              <a:t>.</a:t>
            </a:r>
          </a:p>
        </p:txBody>
      </p:sp>
      <p:sp>
        <p:nvSpPr>
          <p:cNvPr id="22" name="Rounded Rectangle 46">
            <a:extLst>
              <a:ext uri="{FF2B5EF4-FFF2-40B4-BE49-F238E27FC236}">
                <a16:creationId xmlns:a16="http://schemas.microsoft.com/office/drawing/2014/main" id="{8F030BE2-2CCA-49EB-98F7-9C013C373B0F}"/>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0" name="Picture 19" descr="background rectangle">
            <a:extLst>
              <a:ext uri="{FF2B5EF4-FFF2-40B4-BE49-F238E27FC236}">
                <a16:creationId xmlns:a16="http://schemas.microsoft.com/office/drawing/2014/main" id="{BA87FF2F-A0CF-46C7-B734-E7271ED817B6}"/>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3" name="Title 3">
            <a:extLst>
              <a:ext uri="{FF2B5EF4-FFF2-40B4-BE49-F238E27FC236}">
                <a16:creationId xmlns:a16="http://schemas.microsoft.com/office/drawing/2014/main" id="{D4526C94-57CB-4C5F-BAD9-927A1CE7A293}"/>
              </a:ext>
            </a:extLst>
          </p:cNvPr>
          <p:cNvSpPr>
            <a:spLocks noGrp="1"/>
          </p:cNvSpPr>
          <p:nvPr>
            <p:ph type="title"/>
          </p:nvPr>
        </p:nvSpPr>
        <p:spPr>
          <a:xfrm>
            <a:off x="0" y="296864"/>
            <a:ext cx="5265384" cy="707849"/>
          </a:xfrm>
        </p:spPr>
        <p:txBody>
          <a:bodyPr>
            <a:normAutofit/>
          </a:bodyPr>
          <a:lstStyle/>
          <a:p>
            <a:r>
              <a:rPr lang="en-GB" sz="3600" b="1" dirty="0" err="1">
                <a:solidFill>
                  <a:schemeClr val="bg1"/>
                </a:solidFill>
              </a:rPr>
              <a:t>Écris</a:t>
            </a:r>
            <a:r>
              <a:rPr lang="en-GB" sz="3600" b="1" dirty="0">
                <a:solidFill>
                  <a:schemeClr val="bg1"/>
                </a:solidFill>
              </a:rPr>
              <a:t> !</a:t>
            </a:r>
          </a:p>
        </p:txBody>
      </p:sp>
      <p:sp>
        <p:nvSpPr>
          <p:cNvPr id="25" name="TextBox 24">
            <a:extLst>
              <a:ext uri="{FF2B5EF4-FFF2-40B4-BE49-F238E27FC236}">
                <a16:creationId xmlns:a16="http://schemas.microsoft.com/office/drawing/2014/main" id="{C83ABB53-73F0-410B-8EB2-69711781DC3F}"/>
              </a:ext>
            </a:extLst>
          </p:cNvPr>
          <p:cNvSpPr txBox="1"/>
          <p:nvPr/>
        </p:nvSpPr>
        <p:spPr>
          <a:xfrm>
            <a:off x="7305040" y="1596980"/>
            <a:ext cx="4531815" cy="1938992"/>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Translate the sentences into French. </a:t>
            </a:r>
          </a:p>
          <a:p>
            <a:endParaRPr lang="en-GB" sz="2400" dirty="0">
              <a:solidFill>
                <a:srgbClr val="002060"/>
              </a:solidFill>
              <a:latin typeface="Century Gothic" panose="020B0502020202020204" pitchFamily="34" charset="0"/>
            </a:endParaRPr>
          </a:p>
          <a:p>
            <a:r>
              <a:rPr lang="en-GB" sz="2400" dirty="0">
                <a:solidFill>
                  <a:srgbClr val="002060"/>
                </a:solidFill>
                <a:latin typeface="Century Gothic" panose="020B0502020202020204" pitchFamily="34" charset="0"/>
              </a:rPr>
              <a:t>Remember to </a:t>
            </a:r>
            <a:r>
              <a:rPr lang="en-GB" sz="2400" b="1" dirty="0">
                <a:solidFill>
                  <a:srgbClr val="002060"/>
                </a:solidFill>
                <a:latin typeface="Century Gothic" panose="020B0502020202020204" pitchFamily="34" charset="0"/>
              </a:rPr>
              <a:t>agree</a:t>
            </a:r>
            <a:r>
              <a:rPr lang="en-GB" sz="2400" dirty="0">
                <a:solidFill>
                  <a:srgbClr val="002060"/>
                </a:solidFill>
                <a:latin typeface="Century Gothic" panose="020B0502020202020204" pitchFamily="34" charset="0"/>
              </a:rPr>
              <a:t> adjectives for feminine nouns</a:t>
            </a:r>
          </a:p>
        </p:txBody>
      </p:sp>
      <p:pic>
        <p:nvPicPr>
          <p:cNvPr id="6" name="Picture 5" descr="A picture containing chair, drawing, table&#10;&#10;Description automatically generated">
            <a:extLst>
              <a:ext uri="{FF2B5EF4-FFF2-40B4-BE49-F238E27FC236}">
                <a16:creationId xmlns:a16="http://schemas.microsoft.com/office/drawing/2014/main" id="{3D172DF0-0599-4B1E-97BC-894066A7C435}"/>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6389" b="92593" l="10000" r="90000">
                        <a14:foregroundMark x1="45052" y1="6389" x2="45052" y2="6389"/>
                        <a14:foregroundMark x1="41667" y1="92593" x2="41667" y2="92593"/>
                      </a14:backgroundRemoval>
                    </a14:imgEffect>
                  </a14:imgLayer>
                </a14:imgProps>
              </a:ext>
              <a:ext uri="{28A0092B-C50C-407E-A947-70E740481C1C}">
                <a14:useLocalDpi xmlns:a14="http://schemas.microsoft.com/office/drawing/2010/main" val="0"/>
              </a:ext>
            </a:extLst>
          </a:blip>
          <a:stretch>
            <a:fillRect/>
          </a:stretch>
        </p:blipFill>
        <p:spPr>
          <a:xfrm>
            <a:off x="7397127" y="3741164"/>
            <a:ext cx="4347639" cy="2445547"/>
          </a:xfrm>
          <a:prstGeom prst="rect">
            <a:avLst/>
          </a:prstGeom>
        </p:spPr>
      </p:pic>
    </p:spTree>
    <p:extLst>
      <p:ext uri="{BB962C8B-B14F-4D97-AF65-F5344CB8AC3E}">
        <p14:creationId xmlns:p14="http://schemas.microsoft.com/office/powerpoint/2010/main" val="4009570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5" grpId="0"/>
      <p:bldP spid="16" grpId="0"/>
      <p:bldP spid="17"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1004552" y="1596980"/>
            <a:ext cx="10483403"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5. You have a fast car.</a:t>
            </a:r>
          </a:p>
        </p:txBody>
      </p:sp>
      <p:sp>
        <p:nvSpPr>
          <p:cNvPr id="19" name="TextBox 18"/>
          <p:cNvSpPr txBox="1"/>
          <p:nvPr/>
        </p:nvSpPr>
        <p:spPr>
          <a:xfrm>
            <a:off x="953031" y="2817368"/>
            <a:ext cx="10483403"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6. Do you have a modern bike?</a:t>
            </a:r>
          </a:p>
        </p:txBody>
      </p:sp>
      <p:sp>
        <p:nvSpPr>
          <p:cNvPr id="21" name="TextBox 20"/>
          <p:cNvSpPr txBox="1"/>
          <p:nvPr/>
        </p:nvSpPr>
        <p:spPr>
          <a:xfrm>
            <a:off x="1004549" y="3982938"/>
            <a:ext cx="10483403"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7. I have an expensive computer.</a:t>
            </a:r>
          </a:p>
        </p:txBody>
      </p:sp>
      <p:sp>
        <p:nvSpPr>
          <p:cNvPr id="26" name="TextBox 25"/>
          <p:cNvSpPr txBox="1"/>
          <p:nvPr/>
        </p:nvSpPr>
        <p:spPr>
          <a:xfrm>
            <a:off x="1004550" y="5135033"/>
            <a:ext cx="10483403"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8. Do you have an intelligent idea?</a:t>
            </a:r>
          </a:p>
        </p:txBody>
      </p:sp>
      <p:sp>
        <p:nvSpPr>
          <p:cNvPr id="2" name="TextBox 1"/>
          <p:cNvSpPr txBox="1"/>
          <p:nvPr/>
        </p:nvSpPr>
        <p:spPr>
          <a:xfrm>
            <a:off x="1259840" y="1997090"/>
            <a:ext cx="9062720"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Tu as </a:t>
            </a:r>
            <a:r>
              <a:rPr lang="en-GB" sz="2400" dirty="0" err="1">
                <a:solidFill>
                  <a:srgbClr val="002060"/>
                </a:solidFill>
                <a:latin typeface="Century Gothic" panose="020B0502020202020204" pitchFamily="34" charset="0"/>
              </a:rPr>
              <a:t>une</a:t>
            </a:r>
            <a:r>
              <a:rPr lang="en-GB" sz="2400" dirty="0">
                <a:solidFill>
                  <a:srgbClr val="002060"/>
                </a:solidFill>
                <a:latin typeface="Century Gothic" panose="020B0502020202020204" pitchFamily="34" charset="0"/>
              </a:rPr>
              <a:t> voiture </a:t>
            </a:r>
            <a:r>
              <a:rPr lang="en-GB" sz="2400" dirty="0" err="1">
                <a:solidFill>
                  <a:srgbClr val="002060"/>
                </a:solidFill>
                <a:latin typeface="Century Gothic" panose="020B0502020202020204" pitchFamily="34" charset="0"/>
              </a:rPr>
              <a:t>rapide</a:t>
            </a:r>
            <a:r>
              <a:rPr lang="en-GB" sz="2400" dirty="0">
                <a:solidFill>
                  <a:srgbClr val="002060"/>
                </a:solidFill>
                <a:latin typeface="Century Gothic" panose="020B0502020202020204" pitchFamily="34" charset="0"/>
              </a:rPr>
              <a:t>.</a:t>
            </a:r>
          </a:p>
        </p:txBody>
      </p:sp>
      <p:sp>
        <p:nvSpPr>
          <p:cNvPr id="15" name="TextBox 14"/>
          <p:cNvSpPr txBox="1"/>
          <p:nvPr/>
        </p:nvSpPr>
        <p:spPr>
          <a:xfrm>
            <a:off x="1259840" y="3186700"/>
            <a:ext cx="8971280"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Tu as un </a:t>
            </a:r>
            <a:r>
              <a:rPr lang="en-GB" sz="2400" dirty="0" err="1">
                <a:solidFill>
                  <a:srgbClr val="002060"/>
                </a:solidFill>
                <a:latin typeface="Century Gothic" panose="020B0502020202020204" pitchFamily="34" charset="0"/>
              </a:rPr>
              <a:t>vélo</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moderne</a:t>
            </a:r>
            <a:r>
              <a:rPr lang="en-GB" sz="2400" dirty="0">
                <a:solidFill>
                  <a:srgbClr val="002060"/>
                </a:solidFill>
                <a:latin typeface="Century Gothic" panose="020B0502020202020204" pitchFamily="34" charset="0"/>
              </a:rPr>
              <a:t> ?</a:t>
            </a:r>
          </a:p>
        </p:txBody>
      </p:sp>
      <p:sp>
        <p:nvSpPr>
          <p:cNvPr id="16" name="TextBox 15"/>
          <p:cNvSpPr txBox="1"/>
          <p:nvPr/>
        </p:nvSpPr>
        <p:spPr>
          <a:xfrm>
            <a:off x="1259840" y="4374609"/>
            <a:ext cx="9062720"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J’ </a:t>
            </a:r>
            <a:r>
              <a:rPr lang="en-GB" sz="2400" dirty="0" err="1">
                <a:solidFill>
                  <a:srgbClr val="002060"/>
                </a:solidFill>
                <a:latin typeface="Century Gothic" panose="020B0502020202020204" pitchFamily="34" charset="0"/>
              </a:rPr>
              <a:t>ai</a:t>
            </a:r>
            <a:r>
              <a:rPr lang="en-GB" sz="2400" dirty="0">
                <a:solidFill>
                  <a:srgbClr val="002060"/>
                </a:solidFill>
                <a:latin typeface="Century Gothic" panose="020B0502020202020204" pitchFamily="34" charset="0"/>
              </a:rPr>
              <a:t> un </a:t>
            </a:r>
            <a:r>
              <a:rPr lang="en-GB" sz="2400" dirty="0" err="1">
                <a:solidFill>
                  <a:srgbClr val="002060"/>
                </a:solidFill>
                <a:latin typeface="Century Gothic" panose="020B0502020202020204" pitchFamily="34" charset="0"/>
              </a:rPr>
              <a:t>ordinateur</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cher</a:t>
            </a:r>
            <a:r>
              <a:rPr lang="en-GB" sz="2400" dirty="0">
                <a:solidFill>
                  <a:srgbClr val="002060"/>
                </a:solidFill>
                <a:latin typeface="Century Gothic" panose="020B0502020202020204" pitchFamily="34" charset="0"/>
              </a:rPr>
              <a:t>.</a:t>
            </a:r>
          </a:p>
        </p:txBody>
      </p:sp>
      <p:sp>
        <p:nvSpPr>
          <p:cNvPr id="17" name="TextBox 16"/>
          <p:cNvSpPr txBox="1"/>
          <p:nvPr/>
        </p:nvSpPr>
        <p:spPr>
          <a:xfrm>
            <a:off x="1259840" y="5518265"/>
            <a:ext cx="9062720"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Tu as </a:t>
            </a:r>
            <a:r>
              <a:rPr lang="en-GB" sz="2400" dirty="0" err="1">
                <a:solidFill>
                  <a:srgbClr val="002060"/>
                </a:solidFill>
                <a:latin typeface="Century Gothic" panose="020B0502020202020204" pitchFamily="34" charset="0"/>
              </a:rPr>
              <a:t>une</a:t>
            </a:r>
            <a:r>
              <a:rPr lang="en-GB" sz="2400" dirty="0">
                <a:solidFill>
                  <a:srgbClr val="002060"/>
                </a:solidFill>
                <a:latin typeface="Century Gothic" panose="020B0502020202020204" pitchFamily="34" charset="0"/>
              </a:rPr>
              <a:t> idée </a:t>
            </a:r>
            <a:r>
              <a:rPr lang="en-GB" sz="2400" dirty="0" err="1">
                <a:solidFill>
                  <a:srgbClr val="002060"/>
                </a:solidFill>
                <a:latin typeface="Century Gothic" panose="020B0502020202020204" pitchFamily="34" charset="0"/>
              </a:rPr>
              <a:t>intelligente</a:t>
            </a:r>
            <a:r>
              <a:rPr lang="en-GB" sz="2400" dirty="0">
                <a:solidFill>
                  <a:srgbClr val="002060"/>
                </a:solidFill>
                <a:latin typeface="Century Gothic" panose="020B0502020202020204" pitchFamily="34" charset="0"/>
              </a:rPr>
              <a:t> ?</a:t>
            </a:r>
          </a:p>
        </p:txBody>
      </p:sp>
      <p:sp>
        <p:nvSpPr>
          <p:cNvPr id="23" name="Rounded Rectangle 46">
            <a:extLst>
              <a:ext uri="{FF2B5EF4-FFF2-40B4-BE49-F238E27FC236}">
                <a16:creationId xmlns:a16="http://schemas.microsoft.com/office/drawing/2014/main" id="{F0FF77C3-B11B-4275-9054-4F25D6DCFD3B}"/>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0" name="Picture 19" descr="background rectangle">
            <a:extLst>
              <a:ext uri="{FF2B5EF4-FFF2-40B4-BE49-F238E27FC236}">
                <a16:creationId xmlns:a16="http://schemas.microsoft.com/office/drawing/2014/main" id="{20C7404C-4516-4D56-BEAC-1C6AF9291102}"/>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5" name="Title 3">
            <a:extLst>
              <a:ext uri="{FF2B5EF4-FFF2-40B4-BE49-F238E27FC236}">
                <a16:creationId xmlns:a16="http://schemas.microsoft.com/office/drawing/2014/main" id="{65A7D6C8-6A46-4391-BFA1-A458DF618EFB}"/>
              </a:ext>
            </a:extLst>
          </p:cNvPr>
          <p:cNvSpPr>
            <a:spLocks noGrp="1"/>
          </p:cNvSpPr>
          <p:nvPr>
            <p:ph type="title"/>
          </p:nvPr>
        </p:nvSpPr>
        <p:spPr>
          <a:xfrm>
            <a:off x="0" y="296864"/>
            <a:ext cx="5265384" cy="707849"/>
          </a:xfrm>
        </p:spPr>
        <p:txBody>
          <a:bodyPr>
            <a:normAutofit/>
          </a:bodyPr>
          <a:lstStyle/>
          <a:p>
            <a:r>
              <a:rPr lang="en-GB" sz="3600" b="1" dirty="0" err="1">
                <a:solidFill>
                  <a:schemeClr val="bg1"/>
                </a:solidFill>
              </a:rPr>
              <a:t>Écris</a:t>
            </a:r>
            <a:r>
              <a:rPr lang="en-GB" sz="3600" b="1" dirty="0">
                <a:solidFill>
                  <a:schemeClr val="bg1"/>
                </a:solidFill>
              </a:rPr>
              <a:t> !</a:t>
            </a:r>
          </a:p>
        </p:txBody>
      </p:sp>
      <p:sp>
        <p:nvSpPr>
          <p:cNvPr id="27" name="TextBox 26">
            <a:extLst>
              <a:ext uri="{FF2B5EF4-FFF2-40B4-BE49-F238E27FC236}">
                <a16:creationId xmlns:a16="http://schemas.microsoft.com/office/drawing/2014/main" id="{8B29F788-3842-4862-9F0E-9C150920E16B}"/>
              </a:ext>
            </a:extLst>
          </p:cNvPr>
          <p:cNvSpPr txBox="1"/>
          <p:nvPr/>
        </p:nvSpPr>
        <p:spPr>
          <a:xfrm>
            <a:off x="7305040" y="1596980"/>
            <a:ext cx="4531815" cy="1938992"/>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Translate the sentences into French. </a:t>
            </a:r>
          </a:p>
          <a:p>
            <a:endParaRPr lang="en-GB" sz="2400" dirty="0">
              <a:solidFill>
                <a:srgbClr val="002060"/>
              </a:solidFill>
              <a:latin typeface="Century Gothic" panose="020B0502020202020204" pitchFamily="34" charset="0"/>
            </a:endParaRPr>
          </a:p>
          <a:p>
            <a:r>
              <a:rPr lang="en-GB" sz="2400" dirty="0">
                <a:solidFill>
                  <a:srgbClr val="002060"/>
                </a:solidFill>
                <a:latin typeface="Century Gothic" panose="020B0502020202020204" pitchFamily="34" charset="0"/>
              </a:rPr>
              <a:t>Remember to </a:t>
            </a:r>
            <a:r>
              <a:rPr lang="en-GB" sz="2400" b="1" dirty="0">
                <a:solidFill>
                  <a:srgbClr val="002060"/>
                </a:solidFill>
                <a:latin typeface="Century Gothic" panose="020B0502020202020204" pitchFamily="34" charset="0"/>
              </a:rPr>
              <a:t>agree</a:t>
            </a:r>
            <a:r>
              <a:rPr lang="en-GB" sz="2400" dirty="0">
                <a:solidFill>
                  <a:srgbClr val="002060"/>
                </a:solidFill>
                <a:latin typeface="Century Gothic" panose="020B0502020202020204" pitchFamily="34" charset="0"/>
              </a:rPr>
              <a:t> adjectives for feminine nouns</a:t>
            </a:r>
          </a:p>
        </p:txBody>
      </p:sp>
      <p:pic>
        <p:nvPicPr>
          <p:cNvPr id="28" name="Picture 27" descr="A picture containing chair, drawing, table&#10;&#10;Description automatically generated">
            <a:extLst>
              <a:ext uri="{FF2B5EF4-FFF2-40B4-BE49-F238E27FC236}">
                <a16:creationId xmlns:a16="http://schemas.microsoft.com/office/drawing/2014/main" id="{646C7C4D-B2A0-47A3-B90F-E8318049A698}"/>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6389" b="92593" l="10000" r="90000">
                        <a14:foregroundMark x1="45052" y1="6389" x2="45052" y2="6389"/>
                        <a14:foregroundMark x1="41667" y1="92593" x2="41667" y2="92593"/>
                      </a14:backgroundRemoval>
                    </a14:imgEffect>
                  </a14:imgLayer>
                </a14:imgProps>
              </a:ext>
              <a:ext uri="{28A0092B-C50C-407E-A947-70E740481C1C}">
                <a14:useLocalDpi xmlns:a14="http://schemas.microsoft.com/office/drawing/2010/main" val="0"/>
              </a:ext>
            </a:extLst>
          </a:blip>
          <a:stretch>
            <a:fillRect/>
          </a:stretch>
        </p:blipFill>
        <p:spPr>
          <a:xfrm>
            <a:off x="7397127" y="3741164"/>
            <a:ext cx="4347639" cy="2445547"/>
          </a:xfrm>
          <a:prstGeom prst="rect">
            <a:avLst/>
          </a:prstGeom>
        </p:spPr>
      </p:pic>
    </p:spTree>
    <p:extLst>
      <p:ext uri="{BB962C8B-B14F-4D97-AF65-F5344CB8AC3E}">
        <p14:creationId xmlns:p14="http://schemas.microsoft.com/office/powerpoint/2010/main" val="3555163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5" grpId="0"/>
      <p:bldP spid="16" grpId="0"/>
      <p:bldP spid="17"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0"/>
            <a:ext cx="10515600" cy="1325563"/>
          </a:xfrm>
        </p:spPr>
        <p:txBody>
          <a:bodyPr/>
          <a:lstStyle/>
          <a:p>
            <a:r>
              <a:rPr lang="en-GB" b="1" dirty="0">
                <a:solidFill>
                  <a:schemeClr val="bg1"/>
                </a:solidFill>
              </a:rPr>
              <a:t>Gaming Grammar</a:t>
            </a:r>
            <a:endParaRPr lang="en-GB" dirty="0"/>
          </a:p>
        </p:txBody>
      </p:sp>
      <p:pic>
        <p:nvPicPr>
          <p:cNvPr id="7" name="Picture 6" descr="background rectangle">
            <a:extLst>
              <a:ext uri="{FF2B5EF4-FFF2-40B4-BE49-F238E27FC236}">
                <a16:creationId xmlns:a16="http://schemas.microsoft.com/office/drawing/2014/main" id="{496177E2-B894-4C13-ACB3-CEED505DAEB1}"/>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8" name="Title 3">
            <a:extLst>
              <a:ext uri="{FF2B5EF4-FFF2-40B4-BE49-F238E27FC236}">
                <a16:creationId xmlns:a16="http://schemas.microsoft.com/office/drawing/2014/main" id="{7D18F3F0-B75F-4747-8B1F-ADD92270D35C}"/>
              </a:ext>
            </a:extLst>
          </p:cNvPr>
          <p:cNvSpPr txBox="1">
            <a:spLocks/>
          </p:cNvSpPr>
          <p:nvPr/>
        </p:nvSpPr>
        <p:spPr>
          <a:xfrm>
            <a:off x="0" y="296864"/>
            <a:ext cx="5265384" cy="707849"/>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1F3864"/>
              </a:buClr>
              <a:buSzPts val="1800"/>
              <a:buFont typeface="Century Gothic"/>
              <a:buNone/>
              <a:tabLst/>
              <a:defRPr/>
            </a:pPr>
            <a:r>
              <a:rPr kumimoji="0" lang="en-GB" sz="3600" b="1" i="0" u="none" strike="noStrike" kern="0" cap="none" spc="0" normalizeH="0" baseline="0" noProof="0">
                <a:ln>
                  <a:noFill/>
                </a:ln>
                <a:solidFill>
                  <a:srgbClr val="FFFFFF"/>
                </a:solidFill>
                <a:effectLst/>
                <a:uLnTx/>
                <a:uFillTx/>
                <a:latin typeface="Century Gothic"/>
                <a:sym typeface="Century Gothic"/>
              </a:rPr>
              <a:t>Gaming Grammar  </a:t>
            </a:r>
            <a:endParaRPr kumimoji="0" lang="en-GB" sz="3600" b="1" i="0" u="none" strike="noStrike" kern="0" cap="none" spc="0" normalizeH="0" baseline="0" noProof="0" dirty="0">
              <a:ln>
                <a:noFill/>
              </a:ln>
              <a:solidFill>
                <a:srgbClr val="FFFFFF"/>
              </a:solidFill>
              <a:effectLst/>
              <a:uLnTx/>
              <a:uFillTx/>
              <a:latin typeface="Century Gothic"/>
              <a:sym typeface="Century Gothic"/>
            </a:endParaRPr>
          </a:p>
        </p:txBody>
      </p:sp>
      <p:pic>
        <p:nvPicPr>
          <p:cNvPr id="9" name="Picture 8" descr="Diagram&#10;&#10;Description automatically generated">
            <a:extLst>
              <a:ext uri="{FF2B5EF4-FFF2-40B4-BE49-F238E27FC236}">
                <a16:creationId xmlns:a16="http://schemas.microsoft.com/office/drawing/2014/main" id="{F09FCCB0-EB58-43E8-9437-44A0F18BE71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28622" y="2461947"/>
            <a:ext cx="6427087" cy="3616076"/>
          </a:xfrm>
          <a:prstGeom prst="rect">
            <a:avLst/>
          </a:prstGeom>
        </p:spPr>
      </p:pic>
      <p:sp>
        <p:nvSpPr>
          <p:cNvPr id="10" name="TextBox 9">
            <a:extLst>
              <a:ext uri="{FF2B5EF4-FFF2-40B4-BE49-F238E27FC236}">
                <a16:creationId xmlns:a16="http://schemas.microsoft.com/office/drawing/2014/main" id="{B3827CEC-AEA1-44DC-9646-BD30C36C128D}"/>
              </a:ext>
            </a:extLst>
          </p:cNvPr>
          <p:cNvSpPr txBox="1"/>
          <p:nvPr/>
        </p:nvSpPr>
        <p:spPr>
          <a:xfrm>
            <a:off x="198932" y="1284713"/>
            <a:ext cx="681254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Relevant mini game(s): </a:t>
            </a:r>
          </a:p>
          <a:p>
            <a:pPr marR="0" lvl="0" algn="l" defTabSz="914400" rtl="0" eaLnBrk="1" fontAlgn="auto" latinLnBrk="0" hangingPunct="1">
              <a:lnSpc>
                <a:spcPct val="100000"/>
              </a:lnSpc>
              <a:spcBef>
                <a:spcPts val="0"/>
              </a:spcBef>
              <a:spcAft>
                <a:spcPts val="0"/>
              </a:spcAft>
              <a:buClrTx/>
              <a:buSzTx/>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hlinkClick r:id="rId5"/>
              </a:rPr>
              <a:t>Indefinite articles: Gender (Article Agreement)</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a:p>
            <a:pPr>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hlinkClick r:id="rId5"/>
              </a:rPr>
              <a:t>To have and to be: 1</a:t>
            </a:r>
            <a:r>
              <a:rPr kumimoji="0" lang="en-GB" sz="2000" b="0" i="0" u="none" strike="noStrike" kern="1200" cap="none" spc="0" normalizeH="0" baseline="30000" noProof="0" dirty="0">
                <a:ln>
                  <a:noFill/>
                </a:ln>
                <a:solidFill>
                  <a:srgbClr val="002060"/>
                </a:solidFill>
                <a:effectLst/>
                <a:uLnTx/>
                <a:uFillTx/>
                <a:latin typeface="Century Gothic" panose="020B0502020202020204" pitchFamily="34" charset="0"/>
                <a:ea typeface="+mn-ea"/>
                <a:cs typeface="Arial"/>
                <a:sym typeface="Arial"/>
                <a:hlinkClick r:id="rId5"/>
              </a:rPr>
              <a:t>st</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hlinkClick r:id="rId5"/>
              </a:rPr>
              <a:t> person and 3</a:t>
            </a:r>
            <a:r>
              <a:rPr kumimoji="0" lang="en-GB" sz="2000" b="0" i="0" u="none" strike="noStrike" kern="1200" cap="none" spc="0" normalizeH="0" baseline="30000" noProof="0" dirty="0">
                <a:ln>
                  <a:noFill/>
                </a:ln>
                <a:solidFill>
                  <a:srgbClr val="002060"/>
                </a:solidFill>
                <a:effectLst/>
                <a:uLnTx/>
                <a:uFillTx/>
                <a:latin typeface="Century Gothic" panose="020B0502020202020204" pitchFamily="34" charset="0"/>
                <a:ea typeface="+mn-ea"/>
                <a:cs typeface="Arial"/>
                <a:sym typeface="Arial"/>
                <a:hlinkClick r:id="rId5"/>
              </a:rPr>
              <a:t>rd</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hlinkClick r:id="rId5"/>
              </a:rPr>
              <a:t> person singular </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Tree>
    <p:extLst>
      <p:ext uri="{BB962C8B-B14F-4D97-AF65-F5344CB8AC3E}">
        <p14:creationId xmlns:p14="http://schemas.microsoft.com/office/powerpoint/2010/main" val="201951437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background rectangle">
            <a:extLst>
              <a:ext uri="{FF2B5EF4-FFF2-40B4-BE49-F238E27FC236}">
                <a16:creationId xmlns:a16="http://schemas.microsoft.com/office/drawing/2014/main" id="{145FFFBA-FB3A-304B-B1AD-EA2B9286D315}"/>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15562"/>
            <a:ext cx="6457246" cy="867128"/>
          </a:xfrm>
          <a:prstGeom prst="rect">
            <a:avLst/>
          </a:prstGeom>
        </p:spPr>
      </p:pic>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92597" y="239034"/>
            <a:ext cx="5706319" cy="707849"/>
          </a:xfrm>
        </p:spPr>
        <p:txBody>
          <a:bodyPr>
            <a:normAutofit/>
          </a:bodyPr>
          <a:lstStyle/>
          <a:p>
            <a:r>
              <a:rPr lang="en-GB" sz="3600" b="1" dirty="0">
                <a:solidFill>
                  <a:schemeClr val="bg1"/>
                </a:solidFill>
              </a:rPr>
              <a:t>Devoirs</a:t>
            </a:r>
          </a:p>
        </p:txBody>
      </p:sp>
      <p:pic>
        <p:nvPicPr>
          <p:cNvPr id="1026" name="Picture 8" descr="Smiley face with headphone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41342" y="105601"/>
            <a:ext cx="1401221" cy="140122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0" y="1217307"/>
            <a:ext cx="975070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Calibri" panose="020F0502020204030204" pitchFamily="34" charset="0"/>
              </a:rPr>
              <a:t>Vocabulary Learning Homework</a:t>
            </a: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Times New Roman" panose="02020603050405020304" pitchFamily="18" charset="0"/>
              </a:rPr>
              <a:t> (Y7, </a:t>
            </a: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Calibri" panose="020F0502020204030204" pitchFamily="34" charset="0"/>
              </a:rPr>
              <a:t>Term 1.1, Week 5)</a:t>
            </a:r>
            <a:endPar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sp>
        <p:nvSpPr>
          <p:cNvPr id="13" name="TextBox 12"/>
          <p:cNvSpPr txBox="1"/>
          <p:nvPr/>
        </p:nvSpPr>
        <p:spPr>
          <a:xfrm>
            <a:off x="175149" y="1971779"/>
            <a:ext cx="1088578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hlinkClick r:id="rId5"/>
              </a:rPr>
              <a:t>Audio file</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7" name="TextBox 6"/>
          <p:cNvSpPr txBox="1"/>
          <p:nvPr/>
        </p:nvSpPr>
        <p:spPr>
          <a:xfrm>
            <a:off x="175149" y="2869678"/>
            <a:ext cx="30753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Audio file QR code:</a:t>
            </a:r>
          </a:p>
        </p:txBody>
      </p:sp>
      <p:pic>
        <p:nvPicPr>
          <p:cNvPr id="14" name="Picture 13"/>
          <p:cNvPicPr/>
          <p:nvPr/>
        </p:nvPicPr>
        <p:blipFill>
          <a:blip r:embed="rId6">
            <a:extLst>
              <a:ext uri="{28A0092B-C50C-407E-A947-70E740481C1C}">
                <a14:useLocalDpi xmlns:a14="http://schemas.microsoft.com/office/drawing/2010/main" val="0"/>
              </a:ext>
            </a:extLst>
          </a:blip>
          <a:srcRect/>
          <a:stretch/>
        </p:blipFill>
        <p:spPr>
          <a:xfrm>
            <a:off x="3355412" y="2464600"/>
            <a:ext cx="1275434" cy="1275434"/>
          </a:xfrm>
          <a:prstGeom prst="rect">
            <a:avLst/>
          </a:prstGeom>
        </p:spPr>
      </p:pic>
      <p:sp>
        <p:nvSpPr>
          <p:cNvPr id="12" name="TextBox 11"/>
          <p:cNvSpPr txBox="1"/>
          <p:nvPr/>
        </p:nvSpPr>
        <p:spPr>
          <a:xfrm>
            <a:off x="175149" y="3849829"/>
            <a:ext cx="1106680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hlinkClick r:id="rId7"/>
              </a:rPr>
              <a:t>Student worksheet</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10" name="TextBox 9">
            <a:extLst>
              <a:ext uri="{FF2B5EF4-FFF2-40B4-BE49-F238E27FC236}">
                <a16:creationId xmlns:a16="http://schemas.microsoft.com/office/drawing/2014/main" id="{99D3DB3D-063A-44FB-9C93-A65627A6E32C}"/>
              </a:ext>
            </a:extLst>
          </p:cNvPr>
          <p:cNvSpPr txBox="1"/>
          <p:nvPr/>
        </p:nvSpPr>
        <p:spPr>
          <a:xfrm>
            <a:off x="175149" y="4555407"/>
            <a:ext cx="1033840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hlinkClick r:id="rId8"/>
              </a:rPr>
              <a:t>Quizlet link</a:t>
            </a:r>
            <a:br>
              <a:rPr kumimoji="0" lang="en-GB" sz="2400" b="0" i="0" u="none" strike="noStrike" kern="1200" cap="none" spc="0" normalizeH="0" baseline="0" noProof="0" dirty="0">
                <a:ln>
                  <a:noFill/>
                </a:ln>
                <a:solidFill>
                  <a:prstClr val="black"/>
                </a:solidFill>
                <a:effectLst/>
                <a:uLnTx/>
                <a:uFillTx/>
                <a:latin typeface="Century Gothic" panose="020F0302020204030204"/>
                <a:ea typeface="+mn-ea"/>
                <a:cs typeface="+mn-cs"/>
              </a:rPr>
            </a:b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2" name="Rectangle 1"/>
          <p:cNvSpPr/>
          <p:nvPr/>
        </p:nvSpPr>
        <p:spPr>
          <a:xfrm>
            <a:off x="175149" y="5373936"/>
            <a:ext cx="11066804"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In addition, revisit:	     </a:t>
            </a:r>
            <a:r>
              <a:rPr lang="en-GB" sz="2400" dirty="0">
                <a:solidFill>
                  <a:srgbClr val="5B9BD5">
                    <a:lumMod val="50000"/>
                  </a:srgbClr>
                </a:solidFill>
                <a:latin typeface="Century Gothic" panose="020B0502020202020204" pitchFamily="34" charset="0"/>
                <a:hlinkClick r:id="rId9"/>
              </a:rPr>
              <a:t>Term 1.1 Week 2</a:t>
            </a:r>
            <a:b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br>
            <a:endParaRPr kumimoji="0" lang="en-GB" sz="24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pic>
        <p:nvPicPr>
          <p:cNvPr id="8" name="Picture 7" descr="the letter Q">
            <a:extLst>
              <a:ext uri="{FF2B5EF4-FFF2-40B4-BE49-F238E27FC236}">
                <a16:creationId xmlns:a16="http://schemas.microsoft.com/office/drawing/2014/main" id="{4F604CAE-A433-4E80-B877-FC4297A94B96}"/>
              </a:ext>
            </a:extLst>
          </p:cNvPr>
          <p:cNvPicPr>
            <a:picLocks noChangeAspect="1"/>
          </p:cNvPicPr>
          <p:nvPr/>
        </p:nvPicPr>
        <p:blipFill>
          <a:blip r:embed="rId10"/>
          <a:stretch>
            <a:fillRect/>
          </a:stretch>
        </p:blipFill>
        <p:spPr>
          <a:xfrm>
            <a:off x="10641925" y="4800601"/>
            <a:ext cx="1300638" cy="1300638"/>
          </a:xfrm>
          <a:prstGeom prst="rect">
            <a:avLst/>
          </a:prstGeom>
        </p:spPr>
      </p:pic>
    </p:spTree>
    <p:extLst>
      <p:ext uri="{BB962C8B-B14F-4D97-AF65-F5344CB8AC3E}">
        <p14:creationId xmlns:p14="http://schemas.microsoft.com/office/powerpoint/2010/main" val="18468614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838199" y="40133"/>
            <a:ext cx="10515600" cy="1325563"/>
          </a:xfrm>
        </p:spPr>
        <p:txBody>
          <a:bodyPr>
            <a:normAutofit fontScale="90000"/>
          </a:bodyPr>
          <a:lstStyle/>
          <a:p>
            <a:pPr algn="ctr"/>
            <a:r>
              <a:rPr lang="en-GB" sz="13300" b="1" dirty="0">
                <a:solidFill>
                  <a:srgbClr val="115076"/>
                </a:solidFill>
                <a:cs typeface="Calibri" panose="020F0502020204030204" pitchFamily="34" charset="0"/>
              </a:rPr>
              <a:t>u</a:t>
            </a:r>
            <a:endParaRPr lang="en-GB" dirty="0"/>
          </a:p>
        </p:txBody>
      </p:sp>
      <p:sp>
        <p:nvSpPr>
          <p:cNvPr id="2" name="Rounded Rectangle 1" descr="rectangle"/>
          <p:cNvSpPr/>
          <p:nvPr/>
        </p:nvSpPr>
        <p:spPr>
          <a:xfrm>
            <a:off x="4597752" y="1509039"/>
            <a:ext cx="3007386" cy="3282041"/>
          </a:xfrm>
          <a:prstGeom prst="roundRect">
            <a:avLst/>
          </a:prstGeom>
          <a:no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3" name="Picture 2" descr="boy pointing to a girl"/>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348662" y="1829232"/>
            <a:ext cx="1960949" cy="1726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p:cNvSpPr txBox="1"/>
          <p:nvPr/>
        </p:nvSpPr>
        <p:spPr>
          <a:xfrm>
            <a:off x="5286214" y="3626568"/>
            <a:ext cx="161957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t</a:t>
            </a:r>
            <a:r>
              <a:rPr kumimoji="0" lang="en-GB" sz="60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u</a:t>
            </a:r>
            <a:endParaRPr kumimoji="0" lang="en-GB" sz="60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885061" y="492679"/>
            <a:ext cx="300738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Sal</a:t>
            </a:r>
            <a:r>
              <a:rPr kumimoji="0" lang="en-GB" sz="60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t</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 !</a:t>
            </a:r>
          </a:p>
        </p:txBody>
      </p:sp>
      <p:pic>
        <p:nvPicPr>
          <p:cNvPr id="3" name="Picture 2" descr="two silhouettes with a speech bubble saying 'hi'"/>
          <p:cNvPicPr>
            <a:picLocks noChangeAspect="1"/>
          </p:cNvPicPr>
          <p:nvPr/>
        </p:nvPicPr>
        <p:blipFill>
          <a:blip r:embed="rId12"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307313" y="1509039"/>
            <a:ext cx="1814026" cy="1498697"/>
          </a:xfrm>
          <a:prstGeom prst="rect">
            <a:avLst/>
          </a:prstGeom>
        </p:spPr>
      </p:pic>
      <p:sp>
        <p:nvSpPr>
          <p:cNvPr id="18" name="TextBox 17"/>
          <p:cNvSpPr txBox="1"/>
          <p:nvPr/>
        </p:nvSpPr>
        <p:spPr>
          <a:xfrm>
            <a:off x="238051" y="3555326"/>
            <a:ext cx="430140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am</a:t>
            </a:r>
            <a:r>
              <a:rPr kumimoji="0" lang="en-GB" sz="60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sant</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9" name="Picture 8" descr="laughing face"/>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573546" y="4570989"/>
            <a:ext cx="1524000" cy="1524000"/>
          </a:xfrm>
          <a:prstGeom prst="rect">
            <a:avLst/>
          </a:prstGeom>
        </p:spPr>
      </p:pic>
      <p:sp>
        <p:nvSpPr>
          <p:cNvPr id="15" name="TextBox 14"/>
          <p:cNvSpPr txBox="1"/>
          <p:nvPr/>
        </p:nvSpPr>
        <p:spPr>
          <a:xfrm>
            <a:off x="4597752" y="4808780"/>
            <a:ext cx="300738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a:t>
            </a:r>
            <a:r>
              <a:rPr kumimoji="0" lang="en-GB" sz="60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u</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r</a:t>
            </a:r>
          </a:p>
        </p:txBody>
      </p:sp>
      <p:sp>
        <p:nvSpPr>
          <p:cNvPr id="6" name="TextBox 5"/>
          <p:cNvSpPr txBox="1"/>
          <p:nvPr/>
        </p:nvSpPr>
        <p:spPr>
          <a:xfrm>
            <a:off x="5168197" y="5589595"/>
            <a:ext cx="185560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[on]</a:t>
            </a:r>
          </a:p>
        </p:txBody>
      </p:sp>
      <p:sp>
        <p:nvSpPr>
          <p:cNvPr id="14" name="TextBox 13"/>
          <p:cNvSpPr txBox="1"/>
          <p:nvPr/>
        </p:nvSpPr>
        <p:spPr>
          <a:xfrm>
            <a:off x="8711449" y="492678"/>
            <a:ext cx="300738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v</a:t>
            </a:r>
            <a:r>
              <a:rPr kumimoji="0" lang="en-GB" sz="60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5" name="Picture 4" descr="man in the clouds with binoculars"/>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044605" y="1608139"/>
            <a:ext cx="2341075" cy="1565884"/>
          </a:xfrm>
          <a:prstGeom prst="rect">
            <a:avLst/>
          </a:prstGeom>
        </p:spPr>
      </p:pic>
      <p:sp>
        <p:nvSpPr>
          <p:cNvPr id="16" name="TextBox 15"/>
          <p:cNvSpPr txBox="1"/>
          <p:nvPr/>
        </p:nvSpPr>
        <p:spPr>
          <a:xfrm>
            <a:off x="8587212" y="3626568"/>
            <a:ext cx="300738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u</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tiliser</a:t>
            </a:r>
          </a:p>
        </p:txBody>
      </p:sp>
      <p:sp>
        <p:nvSpPr>
          <p:cNvPr id="17" name="TextBox 16"/>
          <p:cNvSpPr txBox="1"/>
          <p:nvPr/>
        </p:nvSpPr>
        <p:spPr>
          <a:xfrm>
            <a:off x="9163103" y="4448445"/>
            <a:ext cx="185560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[to use]</a:t>
            </a:r>
          </a:p>
        </p:txBody>
      </p:sp>
    </p:spTree>
    <p:extLst>
      <p:ext uri="{BB962C8B-B14F-4D97-AF65-F5344CB8AC3E}">
        <p14:creationId xmlns:p14="http://schemas.microsoft.com/office/powerpoint/2010/main" val="899757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3" name="u.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subTnLst>
                                    <p:audio>
                                      <p:cMediaNode>
                                        <p:cTn display="0" masterRel="sameClick">
                                          <p:stCondLst>
                                            <p:cond evt="begin" delay="0">
                                              <p:tn val="13"/>
                                            </p:cond>
                                          </p:stCondLst>
                                          <p:endCondLst>
                                            <p:cond evt="onStopAudio" delay="0">
                                              <p:tgtEl>
                                                <p:sldTgt/>
                                              </p:tgtEl>
                                            </p:cond>
                                          </p:endCondLst>
                                        </p:cTn>
                                        <p:tgtEl>
                                          <p:sndTgt r:embed="rId4" name="tu.wav"/>
                                        </p:tgtEl>
                                      </p:cMediaNode>
                                    </p:audio>
                                  </p:subTnLst>
                                </p:cTn>
                              </p:par>
                              <p:par>
                                <p:cTn id="16" presetID="10"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subTnLst>
                                    <p:audio>
                                      <p:cMediaNode>
                                        <p:cTn display="0" masterRel="sameClick">
                                          <p:stCondLst>
                                            <p:cond evt="begin" delay="0">
                                              <p:tn val="16"/>
                                            </p:cond>
                                          </p:stCondLst>
                                          <p:endCondLst>
                                            <p:cond evt="onStopAudio" delay="0">
                                              <p:tgtEl>
                                                <p:sldTgt/>
                                              </p:tgtEl>
                                            </p:cond>
                                          </p:endCondLst>
                                        </p:cTn>
                                        <p:tgtEl>
                                          <p:sndTgt r:embed="rId5" name="u tu.wav"/>
                                        </p:tgtEl>
                                      </p:cMediaNode>
                                    </p:audio>
                                  </p:sub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subTnLst>
                                    <p:audio>
                                      <p:cMediaNode>
                                        <p:cTn display="0" masterRel="sameClick">
                                          <p:stCondLst>
                                            <p:cond evt="begin" delay="0">
                                              <p:tn val="21"/>
                                            </p:cond>
                                          </p:stCondLst>
                                          <p:endCondLst>
                                            <p:cond evt="onStopAudio" delay="0">
                                              <p:tgtEl>
                                                <p:sldTgt/>
                                              </p:tgtEl>
                                            </p:cond>
                                          </p:endCondLst>
                                        </p:cTn>
                                        <p:tgtEl>
                                          <p:sndTgt r:embed="rId6" name="u salut.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500"/>
                                        <p:tgtEl>
                                          <p:spTgt spid="3"/>
                                        </p:tgtEl>
                                      </p:cBhvr>
                                    </p:animEffect>
                                  </p:childTnLst>
                                  <p:subTnLst>
                                    <p:audio>
                                      <p:cMediaNode>
                                        <p:cTn display="0" masterRel="sameClick">
                                          <p:stCondLst>
                                            <p:cond evt="begin" delay="0">
                                              <p:tn val="26"/>
                                            </p:cond>
                                          </p:stCondLst>
                                          <p:endCondLst>
                                            <p:cond evt="onStopAudio" delay="0">
                                              <p:tgtEl>
                                                <p:sldTgt/>
                                              </p:tgtEl>
                                            </p:cond>
                                          </p:endCondLst>
                                        </p:cTn>
                                        <p:tgtEl>
                                          <p:sndTgt r:embed="rId6" name="u salut.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500"/>
                                        <p:tgtEl>
                                          <p:spTgt spid="14"/>
                                        </p:tgtEl>
                                      </p:cBhvr>
                                    </p:animEffect>
                                  </p:childTnLst>
                                  <p:subTnLst>
                                    <p:audio>
                                      <p:cMediaNode>
                                        <p:cTn display="0" masterRel="sameClick">
                                          <p:stCondLst>
                                            <p:cond evt="begin" delay="0">
                                              <p:tn val="31"/>
                                            </p:cond>
                                          </p:stCondLst>
                                          <p:endCondLst>
                                            <p:cond evt="onStopAudio" delay="0">
                                              <p:tgtEl>
                                                <p:sldTgt/>
                                              </p:tgtEl>
                                            </p:cond>
                                          </p:endCondLst>
                                        </p:cTn>
                                        <p:tgtEl>
                                          <p:sndTgt r:embed="rId7" name="u vue.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fade">
                                      <p:cBhvr>
                                        <p:cTn id="38" dur="500"/>
                                        <p:tgtEl>
                                          <p:spTgt spid="5"/>
                                        </p:tgtEl>
                                      </p:cBhvr>
                                    </p:animEffect>
                                  </p:childTnLst>
                                  <p:subTnLst>
                                    <p:audio>
                                      <p:cMediaNode>
                                        <p:cTn display="0" masterRel="sameClick">
                                          <p:stCondLst>
                                            <p:cond evt="begin" delay="0">
                                              <p:tn val="36"/>
                                            </p:cond>
                                          </p:stCondLst>
                                          <p:endCondLst>
                                            <p:cond evt="onStopAudio" delay="0">
                                              <p:tgtEl>
                                                <p:sldTgt/>
                                              </p:tgtEl>
                                            </p:cond>
                                          </p:endCondLst>
                                        </p:cTn>
                                        <p:tgtEl>
                                          <p:sndTgt r:embed="rId7" name="u vue.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fade">
                                      <p:cBhvr>
                                        <p:cTn id="43" dur="500"/>
                                        <p:tgtEl>
                                          <p:spTgt spid="18"/>
                                        </p:tgtEl>
                                      </p:cBhvr>
                                    </p:animEffect>
                                  </p:childTnLst>
                                  <p:subTnLst>
                                    <p:audio>
                                      <p:cMediaNode>
                                        <p:cTn display="0" masterRel="sameClick">
                                          <p:stCondLst>
                                            <p:cond evt="begin" delay="0">
                                              <p:tn val="41"/>
                                            </p:cond>
                                          </p:stCondLst>
                                          <p:endCondLst>
                                            <p:cond evt="onStopAudio" delay="0">
                                              <p:tgtEl>
                                                <p:sldTgt/>
                                              </p:tgtEl>
                                            </p:cond>
                                          </p:endCondLst>
                                        </p:cTn>
                                        <p:tgtEl>
                                          <p:sndTgt r:embed="rId8" name="u amusant.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fade">
                                      <p:cBhvr>
                                        <p:cTn id="48" dur="500"/>
                                        <p:tgtEl>
                                          <p:spTgt spid="9"/>
                                        </p:tgtEl>
                                      </p:cBhvr>
                                    </p:animEffect>
                                  </p:childTnLst>
                                  <p:subTnLst>
                                    <p:audio>
                                      <p:cMediaNode>
                                        <p:cTn display="0" masterRel="sameClick">
                                          <p:stCondLst>
                                            <p:cond evt="begin" delay="0">
                                              <p:tn val="46"/>
                                            </p:cond>
                                          </p:stCondLst>
                                          <p:endCondLst>
                                            <p:cond evt="onStopAudio" delay="0">
                                              <p:tgtEl>
                                                <p:sldTgt/>
                                              </p:tgtEl>
                                            </p:cond>
                                          </p:endCondLst>
                                        </p:cTn>
                                        <p:tgtEl>
                                          <p:sndTgt r:embed="rId8" name="u amusant.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fade">
                                      <p:cBhvr>
                                        <p:cTn id="53" dur="500"/>
                                        <p:tgtEl>
                                          <p:spTgt spid="15"/>
                                        </p:tgtEl>
                                      </p:cBhvr>
                                    </p:animEffect>
                                  </p:childTnLst>
                                  <p:subTnLst>
                                    <p:audio>
                                      <p:cMediaNode>
                                        <p:cTn display="0" masterRel="sameClick">
                                          <p:stCondLst>
                                            <p:cond evt="begin" delay="0">
                                              <p:tn val="51"/>
                                            </p:cond>
                                          </p:stCondLst>
                                          <p:endCondLst>
                                            <p:cond evt="onStopAudio" delay="0">
                                              <p:tgtEl>
                                                <p:sldTgt/>
                                              </p:tgtEl>
                                            </p:cond>
                                          </p:endCondLst>
                                        </p:cTn>
                                        <p:tgtEl>
                                          <p:sndTgt r:embed="rId9" name="u sur.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6"/>
                                        </p:tgtEl>
                                        <p:attrNameLst>
                                          <p:attrName>style.visibility</p:attrName>
                                        </p:attrNameLst>
                                      </p:cBhvr>
                                      <p:to>
                                        <p:strVal val="visible"/>
                                      </p:to>
                                    </p:set>
                                    <p:animEffect transition="in" filter="fade">
                                      <p:cBhvr>
                                        <p:cTn id="58" dur="500"/>
                                        <p:tgtEl>
                                          <p:spTgt spid="6"/>
                                        </p:tgtEl>
                                      </p:cBhvr>
                                    </p:animEffect>
                                  </p:childTnLst>
                                  <p:subTnLst>
                                    <p:audio>
                                      <p:cMediaNode>
                                        <p:cTn display="0" masterRel="sameClick">
                                          <p:stCondLst>
                                            <p:cond evt="begin" delay="0">
                                              <p:tn val="56"/>
                                            </p:cond>
                                          </p:stCondLst>
                                          <p:endCondLst>
                                            <p:cond evt="onStopAudio" delay="0">
                                              <p:tgtEl>
                                                <p:sldTgt/>
                                              </p:tgtEl>
                                            </p:cond>
                                          </p:endCondLst>
                                        </p:cTn>
                                        <p:tgtEl>
                                          <p:sndTgt r:embed="rId9" name="u sur.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fade">
                                      <p:cBhvr>
                                        <p:cTn id="63" dur="500"/>
                                        <p:tgtEl>
                                          <p:spTgt spid="16"/>
                                        </p:tgtEl>
                                      </p:cBhvr>
                                    </p:animEffect>
                                  </p:childTnLst>
                                  <p:subTnLst>
                                    <p:audio>
                                      <p:cMediaNode>
                                        <p:cTn display="0" masterRel="sameClick">
                                          <p:stCondLst>
                                            <p:cond evt="begin" delay="0">
                                              <p:tn val="61"/>
                                            </p:cond>
                                          </p:stCondLst>
                                          <p:endCondLst>
                                            <p:cond evt="onStopAudio" delay="0">
                                              <p:tgtEl>
                                                <p:sldTgt/>
                                              </p:tgtEl>
                                            </p:cond>
                                          </p:endCondLst>
                                        </p:cTn>
                                        <p:tgtEl>
                                          <p:sndTgt r:embed="rId10" name="u utiliser.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17"/>
                                        </p:tgtEl>
                                        <p:attrNameLst>
                                          <p:attrName>style.visibility</p:attrName>
                                        </p:attrNameLst>
                                      </p:cBhvr>
                                      <p:to>
                                        <p:strVal val="visible"/>
                                      </p:to>
                                    </p:set>
                                    <p:animEffect transition="in" filter="fade">
                                      <p:cBhvr>
                                        <p:cTn id="68" dur="500"/>
                                        <p:tgtEl>
                                          <p:spTgt spid="17"/>
                                        </p:tgtEl>
                                      </p:cBhvr>
                                    </p:animEffect>
                                  </p:childTnLst>
                                  <p:subTnLst>
                                    <p:audio>
                                      <p:cMediaNode>
                                        <p:cTn display="0" masterRel="sameClick">
                                          <p:stCondLst>
                                            <p:cond evt="begin" delay="0">
                                              <p:tn val="66"/>
                                            </p:cond>
                                          </p:stCondLst>
                                          <p:endCondLst>
                                            <p:cond evt="onStopAudio" delay="0">
                                              <p:tgtEl>
                                                <p:sldTgt/>
                                              </p:tgtEl>
                                            </p:cond>
                                          </p:endCondLst>
                                        </p:cTn>
                                        <p:tgtEl>
                                          <p:sndTgt r:embed="rId10" name="u utilis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animBg="1"/>
      <p:bldP spid="12" grpId="0"/>
      <p:bldP spid="7" grpId="0"/>
      <p:bldP spid="18" grpId="0"/>
      <p:bldP spid="15" grpId="0"/>
      <p:bldP spid="6" grpId="0"/>
      <p:bldP spid="14" grpId="0"/>
      <p:bldP spid="16" grpId="0"/>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37667"/>
            <a:ext cx="10515600" cy="1325563"/>
          </a:xfrm>
        </p:spPr>
        <p:txBody>
          <a:bodyPr>
            <a:normAutofit fontScale="90000"/>
          </a:bodyPr>
          <a:lstStyle/>
          <a:p>
            <a:pPr algn="ctr"/>
            <a:r>
              <a:rPr lang="en-GB" sz="13300" b="1" dirty="0">
                <a:solidFill>
                  <a:srgbClr val="115076"/>
                </a:solidFill>
                <a:cs typeface="Calibri" panose="020F0502020204030204" pitchFamily="34" charset="0"/>
              </a:rPr>
              <a:t>u</a:t>
            </a:r>
            <a:endParaRPr lang="en-GB" dirty="0"/>
          </a:p>
        </p:txBody>
      </p:sp>
      <p:sp>
        <p:nvSpPr>
          <p:cNvPr id="2" name="Rounded Rectangle 1" descr="rectangle"/>
          <p:cNvSpPr/>
          <p:nvPr/>
        </p:nvSpPr>
        <p:spPr>
          <a:xfrm>
            <a:off x="4597752" y="1509039"/>
            <a:ext cx="3007386" cy="3282041"/>
          </a:xfrm>
          <a:prstGeom prst="roundRect">
            <a:avLst/>
          </a:prstGeom>
          <a:no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2" name="TextBox 11"/>
          <p:cNvSpPr txBox="1"/>
          <p:nvPr/>
        </p:nvSpPr>
        <p:spPr>
          <a:xfrm>
            <a:off x="5286214" y="3626568"/>
            <a:ext cx="161957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t</a:t>
            </a:r>
            <a:r>
              <a:rPr kumimoji="0" lang="en-GB" sz="60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u</a:t>
            </a:r>
            <a:endParaRPr kumimoji="0" lang="en-GB" sz="60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885061" y="492679"/>
            <a:ext cx="300738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Sal</a:t>
            </a:r>
            <a:r>
              <a:rPr kumimoji="0" lang="en-GB" sz="60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t</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 !</a:t>
            </a:r>
          </a:p>
        </p:txBody>
      </p:sp>
      <p:sp>
        <p:nvSpPr>
          <p:cNvPr id="18" name="TextBox 17"/>
          <p:cNvSpPr txBox="1"/>
          <p:nvPr/>
        </p:nvSpPr>
        <p:spPr>
          <a:xfrm>
            <a:off x="238051" y="3555326"/>
            <a:ext cx="430140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am</a:t>
            </a:r>
            <a:r>
              <a:rPr kumimoji="0" lang="en-GB" sz="60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sant</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5" name="TextBox 14"/>
          <p:cNvSpPr txBox="1"/>
          <p:nvPr/>
        </p:nvSpPr>
        <p:spPr>
          <a:xfrm>
            <a:off x="4597752" y="4808780"/>
            <a:ext cx="300738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a:t>
            </a:r>
            <a:r>
              <a:rPr kumimoji="0" lang="en-GB" sz="60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u</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r</a:t>
            </a:r>
          </a:p>
        </p:txBody>
      </p:sp>
      <p:sp>
        <p:nvSpPr>
          <p:cNvPr id="14" name="TextBox 13"/>
          <p:cNvSpPr txBox="1"/>
          <p:nvPr/>
        </p:nvSpPr>
        <p:spPr>
          <a:xfrm>
            <a:off x="8711449" y="492678"/>
            <a:ext cx="300738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v</a:t>
            </a:r>
            <a:r>
              <a:rPr kumimoji="0" lang="en-GB" sz="60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6" name="TextBox 15"/>
          <p:cNvSpPr txBox="1"/>
          <p:nvPr/>
        </p:nvSpPr>
        <p:spPr>
          <a:xfrm>
            <a:off x="8587212" y="3626568"/>
            <a:ext cx="300738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u</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tiliser</a:t>
            </a:r>
          </a:p>
        </p:txBody>
      </p:sp>
      <p:pic>
        <p:nvPicPr>
          <p:cNvPr id="10" name="Picture 2" descr="boy pointing to a girl">
            <a:extLst>
              <a:ext uri="{FF2B5EF4-FFF2-40B4-BE49-F238E27FC236}">
                <a16:creationId xmlns:a16="http://schemas.microsoft.com/office/drawing/2014/main" id="{BF82274D-4B20-C144-A063-8C9122DE8857}"/>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348662" y="1829232"/>
            <a:ext cx="1960949" cy="1726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24414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u.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4" name="tu.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subTnLst>
                                    <p:audio>
                                      <p:cMediaNode>
                                        <p:cTn display="0" masterRel="sameClick">
                                          <p:stCondLst>
                                            <p:cond evt="begin" delay="0">
                                              <p:tn val="13"/>
                                            </p:cond>
                                          </p:stCondLst>
                                          <p:endCondLst>
                                            <p:cond evt="onStopAudio" delay="0">
                                              <p:tgtEl>
                                                <p:sldTgt/>
                                              </p:tgtEl>
                                            </p:cond>
                                          </p:endCondLst>
                                        </p:cTn>
                                        <p:tgtEl>
                                          <p:sndTgt r:embed="rId5" name="u tu.wav"/>
                                        </p:tgtEl>
                                      </p:cMediaNode>
                                    </p:audio>
                                  </p:subTnLst>
                                </p:cTn>
                              </p:par>
                              <p:par>
                                <p:cTn id="16" presetID="10"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subTnLst>
                                    <p:audio>
                                      <p:cMediaNode>
                                        <p:cTn display="0" masterRel="sameClick">
                                          <p:stCondLst>
                                            <p:cond evt="begin" delay="0">
                                              <p:tn val="21"/>
                                            </p:cond>
                                          </p:stCondLst>
                                          <p:endCondLst>
                                            <p:cond evt="onStopAudio" delay="0">
                                              <p:tgtEl>
                                                <p:sldTgt/>
                                              </p:tgtEl>
                                            </p:cond>
                                          </p:endCondLst>
                                        </p:cTn>
                                        <p:tgtEl>
                                          <p:sndTgt r:embed="rId6" name="u salut.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subTnLst>
                                    <p:audio>
                                      <p:cMediaNode>
                                        <p:cTn display="0" masterRel="sameClick">
                                          <p:stCondLst>
                                            <p:cond evt="begin" delay="0">
                                              <p:tn val="26"/>
                                            </p:cond>
                                          </p:stCondLst>
                                          <p:endCondLst>
                                            <p:cond evt="onStopAudio" delay="0">
                                              <p:tgtEl>
                                                <p:sldTgt/>
                                              </p:tgtEl>
                                            </p:cond>
                                          </p:endCondLst>
                                        </p:cTn>
                                        <p:tgtEl>
                                          <p:sndTgt r:embed="rId7" name="u vue.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500"/>
                                        <p:tgtEl>
                                          <p:spTgt spid="18"/>
                                        </p:tgtEl>
                                      </p:cBhvr>
                                    </p:animEffect>
                                  </p:childTnLst>
                                  <p:subTnLst>
                                    <p:audio>
                                      <p:cMediaNode>
                                        <p:cTn display="0" masterRel="sameClick">
                                          <p:stCondLst>
                                            <p:cond evt="begin" delay="0">
                                              <p:tn val="31"/>
                                            </p:cond>
                                          </p:stCondLst>
                                          <p:endCondLst>
                                            <p:cond evt="onStopAudio" delay="0">
                                              <p:tgtEl>
                                                <p:sldTgt/>
                                              </p:tgtEl>
                                            </p:cond>
                                          </p:endCondLst>
                                        </p:cTn>
                                        <p:tgtEl>
                                          <p:sndTgt r:embed="rId8" name="u amusant.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500"/>
                                        <p:tgtEl>
                                          <p:spTgt spid="15"/>
                                        </p:tgtEl>
                                      </p:cBhvr>
                                    </p:animEffect>
                                  </p:childTnLst>
                                  <p:subTnLst>
                                    <p:audio>
                                      <p:cMediaNode>
                                        <p:cTn display="0" masterRel="sameClick">
                                          <p:stCondLst>
                                            <p:cond evt="begin" delay="0">
                                              <p:tn val="36"/>
                                            </p:cond>
                                          </p:stCondLst>
                                          <p:endCondLst>
                                            <p:cond evt="onStopAudio" delay="0">
                                              <p:tgtEl>
                                                <p:sldTgt/>
                                              </p:tgtEl>
                                            </p:cond>
                                          </p:endCondLst>
                                        </p:cTn>
                                        <p:tgtEl>
                                          <p:sndTgt r:embed="rId9" name="u sur.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fade">
                                      <p:cBhvr>
                                        <p:cTn id="43" dur="500"/>
                                        <p:tgtEl>
                                          <p:spTgt spid="16"/>
                                        </p:tgtEl>
                                      </p:cBhvr>
                                    </p:animEffect>
                                  </p:childTnLst>
                                  <p:subTnLst>
                                    <p:audio>
                                      <p:cMediaNode>
                                        <p:cTn display="0" masterRel="sameClick">
                                          <p:stCondLst>
                                            <p:cond evt="begin" delay="0">
                                              <p:tn val="41"/>
                                            </p:cond>
                                          </p:stCondLst>
                                          <p:endCondLst>
                                            <p:cond evt="onStopAudio" delay="0">
                                              <p:tgtEl>
                                                <p:sldTgt/>
                                              </p:tgtEl>
                                            </p:cond>
                                          </p:endCondLst>
                                        </p:cTn>
                                        <p:tgtEl>
                                          <p:sndTgt r:embed="rId10" name="u utilis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animBg="1"/>
      <p:bldP spid="12" grpId="0"/>
      <p:bldP spid="7" grpId="0"/>
      <p:bldP spid="18" grpId="0"/>
      <p:bldP spid="15" grpId="0"/>
      <p:bldP spid="14" grpId="0"/>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37667"/>
            <a:ext cx="10515600" cy="1325563"/>
          </a:xfrm>
        </p:spPr>
        <p:txBody>
          <a:bodyPr>
            <a:normAutofit fontScale="90000"/>
          </a:bodyPr>
          <a:lstStyle/>
          <a:p>
            <a:pPr algn="ctr"/>
            <a:r>
              <a:rPr lang="en-GB" sz="13300" b="1" dirty="0">
                <a:solidFill>
                  <a:srgbClr val="115076"/>
                </a:solidFill>
                <a:cs typeface="Calibri" panose="020F0502020204030204" pitchFamily="34" charset="0"/>
              </a:rPr>
              <a:t>u</a:t>
            </a:r>
            <a:endParaRPr lang="en-GB" dirty="0"/>
          </a:p>
        </p:txBody>
      </p:sp>
      <p:sp>
        <p:nvSpPr>
          <p:cNvPr id="2" name="Rounded Rectangle 1" descr="rectangle"/>
          <p:cNvSpPr/>
          <p:nvPr/>
        </p:nvSpPr>
        <p:spPr>
          <a:xfrm>
            <a:off x="4597752" y="1509039"/>
            <a:ext cx="3007386" cy="3282041"/>
          </a:xfrm>
          <a:prstGeom prst="roundRect">
            <a:avLst/>
          </a:prstGeom>
          <a:no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2" name="TextBox 11"/>
          <p:cNvSpPr txBox="1"/>
          <p:nvPr/>
        </p:nvSpPr>
        <p:spPr>
          <a:xfrm>
            <a:off x="5286214" y="3626568"/>
            <a:ext cx="161957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t</a:t>
            </a:r>
            <a:r>
              <a:rPr kumimoji="0" lang="en-GB" sz="60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u</a:t>
            </a:r>
            <a:endParaRPr kumimoji="0" lang="en-GB" sz="60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885061" y="492679"/>
            <a:ext cx="300738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Sal</a:t>
            </a:r>
            <a:r>
              <a:rPr kumimoji="0" lang="en-GB" sz="60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t</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 !</a:t>
            </a:r>
          </a:p>
        </p:txBody>
      </p:sp>
      <p:sp>
        <p:nvSpPr>
          <p:cNvPr id="18" name="TextBox 17"/>
          <p:cNvSpPr txBox="1"/>
          <p:nvPr/>
        </p:nvSpPr>
        <p:spPr>
          <a:xfrm>
            <a:off x="238051" y="3555326"/>
            <a:ext cx="430140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am</a:t>
            </a:r>
            <a:r>
              <a:rPr kumimoji="0" lang="en-GB" sz="60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sant</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5" name="TextBox 14"/>
          <p:cNvSpPr txBox="1"/>
          <p:nvPr/>
        </p:nvSpPr>
        <p:spPr>
          <a:xfrm>
            <a:off x="4597752" y="4808780"/>
            <a:ext cx="300738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a:t>
            </a:r>
            <a:r>
              <a:rPr kumimoji="0" lang="en-GB" sz="60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u</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r</a:t>
            </a:r>
          </a:p>
        </p:txBody>
      </p:sp>
      <p:sp>
        <p:nvSpPr>
          <p:cNvPr id="14" name="TextBox 13"/>
          <p:cNvSpPr txBox="1"/>
          <p:nvPr/>
        </p:nvSpPr>
        <p:spPr>
          <a:xfrm>
            <a:off x="8711449" y="492678"/>
            <a:ext cx="300738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v</a:t>
            </a:r>
            <a:r>
              <a:rPr kumimoji="0" lang="en-GB" sz="60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6" name="TextBox 15"/>
          <p:cNvSpPr txBox="1"/>
          <p:nvPr/>
        </p:nvSpPr>
        <p:spPr>
          <a:xfrm>
            <a:off x="8587212" y="3626568"/>
            <a:ext cx="300738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u</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tiliser</a:t>
            </a:r>
          </a:p>
        </p:txBody>
      </p:sp>
      <p:pic>
        <p:nvPicPr>
          <p:cNvPr id="10" name="Picture 2" descr="boy pointing to a girl">
            <a:extLst>
              <a:ext uri="{FF2B5EF4-FFF2-40B4-BE49-F238E27FC236}">
                <a16:creationId xmlns:a16="http://schemas.microsoft.com/office/drawing/2014/main" id="{BF82274D-4B20-C144-A063-8C9122DE885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48662" y="1829232"/>
            <a:ext cx="1960949" cy="1726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32269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500"/>
                                        <p:tgtEl>
                                          <p:spTgt spid="18"/>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500"/>
                                        <p:tgtEl>
                                          <p:spTgt spid="15"/>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fade">
                                      <p:cBhvr>
                                        <p:cTn id="4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animBg="1"/>
      <p:bldP spid="12" grpId="0"/>
      <p:bldP spid="7" grpId="0"/>
      <p:bldP spid="18" grpId="0"/>
      <p:bldP spid="15" grpId="0"/>
      <p:bldP spid="14" grpId="0"/>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Phonétique</a:t>
            </a:r>
            <a:r>
              <a:rPr lang="en-GB" sz="3600" b="1" dirty="0">
                <a:solidFill>
                  <a:schemeClr val="bg1"/>
                </a:solidFill>
              </a:rPr>
              <a:t>  </a:t>
            </a:r>
          </a:p>
        </p:txBody>
      </p:sp>
      <p:sp>
        <p:nvSpPr>
          <p:cNvPr id="2" name="TextBox 1">
            <a:extLst>
              <a:ext uri="{FF2B5EF4-FFF2-40B4-BE49-F238E27FC236}">
                <a16:creationId xmlns:a16="http://schemas.microsoft.com/office/drawing/2014/main" id="{F5AEF9DF-2FD5-1442-9E84-D31130754D83}"/>
              </a:ext>
            </a:extLst>
          </p:cNvPr>
          <p:cNvSpPr txBox="1"/>
          <p:nvPr/>
        </p:nvSpPr>
        <p:spPr>
          <a:xfrm>
            <a:off x="180000" y="1296000"/>
            <a:ext cx="9334703" cy="584775"/>
          </a:xfrm>
          <a:prstGeom prst="rect">
            <a:avLst/>
          </a:prstGeom>
          <a:noFill/>
        </p:spPr>
        <p:txBody>
          <a:bodyPr wrap="square" rtlCol="0">
            <a:spAutoFit/>
          </a:bodyPr>
          <a:lstStyle/>
          <a:p>
            <a:pPr lvl="0">
              <a:defRPr/>
            </a:pPr>
            <a:r>
              <a:rPr lang="en-US" sz="3200" dirty="0" err="1">
                <a:solidFill>
                  <a:srgbClr val="4472C4">
                    <a:lumMod val="50000"/>
                  </a:srgbClr>
                </a:solidFill>
              </a:rPr>
              <a:t>Écoute</a:t>
            </a:r>
            <a:r>
              <a:rPr lang="en-US" sz="3200" dirty="0">
                <a:solidFill>
                  <a:srgbClr val="4472C4">
                    <a:lumMod val="50000"/>
                  </a:srgbClr>
                </a:solidFill>
                <a:latin typeface="Century Gothic" panose="020F0302020204030204"/>
              </a:rPr>
              <a:t>.</a:t>
            </a:r>
            <a:r>
              <a:rPr kumimoji="0" lang="en-US" sz="3200" i="0" u="none" strike="noStrike" kern="1200" cap="none" spc="0" normalizeH="0" baseline="0" noProof="0" dirty="0">
                <a:ln>
                  <a:noFill/>
                </a:ln>
                <a:solidFill>
                  <a:srgbClr val="4472C4">
                    <a:lumMod val="50000"/>
                  </a:srgbClr>
                </a:solidFill>
                <a:effectLst/>
                <a:uLnTx/>
                <a:uFillTx/>
                <a:latin typeface="Century Gothic" panose="020F0302020204030204"/>
              </a:rPr>
              <a:t> </a:t>
            </a:r>
            <a:r>
              <a:rPr lang="en-US" sz="3200" dirty="0" err="1">
                <a:solidFill>
                  <a:srgbClr val="4472C4">
                    <a:lumMod val="50000"/>
                  </a:srgbClr>
                </a:solidFill>
                <a:latin typeface="Century Gothic" panose="020F0302020204030204"/>
              </a:rPr>
              <a:t>C’est</a:t>
            </a:r>
            <a:r>
              <a:rPr lang="en-US" sz="3200" dirty="0">
                <a:solidFill>
                  <a:srgbClr val="4472C4">
                    <a:lumMod val="50000"/>
                  </a:srgbClr>
                </a:solidFill>
                <a:latin typeface="Century Gothic" panose="020F0302020204030204"/>
              </a:rPr>
              <a:t> </a:t>
            </a:r>
            <a:r>
              <a:rPr kumimoji="0" lang="en-US" sz="3200" i="0" u="none" strike="noStrike" kern="1200" cap="none" spc="0" normalizeH="0" baseline="0" noProof="0" dirty="0">
                <a:ln>
                  <a:noFill/>
                </a:ln>
                <a:solidFill>
                  <a:srgbClr val="4472C4">
                    <a:lumMod val="50000"/>
                  </a:srgbClr>
                </a:solidFill>
                <a:effectLst/>
                <a:uLnTx/>
                <a:uFillTx/>
                <a:latin typeface="Century Gothic" panose="020F0302020204030204"/>
              </a:rPr>
              <a:t>[u] </a:t>
            </a:r>
            <a:r>
              <a:rPr kumimoji="0" lang="en-US" sz="3200" i="0" u="none" strike="noStrike" kern="1200" cap="none" spc="0" normalizeH="0" baseline="0" noProof="0" dirty="0" err="1">
                <a:ln>
                  <a:noFill/>
                </a:ln>
                <a:solidFill>
                  <a:srgbClr val="4472C4">
                    <a:lumMod val="50000"/>
                  </a:srgbClr>
                </a:solidFill>
                <a:effectLst/>
                <a:uLnTx/>
                <a:uFillTx/>
                <a:latin typeface="Century Gothic" panose="020F0302020204030204"/>
              </a:rPr>
              <a:t>ou</a:t>
            </a:r>
            <a:r>
              <a:rPr kumimoji="0" lang="en-US" sz="3200" i="0" u="none" strike="noStrike" kern="1200" cap="none" spc="0" normalizeH="0" baseline="0" noProof="0" dirty="0">
                <a:ln>
                  <a:noFill/>
                </a:ln>
                <a:solidFill>
                  <a:srgbClr val="4472C4">
                    <a:lumMod val="50000"/>
                  </a:srgbClr>
                </a:solidFill>
                <a:effectLst/>
                <a:uLnTx/>
                <a:uFillTx/>
                <a:latin typeface="Century Gothic" panose="020F0302020204030204"/>
              </a:rPr>
              <a:t> [</a:t>
            </a:r>
            <a:r>
              <a:rPr kumimoji="0" lang="en-US" sz="3200" i="0" u="none" strike="noStrike" kern="1200" cap="none" spc="0" normalizeH="0" baseline="0" noProof="0" dirty="0" err="1">
                <a:ln>
                  <a:noFill/>
                </a:ln>
                <a:solidFill>
                  <a:srgbClr val="4472C4">
                    <a:lumMod val="50000"/>
                  </a:srgbClr>
                </a:solidFill>
                <a:effectLst/>
                <a:uLnTx/>
                <a:uFillTx/>
                <a:latin typeface="Century Gothic" panose="020F0302020204030204"/>
              </a:rPr>
              <a:t>eu</a:t>
            </a:r>
            <a:r>
              <a:rPr kumimoji="0" lang="en-US" sz="3200" i="0" u="none" strike="noStrike" kern="1200" cap="none" spc="0" normalizeH="0" baseline="0" noProof="0" dirty="0">
                <a:ln>
                  <a:noFill/>
                </a:ln>
                <a:solidFill>
                  <a:srgbClr val="4472C4">
                    <a:lumMod val="50000"/>
                  </a:srgbClr>
                </a:solidFill>
                <a:effectLst/>
                <a:uLnTx/>
                <a:uFillTx/>
                <a:latin typeface="Century Gothic" panose="020F0302020204030204"/>
              </a:rPr>
              <a:t>] ? </a:t>
            </a:r>
          </a:p>
        </p:txBody>
      </p:sp>
      <p:pic>
        <p:nvPicPr>
          <p:cNvPr id="1026" name="Picture 2" descr="List Add Clip Art">
            <a:hlinkClick r:id="" action="ppaction://noaction">
              <a:snd r:embed="rId4" name="plus.wav"/>
            </a:hlinkClick>
            <a:extLst>
              <a:ext uri="{FF2B5EF4-FFF2-40B4-BE49-F238E27FC236}">
                <a16:creationId xmlns:a16="http://schemas.microsoft.com/office/drawing/2014/main" id="{D2802642-0886-4CDE-B96E-A9C75556D25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0055" y="2286000"/>
            <a:ext cx="1207851" cy="1143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9EB0E738-FC44-46E7-9B0B-D20C4FC17CCD}"/>
              </a:ext>
            </a:extLst>
          </p:cNvPr>
          <p:cNvSpPr txBox="1"/>
          <p:nvPr/>
        </p:nvSpPr>
        <p:spPr>
          <a:xfrm>
            <a:off x="405390" y="3427200"/>
            <a:ext cx="141123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dirty="0">
                <a:solidFill>
                  <a:srgbClr val="4472C4">
                    <a:lumMod val="50000"/>
                  </a:srgbClr>
                </a:solidFill>
                <a:latin typeface="Century Gothic" panose="020F0302020204030204"/>
              </a:rPr>
              <a:t>p</a:t>
            </a:r>
            <a:r>
              <a:rPr kumimoji="0" lang="en-US" sz="36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 </a:t>
            </a:r>
            <a:r>
              <a:rPr kumimoji="0" lang="en-US" sz="3600" b="1" i="0" u="none" strike="noStrike" kern="1200" cap="none" spc="0" normalizeH="0" baseline="0" noProof="0" dirty="0">
                <a:ln>
                  <a:noFill/>
                </a:ln>
                <a:solidFill>
                  <a:srgbClr val="FA6500"/>
                </a:solidFill>
                <a:effectLst/>
                <a:uLnTx/>
                <a:uFillTx/>
                <a:latin typeface="Century Gothic" panose="020F0302020204030204"/>
                <a:ea typeface="+mn-ea"/>
                <a:cs typeface="+mn-cs"/>
              </a:rPr>
              <a:t>u </a:t>
            </a:r>
            <a:r>
              <a:rPr kumimoji="0" lang="en-US" sz="36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a:t>
            </a:r>
          </a:p>
        </p:txBody>
      </p:sp>
      <p:pic>
        <p:nvPicPr>
          <p:cNvPr id="1028" name="Picture 4" descr="Hand With Money Clipart Image">
            <a:hlinkClick r:id="" action="ppaction://noaction">
              <a:snd r:embed="rId6" name="genereux.wav"/>
            </a:hlinkClick>
            <a:extLst>
              <a:ext uri="{FF2B5EF4-FFF2-40B4-BE49-F238E27FC236}">
                <a16:creationId xmlns:a16="http://schemas.microsoft.com/office/drawing/2014/main" id="{BBC2C7DE-86F4-4A54-8CC6-A1A5C7235C27}"/>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1775" b="27381"/>
          <a:stretch/>
        </p:blipFill>
        <p:spPr bwMode="auto">
          <a:xfrm>
            <a:off x="2770159" y="2002395"/>
            <a:ext cx="1802465" cy="151906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7195799C-BF55-4824-A911-37FB6B93D392}"/>
              </a:ext>
            </a:extLst>
          </p:cNvPr>
          <p:cNvSpPr txBox="1"/>
          <p:nvPr/>
        </p:nvSpPr>
        <p:spPr>
          <a:xfrm>
            <a:off x="2612566" y="3427200"/>
            <a:ext cx="238238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dirty="0" err="1">
                <a:solidFill>
                  <a:srgbClr val="4472C4">
                    <a:lumMod val="50000"/>
                  </a:srgbClr>
                </a:solidFill>
                <a:latin typeface="Century Gothic" panose="020F0302020204030204"/>
              </a:rPr>
              <a:t>génér</a:t>
            </a:r>
            <a:r>
              <a:rPr lang="en-US" sz="3600" b="1" dirty="0" err="1">
                <a:solidFill>
                  <a:srgbClr val="FA6500"/>
                </a:solidFill>
                <a:latin typeface="Century Gothic" panose="020F0302020204030204"/>
              </a:rPr>
              <a:t>eu</a:t>
            </a:r>
            <a:r>
              <a:rPr kumimoji="0" lang="en-US" sz="36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x</a:t>
            </a:r>
          </a:p>
        </p:txBody>
      </p:sp>
      <p:sp>
        <p:nvSpPr>
          <p:cNvPr id="11" name="TextBox 10">
            <a:extLst>
              <a:ext uri="{FF2B5EF4-FFF2-40B4-BE49-F238E27FC236}">
                <a16:creationId xmlns:a16="http://schemas.microsoft.com/office/drawing/2014/main" id="{D34298F8-535D-409A-8525-1AFA832FA231}"/>
              </a:ext>
            </a:extLst>
          </p:cNvPr>
          <p:cNvSpPr txBox="1"/>
          <p:nvPr/>
        </p:nvSpPr>
        <p:spPr>
          <a:xfrm>
            <a:off x="7932344" y="3427200"/>
            <a:ext cx="157162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a:t>
            </a:r>
            <a:r>
              <a:rPr kumimoji="0" lang="en-US" sz="3600" b="1" i="0" u="none" strike="noStrike" kern="1200" cap="none" spc="0" normalizeH="0" baseline="0" noProof="0" dirty="0">
                <a:ln>
                  <a:noFill/>
                </a:ln>
                <a:solidFill>
                  <a:srgbClr val="FA6500"/>
                </a:solidFill>
                <a:effectLst/>
                <a:uLnTx/>
                <a:uFillTx/>
                <a:latin typeface="Century Gothic" panose="020F0302020204030204"/>
                <a:ea typeface="+mn-ea"/>
                <a:cs typeface="+mn-cs"/>
              </a:rPr>
              <a:t>eu</a:t>
            </a:r>
            <a:r>
              <a:rPr kumimoji="0" lang="en-US" sz="36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x</a:t>
            </a:r>
          </a:p>
        </p:txBody>
      </p:sp>
      <p:sp>
        <p:nvSpPr>
          <p:cNvPr id="3" name="Rectangle 2">
            <a:hlinkClick r:id="" action="ppaction://noaction">
              <a:snd r:embed="rId8" name="deux.wav"/>
            </a:hlinkClick>
            <a:extLst>
              <a:ext uri="{FF2B5EF4-FFF2-40B4-BE49-F238E27FC236}">
                <a16:creationId xmlns:a16="http://schemas.microsoft.com/office/drawing/2014/main" id="{870C7A4E-668E-4DF2-831C-5F0E0FA55469}"/>
              </a:ext>
            </a:extLst>
          </p:cNvPr>
          <p:cNvSpPr/>
          <p:nvPr/>
        </p:nvSpPr>
        <p:spPr>
          <a:xfrm>
            <a:off x="8070311" y="2233958"/>
            <a:ext cx="1072108" cy="1323439"/>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8000" b="1" cap="none" spc="0" dirty="0">
                <a:ln/>
                <a:solidFill>
                  <a:srgbClr val="FFC000"/>
                </a:solidFill>
                <a:effectLst/>
              </a:rPr>
              <a:t>2</a:t>
            </a:r>
          </a:p>
        </p:txBody>
      </p:sp>
      <p:sp>
        <p:nvSpPr>
          <p:cNvPr id="13" name="TextBox 12">
            <a:extLst>
              <a:ext uri="{FF2B5EF4-FFF2-40B4-BE49-F238E27FC236}">
                <a16:creationId xmlns:a16="http://schemas.microsoft.com/office/drawing/2014/main" id="{EEF8304D-D82B-4473-9AD7-8E15878E57D9}"/>
              </a:ext>
            </a:extLst>
          </p:cNvPr>
          <p:cNvSpPr txBox="1"/>
          <p:nvPr/>
        </p:nvSpPr>
        <p:spPr>
          <a:xfrm>
            <a:off x="9540547" y="5554800"/>
            <a:ext cx="238238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fam</a:t>
            </a:r>
            <a:r>
              <a:rPr kumimoji="0" lang="en-US" sz="3600" b="1" i="0" u="none" strike="noStrike" kern="1200" cap="none" spc="0" normalizeH="0" baseline="0" noProof="0" dirty="0" err="1">
                <a:ln>
                  <a:noFill/>
                </a:ln>
                <a:solidFill>
                  <a:srgbClr val="FA6500"/>
                </a:solidFill>
                <a:effectLst/>
                <a:uLnTx/>
                <a:uFillTx/>
                <a:latin typeface="Century Gothic" panose="020F0302020204030204"/>
                <a:ea typeface="+mn-ea"/>
                <a:cs typeface="+mn-cs"/>
              </a:rPr>
              <a:t>eu</a:t>
            </a:r>
            <a:r>
              <a:rPr kumimoji="0" lang="en-US" sz="36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x</a:t>
            </a:r>
            <a:endParaRPr kumimoji="0" lang="en-US" sz="36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1032" name="Picture 8" descr="Prison Cell Clip Art">
            <a:hlinkClick r:id="" action="ppaction://noaction">
              <a:snd r:embed="rId9" name="cellule.wav"/>
            </a:hlinkClick>
            <a:extLst>
              <a:ext uri="{FF2B5EF4-FFF2-40B4-BE49-F238E27FC236}">
                <a16:creationId xmlns:a16="http://schemas.microsoft.com/office/drawing/2014/main" id="{70DFA94C-0F3A-4C11-833C-A16070F092C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890310" y="2001813"/>
            <a:ext cx="981385" cy="1452934"/>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A33F4414-0513-4178-B63E-171D47A80E54}"/>
              </a:ext>
            </a:extLst>
          </p:cNvPr>
          <p:cNvSpPr txBox="1"/>
          <p:nvPr/>
        </p:nvSpPr>
        <p:spPr>
          <a:xfrm>
            <a:off x="5307915" y="3427200"/>
            <a:ext cx="188913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dirty="0">
                <a:solidFill>
                  <a:srgbClr val="4472C4">
                    <a:lumMod val="50000"/>
                  </a:srgbClr>
                </a:solidFill>
                <a:latin typeface="Century Gothic" panose="020F0302020204030204"/>
              </a:rPr>
              <a:t>cell </a:t>
            </a:r>
            <a:r>
              <a:rPr lang="en-US" sz="3600" b="1" dirty="0">
                <a:solidFill>
                  <a:srgbClr val="FA6500"/>
                </a:solidFill>
                <a:latin typeface="Century Gothic" panose="020F0302020204030204"/>
              </a:rPr>
              <a:t>u </a:t>
            </a:r>
            <a:r>
              <a:rPr kumimoji="0" lang="en-US" sz="36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le</a:t>
            </a:r>
          </a:p>
        </p:txBody>
      </p:sp>
      <p:sp>
        <p:nvSpPr>
          <p:cNvPr id="16" name="TextBox 15">
            <a:extLst>
              <a:ext uri="{FF2B5EF4-FFF2-40B4-BE49-F238E27FC236}">
                <a16:creationId xmlns:a16="http://schemas.microsoft.com/office/drawing/2014/main" id="{C4904652-E434-4FF0-A86E-41F32E9C20E6}"/>
              </a:ext>
            </a:extLst>
          </p:cNvPr>
          <p:cNvSpPr txBox="1"/>
          <p:nvPr/>
        </p:nvSpPr>
        <p:spPr>
          <a:xfrm>
            <a:off x="6377453" y="5554800"/>
            <a:ext cx="239829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dirty="0" err="1">
                <a:solidFill>
                  <a:srgbClr val="4472C4">
                    <a:lumMod val="50000"/>
                  </a:srgbClr>
                </a:solidFill>
                <a:latin typeface="Century Gothic" panose="020F0302020204030204"/>
              </a:rPr>
              <a:t>véhic</a:t>
            </a:r>
            <a:r>
              <a:rPr lang="en-US" sz="3600" dirty="0">
                <a:solidFill>
                  <a:srgbClr val="4472C4">
                    <a:lumMod val="50000"/>
                  </a:srgbClr>
                </a:solidFill>
                <a:latin typeface="Century Gothic" panose="020F0302020204030204"/>
              </a:rPr>
              <a:t> </a:t>
            </a:r>
            <a:r>
              <a:rPr kumimoji="0" lang="en-US" sz="3600" b="1" i="0" u="none" strike="noStrike" kern="1200" cap="none" spc="0" normalizeH="0" baseline="0" noProof="0" dirty="0">
                <a:ln>
                  <a:noFill/>
                </a:ln>
                <a:solidFill>
                  <a:srgbClr val="FA6500"/>
                </a:solidFill>
                <a:effectLst/>
                <a:uLnTx/>
                <a:uFillTx/>
                <a:latin typeface="Century Gothic" panose="020F0302020204030204"/>
                <a:ea typeface="+mn-ea"/>
                <a:cs typeface="+mn-cs"/>
              </a:rPr>
              <a:t>u </a:t>
            </a:r>
            <a:r>
              <a:rPr kumimoji="0" lang="en-US" sz="36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le</a:t>
            </a:r>
          </a:p>
        </p:txBody>
      </p:sp>
      <p:pic>
        <p:nvPicPr>
          <p:cNvPr id="1034" name="Picture 10" descr="Blazer Clip Art">
            <a:hlinkClick r:id="" action="ppaction://noaction">
              <a:snd r:embed="rId11" name="vehicule.wav"/>
            </a:hlinkClick>
            <a:extLst>
              <a:ext uri="{FF2B5EF4-FFF2-40B4-BE49-F238E27FC236}">
                <a16:creationId xmlns:a16="http://schemas.microsoft.com/office/drawing/2014/main" id="{79F41EB2-5E5D-47F2-8807-DF5C5D9CC36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411099" y="4418999"/>
            <a:ext cx="2143127" cy="1143001"/>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Radio Waves Clip Art">
            <a:hlinkClick r:id="" action="ppaction://noaction">
              <a:snd r:embed="rId13" name="diffuser.wav"/>
            </a:hlinkClick>
            <a:extLst>
              <a:ext uri="{FF2B5EF4-FFF2-40B4-BE49-F238E27FC236}">
                <a16:creationId xmlns:a16="http://schemas.microsoft.com/office/drawing/2014/main" id="{240D4329-6B0F-4A26-BE13-CE3D92D0796A}"/>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207483" y="1919175"/>
            <a:ext cx="1416260" cy="1557886"/>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B1CD4E73-B5D9-4B5F-A7CB-75438594CA44}"/>
              </a:ext>
            </a:extLst>
          </p:cNvPr>
          <p:cNvSpPr txBox="1"/>
          <p:nvPr/>
        </p:nvSpPr>
        <p:spPr>
          <a:xfrm>
            <a:off x="9982669" y="3427200"/>
            <a:ext cx="243079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dirty="0">
                <a:solidFill>
                  <a:srgbClr val="4472C4">
                    <a:lumMod val="50000"/>
                  </a:srgbClr>
                </a:solidFill>
                <a:latin typeface="Century Gothic" panose="020F0302020204030204"/>
              </a:rPr>
              <a:t>diff </a:t>
            </a:r>
            <a:r>
              <a:rPr kumimoji="0" lang="en-US" sz="3600" b="1" i="0" u="none" strike="noStrike" kern="1200" cap="none" spc="0" normalizeH="0" baseline="0" noProof="0" dirty="0">
                <a:ln>
                  <a:noFill/>
                </a:ln>
                <a:solidFill>
                  <a:srgbClr val="FA6500"/>
                </a:solidFill>
                <a:effectLst/>
                <a:uLnTx/>
                <a:uFillTx/>
                <a:latin typeface="Century Gothic" panose="020F0302020204030204"/>
                <a:ea typeface="+mn-ea"/>
                <a:cs typeface="+mn-cs"/>
              </a:rPr>
              <a:t>u </a:t>
            </a:r>
            <a:r>
              <a:rPr kumimoji="0" lang="en-US" sz="36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ser</a:t>
            </a:r>
          </a:p>
        </p:txBody>
      </p:sp>
      <p:pic>
        <p:nvPicPr>
          <p:cNvPr id="1038" name="Picture 14" descr="Judge  Clip Art">
            <a:hlinkClick r:id="" action="ppaction://noaction">
              <a:snd r:embed="rId15" name="jury.wav"/>
            </a:hlinkClick>
            <a:extLst>
              <a:ext uri="{FF2B5EF4-FFF2-40B4-BE49-F238E27FC236}">
                <a16:creationId xmlns:a16="http://schemas.microsoft.com/office/drawing/2014/main" id="{878EF46B-937D-40F0-B407-CA9FD6A4526D}"/>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18229" y="4256054"/>
            <a:ext cx="1859353" cy="1468889"/>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3C5BA399-06BD-4351-BBE9-DA43DA54819D}"/>
              </a:ext>
            </a:extLst>
          </p:cNvPr>
          <p:cNvSpPr txBox="1"/>
          <p:nvPr/>
        </p:nvSpPr>
        <p:spPr>
          <a:xfrm>
            <a:off x="1278873" y="5554800"/>
            <a:ext cx="122927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dirty="0">
                <a:solidFill>
                  <a:srgbClr val="4472C4">
                    <a:lumMod val="50000"/>
                  </a:srgbClr>
                </a:solidFill>
                <a:latin typeface="Century Gothic" panose="020F0302020204030204"/>
              </a:rPr>
              <a:t>j </a:t>
            </a:r>
            <a:r>
              <a:rPr kumimoji="0" lang="en-US" sz="3600" b="1" i="0" u="none" strike="noStrike" kern="1200" cap="none" spc="0" normalizeH="0" baseline="0" noProof="0" dirty="0">
                <a:ln>
                  <a:noFill/>
                </a:ln>
                <a:solidFill>
                  <a:srgbClr val="FA6500"/>
                </a:solidFill>
                <a:effectLst/>
                <a:uLnTx/>
                <a:uFillTx/>
                <a:latin typeface="Century Gothic" panose="020F0302020204030204"/>
                <a:ea typeface="+mn-ea"/>
                <a:cs typeface="+mn-cs"/>
              </a:rPr>
              <a:t>u </a:t>
            </a:r>
            <a:r>
              <a:rPr kumimoji="0" lang="en-US" sz="36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ry</a:t>
            </a:r>
            <a:endParaRPr kumimoji="0" lang="en-US" sz="36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1040" name="Picture 16" descr="Futbolista Soccer Player Clip Art">
            <a:hlinkClick r:id="" action="ppaction://noaction">
              <a:snd r:embed="rId17" name="joueur.wav"/>
            </a:hlinkClick>
            <a:extLst>
              <a:ext uri="{FF2B5EF4-FFF2-40B4-BE49-F238E27FC236}">
                <a16:creationId xmlns:a16="http://schemas.microsoft.com/office/drawing/2014/main" id="{86849F06-940E-4E4B-B62C-5B6348474A25}"/>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346007" y="4298086"/>
            <a:ext cx="1002688" cy="1350467"/>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Red Carpet Clip Art">
            <a:hlinkClick r:id="" action="ppaction://noaction">
              <a:snd r:embed="rId19" name="fameux.wav"/>
            </a:hlinkClick>
            <a:extLst>
              <a:ext uri="{FF2B5EF4-FFF2-40B4-BE49-F238E27FC236}">
                <a16:creationId xmlns:a16="http://schemas.microsoft.com/office/drawing/2014/main" id="{72D1B307-3A8E-447C-BDEB-1636101E8E97}"/>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9094005" y="4172174"/>
            <a:ext cx="2430797" cy="1301336"/>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B45F1129-F861-4AE2-86FE-F1F792223EBA}"/>
              </a:ext>
            </a:extLst>
          </p:cNvPr>
          <p:cNvSpPr txBox="1"/>
          <p:nvPr/>
        </p:nvSpPr>
        <p:spPr>
          <a:xfrm>
            <a:off x="3855165" y="5554800"/>
            <a:ext cx="164112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jou</a:t>
            </a:r>
            <a:r>
              <a:rPr kumimoji="0" lang="en-US" sz="3600" b="1" i="0" u="none" strike="noStrike" kern="1200" cap="none" spc="0" normalizeH="0" baseline="0" noProof="0" dirty="0" err="1">
                <a:ln>
                  <a:noFill/>
                </a:ln>
                <a:solidFill>
                  <a:srgbClr val="FA6500"/>
                </a:solidFill>
                <a:effectLst/>
                <a:uLnTx/>
                <a:uFillTx/>
                <a:latin typeface="Century Gothic" panose="020F0302020204030204"/>
                <a:ea typeface="+mn-ea"/>
                <a:cs typeface="+mn-cs"/>
              </a:rPr>
              <a:t>eu</a:t>
            </a:r>
            <a:r>
              <a:rPr kumimoji="0" lang="en-US" sz="36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a:t>
            </a:r>
            <a:endParaRPr kumimoji="0" lang="en-US" sz="36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5" name="Rounded Rectangle 46">
            <a:extLst>
              <a:ext uri="{FF2B5EF4-FFF2-40B4-BE49-F238E27FC236}">
                <a16:creationId xmlns:a16="http://schemas.microsoft.com/office/drawing/2014/main" id="{8F0BA57F-E219-452E-99AC-485382CBEE38}"/>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TextBox 4">
            <a:extLst>
              <a:ext uri="{FF2B5EF4-FFF2-40B4-BE49-F238E27FC236}">
                <a16:creationId xmlns:a16="http://schemas.microsoft.com/office/drawing/2014/main" id="{90502A00-ADDA-4722-B5BD-4D93BC08985B}"/>
              </a:ext>
            </a:extLst>
          </p:cNvPr>
          <p:cNvSpPr txBox="1"/>
          <p:nvPr/>
        </p:nvSpPr>
        <p:spPr>
          <a:xfrm>
            <a:off x="1043980" y="3557397"/>
            <a:ext cx="234893" cy="461665"/>
          </a:xfrm>
          <a:prstGeom prst="rect">
            <a:avLst/>
          </a:prstGeom>
          <a:solidFill>
            <a:schemeClr val="bg1"/>
          </a:solidFill>
        </p:spPr>
        <p:txBody>
          <a:bodyPr wrap="square" lIns="0" rIns="0" rtlCol="0">
            <a:spAutoFit/>
          </a:bodyPr>
          <a:lstStyle/>
          <a:p>
            <a:pPr algn="ctr"/>
            <a:r>
              <a:rPr lang="en-GB" sz="2400" dirty="0">
                <a:solidFill>
                  <a:schemeClr val="accent5">
                    <a:lumMod val="50000"/>
                  </a:schemeClr>
                </a:solidFill>
              </a:rPr>
              <a:t>_</a:t>
            </a:r>
          </a:p>
        </p:txBody>
      </p:sp>
      <p:sp>
        <p:nvSpPr>
          <p:cNvPr id="26" name="TextBox 25">
            <a:extLst>
              <a:ext uri="{FF2B5EF4-FFF2-40B4-BE49-F238E27FC236}">
                <a16:creationId xmlns:a16="http://schemas.microsoft.com/office/drawing/2014/main" id="{CB5380AC-B3FD-4956-B904-92FF5C193FCB}"/>
              </a:ext>
            </a:extLst>
          </p:cNvPr>
          <p:cNvSpPr txBox="1"/>
          <p:nvPr/>
        </p:nvSpPr>
        <p:spPr>
          <a:xfrm>
            <a:off x="4030462" y="3556384"/>
            <a:ext cx="573939" cy="461665"/>
          </a:xfrm>
          <a:prstGeom prst="rect">
            <a:avLst/>
          </a:prstGeom>
          <a:solidFill>
            <a:schemeClr val="bg1"/>
          </a:solidFill>
        </p:spPr>
        <p:txBody>
          <a:bodyPr wrap="square" lIns="0" rIns="0" rtlCol="0">
            <a:spAutoFit/>
          </a:bodyPr>
          <a:lstStyle/>
          <a:p>
            <a:pPr algn="ctr"/>
            <a:r>
              <a:rPr lang="en-GB" sz="2400" dirty="0">
                <a:solidFill>
                  <a:schemeClr val="accent5">
                    <a:lumMod val="50000"/>
                  </a:schemeClr>
                </a:solidFill>
              </a:rPr>
              <a:t>_</a:t>
            </a:r>
          </a:p>
        </p:txBody>
      </p:sp>
      <p:sp>
        <p:nvSpPr>
          <p:cNvPr id="27" name="TextBox 26">
            <a:extLst>
              <a:ext uri="{FF2B5EF4-FFF2-40B4-BE49-F238E27FC236}">
                <a16:creationId xmlns:a16="http://schemas.microsoft.com/office/drawing/2014/main" id="{C41CA40E-C54F-495C-A7DD-2E913955D7F6}"/>
              </a:ext>
            </a:extLst>
          </p:cNvPr>
          <p:cNvSpPr txBox="1"/>
          <p:nvPr/>
        </p:nvSpPr>
        <p:spPr>
          <a:xfrm>
            <a:off x="6155421" y="3556768"/>
            <a:ext cx="573939" cy="461665"/>
          </a:xfrm>
          <a:prstGeom prst="rect">
            <a:avLst/>
          </a:prstGeom>
          <a:solidFill>
            <a:schemeClr val="bg1"/>
          </a:solidFill>
        </p:spPr>
        <p:txBody>
          <a:bodyPr wrap="square" lIns="0" rIns="0" rtlCol="0">
            <a:spAutoFit/>
          </a:bodyPr>
          <a:lstStyle/>
          <a:p>
            <a:pPr algn="ctr"/>
            <a:r>
              <a:rPr lang="en-GB" sz="2400" dirty="0">
                <a:solidFill>
                  <a:schemeClr val="accent5">
                    <a:lumMod val="50000"/>
                  </a:schemeClr>
                </a:solidFill>
              </a:rPr>
              <a:t>_</a:t>
            </a:r>
          </a:p>
        </p:txBody>
      </p:sp>
      <p:sp>
        <p:nvSpPr>
          <p:cNvPr id="28" name="TextBox 27">
            <a:extLst>
              <a:ext uri="{FF2B5EF4-FFF2-40B4-BE49-F238E27FC236}">
                <a16:creationId xmlns:a16="http://schemas.microsoft.com/office/drawing/2014/main" id="{AD9BFB6F-ED1A-4121-A6F5-27093AED01DA}"/>
              </a:ext>
            </a:extLst>
          </p:cNvPr>
          <p:cNvSpPr txBox="1"/>
          <p:nvPr/>
        </p:nvSpPr>
        <p:spPr>
          <a:xfrm>
            <a:off x="8319395" y="3556384"/>
            <a:ext cx="573939" cy="461665"/>
          </a:xfrm>
          <a:prstGeom prst="rect">
            <a:avLst/>
          </a:prstGeom>
          <a:solidFill>
            <a:schemeClr val="bg1"/>
          </a:solidFill>
        </p:spPr>
        <p:txBody>
          <a:bodyPr wrap="square" lIns="0" rIns="0" rtlCol="0">
            <a:spAutoFit/>
          </a:bodyPr>
          <a:lstStyle/>
          <a:p>
            <a:pPr algn="ctr"/>
            <a:r>
              <a:rPr lang="en-GB" sz="2400" dirty="0">
                <a:solidFill>
                  <a:schemeClr val="accent5">
                    <a:lumMod val="50000"/>
                  </a:schemeClr>
                </a:solidFill>
              </a:rPr>
              <a:t>_</a:t>
            </a:r>
          </a:p>
        </p:txBody>
      </p:sp>
      <p:sp>
        <p:nvSpPr>
          <p:cNvPr id="29" name="TextBox 28">
            <a:extLst>
              <a:ext uri="{FF2B5EF4-FFF2-40B4-BE49-F238E27FC236}">
                <a16:creationId xmlns:a16="http://schemas.microsoft.com/office/drawing/2014/main" id="{CAFA9FAF-39E3-4473-BCF7-DAC3CD58F6B9}"/>
              </a:ext>
            </a:extLst>
          </p:cNvPr>
          <p:cNvSpPr txBox="1"/>
          <p:nvPr/>
        </p:nvSpPr>
        <p:spPr>
          <a:xfrm>
            <a:off x="10490899" y="5683478"/>
            <a:ext cx="573939" cy="461665"/>
          </a:xfrm>
          <a:prstGeom prst="rect">
            <a:avLst/>
          </a:prstGeom>
          <a:solidFill>
            <a:schemeClr val="bg1"/>
          </a:solidFill>
        </p:spPr>
        <p:txBody>
          <a:bodyPr wrap="square" lIns="0" rIns="0" rtlCol="0">
            <a:spAutoFit/>
          </a:bodyPr>
          <a:lstStyle/>
          <a:p>
            <a:pPr algn="ctr"/>
            <a:r>
              <a:rPr lang="en-GB" sz="2400" dirty="0">
                <a:solidFill>
                  <a:schemeClr val="accent5">
                    <a:lumMod val="50000"/>
                  </a:schemeClr>
                </a:solidFill>
              </a:rPr>
              <a:t>_</a:t>
            </a:r>
          </a:p>
        </p:txBody>
      </p:sp>
      <p:sp>
        <p:nvSpPr>
          <p:cNvPr id="30" name="TextBox 29">
            <a:extLst>
              <a:ext uri="{FF2B5EF4-FFF2-40B4-BE49-F238E27FC236}">
                <a16:creationId xmlns:a16="http://schemas.microsoft.com/office/drawing/2014/main" id="{248C5B31-11C5-446E-ACC9-BEBC93EF3ECB}"/>
              </a:ext>
            </a:extLst>
          </p:cNvPr>
          <p:cNvSpPr txBox="1"/>
          <p:nvPr/>
        </p:nvSpPr>
        <p:spPr>
          <a:xfrm>
            <a:off x="7645374" y="5683477"/>
            <a:ext cx="573939" cy="461665"/>
          </a:xfrm>
          <a:prstGeom prst="rect">
            <a:avLst/>
          </a:prstGeom>
          <a:solidFill>
            <a:schemeClr val="bg1"/>
          </a:solidFill>
        </p:spPr>
        <p:txBody>
          <a:bodyPr wrap="square" lIns="0" rIns="0" rtlCol="0">
            <a:spAutoFit/>
          </a:bodyPr>
          <a:lstStyle/>
          <a:p>
            <a:pPr algn="ctr"/>
            <a:r>
              <a:rPr lang="en-GB" sz="2400" dirty="0">
                <a:solidFill>
                  <a:schemeClr val="accent5">
                    <a:lumMod val="50000"/>
                  </a:schemeClr>
                </a:solidFill>
              </a:rPr>
              <a:t>_</a:t>
            </a:r>
          </a:p>
        </p:txBody>
      </p:sp>
      <p:sp>
        <p:nvSpPr>
          <p:cNvPr id="31" name="TextBox 30">
            <a:extLst>
              <a:ext uri="{FF2B5EF4-FFF2-40B4-BE49-F238E27FC236}">
                <a16:creationId xmlns:a16="http://schemas.microsoft.com/office/drawing/2014/main" id="{6229E6B2-A03C-42E3-B4B5-E1BD639B2A80}"/>
              </a:ext>
            </a:extLst>
          </p:cNvPr>
          <p:cNvSpPr txBox="1"/>
          <p:nvPr/>
        </p:nvSpPr>
        <p:spPr>
          <a:xfrm>
            <a:off x="4609522" y="5683477"/>
            <a:ext cx="573939" cy="461665"/>
          </a:xfrm>
          <a:prstGeom prst="rect">
            <a:avLst/>
          </a:prstGeom>
          <a:solidFill>
            <a:schemeClr val="bg1"/>
          </a:solidFill>
        </p:spPr>
        <p:txBody>
          <a:bodyPr wrap="square" lIns="0" rIns="0" rtlCol="0">
            <a:spAutoFit/>
          </a:bodyPr>
          <a:lstStyle/>
          <a:p>
            <a:pPr algn="ctr"/>
            <a:r>
              <a:rPr lang="en-GB" sz="2400" dirty="0">
                <a:solidFill>
                  <a:schemeClr val="accent5">
                    <a:lumMod val="50000"/>
                  </a:schemeClr>
                </a:solidFill>
              </a:rPr>
              <a:t>_</a:t>
            </a:r>
          </a:p>
        </p:txBody>
      </p:sp>
      <p:sp>
        <p:nvSpPr>
          <p:cNvPr id="32" name="TextBox 31">
            <a:extLst>
              <a:ext uri="{FF2B5EF4-FFF2-40B4-BE49-F238E27FC236}">
                <a16:creationId xmlns:a16="http://schemas.microsoft.com/office/drawing/2014/main" id="{A9CDFE62-1371-4A07-8278-902F186F3029}"/>
              </a:ext>
            </a:extLst>
          </p:cNvPr>
          <p:cNvSpPr txBox="1"/>
          <p:nvPr/>
        </p:nvSpPr>
        <p:spPr>
          <a:xfrm>
            <a:off x="1458595" y="5683477"/>
            <a:ext cx="548005" cy="461665"/>
          </a:xfrm>
          <a:prstGeom prst="rect">
            <a:avLst/>
          </a:prstGeom>
          <a:solidFill>
            <a:schemeClr val="bg1"/>
          </a:solidFill>
        </p:spPr>
        <p:txBody>
          <a:bodyPr wrap="square" lIns="0" rIns="0" rtlCol="0">
            <a:spAutoFit/>
          </a:bodyPr>
          <a:lstStyle/>
          <a:p>
            <a:pPr algn="ctr"/>
            <a:r>
              <a:rPr lang="en-GB" sz="2400" dirty="0">
                <a:solidFill>
                  <a:schemeClr val="accent5">
                    <a:lumMod val="50000"/>
                  </a:schemeClr>
                </a:solidFill>
              </a:rPr>
              <a:t>_</a:t>
            </a:r>
          </a:p>
        </p:txBody>
      </p:sp>
      <p:sp>
        <p:nvSpPr>
          <p:cNvPr id="33" name="TextBox 32">
            <a:extLst>
              <a:ext uri="{FF2B5EF4-FFF2-40B4-BE49-F238E27FC236}">
                <a16:creationId xmlns:a16="http://schemas.microsoft.com/office/drawing/2014/main" id="{407C0A16-0DA8-4872-BF39-783CE1876A3A}"/>
              </a:ext>
            </a:extLst>
          </p:cNvPr>
          <p:cNvSpPr txBox="1"/>
          <p:nvPr/>
        </p:nvSpPr>
        <p:spPr>
          <a:xfrm>
            <a:off x="10814972" y="3557038"/>
            <a:ext cx="499732" cy="461665"/>
          </a:xfrm>
          <a:prstGeom prst="rect">
            <a:avLst/>
          </a:prstGeom>
          <a:solidFill>
            <a:schemeClr val="bg1"/>
          </a:solidFill>
        </p:spPr>
        <p:txBody>
          <a:bodyPr wrap="square" lIns="0" rIns="0" rtlCol="0">
            <a:spAutoFit/>
          </a:bodyPr>
          <a:lstStyle/>
          <a:p>
            <a:pPr algn="ctr"/>
            <a:r>
              <a:rPr lang="en-GB" sz="2400" dirty="0">
                <a:solidFill>
                  <a:schemeClr val="accent5">
                    <a:lumMod val="50000"/>
                  </a:schemeClr>
                </a:solidFill>
              </a:rPr>
              <a:t>_</a:t>
            </a:r>
          </a:p>
        </p:txBody>
      </p:sp>
    </p:spTree>
    <p:extLst>
      <p:ext uri="{BB962C8B-B14F-4D97-AF65-F5344CB8AC3E}">
        <p14:creationId xmlns:p14="http://schemas.microsoft.com/office/powerpoint/2010/main" val="1344424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3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3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31"/>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30"/>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2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6" grpId="0" animBg="1"/>
      <p:bldP spid="27" grpId="0" animBg="1"/>
      <p:bldP spid="28" grpId="0" animBg="1"/>
      <p:bldP spid="29" grpId="0" animBg="1"/>
      <p:bldP spid="30" grpId="0" animBg="1"/>
      <p:bldP spid="31" grpId="0" animBg="1"/>
      <p:bldP spid="32" grpId="0" animBg="1"/>
      <p:bldP spid="33"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Phonétique</a:t>
            </a:r>
            <a:r>
              <a:rPr lang="en-GB" sz="3600" b="1" dirty="0">
                <a:solidFill>
                  <a:schemeClr val="bg1"/>
                </a:solidFill>
              </a:rPr>
              <a:t>  </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10046043" y="249869"/>
            <a:ext cx="186387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Rectangle 2" descr="rectangle for the timer">
            <a:extLst>
              <a:ext uri="{FF2B5EF4-FFF2-40B4-BE49-F238E27FC236}">
                <a16:creationId xmlns:a16="http://schemas.microsoft.com/office/drawing/2014/main" id="{E25FF2EB-7416-4372-BE15-C4C2E61037AE}"/>
              </a:ext>
            </a:extLst>
          </p:cNvPr>
          <p:cNvSpPr>
            <a:spLocks noChangeArrowheads="1"/>
          </p:cNvSpPr>
          <p:nvPr/>
        </p:nvSpPr>
        <p:spPr bwMode="auto">
          <a:xfrm>
            <a:off x="10215649" y="1394052"/>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6" name="Rectangle 3" descr="rectangle for the timer, it moves down the screen as the time passes">
            <a:extLst>
              <a:ext uri="{FF2B5EF4-FFF2-40B4-BE49-F238E27FC236}">
                <a16:creationId xmlns:a16="http://schemas.microsoft.com/office/drawing/2014/main" id="{B91663AC-C229-4102-8653-FC04F0298671}"/>
              </a:ext>
            </a:extLst>
          </p:cNvPr>
          <p:cNvSpPr>
            <a:spLocks noChangeArrowheads="1"/>
          </p:cNvSpPr>
          <p:nvPr/>
        </p:nvSpPr>
        <p:spPr bwMode="auto">
          <a:xfrm>
            <a:off x="10213283" y="1394050"/>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0" name="Line 7" descr="line to denote the top of the timer, 60 seconds">
            <a:extLst>
              <a:ext uri="{FF2B5EF4-FFF2-40B4-BE49-F238E27FC236}">
                <a16:creationId xmlns:a16="http://schemas.microsoft.com/office/drawing/2014/main" id="{76902A6C-D2ED-404C-A471-A0024758810A}"/>
              </a:ext>
            </a:extLst>
          </p:cNvPr>
          <p:cNvSpPr>
            <a:spLocks noChangeShapeType="1"/>
          </p:cNvSpPr>
          <p:nvPr/>
        </p:nvSpPr>
        <p:spPr bwMode="auto">
          <a:xfrm>
            <a:off x="10923710" y="1382624"/>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3" name="Text Box 12">
            <a:extLst>
              <a:ext uri="{FF2B5EF4-FFF2-40B4-BE49-F238E27FC236}">
                <a16:creationId xmlns:a16="http://schemas.microsoft.com/office/drawing/2014/main" id="{E85AFACC-13C2-4131-AA9A-7C11FE9873CB}"/>
              </a:ext>
            </a:extLst>
          </p:cNvPr>
          <p:cNvSpPr txBox="1">
            <a:spLocks noChangeArrowheads="1"/>
          </p:cNvSpPr>
          <p:nvPr/>
        </p:nvSpPr>
        <p:spPr bwMode="auto">
          <a:xfrm>
            <a:off x="11140501" y="1224773"/>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lang="en-GB" sz="1600" b="1" dirty="0">
                <a:solidFill>
                  <a:srgbClr val="5B9BD5">
                    <a:lumMod val="50000"/>
                  </a:srgbClr>
                </a:solidFill>
                <a:latin typeface="Century Gothic" panose="020B0502020202020204" pitchFamily="34" charset="0"/>
              </a:rPr>
              <a:t>3</a:t>
            </a: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0</a:t>
            </a:r>
          </a:p>
        </p:txBody>
      </p:sp>
      <p:sp>
        <p:nvSpPr>
          <p:cNvPr id="12" name="Text Box 10">
            <a:extLst>
              <a:ext uri="{FF2B5EF4-FFF2-40B4-BE49-F238E27FC236}">
                <a16:creationId xmlns:a16="http://schemas.microsoft.com/office/drawing/2014/main" id="{25B061D2-B4ED-4104-A271-F2105A9E1DFB}"/>
              </a:ext>
            </a:extLst>
          </p:cNvPr>
          <p:cNvSpPr txBox="1">
            <a:spLocks noChangeArrowheads="1"/>
          </p:cNvSpPr>
          <p:nvPr/>
        </p:nvSpPr>
        <p:spPr bwMode="auto">
          <a:xfrm>
            <a:off x="10839935" y="3256092"/>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charset="0"/>
              </a:rPr>
              <a:t>secondes</a:t>
            </a:r>
            <a:endParaRPr kumimoji="0" lang="en-GB"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endParaRPr>
          </a:p>
        </p:txBody>
      </p:sp>
      <p:sp>
        <p:nvSpPr>
          <p:cNvPr id="9" name="Line 4" descr="line for the timer, 60 to 0 seconds">
            <a:extLst>
              <a:ext uri="{FF2B5EF4-FFF2-40B4-BE49-F238E27FC236}">
                <a16:creationId xmlns:a16="http://schemas.microsoft.com/office/drawing/2014/main" id="{6400F283-5879-4D05-89B6-C398280D424A}"/>
              </a:ext>
            </a:extLst>
          </p:cNvPr>
          <p:cNvSpPr>
            <a:spLocks noChangeShapeType="1"/>
          </p:cNvSpPr>
          <p:nvPr/>
        </p:nvSpPr>
        <p:spPr bwMode="auto">
          <a:xfrm>
            <a:off x="10899022" y="1382624"/>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1" name="Line 9" descr="line to denote the end of the timer (i.e. zero seconds)">
            <a:extLst>
              <a:ext uri="{FF2B5EF4-FFF2-40B4-BE49-F238E27FC236}">
                <a16:creationId xmlns:a16="http://schemas.microsoft.com/office/drawing/2014/main" id="{301D8E24-4E17-4C0A-B561-032601D58C52}"/>
              </a:ext>
            </a:extLst>
          </p:cNvPr>
          <p:cNvSpPr>
            <a:spLocks noChangeShapeType="1"/>
          </p:cNvSpPr>
          <p:nvPr/>
        </p:nvSpPr>
        <p:spPr bwMode="auto">
          <a:xfrm>
            <a:off x="10899022" y="5538883"/>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4" name="Text Box 14">
            <a:extLst>
              <a:ext uri="{FF2B5EF4-FFF2-40B4-BE49-F238E27FC236}">
                <a16:creationId xmlns:a16="http://schemas.microsoft.com/office/drawing/2014/main" id="{5ADD598A-F84A-4D90-B2ED-C19271F23AAA}"/>
              </a:ext>
            </a:extLst>
          </p:cNvPr>
          <p:cNvSpPr txBox="1">
            <a:spLocks noChangeArrowheads="1"/>
          </p:cNvSpPr>
          <p:nvPr/>
        </p:nvSpPr>
        <p:spPr bwMode="auto">
          <a:xfrm>
            <a:off x="11115813" y="5358355"/>
            <a:ext cx="45648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0</a:t>
            </a:r>
          </a:p>
        </p:txBody>
      </p:sp>
      <p:sp>
        <p:nvSpPr>
          <p:cNvPr id="15" name="AutoShape 11">
            <a:hlinkClick r:id="" action="ppaction://noaction" highlightClick="1"/>
            <a:extLst>
              <a:ext uri="{FF2B5EF4-FFF2-40B4-BE49-F238E27FC236}">
                <a16:creationId xmlns:a16="http://schemas.microsoft.com/office/drawing/2014/main" id="{D12D73BF-362A-4FF6-8C8D-7F31FEE5E970}"/>
              </a:ext>
            </a:extLst>
          </p:cNvPr>
          <p:cNvSpPr>
            <a:spLocks noChangeArrowheads="1"/>
          </p:cNvSpPr>
          <p:nvPr/>
        </p:nvSpPr>
        <p:spPr bwMode="auto">
          <a:xfrm>
            <a:off x="9952385" y="5769303"/>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DÉBUT</a:t>
            </a:r>
          </a:p>
        </p:txBody>
      </p:sp>
      <p:sp>
        <p:nvSpPr>
          <p:cNvPr id="17" name="TextBox 16">
            <a:hlinkClick r:id="" action="ppaction://noaction">
              <a:snd r:embed="rId4" name="multiple.wav"/>
            </a:hlinkClick>
            <a:extLst>
              <a:ext uri="{FF2B5EF4-FFF2-40B4-BE49-F238E27FC236}">
                <a16:creationId xmlns:a16="http://schemas.microsoft.com/office/drawing/2014/main" id="{55F76293-F036-D943-9EC1-F5857D9662CB}"/>
              </a:ext>
            </a:extLst>
          </p:cNvPr>
          <p:cNvSpPr txBox="1"/>
          <p:nvPr/>
        </p:nvSpPr>
        <p:spPr>
          <a:xfrm>
            <a:off x="7226718" y="3625424"/>
            <a:ext cx="217393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multiple</a:t>
            </a:r>
          </a:p>
        </p:txBody>
      </p:sp>
      <p:sp>
        <p:nvSpPr>
          <p:cNvPr id="16" name="TextBox 15">
            <a:hlinkClick r:id="" action="ppaction://noaction">
              <a:snd r:embed="rId5" name="public.wav"/>
            </a:hlinkClick>
            <a:extLst>
              <a:ext uri="{FF2B5EF4-FFF2-40B4-BE49-F238E27FC236}">
                <a16:creationId xmlns:a16="http://schemas.microsoft.com/office/drawing/2014/main" id="{46C33CE1-EE4B-4F48-A881-8A59298EB444}"/>
              </a:ext>
            </a:extLst>
          </p:cNvPr>
          <p:cNvSpPr txBox="1"/>
          <p:nvPr/>
        </p:nvSpPr>
        <p:spPr>
          <a:xfrm>
            <a:off x="1619848" y="1528762"/>
            <a:ext cx="177645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dirty="0">
                <a:solidFill>
                  <a:srgbClr val="4472C4">
                    <a:lumMod val="50000"/>
                  </a:srgbClr>
                </a:solidFill>
                <a:latin typeface="Century Gothic" panose="020F0302020204030204"/>
              </a:rPr>
              <a:t>public</a:t>
            </a:r>
            <a:endParaRPr kumimoji="0" lang="en-US"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9" name="TextBox 18">
            <a:hlinkClick r:id="" action="ppaction://noaction">
              <a:snd r:embed="rId6" name="mesure.wav"/>
            </a:hlinkClick>
            <a:extLst>
              <a:ext uri="{FF2B5EF4-FFF2-40B4-BE49-F238E27FC236}">
                <a16:creationId xmlns:a16="http://schemas.microsoft.com/office/drawing/2014/main" id="{DC5D431E-5E96-465C-A0EB-69EE27FD3DEC}"/>
              </a:ext>
            </a:extLst>
          </p:cNvPr>
          <p:cNvSpPr txBox="1"/>
          <p:nvPr/>
        </p:nvSpPr>
        <p:spPr>
          <a:xfrm>
            <a:off x="6719009" y="1004713"/>
            <a:ext cx="198464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dirty="0" err="1">
                <a:solidFill>
                  <a:srgbClr val="4472C4">
                    <a:lumMod val="50000"/>
                  </a:srgbClr>
                </a:solidFill>
                <a:latin typeface="Century Gothic" panose="020F0302020204030204"/>
              </a:rPr>
              <a:t>mesure</a:t>
            </a:r>
            <a:endParaRPr kumimoji="0" lang="en-US"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0" name="TextBox 19">
            <a:hlinkClick r:id="" action="ppaction://noaction">
              <a:snd r:embed="rId7" name="nature.wav"/>
            </a:hlinkClick>
            <a:extLst>
              <a:ext uri="{FF2B5EF4-FFF2-40B4-BE49-F238E27FC236}">
                <a16:creationId xmlns:a16="http://schemas.microsoft.com/office/drawing/2014/main" id="{1B562084-6A0A-4721-9D72-C3C734C4FCD5}"/>
              </a:ext>
            </a:extLst>
          </p:cNvPr>
          <p:cNvSpPr txBox="1"/>
          <p:nvPr/>
        </p:nvSpPr>
        <p:spPr>
          <a:xfrm>
            <a:off x="6839922" y="5252458"/>
            <a:ext cx="211436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nature</a:t>
            </a:r>
          </a:p>
        </p:txBody>
      </p:sp>
      <p:sp>
        <p:nvSpPr>
          <p:cNvPr id="21" name="TextBox 20">
            <a:hlinkClick r:id="" action="ppaction://noaction">
              <a:snd r:embed="rId8" name="pur.wav"/>
            </a:hlinkClick>
            <a:extLst>
              <a:ext uri="{FF2B5EF4-FFF2-40B4-BE49-F238E27FC236}">
                <a16:creationId xmlns:a16="http://schemas.microsoft.com/office/drawing/2014/main" id="{1A5B951E-5718-4C95-BF41-12ED0C189522}"/>
              </a:ext>
            </a:extLst>
          </p:cNvPr>
          <p:cNvSpPr txBox="1"/>
          <p:nvPr/>
        </p:nvSpPr>
        <p:spPr>
          <a:xfrm>
            <a:off x="4655294" y="1859479"/>
            <a:ext cx="105645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dirty="0" err="1">
                <a:solidFill>
                  <a:srgbClr val="4472C4">
                    <a:lumMod val="50000"/>
                  </a:srgbClr>
                </a:solidFill>
                <a:latin typeface="Century Gothic" panose="020F0302020204030204"/>
              </a:rPr>
              <a:t>pur</a:t>
            </a:r>
            <a:endParaRPr kumimoji="0" lang="en-US"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4" name="TextBox 23">
            <a:hlinkClick r:id="" action="ppaction://noaction">
              <a:snd r:embed="rId9" name="stupide.wav"/>
            </a:hlinkClick>
            <a:extLst>
              <a:ext uri="{FF2B5EF4-FFF2-40B4-BE49-F238E27FC236}">
                <a16:creationId xmlns:a16="http://schemas.microsoft.com/office/drawing/2014/main" id="{5D7D901B-D7FD-486C-836F-1573D203E662}"/>
              </a:ext>
            </a:extLst>
          </p:cNvPr>
          <p:cNvSpPr txBox="1"/>
          <p:nvPr/>
        </p:nvSpPr>
        <p:spPr>
          <a:xfrm>
            <a:off x="705342" y="4767491"/>
            <a:ext cx="228392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stupide</a:t>
            </a:r>
          </a:p>
        </p:txBody>
      </p:sp>
      <p:sp>
        <p:nvSpPr>
          <p:cNvPr id="25" name="TextBox 24">
            <a:hlinkClick r:id="" action="ppaction://noaction">
              <a:snd r:embed="rId10" name="super.wav"/>
            </a:hlinkClick>
            <a:extLst>
              <a:ext uri="{FF2B5EF4-FFF2-40B4-BE49-F238E27FC236}">
                <a16:creationId xmlns:a16="http://schemas.microsoft.com/office/drawing/2014/main" id="{88FA0DB5-56D5-4D21-B6EC-E66548AE941D}"/>
              </a:ext>
            </a:extLst>
          </p:cNvPr>
          <p:cNvSpPr txBox="1"/>
          <p:nvPr/>
        </p:nvSpPr>
        <p:spPr>
          <a:xfrm>
            <a:off x="4710124" y="3305868"/>
            <a:ext cx="163701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super</a:t>
            </a:r>
          </a:p>
        </p:txBody>
      </p:sp>
      <p:sp>
        <p:nvSpPr>
          <p:cNvPr id="26" name="TextBox 25">
            <a:hlinkClick r:id="" action="ppaction://noaction">
              <a:snd r:embed="rId11" name="culture.wav"/>
            </a:hlinkClick>
            <a:extLst>
              <a:ext uri="{FF2B5EF4-FFF2-40B4-BE49-F238E27FC236}">
                <a16:creationId xmlns:a16="http://schemas.microsoft.com/office/drawing/2014/main" id="{888EBC88-1EB6-4379-8B03-1755687333B3}"/>
              </a:ext>
            </a:extLst>
          </p:cNvPr>
          <p:cNvSpPr txBox="1"/>
          <p:nvPr/>
        </p:nvSpPr>
        <p:spPr>
          <a:xfrm>
            <a:off x="1155494" y="2951925"/>
            <a:ext cx="206123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culture</a:t>
            </a:r>
          </a:p>
        </p:txBody>
      </p:sp>
      <p:sp>
        <p:nvSpPr>
          <p:cNvPr id="27" name="TextBox 26">
            <a:hlinkClick r:id="" action="ppaction://noaction">
              <a:snd r:embed="rId12" name="adulte.wav"/>
            </a:hlinkClick>
            <a:extLst>
              <a:ext uri="{FF2B5EF4-FFF2-40B4-BE49-F238E27FC236}">
                <a16:creationId xmlns:a16="http://schemas.microsoft.com/office/drawing/2014/main" id="{94C2547C-099D-473D-B76D-895694A54088}"/>
              </a:ext>
            </a:extLst>
          </p:cNvPr>
          <p:cNvSpPr txBox="1"/>
          <p:nvPr/>
        </p:nvSpPr>
        <p:spPr>
          <a:xfrm>
            <a:off x="7800313" y="2252610"/>
            <a:ext cx="180668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dirty="0" err="1">
                <a:solidFill>
                  <a:srgbClr val="4472C4">
                    <a:lumMod val="50000"/>
                  </a:srgbClr>
                </a:solidFill>
                <a:latin typeface="Century Gothic" panose="020F0302020204030204"/>
              </a:rPr>
              <a:t>adulte</a:t>
            </a:r>
            <a:endParaRPr kumimoji="0" lang="en-US"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1" name="TextBox 30">
            <a:hlinkClick r:id="" action="ppaction://noaction">
              <a:snd r:embed="rId13" name="duc.wav"/>
            </a:hlinkClick>
            <a:extLst>
              <a:ext uri="{FF2B5EF4-FFF2-40B4-BE49-F238E27FC236}">
                <a16:creationId xmlns:a16="http://schemas.microsoft.com/office/drawing/2014/main" id="{FCFFAEE3-7EC4-4135-85B9-E70EB8B7F489}"/>
              </a:ext>
            </a:extLst>
          </p:cNvPr>
          <p:cNvSpPr txBox="1"/>
          <p:nvPr/>
        </p:nvSpPr>
        <p:spPr>
          <a:xfrm>
            <a:off x="4517325" y="4695738"/>
            <a:ext cx="126692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duc</a:t>
            </a:r>
            <a:endParaRPr kumimoji="0" lang="en-US"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 name="TextBox 2">
            <a:extLst>
              <a:ext uri="{FF2B5EF4-FFF2-40B4-BE49-F238E27FC236}">
                <a16:creationId xmlns:a16="http://schemas.microsoft.com/office/drawing/2014/main" id="{5F42EA50-68FD-4C2B-A50E-8542BA1E27A0}"/>
              </a:ext>
            </a:extLst>
          </p:cNvPr>
          <p:cNvSpPr txBox="1"/>
          <p:nvPr/>
        </p:nvSpPr>
        <p:spPr>
          <a:xfrm>
            <a:off x="4683802" y="5324293"/>
            <a:ext cx="987258" cy="472504"/>
          </a:xfrm>
          <a:prstGeom prst="rect">
            <a:avLst/>
          </a:prstGeom>
          <a:noFill/>
        </p:spPr>
        <p:txBody>
          <a:bodyPr wrap="square" rtlCol="0">
            <a:spAutoFit/>
          </a:bodyPr>
          <a:lstStyle/>
          <a:p>
            <a:pPr algn="ctr"/>
            <a:r>
              <a:rPr lang="en-GB" sz="2400" dirty="0">
                <a:solidFill>
                  <a:schemeClr val="accent5">
                    <a:lumMod val="50000"/>
                  </a:schemeClr>
                </a:solidFill>
              </a:rPr>
              <a:t>Duke</a:t>
            </a:r>
          </a:p>
        </p:txBody>
      </p:sp>
    </p:spTree>
    <p:extLst>
      <p:ext uri="{BB962C8B-B14F-4D97-AF65-F5344CB8AC3E}">
        <p14:creationId xmlns:p14="http://schemas.microsoft.com/office/powerpoint/2010/main" val="319156979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hold" nodeType="afterEffect">
                                  <p:stCondLst>
                                    <p:cond delay="0"/>
                                  </p:stCondLst>
                                  <p:childTnLst>
                                    <p:animEffect transition="out" filter="slide(fromBottom)">
                                      <p:cBhvr>
                                        <p:cTn id="6" dur="30000"/>
                                        <p:tgtEl>
                                          <p:spTgt spid="6"/>
                                        </p:tgtEl>
                                      </p:cBhvr>
                                    </p:animEffect>
                                    <p:set>
                                      <p:cBhvr>
                                        <p:cTn id="7" dur="1" fill="hold">
                                          <p:stCondLst>
                                            <p:cond delay="29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2.xml><?xml version="1.0" encoding="utf-8"?>
<a:theme xmlns:a="http://schemas.openxmlformats.org/drawingml/2006/main" name="NCELP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 Theme" id="{4C2BE813-E61A-3747-9A86-4627A18065B5}" vid="{CF4FE9D7-7BAB-7346-97A2-D95A5D988488}"/>
    </a:ext>
  </a:ext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2" id="{47E36F7B-8A25-CA40-9FA5-8DCBF1A6ECFD}" vid="{914B3A9D-F764-B046-97B8-E880776F9464}"/>
    </a:ext>
  </a:extLst>
</a:theme>
</file>

<file path=ppt/theme/theme4.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a:solidFill>
              <a:schemeClr val="accent5">
                <a:lumMod val="50000"/>
              </a:schemeClr>
            </a:solidFill>
          </a:defRPr>
        </a:defPPr>
      </a:lstStyle>
    </a:txDef>
  </a:objectDefaults>
  <a:extraClrSchemeLst/>
  <a:extLst>
    <a:ext uri="{05A4C25C-085E-4340-85A3-A5531E510DB2}">
      <thm15:themeFamily xmlns:thm15="http://schemas.microsoft.com/office/thememl/2012/main" name="French_template" id="{A584392A-2C27-EF4E-BE7A-23E569A15FEE}" vid="{C5265BCB-6564-944E-94B9-024A124CD2F8}"/>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6799</Words>
  <Application>Microsoft Office PowerPoint</Application>
  <PresentationFormat>Widescreen</PresentationFormat>
  <Paragraphs>1021</Paragraphs>
  <Slides>47</Slides>
  <Notes>47</Notes>
  <HiddenSlides>0</HiddenSlides>
  <MMClips>0</MMClips>
  <ScaleCrop>false</ScaleCrop>
  <HeadingPairs>
    <vt:vector size="6" baseType="variant">
      <vt:variant>
        <vt:lpstr>Fonts Used</vt:lpstr>
      </vt:variant>
      <vt:variant>
        <vt:i4>5</vt:i4>
      </vt:variant>
      <vt:variant>
        <vt:lpstr>Theme</vt:lpstr>
      </vt:variant>
      <vt:variant>
        <vt:i4>4</vt:i4>
      </vt:variant>
      <vt:variant>
        <vt:lpstr>Slide Titles</vt:lpstr>
      </vt:variant>
      <vt:variant>
        <vt:i4>47</vt:i4>
      </vt:variant>
    </vt:vector>
  </HeadingPairs>
  <TitlesOfParts>
    <vt:vector size="56" baseType="lpstr">
      <vt:lpstr>Arial</vt:lpstr>
      <vt:lpstr>Calibri</vt:lpstr>
      <vt:lpstr>Century Gothic</vt:lpstr>
      <vt:lpstr>Gill Sans Ultra Bold</vt:lpstr>
      <vt:lpstr>Tw Cen MT</vt:lpstr>
      <vt:lpstr>1_Office Theme</vt:lpstr>
      <vt:lpstr>NCELP Theme</vt:lpstr>
      <vt:lpstr>2_Office Theme</vt:lpstr>
      <vt:lpstr>3_Office Theme</vt:lpstr>
      <vt:lpstr>Describing what people have </vt:lpstr>
      <vt:lpstr>u</vt:lpstr>
      <vt:lpstr>u</vt:lpstr>
      <vt:lpstr>u</vt:lpstr>
      <vt:lpstr>u</vt:lpstr>
      <vt:lpstr>u</vt:lpstr>
      <vt:lpstr>u</vt:lpstr>
      <vt:lpstr>Phonétique  </vt:lpstr>
      <vt:lpstr>Phonétique  </vt:lpstr>
      <vt:lpstr>Vocabulaire</vt:lpstr>
      <vt:lpstr>Un dialogue français</vt:lpstr>
      <vt:lpstr>Un dialogue français</vt:lpstr>
      <vt:lpstr>Letters of the alphabet</vt:lpstr>
      <vt:lpstr>Pair exercise</vt:lpstr>
      <vt:lpstr>SPELLING BEE</vt:lpstr>
      <vt:lpstr>Comment ça s'écrit ?</vt:lpstr>
      <vt:lpstr>Comment ça s'écrit ?</vt:lpstr>
      <vt:lpstr>Using the verb avoir</vt:lpstr>
      <vt:lpstr>C’est qui, je ou tu ?</vt:lpstr>
      <vt:lpstr>Writing exercise</vt:lpstr>
      <vt:lpstr>Asking questions</vt:lpstr>
      <vt:lpstr>Statement or question?</vt:lpstr>
      <vt:lpstr>Describing what people have </vt:lpstr>
      <vt:lpstr>ou</vt:lpstr>
      <vt:lpstr>ou</vt:lpstr>
      <vt:lpstr>ou</vt:lpstr>
      <vt:lpstr>ou</vt:lpstr>
      <vt:lpstr>ou</vt:lpstr>
      <vt:lpstr>ou</vt:lpstr>
      <vt:lpstr>Phonétique  </vt:lpstr>
      <vt:lpstr>Phonétique  </vt:lpstr>
      <vt:lpstr>Phonétique  </vt:lpstr>
      <vt:lpstr>Phonétique  </vt:lpstr>
      <vt:lpstr>Vocabulaire (1/3)</vt:lpstr>
      <vt:lpstr>Vocabulaire (2/3)</vt:lpstr>
      <vt:lpstr>Vocabulaire (3/3)</vt:lpstr>
      <vt:lpstr>Révisions (être)</vt:lpstr>
      <vt:lpstr>Position of adjectives</vt:lpstr>
      <vt:lpstr>Vocabulaire</vt:lpstr>
      <vt:lpstr>Vocabulaire</vt:lpstr>
      <vt:lpstr>Grammaire</vt:lpstr>
      <vt:lpstr>Partenaire A</vt:lpstr>
      <vt:lpstr>Partenaire B</vt:lpstr>
      <vt:lpstr>Écris !</vt:lpstr>
      <vt:lpstr>Écris !</vt:lpstr>
      <vt:lpstr>Gaming Grammar</vt:lpstr>
      <vt:lpstr>Devoirs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Louise Bibbey</cp:lastModifiedBy>
  <cp:revision>391</cp:revision>
  <dcterms:created xsi:type="dcterms:W3CDTF">2019-03-27T07:30:03Z</dcterms:created>
  <dcterms:modified xsi:type="dcterms:W3CDTF">2022-08-04T14:59:33Z</dcterms:modified>
</cp:coreProperties>
</file>