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Lst>
  <p:notesMasterIdLst>
    <p:notesMasterId r:id="rId43"/>
  </p:notesMasterIdLst>
  <p:sldIdLst>
    <p:sldId id="258" r:id="rId8"/>
    <p:sldId id="313" r:id="rId9"/>
    <p:sldId id="298" r:id="rId10"/>
    <p:sldId id="357" r:id="rId11"/>
    <p:sldId id="358" r:id="rId12"/>
    <p:sldId id="301" r:id="rId13"/>
    <p:sldId id="359" r:id="rId14"/>
    <p:sldId id="360" r:id="rId15"/>
    <p:sldId id="516" r:id="rId16"/>
    <p:sldId id="361" r:id="rId17"/>
    <p:sldId id="362" r:id="rId18"/>
    <p:sldId id="717" r:id="rId19"/>
    <p:sldId id="517" r:id="rId20"/>
    <p:sldId id="314" r:id="rId21"/>
    <p:sldId id="718" r:id="rId22"/>
    <p:sldId id="719" r:id="rId23"/>
    <p:sldId id="716" r:id="rId24"/>
    <p:sldId id="713" r:id="rId25"/>
    <p:sldId id="692" r:id="rId26"/>
    <p:sldId id="702" r:id="rId27"/>
    <p:sldId id="720" r:id="rId28"/>
    <p:sldId id="721" r:id="rId29"/>
    <p:sldId id="722" r:id="rId30"/>
    <p:sldId id="723" r:id="rId31"/>
    <p:sldId id="724" r:id="rId32"/>
    <p:sldId id="725" r:id="rId33"/>
    <p:sldId id="726" r:id="rId34"/>
    <p:sldId id="727" r:id="rId35"/>
    <p:sldId id="728" r:id="rId36"/>
    <p:sldId id="315" r:id="rId37"/>
    <p:sldId id="731" r:id="rId38"/>
    <p:sldId id="732" r:id="rId39"/>
    <p:sldId id="733" r:id="rId40"/>
    <p:sldId id="734" r:id="rId41"/>
    <p:sldId id="73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29" autoAdjust="0"/>
    <p:restoredTop sz="66784" autoAdjust="0"/>
  </p:normalViewPr>
  <p:slideViewPr>
    <p:cSldViewPr snapToGrid="0">
      <p:cViewPr varScale="1">
        <p:scale>
          <a:sx n="52" d="100"/>
          <a:sy n="52" d="100"/>
        </p:scale>
        <p:origin x="168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8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48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 written recognition of SSC [</a:t>
            </a:r>
            <a:r>
              <a:rPr lang="en-US" b="0" dirty="0" err="1"/>
              <a:t>th</a:t>
            </a:r>
            <a:r>
              <a:rPr lang="en-US" b="0" dirty="0"/>
              <a:t>] using word fragments (the SSC cannot be distinguished from [t] by listening alone)</a:t>
            </a:r>
            <a:endParaRPr lang="en-US" b="1" dirty="0"/>
          </a:p>
          <a:p>
            <a:endParaRPr lang="en-US" b="1" dirty="0"/>
          </a:p>
          <a:p>
            <a:r>
              <a:rPr lang="en-US" b="1" dirty="0"/>
              <a:t>Procedure:</a:t>
            </a:r>
          </a:p>
          <a:p>
            <a:r>
              <a:rPr lang="en-US" b="0" dirty="0"/>
              <a:t>1. Click the numbers to play the audio.</a:t>
            </a:r>
          </a:p>
          <a:p>
            <a:r>
              <a:rPr lang="en-US" b="0" dirty="0"/>
              <a:t>2. Students write 1-8 and choose an orange word fragment to write the full words they hear.</a:t>
            </a:r>
          </a:p>
          <a:p>
            <a:r>
              <a:rPr lang="en-US" b="0" dirty="0"/>
              <a:t>3. Click to reveal the answers.</a:t>
            </a:r>
          </a:p>
          <a:p>
            <a:endParaRPr lang="en-US" b="0" dirty="0"/>
          </a:p>
          <a:p>
            <a:r>
              <a:rPr lang="en-US" b="1" dirty="0"/>
              <a:t>Transcript:</a:t>
            </a:r>
          </a:p>
          <a:p>
            <a:pPr marL="228600" indent="-228600">
              <a:buAutoNum type="arabicPeriod"/>
            </a:pPr>
            <a:r>
              <a:rPr lang="en-US" b="0" dirty="0" err="1"/>
              <a:t>a</a:t>
            </a:r>
            <a:r>
              <a:rPr lang="en-US" b="1" dirty="0" err="1"/>
              <a:t>th</a:t>
            </a:r>
            <a:r>
              <a:rPr lang="en-US" b="0" dirty="0" err="1"/>
              <a:t>lète</a:t>
            </a:r>
            <a:endParaRPr lang="en-US" b="0" dirty="0"/>
          </a:p>
          <a:p>
            <a:pPr marL="228600" indent="-228600">
              <a:buAutoNum type="arabicPeriod"/>
            </a:pPr>
            <a:r>
              <a:rPr lang="en-US" b="0" dirty="0" err="1"/>
              <a:t>é</a:t>
            </a:r>
            <a:r>
              <a:rPr lang="en-US" b="1" dirty="0" err="1"/>
              <a:t>th</a:t>
            </a:r>
            <a:r>
              <a:rPr lang="en-US" b="0" dirty="0" err="1"/>
              <a:t>ique</a:t>
            </a:r>
            <a:endParaRPr lang="en-US" b="0" dirty="0"/>
          </a:p>
          <a:p>
            <a:pPr marL="228600" indent="-228600">
              <a:buAutoNum type="arabicPeriod"/>
            </a:pPr>
            <a:r>
              <a:rPr lang="en-US" b="0" dirty="0" err="1"/>
              <a:t>mammou</a:t>
            </a:r>
            <a:r>
              <a:rPr lang="en-US" b="1" dirty="0" err="1"/>
              <a:t>th</a:t>
            </a:r>
            <a:endParaRPr lang="en-US" b="1" dirty="0"/>
          </a:p>
          <a:p>
            <a:pPr marL="228600" indent="-228600">
              <a:buAutoNum type="arabicPeriod"/>
            </a:pPr>
            <a:r>
              <a:rPr lang="en-US" b="0" dirty="0"/>
              <a:t>mara</a:t>
            </a:r>
            <a:r>
              <a:rPr lang="en-US" b="1" dirty="0"/>
              <a:t>th</a:t>
            </a:r>
            <a:r>
              <a:rPr lang="en-US" b="0" dirty="0"/>
              <a:t>on</a:t>
            </a:r>
          </a:p>
          <a:p>
            <a:pPr marL="228600" indent="-228600">
              <a:buAutoNum type="arabicPeriod"/>
            </a:pPr>
            <a:r>
              <a:rPr lang="en-US" b="0" dirty="0"/>
              <a:t>men</a:t>
            </a:r>
            <a:r>
              <a:rPr lang="en-US" b="1" dirty="0"/>
              <a:t>th</a:t>
            </a:r>
            <a:r>
              <a:rPr lang="en-US" b="0" dirty="0"/>
              <a:t>e</a:t>
            </a:r>
          </a:p>
          <a:p>
            <a:pPr marL="228600" indent="-228600">
              <a:buAutoNum type="arabicPeriod"/>
            </a:pPr>
            <a:r>
              <a:rPr lang="en-US" b="0" dirty="0" err="1"/>
              <a:t>télépa</a:t>
            </a:r>
            <a:r>
              <a:rPr lang="en-US" b="1" dirty="0" err="1"/>
              <a:t>th</a:t>
            </a:r>
            <a:r>
              <a:rPr lang="en-US" b="0" dirty="0" err="1"/>
              <a:t>ie</a:t>
            </a:r>
            <a:endParaRPr lang="en-US" b="0" dirty="0"/>
          </a:p>
          <a:p>
            <a:pPr marL="228600" indent="-228600">
              <a:buAutoNum type="arabicPeriod"/>
            </a:pPr>
            <a:r>
              <a:rPr lang="en-US" b="1" dirty="0"/>
              <a:t>th</a:t>
            </a:r>
            <a:r>
              <a:rPr lang="en-US" b="0" dirty="0"/>
              <a:t>on</a:t>
            </a:r>
          </a:p>
          <a:p>
            <a:pPr marL="228600" indent="-228600">
              <a:buAutoNum type="arabicPeriod"/>
            </a:pPr>
            <a:r>
              <a:rPr lang="en-US" b="1" dirty="0" err="1"/>
              <a:t>th</a:t>
            </a:r>
            <a:r>
              <a:rPr lang="en-US" b="0" dirty="0" err="1"/>
              <a:t>éorie</a:t>
            </a:r>
            <a:endParaRPr lang="en-US" b="0" dirty="0"/>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athlete [4722], </a:t>
            </a:r>
            <a:r>
              <a:rPr lang="en-GB" baseline="0" dirty="0" err="1"/>
              <a:t>éthique</a:t>
            </a:r>
            <a:r>
              <a:rPr lang="en-GB" baseline="0" dirty="0"/>
              <a:t> [2747], </a:t>
            </a:r>
            <a:r>
              <a:rPr lang="en-GB" baseline="0" dirty="0" err="1"/>
              <a:t>mammouth</a:t>
            </a:r>
            <a:r>
              <a:rPr lang="en-GB" baseline="0" dirty="0"/>
              <a:t> [&gt;5000], marathon [&gt;5000], menthe [&gt;5000], </a:t>
            </a:r>
            <a:r>
              <a:rPr lang="en-GB" baseline="0" dirty="0" err="1"/>
              <a:t>télépathie</a:t>
            </a:r>
            <a:r>
              <a:rPr lang="en-GB" baseline="0" dirty="0"/>
              <a:t> [&gt;5000], thon [&gt;5000], </a:t>
            </a:r>
            <a:r>
              <a:rPr lang="en-GB" baseline="0" dirty="0" err="1"/>
              <a:t>théorie</a:t>
            </a:r>
            <a:r>
              <a:rPr lang="en-GB" baseline="0" dirty="0"/>
              <a:t> [1773]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connect pronunciation of [</a:t>
            </a:r>
            <a:r>
              <a:rPr lang="en-US" b="0" dirty="0" err="1"/>
              <a:t>th</a:t>
            </a:r>
            <a:r>
              <a:rPr lang="en-US" b="0" dirty="0"/>
              <a:t>] with pronunciation of [t], and to differentiate between the two based on knowledge of English spelling.</a:t>
            </a:r>
            <a:endParaRPr lang="en-US" b="1" dirty="0"/>
          </a:p>
          <a:p>
            <a:endParaRPr lang="en-US" b="1" dirty="0"/>
          </a:p>
          <a:p>
            <a:r>
              <a:rPr lang="en-US" b="1" dirty="0"/>
              <a:t>Procedure:</a:t>
            </a:r>
          </a:p>
          <a:p>
            <a:pPr marL="228600" indent="-228600">
              <a:buAutoNum type="arabicPeriod"/>
            </a:pPr>
            <a:r>
              <a:rPr lang="en-US" b="0" dirty="0"/>
              <a:t>Click numbers to play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students which English word the recording sounds like.</a:t>
            </a:r>
          </a:p>
          <a:p>
            <a:pPr marL="228600" indent="-228600">
              <a:buAutoNum type="arabicPeriod"/>
            </a:pPr>
            <a:r>
              <a:rPr lang="en-US" b="0" dirty="0"/>
              <a:t>Students decide, based on their knowledge of English spelling, whether the word is spelled with [</a:t>
            </a:r>
            <a:r>
              <a:rPr lang="en-US" b="0" dirty="0" err="1"/>
              <a:t>th</a:t>
            </a:r>
            <a:r>
              <a:rPr lang="en-US" b="0" dirty="0"/>
              <a:t>] or just [t].</a:t>
            </a:r>
          </a:p>
          <a:p>
            <a:pPr marL="228600" indent="-228600">
              <a:buAutoNum type="arabicPeriod"/>
            </a:pPr>
            <a:r>
              <a:rPr lang="en-US" b="0" dirty="0"/>
              <a:t>Answers appear on clicks.</a:t>
            </a:r>
          </a:p>
          <a:p>
            <a:endParaRPr lang="en-US" b="0" dirty="0"/>
          </a:p>
          <a:p>
            <a:r>
              <a:rPr lang="en-US" b="1" dirty="0"/>
              <a:t>Transcript:</a:t>
            </a:r>
          </a:p>
          <a:p>
            <a:pPr marL="228600" indent="-228600">
              <a:buAutoNum type="arabicPeriod"/>
            </a:pPr>
            <a:r>
              <a:rPr lang="en-US" b="0" dirty="0"/>
              <a:t>politique</a:t>
            </a:r>
          </a:p>
          <a:p>
            <a:pPr marL="228600" indent="-228600">
              <a:buAutoNum type="arabicPeriod"/>
            </a:pPr>
            <a:r>
              <a:rPr lang="en-US" b="0" dirty="0" err="1"/>
              <a:t>sympathie</a:t>
            </a:r>
            <a:endParaRPr lang="en-US" b="0" dirty="0"/>
          </a:p>
          <a:p>
            <a:pPr marL="228600" indent="-228600">
              <a:buAutoNum type="arabicPeriod"/>
            </a:pPr>
            <a:r>
              <a:rPr lang="en-US" b="0" dirty="0" err="1"/>
              <a:t>ethnique</a:t>
            </a:r>
            <a:endParaRPr lang="en-US" b="0" dirty="0"/>
          </a:p>
          <a:p>
            <a:pPr marL="228600" indent="-228600">
              <a:buAutoNum type="arabicPeriod"/>
            </a:pPr>
            <a:r>
              <a:rPr lang="en-US" b="0" dirty="0"/>
              <a:t>hostile</a:t>
            </a:r>
          </a:p>
          <a:p>
            <a:pPr marL="228600" indent="-228600">
              <a:buAutoNum type="arabicPeriod"/>
            </a:pPr>
            <a:r>
              <a:rPr lang="en-US" b="0" dirty="0" err="1"/>
              <a:t>hypothèse</a:t>
            </a:r>
            <a:endParaRPr lang="en-US" b="0" dirty="0"/>
          </a:p>
          <a:p>
            <a:pPr marL="228600" indent="-228600">
              <a:buAutoNum type="arabicPeriod"/>
            </a:pPr>
            <a:r>
              <a:rPr lang="en-US" b="0" dirty="0" err="1"/>
              <a:t>quantité</a:t>
            </a:r>
            <a:endParaRPr lang="en-US" b="0" dirty="0"/>
          </a:p>
          <a:p>
            <a:pPr marL="228600" indent="-228600">
              <a:buAutoNum type="arabicPeriod"/>
            </a:pPr>
            <a:r>
              <a:rPr lang="en-US" b="0" dirty="0"/>
              <a:t>test</a:t>
            </a:r>
          </a:p>
          <a:p>
            <a:pPr marL="228600" indent="-228600">
              <a:buAutoNum type="arabicPeriod"/>
            </a:pPr>
            <a:r>
              <a:rPr lang="en-US" b="0" dirty="0" err="1"/>
              <a:t>thème</a:t>
            </a:r>
            <a:endParaRPr lang="en-US" b="0" dirty="0"/>
          </a:p>
          <a:p>
            <a:pPr marL="228600" indent="-228600">
              <a:buAutoNum type="arabicPeriod"/>
            </a:pPr>
            <a:r>
              <a:rPr lang="en-US" b="0" dirty="0" err="1"/>
              <a:t>esthétique</a:t>
            </a:r>
            <a:endParaRPr lang="en-US" b="0" dirty="0"/>
          </a:p>
          <a:p>
            <a:pPr marL="228600" indent="-228600">
              <a:buAutoNum type="arabicPeriod"/>
            </a:pPr>
            <a:r>
              <a:rPr lang="en-US" b="0" dirty="0" err="1"/>
              <a:t>thérapie</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politique [128], </a:t>
            </a:r>
            <a:r>
              <a:rPr lang="en-GB" baseline="0" dirty="0" err="1"/>
              <a:t>sympathie</a:t>
            </a:r>
            <a:r>
              <a:rPr lang="en-GB" baseline="0" dirty="0"/>
              <a:t> [3017], </a:t>
            </a:r>
            <a:r>
              <a:rPr lang="en-GB" baseline="0" dirty="0" err="1"/>
              <a:t>ethnique</a:t>
            </a:r>
            <a:r>
              <a:rPr lang="en-GB" baseline="0" dirty="0"/>
              <a:t> [3083], hostile [3091], </a:t>
            </a:r>
            <a:r>
              <a:rPr lang="en-GB" baseline="0" dirty="0" err="1"/>
              <a:t>hypothèse</a:t>
            </a:r>
            <a:r>
              <a:rPr lang="en-GB" baseline="0" dirty="0"/>
              <a:t> [1669], </a:t>
            </a:r>
            <a:r>
              <a:rPr lang="en-GB" baseline="0" dirty="0" err="1"/>
              <a:t>quantité</a:t>
            </a:r>
            <a:r>
              <a:rPr lang="en-GB" baseline="0" dirty="0"/>
              <a:t> [1680], test [1788], theme [1720], </a:t>
            </a:r>
            <a:r>
              <a:rPr lang="en-GB" baseline="0" dirty="0" err="1"/>
              <a:t>esthétique</a:t>
            </a:r>
            <a:r>
              <a:rPr lang="en-GB" baseline="0" dirty="0"/>
              <a:t> [4612], </a:t>
            </a:r>
            <a:r>
              <a:rPr lang="en-GB" baseline="0" dirty="0" err="1"/>
              <a:t>thérapie</a:t>
            </a:r>
            <a:r>
              <a:rPr lang="en-GB" baseline="0" dirty="0"/>
              <a:t> [4420].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thé</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mime drinking tea</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th</a:t>
            </a:r>
            <a:r>
              <a:rPr lang="en-GB" b="1" dirty="0"/>
              <a:t>] </a:t>
            </a:r>
            <a:r>
              <a:rPr lang="en-GB" baseline="0" dirty="0"/>
              <a:t>sound, pronouncing </a:t>
            </a:r>
            <a:r>
              <a:rPr lang="en-GB" b="0" baseline="0" dirty="0"/>
              <a:t>”</a:t>
            </a:r>
            <a:r>
              <a:rPr lang="en-GB" b="1" baseline="0" dirty="0" err="1"/>
              <a:t>thé</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thé</a:t>
            </a:r>
            <a:r>
              <a:rPr lang="en-GB" b="1" dirty="0"/>
              <a:t> </a:t>
            </a:r>
            <a:r>
              <a:rPr lang="en-GB" b="0" dirty="0"/>
              <a:t>[3517]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9198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th</a:t>
            </a:r>
            <a:r>
              <a:rPr lang="en-GB" b="1" baseline="0" dirty="0"/>
              <a:t>] </a:t>
            </a:r>
            <a:r>
              <a:rPr lang="en-GB" baseline="0" dirty="0"/>
              <a:t>and then the </a:t>
            </a:r>
            <a:r>
              <a:rPr lang="en-GB" b="1" baseline="0" dirty="0"/>
              <a:t>source</a:t>
            </a:r>
            <a:r>
              <a:rPr lang="en-GB" baseline="0" dirty="0"/>
              <a:t> word again ‘</a:t>
            </a:r>
            <a:r>
              <a:rPr lang="en-GB" b="1" baseline="0" dirty="0" err="1"/>
              <a:t>thé</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thé</a:t>
            </a:r>
            <a:r>
              <a:rPr lang="en-GB" baseline="0" dirty="0"/>
              <a:t> [3517]; </a:t>
            </a:r>
            <a:r>
              <a:rPr lang="en-GB" b="1" baseline="0" dirty="0" err="1"/>
              <a:t>méthode</a:t>
            </a:r>
            <a:r>
              <a:rPr lang="en-GB" b="1" baseline="0" dirty="0"/>
              <a:t> </a:t>
            </a:r>
            <a:r>
              <a:rPr lang="en-GB" b="0" baseline="0" dirty="0"/>
              <a:t>[1149];</a:t>
            </a:r>
            <a:r>
              <a:rPr lang="en-GB" baseline="0" dirty="0"/>
              <a:t> </a:t>
            </a:r>
            <a:r>
              <a:rPr lang="en-GB" b="1" baseline="0" dirty="0" err="1"/>
              <a:t>théâtre</a:t>
            </a:r>
            <a:r>
              <a:rPr lang="en-GB" baseline="0" dirty="0"/>
              <a:t> [1701]; </a:t>
            </a:r>
            <a:r>
              <a:rPr lang="en-GB" b="1" baseline="0" dirty="0" err="1"/>
              <a:t>bibliothèque</a:t>
            </a:r>
            <a:r>
              <a:rPr lang="en-GB" baseline="0" dirty="0"/>
              <a:t> [2511]; </a:t>
            </a:r>
            <a:r>
              <a:rPr lang="en-GB" b="1" baseline="0" dirty="0"/>
              <a:t>maths</a:t>
            </a:r>
            <a:r>
              <a:rPr lang="en-GB" baseline="0" dirty="0"/>
              <a:t> [3438]; </a:t>
            </a:r>
            <a:r>
              <a:rPr lang="en-GB" b="1" baseline="0" dirty="0" err="1"/>
              <a:t>sympathique</a:t>
            </a:r>
            <a:r>
              <a:rPr lang="en-GB" b="1" baseline="0" dirty="0"/>
              <a:t> </a:t>
            </a:r>
            <a:r>
              <a:rPr lang="en-GB" baseline="0" dirty="0"/>
              <a:t>[4164].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4266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SSCs [</a:t>
            </a:r>
            <a:r>
              <a:rPr lang="en-US" b="0" dirty="0" err="1"/>
              <a:t>th</a:t>
            </a:r>
            <a:r>
              <a:rPr lang="en-US" b="0" dirty="0"/>
              <a:t>], [</a:t>
            </a:r>
            <a:r>
              <a:rPr lang="en-US" b="0" dirty="0" err="1"/>
              <a:t>ch</a:t>
            </a:r>
            <a:r>
              <a:rPr lang="en-US" b="0" dirty="0"/>
              <a:t>], [</a:t>
            </a:r>
            <a:r>
              <a:rPr lang="en-US" b="0" dirty="0" err="1"/>
              <a:t>qu</a:t>
            </a:r>
            <a:r>
              <a:rPr lang="en-US" b="0" dirty="0"/>
              <a:t>] in longer contexts. Raising awareness of cross-linguistic differences in the pronunciation of these consonant clusters through use of cognate words.</a:t>
            </a:r>
            <a:endParaRPr lang="en-US" b="1" dirty="0"/>
          </a:p>
          <a:p>
            <a:endParaRPr lang="en-US" b="1" dirty="0"/>
          </a:p>
          <a:p>
            <a:r>
              <a:rPr lang="en-US" b="1" dirty="0"/>
              <a:t>Procedure:</a:t>
            </a:r>
          </a:p>
          <a:p>
            <a:pPr marL="0" indent="0">
              <a:buNone/>
            </a:pPr>
            <a:r>
              <a:rPr lang="en-US" b="0" dirty="0"/>
              <a:t>1. Click on the buttons to play the audio.</a:t>
            </a:r>
          </a:p>
          <a:p>
            <a:pPr marL="0" indent="0">
              <a:buNone/>
            </a:pPr>
            <a:r>
              <a:rPr lang="en-US" b="0" dirty="0"/>
              <a:t>2. Students listen and tick or transcribe the target SSCs.</a:t>
            </a:r>
          </a:p>
          <a:p>
            <a:pPr marL="0" indent="0">
              <a:buNone/>
            </a:pPr>
            <a:r>
              <a:rPr lang="en-US" b="0" dirty="0"/>
              <a:t>3. Click to reveal answers (with more advanced classes, skip this step and move to step 4 to challenge students to translate the sentences through listening alone).</a:t>
            </a:r>
          </a:p>
          <a:p>
            <a:pPr marL="0" indent="0">
              <a:buNone/>
            </a:pPr>
            <a:r>
              <a:rPr lang="en-US" b="0" dirty="0"/>
              <a:t>4. Students use the answers to try to translate the sentences into English, noticing the cognate words that they have transcribed.</a:t>
            </a:r>
          </a:p>
          <a:p>
            <a:pPr marL="0" indent="0">
              <a:buNone/>
            </a:pPr>
            <a:r>
              <a:rPr lang="en-US" b="0" dirty="0"/>
              <a:t>5. Click to reveal answers.</a:t>
            </a:r>
          </a:p>
          <a:p>
            <a:pPr marL="0" indent="0">
              <a:buNone/>
            </a:pPr>
            <a:r>
              <a:rPr lang="en-US" b="0" dirty="0"/>
              <a:t>6. Ask students to identify other SSCs in the sentence that sound identical to [</a:t>
            </a:r>
            <a:r>
              <a:rPr lang="en-US" b="0" dirty="0" err="1"/>
              <a:t>th</a:t>
            </a:r>
            <a:r>
              <a:rPr lang="en-US" b="0" dirty="0"/>
              <a:t>] and [</a:t>
            </a:r>
            <a:r>
              <a:rPr lang="en-US" b="0" dirty="0" err="1"/>
              <a:t>qu</a:t>
            </a:r>
            <a:r>
              <a:rPr lang="en-US" b="0" dirty="0"/>
              <a:t>] ([t] and hard [c] in </a:t>
            </a:r>
            <a:r>
              <a:rPr lang="en-US" b="0" i="1" dirty="0" err="1"/>
              <a:t>enthousiaste</a:t>
            </a:r>
            <a:r>
              <a:rPr lang="en-US" b="0" i="1" dirty="0"/>
              <a:t> </a:t>
            </a:r>
            <a:r>
              <a:rPr lang="en-US" b="0" i="0" dirty="0"/>
              <a:t>and </a:t>
            </a:r>
            <a:r>
              <a:rPr lang="en-US" b="0" i="1" dirty="0"/>
              <a:t>Québec</a:t>
            </a:r>
            <a:r>
              <a:rPr lang="en-US" b="0" i="0" dirty="0"/>
              <a:t>).</a:t>
            </a:r>
          </a:p>
          <a:p>
            <a:endParaRPr lang="en-US" b="1" dirty="0"/>
          </a:p>
          <a:p>
            <a:r>
              <a:rPr lang="en-US" b="1" dirty="0"/>
              <a:t>Transcript:</a:t>
            </a:r>
          </a:p>
          <a:p>
            <a:pPr marL="0" indent="0" algn="l">
              <a:buFont typeface="+mj-lt"/>
              <a:buNone/>
            </a:pPr>
            <a:r>
              <a:rPr lang="fr-FR" sz="1200" dirty="0">
                <a:solidFill>
                  <a:schemeClr val="accent5">
                    <a:lumMod val="50000"/>
                  </a:schemeClr>
                </a:solidFill>
              </a:rPr>
              <a:t>1. Mathieu est athl</a:t>
            </a:r>
            <a:r>
              <a:rPr lang="fr-FR" sz="1200" dirty="0">
                <a:solidFill>
                  <a:schemeClr val="accent5">
                    <a:lumMod val="50000"/>
                  </a:schemeClr>
                </a:solidFill>
                <a:latin typeface="Century Gothic" panose="020B0502020202020204" pitchFamily="34" charset="0"/>
              </a:rPr>
              <a:t>ète.</a:t>
            </a:r>
          </a:p>
          <a:p>
            <a:pPr marL="0" indent="0" algn="l">
              <a:buFont typeface="+mj-lt"/>
              <a:buNone/>
            </a:pPr>
            <a:r>
              <a:rPr lang="fr-FR" sz="1200" dirty="0">
                <a:solidFill>
                  <a:schemeClr val="accent5">
                    <a:lumMod val="50000"/>
                  </a:schemeClr>
                </a:solidFill>
                <a:latin typeface="Century Gothic" panose="020B0502020202020204" pitchFamily="34" charset="0"/>
              </a:rPr>
              <a:t>2. Il cherche des marathons au Québec…</a:t>
            </a:r>
          </a:p>
          <a:p>
            <a:pPr marL="0" indent="0" algn="l">
              <a:buFont typeface="+mj-lt"/>
              <a:buNone/>
            </a:pPr>
            <a:r>
              <a:rPr lang="fr-FR" sz="1200" dirty="0">
                <a:solidFill>
                  <a:schemeClr val="accent5">
                    <a:lumMod val="50000"/>
                  </a:schemeClr>
                </a:solidFill>
                <a:latin typeface="Century Gothic" panose="020B0502020202020204" pitchFamily="34" charset="0"/>
              </a:rPr>
              <a:t>3. …parce qu’il est enthousiaste.</a:t>
            </a:r>
          </a:p>
          <a:p>
            <a:pPr marL="0" indent="0" algn="l">
              <a:buFont typeface="+mj-lt"/>
              <a:buNone/>
            </a:pPr>
            <a:r>
              <a:rPr lang="fr-FR" sz="1200" dirty="0">
                <a:solidFill>
                  <a:schemeClr val="accent5">
                    <a:lumMod val="50000"/>
                  </a:schemeClr>
                </a:solidFill>
                <a:latin typeface="Century Gothic" panose="020B0502020202020204" pitchFamily="34" charset="0"/>
              </a:rPr>
              <a:t>4. Son chat, Thibault, mâche du thon québécois.</a:t>
            </a:r>
          </a:p>
          <a:p>
            <a:pPr marL="0" indent="0" algn="l">
              <a:buFont typeface="+mj-lt"/>
              <a:buNone/>
            </a:pPr>
            <a:r>
              <a:rPr lang="fr-FR" sz="1200" dirty="0">
                <a:solidFill>
                  <a:schemeClr val="accent5">
                    <a:lumMod val="50000"/>
                  </a:schemeClr>
                </a:solidFill>
                <a:latin typeface="Century Gothic" panose="020B0502020202020204" pitchFamily="34" charset="0"/>
              </a:rPr>
              <a:t>5. Son chien, Véronique, est chez Monique.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athlète</a:t>
            </a:r>
            <a:r>
              <a:rPr lang="en-GB" baseline="0" dirty="0"/>
              <a:t> [4722]</a:t>
            </a:r>
            <a:r>
              <a:rPr lang="en-GB" baseline="0" dirty="0">
                <a:latin typeface="Century Gothic" panose="020B0502020202020204" pitchFamily="34" charset="0"/>
              </a:rPr>
              <a:t>, marathon [&gt;5000], </a:t>
            </a:r>
            <a:r>
              <a:rPr lang="en-GB" baseline="0" dirty="0" err="1">
                <a:latin typeface="Century Gothic" panose="020B0502020202020204" pitchFamily="34" charset="0"/>
              </a:rPr>
              <a:t>enthousiaste</a:t>
            </a:r>
            <a:r>
              <a:rPr lang="en-GB" baseline="0" dirty="0">
                <a:latin typeface="Century Gothic" panose="020B0502020202020204" pitchFamily="34" charset="0"/>
              </a:rPr>
              <a:t> [4287], </a:t>
            </a:r>
            <a:r>
              <a:rPr lang="en-GB" baseline="0" dirty="0" err="1">
                <a:latin typeface="Century Gothic" panose="020B0502020202020204" pitchFamily="34" charset="0"/>
              </a:rPr>
              <a:t>groupe</a:t>
            </a:r>
            <a:r>
              <a:rPr lang="en-GB" baseline="0" dirty="0">
                <a:latin typeface="Century Gothic" panose="020B0502020202020204" pitchFamily="34" charset="0"/>
              </a:rPr>
              <a:t> [187], </a:t>
            </a:r>
            <a:r>
              <a:rPr lang="en-GB" sz="1200" b="0" dirty="0" err="1">
                <a:solidFill>
                  <a:schemeClr val="bg1"/>
                </a:solidFill>
              </a:rPr>
              <a:t>consonantique</a:t>
            </a:r>
            <a:r>
              <a:rPr lang="en-GB" sz="1200" b="0" dirty="0">
                <a:solidFill>
                  <a:schemeClr val="bg1"/>
                </a:solidFill>
              </a:rPr>
              <a:t> [&lt;5000]</a:t>
            </a:r>
            <a:endParaRPr lang="en-GB" b="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entury Gothic" panose="020B0502020202020204" pitchFamily="34" charset="0"/>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latin typeface="Century Gothic" panose="020B0502020202020204" pitchFamily="34" charset="0"/>
              </a:rPr>
              <a:t>mâcher</a:t>
            </a:r>
            <a:r>
              <a:rPr lang="en-GB" b="0" baseline="0" dirty="0">
                <a:latin typeface="Century Gothic" panose="020B0502020202020204" pitchFamily="34" charset="0"/>
              </a:rPr>
              <a:t> [&gt;5000], thon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605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1/7.</a:t>
            </a:r>
          </a:p>
          <a:p>
            <a:endParaRPr lang="en-US" b="1" dirty="0"/>
          </a:p>
          <a:p>
            <a:r>
              <a:rPr lang="en-US" b="1" dirty="0"/>
              <a:t>Aim: </a:t>
            </a:r>
            <a:r>
              <a:rPr lang="en-US" b="0" dirty="0"/>
              <a:t>Oral production and aural recognition of SSCs [</a:t>
            </a:r>
            <a:r>
              <a:rPr lang="en-US" b="0" dirty="0" err="1"/>
              <a:t>th</a:t>
            </a:r>
            <a:r>
              <a:rPr lang="en-US" b="0" dirty="0"/>
              <a:t>], [</a:t>
            </a:r>
            <a:r>
              <a:rPr lang="en-US" b="0" dirty="0" err="1"/>
              <a:t>ch</a:t>
            </a:r>
            <a:r>
              <a:rPr lang="en-US" b="0" dirty="0"/>
              <a:t>], [</a:t>
            </a:r>
            <a:r>
              <a:rPr lang="en-US" b="0" dirty="0" err="1"/>
              <a:t>qu</a:t>
            </a:r>
            <a:r>
              <a:rPr lang="en-US" b="0" dirty="0"/>
              <a:t>].</a:t>
            </a:r>
            <a:endParaRPr lang="en-US" b="1" dirty="0"/>
          </a:p>
          <a:p>
            <a:endParaRPr lang="en-US" b="1" dirty="0"/>
          </a:p>
          <a:p>
            <a:r>
              <a:rPr lang="en-US" b="1" dirty="0"/>
              <a:t>Procedure:</a:t>
            </a:r>
          </a:p>
          <a:p>
            <a:pPr marL="0" indent="0">
              <a:buNone/>
            </a:pPr>
            <a:r>
              <a:rPr lang="en-US" b="0" dirty="0"/>
              <a:t>1. Students prepare for the activity by sketching the grid pictured on this slide. Use the sentence on this slide as an example to model steps 2-6 below.</a:t>
            </a:r>
          </a:p>
          <a:p>
            <a:pPr marL="0" indent="0">
              <a:buNone/>
            </a:pPr>
            <a:r>
              <a:rPr lang="en-US" b="0" dirty="0"/>
              <a:t>2. Students work in pairs. Student A faces the board. Student B turns away.</a:t>
            </a:r>
          </a:p>
          <a:p>
            <a:pPr marL="0" indent="0">
              <a:buNone/>
            </a:pPr>
            <a:r>
              <a:rPr lang="en-US" b="0" dirty="0"/>
              <a:t>3. Student A reads the sentence from the board. Student B has their back to the board and ticks the SSCs they hear.</a:t>
            </a:r>
          </a:p>
          <a:p>
            <a:pPr marL="0" indent="0">
              <a:buNone/>
            </a:pPr>
            <a:r>
              <a:rPr lang="en-US" b="0" dirty="0"/>
              <a:t>4. Student B turns back to the board to check the answer, revealed on clicks. </a:t>
            </a:r>
          </a:p>
          <a:p>
            <a:pPr marL="0" indent="0">
              <a:buNone/>
            </a:pPr>
            <a:r>
              <a:rPr lang="en-US" b="0" dirty="0"/>
              <a:t>5. Students use their knowledge of cognates to guess the English meaning of the sentence, revealed on a further click. At more advanced levels, the listening student could try to do this as part of step 3.</a:t>
            </a:r>
          </a:p>
          <a:p>
            <a:pPr marL="0" indent="0">
              <a:buNone/>
            </a:pPr>
            <a:r>
              <a:rPr lang="en-US" b="0" dirty="0"/>
              <a:t>6. Both students practice saying the sentences at increasing speeds to increase fluency of production. Click on the numbers 1-3 to hear the sentences read aloud at different speeds. Students listen and repeat. </a:t>
            </a:r>
            <a:endParaRPr lang="en-US" b="1" dirty="0"/>
          </a:p>
          <a:p>
            <a:pPr marL="0" indent="0">
              <a:buNone/>
            </a:pPr>
            <a:r>
              <a:rPr lang="en-US" b="0" dirty="0"/>
              <a:t>7. Repeat steps 2-7 for the remaining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964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mammouth</a:t>
            </a:r>
            <a:r>
              <a:rPr lang="en-GB" baseline="0" dirty="0"/>
              <a:t> [&lt;5000]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04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catholique</a:t>
            </a:r>
            <a:r>
              <a:rPr lang="en-GB" baseline="0" dirty="0"/>
              <a:t> [1578]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609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chaise [3419]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606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thé</a:t>
            </a:r>
            <a:r>
              <a:rPr lang="en-GB" b="0" baseline="0" dirty="0" err="1">
                <a:latin typeface="Century Gothic" panose="020B0502020202020204" pitchFamily="34" charset="0"/>
              </a:rPr>
              <a:t>âtre</a:t>
            </a:r>
            <a:r>
              <a:rPr lang="en-GB" b="0" baseline="0" dirty="0">
                <a:latin typeface="Century Gothic" panose="020B0502020202020204" pitchFamily="34" charset="0"/>
              </a:rPr>
              <a:t> [1701]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entury Gothic" panose="020B0502020202020204" pitchFamily="34" charset="0"/>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champ [847]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59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chef [386], recherche [357], menthe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623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méthode</a:t>
            </a:r>
            <a:r>
              <a:rPr lang="en-GB" baseline="0" dirty="0"/>
              <a:t> [1149], chinois [1914]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414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006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1 minute</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b="1" baseline="0" dirty="0" err="1"/>
              <a:t>th</a:t>
            </a:r>
            <a:r>
              <a:rPr lang="en-GB" b="1" baseline="0" dirty="0"/>
              <a:t>]</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dirty="0" err="1"/>
              <a:t>th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300" b="1" dirty="0" err="1">
                <a:solidFill>
                  <a:srgbClr val="002060"/>
                </a:solidFill>
                <a:latin typeface="Century Gothic" panose="020B0502020202020204" pitchFamily="34" charset="0"/>
              </a:rPr>
              <a:t>thé</a:t>
            </a:r>
            <a:r>
              <a:rPr lang="en-GB" sz="1300" dirty="0"/>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1" baseline="0" dirty="0"/>
              <a:t>to mime drinking tea</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th</a:t>
            </a:r>
            <a:r>
              <a:rPr lang="en-GB" b="1" dirty="0"/>
              <a:t>] </a:t>
            </a:r>
            <a:r>
              <a:rPr lang="en-GB" baseline="0" dirty="0"/>
              <a:t>sound, pronouncing </a:t>
            </a:r>
            <a:r>
              <a:rPr lang="en-GB" b="0" baseline="0" dirty="0"/>
              <a:t>”</a:t>
            </a:r>
            <a:r>
              <a:rPr lang="en-GB" b="1" baseline="0" dirty="0" err="1"/>
              <a:t>thé</a:t>
            </a:r>
            <a:r>
              <a:rPr lang="en-GB" sz="1300" dirty="0"/>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dirty="0" err="1"/>
              <a:t>thé</a:t>
            </a:r>
            <a:r>
              <a:rPr lang="en-GB" b="1" dirty="0"/>
              <a:t> </a:t>
            </a:r>
            <a:r>
              <a:rPr lang="en-GB" b="0" dirty="0"/>
              <a:t>[3517]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9198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2 minutes</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b="1" baseline="0" dirty="0" err="1"/>
              <a:t>th</a:t>
            </a:r>
            <a:r>
              <a:rPr lang="en-GB" b="1" baseline="0" dirty="0"/>
              <a:t>]</a:t>
            </a:r>
          </a:p>
          <a:p>
            <a:pPr defTabSz="966064">
              <a:defRPr/>
            </a:pPr>
            <a:endParaRPr lang="en-GB" b="1" baseline="0" dirty="0"/>
          </a:p>
          <a:p>
            <a:pPr defTabSz="966064">
              <a:defRPr/>
            </a:pPr>
            <a:r>
              <a:rPr lang="en-GB" b="1" baseline="0" dirty="0"/>
              <a:t>Procedure:</a:t>
            </a:r>
          </a:p>
          <a:p>
            <a:pPr defTabSz="966064">
              <a:defRPr/>
            </a:pPr>
            <a:r>
              <a:rPr lang="en-GB" dirty="0"/>
              <a:t>Consolidate</a:t>
            </a:r>
            <a:r>
              <a:rPr lang="en-GB" baseline="0" dirty="0"/>
              <a:t> and elicit the pronunciation of the </a:t>
            </a:r>
            <a:r>
              <a:rPr lang="en-GB" b="1" baseline="0" dirty="0"/>
              <a:t>individual SSC [</a:t>
            </a:r>
            <a:r>
              <a:rPr lang="en-GB" b="1" baseline="0" dirty="0" err="1"/>
              <a:t>th</a:t>
            </a:r>
            <a:r>
              <a:rPr lang="en-GB" b="1" baseline="0" dirty="0"/>
              <a:t>] </a:t>
            </a:r>
            <a:r>
              <a:rPr lang="en-GB" baseline="0" dirty="0"/>
              <a:t>and then the </a:t>
            </a:r>
            <a:r>
              <a:rPr lang="en-GB" b="1" baseline="0" dirty="0"/>
              <a:t>source</a:t>
            </a:r>
            <a:r>
              <a:rPr lang="en-GB" baseline="0" dirty="0"/>
              <a:t> word again ‘</a:t>
            </a:r>
            <a:r>
              <a:rPr lang="en-GB" b="1" baseline="0" dirty="0" err="1"/>
              <a:t>thé</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en-GB" b="1" baseline="0" dirty="0" err="1"/>
              <a:t>thé</a:t>
            </a:r>
            <a:r>
              <a:rPr lang="en-GB" baseline="0" dirty="0"/>
              <a:t> [3517]; </a:t>
            </a:r>
            <a:r>
              <a:rPr lang="en-GB" b="1" baseline="0" dirty="0" err="1"/>
              <a:t>méthode</a:t>
            </a:r>
            <a:r>
              <a:rPr lang="en-GB" b="1" baseline="0" dirty="0"/>
              <a:t> </a:t>
            </a:r>
            <a:r>
              <a:rPr lang="en-GB" b="0" baseline="0" dirty="0"/>
              <a:t>[1149];</a:t>
            </a:r>
            <a:r>
              <a:rPr lang="en-GB" baseline="0" dirty="0"/>
              <a:t> </a:t>
            </a:r>
            <a:r>
              <a:rPr lang="en-GB" b="1" baseline="0" dirty="0" err="1"/>
              <a:t>théâtre</a:t>
            </a:r>
            <a:r>
              <a:rPr lang="en-GB" baseline="0" dirty="0"/>
              <a:t> [1701]; </a:t>
            </a:r>
            <a:r>
              <a:rPr lang="en-GB" b="1" baseline="0" dirty="0" err="1"/>
              <a:t>bibliothèque</a:t>
            </a:r>
            <a:r>
              <a:rPr lang="en-GB" baseline="0" dirty="0"/>
              <a:t> [2511]; </a:t>
            </a:r>
            <a:r>
              <a:rPr lang="en-GB" b="1" baseline="0" dirty="0"/>
              <a:t>maths</a:t>
            </a:r>
            <a:r>
              <a:rPr lang="en-GB" baseline="0" dirty="0"/>
              <a:t> [3438]; </a:t>
            </a:r>
            <a:r>
              <a:rPr lang="en-GB" b="1" baseline="0" dirty="0" err="1"/>
              <a:t>sympathique</a:t>
            </a:r>
            <a:r>
              <a:rPr lang="en-GB" b="1" baseline="0" dirty="0"/>
              <a:t> </a:t>
            </a:r>
            <a:r>
              <a:rPr lang="en-GB" baseline="0" dirty="0"/>
              <a:t>[4164].</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4266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4 minutes</a:t>
            </a:r>
          </a:p>
          <a:p>
            <a:pPr defTabSz="966064">
              <a:defRPr/>
            </a:pPr>
            <a:endParaRPr lang="en-GB" b="0" baseline="0" dirty="0"/>
          </a:p>
          <a:p>
            <a:pPr defTabSz="966064">
              <a:defRPr/>
            </a:pPr>
            <a:r>
              <a:rPr lang="en-GB" b="1" baseline="0" dirty="0"/>
              <a:t>Aim: </a:t>
            </a:r>
            <a:r>
              <a:rPr lang="en-GB" b="0" baseline="0" dirty="0"/>
              <a:t>Consolidation of SSC [</a:t>
            </a:r>
            <a:r>
              <a:rPr lang="en-GB" b="0" baseline="0" dirty="0" err="1"/>
              <a:t>th</a:t>
            </a:r>
            <a:r>
              <a:rPr lang="en-GB" b="0" baseline="0" dirty="0"/>
              <a:t>]</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0" baseline="0" noProof="0" dirty="0"/>
              <a:t>athlète [4722], mandarine [&gt;5000], thérapie [4420], python [&gt;5000], enthousiaste [4287]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0" baseline="0" noProof="0" dirty="0"/>
              <a:t>menthe [&gt;5000], météo [4574]</a:t>
            </a:r>
            <a:endParaRPr lang="en-GB"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515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a:t>
            </a:r>
            <a:r>
              <a:rPr lang="fr-FR" b="0" dirty="0"/>
              <a:t>6</a:t>
            </a:r>
            <a:r>
              <a:rPr lang="fr-FR" dirty="0"/>
              <a:t> minutes</a:t>
            </a:r>
          </a:p>
          <a:p>
            <a:endParaRPr lang="fr-FR" dirty="0"/>
          </a:p>
          <a:p>
            <a:r>
              <a:rPr lang="fr-FR" b="1" dirty="0"/>
              <a:t>Aim: </a:t>
            </a:r>
            <a:r>
              <a:rPr lang="fr-FR" b="0" dirty="0"/>
              <a:t>Consolidation of recognition of </a:t>
            </a:r>
            <a:r>
              <a:rPr lang="fr-FR" b="0" dirty="0" err="1"/>
              <a:t>SSCs</a:t>
            </a:r>
            <a:r>
              <a:rPr lang="fr-FR" b="0" dirty="0"/>
              <a:t> [th] and [</a:t>
            </a:r>
            <a:r>
              <a:rPr lang="fr-FR" b="0" dirty="0" err="1"/>
              <a:t>ch</a:t>
            </a:r>
            <a:r>
              <a:rPr lang="fr-FR" b="0" dirty="0"/>
              <a:t>]</a:t>
            </a:r>
          </a:p>
          <a:p>
            <a:endParaRPr lang="fr-FR" b="0" dirty="0"/>
          </a:p>
          <a:p>
            <a:r>
              <a:rPr lang="fr-FR" b="1" dirty="0" err="1"/>
              <a:t>Procedure</a:t>
            </a:r>
            <a:r>
              <a:rPr lang="fr-FR" b="1" dirty="0"/>
              <a:t>:</a:t>
            </a:r>
          </a:p>
          <a:p>
            <a:pPr marL="241516" indent="-241516">
              <a:buAutoNum type="arabicPeriod"/>
            </a:pPr>
            <a:r>
              <a:rPr lang="fr-FR" b="0" dirty="0"/>
              <a:t>Click the buttons to </a:t>
            </a:r>
            <a:r>
              <a:rPr lang="fr-FR" b="0" dirty="0" err="1"/>
              <a:t>play</a:t>
            </a:r>
            <a:r>
              <a:rPr lang="fr-FR" b="0" dirty="0"/>
              <a:t> audio.</a:t>
            </a:r>
          </a:p>
          <a:p>
            <a:pPr marL="241516" indent="-241516">
              <a:buAutoNum type="arabicPeriod"/>
            </a:pPr>
            <a:r>
              <a:rPr lang="fr-FR" b="0" dirty="0" err="1"/>
              <a:t>Students</a:t>
            </a:r>
            <a:r>
              <a:rPr lang="fr-FR" b="0" dirty="0"/>
              <a:t> </a:t>
            </a:r>
            <a:r>
              <a:rPr lang="fr-FR" b="0" dirty="0" err="1"/>
              <a:t>tally</a:t>
            </a:r>
            <a:r>
              <a:rPr lang="fr-FR" b="0" dirty="0"/>
              <a:t> how </a:t>
            </a:r>
            <a:r>
              <a:rPr lang="fr-FR" b="0" dirty="0" err="1"/>
              <a:t>many</a:t>
            </a:r>
            <a:r>
              <a:rPr lang="fr-FR" b="0" dirty="0"/>
              <a:t> times </a:t>
            </a:r>
            <a:r>
              <a:rPr lang="fr-FR" b="0" dirty="0" err="1"/>
              <a:t>they</a:t>
            </a:r>
            <a:r>
              <a:rPr lang="fr-FR" b="0" dirty="0"/>
              <a:t> </a:t>
            </a:r>
            <a:r>
              <a:rPr lang="fr-FR" b="0" dirty="0" err="1"/>
              <a:t>hear</a:t>
            </a:r>
            <a:r>
              <a:rPr lang="fr-FR" b="0" dirty="0"/>
              <a:t> [th] and [</a:t>
            </a:r>
            <a:r>
              <a:rPr lang="fr-FR" b="0" dirty="0" err="1"/>
              <a:t>ch</a:t>
            </a:r>
            <a:r>
              <a:rPr lang="fr-FR" b="0" dirty="0"/>
              <a:t>].</a:t>
            </a:r>
          </a:p>
          <a:p>
            <a:pPr marL="241516" indent="-241516">
              <a:buAutoNum type="arabicPeriod"/>
            </a:pPr>
            <a:r>
              <a:rPr lang="fr-FR" b="0" dirty="0"/>
              <a:t>Click to </a:t>
            </a:r>
            <a:r>
              <a:rPr lang="fr-FR" b="0" dirty="0" err="1"/>
              <a:t>reveal</a:t>
            </a:r>
            <a:r>
              <a:rPr lang="fr-FR" b="0" dirty="0"/>
              <a:t> </a:t>
            </a:r>
            <a:r>
              <a:rPr lang="fr-FR" b="0" dirty="0" err="1"/>
              <a:t>answers</a:t>
            </a:r>
            <a:r>
              <a:rPr lang="fr-FR" b="0" dirty="0"/>
              <a:t> and sentences.</a:t>
            </a:r>
          </a:p>
          <a:p>
            <a:pPr marL="241516" indent="-241516">
              <a:buAutoNum type="arabicPeriod"/>
            </a:pPr>
            <a:endParaRPr lang="fr-FR" b="0" dirty="0"/>
          </a:p>
          <a:p>
            <a:r>
              <a:rPr lang="fr-FR" b="1" dirty="0" err="1"/>
              <a:t>Transcript</a:t>
            </a:r>
            <a:r>
              <a:rPr lang="fr-FR" b="1" dirty="0"/>
              <a:t>:</a:t>
            </a:r>
            <a:endParaRPr lang="fr-FR" dirty="0"/>
          </a:p>
          <a:p>
            <a:pPr marL="241516" indent="-241516">
              <a:buAutoNum type="arabicPeriod"/>
            </a:pPr>
            <a:r>
              <a:rPr lang="fr-FR" dirty="0"/>
              <a:t>Cinq chiens chassent six chats.</a:t>
            </a:r>
          </a:p>
          <a:p>
            <a:pPr marL="241516" indent="-241516">
              <a:buAutoNum type="arabicPeriod"/>
            </a:pPr>
            <a:r>
              <a:rPr lang="fr-FR" dirty="0"/>
              <a:t>Charl</a:t>
            </a:r>
            <a:r>
              <a:rPr lang="fr-FR" dirty="0">
                <a:latin typeface="Century Gothic" panose="020B0502020202020204" pitchFamily="34" charset="0"/>
              </a:rPr>
              <a:t>ène cherche une chemise sans manches.</a:t>
            </a:r>
          </a:p>
          <a:p>
            <a:pPr marL="241516" indent="-241516">
              <a:buAutoNum type="arabicPeriod"/>
            </a:pPr>
            <a:r>
              <a:rPr lang="fr-FR" dirty="0">
                <a:latin typeface="Century Gothic" panose="020B0502020202020204" pitchFamily="34" charset="0"/>
              </a:rPr>
              <a:t>Édith est sympathique mais son chapeau est moche.</a:t>
            </a:r>
          </a:p>
          <a:p>
            <a:pPr marL="241516" indent="-241516">
              <a:buAutoNum type="arabicPeriod"/>
            </a:pPr>
            <a:r>
              <a:rPr lang="fr-FR" dirty="0">
                <a:latin typeface="Century Gothic" panose="020B0502020202020204" pitchFamily="34" charset="0"/>
              </a:rPr>
              <a:t>Thierry marche sur chaque chemin sans changer de chaussures.</a:t>
            </a:r>
          </a:p>
          <a:p>
            <a:pPr marL="241516" indent="-241516">
              <a:buAutoNum type="arabicPeriod"/>
            </a:pPr>
            <a:r>
              <a:rPr lang="fr-FR" dirty="0">
                <a:latin typeface="Century Gothic" panose="020B0502020202020204" pitchFamily="34" charset="0"/>
              </a:rPr>
              <a:t>L’athénien charmant aime les bonbons à la menthe.</a:t>
            </a:r>
          </a:p>
          <a:p>
            <a:pPr marL="241516" indent="-241516">
              <a:buAutoNum type="arabicPeriod"/>
            </a:pPr>
            <a:r>
              <a:rPr lang="fr-FR" dirty="0">
                <a:latin typeface="Century Gothic" panose="020B0502020202020204" pitchFamily="34" charset="0"/>
              </a:rPr>
              <a:t>Sacha le professeur de chimie aime les maths et l’éthique.</a:t>
            </a:r>
          </a:p>
          <a:p>
            <a:pPr marL="241516" indent="-241516">
              <a:buAutoNum type="arabicPeriod"/>
            </a:pPr>
            <a:endParaRPr lang="fr-FR" dirty="0">
              <a:latin typeface="Century Gothic" panose="020B0502020202020204" pitchFamily="34" charset="0"/>
            </a:endParaRPr>
          </a:p>
          <a:p>
            <a:pPr defTabSz="966064">
              <a:defRPr/>
            </a:pPr>
            <a:r>
              <a:rPr lang="en-GB" b="1" baseline="0" dirty="0"/>
              <a:t>Word frequency of unknown words used (1 is the most frequent word in French): </a:t>
            </a:r>
            <a:br>
              <a:rPr lang="en-GB" baseline="0" dirty="0"/>
            </a:br>
            <a:r>
              <a:rPr lang="en-GB" baseline="0" dirty="0"/>
              <a:t>chaser [2364], manche [3437], </a:t>
            </a:r>
            <a:r>
              <a:rPr lang="en-GB" baseline="0" dirty="0" err="1"/>
              <a:t>moche</a:t>
            </a:r>
            <a:r>
              <a:rPr lang="en-GB" baseline="0" dirty="0"/>
              <a:t> [&gt;5000], chaussure [3638], </a:t>
            </a:r>
            <a:r>
              <a:rPr lang="en-GB" baseline="0" dirty="0" err="1"/>
              <a:t>athénien</a:t>
            </a:r>
            <a:r>
              <a:rPr lang="en-GB" baseline="0" dirty="0"/>
              <a:t> [&gt;5000], </a:t>
            </a:r>
            <a:r>
              <a:rPr lang="en-GB" baseline="0" dirty="0" err="1"/>
              <a:t>charmant</a:t>
            </a:r>
            <a:r>
              <a:rPr lang="en-GB" baseline="0" dirty="0"/>
              <a:t> [4030], bonbon [&gt;5000], menthe [&gt;5000], </a:t>
            </a:r>
            <a:r>
              <a:rPr lang="en-GB" baseline="0" dirty="0" err="1"/>
              <a:t>chimie</a:t>
            </a:r>
            <a:r>
              <a:rPr lang="en-GB" baseline="0" dirty="0"/>
              <a:t> [4073], </a:t>
            </a:r>
            <a:r>
              <a:rPr lang="en-GB" baseline="0" dirty="0" err="1"/>
              <a:t>éthique</a:t>
            </a:r>
            <a:r>
              <a:rPr lang="en-GB" baseline="0" dirty="0"/>
              <a:t> [2747]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fr-FR"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126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thé</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mime drinking tea</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th</a:t>
            </a:r>
            <a:r>
              <a:rPr lang="en-GB" b="1" dirty="0"/>
              <a:t>] </a:t>
            </a:r>
            <a:r>
              <a:rPr lang="en-GB" baseline="0" dirty="0"/>
              <a:t>sound, pronouncing </a:t>
            </a:r>
            <a:r>
              <a:rPr lang="en-GB" b="0" baseline="0" dirty="0"/>
              <a:t>”</a:t>
            </a:r>
            <a:r>
              <a:rPr lang="en-GB" b="1" baseline="0" dirty="0" err="1"/>
              <a:t>thé</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thé</a:t>
            </a:r>
            <a:r>
              <a:rPr lang="en-GB" b="1" dirty="0"/>
              <a:t> </a:t>
            </a:r>
            <a:r>
              <a:rPr lang="en-GB" b="0" dirty="0"/>
              <a:t>[3517]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9198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6</a:t>
            </a:r>
          </a:p>
          <a:p>
            <a:r>
              <a:rPr lang="en-US" b="1" dirty="0"/>
              <a:t>Timing: </a:t>
            </a:r>
            <a:r>
              <a:rPr lang="en-US" b="0" dirty="0"/>
              <a:t>6 minutes for 6 slides</a:t>
            </a:r>
          </a:p>
          <a:p>
            <a:endParaRPr lang="en-US" b="1" dirty="0"/>
          </a:p>
          <a:p>
            <a:r>
              <a:rPr lang="en-US" b="1" dirty="0"/>
              <a:t>Aim: Practise pronunciation of SSC [</a:t>
            </a:r>
            <a:r>
              <a:rPr lang="en-US" b="1" dirty="0" err="1"/>
              <a:t>ch</a:t>
            </a:r>
            <a:r>
              <a:rPr lang="en-US" b="1" dirty="0"/>
              <a:t>] and [</a:t>
            </a:r>
            <a:r>
              <a:rPr lang="en-US" b="1" dirty="0" err="1"/>
              <a:t>th</a:t>
            </a:r>
            <a:r>
              <a:rPr lang="en-US" b="1" dirty="0"/>
              <a:t>] in the form of tongue twisters</a:t>
            </a:r>
          </a:p>
          <a:p>
            <a:endParaRPr lang="en-US" b="1" dirty="0"/>
          </a:p>
          <a:p>
            <a:r>
              <a:rPr lang="en-US" b="1" dirty="0"/>
              <a:t>Procedure:</a:t>
            </a:r>
          </a:p>
          <a:p>
            <a:r>
              <a:rPr lang="en-US" b="0" dirty="0"/>
              <a:t>1. Students read the sentences aloud, aiming for accurate pronunciation as quickly as possible.</a:t>
            </a:r>
          </a:p>
          <a:p>
            <a:r>
              <a:rPr lang="en-US" b="0" dirty="0"/>
              <a:t>2. Click audio buttons to hear three different speeds (A = slowest, C = fastest).</a:t>
            </a:r>
          </a:p>
          <a:p>
            <a:r>
              <a:rPr lang="en-US" b="0" dirty="0"/>
              <a:t>3. Repeat on next three slides for three more tongue twisters.</a:t>
            </a:r>
          </a:p>
          <a:p>
            <a:endParaRPr lang="en-US" b="0" dirty="0"/>
          </a:p>
          <a:p>
            <a:r>
              <a:rPr lang="en-US" b="1" dirty="0"/>
              <a:t>Transcript:</a:t>
            </a:r>
          </a:p>
          <a:p>
            <a:pPr defTabSz="966064">
              <a:defRPr/>
            </a:pPr>
            <a:r>
              <a:rPr lang="fr-FR" sz="1300" dirty="0">
                <a:solidFill>
                  <a:srgbClr val="104F75"/>
                </a:solidFill>
                <a:latin typeface="Century Gothic" panose="020F0302020204030204"/>
              </a:rPr>
              <a:t>Cinq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iens</a:t>
            </a:r>
            <a:r>
              <a:rPr lang="fr-FR" sz="1300" dirty="0">
                <a:solidFill>
                  <a:srgbClr val="115076"/>
                </a:solidFill>
                <a:latin typeface="Century Gothic" panose="020F0302020204030204"/>
              </a:rPr>
              <a:t>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assent six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ats.</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766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2 of 6</a:t>
            </a:r>
          </a:p>
          <a:p>
            <a:endParaRPr lang="en-US" b="0" dirty="0"/>
          </a:p>
          <a:p>
            <a:r>
              <a:rPr lang="en-US" b="1" dirty="0"/>
              <a:t>Transcript:</a:t>
            </a:r>
          </a:p>
          <a:p>
            <a:pPr defTabSz="966064">
              <a:defRPr/>
            </a:pP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arlène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er</a:t>
            </a:r>
            <a:r>
              <a:rPr lang="fr-FR" sz="1300" b="1" dirty="0">
                <a:solidFill>
                  <a:srgbClr val="104F75"/>
                </a:solidFill>
                <a:latin typeface="Century Gothic" panose="020F0302020204030204"/>
              </a:rPr>
              <a:t>ch</a:t>
            </a:r>
            <a:r>
              <a:rPr lang="fr-FR" sz="1300" dirty="0">
                <a:solidFill>
                  <a:srgbClr val="104F75"/>
                </a:solidFill>
                <a:latin typeface="Century Gothic" panose="020F0302020204030204"/>
              </a:rPr>
              <a:t>e une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emise sans man</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es.</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729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3 of 6</a:t>
            </a:r>
          </a:p>
          <a:p>
            <a:endParaRPr lang="en-US" b="0" dirty="0"/>
          </a:p>
          <a:p>
            <a:r>
              <a:rPr lang="en-US" b="1" dirty="0"/>
              <a:t>Transcript:</a:t>
            </a:r>
          </a:p>
          <a:p>
            <a:pPr defTabSz="966064">
              <a:defRPr/>
            </a:pPr>
            <a:r>
              <a:rPr lang="fr-FR" sz="1300" dirty="0">
                <a:solidFill>
                  <a:srgbClr val="104F75"/>
                </a:solidFill>
                <a:latin typeface="Century Gothic" panose="020F0302020204030204"/>
              </a:rPr>
              <a:t>Édi</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 est sympa</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ique mais son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apeau est mo</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921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4 of 6</a:t>
            </a:r>
          </a:p>
          <a:p>
            <a:endParaRPr lang="en-US" b="0" dirty="0"/>
          </a:p>
          <a:p>
            <a:r>
              <a:rPr lang="en-US" b="1" dirty="0"/>
              <a:t>Transcript:</a:t>
            </a:r>
          </a:p>
          <a:p>
            <a:pPr defTabSz="966064">
              <a:defRPr/>
            </a:pP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ierry mar</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 sur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aque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emin sans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anger de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aussures.</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15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5 of 6</a:t>
            </a:r>
          </a:p>
          <a:p>
            <a:endParaRPr lang="en-US" b="0" dirty="0"/>
          </a:p>
          <a:p>
            <a:r>
              <a:rPr lang="en-US" b="1" dirty="0"/>
              <a:t>Transcript:</a:t>
            </a:r>
          </a:p>
          <a:p>
            <a:pPr defTabSz="966064">
              <a:defRPr/>
            </a:pPr>
            <a:r>
              <a:rPr lang="fr-FR" sz="1300" dirty="0">
                <a:solidFill>
                  <a:srgbClr val="104F75"/>
                </a:solidFill>
                <a:latin typeface="Century Gothic" panose="020F0302020204030204"/>
              </a:rPr>
              <a:t>L’a</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énien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armant aime les bonbons à la men</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982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6 of 6</a:t>
            </a:r>
          </a:p>
          <a:p>
            <a:endParaRPr lang="en-US" b="0" dirty="0"/>
          </a:p>
          <a:p>
            <a:r>
              <a:rPr lang="en-US" b="1" dirty="0"/>
              <a:t>Transcript:</a:t>
            </a:r>
          </a:p>
          <a:p>
            <a:pPr defTabSz="966064">
              <a:defRPr/>
            </a:pPr>
            <a:r>
              <a:rPr lang="fr-FR" sz="1300" dirty="0">
                <a:solidFill>
                  <a:srgbClr val="104F75"/>
                </a:solidFill>
                <a:latin typeface="Century Gothic" panose="020F0302020204030204"/>
              </a:rPr>
              <a:t>Sa</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 le professeur de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imie aime les ma</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s et l’é</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ique.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91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020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43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th</a:t>
            </a:r>
            <a:r>
              <a:rPr lang="en-GB" b="1" baseline="0" dirty="0"/>
              <a:t>] </a:t>
            </a:r>
            <a:r>
              <a:rPr lang="en-GB" baseline="0" dirty="0"/>
              <a:t>and then the </a:t>
            </a:r>
            <a:r>
              <a:rPr lang="en-GB" b="1" baseline="0" dirty="0"/>
              <a:t>source</a:t>
            </a:r>
            <a:r>
              <a:rPr lang="en-GB" baseline="0" dirty="0"/>
              <a:t> word again ‘</a:t>
            </a:r>
            <a:r>
              <a:rPr lang="en-GB" b="1" baseline="0" dirty="0" err="1"/>
              <a:t>thé</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thé</a:t>
            </a:r>
            <a:r>
              <a:rPr lang="en-GB" baseline="0" dirty="0"/>
              <a:t> [3517]; </a:t>
            </a:r>
            <a:r>
              <a:rPr lang="en-GB" b="1" baseline="0" dirty="0" err="1"/>
              <a:t>méthode</a:t>
            </a:r>
            <a:r>
              <a:rPr lang="en-GB" b="1" baseline="0" dirty="0"/>
              <a:t> </a:t>
            </a:r>
            <a:r>
              <a:rPr lang="en-GB" b="0" baseline="0" dirty="0"/>
              <a:t>[1149];</a:t>
            </a:r>
            <a:r>
              <a:rPr lang="en-GB" baseline="0" dirty="0"/>
              <a:t> </a:t>
            </a:r>
            <a:r>
              <a:rPr lang="en-GB" b="1" baseline="0" dirty="0" err="1"/>
              <a:t>théâtre</a:t>
            </a:r>
            <a:r>
              <a:rPr lang="en-GB" baseline="0" dirty="0"/>
              <a:t> [1701]; </a:t>
            </a:r>
            <a:r>
              <a:rPr lang="en-GB" b="1" baseline="0" dirty="0" err="1"/>
              <a:t>bibliothèque</a:t>
            </a:r>
            <a:r>
              <a:rPr lang="en-GB" baseline="0" dirty="0"/>
              <a:t> [2511]; </a:t>
            </a:r>
            <a:r>
              <a:rPr lang="en-GB" b="1" baseline="0" dirty="0"/>
              <a:t>maths</a:t>
            </a:r>
            <a:r>
              <a:rPr lang="en-GB" baseline="0" dirty="0"/>
              <a:t> [3438]; </a:t>
            </a:r>
            <a:r>
              <a:rPr lang="en-GB" b="1" baseline="0" dirty="0" err="1"/>
              <a:t>sympathique</a:t>
            </a:r>
            <a:r>
              <a:rPr lang="en-GB" b="1" baseline="0" dirty="0"/>
              <a:t> </a:t>
            </a:r>
            <a:r>
              <a:rPr lang="en-GB" baseline="0" dirty="0"/>
              <a:t>[4164].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426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7441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8022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three slides.</a:t>
            </a:r>
            <a:endParaRPr lang="en-US" b="1" dirty="0"/>
          </a:p>
          <a:p>
            <a:endParaRPr lang="en-US" b="1" dirty="0"/>
          </a:p>
          <a:p>
            <a:r>
              <a:rPr lang="en-GB" b="1" dirty="0"/>
              <a:t>NB:</a:t>
            </a:r>
            <a:r>
              <a:rPr lang="en-GB" b="1" baseline="0" dirty="0"/>
              <a:t> </a:t>
            </a:r>
            <a:r>
              <a:rPr lang="en-GB" b="0" baseline="0" dirty="0"/>
              <a:t>This is one of a set of three slides with different timer settings. The speed of the exercise can be chosen to match the ability level of the class, or the teacher may wish to start with the slowest speed and increase gradually.</a:t>
            </a:r>
            <a:endParaRPr lang="en-GB" b="1" dirty="0"/>
          </a:p>
          <a:p>
            <a:endParaRPr lang="en-US" b="1" dirty="0"/>
          </a:p>
          <a:p>
            <a:r>
              <a:rPr lang="en-US" b="1" dirty="0"/>
              <a:t>Aim: </a:t>
            </a:r>
            <a:r>
              <a:rPr lang="en-GB" baseline="0" dirty="0"/>
              <a:t>oral production of unknown cognate words containing SSC [</a:t>
            </a:r>
            <a:r>
              <a:rPr lang="en-GB" baseline="0" dirty="0" err="1"/>
              <a:t>th</a:t>
            </a:r>
            <a:r>
              <a:rPr lang="en-GB" baseline="0" dirty="0"/>
              <a:t>] </a:t>
            </a:r>
            <a:endParaRPr lang="en-US" b="1" dirty="0"/>
          </a:p>
          <a:p>
            <a:endParaRPr lang="en-US" b="1" dirty="0"/>
          </a:p>
          <a:p>
            <a:r>
              <a:rPr lang="en-US" b="1" dirty="0"/>
              <a:t>Procedure:</a:t>
            </a:r>
          </a:p>
          <a:p>
            <a:r>
              <a:rPr lang="en-US" b="0" dirty="0"/>
              <a:t>1. Click début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Student A reads the list of words out loud to student B. Student B listens carefully to their partner’s pronunciation and stops Student A if the [</a:t>
            </a:r>
            <a:r>
              <a:rPr lang="en-GB" baseline="0" dirty="0" err="1"/>
              <a:t>th</a:t>
            </a:r>
            <a:r>
              <a:rPr lang="en-GB" baseline="0" dirty="0"/>
              <a:t>] sound is pronounced the English way. They </a:t>
            </a:r>
            <a:r>
              <a:rPr lang="en-GB" b="1" baseline="0" dirty="0"/>
              <a:t>only</a:t>
            </a:r>
            <a:r>
              <a:rPr lang="en-GB" b="0" baseline="0" dirty="0"/>
              <a:t> stop their partner if the [</a:t>
            </a:r>
            <a:r>
              <a:rPr lang="en-GB" b="0" baseline="0" dirty="0" err="1"/>
              <a:t>th</a:t>
            </a:r>
            <a:r>
              <a:rPr lang="en-GB" b="0" baseline="0" dirty="0"/>
              <a:t>] is pronounced incorrectly. If an incorrect stress of other mispronunciation is noticed, the listening student should note this and correct it at the end of the round.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Students count how many words Student A managed to say correctly.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Students swap roles. The student with the most points at the end is the winner.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aseline="0" dirty="0"/>
              <a:t>After two rounds, the teacher plays the correct pronunciation by clicking on the audio.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Optional extension:</a:t>
            </a:r>
            <a:r>
              <a:rPr lang="en-GB" baseline="0" dirty="0"/>
              <a:t> Teacher reminds students about stress patterns in French. Even though the words look like English, the stresses are in different places. Students repeat the exercise, being careful to stress all parts of the words equally (with a slight emphasis on the final syllable).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athlète</a:t>
            </a:r>
            <a:r>
              <a:rPr lang="en-GB" baseline="0" dirty="0"/>
              <a:t> [4722], </a:t>
            </a:r>
            <a:r>
              <a:rPr lang="en-GB" baseline="0" dirty="0" err="1"/>
              <a:t>mammouth</a:t>
            </a:r>
            <a:r>
              <a:rPr lang="en-GB" baseline="0" dirty="0"/>
              <a:t> [&gt;5000], </a:t>
            </a:r>
            <a:r>
              <a:rPr lang="en-GB" baseline="0" dirty="0" err="1"/>
              <a:t>éthique</a:t>
            </a:r>
            <a:r>
              <a:rPr lang="en-GB" baseline="0" dirty="0"/>
              <a:t> [2747], menthe [&gt;5000], thon [&gt;5000], marathon [&gt;5000], </a:t>
            </a:r>
            <a:r>
              <a:rPr lang="en-GB" baseline="0" dirty="0" err="1"/>
              <a:t>télépathie</a:t>
            </a:r>
            <a:r>
              <a:rPr lang="en-GB" baseline="0" dirty="0"/>
              <a:t> [&gt;5000], </a:t>
            </a:r>
            <a:r>
              <a:rPr lang="en-GB" baseline="0" dirty="0" err="1"/>
              <a:t>authentique</a:t>
            </a:r>
            <a:r>
              <a:rPr lang="en-GB" baseline="0" dirty="0"/>
              <a:t> [3961], </a:t>
            </a:r>
            <a:r>
              <a:rPr lang="en-GB" baseline="0" dirty="0" err="1"/>
              <a:t>théorie</a:t>
            </a:r>
            <a:r>
              <a:rPr lang="en-GB" baseline="0" dirty="0"/>
              <a:t> [1773], </a:t>
            </a:r>
            <a:r>
              <a:rPr lang="en-GB" baseline="0" dirty="0" err="1"/>
              <a:t>mythe</a:t>
            </a:r>
            <a:r>
              <a:rPr lang="en-GB" baseline="0" dirty="0"/>
              <a:t> [2910], </a:t>
            </a:r>
            <a:r>
              <a:rPr lang="en-GB" baseline="0" dirty="0" err="1"/>
              <a:t>catholique</a:t>
            </a:r>
            <a:r>
              <a:rPr lang="en-GB" baseline="0" dirty="0"/>
              <a:t> [1578], </a:t>
            </a:r>
            <a:r>
              <a:rPr lang="en-GB" baseline="0" dirty="0" err="1"/>
              <a:t>enthousiaste</a:t>
            </a:r>
            <a:r>
              <a:rPr lang="en-GB" baseline="0" dirty="0"/>
              <a:t> [4287], Mathieu [n/a], </a:t>
            </a:r>
            <a:r>
              <a:rPr lang="en-GB" baseline="0" dirty="0" err="1"/>
              <a:t>rythme</a:t>
            </a:r>
            <a:r>
              <a:rPr lang="en-GB" baseline="0" dirty="0"/>
              <a:t> [1662]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08287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6997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07440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4581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8087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1088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963705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781315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922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140554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249890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1251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5699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47616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00166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4987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057555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2431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33161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01853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87237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845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01839647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379204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5.png"/><Relationship Id="rId21" Type="http://schemas.openxmlformats.org/officeDocument/2006/relationships/audio" Target="../media/audio18.wav"/><Relationship Id="rId7" Type="http://schemas.openxmlformats.org/officeDocument/2006/relationships/image" Target="../media/image15.png"/><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10.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68.xml"/><Relationship Id="rId6" Type="http://schemas.openxmlformats.org/officeDocument/2006/relationships/image" Target="../media/image14.jpeg"/><Relationship Id="rId11" Type="http://schemas.openxmlformats.org/officeDocument/2006/relationships/audio" Target="../media/audio8.wav"/><Relationship Id="rId5" Type="http://schemas.openxmlformats.org/officeDocument/2006/relationships/image" Target="../media/image13.jpeg"/><Relationship Id="rId15" Type="http://schemas.openxmlformats.org/officeDocument/2006/relationships/audio" Target="../media/audio12.wav"/><Relationship Id="rId10" Type="http://schemas.openxmlformats.org/officeDocument/2006/relationships/image" Target="../media/image18.png"/><Relationship Id="rId19" Type="http://schemas.openxmlformats.org/officeDocument/2006/relationships/audio" Target="../media/audio16.wav"/><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audio" Target="../media/audio11.wav"/><Relationship Id="rId22" Type="http://schemas.openxmlformats.org/officeDocument/2006/relationships/audio" Target="../media/audio19.wav"/></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5.png"/><Relationship Id="rId21" Type="http://schemas.openxmlformats.org/officeDocument/2006/relationships/audio" Target="../media/audio18.wav"/><Relationship Id="rId7" Type="http://schemas.openxmlformats.org/officeDocument/2006/relationships/image" Target="../media/image15.png"/><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11.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68.xml"/><Relationship Id="rId6" Type="http://schemas.openxmlformats.org/officeDocument/2006/relationships/image" Target="../media/image14.jpeg"/><Relationship Id="rId11" Type="http://schemas.openxmlformats.org/officeDocument/2006/relationships/audio" Target="../media/audio8.wav"/><Relationship Id="rId5" Type="http://schemas.openxmlformats.org/officeDocument/2006/relationships/image" Target="../media/image13.jpeg"/><Relationship Id="rId15" Type="http://schemas.openxmlformats.org/officeDocument/2006/relationships/audio" Target="../media/audio12.wav"/><Relationship Id="rId10" Type="http://schemas.openxmlformats.org/officeDocument/2006/relationships/image" Target="../media/image18.png"/><Relationship Id="rId19" Type="http://schemas.openxmlformats.org/officeDocument/2006/relationships/audio" Target="../media/audio16.wav"/><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audio" Target="../media/audio11.wav"/><Relationship Id="rId22" Type="http://schemas.openxmlformats.org/officeDocument/2006/relationships/audio" Target="../media/audio19.wav"/></Relationships>
</file>

<file path=ppt/slides/_rels/slide12.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5.png"/><Relationship Id="rId7" Type="http://schemas.openxmlformats.org/officeDocument/2006/relationships/audio" Target="../media/audio23.wav"/><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13.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5.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image" Target="../media/image5.png"/><Relationship Id="rId7" Type="http://schemas.openxmlformats.org/officeDocument/2006/relationships/audio" Target="../media/audio40.wav"/><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audio" Target="../media/audio39.wav"/><Relationship Id="rId11" Type="http://schemas.microsoft.com/office/2007/relationships/hdphoto" Target="../media/hdphoto1.wdp"/><Relationship Id="rId5" Type="http://schemas.openxmlformats.org/officeDocument/2006/relationships/audio" Target="../media/audio38.wav"/><Relationship Id="rId10"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audio" Target="../media/audio42.wav"/></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45.wav"/><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5.png"/><Relationship Id="rId7" Type="http://schemas.openxmlformats.org/officeDocument/2006/relationships/audio" Target="../media/audio47.wav"/><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audio" Target="../media/audio46.wav"/><Relationship Id="rId5" Type="http://schemas.openxmlformats.org/officeDocument/2006/relationships/image" Target="../media/image1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image" Target="../media/image5.png"/><Relationship Id="rId7" Type="http://schemas.openxmlformats.org/officeDocument/2006/relationships/audio" Target="../media/audio50.wav"/><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openxmlformats.org/officeDocument/2006/relationships/audio" Target="../media/audio49.wav"/><Relationship Id="rId5" Type="http://schemas.openxmlformats.org/officeDocument/2006/relationships/image" Target="../media/image19.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image" Target="../media/image25.png"/><Relationship Id="rId11" Type="http://schemas.openxmlformats.org/officeDocument/2006/relationships/audio" Target="../media/audio54.wav"/><Relationship Id="rId5" Type="http://schemas.openxmlformats.org/officeDocument/2006/relationships/image" Target="../media/image24.png"/><Relationship Id="rId10" Type="http://schemas.openxmlformats.org/officeDocument/2006/relationships/audio" Target="../media/audio53.wav"/><Relationship Id="rId4" Type="http://schemas.openxmlformats.org/officeDocument/2006/relationships/image" Target="../media/image23.png"/><Relationship Id="rId9" Type="http://schemas.openxmlformats.org/officeDocument/2006/relationships/audio" Target="../media/audio52.wav"/></Relationships>
</file>

<file path=ppt/slides/_rels/slide22.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audio" Target="../media/audio57.wav"/><Relationship Id="rId4" Type="http://schemas.openxmlformats.org/officeDocument/2006/relationships/image" Target="../media/image27.jpeg"/><Relationship Id="rId9" Type="http://schemas.openxmlformats.org/officeDocument/2006/relationships/audio" Target="../media/audio56.wav"/></Relationships>
</file>

<file path=ppt/slides/_rels/slide23.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5.png"/><Relationship Id="rId7" Type="http://schemas.openxmlformats.org/officeDocument/2006/relationships/audio" Target="../media/audio59.wav"/><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audio" Target="../media/audio58.wav"/><Relationship Id="rId5" Type="http://schemas.openxmlformats.org/officeDocument/2006/relationships/image" Target="../media/image19.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image" Target="../media/image5.png"/><Relationship Id="rId7" Type="http://schemas.openxmlformats.org/officeDocument/2006/relationships/audio" Target="../media/audio62.wav"/><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audio" Target="../media/audio61.wav"/><Relationship Id="rId5" Type="http://schemas.openxmlformats.org/officeDocument/2006/relationships/image" Target="../media/image19.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png"/><Relationship Id="rId18" Type="http://schemas.openxmlformats.org/officeDocument/2006/relationships/audio" Target="../media/audio64.wav"/><Relationship Id="rId3" Type="http://schemas.openxmlformats.org/officeDocument/2006/relationships/image" Target="../media/image5.png"/><Relationship Id="rId21" Type="http://schemas.openxmlformats.org/officeDocument/2006/relationships/audio" Target="../media/audio67.wav"/><Relationship Id="rId7" Type="http://schemas.openxmlformats.org/officeDocument/2006/relationships/image" Target="../media/image35.jpeg"/><Relationship Id="rId12" Type="http://schemas.microsoft.com/office/2007/relationships/hdphoto" Target="../media/hdphoto2.wdp"/><Relationship Id="rId17" Type="http://schemas.openxmlformats.org/officeDocument/2006/relationships/image" Target="../media/image44.png"/><Relationship Id="rId2" Type="http://schemas.openxmlformats.org/officeDocument/2006/relationships/notesSlide" Target="../notesSlides/notesSlide28.xml"/><Relationship Id="rId16" Type="http://schemas.openxmlformats.org/officeDocument/2006/relationships/image" Target="../media/image43.png"/><Relationship Id="rId20" Type="http://schemas.openxmlformats.org/officeDocument/2006/relationships/audio" Target="../media/audio66.wav"/><Relationship Id="rId1" Type="http://schemas.openxmlformats.org/officeDocument/2006/relationships/slideLayout" Target="../slideLayouts/slideLayout6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5" Type="http://schemas.openxmlformats.org/officeDocument/2006/relationships/image" Target="../media/image42.png"/><Relationship Id="rId23" Type="http://schemas.openxmlformats.org/officeDocument/2006/relationships/audio" Target="../media/audio69.wav"/><Relationship Id="rId10" Type="http://schemas.openxmlformats.org/officeDocument/2006/relationships/image" Target="../media/image38.png"/><Relationship Id="rId19" Type="http://schemas.openxmlformats.org/officeDocument/2006/relationships/audio" Target="../media/audio65.wav"/><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 Id="rId22" Type="http://schemas.openxmlformats.org/officeDocument/2006/relationships/audio" Target="../media/audio68.wav"/></Relationships>
</file>

<file path=ppt/slides/_rels/slide29.xml.rels><?xml version="1.0" encoding="UTF-8" standalone="yes"?>
<Relationships xmlns="http://schemas.openxmlformats.org/package/2006/relationships"><Relationship Id="rId8" Type="http://schemas.openxmlformats.org/officeDocument/2006/relationships/audio" Target="../media/audio74.wav"/><Relationship Id="rId3" Type="http://schemas.openxmlformats.org/officeDocument/2006/relationships/image" Target="../media/image5.png"/><Relationship Id="rId7" Type="http://schemas.openxmlformats.org/officeDocument/2006/relationships/audio" Target="../media/audio73.wav"/><Relationship Id="rId2" Type="http://schemas.openxmlformats.org/officeDocument/2006/relationships/notesSlide" Target="../notesSlides/notesSlide29.xml"/><Relationship Id="rId1" Type="http://schemas.openxmlformats.org/officeDocument/2006/relationships/slideLayout" Target="../slideLayouts/slideLayout61.xml"/><Relationship Id="rId6" Type="http://schemas.openxmlformats.org/officeDocument/2006/relationships/audio" Target="../media/audio72.wav"/><Relationship Id="rId5" Type="http://schemas.openxmlformats.org/officeDocument/2006/relationships/audio" Target="../media/audio71.wav"/><Relationship Id="rId10" Type="http://schemas.openxmlformats.org/officeDocument/2006/relationships/image" Target="../media/image45.png"/><Relationship Id="rId4" Type="http://schemas.openxmlformats.org/officeDocument/2006/relationships/audio" Target="../media/audio70.wav"/><Relationship Id="rId9" Type="http://schemas.openxmlformats.org/officeDocument/2006/relationships/audio" Target="../media/audio75.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audio" Target="../media/audio77.wav"/><Relationship Id="rId5" Type="http://schemas.openxmlformats.org/officeDocument/2006/relationships/audio" Target="../media/audio76.wav"/><Relationship Id="rId4" Type="http://schemas.openxmlformats.org/officeDocument/2006/relationships/audio" Target="../media/audio70.wav"/></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audio" Target="../media/audio79.wav"/><Relationship Id="rId5" Type="http://schemas.openxmlformats.org/officeDocument/2006/relationships/audio" Target="../media/audio78.wav"/><Relationship Id="rId4" Type="http://schemas.openxmlformats.org/officeDocument/2006/relationships/audio" Target="../media/audio71.wav"/></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68.xml"/><Relationship Id="rId6" Type="http://schemas.openxmlformats.org/officeDocument/2006/relationships/audio" Target="../media/audio81.wav"/><Relationship Id="rId5" Type="http://schemas.openxmlformats.org/officeDocument/2006/relationships/audio" Target="../media/audio80.wav"/><Relationship Id="rId4" Type="http://schemas.openxmlformats.org/officeDocument/2006/relationships/audio" Target="../media/audio72.wav"/></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8.xml"/><Relationship Id="rId6" Type="http://schemas.openxmlformats.org/officeDocument/2006/relationships/audio" Target="../media/audio83.wav"/><Relationship Id="rId5" Type="http://schemas.openxmlformats.org/officeDocument/2006/relationships/audio" Target="../media/audio82.wav"/><Relationship Id="rId4" Type="http://schemas.openxmlformats.org/officeDocument/2006/relationships/audio" Target="../media/audio73.wav"/></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8.xml"/><Relationship Id="rId6" Type="http://schemas.openxmlformats.org/officeDocument/2006/relationships/audio" Target="../media/audio85.wav"/><Relationship Id="rId5" Type="http://schemas.openxmlformats.org/officeDocument/2006/relationships/audio" Target="../media/audio84.wav"/><Relationship Id="rId4" Type="http://schemas.openxmlformats.org/officeDocument/2006/relationships/audio" Target="../media/audio74.wav"/></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68.xml"/><Relationship Id="rId6" Type="http://schemas.openxmlformats.org/officeDocument/2006/relationships/audio" Target="../media/audio87.wav"/><Relationship Id="rId5" Type="http://schemas.openxmlformats.org/officeDocument/2006/relationships/audio" Target="../media/audio86.wav"/><Relationship Id="rId4" Type="http://schemas.openxmlformats.org/officeDocument/2006/relationships/audio" Target="../media/audio75.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14.jpeg"/><Relationship Id="rId3" Type="http://schemas.openxmlformats.org/officeDocument/2006/relationships/image" Target="../media/image5.png"/><Relationship Id="rId21" Type="http://schemas.openxmlformats.org/officeDocument/2006/relationships/image" Target="../media/image17.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3.jpeg"/><Relationship Id="rId2" Type="http://schemas.openxmlformats.org/officeDocument/2006/relationships/notesSlide" Target="../notesSlides/notesSlide9.xml"/><Relationship Id="rId16" Type="http://schemas.openxmlformats.org/officeDocument/2006/relationships/audio" Target="../media/audio19.wav"/><Relationship Id="rId20" Type="http://schemas.openxmlformats.org/officeDocument/2006/relationships/image" Target="../media/image16.png"/><Relationship Id="rId1" Type="http://schemas.openxmlformats.org/officeDocument/2006/relationships/slideLayout" Target="../slideLayouts/slideLayout68.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audio" Target="../media/audio18.wav"/><Relationship Id="rId10" Type="http://schemas.openxmlformats.org/officeDocument/2006/relationships/audio" Target="../media/audio13.wav"/><Relationship Id="rId19"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th</a:t>
            </a:r>
            <a:r>
              <a:rPr lang="en-GB" sz="3000" dirty="0">
                <a:solidFill>
                  <a:prstClr val="white"/>
                </a:solidFill>
              </a:rPr>
              <a:t>]</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30/08/2022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dit</a:t>
            </a:r>
            <a:r>
              <a:rPr lang="en-GB" sz="36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808E69B-CFD7-4B20-8754-26238C48CD0A}"/>
              </a:ext>
            </a:extLst>
          </p:cNvPr>
          <p:cNvSpPr txBox="1"/>
          <p:nvPr/>
        </p:nvSpPr>
        <p:spPr>
          <a:xfrm>
            <a:off x="197427" y="1294796"/>
            <a:ext cx="11832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not a typical French SSC. All French words containing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will recognise a lot of the words from English. Be careful to pronounce them correctly!</a:t>
            </a:r>
          </a:p>
        </p:txBody>
      </p:sp>
      <p:sp>
        <p:nvSpPr>
          <p:cNvPr id="22" name="Rectangle 2">
            <a:extLst>
              <a:ext uri="{FF2B5EF4-FFF2-40B4-BE49-F238E27FC236}">
                <a16:creationId xmlns:a16="http://schemas.microsoft.com/office/drawing/2014/main" id="{92C68F58-6C34-4936-BEF4-143CF8ABE105}"/>
              </a:ext>
            </a:extLst>
          </p:cNvPr>
          <p:cNvSpPr>
            <a:spLocks noChangeArrowheads="1"/>
          </p:cNvSpPr>
          <p:nvPr/>
        </p:nvSpPr>
        <p:spPr bwMode="auto">
          <a:xfrm>
            <a:off x="10107270" y="2239444"/>
            <a:ext cx="502131" cy="325538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Rectangle 3">
            <a:extLst>
              <a:ext uri="{FF2B5EF4-FFF2-40B4-BE49-F238E27FC236}">
                <a16:creationId xmlns:a16="http://schemas.microsoft.com/office/drawing/2014/main" id="{CE6D9488-F372-4099-9FF1-9730EC22275A}"/>
              </a:ext>
            </a:extLst>
          </p:cNvPr>
          <p:cNvSpPr>
            <a:spLocks noChangeArrowheads="1"/>
          </p:cNvSpPr>
          <p:nvPr/>
        </p:nvSpPr>
        <p:spPr bwMode="auto">
          <a:xfrm>
            <a:off x="10104904" y="2239442"/>
            <a:ext cx="503528" cy="3255390"/>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Line 4">
            <a:extLst>
              <a:ext uri="{FF2B5EF4-FFF2-40B4-BE49-F238E27FC236}">
                <a16:creationId xmlns:a16="http://schemas.microsoft.com/office/drawing/2014/main" id="{AFDA1FAE-EBA8-405A-92D8-82F0C22CBCC9}"/>
              </a:ext>
            </a:extLst>
          </p:cNvPr>
          <p:cNvSpPr>
            <a:spLocks noChangeShapeType="1"/>
          </p:cNvSpPr>
          <p:nvPr/>
        </p:nvSpPr>
        <p:spPr bwMode="auto">
          <a:xfrm>
            <a:off x="10790643" y="2228016"/>
            <a:ext cx="0" cy="325539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5" name="Line 7">
            <a:extLst>
              <a:ext uri="{FF2B5EF4-FFF2-40B4-BE49-F238E27FC236}">
                <a16:creationId xmlns:a16="http://schemas.microsoft.com/office/drawing/2014/main" id="{35C81DEE-0E4D-4E26-BF38-BD1B3F4BAC93}"/>
              </a:ext>
            </a:extLst>
          </p:cNvPr>
          <p:cNvSpPr>
            <a:spLocks noChangeShapeType="1"/>
          </p:cNvSpPr>
          <p:nvPr/>
        </p:nvSpPr>
        <p:spPr bwMode="auto">
          <a:xfrm>
            <a:off x="10779783" y="222801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Line 9">
            <a:extLst>
              <a:ext uri="{FF2B5EF4-FFF2-40B4-BE49-F238E27FC236}">
                <a16:creationId xmlns:a16="http://schemas.microsoft.com/office/drawing/2014/main" id="{43CE22B8-56BF-4E98-9AED-DB72DF0E88C5}"/>
              </a:ext>
            </a:extLst>
          </p:cNvPr>
          <p:cNvSpPr>
            <a:spLocks noChangeShapeType="1"/>
          </p:cNvSpPr>
          <p:nvPr/>
        </p:nvSpPr>
        <p:spPr bwMode="auto">
          <a:xfrm>
            <a:off x="10790643" y="54834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Text Box 10">
            <a:extLst>
              <a:ext uri="{FF2B5EF4-FFF2-40B4-BE49-F238E27FC236}">
                <a16:creationId xmlns:a16="http://schemas.microsoft.com/office/drawing/2014/main" id="{7B130945-9D42-416C-A7B8-471606233B30}"/>
              </a:ext>
            </a:extLst>
          </p:cNvPr>
          <p:cNvSpPr txBox="1">
            <a:spLocks noChangeArrowheads="1"/>
          </p:cNvSpPr>
          <p:nvPr/>
        </p:nvSpPr>
        <p:spPr bwMode="auto">
          <a:xfrm>
            <a:off x="10719917" y="367634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8" name="Text Box 12">
            <a:extLst>
              <a:ext uri="{FF2B5EF4-FFF2-40B4-BE49-F238E27FC236}">
                <a16:creationId xmlns:a16="http://schemas.microsoft.com/office/drawing/2014/main" id="{837FF9B1-0892-408C-B3C6-CADA27AA686B}"/>
              </a:ext>
            </a:extLst>
          </p:cNvPr>
          <p:cNvSpPr txBox="1">
            <a:spLocks noChangeArrowheads="1"/>
          </p:cNvSpPr>
          <p:nvPr/>
        </p:nvSpPr>
        <p:spPr bwMode="auto">
          <a:xfrm>
            <a:off x="10971886" y="207016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29" name="Text Box 14">
            <a:extLst>
              <a:ext uri="{FF2B5EF4-FFF2-40B4-BE49-F238E27FC236}">
                <a16:creationId xmlns:a16="http://schemas.microsoft.com/office/drawing/2014/main" id="{5D005CF0-AC47-448F-872A-83561A8F3EBA}"/>
              </a:ext>
            </a:extLst>
          </p:cNvPr>
          <p:cNvSpPr txBox="1">
            <a:spLocks noChangeArrowheads="1"/>
          </p:cNvSpPr>
          <p:nvPr/>
        </p:nvSpPr>
        <p:spPr bwMode="auto">
          <a:xfrm>
            <a:off x="11052686" y="529293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0" name="Rectangle 29">
            <a:extLst>
              <a:ext uri="{FF2B5EF4-FFF2-40B4-BE49-F238E27FC236}">
                <a16:creationId xmlns:a16="http://schemas.microsoft.com/office/drawing/2014/main" id="{5B047A1E-28DE-421D-AD15-7FC686E0DCB0}"/>
              </a:ext>
            </a:extLst>
          </p:cNvPr>
          <p:cNvSpPr/>
          <p:nvPr/>
        </p:nvSpPr>
        <p:spPr>
          <a:xfrm>
            <a:off x="9812162" y="5655532"/>
            <a:ext cx="745068" cy="599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AutoShape 11">
            <a:hlinkClick r:id="" action="ppaction://noaction" highlightClick="1"/>
            <a:extLst>
              <a:ext uri="{FF2B5EF4-FFF2-40B4-BE49-F238E27FC236}">
                <a16:creationId xmlns:a16="http://schemas.microsoft.com/office/drawing/2014/main" id="{D8EE1B37-38BB-4B20-8F60-7F71B66BD067}"/>
              </a:ext>
            </a:extLst>
          </p:cNvPr>
          <p:cNvSpPr>
            <a:spLocks noChangeArrowheads="1"/>
          </p:cNvSpPr>
          <p:nvPr/>
        </p:nvSpPr>
        <p:spPr bwMode="auto">
          <a:xfrm>
            <a:off x="9875007" y="5771561"/>
            <a:ext cx="1058732" cy="299266"/>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aphicFrame>
        <p:nvGraphicFramePr>
          <p:cNvPr id="34" name="Table 33">
            <a:extLst>
              <a:ext uri="{FF2B5EF4-FFF2-40B4-BE49-F238E27FC236}">
                <a16:creationId xmlns:a16="http://schemas.microsoft.com/office/drawing/2014/main" id="{F4C6AE1D-CCA9-4A1C-8703-D491F21B3311}"/>
              </a:ext>
            </a:extLst>
          </p:cNvPr>
          <p:cNvGraphicFramePr>
            <a:graphicFrameLocks noGrp="1"/>
          </p:cNvGraphicFramePr>
          <p:nvPr/>
        </p:nvGraphicFramePr>
        <p:xfrm>
          <a:off x="342912" y="2275488"/>
          <a:ext cx="4616783" cy="3293838"/>
        </p:xfrm>
        <a:graphic>
          <a:graphicData uri="http://schemas.openxmlformats.org/drawingml/2006/table">
            <a:tbl>
              <a:tblPr firstRow="1" bandRow="1">
                <a:tableStyleId>{5940675A-B579-460E-94D1-54222C63F5DA}</a:tableStyleId>
              </a:tblPr>
              <a:tblGrid>
                <a:gridCol w="688185">
                  <a:extLst>
                    <a:ext uri="{9D8B030D-6E8A-4147-A177-3AD203B41FA5}">
                      <a16:colId xmlns:a16="http://schemas.microsoft.com/office/drawing/2014/main" val="2227752998"/>
                    </a:ext>
                  </a:extLst>
                </a:gridCol>
                <a:gridCol w="3928598">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err="1">
                          <a:solidFill>
                            <a:schemeClr val="accent5">
                              <a:lumMod val="50000"/>
                            </a:schemeClr>
                          </a:solidFill>
                        </a:rPr>
                        <a:t>athlète</a:t>
                      </a:r>
                      <a:endParaRPr lang="en-GB" sz="2600" b="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err="1">
                          <a:solidFill>
                            <a:schemeClr val="accent5">
                              <a:lumMod val="50000"/>
                            </a:schemeClr>
                          </a:solidFill>
                        </a:rPr>
                        <a:t>mammouth</a:t>
                      </a:r>
                      <a:r>
                        <a:rPr lang="en-GB" sz="2600" dirty="0">
                          <a:solidFill>
                            <a:schemeClr val="accent5">
                              <a:lumMod val="50000"/>
                            </a:schemeClr>
                          </a:solidFill>
                        </a:rPr>
                        <a:t>         </a:t>
                      </a:r>
                      <a:endParaRPr lang="en-GB" sz="220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é</a:t>
                      </a:r>
                      <a:r>
                        <a:rPr lang="en-GB" sz="2600" b="0" dirty="0" err="1">
                          <a:solidFill>
                            <a:schemeClr val="accent5">
                              <a:lumMod val="50000"/>
                            </a:schemeClr>
                          </a:solidFill>
                        </a:rPr>
                        <a:t>th</a:t>
                      </a:r>
                      <a:r>
                        <a:rPr lang="en-GB" sz="2600" dirty="0" err="1">
                          <a:solidFill>
                            <a:schemeClr val="accent5">
                              <a:lumMod val="50000"/>
                            </a:schemeClr>
                          </a:solidFill>
                        </a:rPr>
                        <a: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[ethic]</a:t>
                      </a:r>
                      <a:endParaRPr lang="en-GB" sz="2600" b="1" u="none"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menthe</a:t>
                      </a:r>
                      <a:endParaRPr lang="en-GB" sz="26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chemeClr val="accent5">
                              <a:lumMod val="50000"/>
                            </a:schemeClr>
                          </a:solidFill>
                        </a:rPr>
                        <a:t>thon</a:t>
                      </a: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5">
                              <a:lumMod val="50000"/>
                            </a:schemeClr>
                          </a:solidFill>
                        </a:rPr>
                        <a:t>mara</a:t>
                      </a:r>
                      <a:r>
                        <a:rPr lang="en-GB" sz="2600" b="0" dirty="0">
                          <a:solidFill>
                            <a:schemeClr val="accent5">
                              <a:lumMod val="50000"/>
                            </a:schemeClr>
                          </a:solidFill>
                        </a:rPr>
                        <a:t>th</a:t>
                      </a:r>
                      <a:r>
                        <a:rPr lang="en-GB" sz="2600" dirty="0">
                          <a:solidFill>
                            <a:schemeClr val="accent5">
                              <a:lumMod val="50000"/>
                            </a:schemeClr>
                          </a:solidFill>
                        </a:rPr>
                        <a:t>on      </a:t>
                      </a:r>
                      <a:r>
                        <a:rPr lang="en-GB" sz="2200" dirty="0">
                          <a:solidFill>
                            <a:schemeClr val="accent5">
                              <a:lumMod val="50000"/>
                            </a:schemeClr>
                          </a:solidFill>
                        </a:rPr>
                        <a:t>[marathon]</a:t>
                      </a:r>
                    </a:p>
                  </a:txBody>
                  <a:tcPr/>
                </a:tc>
                <a:extLst>
                  <a:ext uri="{0D108BD9-81ED-4DB2-BD59-A6C34878D82A}">
                    <a16:rowId xmlns:a16="http://schemas.microsoft.com/office/drawing/2014/main" val="685166923"/>
                  </a:ext>
                </a:extLst>
              </a:tr>
            </a:tbl>
          </a:graphicData>
        </a:graphic>
      </p:graphicFrame>
      <p:graphicFrame>
        <p:nvGraphicFramePr>
          <p:cNvPr id="35" name="Table 34">
            <a:extLst>
              <a:ext uri="{FF2B5EF4-FFF2-40B4-BE49-F238E27FC236}">
                <a16:creationId xmlns:a16="http://schemas.microsoft.com/office/drawing/2014/main" id="{EA93F928-2AEF-4435-AE2F-97F5E08A226C}"/>
              </a:ext>
            </a:extLst>
          </p:cNvPr>
          <p:cNvGraphicFramePr>
            <a:graphicFrameLocks noGrp="1"/>
          </p:cNvGraphicFramePr>
          <p:nvPr/>
        </p:nvGraphicFramePr>
        <p:xfrm>
          <a:off x="5121665" y="2269366"/>
          <a:ext cx="4826439" cy="3293838"/>
        </p:xfrm>
        <a:graphic>
          <a:graphicData uri="http://schemas.openxmlformats.org/drawingml/2006/table">
            <a:tbl>
              <a:tblPr firstRow="1" bandRow="1">
                <a:tableStyleId>{5940675A-B579-460E-94D1-54222C63F5DA}</a:tableStyleId>
              </a:tblPr>
              <a:tblGrid>
                <a:gridCol w="719436">
                  <a:extLst>
                    <a:ext uri="{9D8B030D-6E8A-4147-A177-3AD203B41FA5}">
                      <a16:colId xmlns:a16="http://schemas.microsoft.com/office/drawing/2014/main" val="2227752998"/>
                    </a:ext>
                  </a:extLst>
                </a:gridCol>
                <a:gridCol w="4107003">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au</a:t>
                      </a:r>
                      <a:r>
                        <a:rPr lang="en-GB" sz="2600" b="0" dirty="0" err="1">
                          <a:solidFill>
                            <a:schemeClr val="accent5">
                              <a:lumMod val="50000"/>
                            </a:schemeClr>
                          </a:solidFill>
                        </a:rPr>
                        <a:t>th</a:t>
                      </a:r>
                      <a:r>
                        <a:rPr lang="en-GB" sz="2600" dirty="0" err="1">
                          <a:solidFill>
                            <a:schemeClr val="accent5">
                              <a:lumMod val="50000"/>
                            </a:schemeClr>
                          </a:solidFill>
                        </a:rPr>
                        <a:t>entique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[authentic]</a:t>
                      </a:r>
                      <a:endParaRPr lang="en-GB" sz="260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théorie</a:t>
                      </a:r>
                      <a:endParaRPr lang="en-GB" sz="2600" b="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télépa</a:t>
                      </a:r>
                      <a:r>
                        <a:rPr lang="en-GB" sz="2600" b="0" dirty="0" err="1">
                          <a:solidFill>
                            <a:schemeClr val="accent5">
                              <a:lumMod val="50000"/>
                            </a:schemeClr>
                          </a:solidFill>
                        </a:rPr>
                        <a:t>th</a:t>
                      </a:r>
                      <a:r>
                        <a:rPr lang="en-GB" sz="2600" dirty="0" err="1">
                          <a:solidFill>
                            <a:schemeClr val="accent5">
                              <a:lumMod val="50000"/>
                            </a:schemeClr>
                          </a:solidFill>
                        </a:rPr>
                        <a:t>ie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[telepathy]</a:t>
                      </a:r>
                      <a:endParaRPr lang="en-GB" sz="2600"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catholique</a:t>
                      </a:r>
                      <a:endParaRPr lang="en-GB" sz="22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en</a:t>
                      </a:r>
                      <a:r>
                        <a:rPr lang="en-GB" sz="2600" b="0" dirty="0" err="1">
                          <a:solidFill>
                            <a:schemeClr val="accent5">
                              <a:lumMod val="50000"/>
                            </a:schemeClr>
                          </a:solidFill>
                        </a:rPr>
                        <a:t>th</a:t>
                      </a:r>
                      <a:r>
                        <a:rPr lang="en-GB" sz="2600" dirty="0" err="1">
                          <a:solidFill>
                            <a:schemeClr val="accent5">
                              <a:lumMod val="50000"/>
                            </a:schemeClr>
                          </a:solidFill>
                        </a:rPr>
                        <a:t>ousiaste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[enthusiastic]</a:t>
                      </a:r>
                      <a:endParaRPr lang="en-GB" sz="2600" b="1" dirty="0">
                        <a:solidFill>
                          <a:schemeClr val="accent5">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Mathieu</a:t>
                      </a:r>
                      <a:endParaRPr lang="en-GB" sz="2600" b="1" dirty="0">
                        <a:solidFill>
                          <a:schemeClr val="accent5">
                            <a:lumMod val="50000"/>
                          </a:schemeClr>
                        </a:solidFill>
                      </a:endParaRPr>
                    </a:p>
                  </a:txBody>
                  <a:tcPr/>
                </a:tc>
                <a:extLst>
                  <a:ext uri="{0D108BD9-81ED-4DB2-BD59-A6C34878D82A}">
                    <a16:rowId xmlns:a16="http://schemas.microsoft.com/office/drawing/2014/main" val="685166923"/>
                  </a:ext>
                </a:extLst>
              </a:tr>
            </a:tbl>
          </a:graphicData>
        </a:graphic>
      </p:graphicFrame>
      <p:pic>
        <p:nvPicPr>
          <p:cNvPr id="36" name="Picture 6" descr="Runner, Run, Running, Woman Runner, Athlete, Sport">
            <a:extLst>
              <a:ext uri="{FF2B5EF4-FFF2-40B4-BE49-F238E27FC236}">
                <a16:creationId xmlns:a16="http://schemas.microsoft.com/office/drawing/2014/main" id="{64B35683-D5B3-4670-B016-51DE6237F6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003" y="2335541"/>
            <a:ext cx="361548" cy="41717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Herbal Leaf Cliparts, Download Free Clip Art, Free Clip Art ...">
            <a:extLst>
              <a:ext uri="{FF2B5EF4-FFF2-40B4-BE49-F238E27FC236}">
                <a16:creationId xmlns:a16="http://schemas.microsoft.com/office/drawing/2014/main" id="{A25810E0-5E21-48A7-A9CD-A79EECF76BA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7774" y="3908487"/>
            <a:ext cx="388245" cy="6039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tuna cartoon png - Clip Art Library">
            <a:extLst>
              <a:ext uri="{FF2B5EF4-FFF2-40B4-BE49-F238E27FC236}">
                <a16:creationId xmlns:a16="http://schemas.microsoft.com/office/drawing/2014/main" id="{951673FB-FC80-4ADF-964B-C2D8C492FC7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6486" y="4402665"/>
            <a:ext cx="477162" cy="7476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Cartoon Mammoth Clip Art">
            <a:extLst>
              <a:ext uri="{FF2B5EF4-FFF2-40B4-BE49-F238E27FC236}">
                <a16:creationId xmlns:a16="http://schemas.microsoft.com/office/drawing/2014/main" id="{C5BC2695-E465-4A7F-AE81-0BA10BE3EB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4587" y="2825491"/>
            <a:ext cx="685108" cy="57935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Einstein, Theory Of Relativity, Math, Physics, Science">
            <a:extLst>
              <a:ext uri="{FF2B5EF4-FFF2-40B4-BE49-F238E27FC236}">
                <a16:creationId xmlns:a16="http://schemas.microsoft.com/office/drawing/2014/main" id="{7EBA6129-F996-4BD7-9321-5D693C47BE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93990" y="285791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Pope Clip Art">
            <a:extLst>
              <a:ext uri="{FF2B5EF4-FFF2-40B4-BE49-F238E27FC236}">
                <a16:creationId xmlns:a16="http://schemas.microsoft.com/office/drawing/2014/main" id="{EF71795A-F1A1-4F40-A8AC-A2F6EA09D5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68171" y="3908487"/>
            <a:ext cx="604052" cy="64766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Happy Boy Cartoon Clip Art">
            <a:extLst>
              <a:ext uri="{FF2B5EF4-FFF2-40B4-BE49-F238E27FC236}">
                <a16:creationId xmlns:a16="http://schemas.microsoft.com/office/drawing/2014/main" id="{20AF1429-F12B-4B4F-B082-56FA4B634C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0035" y="5057683"/>
            <a:ext cx="405740" cy="467073"/>
          </a:xfrm>
          <a:prstGeom prst="rect">
            <a:avLst/>
          </a:prstGeom>
          <a:noFill/>
          <a:extLst>
            <a:ext uri="{909E8E84-426E-40DD-AFC4-6F175D3DCCD1}">
              <a14:hiddenFill xmlns:a14="http://schemas.microsoft.com/office/drawing/2010/main">
                <a:solidFill>
                  <a:srgbClr val="FFFFFF"/>
                </a:solidFill>
              </a14:hiddenFill>
            </a:ext>
          </a:extLst>
        </p:spPr>
      </p:pic>
      <p:sp>
        <p:nvSpPr>
          <p:cNvPr id="79" name="Action Button: Sound 78">
            <a:hlinkClick r:id="" action="ppaction://noaction" highlightClick="1">
              <a:snd r:embed="rId11" name="athlete.wav"/>
            </a:hlinkClick>
            <a:extLst>
              <a:ext uri="{FF2B5EF4-FFF2-40B4-BE49-F238E27FC236}">
                <a16:creationId xmlns:a16="http://schemas.microsoft.com/office/drawing/2014/main" id="{842FEA17-A1E0-40D7-BEEB-1B4CD61B7DF6}"/>
              </a:ext>
            </a:extLst>
          </p:cNvPr>
          <p:cNvSpPr/>
          <p:nvPr/>
        </p:nvSpPr>
        <p:spPr>
          <a:xfrm>
            <a:off x="485976" y="237878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Action Button: Sound 80">
            <a:hlinkClick r:id="" action="ppaction://noaction" highlightClick="1">
              <a:snd r:embed="rId12" name="mammouth.wav"/>
            </a:hlinkClick>
            <a:extLst>
              <a:ext uri="{FF2B5EF4-FFF2-40B4-BE49-F238E27FC236}">
                <a16:creationId xmlns:a16="http://schemas.microsoft.com/office/drawing/2014/main" id="{7B470B75-5303-4289-B1FD-B439247858CD}"/>
              </a:ext>
            </a:extLst>
          </p:cNvPr>
          <p:cNvSpPr/>
          <p:nvPr/>
        </p:nvSpPr>
        <p:spPr>
          <a:xfrm>
            <a:off x="486579" y="292933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Action Button: Sound 82">
            <a:hlinkClick r:id="" action="ppaction://noaction" highlightClick="1">
              <a:snd r:embed="rId13" name="ethique.wav"/>
            </a:hlinkClick>
            <a:extLst>
              <a:ext uri="{FF2B5EF4-FFF2-40B4-BE49-F238E27FC236}">
                <a16:creationId xmlns:a16="http://schemas.microsoft.com/office/drawing/2014/main" id="{33B7E2E7-CB47-481A-8FCF-6E39AF0A0AD3}"/>
              </a:ext>
            </a:extLst>
          </p:cNvPr>
          <p:cNvSpPr/>
          <p:nvPr/>
        </p:nvSpPr>
        <p:spPr>
          <a:xfrm>
            <a:off x="487180"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Action Button: Sound 84">
            <a:hlinkClick r:id="" action="ppaction://noaction" highlightClick="1">
              <a:snd r:embed="rId14" name="menthe.wav"/>
            </a:hlinkClick>
            <a:extLst>
              <a:ext uri="{FF2B5EF4-FFF2-40B4-BE49-F238E27FC236}">
                <a16:creationId xmlns:a16="http://schemas.microsoft.com/office/drawing/2014/main" id="{E8C7492F-33AB-4CA6-8EE3-AD3D561F2613}"/>
              </a:ext>
            </a:extLst>
          </p:cNvPr>
          <p:cNvSpPr/>
          <p:nvPr/>
        </p:nvSpPr>
        <p:spPr>
          <a:xfrm>
            <a:off x="484167" y="403044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Action Button: Sound 86">
            <a:hlinkClick r:id="" action="ppaction://noaction" highlightClick="1">
              <a:snd r:embed="rId15" name="thon.wav"/>
            </a:hlinkClick>
            <a:extLst>
              <a:ext uri="{FF2B5EF4-FFF2-40B4-BE49-F238E27FC236}">
                <a16:creationId xmlns:a16="http://schemas.microsoft.com/office/drawing/2014/main" id="{81A206A8-E6E0-424A-B875-F44673DCBB63}"/>
              </a:ext>
            </a:extLst>
          </p:cNvPr>
          <p:cNvSpPr/>
          <p:nvPr/>
        </p:nvSpPr>
        <p:spPr>
          <a:xfrm>
            <a:off x="484770" y="458100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Action Button: Sound 88">
            <a:hlinkClick r:id="" action="ppaction://noaction" highlightClick="1">
              <a:snd r:embed="rId16" name="marathon.wav"/>
            </a:hlinkClick>
            <a:extLst>
              <a:ext uri="{FF2B5EF4-FFF2-40B4-BE49-F238E27FC236}">
                <a16:creationId xmlns:a16="http://schemas.microsoft.com/office/drawing/2014/main" id="{2C69C529-D38A-45F7-BBFA-74C6A4CF8826}"/>
              </a:ext>
            </a:extLst>
          </p:cNvPr>
          <p:cNvSpPr/>
          <p:nvPr/>
        </p:nvSpPr>
        <p:spPr>
          <a:xfrm>
            <a:off x="485373" y="513155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Action Button: Sound 90">
            <a:hlinkClick r:id="" action="ppaction://noaction" highlightClick="1">
              <a:snd r:embed="rId17" name="telepathie.wav"/>
            </a:hlinkClick>
            <a:extLst>
              <a:ext uri="{FF2B5EF4-FFF2-40B4-BE49-F238E27FC236}">
                <a16:creationId xmlns:a16="http://schemas.microsoft.com/office/drawing/2014/main" id="{21E97450-E3E6-4BD3-9494-4784225BDE8B}"/>
              </a:ext>
            </a:extLst>
          </p:cNvPr>
          <p:cNvSpPr/>
          <p:nvPr/>
        </p:nvSpPr>
        <p:spPr>
          <a:xfrm>
            <a:off x="5280368"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Sound 92">
            <a:hlinkClick r:id="" action="ppaction://noaction" highlightClick="1">
              <a:snd r:embed="rId18" name="authentique.wav"/>
            </a:hlinkClick>
            <a:extLst>
              <a:ext uri="{FF2B5EF4-FFF2-40B4-BE49-F238E27FC236}">
                <a16:creationId xmlns:a16="http://schemas.microsoft.com/office/drawing/2014/main" id="{9F6F0DA1-054F-4E0E-8C46-85C757B4A1C8}"/>
              </a:ext>
            </a:extLst>
          </p:cNvPr>
          <p:cNvSpPr/>
          <p:nvPr/>
        </p:nvSpPr>
        <p:spPr>
          <a:xfrm>
            <a:off x="5277556" y="237265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Action Button: Sound 94">
            <a:hlinkClick r:id="" action="ppaction://noaction" highlightClick="1">
              <a:snd r:embed="rId19" name="theorie.wav"/>
            </a:hlinkClick>
            <a:extLst>
              <a:ext uri="{FF2B5EF4-FFF2-40B4-BE49-F238E27FC236}">
                <a16:creationId xmlns:a16="http://schemas.microsoft.com/office/drawing/2014/main" id="{6C7241F1-91EF-4DD2-938B-09227E5084AE}"/>
              </a:ext>
            </a:extLst>
          </p:cNvPr>
          <p:cNvSpPr/>
          <p:nvPr/>
        </p:nvSpPr>
        <p:spPr>
          <a:xfrm>
            <a:off x="5278961" y="292321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Action Button: Sound 96">
            <a:hlinkClick r:id="" action="ppaction://noaction" highlightClick="1">
              <a:snd r:embed="rId20" name="catholique.wav"/>
            </a:hlinkClick>
            <a:extLst>
              <a:ext uri="{FF2B5EF4-FFF2-40B4-BE49-F238E27FC236}">
                <a16:creationId xmlns:a16="http://schemas.microsoft.com/office/drawing/2014/main" id="{46F56ECB-8741-4368-8FCF-0BA646AE4455}"/>
              </a:ext>
            </a:extLst>
          </p:cNvPr>
          <p:cNvSpPr/>
          <p:nvPr/>
        </p:nvSpPr>
        <p:spPr>
          <a:xfrm>
            <a:off x="5273341" y="402432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Action Button: Sound 98">
            <a:hlinkClick r:id="" action="ppaction://noaction" highlightClick="1">
              <a:snd r:embed="rId21" name="enthousiaste.wav"/>
            </a:hlinkClick>
            <a:extLst>
              <a:ext uri="{FF2B5EF4-FFF2-40B4-BE49-F238E27FC236}">
                <a16:creationId xmlns:a16="http://schemas.microsoft.com/office/drawing/2014/main" id="{14026453-18B9-485C-8DBE-9201B793FEED}"/>
              </a:ext>
            </a:extLst>
          </p:cNvPr>
          <p:cNvSpPr/>
          <p:nvPr/>
        </p:nvSpPr>
        <p:spPr>
          <a:xfrm>
            <a:off x="5274746" y="457487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Action Button: Sound 100">
            <a:hlinkClick r:id="" action="ppaction://noaction" highlightClick="1">
              <a:snd r:embed="rId22" name="mathieu.wav"/>
            </a:hlinkClick>
            <a:extLst>
              <a:ext uri="{FF2B5EF4-FFF2-40B4-BE49-F238E27FC236}">
                <a16:creationId xmlns:a16="http://schemas.microsoft.com/office/drawing/2014/main" id="{770F3AE2-7ECD-4F0E-828C-8D1DBD1D4BFA}"/>
              </a:ext>
            </a:extLst>
          </p:cNvPr>
          <p:cNvSpPr/>
          <p:nvPr/>
        </p:nvSpPr>
        <p:spPr>
          <a:xfrm>
            <a:off x="5276151" y="512543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4173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23"/>
                                        </p:tgtEl>
                                      </p:cBhvr>
                                    </p:animEffect>
                                    <p:set>
                                      <p:cBhvr>
                                        <p:cTn id="7" dur="1" fill="hold">
                                          <p:stCondLst>
                                            <p:cond delay="29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dit</a:t>
            </a:r>
            <a:r>
              <a:rPr lang="en-GB" sz="36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808E69B-CFD7-4B20-8754-26238C48CD0A}"/>
              </a:ext>
            </a:extLst>
          </p:cNvPr>
          <p:cNvSpPr txBox="1"/>
          <p:nvPr/>
        </p:nvSpPr>
        <p:spPr>
          <a:xfrm>
            <a:off x="197427" y="1294796"/>
            <a:ext cx="11832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not a typical French SSC. All French words containing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will recognise a lot of the words from English. Be careful to pronounce them correctly!</a:t>
            </a:r>
          </a:p>
        </p:txBody>
      </p:sp>
      <p:sp>
        <p:nvSpPr>
          <p:cNvPr id="22" name="Rectangle 2">
            <a:extLst>
              <a:ext uri="{FF2B5EF4-FFF2-40B4-BE49-F238E27FC236}">
                <a16:creationId xmlns:a16="http://schemas.microsoft.com/office/drawing/2014/main" id="{92C68F58-6C34-4936-BEF4-143CF8ABE105}"/>
              </a:ext>
            </a:extLst>
          </p:cNvPr>
          <p:cNvSpPr>
            <a:spLocks noChangeArrowheads="1"/>
          </p:cNvSpPr>
          <p:nvPr/>
        </p:nvSpPr>
        <p:spPr bwMode="auto">
          <a:xfrm>
            <a:off x="10107270" y="2239444"/>
            <a:ext cx="502131" cy="325538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Rectangle 3">
            <a:extLst>
              <a:ext uri="{FF2B5EF4-FFF2-40B4-BE49-F238E27FC236}">
                <a16:creationId xmlns:a16="http://schemas.microsoft.com/office/drawing/2014/main" id="{CE6D9488-F372-4099-9FF1-9730EC22275A}"/>
              </a:ext>
            </a:extLst>
          </p:cNvPr>
          <p:cNvSpPr>
            <a:spLocks noChangeArrowheads="1"/>
          </p:cNvSpPr>
          <p:nvPr/>
        </p:nvSpPr>
        <p:spPr bwMode="auto">
          <a:xfrm>
            <a:off x="10104904" y="2239442"/>
            <a:ext cx="503528" cy="3255390"/>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Line 4">
            <a:extLst>
              <a:ext uri="{FF2B5EF4-FFF2-40B4-BE49-F238E27FC236}">
                <a16:creationId xmlns:a16="http://schemas.microsoft.com/office/drawing/2014/main" id="{AFDA1FAE-EBA8-405A-92D8-82F0C22CBCC9}"/>
              </a:ext>
            </a:extLst>
          </p:cNvPr>
          <p:cNvSpPr>
            <a:spLocks noChangeShapeType="1"/>
          </p:cNvSpPr>
          <p:nvPr/>
        </p:nvSpPr>
        <p:spPr bwMode="auto">
          <a:xfrm>
            <a:off x="10790643" y="2228016"/>
            <a:ext cx="0" cy="325539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5" name="Line 7">
            <a:extLst>
              <a:ext uri="{FF2B5EF4-FFF2-40B4-BE49-F238E27FC236}">
                <a16:creationId xmlns:a16="http://schemas.microsoft.com/office/drawing/2014/main" id="{35C81DEE-0E4D-4E26-BF38-BD1B3F4BAC93}"/>
              </a:ext>
            </a:extLst>
          </p:cNvPr>
          <p:cNvSpPr>
            <a:spLocks noChangeShapeType="1"/>
          </p:cNvSpPr>
          <p:nvPr/>
        </p:nvSpPr>
        <p:spPr bwMode="auto">
          <a:xfrm>
            <a:off x="10779783" y="222801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Line 9">
            <a:extLst>
              <a:ext uri="{FF2B5EF4-FFF2-40B4-BE49-F238E27FC236}">
                <a16:creationId xmlns:a16="http://schemas.microsoft.com/office/drawing/2014/main" id="{43CE22B8-56BF-4E98-9AED-DB72DF0E88C5}"/>
              </a:ext>
            </a:extLst>
          </p:cNvPr>
          <p:cNvSpPr>
            <a:spLocks noChangeShapeType="1"/>
          </p:cNvSpPr>
          <p:nvPr/>
        </p:nvSpPr>
        <p:spPr bwMode="auto">
          <a:xfrm>
            <a:off x="10790643" y="54834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Text Box 10">
            <a:extLst>
              <a:ext uri="{FF2B5EF4-FFF2-40B4-BE49-F238E27FC236}">
                <a16:creationId xmlns:a16="http://schemas.microsoft.com/office/drawing/2014/main" id="{7B130945-9D42-416C-A7B8-471606233B30}"/>
              </a:ext>
            </a:extLst>
          </p:cNvPr>
          <p:cNvSpPr txBox="1">
            <a:spLocks noChangeArrowheads="1"/>
          </p:cNvSpPr>
          <p:nvPr/>
        </p:nvSpPr>
        <p:spPr bwMode="auto">
          <a:xfrm>
            <a:off x="10719917" y="367634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8" name="Text Box 12">
            <a:extLst>
              <a:ext uri="{FF2B5EF4-FFF2-40B4-BE49-F238E27FC236}">
                <a16:creationId xmlns:a16="http://schemas.microsoft.com/office/drawing/2014/main" id="{837FF9B1-0892-408C-B3C6-CADA27AA686B}"/>
              </a:ext>
            </a:extLst>
          </p:cNvPr>
          <p:cNvSpPr txBox="1">
            <a:spLocks noChangeArrowheads="1"/>
          </p:cNvSpPr>
          <p:nvPr/>
        </p:nvSpPr>
        <p:spPr bwMode="auto">
          <a:xfrm>
            <a:off x="10971886" y="207016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29" name="Text Box 14">
            <a:extLst>
              <a:ext uri="{FF2B5EF4-FFF2-40B4-BE49-F238E27FC236}">
                <a16:creationId xmlns:a16="http://schemas.microsoft.com/office/drawing/2014/main" id="{5D005CF0-AC47-448F-872A-83561A8F3EBA}"/>
              </a:ext>
            </a:extLst>
          </p:cNvPr>
          <p:cNvSpPr txBox="1">
            <a:spLocks noChangeArrowheads="1"/>
          </p:cNvSpPr>
          <p:nvPr/>
        </p:nvSpPr>
        <p:spPr bwMode="auto">
          <a:xfrm>
            <a:off x="11052686" y="529293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0" name="Rectangle 29">
            <a:extLst>
              <a:ext uri="{FF2B5EF4-FFF2-40B4-BE49-F238E27FC236}">
                <a16:creationId xmlns:a16="http://schemas.microsoft.com/office/drawing/2014/main" id="{5B047A1E-28DE-421D-AD15-7FC686E0DCB0}"/>
              </a:ext>
            </a:extLst>
          </p:cNvPr>
          <p:cNvSpPr/>
          <p:nvPr/>
        </p:nvSpPr>
        <p:spPr>
          <a:xfrm>
            <a:off x="9812162" y="5655532"/>
            <a:ext cx="745068" cy="599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AutoShape 11">
            <a:hlinkClick r:id="" action="ppaction://noaction" highlightClick="1"/>
            <a:extLst>
              <a:ext uri="{FF2B5EF4-FFF2-40B4-BE49-F238E27FC236}">
                <a16:creationId xmlns:a16="http://schemas.microsoft.com/office/drawing/2014/main" id="{D8EE1B37-38BB-4B20-8F60-7F71B66BD067}"/>
              </a:ext>
            </a:extLst>
          </p:cNvPr>
          <p:cNvSpPr>
            <a:spLocks noChangeArrowheads="1"/>
          </p:cNvSpPr>
          <p:nvPr/>
        </p:nvSpPr>
        <p:spPr bwMode="auto">
          <a:xfrm>
            <a:off x="9875007" y="5771561"/>
            <a:ext cx="1058732" cy="299266"/>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aphicFrame>
        <p:nvGraphicFramePr>
          <p:cNvPr id="34" name="Table 33">
            <a:extLst>
              <a:ext uri="{FF2B5EF4-FFF2-40B4-BE49-F238E27FC236}">
                <a16:creationId xmlns:a16="http://schemas.microsoft.com/office/drawing/2014/main" id="{76F20DAC-649B-4B75-9BCB-21B5BCADB7E3}"/>
              </a:ext>
            </a:extLst>
          </p:cNvPr>
          <p:cNvGraphicFramePr>
            <a:graphicFrameLocks noGrp="1"/>
          </p:cNvGraphicFramePr>
          <p:nvPr/>
        </p:nvGraphicFramePr>
        <p:xfrm>
          <a:off x="342912" y="2275488"/>
          <a:ext cx="4616783" cy="3293838"/>
        </p:xfrm>
        <a:graphic>
          <a:graphicData uri="http://schemas.openxmlformats.org/drawingml/2006/table">
            <a:tbl>
              <a:tblPr firstRow="1" bandRow="1">
                <a:tableStyleId>{5940675A-B579-460E-94D1-54222C63F5DA}</a:tableStyleId>
              </a:tblPr>
              <a:tblGrid>
                <a:gridCol w="688185">
                  <a:extLst>
                    <a:ext uri="{9D8B030D-6E8A-4147-A177-3AD203B41FA5}">
                      <a16:colId xmlns:a16="http://schemas.microsoft.com/office/drawing/2014/main" val="2227752998"/>
                    </a:ext>
                  </a:extLst>
                </a:gridCol>
                <a:gridCol w="3928598">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err="1">
                          <a:solidFill>
                            <a:schemeClr val="accent5">
                              <a:lumMod val="50000"/>
                            </a:schemeClr>
                          </a:solidFill>
                        </a:rPr>
                        <a:t>athlète</a:t>
                      </a:r>
                      <a:endParaRPr lang="en-GB" sz="2600" b="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err="1">
                          <a:solidFill>
                            <a:schemeClr val="accent5">
                              <a:lumMod val="50000"/>
                            </a:schemeClr>
                          </a:solidFill>
                        </a:rPr>
                        <a:t>mammouth</a:t>
                      </a:r>
                      <a:r>
                        <a:rPr lang="en-GB" sz="2600" dirty="0">
                          <a:solidFill>
                            <a:schemeClr val="accent5">
                              <a:lumMod val="50000"/>
                            </a:schemeClr>
                          </a:solidFill>
                        </a:rPr>
                        <a:t>         </a:t>
                      </a:r>
                      <a:endParaRPr lang="en-GB" sz="220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é</a:t>
                      </a:r>
                      <a:r>
                        <a:rPr lang="en-GB" sz="2600" b="0" dirty="0" err="1">
                          <a:solidFill>
                            <a:schemeClr val="accent5">
                              <a:lumMod val="50000"/>
                            </a:schemeClr>
                          </a:solidFill>
                        </a:rPr>
                        <a:t>th</a:t>
                      </a:r>
                      <a:r>
                        <a:rPr lang="en-GB" sz="2600" dirty="0" err="1">
                          <a:solidFill>
                            <a:schemeClr val="accent5">
                              <a:lumMod val="50000"/>
                            </a:schemeClr>
                          </a:solidFill>
                        </a:rPr>
                        <a: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[ethic]</a:t>
                      </a:r>
                      <a:endParaRPr lang="en-GB" sz="2600" b="1" u="none"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menthe</a:t>
                      </a:r>
                      <a:endParaRPr lang="en-GB" sz="26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chemeClr val="accent5">
                              <a:lumMod val="50000"/>
                            </a:schemeClr>
                          </a:solidFill>
                        </a:rPr>
                        <a:t>thon</a:t>
                      </a: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5">
                              <a:lumMod val="50000"/>
                            </a:schemeClr>
                          </a:solidFill>
                        </a:rPr>
                        <a:t>mara</a:t>
                      </a:r>
                      <a:r>
                        <a:rPr lang="en-GB" sz="2600" b="0" dirty="0">
                          <a:solidFill>
                            <a:schemeClr val="accent5">
                              <a:lumMod val="50000"/>
                            </a:schemeClr>
                          </a:solidFill>
                        </a:rPr>
                        <a:t>th</a:t>
                      </a:r>
                      <a:r>
                        <a:rPr lang="en-GB" sz="2600" dirty="0">
                          <a:solidFill>
                            <a:schemeClr val="accent5">
                              <a:lumMod val="50000"/>
                            </a:schemeClr>
                          </a:solidFill>
                        </a:rPr>
                        <a:t>on      </a:t>
                      </a:r>
                      <a:r>
                        <a:rPr lang="en-GB" sz="2200" dirty="0">
                          <a:solidFill>
                            <a:schemeClr val="accent5">
                              <a:lumMod val="50000"/>
                            </a:schemeClr>
                          </a:solidFill>
                        </a:rPr>
                        <a:t>[marathon]</a:t>
                      </a:r>
                    </a:p>
                  </a:txBody>
                  <a:tcPr/>
                </a:tc>
                <a:extLst>
                  <a:ext uri="{0D108BD9-81ED-4DB2-BD59-A6C34878D82A}">
                    <a16:rowId xmlns:a16="http://schemas.microsoft.com/office/drawing/2014/main" val="685166923"/>
                  </a:ext>
                </a:extLst>
              </a:tr>
            </a:tbl>
          </a:graphicData>
        </a:graphic>
      </p:graphicFrame>
      <p:graphicFrame>
        <p:nvGraphicFramePr>
          <p:cNvPr id="35" name="Table 34">
            <a:extLst>
              <a:ext uri="{FF2B5EF4-FFF2-40B4-BE49-F238E27FC236}">
                <a16:creationId xmlns:a16="http://schemas.microsoft.com/office/drawing/2014/main" id="{041059AB-A26B-406F-875E-6814908C048A}"/>
              </a:ext>
            </a:extLst>
          </p:cNvPr>
          <p:cNvGraphicFramePr>
            <a:graphicFrameLocks noGrp="1"/>
          </p:cNvGraphicFramePr>
          <p:nvPr/>
        </p:nvGraphicFramePr>
        <p:xfrm>
          <a:off x="5121665" y="2269366"/>
          <a:ext cx="4826439" cy="3293838"/>
        </p:xfrm>
        <a:graphic>
          <a:graphicData uri="http://schemas.openxmlformats.org/drawingml/2006/table">
            <a:tbl>
              <a:tblPr firstRow="1" bandRow="1">
                <a:tableStyleId>{5940675A-B579-460E-94D1-54222C63F5DA}</a:tableStyleId>
              </a:tblPr>
              <a:tblGrid>
                <a:gridCol w="719436">
                  <a:extLst>
                    <a:ext uri="{9D8B030D-6E8A-4147-A177-3AD203B41FA5}">
                      <a16:colId xmlns:a16="http://schemas.microsoft.com/office/drawing/2014/main" val="2227752998"/>
                    </a:ext>
                  </a:extLst>
                </a:gridCol>
                <a:gridCol w="4107003">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au</a:t>
                      </a:r>
                      <a:r>
                        <a:rPr lang="en-GB" sz="2600" b="0" dirty="0" err="1">
                          <a:solidFill>
                            <a:schemeClr val="accent5">
                              <a:lumMod val="50000"/>
                            </a:schemeClr>
                          </a:solidFill>
                        </a:rPr>
                        <a:t>th</a:t>
                      </a:r>
                      <a:r>
                        <a:rPr lang="en-GB" sz="2600" dirty="0" err="1">
                          <a:solidFill>
                            <a:schemeClr val="accent5">
                              <a:lumMod val="50000"/>
                            </a:schemeClr>
                          </a:solidFill>
                        </a:rPr>
                        <a:t>entique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[authentic]</a:t>
                      </a:r>
                      <a:endParaRPr lang="en-GB" sz="260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théorie</a:t>
                      </a:r>
                      <a:endParaRPr lang="en-GB" sz="2600" b="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télépa</a:t>
                      </a:r>
                      <a:r>
                        <a:rPr lang="en-GB" sz="2600" b="0" dirty="0" err="1">
                          <a:solidFill>
                            <a:schemeClr val="accent5">
                              <a:lumMod val="50000"/>
                            </a:schemeClr>
                          </a:solidFill>
                        </a:rPr>
                        <a:t>th</a:t>
                      </a:r>
                      <a:r>
                        <a:rPr lang="en-GB" sz="2600" dirty="0" err="1">
                          <a:solidFill>
                            <a:schemeClr val="accent5">
                              <a:lumMod val="50000"/>
                            </a:schemeClr>
                          </a:solidFill>
                        </a:rPr>
                        <a:t>ie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[telepathy]</a:t>
                      </a:r>
                      <a:endParaRPr lang="en-GB" sz="2600"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catholique</a:t>
                      </a:r>
                      <a:endParaRPr lang="en-GB" sz="22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en</a:t>
                      </a:r>
                      <a:r>
                        <a:rPr lang="en-GB" sz="2600" b="0" dirty="0" err="1">
                          <a:solidFill>
                            <a:schemeClr val="accent5">
                              <a:lumMod val="50000"/>
                            </a:schemeClr>
                          </a:solidFill>
                        </a:rPr>
                        <a:t>th</a:t>
                      </a:r>
                      <a:r>
                        <a:rPr lang="en-GB" sz="2600" dirty="0" err="1">
                          <a:solidFill>
                            <a:schemeClr val="accent5">
                              <a:lumMod val="50000"/>
                            </a:schemeClr>
                          </a:solidFill>
                        </a:rPr>
                        <a:t>ousiaste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[enthusiastic]</a:t>
                      </a:r>
                      <a:endParaRPr lang="en-GB" sz="2600" b="1" dirty="0">
                        <a:solidFill>
                          <a:schemeClr val="accent5">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Mathieu</a:t>
                      </a:r>
                      <a:endParaRPr lang="en-GB" sz="2600" b="1" dirty="0">
                        <a:solidFill>
                          <a:schemeClr val="accent5">
                            <a:lumMod val="50000"/>
                          </a:schemeClr>
                        </a:solidFill>
                      </a:endParaRPr>
                    </a:p>
                  </a:txBody>
                  <a:tcPr/>
                </a:tc>
                <a:extLst>
                  <a:ext uri="{0D108BD9-81ED-4DB2-BD59-A6C34878D82A}">
                    <a16:rowId xmlns:a16="http://schemas.microsoft.com/office/drawing/2014/main" val="685166923"/>
                  </a:ext>
                </a:extLst>
              </a:tr>
            </a:tbl>
          </a:graphicData>
        </a:graphic>
      </p:graphicFrame>
      <p:pic>
        <p:nvPicPr>
          <p:cNvPr id="36" name="Picture 6" descr="Runner, Run, Running, Woman Runner, Athlete, Sport">
            <a:extLst>
              <a:ext uri="{FF2B5EF4-FFF2-40B4-BE49-F238E27FC236}">
                <a16:creationId xmlns:a16="http://schemas.microsoft.com/office/drawing/2014/main" id="{D2B99A0E-8FFD-4457-9585-4C1BB8773F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003" y="2335541"/>
            <a:ext cx="361548" cy="41717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Herbal Leaf Cliparts, Download Free Clip Art, Free Clip Art ...">
            <a:extLst>
              <a:ext uri="{FF2B5EF4-FFF2-40B4-BE49-F238E27FC236}">
                <a16:creationId xmlns:a16="http://schemas.microsoft.com/office/drawing/2014/main" id="{93890147-0B8B-482E-9FA6-16061F10335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7774" y="3908487"/>
            <a:ext cx="388245" cy="6039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tuna cartoon png - Clip Art Library">
            <a:extLst>
              <a:ext uri="{FF2B5EF4-FFF2-40B4-BE49-F238E27FC236}">
                <a16:creationId xmlns:a16="http://schemas.microsoft.com/office/drawing/2014/main" id="{89D742AE-07E6-4052-9E97-C96355CADA1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6486" y="4402665"/>
            <a:ext cx="477162" cy="7476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Cartoon Mammoth Clip Art">
            <a:extLst>
              <a:ext uri="{FF2B5EF4-FFF2-40B4-BE49-F238E27FC236}">
                <a16:creationId xmlns:a16="http://schemas.microsoft.com/office/drawing/2014/main" id="{9B6EDF18-13D1-4A35-9D3F-46E8081ED4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4587" y="2825491"/>
            <a:ext cx="685108" cy="57935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Einstein, Theory Of Relativity, Math, Physics, Science">
            <a:extLst>
              <a:ext uri="{FF2B5EF4-FFF2-40B4-BE49-F238E27FC236}">
                <a16:creationId xmlns:a16="http://schemas.microsoft.com/office/drawing/2014/main" id="{C79BED12-778E-4A8A-B1FF-28632035CE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93990" y="285791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Pope Clip Art">
            <a:extLst>
              <a:ext uri="{FF2B5EF4-FFF2-40B4-BE49-F238E27FC236}">
                <a16:creationId xmlns:a16="http://schemas.microsoft.com/office/drawing/2014/main" id="{B67ABA98-C2C3-47DF-A70A-088FC44992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68171" y="3908487"/>
            <a:ext cx="604052" cy="64766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Happy Boy Cartoon Clip Art">
            <a:extLst>
              <a:ext uri="{FF2B5EF4-FFF2-40B4-BE49-F238E27FC236}">
                <a16:creationId xmlns:a16="http://schemas.microsoft.com/office/drawing/2014/main" id="{51E02B37-B800-48C0-80C6-BEA7173B12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0035" y="5057683"/>
            <a:ext cx="405740" cy="467073"/>
          </a:xfrm>
          <a:prstGeom prst="rect">
            <a:avLst/>
          </a:prstGeom>
          <a:noFill/>
          <a:extLst>
            <a:ext uri="{909E8E84-426E-40DD-AFC4-6F175D3DCCD1}">
              <a14:hiddenFill xmlns:a14="http://schemas.microsoft.com/office/drawing/2010/main">
                <a:solidFill>
                  <a:srgbClr val="FFFFFF"/>
                </a:solidFill>
              </a14:hiddenFill>
            </a:ext>
          </a:extLst>
        </p:spPr>
      </p:pic>
      <p:sp>
        <p:nvSpPr>
          <p:cNvPr id="79" name="Action Button: Sound 78">
            <a:hlinkClick r:id="" action="ppaction://noaction" highlightClick="1">
              <a:snd r:embed="rId11" name="athlete.wav"/>
            </a:hlinkClick>
            <a:extLst>
              <a:ext uri="{FF2B5EF4-FFF2-40B4-BE49-F238E27FC236}">
                <a16:creationId xmlns:a16="http://schemas.microsoft.com/office/drawing/2014/main" id="{2AAD8897-FE67-4DE6-A1E9-A667A3819C4C}"/>
              </a:ext>
            </a:extLst>
          </p:cNvPr>
          <p:cNvSpPr/>
          <p:nvPr/>
        </p:nvSpPr>
        <p:spPr>
          <a:xfrm>
            <a:off x="485976" y="237878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Action Button: Sound 80">
            <a:hlinkClick r:id="" action="ppaction://noaction" highlightClick="1">
              <a:snd r:embed="rId12" name="mammouth.wav"/>
            </a:hlinkClick>
            <a:extLst>
              <a:ext uri="{FF2B5EF4-FFF2-40B4-BE49-F238E27FC236}">
                <a16:creationId xmlns:a16="http://schemas.microsoft.com/office/drawing/2014/main" id="{7D76057B-2FEB-4DD5-92F1-0E5CEA0DDB09}"/>
              </a:ext>
            </a:extLst>
          </p:cNvPr>
          <p:cNvSpPr/>
          <p:nvPr/>
        </p:nvSpPr>
        <p:spPr>
          <a:xfrm>
            <a:off x="486579" y="292933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Action Button: Sound 82">
            <a:hlinkClick r:id="" action="ppaction://noaction" highlightClick="1">
              <a:snd r:embed="rId13" name="ethique.wav"/>
            </a:hlinkClick>
            <a:extLst>
              <a:ext uri="{FF2B5EF4-FFF2-40B4-BE49-F238E27FC236}">
                <a16:creationId xmlns:a16="http://schemas.microsoft.com/office/drawing/2014/main" id="{86203E89-76F0-46F2-B177-67FE3668306B}"/>
              </a:ext>
            </a:extLst>
          </p:cNvPr>
          <p:cNvSpPr/>
          <p:nvPr/>
        </p:nvSpPr>
        <p:spPr>
          <a:xfrm>
            <a:off x="487180"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Action Button: Sound 84">
            <a:hlinkClick r:id="" action="ppaction://noaction" highlightClick="1">
              <a:snd r:embed="rId14" name="menthe.wav"/>
            </a:hlinkClick>
            <a:extLst>
              <a:ext uri="{FF2B5EF4-FFF2-40B4-BE49-F238E27FC236}">
                <a16:creationId xmlns:a16="http://schemas.microsoft.com/office/drawing/2014/main" id="{91B45E71-46EA-4225-B092-90A4DDB7DA0F}"/>
              </a:ext>
            </a:extLst>
          </p:cNvPr>
          <p:cNvSpPr/>
          <p:nvPr/>
        </p:nvSpPr>
        <p:spPr>
          <a:xfrm>
            <a:off x="484167" y="403044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Action Button: Sound 86">
            <a:hlinkClick r:id="" action="ppaction://noaction" highlightClick="1">
              <a:snd r:embed="rId15" name="thon.wav"/>
            </a:hlinkClick>
            <a:extLst>
              <a:ext uri="{FF2B5EF4-FFF2-40B4-BE49-F238E27FC236}">
                <a16:creationId xmlns:a16="http://schemas.microsoft.com/office/drawing/2014/main" id="{3569208B-A323-4DD8-A7EF-49B341E3456A}"/>
              </a:ext>
            </a:extLst>
          </p:cNvPr>
          <p:cNvSpPr/>
          <p:nvPr/>
        </p:nvSpPr>
        <p:spPr>
          <a:xfrm>
            <a:off x="484770" y="458100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Action Button: Sound 88">
            <a:hlinkClick r:id="" action="ppaction://noaction" highlightClick="1">
              <a:snd r:embed="rId16" name="marathon.wav"/>
            </a:hlinkClick>
            <a:extLst>
              <a:ext uri="{FF2B5EF4-FFF2-40B4-BE49-F238E27FC236}">
                <a16:creationId xmlns:a16="http://schemas.microsoft.com/office/drawing/2014/main" id="{633C806B-7B80-4D91-9C8A-86AECD34D4B3}"/>
              </a:ext>
            </a:extLst>
          </p:cNvPr>
          <p:cNvSpPr/>
          <p:nvPr/>
        </p:nvSpPr>
        <p:spPr>
          <a:xfrm>
            <a:off x="485373" y="513155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Action Button: Sound 90">
            <a:hlinkClick r:id="" action="ppaction://noaction" highlightClick="1">
              <a:snd r:embed="rId17" name="telepathie.wav"/>
            </a:hlinkClick>
            <a:extLst>
              <a:ext uri="{FF2B5EF4-FFF2-40B4-BE49-F238E27FC236}">
                <a16:creationId xmlns:a16="http://schemas.microsoft.com/office/drawing/2014/main" id="{5FCAF7F0-DAE6-442B-AEC4-6812593C1ED4}"/>
              </a:ext>
            </a:extLst>
          </p:cNvPr>
          <p:cNvSpPr/>
          <p:nvPr/>
        </p:nvSpPr>
        <p:spPr>
          <a:xfrm>
            <a:off x="5280368"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Sound 92">
            <a:hlinkClick r:id="" action="ppaction://noaction" highlightClick="1">
              <a:snd r:embed="rId18" name="authentique.wav"/>
            </a:hlinkClick>
            <a:extLst>
              <a:ext uri="{FF2B5EF4-FFF2-40B4-BE49-F238E27FC236}">
                <a16:creationId xmlns:a16="http://schemas.microsoft.com/office/drawing/2014/main" id="{92963819-D6F0-44F0-93EB-9A10E8251076}"/>
              </a:ext>
            </a:extLst>
          </p:cNvPr>
          <p:cNvSpPr/>
          <p:nvPr/>
        </p:nvSpPr>
        <p:spPr>
          <a:xfrm>
            <a:off x="5277556" y="237265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Action Button: Sound 94">
            <a:hlinkClick r:id="" action="ppaction://noaction" highlightClick="1">
              <a:snd r:embed="rId19" name="theorie.wav"/>
            </a:hlinkClick>
            <a:extLst>
              <a:ext uri="{FF2B5EF4-FFF2-40B4-BE49-F238E27FC236}">
                <a16:creationId xmlns:a16="http://schemas.microsoft.com/office/drawing/2014/main" id="{467BC6D8-64E1-4428-A428-C991FA240B60}"/>
              </a:ext>
            </a:extLst>
          </p:cNvPr>
          <p:cNvSpPr/>
          <p:nvPr/>
        </p:nvSpPr>
        <p:spPr>
          <a:xfrm>
            <a:off x="5278961" y="292321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Action Button: Sound 96">
            <a:hlinkClick r:id="" action="ppaction://noaction" highlightClick="1">
              <a:snd r:embed="rId20" name="catholique.wav"/>
            </a:hlinkClick>
            <a:extLst>
              <a:ext uri="{FF2B5EF4-FFF2-40B4-BE49-F238E27FC236}">
                <a16:creationId xmlns:a16="http://schemas.microsoft.com/office/drawing/2014/main" id="{6A91BBC6-CAD0-4753-9665-4BC23FB14469}"/>
              </a:ext>
            </a:extLst>
          </p:cNvPr>
          <p:cNvSpPr/>
          <p:nvPr/>
        </p:nvSpPr>
        <p:spPr>
          <a:xfrm>
            <a:off x="5273341" y="402432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Action Button: Sound 98">
            <a:hlinkClick r:id="" action="ppaction://noaction" highlightClick="1">
              <a:snd r:embed="rId21" name="enthousiaste.wav"/>
            </a:hlinkClick>
            <a:extLst>
              <a:ext uri="{FF2B5EF4-FFF2-40B4-BE49-F238E27FC236}">
                <a16:creationId xmlns:a16="http://schemas.microsoft.com/office/drawing/2014/main" id="{8084670D-8620-431D-93DC-1FEDED2A7175}"/>
              </a:ext>
            </a:extLst>
          </p:cNvPr>
          <p:cNvSpPr/>
          <p:nvPr/>
        </p:nvSpPr>
        <p:spPr>
          <a:xfrm>
            <a:off x="5274746" y="457487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Action Button: Sound 100">
            <a:hlinkClick r:id="" action="ppaction://noaction" highlightClick="1">
              <a:snd r:embed="rId22" name="mathieu.wav"/>
            </a:hlinkClick>
            <a:extLst>
              <a:ext uri="{FF2B5EF4-FFF2-40B4-BE49-F238E27FC236}">
                <a16:creationId xmlns:a16="http://schemas.microsoft.com/office/drawing/2014/main" id="{0B21C2A9-2FDC-4A25-930E-38B3F4B18E92}"/>
              </a:ext>
            </a:extLst>
          </p:cNvPr>
          <p:cNvSpPr/>
          <p:nvPr/>
        </p:nvSpPr>
        <p:spPr>
          <a:xfrm>
            <a:off x="5276151" y="512543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49429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23"/>
                                        </p:tgtEl>
                                      </p:cBhvr>
                                    </p:animEffect>
                                    <p:set>
                                      <p:cBhvr>
                                        <p:cTn id="7" dur="1" fill="hold">
                                          <p:stCondLst>
                                            <p:cond delay="1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51324E-CA6E-4555-AE8F-7ABE879211D9}"/>
              </a:ext>
            </a:extLst>
          </p:cNvPr>
          <p:cNvGraphicFramePr>
            <a:graphicFrameLocks noGrp="1"/>
          </p:cNvGraphicFramePr>
          <p:nvPr/>
        </p:nvGraphicFramePr>
        <p:xfrm>
          <a:off x="2038578" y="1940655"/>
          <a:ext cx="5272000" cy="41452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947137168"/>
                    </a:ext>
                  </a:extLst>
                </a:gridCol>
                <a:gridCol w="1080000">
                  <a:extLst>
                    <a:ext uri="{9D8B030D-6E8A-4147-A177-3AD203B41FA5}">
                      <a16:colId xmlns:a16="http://schemas.microsoft.com/office/drawing/2014/main" val="1472926253"/>
                    </a:ext>
                  </a:extLst>
                </a:gridCol>
                <a:gridCol w="1440000">
                  <a:extLst>
                    <a:ext uri="{9D8B030D-6E8A-4147-A177-3AD203B41FA5}">
                      <a16:colId xmlns:a16="http://schemas.microsoft.com/office/drawing/2014/main" val="1753133194"/>
                    </a:ext>
                  </a:extLst>
                </a:gridCol>
                <a:gridCol w="2032000">
                  <a:extLst>
                    <a:ext uri="{9D8B030D-6E8A-4147-A177-3AD203B41FA5}">
                      <a16:colId xmlns:a16="http://schemas.microsoft.com/office/drawing/2014/main" val="4114770290"/>
                    </a:ext>
                  </a:extLst>
                </a:gridCol>
              </a:tblGrid>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6198167"/>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8041947"/>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1067088"/>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4528427"/>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56941"/>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2322414"/>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2628751"/>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573986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Trouve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TextBox 2">
            <a:extLst>
              <a:ext uri="{FF2B5EF4-FFF2-40B4-BE49-F238E27FC236}">
                <a16:creationId xmlns:a16="http://schemas.microsoft.com/office/drawing/2014/main" id="{1AFC5D6D-6352-4226-B45D-30C1A852694A}"/>
              </a:ext>
            </a:extLst>
          </p:cNvPr>
          <p:cNvSpPr txBox="1"/>
          <p:nvPr/>
        </p:nvSpPr>
        <p:spPr>
          <a:xfrm>
            <a:off x="3149935" y="5617409"/>
            <a:ext cx="659155"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4FE2BB9-68CC-46F5-BE6E-410396534F63}"/>
              </a:ext>
            </a:extLst>
          </p:cNvPr>
          <p:cNvSpPr txBox="1"/>
          <p:nvPr/>
        </p:nvSpPr>
        <p:spPr>
          <a:xfrm>
            <a:off x="3142852" y="2506309"/>
            <a:ext cx="659155"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C27210DC-4299-4328-8570-776EF6435E56}"/>
              </a:ext>
            </a:extLst>
          </p:cNvPr>
          <p:cNvSpPr txBox="1"/>
          <p:nvPr/>
        </p:nvSpPr>
        <p:spPr>
          <a:xfrm>
            <a:off x="2847347" y="3030519"/>
            <a:ext cx="965329"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mam</a:t>
            </a:r>
          </a:p>
        </p:txBody>
      </p:sp>
      <p:sp>
        <p:nvSpPr>
          <p:cNvPr id="11" name="TextBox 10">
            <a:extLst>
              <a:ext uri="{FF2B5EF4-FFF2-40B4-BE49-F238E27FC236}">
                <a16:creationId xmlns:a16="http://schemas.microsoft.com/office/drawing/2014/main" id="{7902BB3E-D353-4D30-9789-CE129CDEBF1D}"/>
              </a:ext>
            </a:extLst>
          </p:cNvPr>
          <p:cNvSpPr txBox="1"/>
          <p:nvPr/>
        </p:nvSpPr>
        <p:spPr>
          <a:xfrm>
            <a:off x="3033848" y="3550685"/>
            <a:ext cx="774571"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a:t>
            </a:r>
          </a:p>
        </p:txBody>
      </p:sp>
      <p:sp>
        <p:nvSpPr>
          <p:cNvPr id="12" name="TextBox 11">
            <a:extLst>
              <a:ext uri="{FF2B5EF4-FFF2-40B4-BE49-F238E27FC236}">
                <a16:creationId xmlns:a16="http://schemas.microsoft.com/office/drawing/2014/main" id="{A0D4B771-3BA7-411C-9721-CF4AFDBFBDDA}"/>
              </a:ext>
            </a:extLst>
          </p:cNvPr>
          <p:cNvSpPr txBox="1"/>
          <p:nvPr/>
        </p:nvSpPr>
        <p:spPr>
          <a:xfrm>
            <a:off x="2953698" y="4076648"/>
            <a:ext cx="854721"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men</a:t>
            </a:r>
          </a:p>
        </p:txBody>
      </p:sp>
      <p:sp>
        <p:nvSpPr>
          <p:cNvPr id="13" name="TextBox 12">
            <a:extLst>
              <a:ext uri="{FF2B5EF4-FFF2-40B4-BE49-F238E27FC236}">
                <a16:creationId xmlns:a16="http://schemas.microsoft.com/office/drawing/2014/main" id="{DAA41935-47FB-4891-9EF0-00AAF0C1A0B7}"/>
              </a:ext>
            </a:extLst>
          </p:cNvPr>
          <p:cNvSpPr txBox="1"/>
          <p:nvPr/>
        </p:nvSpPr>
        <p:spPr>
          <a:xfrm>
            <a:off x="3062702" y="4593722"/>
            <a:ext cx="745717"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B3229E9B-7DCF-411B-9060-FBA1D861169D}"/>
              </a:ext>
            </a:extLst>
          </p:cNvPr>
          <p:cNvSpPr txBox="1"/>
          <p:nvPr/>
        </p:nvSpPr>
        <p:spPr>
          <a:xfrm>
            <a:off x="3357490" y="5100335"/>
            <a:ext cx="461986"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A2AFE5F-48F7-4EE2-A5B4-E14CCFECD8D7}"/>
              </a:ext>
            </a:extLst>
          </p:cNvPr>
          <p:cNvSpPr txBox="1"/>
          <p:nvPr/>
        </p:nvSpPr>
        <p:spPr>
          <a:xfrm>
            <a:off x="5276441" y="5624270"/>
            <a:ext cx="1327608"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[theory]</a:t>
            </a:r>
          </a:p>
        </p:txBody>
      </p:sp>
      <p:sp>
        <p:nvSpPr>
          <p:cNvPr id="16" name="TextBox 15">
            <a:extLst>
              <a:ext uri="{FF2B5EF4-FFF2-40B4-BE49-F238E27FC236}">
                <a16:creationId xmlns:a16="http://schemas.microsoft.com/office/drawing/2014/main" id="{D0D34DFA-C5F0-4B9A-AB3F-04106E3C62D0}"/>
              </a:ext>
            </a:extLst>
          </p:cNvPr>
          <p:cNvSpPr txBox="1"/>
          <p:nvPr/>
        </p:nvSpPr>
        <p:spPr>
          <a:xfrm>
            <a:off x="8148021" y="1984480"/>
            <a:ext cx="1047082"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athon</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FB7B316-6CFA-4F03-91AE-A5DC6601FA35}"/>
              </a:ext>
            </a:extLst>
          </p:cNvPr>
          <p:cNvSpPr txBox="1"/>
          <p:nvPr/>
        </p:nvSpPr>
        <p:spPr>
          <a:xfrm>
            <a:off x="8148021" y="2506309"/>
            <a:ext cx="84350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ique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8597ECD-DE08-4E2B-9160-6246F854F85A}"/>
              </a:ext>
            </a:extLst>
          </p:cNvPr>
          <p:cNvSpPr txBox="1"/>
          <p:nvPr/>
        </p:nvSpPr>
        <p:spPr>
          <a:xfrm>
            <a:off x="8148021" y="3028138"/>
            <a:ext cx="745717"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lète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CC4ACFD-CAD8-4690-A6A2-E3FCD5D9B14E}"/>
              </a:ext>
            </a:extLst>
          </p:cNvPr>
          <p:cNvSpPr txBox="1"/>
          <p:nvPr/>
        </p:nvSpPr>
        <p:spPr>
          <a:xfrm>
            <a:off x="8148021" y="3549967"/>
            <a:ext cx="113204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mouth</a:t>
            </a:r>
          </a:p>
        </p:txBody>
      </p:sp>
      <p:sp>
        <p:nvSpPr>
          <p:cNvPr id="20" name="TextBox 19">
            <a:extLst>
              <a:ext uri="{FF2B5EF4-FFF2-40B4-BE49-F238E27FC236}">
                <a16:creationId xmlns:a16="http://schemas.microsoft.com/office/drawing/2014/main" id="{669688AE-BFF1-4AC5-A6B0-871E25A3DBED}"/>
              </a:ext>
            </a:extLst>
          </p:cNvPr>
          <p:cNvSpPr txBox="1"/>
          <p:nvPr/>
        </p:nvSpPr>
        <p:spPr>
          <a:xfrm>
            <a:off x="8148021" y="4071796"/>
            <a:ext cx="56618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p>
        </p:txBody>
      </p:sp>
      <p:sp>
        <p:nvSpPr>
          <p:cNvPr id="21" name="TextBox 20">
            <a:extLst>
              <a:ext uri="{FF2B5EF4-FFF2-40B4-BE49-F238E27FC236}">
                <a16:creationId xmlns:a16="http://schemas.microsoft.com/office/drawing/2014/main" id="{B98A0920-52C7-43FF-95E3-E334C5C0F817}"/>
              </a:ext>
            </a:extLst>
          </p:cNvPr>
          <p:cNvSpPr txBox="1"/>
          <p:nvPr/>
        </p:nvSpPr>
        <p:spPr>
          <a:xfrm>
            <a:off x="8147943" y="4597080"/>
            <a:ext cx="750526"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orie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2EFD04B-BB95-4A6B-9DBC-58090255C1E4}"/>
              </a:ext>
            </a:extLst>
          </p:cNvPr>
          <p:cNvSpPr txBox="1"/>
          <p:nvPr/>
        </p:nvSpPr>
        <p:spPr>
          <a:xfrm>
            <a:off x="8147943" y="5122364"/>
            <a:ext cx="1140056"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pathie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2A670C9-D405-48D6-AE80-707636086534}"/>
              </a:ext>
            </a:extLst>
          </p:cNvPr>
          <p:cNvSpPr txBox="1"/>
          <p:nvPr/>
        </p:nvSpPr>
        <p:spPr>
          <a:xfrm>
            <a:off x="8148021" y="5629383"/>
            <a:ext cx="659155"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p>
        </p:txBody>
      </p:sp>
      <p:sp>
        <p:nvSpPr>
          <p:cNvPr id="24" name="Action Button: Custom 16">
            <a:hlinkClick r:id="" action="ppaction://noaction" highlightClick="1">
              <a:snd r:embed="rId4" name="athlete.wav"/>
            </a:hlinkClick>
            <a:extLst>
              <a:ext uri="{FF2B5EF4-FFF2-40B4-BE49-F238E27FC236}">
                <a16:creationId xmlns:a16="http://schemas.microsoft.com/office/drawing/2014/main" id="{F429052B-0722-42BB-ACBD-3F76DF843077}"/>
              </a:ext>
            </a:extLst>
          </p:cNvPr>
          <p:cNvSpPr/>
          <p:nvPr/>
        </p:nvSpPr>
        <p:spPr>
          <a:xfrm>
            <a:off x="2137327" y="19844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5" name="ethique.wav"/>
            </a:hlinkClick>
            <a:extLst>
              <a:ext uri="{FF2B5EF4-FFF2-40B4-BE49-F238E27FC236}">
                <a16:creationId xmlns:a16="http://schemas.microsoft.com/office/drawing/2014/main" id="{BF1987C5-1FBA-48C3-8920-5AE29851DEDD}"/>
              </a:ext>
            </a:extLst>
          </p:cNvPr>
          <p:cNvSpPr/>
          <p:nvPr/>
        </p:nvSpPr>
        <p:spPr>
          <a:xfrm>
            <a:off x="2139405" y="2511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6" name="mammouth.wav"/>
            </a:hlinkClick>
            <a:extLst>
              <a:ext uri="{FF2B5EF4-FFF2-40B4-BE49-F238E27FC236}">
                <a16:creationId xmlns:a16="http://schemas.microsoft.com/office/drawing/2014/main" id="{8E2F2AA1-9B26-499F-B3C1-D07BD108A976}"/>
              </a:ext>
            </a:extLst>
          </p:cNvPr>
          <p:cNvSpPr/>
          <p:nvPr/>
        </p:nvSpPr>
        <p:spPr>
          <a:xfrm>
            <a:off x="2145101" y="30391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7" name="marathon.wav"/>
            </a:hlinkClick>
            <a:extLst>
              <a:ext uri="{FF2B5EF4-FFF2-40B4-BE49-F238E27FC236}">
                <a16:creationId xmlns:a16="http://schemas.microsoft.com/office/drawing/2014/main" id="{F42DFB42-B262-4CE8-989B-79B65799D02A}"/>
              </a:ext>
            </a:extLst>
          </p:cNvPr>
          <p:cNvSpPr/>
          <p:nvPr/>
        </p:nvSpPr>
        <p:spPr>
          <a:xfrm>
            <a:off x="2137327" y="356646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8" name="menthe.wav"/>
            </a:hlinkClick>
            <a:extLst>
              <a:ext uri="{FF2B5EF4-FFF2-40B4-BE49-F238E27FC236}">
                <a16:creationId xmlns:a16="http://schemas.microsoft.com/office/drawing/2014/main" id="{B9EBF14B-541B-4DFC-BCE6-D66B840B5E5E}"/>
              </a:ext>
            </a:extLst>
          </p:cNvPr>
          <p:cNvSpPr/>
          <p:nvPr/>
        </p:nvSpPr>
        <p:spPr>
          <a:xfrm>
            <a:off x="2137327" y="40937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9" name="telepathie.wav"/>
            </a:hlinkClick>
            <a:extLst>
              <a:ext uri="{FF2B5EF4-FFF2-40B4-BE49-F238E27FC236}">
                <a16:creationId xmlns:a16="http://schemas.microsoft.com/office/drawing/2014/main" id="{28694664-92F1-4ADF-9EC0-A859E1F3B9F9}"/>
              </a:ext>
            </a:extLst>
          </p:cNvPr>
          <p:cNvSpPr/>
          <p:nvPr/>
        </p:nvSpPr>
        <p:spPr>
          <a:xfrm>
            <a:off x="2138639" y="4621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10" name="thon.wav"/>
            </a:hlinkClick>
            <a:extLst>
              <a:ext uri="{FF2B5EF4-FFF2-40B4-BE49-F238E27FC236}">
                <a16:creationId xmlns:a16="http://schemas.microsoft.com/office/drawing/2014/main" id="{D759A7DD-2D37-47E5-9EF4-4CA47DD5BCB1}"/>
              </a:ext>
            </a:extLst>
          </p:cNvPr>
          <p:cNvSpPr/>
          <p:nvPr/>
        </p:nvSpPr>
        <p:spPr>
          <a:xfrm>
            <a:off x="2141119" y="51484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1" name="theorie.wav"/>
            </a:hlinkClick>
            <a:extLst>
              <a:ext uri="{FF2B5EF4-FFF2-40B4-BE49-F238E27FC236}">
                <a16:creationId xmlns:a16="http://schemas.microsoft.com/office/drawing/2014/main" id="{EA8E18BB-6DB4-4D23-B6A6-76187A7686CB}"/>
              </a:ext>
            </a:extLst>
          </p:cNvPr>
          <p:cNvSpPr/>
          <p:nvPr/>
        </p:nvSpPr>
        <p:spPr>
          <a:xfrm>
            <a:off x="2137327" y="56757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TextBox 33">
            <a:extLst>
              <a:ext uri="{FF2B5EF4-FFF2-40B4-BE49-F238E27FC236}">
                <a16:creationId xmlns:a16="http://schemas.microsoft.com/office/drawing/2014/main" id="{65101023-6C95-4214-9FA4-754DB64B941B}"/>
              </a:ext>
            </a:extLst>
          </p:cNvPr>
          <p:cNvSpPr txBox="1"/>
          <p:nvPr/>
        </p:nvSpPr>
        <p:spPr>
          <a:xfrm>
            <a:off x="3867009" y="1984479"/>
            <a:ext cx="745717"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lète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BBDE851-0BEB-4F62-88EF-584D6A336621}"/>
              </a:ext>
            </a:extLst>
          </p:cNvPr>
          <p:cNvSpPr txBox="1"/>
          <p:nvPr/>
        </p:nvSpPr>
        <p:spPr>
          <a:xfrm>
            <a:off x="3869177" y="2506309"/>
            <a:ext cx="84350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ique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2077479-2ABD-49BC-94C2-6A68A8894FA1}"/>
              </a:ext>
            </a:extLst>
          </p:cNvPr>
          <p:cNvSpPr txBox="1"/>
          <p:nvPr/>
        </p:nvSpPr>
        <p:spPr>
          <a:xfrm>
            <a:off x="3867009" y="3032094"/>
            <a:ext cx="113204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mouth</a:t>
            </a:r>
          </a:p>
        </p:txBody>
      </p:sp>
      <p:sp>
        <p:nvSpPr>
          <p:cNvPr id="37" name="TextBox 36">
            <a:extLst>
              <a:ext uri="{FF2B5EF4-FFF2-40B4-BE49-F238E27FC236}">
                <a16:creationId xmlns:a16="http://schemas.microsoft.com/office/drawing/2014/main" id="{A765C660-2F2A-4A07-BF2D-795C731BF7A7}"/>
              </a:ext>
            </a:extLst>
          </p:cNvPr>
          <p:cNvSpPr txBox="1"/>
          <p:nvPr/>
        </p:nvSpPr>
        <p:spPr>
          <a:xfrm>
            <a:off x="3867009" y="3548502"/>
            <a:ext cx="1047082"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athon</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FD2AE0A3-F4E3-4A3C-8183-F178D43B3127}"/>
              </a:ext>
            </a:extLst>
          </p:cNvPr>
          <p:cNvSpPr txBox="1"/>
          <p:nvPr/>
        </p:nvSpPr>
        <p:spPr>
          <a:xfrm>
            <a:off x="3867009" y="4079709"/>
            <a:ext cx="659155"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p>
        </p:txBody>
      </p:sp>
      <p:sp>
        <p:nvSpPr>
          <p:cNvPr id="39" name="TextBox 38">
            <a:extLst>
              <a:ext uri="{FF2B5EF4-FFF2-40B4-BE49-F238E27FC236}">
                <a16:creationId xmlns:a16="http://schemas.microsoft.com/office/drawing/2014/main" id="{BDE19C4E-2224-41B1-BDD3-78E866D79F2A}"/>
              </a:ext>
            </a:extLst>
          </p:cNvPr>
          <p:cNvSpPr txBox="1"/>
          <p:nvPr/>
        </p:nvSpPr>
        <p:spPr>
          <a:xfrm>
            <a:off x="3863001" y="4591455"/>
            <a:ext cx="1140056"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pathie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CC3431D8-9CC0-4E0A-8030-33CFB13933F1}"/>
              </a:ext>
            </a:extLst>
          </p:cNvPr>
          <p:cNvSpPr txBox="1"/>
          <p:nvPr/>
        </p:nvSpPr>
        <p:spPr>
          <a:xfrm>
            <a:off x="3875898" y="5100334"/>
            <a:ext cx="56618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p>
        </p:txBody>
      </p:sp>
      <p:sp>
        <p:nvSpPr>
          <p:cNvPr id="41" name="TextBox 40">
            <a:extLst>
              <a:ext uri="{FF2B5EF4-FFF2-40B4-BE49-F238E27FC236}">
                <a16:creationId xmlns:a16="http://schemas.microsoft.com/office/drawing/2014/main" id="{A6FF2239-1701-4328-BEC2-677CD2D8605B}"/>
              </a:ext>
            </a:extLst>
          </p:cNvPr>
          <p:cNvSpPr txBox="1"/>
          <p:nvPr/>
        </p:nvSpPr>
        <p:spPr>
          <a:xfrm>
            <a:off x="3862200" y="5624270"/>
            <a:ext cx="750526"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orie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37A901F7-B286-4A61-B4B6-A4D9DEF0DC7A}"/>
              </a:ext>
            </a:extLst>
          </p:cNvPr>
          <p:cNvSpPr txBox="1"/>
          <p:nvPr/>
        </p:nvSpPr>
        <p:spPr>
          <a:xfrm>
            <a:off x="5283729" y="1984479"/>
            <a:ext cx="1422184"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[athlete]</a:t>
            </a:r>
          </a:p>
        </p:txBody>
      </p:sp>
      <p:sp>
        <p:nvSpPr>
          <p:cNvPr id="43" name="TextBox 42">
            <a:extLst>
              <a:ext uri="{FF2B5EF4-FFF2-40B4-BE49-F238E27FC236}">
                <a16:creationId xmlns:a16="http://schemas.microsoft.com/office/drawing/2014/main" id="{92569501-0A3A-4A59-82A2-C5CAA33F2C03}"/>
              </a:ext>
            </a:extLst>
          </p:cNvPr>
          <p:cNvSpPr txBox="1"/>
          <p:nvPr/>
        </p:nvSpPr>
        <p:spPr>
          <a:xfrm>
            <a:off x="5271146" y="2501236"/>
            <a:ext cx="1402948"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[ethical]</a:t>
            </a:r>
          </a:p>
        </p:txBody>
      </p:sp>
      <p:sp>
        <p:nvSpPr>
          <p:cNvPr id="44" name="TextBox 43">
            <a:extLst>
              <a:ext uri="{FF2B5EF4-FFF2-40B4-BE49-F238E27FC236}">
                <a16:creationId xmlns:a16="http://schemas.microsoft.com/office/drawing/2014/main" id="{D9A488C6-AE9E-46CF-800F-4D2AD0FD281C}"/>
              </a:ext>
            </a:extLst>
          </p:cNvPr>
          <p:cNvSpPr txBox="1"/>
          <p:nvPr/>
        </p:nvSpPr>
        <p:spPr>
          <a:xfrm>
            <a:off x="5282148" y="3028138"/>
            <a:ext cx="1923925"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[mammoth]</a:t>
            </a:r>
          </a:p>
        </p:txBody>
      </p:sp>
      <p:sp>
        <p:nvSpPr>
          <p:cNvPr id="45" name="TextBox 44">
            <a:extLst>
              <a:ext uri="{FF2B5EF4-FFF2-40B4-BE49-F238E27FC236}">
                <a16:creationId xmlns:a16="http://schemas.microsoft.com/office/drawing/2014/main" id="{D4CE4916-46BF-400B-95A2-67A9CF5937A4}"/>
              </a:ext>
            </a:extLst>
          </p:cNvPr>
          <p:cNvSpPr txBox="1"/>
          <p:nvPr/>
        </p:nvSpPr>
        <p:spPr>
          <a:xfrm>
            <a:off x="5276441" y="3544895"/>
            <a:ext cx="1832553"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[marathon]</a:t>
            </a:r>
          </a:p>
        </p:txBody>
      </p:sp>
      <p:sp>
        <p:nvSpPr>
          <p:cNvPr id="46" name="TextBox 45">
            <a:extLst>
              <a:ext uri="{FF2B5EF4-FFF2-40B4-BE49-F238E27FC236}">
                <a16:creationId xmlns:a16="http://schemas.microsoft.com/office/drawing/2014/main" id="{BE138783-BCCC-4E08-9759-A6AC02AA9EAD}"/>
              </a:ext>
            </a:extLst>
          </p:cNvPr>
          <p:cNvSpPr txBox="1"/>
          <p:nvPr/>
        </p:nvSpPr>
        <p:spPr>
          <a:xfrm>
            <a:off x="5276441" y="4071796"/>
            <a:ext cx="1019831"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[mint]</a:t>
            </a:r>
          </a:p>
        </p:txBody>
      </p:sp>
      <p:sp>
        <p:nvSpPr>
          <p:cNvPr id="47" name="TextBox 46">
            <a:extLst>
              <a:ext uri="{FF2B5EF4-FFF2-40B4-BE49-F238E27FC236}">
                <a16:creationId xmlns:a16="http://schemas.microsoft.com/office/drawing/2014/main" id="{7904391E-97C0-47C7-B421-BFF2A5DDB6A8}"/>
              </a:ext>
            </a:extLst>
          </p:cNvPr>
          <p:cNvSpPr txBox="1"/>
          <p:nvPr/>
        </p:nvSpPr>
        <p:spPr>
          <a:xfrm>
            <a:off x="5276441" y="4591455"/>
            <a:ext cx="1803699"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[telepathy]</a:t>
            </a:r>
          </a:p>
        </p:txBody>
      </p:sp>
      <p:sp>
        <p:nvSpPr>
          <p:cNvPr id="48" name="TextBox 47">
            <a:extLst>
              <a:ext uri="{FF2B5EF4-FFF2-40B4-BE49-F238E27FC236}">
                <a16:creationId xmlns:a16="http://schemas.microsoft.com/office/drawing/2014/main" id="{2EB43615-4AA0-4F6B-8DE1-074751ADC9B4}"/>
              </a:ext>
            </a:extLst>
          </p:cNvPr>
          <p:cNvSpPr txBox="1"/>
          <p:nvPr/>
        </p:nvSpPr>
        <p:spPr>
          <a:xfrm>
            <a:off x="5276441" y="5111114"/>
            <a:ext cx="1045479"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[tuna]</a:t>
            </a:r>
          </a:p>
        </p:txBody>
      </p:sp>
      <p:sp>
        <p:nvSpPr>
          <p:cNvPr id="49" name="TextBox 48">
            <a:extLst>
              <a:ext uri="{FF2B5EF4-FFF2-40B4-BE49-F238E27FC236}">
                <a16:creationId xmlns:a16="http://schemas.microsoft.com/office/drawing/2014/main" id="{6BFE462A-FFFF-4D80-86DE-B3082360079A}"/>
              </a:ext>
            </a:extLst>
          </p:cNvPr>
          <p:cNvSpPr txBox="1"/>
          <p:nvPr/>
        </p:nvSpPr>
        <p:spPr>
          <a:xfrm>
            <a:off x="3142852" y="1984478"/>
            <a:ext cx="665567"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875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P spid="21" grpId="0" animBg="1"/>
      <p:bldP spid="22" grpId="0" animBg="1"/>
      <p:bldP spid="2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57A5A17-345D-467D-A727-D20175730110}"/>
              </a:ext>
            </a:extLst>
          </p:cNvPr>
          <p:cNvGraphicFramePr>
            <a:graphicFrameLocks noGrp="1"/>
          </p:cNvGraphicFramePr>
          <p:nvPr/>
        </p:nvGraphicFramePr>
        <p:xfrm>
          <a:off x="1825702" y="2009773"/>
          <a:ext cx="8597744" cy="3999702"/>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810080005"/>
                    </a:ext>
                  </a:extLst>
                </a:gridCol>
                <a:gridCol w="1800000">
                  <a:extLst>
                    <a:ext uri="{9D8B030D-6E8A-4147-A177-3AD203B41FA5}">
                      <a16:colId xmlns:a16="http://schemas.microsoft.com/office/drawing/2014/main" val="1120428666"/>
                    </a:ext>
                  </a:extLst>
                </a:gridCol>
                <a:gridCol w="1800000">
                  <a:extLst>
                    <a:ext uri="{9D8B030D-6E8A-4147-A177-3AD203B41FA5}">
                      <a16:colId xmlns:a16="http://schemas.microsoft.com/office/drawing/2014/main" val="2133878556"/>
                    </a:ext>
                  </a:extLst>
                </a:gridCol>
                <a:gridCol w="720000">
                  <a:extLst>
                    <a:ext uri="{9D8B030D-6E8A-4147-A177-3AD203B41FA5}">
                      <a16:colId xmlns:a16="http://schemas.microsoft.com/office/drawing/2014/main" val="1314309203"/>
                    </a:ext>
                  </a:extLst>
                </a:gridCol>
                <a:gridCol w="1800000">
                  <a:extLst>
                    <a:ext uri="{9D8B030D-6E8A-4147-A177-3AD203B41FA5}">
                      <a16:colId xmlns:a16="http://schemas.microsoft.com/office/drawing/2014/main" val="1226845557"/>
                    </a:ext>
                  </a:extLst>
                </a:gridCol>
                <a:gridCol w="1757744">
                  <a:extLst>
                    <a:ext uri="{9D8B030D-6E8A-4147-A177-3AD203B41FA5}">
                      <a16:colId xmlns:a16="http://schemas.microsoft.com/office/drawing/2014/main" val="1897295395"/>
                    </a:ext>
                  </a:extLst>
                </a:gridCol>
              </a:tblGrid>
              <a:tr h="666617">
                <a:tc>
                  <a:txBody>
                    <a:bodyPr/>
                    <a:lstStyle/>
                    <a:p>
                      <a:pPr algn="ctr"/>
                      <a:endParaRPr lang="en-GB" sz="2000" b="1" dirty="0">
                        <a:solidFill>
                          <a:schemeClr val="accent5">
                            <a:lumMod val="50000"/>
                          </a:schemeClr>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b="1" dirty="0">
                          <a:solidFill>
                            <a:schemeClr val="accent1">
                              <a:lumMod val="50000"/>
                            </a:schemeClr>
                          </a:solidFill>
                        </a:rPr>
                        <a:t>t</a:t>
                      </a:r>
                    </a:p>
                  </a:txBody>
                  <a:tcPr anchor="ctr">
                    <a:lnL w="12700" cap="flat" cmpd="sng" algn="ctr">
                      <a:solidFill>
                        <a:schemeClr val="tx1"/>
                      </a:solidFill>
                      <a:prstDash val="solid"/>
                      <a:round/>
                      <a:headEnd type="none" w="med" len="med"/>
                      <a:tailEnd type="none" w="med" len="med"/>
                    </a:lnL>
                  </a:tcPr>
                </a:tc>
                <a:tc>
                  <a:txBody>
                    <a:bodyPr/>
                    <a:lstStyle/>
                    <a:p>
                      <a:pPr algn="ctr"/>
                      <a:r>
                        <a:rPr lang="en-GB" sz="2200" b="1" dirty="0" err="1">
                          <a:solidFill>
                            <a:schemeClr val="accent1">
                              <a:lumMod val="50000"/>
                            </a:schemeClr>
                          </a:solidFill>
                        </a:rPr>
                        <a:t>th</a:t>
                      </a:r>
                      <a:endParaRPr lang="en-GB" sz="2200" b="1" dirty="0">
                        <a:solidFill>
                          <a:schemeClr val="accent1">
                            <a:lumMod val="50000"/>
                          </a:schemeClr>
                        </a:solidFill>
                      </a:endParaRPr>
                    </a:p>
                  </a:txBody>
                  <a:tcPr anchor="ctr"/>
                </a:tc>
                <a:tc>
                  <a:txBody>
                    <a:bodyPr/>
                    <a:lstStyle/>
                    <a:p>
                      <a:pPr algn="ctr"/>
                      <a:endParaRPr lang="en-GB" sz="2200" b="1" dirty="0">
                        <a:solidFill>
                          <a:schemeClr val="accent1">
                            <a:lumMod val="50000"/>
                          </a:schemeClr>
                        </a:solidFill>
                      </a:endParaRPr>
                    </a:p>
                  </a:txBody>
                  <a:tcPr anchor="ctr">
                    <a:lnT w="12700" cap="flat" cmpd="sng" algn="ctr">
                      <a:noFill/>
                      <a:prstDash val="solid"/>
                      <a:round/>
                      <a:headEnd type="none" w="med" len="med"/>
                      <a:tailEnd type="none" w="med" len="med"/>
                    </a:lnT>
                  </a:tcPr>
                </a:tc>
                <a:tc>
                  <a:txBody>
                    <a:bodyPr/>
                    <a:lstStyle/>
                    <a:p>
                      <a:pPr algn="ctr"/>
                      <a:r>
                        <a:rPr lang="en-GB" sz="2200" b="1" dirty="0">
                          <a:solidFill>
                            <a:schemeClr val="accent1">
                              <a:lumMod val="50000"/>
                            </a:schemeClr>
                          </a:solidFill>
                        </a:rPr>
                        <a:t>t</a:t>
                      </a:r>
                    </a:p>
                  </a:txBody>
                  <a:tcPr anchor="ctr"/>
                </a:tc>
                <a:tc>
                  <a:txBody>
                    <a:bodyPr/>
                    <a:lstStyle/>
                    <a:p>
                      <a:pPr algn="ctr"/>
                      <a:r>
                        <a:rPr lang="en-GB" sz="2200" b="1" dirty="0" err="1">
                          <a:solidFill>
                            <a:schemeClr val="accent1">
                              <a:lumMod val="50000"/>
                            </a:schemeClr>
                          </a:solidFill>
                        </a:rPr>
                        <a:t>th</a:t>
                      </a:r>
                      <a:endParaRPr lang="en-GB" sz="2200" b="1" dirty="0">
                        <a:solidFill>
                          <a:schemeClr val="accent1">
                            <a:lumMod val="50000"/>
                          </a:schemeClr>
                        </a:solidFill>
                      </a:endParaRPr>
                    </a:p>
                  </a:txBody>
                  <a:tcPr anchor="ctr"/>
                </a:tc>
                <a:extLst>
                  <a:ext uri="{0D108BD9-81ED-4DB2-BD59-A6C34878D82A}">
                    <a16:rowId xmlns:a16="http://schemas.microsoft.com/office/drawing/2014/main" val="3841078693"/>
                  </a:ext>
                </a:extLst>
              </a:tr>
              <a:tr h="666617">
                <a:tc>
                  <a:txBody>
                    <a:bodyPr/>
                    <a:lstStyle/>
                    <a:p>
                      <a:pPr algn="ctr"/>
                      <a:endParaRPr lang="en-GB" dirty="0">
                        <a:solidFill>
                          <a:schemeClr val="accent5">
                            <a:lumMod val="50000"/>
                          </a:schemeClr>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2000" dirty="0">
                          <a:solidFill>
                            <a:schemeClr val="accent1">
                              <a:lumMod val="50000"/>
                            </a:schemeClr>
                          </a:solidFill>
                        </a:rPr>
                        <a:t>poli</a:t>
                      </a:r>
                      <a:r>
                        <a:rPr lang="en-GB" sz="2000" b="1" dirty="0">
                          <a:solidFill>
                            <a:schemeClr val="accent1">
                              <a:lumMod val="50000"/>
                            </a:schemeClr>
                          </a:solidFill>
                        </a:rPr>
                        <a:t>t</a:t>
                      </a:r>
                      <a:r>
                        <a:rPr lang="en-GB" sz="2000" dirty="0">
                          <a:solidFill>
                            <a:schemeClr val="accent1">
                              <a:lumMod val="50000"/>
                            </a:schemeClr>
                          </a:solidFill>
                        </a:rPr>
                        <a:t>ique</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quan</a:t>
                      </a:r>
                      <a:r>
                        <a:rPr lang="en-GB" sz="2000" b="1" dirty="0" err="1">
                          <a:solidFill>
                            <a:schemeClr val="accent1">
                              <a:lumMod val="50000"/>
                            </a:schemeClr>
                          </a:solidFill>
                        </a:rPr>
                        <a:t>t</a:t>
                      </a:r>
                      <a:r>
                        <a:rPr lang="en-GB" sz="2000" dirty="0" err="1">
                          <a:solidFill>
                            <a:schemeClr val="accent1">
                              <a:lumMod val="50000"/>
                            </a:schemeClr>
                          </a:solidFill>
                        </a:rPr>
                        <a:t>i</a:t>
                      </a:r>
                      <a:r>
                        <a:rPr lang="en-GB" sz="2000" b="1" dirty="0" err="1">
                          <a:solidFill>
                            <a:schemeClr val="accent1">
                              <a:lumMod val="50000"/>
                            </a:schemeClr>
                          </a:solidFill>
                        </a:rPr>
                        <a:t>t</a:t>
                      </a:r>
                      <a:r>
                        <a:rPr lang="en-GB" sz="2000" dirty="0" err="1">
                          <a:solidFill>
                            <a:schemeClr val="accent1">
                              <a:lumMod val="50000"/>
                            </a:schemeClr>
                          </a:solidFill>
                        </a:rPr>
                        <a:t>é</a:t>
                      </a: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27168465"/>
                  </a:ext>
                </a:extLst>
              </a:tr>
              <a:tr h="666617">
                <a:tc>
                  <a:txBody>
                    <a:bodyPr/>
                    <a:lstStyle/>
                    <a:p>
                      <a:pPr algn="ctr"/>
                      <a:endParaRPr lang="en-GB" dirty="0">
                        <a:solidFill>
                          <a:schemeClr val="accent5">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sympa</a:t>
                      </a:r>
                      <a:r>
                        <a:rPr lang="en-GB" sz="2000" b="1" dirty="0" err="1">
                          <a:solidFill>
                            <a:schemeClr val="accent1">
                              <a:lumMod val="50000"/>
                            </a:schemeClr>
                          </a:solidFill>
                        </a:rPr>
                        <a:t>th</a:t>
                      </a:r>
                      <a:r>
                        <a:rPr lang="en-GB" sz="2000" dirty="0" err="1">
                          <a:solidFill>
                            <a:schemeClr val="accent1">
                              <a:lumMod val="50000"/>
                            </a:schemeClr>
                          </a:solidFill>
                        </a:rPr>
                        <a:t>ie</a:t>
                      </a:r>
                      <a:endParaRPr lang="en-GB" sz="20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t</a:t>
                      </a:r>
                      <a:r>
                        <a:rPr lang="en-GB" sz="2000" dirty="0">
                          <a:solidFill>
                            <a:schemeClr val="accent1">
                              <a:lumMod val="50000"/>
                            </a:schemeClr>
                          </a:solidFill>
                        </a:rPr>
                        <a:t>es</a:t>
                      </a:r>
                      <a:r>
                        <a:rPr lang="en-GB" sz="2000" b="1" dirty="0">
                          <a:solidFill>
                            <a:schemeClr val="accent1">
                              <a:lumMod val="50000"/>
                            </a:schemeClr>
                          </a:solidFill>
                        </a:rPr>
                        <a:t>t</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333875320"/>
                  </a:ext>
                </a:extLst>
              </a:tr>
              <a:tr h="666617">
                <a:tc>
                  <a:txBody>
                    <a:bodyPr/>
                    <a:lstStyle/>
                    <a:p>
                      <a:pPr algn="ctr"/>
                      <a:endParaRPr lang="en-GB" dirty="0">
                        <a:solidFill>
                          <a:schemeClr val="accent5">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a:t>
                      </a:r>
                      <a:r>
                        <a:rPr lang="en-GB" sz="2000" b="1" dirty="0" err="1">
                          <a:solidFill>
                            <a:schemeClr val="accent1">
                              <a:lumMod val="50000"/>
                            </a:schemeClr>
                          </a:solidFill>
                        </a:rPr>
                        <a:t>th</a:t>
                      </a:r>
                      <a:r>
                        <a:rPr lang="en-GB" sz="2000" dirty="0" err="1">
                          <a:solidFill>
                            <a:schemeClr val="accent1">
                              <a:lumMod val="50000"/>
                            </a:schemeClr>
                          </a:solidFill>
                        </a:rPr>
                        <a:t>nique</a:t>
                      </a:r>
                      <a:endParaRPr lang="en-GB" sz="20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th</a:t>
                      </a:r>
                      <a:r>
                        <a:rPr lang="en-GB" sz="2000" dirty="0" err="1">
                          <a:solidFill>
                            <a:schemeClr val="accent1">
                              <a:lumMod val="50000"/>
                            </a:schemeClr>
                          </a:solidFill>
                        </a:rPr>
                        <a:t>ème</a:t>
                      </a:r>
                      <a:endParaRPr lang="en-GB" sz="2000" dirty="0">
                        <a:solidFill>
                          <a:schemeClr val="accent1">
                            <a:lumMod val="50000"/>
                          </a:schemeClr>
                        </a:solidFill>
                      </a:endParaRPr>
                    </a:p>
                  </a:txBody>
                  <a:tcPr anchor="ctr"/>
                </a:tc>
                <a:extLst>
                  <a:ext uri="{0D108BD9-81ED-4DB2-BD59-A6C34878D82A}">
                    <a16:rowId xmlns:a16="http://schemas.microsoft.com/office/drawing/2014/main" val="2268102765"/>
                  </a:ext>
                </a:extLst>
              </a:tr>
              <a:tr h="666617">
                <a:tc>
                  <a:txBody>
                    <a:bodyPr/>
                    <a:lstStyle/>
                    <a:p>
                      <a:pPr algn="ctr"/>
                      <a:endParaRPr lang="en-GB" dirty="0">
                        <a:solidFill>
                          <a:schemeClr val="accent5">
                            <a:lumMod val="50000"/>
                          </a:schemeClr>
                        </a:solidFill>
                      </a:endParaRPr>
                    </a:p>
                  </a:txBody>
                  <a:tcPr anchor="ctr"/>
                </a:tc>
                <a:tc>
                  <a:txBody>
                    <a:bodyPr/>
                    <a:lstStyle/>
                    <a:p>
                      <a:pPr algn="ctr"/>
                      <a:r>
                        <a:rPr lang="en-GB" sz="2000" dirty="0">
                          <a:solidFill>
                            <a:schemeClr val="accent1">
                              <a:lumMod val="50000"/>
                            </a:schemeClr>
                          </a:solidFill>
                        </a:rPr>
                        <a:t>hos</a:t>
                      </a:r>
                      <a:r>
                        <a:rPr lang="en-GB" sz="2000" b="1" dirty="0">
                          <a:solidFill>
                            <a:schemeClr val="accent1">
                              <a:lumMod val="50000"/>
                            </a:schemeClr>
                          </a:solidFill>
                        </a:rPr>
                        <a:t>t</a:t>
                      </a:r>
                      <a:r>
                        <a:rPr lang="en-GB" sz="2000" dirty="0">
                          <a:solidFill>
                            <a:schemeClr val="accent1">
                              <a:lumMod val="50000"/>
                            </a:schemeClr>
                          </a:solidFill>
                        </a:rPr>
                        <a:t>ile</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02951230"/>
                  </a:ext>
                </a:extLst>
              </a:tr>
              <a:tr h="666617">
                <a:tc>
                  <a:txBody>
                    <a:bodyPr/>
                    <a:lstStyle/>
                    <a:p>
                      <a:pPr algn="ctr"/>
                      <a:endParaRPr lang="en-GB" dirty="0">
                        <a:solidFill>
                          <a:schemeClr val="accent5">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b="0" dirty="0" err="1">
                          <a:solidFill>
                            <a:schemeClr val="accent1">
                              <a:lumMod val="50000"/>
                            </a:schemeClr>
                          </a:solidFill>
                        </a:rPr>
                        <a:t>hypo</a:t>
                      </a:r>
                      <a:r>
                        <a:rPr lang="en-GB" sz="2000" b="1" dirty="0" err="1">
                          <a:solidFill>
                            <a:schemeClr val="accent1">
                              <a:lumMod val="50000"/>
                            </a:schemeClr>
                          </a:solidFill>
                        </a:rPr>
                        <a:t>th</a:t>
                      </a:r>
                      <a:r>
                        <a:rPr lang="en-GB" sz="2000" b="0" dirty="0" err="1">
                          <a:solidFill>
                            <a:schemeClr val="accent1">
                              <a:lumMod val="50000"/>
                            </a:schemeClr>
                          </a:solidFill>
                        </a:rPr>
                        <a:t>èse</a:t>
                      </a:r>
                      <a:endParaRPr lang="en-GB" sz="2000" b="0" dirty="0">
                        <a:solidFill>
                          <a:schemeClr val="accent1">
                            <a:lumMod val="50000"/>
                          </a:schemeClr>
                        </a:solidFill>
                      </a:endParaRPr>
                    </a:p>
                  </a:txBody>
                  <a:tcPr anchor="ctr"/>
                </a:tc>
                <a:tc>
                  <a:txBody>
                    <a:bodyPr/>
                    <a:lstStyle/>
                    <a:p>
                      <a:pPr algn="ctr"/>
                      <a:endParaRPr lang="en-GB"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th</a:t>
                      </a:r>
                      <a:r>
                        <a:rPr lang="en-GB" sz="2000" dirty="0" err="1">
                          <a:solidFill>
                            <a:schemeClr val="accent1">
                              <a:lumMod val="50000"/>
                            </a:schemeClr>
                          </a:solidFill>
                        </a:rPr>
                        <a:t>érapie</a:t>
                      </a:r>
                      <a:endParaRPr lang="en-GB" sz="2000" dirty="0">
                        <a:solidFill>
                          <a:schemeClr val="accent1">
                            <a:lumMod val="50000"/>
                          </a:schemeClr>
                        </a:solidFill>
                      </a:endParaRPr>
                    </a:p>
                  </a:txBody>
                  <a:tcPr anchor="ctr"/>
                </a:tc>
                <a:extLst>
                  <a:ext uri="{0D108BD9-81ED-4DB2-BD59-A6C34878D82A}">
                    <a16:rowId xmlns:a16="http://schemas.microsoft.com/office/drawing/2014/main" val="1457591091"/>
                  </a:ext>
                </a:extLst>
              </a:tr>
            </a:tbl>
          </a:graphicData>
        </a:graphic>
      </p:graphicFrame>
      <p:sp>
        <p:nvSpPr>
          <p:cNvPr id="22" name="Rectangle 21">
            <a:extLst>
              <a:ext uri="{FF2B5EF4-FFF2-40B4-BE49-F238E27FC236}">
                <a16:creationId xmlns:a16="http://schemas.microsoft.com/office/drawing/2014/main" id="{FF8826F8-8288-4179-961B-797433F7E32D}"/>
              </a:ext>
            </a:extLst>
          </p:cNvPr>
          <p:cNvSpPr/>
          <p:nvPr/>
        </p:nvSpPr>
        <p:spPr>
          <a:xfrm>
            <a:off x="6978369" y="4696716"/>
            <a:ext cx="1609725" cy="61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esthé</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ique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les mots avec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 name="Action Button: Custom 6" descr="number 1">
            <a:hlinkClick r:id="" action="ppaction://noaction" highlightClick="1">
              <a:snd r:embed="rId4" name="quantité.wav"/>
            </a:hlinkClick>
            <a:extLst>
              <a:ext uri="{FF2B5EF4-FFF2-40B4-BE49-F238E27FC236}">
                <a16:creationId xmlns:a16="http://schemas.microsoft.com/office/drawing/2014/main" id="{50A6A1F7-A665-45FD-A526-B6887AC4B88F}"/>
              </a:ext>
            </a:extLst>
          </p:cNvPr>
          <p:cNvSpPr/>
          <p:nvPr/>
        </p:nvSpPr>
        <p:spPr>
          <a:xfrm>
            <a:off x="6251050" y="2796356"/>
            <a:ext cx="501695"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1" name="Action Button: Custom 7" descr="number 1">
            <a:hlinkClick r:id="" action="ppaction://noaction" highlightClick="1">
              <a:snd r:embed="rId5" name="ethnique.wav"/>
            </a:hlinkClick>
            <a:extLst>
              <a:ext uri="{FF2B5EF4-FFF2-40B4-BE49-F238E27FC236}">
                <a16:creationId xmlns:a16="http://schemas.microsoft.com/office/drawing/2014/main" id="{265773EF-C7B8-4A26-877E-E63C3D3046C1}"/>
              </a:ext>
            </a:extLst>
          </p:cNvPr>
          <p:cNvSpPr/>
          <p:nvPr/>
        </p:nvSpPr>
        <p:spPr>
          <a:xfrm>
            <a:off x="1936062" y="4134654"/>
            <a:ext cx="501695"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8" descr="number 1">
            <a:hlinkClick r:id="" action="ppaction://noaction" highlightClick="1">
              <a:snd r:embed="rId6" name="hypothese.wav"/>
            </a:hlinkClick>
            <a:extLst>
              <a:ext uri="{FF2B5EF4-FFF2-40B4-BE49-F238E27FC236}">
                <a16:creationId xmlns:a16="http://schemas.microsoft.com/office/drawing/2014/main" id="{F81AE927-5A28-4080-A926-488EC52EDEF2}"/>
              </a:ext>
            </a:extLst>
          </p:cNvPr>
          <p:cNvSpPr/>
          <p:nvPr/>
        </p:nvSpPr>
        <p:spPr>
          <a:xfrm>
            <a:off x="1936062" y="5470297"/>
            <a:ext cx="501695"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9" descr="number 1">
            <a:hlinkClick r:id="" action="ppaction://noaction" highlightClick="1">
              <a:snd r:embed="rId7" name="thème.wav"/>
            </a:hlinkClick>
            <a:extLst>
              <a:ext uri="{FF2B5EF4-FFF2-40B4-BE49-F238E27FC236}">
                <a16:creationId xmlns:a16="http://schemas.microsoft.com/office/drawing/2014/main" id="{A0B1D204-0762-4BEE-B1C0-47B29125DB3A}"/>
              </a:ext>
            </a:extLst>
          </p:cNvPr>
          <p:cNvSpPr/>
          <p:nvPr/>
        </p:nvSpPr>
        <p:spPr>
          <a:xfrm>
            <a:off x="6251049" y="4135380"/>
            <a:ext cx="501695"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4" name="Action Button: Custom 10" descr="number 1">
            <a:hlinkClick r:id="" action="ppaction://noaction" highlightClick="1">
              <a:snd r:embed="rId8" name="therapie.wav"/>
            </a:hlinkClick>
            <a:extLst>
              <a:ext uri="{FF2B5EF4-FFF2-40B4-BE49-F238E27FC236}">
                <a16:creationId xmlns:a16="http://schemas.microsoft.com/office/drawing/2014/main" id="{B9F68ACB-37C2-4B6A-B034-B0A06F5F80E9}"/>
              </a:ext>
            </a:extLst>
          </p:cNvPr>
          <p:cNvSpPr/>
          <p:nvPr/>
        </p:nvSpPr>
        <p:spPr>
          <a:xfrm>
            <a:off x="6264872" y="5446011"/>
            <a:ext cx="501695"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5" name="Action Button: Custom 11" descr="number 1">
            <a:hlinkClick r:id="" action="ppaction://noaction" highlightClick="1">
              <a:snd r:embed="rId9" name="test.wav"/>
            </a:hlinkClick>
            <a:extLst>
              <a:ext uri="{FF2B5EF4-FFF2-40B4-BE49-F238E27FC236}">
                <a16:creationId xmlns:a16="http://schemas.microsoft.com/office/drawing/2014/main" id="{BC8CCDB7-5955-4718-AE03-8152E3369E52}"/>
              </a:ext>
            </a:extLst>
          </p:cNvPr>
          <p:cNvSpPr/>
          <p:nvPr/>
        </p:nvSpPr>
        <p:spPr>
          <a:xfrm>
            <a:off x="6256444" y="3465868"/>
            <a:ext cx="501695"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12" descr="number 1">
            <a:hlinkClick r:id="" action="ppaction://noaction" highlightClick="1">
              <a:snd r:embed="rId10" name="sympathie.wav"/>
            </a:hlinkClick>
            <a:extLst>
              <a:ext uri="{FF2B5EF4-FFF2-40B4-BE49-F238E27FC236}">
                <a16:creationId xmlns:a16="http://schemas.microsoft.com/office/drawing/2014/main" id="{32BB04AC-ACF6-4DE7-9DDE-4626C74F67C1}"/>
              </a:ext>
            </a:extLst>
          </p:cNvPr>
          <p:cNvSpPr/>
          <p:nvPr/>
        </p:nvSpPr>
        <p:spPr>
          <a:xfrm>
            <a:off x="1936063" y="3464178"/>
            <a:ext cx="500400"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Action Button: Custom 13" descr="number 1">
            <a:hlinkClick r:id="" action="ppaction://noaction" highlightClick="1">
              <a:snd r:embed="rId11" name="politique.wav"/>
            </a:hlinkClick>
            <a:extLst>
              <a:ext uri="{FF2B5EF4-FFF2-40B4-BE49-F238E27FC236}">
                <a16:creationId xmlns:a16="http://schemas.microsoft.com/office/drawing/2014/main" id="{9078472A-0766-49B8-8EB4-C9C15C867A9D}"/>
              </a:ext>
            </a:extLst>
          </p:cNvPr>
          <p:cNvSpPr/>
          <p:nvPr/>
        </p:nvSpPr>
        <p:spPr>
          <a:xfrm>
            <a:off x="1927277" y="2796356"/>
            <a:ext cx="501695"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Action Button: Custom 14" descr="number 1">
            <a:hlinkClick r:id="" action="ppaction://noaction" highlightClick="1">
              <a:snd r:embed="rId12" name="esthetique.wav"/>
            </a:hlinkClick>
            <a:extLst>
              <a:ext uri="{FF2B5EF4-FFF2-40B4-BE49-F238E27FC236}">
                <a16:creationId xmlns:a16="http://schemas.microsoft.com/office/drawing/2014/main" id="{6E34FFD4-4003-4C67-A2FB-DF43ACAB75CB}"/>
              </a:ext>
            </a:extLst>
          </p:cNvPr>
          <p:cNvSpPr/>
          <p:nvPr/>
        </p:nvSpPr>
        <p:spPr>
          <a:xfrm>
            <a:off x="6261118" y="4782813"/>
            <a:ext cx="500400"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9" name="Action Button: Custom 15" descr="number 1">
            <a:hlinkClick r:id="" action="ppaction://noaction" highlightClick="1">
              <a:snd r:embed="rId13" name="hostile.wav"/>
            </a:hlinkClick>
            <a:extLst>
              <a:ext uri="{FF2B5EF4-FFF2-40B4-BE49-F238E27FC236}">
                <a16:creationId xmlns:a16="http://schemas.microsoft.com/office/drawing/2014/main" id="{3A9F36D0-39A7-4EDF-8BCB-B21DA4CC0DE0}"/>
              </a:ext>
            </a:extLst>
          </p:cNvPr>
          <p:cNvSpPr/>
          <p:nvPr/>
        </p:nvSpPr>
        <p:spPr>
          <a:xfrm>
            <a:off x="1941704" y="4802476"/>
            <a:ext cx="500400"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0" name="Rectangle 19">
            <a:extLst>
              <a:ext uri="{FF2B5EF4-FFF2-40B4-BE49-F238E27FC236}">
                <a16:creationId xmlns:a16="http://schemas.microsoft.com/office/drawing/2014/main" id="{19C0ED68-97C5-479D-94C5-8578B997A8A2}"/>
              </a:ext>
            </a:extLst>
          </p:cNvPr>
          <p:cNvSpPr/>
          <p:nvPr/>
        </p:nvSpPr>
        <p:spPr>
          <a:xfrm>
            <a:off x="2643754" y="4802476"/>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D3C69AE6-9BF2-49C5-8825-800FE0496560}"/>
              </a:ext>
            </a:extLst>
          </p:cNvPr>
          <p:cNvSpPr/>
          <p:nvPr/>
        </p:nvSpPr>
        <p:spPr>
          <a:xfrm>
            <a:off x="8739933" y="4078372"/>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B970538B-0C62-4729-A303-9560183A27D6}"/>
              </a:ext>
            </a:extLst>
          </p:cNvPr>
          <p:cNvSpPr/>
          <p:nvPr/>
        </p:nvSpPr>
        <p:spPr>
          <a:xfrm>
            <a:off x="2632692" y="2778749"/>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0721838C-EDCB-4E8C-8B80-05F109E09C13}"/>
              </a:ext>
            </a:extLst>
          </p:cNvPr>
          <p:cNvSpPr/>
          <p:nvPr/>
        </p:nvSpPr>
        <p:spPr>
          <a:xfrm>
            <a:off x="4449314" y="3475578"/>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6D11AA9-37C6-4C1F-9EB6-3189B3E62BB5}"/>
              </a:ext>
            </a:extLst>
          </p:cNvPr>
          <p:cNvSpPr/>
          <p:nvPr/>
        </p:nvSpPr>
        <p:spPr>
          <a:xfrm>
            <a:off x="4460521" y="4134654"/>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881C531B-683F-40B1-AA77-7477BC79889D}"/>
              </a:ext>
            </a:extLst>
          </p:cNvPr>
          <p:cNvSpPr/>
          <p:nvPr/>
        </p:nvSpPr>
        <p:spPr>
          <a:xfrm>
            <a:off x="4387411" y="5470297"/>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7CC13C88-D7FA-4A23-BB6D-F5568DA45FCF}"/>
              </a:ext>
            </a:extLst>
          </p:cNvPr>
          <p:cNvSpPr/>
          <p:nvPr/>
        </p:nvSpPr>
        <p:spPr>
          <a:xfrm>
            <a:off x="6955544" y="3475578"/>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CB7E9184-4DF9-4D01-B6D1-6E1BAB4FFFB3}"/>
              </a:ext>
            </a:extLst>
          </p:cNvPr>
          <p:cNvSpPr/>
          <p:nvPr/>
        </p:nvSpPr>
        <p:spPr>
          <a:xfrm>
            <a:off x="8739933" y="5435083"/>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B6F7062E-B170-4B97-A6A5-7A50964829FF}"/>
              </a:ext>
            </a:extLst>
          </p:cNvPr>
          <p:cNvSpPr/>
          <p:nvPr/>
        </p:nvSpPr>
        <p:spPr>
          <a:xfrm>
            <a:off x="6917202" y="2798253"/>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4E2C992C-4CCC-4035-8AC6-D8A8B8D95489}"/>
              </a:ext>
            </a:extLst>
          </p:cNvPr>
          <p:cNvSpPr/>
          <p:nvPr/>
        </p:nvSpPr>
        <p:spPr>
          <a:xfrm>
            <a:off x="8717884" y="4684861"/>
            <a:ext cx="1609725" cy="61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es</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étique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70C89302-512E-455D-8B98-32C64A7AB096}"/>
              </a:ext>
            </a:extLst>
          </p:cNvPr>
          <p:cNvSpPr/>
          <p:nvPr/>
        </p:nvSpPr>
        <p:spPr>
          <a:xfrm>
            <a:off x="6918391" y="4782813"/>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9DC69B29-A846-40CC-930C-F711FD66822A}"/>
              </a:ext>
            </a:extLst>
          </p:cNvPr>
          <p:cNvSpPr/>
          <p:nvPr/>
        </p:nvSpPr>
        <p:spPr>
          <a:xfrm>
            <a:off x="8717883" y="4696716"/>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90DDBA0-E6AB-40B4-8A6E-ADAA0E42CBA9}"/>
              </a:ext>
            </a:extLst>
          </p:cNvPr>
          <p:cNvSpPr txBox="1"/>
          <p:nvPr/>
        </p:nvSpPr>
        <p:spPr>
          <a:xfrm>
            <a:off x="6891189" y="245961"/>
            <a:ext cx="2670670" cy="1123712"/>
          </a:xfrm>
          <a:prstGeom prst="wedgeRoundRectCallout">
            <a:avLst>
              <a:gd name="adj1" fmla="val 21251"/>
              <a:gd name="adj2" fmla="val 65102"/>
              <a:gd name="adj3" fmla="val 16667"/>
            </a:avLst>
          </a:prstGeom>
          <a:solidFill>
            <a:srgbClr val="115076"/>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your knowledge of English to help you!</a:t>
            </a:r>
          </a:p>
        </p:txBody>
      </p:sp>
    </p:spTree>
    <p:extLst>
      <p:ext uri="{BB962C8B-B14F-4D97-AF65-F5344CB8AC3E}">
        <p14:creationId xmlns:p14="http://schemas.microsoft.com/office/powerpoint/2010/main" val="111819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P spid="26" grpId="0" animBg="1"/>
      <p:bldP spid="27" grpId="0" animBg="1"/>
      <p:bldP spid="28" grpId="0" animBg="1"/>
      <p:bldP spid="29"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th</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59959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301"/>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607"/>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heater masks">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4477" y="1839057"/>
            <a:ext cx="1729534" cy="1562439"/>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351656" y="4498273"/>
            <a:ext cx="148149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D60EDF84-67F6-4780-B0AD-F811625FA316}"/>
              </a:ext>
            </a:extLst>
          </p:cNvPr>
          <p:cNvSpPr/>
          <p:nvPr/>
        </p:nvSpPr>
        <p:spPr>
          <a:xfrm>
            <a:off x="4660575" y="5655319"/>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[method]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library with building and books">
            <a:extLst>
              <a:ext uri="{FF2B5EF4-FFF2-40B4-BE49-F238E27FC236}">
                <a16:creationId xmlns:a16="http://schemas.microsoft.com/office/drawing/2014/main" id="{4F26B3D8-64CC-41BA-8093-BD1C764B770D}"/>
              </a:ext>
            </a:extLst>
          </p:cNvPr>
          <p:cNvGrpSpPr/>
          <p:nvPr/>
        </p:nvGrpSpPr>
        <p:grpSpPr>
          <a:xfrm>
            <a:off x="8453140" y="1788758"/>
            <a:ext cx="2549453" cy="1559776"/>
            <a:chOff x="8438093" y="1328787"/>
            <a:chExt cx="2549453" cy="1559776"/>
          </a:xfrm>
        </p:grpSpPr>
        <p:pic>
          <p:nvPicPr>
            <p:cNvPr id="1026" name="Picture 2">
              <a:extLst>
                <a:ext uri="{FF2B5EF4-FFF2-40B4-BE49-F238E27FC236}">
                  <a16:creationId xmlns:a16="http://schemas.microsoft.com/office/drawing/2014/main" id="{E2556FE8-675C-476B-B0C7-DA62BE17E2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11088" y="1328787"/>
              <a:ext cx="1976458" cy="1470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ck Of Books Clip Art">
              <a:extLst>
                <a:ext uri="{FF2B5EF4-FFF2-40B4-BE49-F238E27FC236}">
                  <a16:creationId xmlns:a16="http://schemas.microsoft.com/office/drawing/2014/main" id="{DA209533-FEE2-47A4-8037-74AC227A35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38093" y="1828935"/>
              <a:ext cx="903696" cy="10596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slate with addition sum and apple">
            <a:extLst>
              <a:ext uri="{FF2B5EF4-FFF2-40B4-BE49-F238E27FC236}">
                <a16:creationId xmlns:a16="http://schemas.microsoft.com/office/drawing/2014/main" id="{6A84AD24-DF22-4BB7-A7FF-D2B32EDBF2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9078" y="4412966"/>
            <a:ext cx="1442517" cy="177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th thé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th bibliothe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6" name="th bibliothe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th sympathiqu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th sympathiqu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th méthod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th méthod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th math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2"/>
                                        </p:tgtEl>
                                        <p:attrNameLst>
                                          <p:attrName>style.visibility</p:attrName>
                                        </p:attrNameLst>
                                      </p:cBhvr>
                                      <p:to>
                                        <p:strVal val="visible"/>
                                      </p:to>
                                    </p:set>
                                    <p:animEffect transition="in" filter="fade">
                                      <p:cBhvr>
                                        <p:cTn id="68" dur="500"/>
                                        <p:tgtEl>
                                          <p:spTgt spid="1032"/>
                                        </p:tgtEl>
                                      </p:cBhvr>
                                    </p:animEffect>
                                  </p:childTnLst>
                                  <p:subTnLst>
                                    <p:audio>
                                      <p:cMediaNode>
                                        <p:cTn display="0" masterRel="sameClick">
                                          <p:stCondLst>
                                            <p:cond evt="begin" delay="0">
                                              <p:tn val="66"/>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46120"/>
            <a:ext cx="6096000" cy="758594"/>
          </a:xfrm>
        </p:spPr>
        <p:txBody>
          <a:bodyPr>
            <a:normAutofit/>
          </a:bodyPr>
          <a:lstStyle/>
          <a:p>
            <a:r>
              <a:rPr lang="en-GB" sz="3000" b="1" dirty="0">
                <a:solidFill>
                  <a:schemeClr val="bg1"/>
                </a:solidFill>
              </a:rPr>
              <a:t>Des </a:t>
            </a:r>
            <a:r>
              <a:rPr lang="en-GB" sz="3000" b="1" dirty="0" err="1">
                <a:solidFill>
                  <a:schemeClr val="bg1"/>
                </a:solidFill>
              </a:rPr>
              <a:t>groupes</a:t>
            </a:r>
            <a:r>
              <a:rPr lang="en-GB" sz="3000" b="1" dirty="0">
                <a:solidFill>
                  <a:schemeClr val="bg1"/>
                </a:solidFill>
              </a:rPr>
              <a:t> </a:t>
            </a:r>
            <a:r>
              <a:rPr lang="en-GB" sz="3000" b="1" dirty="0" err="1">
                <a:solidFill>
                  <a:schemeClr val="bg1"/>
                </a:solidFill>
              </a:rPr>
              <a:t>consonantiques</a:t>
            </a:r>
            <a:endParaRPr lang="en-GB" sz="30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255941" y="1473037"/>
            <a:ext cx="11277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Coche chaque fois que tu entends une des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5" name="Table 5">
            <a:extLst>
              <a:ext uri="{FF2B5EF4-FFF2-40B4-BE49-F238E27FC236}">
                <a16:creationId xmlns:a16="http://schemas.microsoft.com/office/drawing/2014/main" id="{764CBF18-F295-411F-8C08-616B661A7939}"/>
              </a:ext>
            </a:extLst>
          </p:cNvPr>
          <p:cNvGraphicFramePr>
            <a:graphicFrameLocks noGrp="1"/>
          </p:cNvGraphicFramePr>
          <p:nvPr/>
        </p:nvGraphicFramePr>
        <p:xfrm>
          <a:off x="369639" y="2299085"/>
          <a:ext cx="11452721" cy="3840480"/>
        </p:xfrm>
        <a:graphic>
          <a:graphicData uri="http://schemas.openxmlformats.org/drawingml/2006/table">
            <a:tbl>
              <a:tblPr firstRow="1" bandRow="1">
                <a:tableStyleId>{21E4AEA4-8DFA-4A89-87EB-49C32662AFE0}</a:tableStyleId>
              </a:tblPr>
              <a:tblGrid>
                <a:gridCol w="644841">
                  <a:extLst>
                    <a:ext uri="{9D8B030D-6E8A-4147-A177-3AD203B41FA5}">
                      <a16:colId xmlns:a16="http://schemas.microsoft.com/office/drawing/2014/main" val="2926419184"/>
                    </a:ext>
                  </a:extLst>
                </a:gridCol>
                <a:gridCol w="1811886">
                  <a:extLst>
                    <a:ext uri="{9D8B030D-6E8A-4147-A177-3AD203B41FA5}">
                      <a16:colId xmlns:a16="http://schemas.microsoft.com/office/drawing/2014/main" val="3390431193"/>
                    </a:ext>
                  </a:extLst>
                </a:gridCol>
                <a:gridCol w="1811886">
                  <a:extLst>
                    <a:ext uri="{9D8B030D-6E8A-4147-A177-3AD203B41FA5}">
                      <a16:colId xmlns:a16="http://schemas.microsoft.com/office/drawing/2014/main" val="1181257971"/>
                    </a:ext>
                  </a:extLst>
                </a:gridCol>
                <a:gridCol w="1811886">
                  <a:extLst>
                    <a:ext uri="{9D8B030D-6E8A-4147-A177-3AD203B41FA5}">
                      <a16:colId xmlns:a16="http://schemas.microsoft.com/office/drawing/2014/main" val="1147092173"/>
                    </a:ext>
                  </a:extLst>
                </a:gridCol>
                <a:gridCol w="5372222">
                  <a:extLst>
                    <a:ext uri="{9D8B030D-6E8A-4147-A177-3AD203B41FA5}">
                      <a16:colId xmlns:a16="http://schemas.microsoft.com/office/drawing/2014/main" val="826819373"/>
                    </a:ext>
                  </a:extLst>
                </a:gridCol>
              </a:tblGrid>
              <a:tr h="167349">
                <a:tc>
                  <a:txBody>
                    <a:bodyPr/>
                    <a:lstStyle/>
                    <a:p>
                      <a:endParaRPr lang="fr-FR" sz="2400" dirty="0"/>
                    </a:p>
                  </a:txBody>
                  <a:tcPr/>
                </a:tc>
                <a:tc>
                  <a:txBody>
                    <a:bodyPr/>
                    <a:lstStyle/>
                    <a:p>
                      <a:pPr algn="ctr"/>
                      <a:r>
                        <a:rPr lang="fr-FR" sz="2400" dirty="0"/>
                        <a:t>th</a:t>
                      </a:r>
                    </a:p>
                  </a:txBody>
                  <a:tcPr/>
                </a:tc>
                <a:tc>
                  <a:txBody>
                    <a:bodyPr/>
                    <a:lstStyle/>
                    <a:p>
                      <a:pPr algn="ctr"/>
                      <a:r>
                        <a:rPr lang="fr-FR" sz="2400" dirty="0" err="1"/>
                        <a:t>ch</a:t>
                      </a:r>
                      <a:endParaRPr lang="fr-FR" sz="2400" dirty="0"/>
                    </a:p>
                  </a:txBody>
                  <a:tcPr/>
                </a:tc>
                <a:tc>
                  <a:txBody>
                    <a:bodyPr/>
                    <a:lstStyle/>
                    <a:p>
                      <a:pPr algn="ctr"/>
                      <a:r>
                        <a:rPr lang="fr-FR" sz="2400" dirty="0" err="1"/>
                        <a:t>qu</a:t>
                      </a:r>
                      <a:endParaRPr lang="fr-FR" sz="2400" dirty="0"/>
                    </a:p>
                  </a:txBody>
                  <a:tcPr/>
                </a:tc>
                <a:tc>
                  <a:txBody>
                    <a:bodyPr/>
                    <a:lstStyle/>
                    <a:p>
                      <a:pPr algn="ctr"/>
                      <a:r>
                        <a:rPr lang="fr-FR" sz="2400" dirty="0"/>
                        <a:t>phrase</a:t>
                      </a:r>
                    </a:p>
                  </a:txBody>
                  <a:tcPr/>
                </a:tc>
                <a:extLst>
                  <a:ext uri="{0D108BD9-81ED-4DB2-BD59-A6C34878D82A}">
                    <a16:rowId xmlns:a16="http://schemas.microsoft.com/office/drawing/2014/main" val="2979753356"/>
                  </a:ext>
                </a:extLst>
              </a:tr>
              <a:tr h="370840">
                <a:tc>
                  <a:txBody>
                    <a:bodyPr/>
                    <a:lstStyle/>
                    <a:p>
                      <a:endParaRPr lang="fr-FR" sz="2400"/>
                    </a:p>
                  </a:txBody>
                  <a:tcPr/>
                </a:tc>
                <a:tc>
                  <a:txBody>
                    <a:bodyPr/>
                    <a:lstStyle/>
                    <a:p>
                      <a:endParaRPr lang="fr-FR" sz="2400" dirty="0"/>
                    </a:p>
                  </a:txBody>
                  <a:tcPr/>
                </a:tc>
                <a:tc>
                  <a:txBody>
                    <a:bodyPr/>
                    <a:lstStyle/>
                    <a:p>
                      <a:endParaRPr lang="fr-FR" sz="2400"/>
                    </a:p>
                  </a:txBody>
                  <a:tcPr/>
                </a:tc>
                <a:tc>
                  <a:txBody>
                    <a:bodyPr/>
                    <a:lstStyle/>
                    <a:p>
                      <a:endParaRPr lang="fr-FR" sz="2400"/>
                    </a:p>
                  </a:txBody>
                  <a:tcPr/>
                </a:tc>
                <a:tc>
                  <a:txBody>
                    <a:bodyPr/>
                    <a:lstStyle/>
                    <a:p>
                      <a:r>
                        <a:rPr lang="fr-FR" sz="2400" dirty="0">
                          <a:solidFill>
                            <a:srgbClr val="002060"/>
                          </a:solidFill>
                        </a:rPr>
                        <a:t>Ma</a:t>
                      </a:r>
                      <a:r>
                        <a:rPr lang="fr-FR" sz="2400" b="1" u="sng" dirty="0">
                          <a:solidFill>
                            <a:srgbClr val="002060"/>
                          </a:solidFill>
                        </a:rPr>
                        <a:t>th</a:t>
                      </a:r>
                      <a:r>
                        <a:rPr lang="fr-FR" sz="2400" dirty="0">
                          <a:solidFill>
                            <a:srgbClr val="002060"/>
                          </a:solidFill>
                        </a:rPr>
                        <a:t>ieu est a</a:t>
                      </a:r>
                      <a:r>
                        <a:rPr lang="fr-FR" sz="2400" b="1" u="sng" dirty="0">
                          <a:solidFill>
                            <a:srgbClr val="002060"/>
                          </a:solidFill>
                        </a:rPr>
                        <a:t>th</a:t>
                      </a:r>
                      <a:r>
                        <a:rPr lang="fr-FR" sz="2400" dirty="0">
                          <a:solidFill>
                            <a:srgbClr val="002060"/>
                          </a:solidFill>
                        </a:rPr>
                        <a:t>l</a:t>
                      </a:r>
                      <a:r>
                        <a:rPr lang="fr-FR" sz="2400" dirty="0">
                          <a:solidFill>
                            <a:srgbClr val="002060"/>
                          </a:solidFill>
                          <a:latin typeface="Century Gothic" panose="020B0502020202020204" pitchFamily="34" charset="0"/>
                        </a:rPr>
                        <a:t>ète.</a:t>
                      </a:r>
                      <a:endParaRPr lang="fr-FR" sz="2400" dirty="0">
                        <a:solidFill>
                          <a:srgbClr val="002060"/>
                        </a:solidFill>
                      </a:endParaRPr>
                    </a:p>
                  </a:txBody>
                  <a:tcPr/>
                </a:tc>
                <a:extLst>
                  <a:ext uri="{0D108BD9-81ED-4DB2-BD59-A6C34878D82A}">
                    <a16:rowId xmlns:a16="http://schemas.microsoft.com/office/drawing/2014/main" val="1066875640"/>
                  </a:ext>
                </a:extLst>
              </a:tr>
              <a:tr h="370840">
                <a:tc>
                  <a:txBody>
                    <a:bodyPr/>
                    <a:lstStyle/>
                    <a:p>
                      <a:endParaRPr lang="fr-FR" sz="2400"/>
                    </a:p>
                  </a:txBody>
                  <a:tcPr/>
                </a:tc>
                <a:tc>
                  <a:txBody>
                    <a:bodyPr/>
                    <a:lstStyle/>
                    <a:p>
                      <a:endParaRPr lang="fr-FR" sz="2400"/>
                    </a:p>
                  </a:txBody>
                  <a:tcPr/>
                </a:tc>
                <a:tc>
                  <a:txBody>
                    <a:bodyPr/>
                    <a:lstStyle/>
                    <a:p>
                      <a:endParaRPr lang="fr-FR" sz="2400"/>
                    </a:p>
                  </a:txBody>
                  <a:tcPr/>
                </a:tc>
                <a:tc>
                  <a:txBody>
                    <a:bodyPr/>
                    <a:lstStyle/>
                    <a:p>
                      <a:endParaRPr lang="fr-FR" sz="2400"/>
                    </a:p>
                  </a:txBody>
                  <a:tcPr/>
                </a:tc>
                <a:tc>
                  <a:txBody>
                    <a:bodyPr/>
                    <a:lstStyle/>
                    <a:p>
                      <a:r>
                        <a:rPr lang="fr-FR" sz="2400" dirty="0">
                          <a:solidFill>
                            <a:srgbClr val="002060"/>
                          </a:solidFill>
                        </a:rPr>
                        <a:t>Il </a:t>
                      </a:r>
                      <a:r>
                        <a:rPr lang="fr-FR" sz="2400" b="1" u="sng" dirty="0">
                          <a:solidFill>
                            <a:srgbClr val="002060"/>
                          </a:solidFill>
                        </a:rPr>
                        <a:t>ch</a:t>
                      </a:r>
                      <a:r>
                        <a:rPr lang="fr-FR" sz="2400" dirty="0">
                          <a:solidFill>
                            <a:srgbClr val="002060"/>
                          </a:solidFill>
                        </a:rPr>
                        <a:t>er</a:t>
                      </a:r>
                      <a:r>
                        <a:rPr lang="fr-FR" sz="2400" b="1" u="sng" dirty="0">
                          <a:solidFill>
                            <a:srgbClr val="002060"/>
                          </a:solidFill>
                        </a:rPr>
                        <a:t>ch</a:t>
                      </a:r>
                      <a:r>
                        <a:rPr lang="fr-FR" sz="2400" dirty="0">
                          <a:solidFill>
                            <a:srgbClr val="002060"/>
                          </a:solidFill>
                        </a:rPr>
                        <a:t>e des mara</a:t>
                      </a:r>
                      <a:r>
                        <a:rPr lang="fr-FR" sz="2400" b="1" u="sng" dirty="0">
                          <a:solidFill>
                            <a:srgbClr val="002060"/>
                          </a:solidFill>
                        </a:rPr>
                        <a:t>th</a:t>
                      </a:r>
                      <a:r>
                        <a:rPr lang="fr-FR" sz="2400" dirty="0">
                          <a:solidFill>
                            <a:srgbClr val="002060"/>
                          </a:solidFill>
                        </a:rPr>
                        <a:t>ons au </a:t>
                      </a:r>
                      <a:r>
                        <a:rPr lang="fr-FR" sz="2400" b="1" u="sng" dirty="0">
                          <a:solidFill>
                            <a:srgbClr val="002060"/>
                          </a:solidFill>
                        </a:rPr>
                        <a:t>Qu</a:t>
                      </a:r>
                      <a:r>
                        <a:rPr lang="fr-FR" sz="2400" dirty="0">
                          <a:solidFill>
                            <a:srgbClr val="002060"/>
                          </a:solidFill>
                        </a:rPr>
                        <a:t>ébec…</a:t>
                      </a:r>
                    </a:p>
                  </a:txBody>
                  <a:tcPr/>
                </a:tc>
                <a:extLst>
                  <a:ext uri="{0D108BD9-81ED-4DB2-BD59-A6C34878D82A}">
                    <a16:rowId xmlns:a16="http://schemas.microsoft.com/office/drawing/2014/main" val="3565951201"/>
                  </a:ext>
                </a:extLst>
              </a:tr>
              <a:tr h="370840">
                <a:tc>
                  <a:txBody>
                    <a:bodyPr/>
                    <a:lstStyle/>
                    <a:p>
                      <a:endParaRPr lang="fr-FR" sz="240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…parce </a:t>
                      </a:r>
                      <a:r>
                        <a:rPr lang="fr-FR" sz="2400" b="1" u="sng" dirty="0">
                          <a:solidFill>
                            <a:srgbClr val="002060"/>
                          </a:solidFill>
                        </a:rPr>
                        <a:t>qu</a:t>
                      </a:r>
                      <a:r>
                        <a:rPr lang="fr-FR" sz="2400" dirty="0">
                          <a:solidFill>
                            <a:srgbClr val="002060"/>
                          </a:solidFill>
                        </a:rPr>
                        <a:t>’il est en</a:t>
                      </a:r>
                      <a:r>
                        <a:rPr lang="fr-FR" sz="2400" b="1" u="sng" dirty="0">
                          <a:solidFill>
                            <a:srgbClr val="002060"/>
                          </a:solidFill>
                        </a:rPr>
                        <a:t>th</a:t>
                      </a:r>
                      <a:r>
                        <a:rPr lang="fr-FR" sz="2400" dirty="0">
                          <a:solidFill>
                            <a:srgbClr val="002060"/>
                          </a:solidFill>
                        </a:rPr>
                        <a:t>ousiaste.</a:t>
                      </a:r>
                    </a:p>
                  </a:txBody>
                  <a:tcPr/>
                </a:tc>
                <a:extLst>
                  <a:ext uri="{0D108BD9-81ED-4DB2-BD59-A6C34878D82A}">
                    <a16:rowId xmlns:a16="http://schemas.microsoft.com/office/drawing/2014/main" val="1076543155"/>
                  </a:ext>
                </a:extLst>
              </a:tr>
              <a:tr h="370840">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Son </a:t>
                      </a:r>
                      <a:r>
                        <a:rPr lang="fr-FR" sz="2400" b="1" u="sng" dirty="0">
                          <a:solidFill>
                            <a:srgbClr val="002060"/>
                          </a:solidFill>
                        </a:rPr>
                        <a:t>ch</a:t>
                      </a:r>
                      <a:r>
                        <a:rPr lang="fr-FR" sz="2400" dirty="0">
                          <a:solidFill>
                            <a:srgbClr val="002060"/>
                          </a:solidFill>
                        </a:rPr>
                        <a:t>at, </a:t>
                      </a:r>
                      <a:r>
                        <a:rPr lang="fr-FR" sz="2400" b="1" u="sng" dirty="0">
                          <a:solidFill>
                            <a:srgbClr val="002060"/>
                          </a:solidFill>
                        </a:rPr>
                        <a:t>Th</a:t>
                      </a:r>
                      <a:r>
                        <a:rPr lang="fr-FR" sz="2400" dirty="0">
                          <a:solidFill>
                            <a:srgbClr val="002060"/>
                          </a:solidFill>
                        </a:rPr>
                        <a:t>ibaut, m</a:t>
                      </a:r>
                      <a:r>
                        <a:rPr lang="fr-FR" sz="2400" dirty="0">
                          <a:solidFill>
                            <a:srgbClr val="002060"/>
                          </a:solidFill>
                          <a:latin typeface="Century Gothic" panose="020B0502020202020204" pitchFamily="34" charset="0"/>
                        </a:rPr>
                        <a:t>â</a:t>
                      </a:r>
                      <a:r>
                        <a:rPr lang="fr-FR" sz="2400" b="1" u="sng" dirty="0">
                          <a:solidFill>
                            <a:srgbClr val="002060"/>
                          </a:solidFill>
                          <a:latin typeface="Century Gothic" panose="020B0502020202020204" pitchFamily="34" charset="0"/>
                        </a:rPr>
                        <a:t>ch</a:t>
                      </a:r>
                      <a:r>
                        <a:rPr lang="fr-FR" sz="2400" dirty="0">
                          <a:solidFill>
                            <a:srgbClr val="002060"/>
                          </a:solidFill>
                          <a:latin typeface="Century Gothic" panose="020B0502020202020204" pitchFamily="34" charset="0"/>
                        </a:rPr>
                        <a:t>e du </a:t>
                      </a:r>
                      <a:r>
                        <a:rPr lang="fr-FR" sz="2400" b="1" u="sng" dirty="0">
                          <a:solidFill>
                            <a:srgbClr val="002060"/>
                          </a:solidFill>
                          <a:latin typeface="Century Gothic" panose="020B0502020202020204" pitchFamily="34" charset="0"/>
                        </a:rPr>
                        <a:t>th</a:t>
                      </a:r>
                      <a:r>
                        <a:rPr lang="fr-FR" sz="2400" dirty="0">
                          <a:solidFill>
                            <a:srgbClr val="002060"/>
                          </a:solidFill>
                          <a:latin typeface="Century Gothic" panose="020B0502020202020204" pitchFamily="34" charset="0"/>
                        </a:rPr>
                        <a:t>on </a:t>
                      </a:r>
                      <a:r>
                        <a:rPr lang="fr-FR" sz="2400" b="1" u="sng" dirty="0">
                          <a:solidFill>
                            <a:srgbClr val="002060"/>
                          </a:solidFill>
                          <a:latin typeface="Century Gothic" panose="020B0502020202020204" pitchFamily="34" charset="0"/>
                        </a:rPr>
                        <a:t>qu</a:t>
                      </a:r>
                      <a:r>
                        <a:rPr lang="fr-FR" sz="2400" dirty="0">
                          <a:solidFill>
                            <a:srgbClr val="002060"/>
                          </a:solidFill>
                          <a:latin typeface="Century Gothic" panose="020B0502020202020204" pitchFamily="34" charset="0"/>
                        </a:rPr>
                        <a:t>ébécois.</a:t>
                      </a:r>
                      <a:endParaRPr lang="fr-FR" sz="2400" dirty="0">
                        <a:solidFill>
                          <a:srgbClr val="002060"/>
                        </a:solidFill>
                      </a:endParaRPr>
                    </a:p>
                  </a:txBody>
                  <a:tcPr/>
                </a:tc>
                <a:extLst>
                  <a:ext uri="{0D108BD9-81ED-4DB2-BD59-A6C34878D82A}">
                    <a16:rowId xmlns:a16="http://schemas.microsoft.com/office/drawing/2014/main" val="2043277456"/>
                  </a:ext>
                </a:extLst>
              </a:tr>
              <a:tr h="370840">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Son </a:t>
                      </a:r>
                      <a:r>
                        <a:rPr lang="fr-FR" sz="2400" b="1" u="sng" dirty="0">
                          <a:solidFill>
                            <a:srgbClr val="002060"/>
                          </a:solidFill>
                        </a:rPr>
                        <a:t>ch</a:t>
                      </a:r>
                      <a:r>
                        <a:rPr lang="fr-FR" sz="2400" dirty="0">
                          <a:solidFill>
                            <a:srgbClr val="002060"/>
                          </a:solidFill>
                        </a:rPr>
                        <a:t>ien, Véroni</a:t>
                      </a:r>
                      <a:r>
                        <a:rPr lang="fr-FR" sz="2400" b="1" u="sng" dirty="0">
                          <a:solidFill>
                            <a:srgbClr val="002060"/>
                          </a:solidFill>
                        </a:rPr>
                        <a:t>qu</a:t>
                      </a:r>
                      <a:r>
                        <a:rPr lang="fr-FR" sz="2400" dirty="0">
                          <a:solidFill>
                            <a:srgbClr val="002060"/>
                          </a:solidFill>
                        </a:rPr>
                        <a:t>e, est </a:t>
                      </a:r>
                      <a:r>
                        <a:rPr lang="fr-FR" sz="2400" b="1" u="sng" dirty="0">
                          <a:solidFill>
                            <a:srgbClr val="002060"/>
                          </a:solidFill>
                        </a:rPr>
                        <a:t>ch</a:t>
                      </a:r>
                      <a:r>
                        <a:rPr lang="fr-FR" sz="2400" dirty="0">
                          <a:solidFill>
                            <a:srgbClr val="002060"/>
                          </a:solidFill>
                        </a:rPr>
                        <a:t>ez Moni</a:t>
                      </a:r>
                      <a:r>
                        <a:rPr lang="fr-FR" sz="2400" b="1" u="sng" dirty="0">
                          <a:solidFill>
                            <a:srgbClr val="002060"/>
                          </a:solidFill>
                        </a:rPr>
                        <a:t>qu</a:t>
                      </a:r>
                      <a:r>
                        <a:rPr lang="fr-FR" sz="2400" dirty="0">
                          <a:solidFill>
                            <a:srgbClr val="002060"/>
                          </a:solidFill>
                        </a:rPr>
                        <a:t>e.</a:t>
                      </a:r>
                    </a:p>
                  </a:txBody>
                  <a:tcPr/>
                </a:tc>
                <a:extLst>
                  <a:ext uri="{0D108BD9-81ED-4DB2-BD59-A6C34878D82A}">
                    <a16:rowId xmlns:a16="http://schemas.microsoft.com/office/drawing/2014/main" val="3951556614"/>
                  </a:ext>
                </a:extLst>
              </a:tr>
            </a:tbl>
          </a:graphicData>
        </a:graphic>
      </p:graphicFrame>
      <p:pic>
        <p:nvPicPr>
          <p:cNvPr id="9" name="Picture 8" descr="green checkmark">
            <a:extLst>
              <a:ext uri="{FF2B5EF4-FFF2-40B4-BE49-F238E27FC236}">
                <a16:creationId xmlns:a16="http://schemas.microsoft.com/office/drawing/2014/main" id="{43904054-0A42-497D-AD17-B00F07A686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2854639"/>
            <a:ext cx="282522" cy="294294"/>
          </a:xfrm>
          <a:prstGeom prst="rect">
            <a:avLst/>
          </a:prstGeom>
        </p:spPr>
      </p:pic>
      <p:pic>
        <p:nvPicPr>
          <p:cNvPr id="10" name="Picture 9" descr="green checkmark">
            <a:extLst>
              <a:ext uri="{FF2B5EF4-FFF2-40B4-BE49-F238E27FC236}">
                <a16:creationId xmlns:a16="http://schemas.microsoft.com/office/drawing/2014/main" id="{2EA2C0D4-C03F-4128-9B78-3E480D57F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302" y="2854639"/>
            <a:ext cx="282522" cy="294294"/>
          </a:xfrm>
          <a:prstGeom prst="rect">
            <a:avLst/>
          </a:prstGeom>
        </p:spPr>
      </p:pic>
      <p:pic>
        <p:nvPicPr>
          <p:cNvPr id="11" name="Picture 10" descr="green checkmark">
            <a:extLst>
              <a:ext uri="{FF2B5EF4-FFF2-40B4-BE49-F238E27FC236}">
                <a16:creationId xmlns:a16="http://schemas.microsoft.com/office/drawing/2014/main" id="{8DE7FCE0-771D-451B-8F49-4D76A1A2A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3359473"/>
            <a:ext cx="282522" cy="294294"/>
          </a:xfrm>
          <a:prstGeom prst="rect">
            <a:avLst/>
          </a:prstGeom>
        </p:spPr>
      </p:pic>
      <p:pic>
        <p:nvPicPr>
          <p:cNvPr id="12" name="Picture 11" descr="green checkmark">
            <a:extLst>
              <a:ext uri="{FF2B5EF4-FFF2-40B4-BE49-F238E27FC236}">
                <a16:creationId xmlns:a16="http://schemas.microsoft.com/office/drawing/2014/main" id="{CC0B2851-EE3B-4683-96A7-237C3E99E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862" y="3359473"/>
            <a:ext cx="282522" cy="294294"/>
          </a:xfrm>
          <a:prstGeom prst="rect">
            <a:avLst/>
          </a:prstGeom>
        </p:spPr>
      </p:pic>
      <p:pic>
        <p:nvPicPr>
          <p:cNvPr id="13" name="Picture 12" descr="green checkmark">
            <a:extLst>
              <a:ext uri="{FF2B5EF4-FFF2-40B4-BE49-F238E27FC236}">
                <a16:creationId xmlns:a16="http://schemas.microsoft.com/office/drawing/2014/main" id="{3DC0B021-11B1-468A-9BBB-FA1F259A4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3415890"/>
            <a:ext cx="282522" cy="294294"/>
          </a:xfrm>
          <a:prstGeom prst="rect">
            <a:avLst/>
          </a:prstGeom>
        </p:spPr>
      </p:pic>
      <p:pic>
        <p:nvPicPr>
          <p:cNvPr id="14" name="Picture 13" descr="green checkmark">
            <a:extLst>
              <a:ext uri="{FF2B5EF4-FFF2-40B4-BE49-F238E27FC236}">
                <a16:creationId xmlns:a16="http://schemas.microsoft.com/office/drawing/2014/main" id="{3A1722D9-7D0E-4CEF-AAEE-E14639B49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3359473"/>
            <a:ext cx="282522" cy="294294"/>
          </a:xfrm>
          <a:prstGeom prst="rect">
            <a:avLst/>
          </a:prstGeom>
        </p:spPr>
      </p:pic>
      <p:pic>
        <p:nvPicPr>
          <p:cNvPr id="15" name="Picture 14" descr="green checkmark">
            <a:extLst>
              <a:ext uri="{FF2B5EF4-FFF2-40B4-BE49-F238E27FC236}">
                <a16:creationId xmlns:a16="http://schemas.microsoft.com/office/drawing/2014/main" id="{DA05248B-5634-43E7-97B4-44CF86080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4118134"/>
            <a:ext cx="282522" cy="294294"/>
          </a:xfrm>
          <a:prstGeom prst="rect">
            <a:avLst/>
          </a:prstGeom>
        </p:spPr>
      </p:pic>
      <p:pic>
        <p:nvPicPr>
          <p:cNvPr id="16" name="Picture 15" descr="green checkmark">
            <a:extLst>
              <a:ext uri="{FF2B5EF4-FFF2-40B4-BE49-F238E27FC236}">
                <a16:creationId xmlns:a16="http://schemas.microsoft.com/office/drawing/2014/main" id="{83A9AB13-810B-4093-8D21-08B1EEC45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4138700"/>
            <a:ext cx="282522" cy="294294"/>
          </a:xfrm>
          <a:prstGeom prst="rect">
            <a:avLst/>
          </a:prstGeom>
        </p:spPr>
      </p:pic>
      <p:pic>
        <p:nvPicPr>
          <p:cNvPr id="17" name="Picture 16" descr="green checkmark">
            <a:extLst>
              <a:ext uri="{FF2B5EF4-FFF2-40B4-BE49-F238E27FC236}">
                <a16:creationId xmlns:a16="http://schemas.microsoft.com/office/drawing/2014/main" id="{8EAD725F-486A-440C-A1E2-2DD383B8A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4562799"/>
            <a:ext cx="282522" cy="294294"/>
          </a:xfrm>
          <a:prstGeom prst="rect">
            <a:avLst/>
          </a:prstGeom>
        </p:spPr>
      </p:pic>
      <p:pic>
        <p:nvPicPr>
          <p:cNvPr id="18" name="Picture 17" descr="green checkmark">
            <a:extLst>
              <a:ext uri="{FF2B5EF4-FFF2-40B4-BE49-F238E27FC236}">
                <a16:creationId xmlns:a16="http://schemas.microsoft.com/office/drawing/2014/main" id="{7E39B2BA-9D18-4359-BD8F-350D4A5A4B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4562799"/>
            <a:ext cx="282522" cy="294294"/>
          </a:xfrm>
          <a:prstGeom prst="rect">
            <a:avLst/>
          </a:prstGeom>
        </p:spPr>
      </p:pic>
      <p:pic>
        <p:nvPicPr>
          <p:cNvPr id="19" name="Picture 18" descr="green checkmark">
            <a:extLst>
              <a:ext uri="{FF2B5EF4-FFF2-40B4-BE49-F238E27FC236}">
                <a16:creationId xmlns:a16="http://schemas.microsoft.com/office/drawing/2014/main" id="{C218C2CC-9545-422E-926A-2E0C1E4BA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132" y="4562799"/>
            <a:ext cx="282522" cy="294294"/>
          </a:xfrm>
          <a:prstGeom prst="rect">
            <a:avLst/>
          </a:prstGeom>
        </p:spPr>
      </p:pic>
      <p:pic>
        <p:nvPicPr>
          <p:cNvPr id="20" name="Picture 19" descr="green checkmark">
            <a:extLst>
              <a:ext uri="{FF2B5EF4-FFF2-40B4-BE49-F238E27FC236}">
                <a16:creationId xmlns:a16="http://schemas.microsoft.com/office/drawing/2014/main" id="{A02A2609-0D63-4510-8F1E-6C774FDD8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1657" y="4562799"/>
            <a:ext cx="282522" cy="294294"/>
          </a:xfrm>
          <a:prstGeom prst="rect">
            <a:avLst/>
          </a:prstGeom>
        </p:spPr>
      </p:pic>
      <p:pic>
        <p:nvPicPr>
          <p:cNvPr id="21" name="Picture 20" descr="green checkmark">
            <a:extLst>
              <a:ext uri="{FF2B5EF4-FFF2-40B4-BE49-F238E27FC236}">
                <a16:creationId xmlns:a16="http://schemas.microsoft.com/office/drawing/2014/main" id="{7C3F9301-3DDC-4A7E-A599-EC4B1CBB2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4630402"/>
            <a:ext cx="282522" cy="294294"/>
          </a:xfrm>
          <a:prstGeom prst="rect">
            <a:avLst/>
          </a:prstGeom>
        </p:spPr>
      </p:pic>
      <p:pic>
        <p:nvPicPr>
          <p:cNvPr id="22" name="Picture 21" descr="green checkmark">
            <a:extLst>
              <a:ext uri="{FF2B5EF4-FFF2-40B4-BE49-F238E27FC236}">
                <a16:creationId xmlns:a16="http://schemas.microsoft.com/office/drawing/2014/main" id="{5F3294BA-9466-4228-95CB-2C4FA3958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5432756"/>
            <a:ext cx="282522" cy="294294"/>
          </a:xfrm>
          <a:prstGeom prst="rect">
            <a:avLst/>
          </a:prstGeom>
        </p:spPr>
      </p:pic>
      <p:pic>
        <p:nvPicPr>
          <p:cNvPr id="23" name="Picture 22" descr="green checkmark">
            <a:extLst>
              <a:ext uri="{FF2B5EF4-FFF2-40B4-BE49-F238E27FC236}">
                <a16:creationId xmlns:a16="http://schemas.microsoft.com/office/drawing/2014/main" id="{E66E20F8-94AF-400F-BFCA-4CE9352383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5454496"/>
            <a:ext cx="282522" cy="294294"/>
          </a:xfrm>
          <a:prstGeom prst="rect">
            <a:avLst/>
          </a:prstGeom>
        </p:spPr>
      </p:pic>
      <p:pic>
        <p:nvPicPr>
          <p:cNvPr id="24" name="Picture 23" descr="green checkmark">
            <a:extLst>
              <a:ext uri="{FF2B5EF4-FFF2-40B4-BE49-F238E27FC236}">
                <a16:creationId xmlns:a16="http://schemas.microsoft.com/office/drawing/2014/main" id="{6D99AE35-CDF0-4FC6-86E1-790C7E4DFA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132" y="5454496"/>
            <a:ext cx="282522" cy="294294"/>
          </a:xfrm>
          <a:prstGeom prst="rect">
            <a:avLst/>
          </a:prstGeom>
        </p:spPr>
      </p:pic>
      <p:pic>
        <p:nvPicPr>
          <p:cNvPr id="25" name="Picture 24" descr="green checkmark">
            <a:extLst>
              <a:ext uri="{FF2B5EF4-FFF2-40B4-BE49-F238E27FC236}">
                <a16:creationId xmlns:a16="http://schemas.microsoft.com/office/drawing/2014/main" id="{D61878A1-549D-40C1-8CCE-8F22D41A7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0844" y="5454496"/>
            <a:ext cx="282522" cy="294294"/>
          </a:xfrm>
          <a:prstGeom prst="rect">
            <a:avLst/>
          </a:prstGeom>
        </p:spPr>
      </p:pic>
      <p:sp>
        <p:nvSpPr>
          <p:cNvPr id="26" name="Action Button: Custom 16">
            <a:hlinkClick r:id="" action="ppaction://noaction" highlightClick="1">
              <a:snd r:embed="rId5" name="1 mathieu est athlete.wav"/>
            </a:hlinkClick>
            <a:extLst>
              <a:ext uri="{FF2B5EF4-FFF2-40B4-BE49-F238E27FC236}">
                <a16:creationId xmlns:a16="http://schemas.microsoft.com/office/drawing/2014/main" id="{47C51528-FCCB-40C6-AF1C-1416EB88EC2E}"/>
              </a:ext>
            </a:extLst>
          </p:cNvPr>
          <p:cNvSpPr/>
          <p:nvPr/>
        </p:nvSpPr>
        <p:spPr>
          <a:xfrm>
            <a:off x="509550" y="27872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2 il cherche des marathons.wav"/>
            </a:hlinkClick>
            <a:extLst>
              <a:ext uri="{FF2B5EF4-FFF2-40B4-BE49-F238E27FC236}">
                <a16:creationId xmlns:a16="http://schemas.microsoft.com/office/drawing/2014/main" id="{504575BA-2E36-471D-B901-250DA2F5DDA7}"/>
              </a:ext>
            </a:extLst>
          </p:cNvPr>
          <p:cNvSpPr/>
          <p:nvPr/>
        </p:nvSpPr>
        <p:spPr>
          <a:xfrm>
            <a:off x="496030" y="3418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3 parce qu'il est enthousiaste.wav"/>
            </a:hlinkClick>
            <a:extLst>
              <a:ext uri="{FF2B5EF4-FFF2-40B4-BE49-F238E27FC236}">
                <a16:creationId xmlns:a16="http://schemas.microsoft.com/office/drawing/2014/main" id="{C714AE0D-9DB8-41A1-9B4E-390CCEDBB369}"/>
              </a:ext>
            </a:extLst>
          </p:cNvPr>
          <p:cNvSpPr/>
          <p:nvPr/>
        </p:nvSpPr>
        <p:spPr>
          <a:xfrm>
            <a:off x="495595" y="40673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8" name="4 son chat thibault.wav"/>
            </a:hlinkClick>
            <a:extLst>
              <a:ext uri="{FF2B5EF4-FFF2-40B4-BE49-F238E27FC236}">
                <a16:creationId xmlns:a16="http://schemas.microsoft.com/office/drawing/2014/main" id="{9FC56C87-A0CA-4F70-8D24-167C0428E40F}"/>
              </a:ext>
            </a:extLst>
          </p:cNvPr>
          <p:cNvSpPr/>
          <p:nvPr/>
        </p:nvSpPr>
        <p:spPr>
          <a:xfrm>
            <a:off x="495595" y="47099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9" name="5 son chien veronique.wav"/>
            </a:hlinkClick>
            <a:extLst>
              <a:ext uri="{FF2B5EF4-FFF2-40B4-BE49-F238E27FC236}">
                <a16:creationId xmlns:a16="http://schemas.microsoft.com/office/drawing/2014/main" id="{A12ACE80-A763-47AF-80DB-F68609099CDF}"/>
              </a:ext>
            </a:extLst>
          </p:cNvPr>
          <p:cNvSpPr/>
          <p:nvPr/>
        </p:nvSpPr>
        <p:spPr>
          <a:xfrm>
            <a:off x="505578" y="55261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 name="Rectangle 5">
            <a:extLst>
              <a:ext uri="{FF2B5EF4-FFF2-40B4-BE49-F238E27FC236}">
                <a16:creationId xmlns:a16="http://schemas.microsoft.com/office/drawing/2014/main" id="{13E87E03-F739-4CCB-A6BA-D129ED5CBE2D}"/>
              </a:ext>
            </a:extLst>
          </p:cNvPr>
          <p:cNvSpPr/>
          <p:nvPr/>
        </p:nvSpPr>
        <p:spPr>
          <a:xfrm>
            <a:off x="6470619" y="2803786"/>
            <a:ext cx="527755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Ma__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ieu</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est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a__lète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BD5F427C-0E49-442C-BC27-284471DA3429}"/>
              </a:ext>
            </a:extLst>
          </p:cNvPr>
          <p:cNvSpPr/>
          <p:nvPr/>
        </p:nvSpPr>
        <p:spPr>
          <a:xfrm>
            <a:off x="6470619" y="3264107"/>
            <a:ext cx="5277556" cy="73263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Il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er__e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mara</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ons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au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ébec</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3" name="Rectangle 32">
            <a:extLst>
              <a:ext uri="{FF2B5EF4-FFF2-40B4-BE49-F238E27FC236}">
                <a16:creationId xmlns:a16="http://schemas.microsoft.com/office/drawing/2014/main" id="{DCF54131-E4EA-45EF-B961-0E7D4DB345CF}"/>
              </a:ext>
            </a:extLst>
          </p:cNvPr>
          <p:cNvSpPr/>
          <p:nvPr/>
        </p:nvSpPr>
        <p:spPr>
          <a:xfrm>
            <a:off x="6492526" y="4086896"/>
            <a:ext cx="527755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…parce __’il est en__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ousiaste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4" name="Rectangle 33">
            <a:extLst>
              <a:ext uri="{FF2B5EF4-FFF2-40B4-BE49-F238E27FC236}">
                <a16:creationId xmlns:a16="http://schemas.microsoft.com/office/drawing/2014/main" id="{5E7A0C0F-574D-4E50-B419-B999B1FF40F8}"/>
              </a:ext>
            </a:extLst>
          </p:cNvPr>
          <p:cNvSpPr/>
          <p:nvPr/>
        </p:nvSpPr>
        <p:spPr>
          <a:xfrm>
            <a:off x="6470619" y="4596436"/>
            <a:ext cx="5277556" cy="73263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Son __at,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ibaut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mâ</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 du __on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ébecois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5" name="Rectangle 34">
            <a:extLst>
              <a:ext uri="{FF2B5EF4-FFF2-40B4-BE49-F238E27FC236}">
                <a16:creationId xmlns:a16="http://schemas.microsoft.com/office/drawing/2014/main" id="{FF57FD39-DCC6-43C5-B039-090E603EAB72}"/>
              </a:ext>
            </a:extLst>
          </p:cNvPr>
          <p:cNvSpPr/>
          <p:nvPr/>
        </p:nvSpPr>
        <p:spPr>
          <a:xfrm>
            <a:off x="6470619" y="5351980"/>
            <a:ext cx="5277556" cy="73263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Son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ien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Véroni</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 est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ez</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Moni</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a:t>
            </a:r>
          </a:p>
        </p:txBody>
      </p:sp>
      <p:sp>
        <p:nvSpPr>
          <p:cNvPr id="39" name="Rounded Rectangle 46">
            <a:extLst>
              <a:ext uri="{FF2B5EF4-FFF2-40B4-BE49-F238E27FC236}">
                <a16:creationId xmlns:a16="http://schemas.microsoft.com/office/drawing/2014/main" id="{887CFF53-86A7-49CE-9D67-18B64B7B617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ounded Rectangle 46">
            <a:extLst>
              <a:ext uri="{FF2B5EF4-FFF2-40B4-BE49-F238E27FC236}">
                <a16:creationId xmlns:a16="http://schemas.microsoft.com/office/drawing/2014/main" id="{DB40B8A4-175A-4397-B929-281098FB2742}"/>
              </a:ext>
            </a:extLst>
          </p:cNvPr>
          <p:cNvSpPr/>
          <p:nvPr/>
        </p:nvSpPr>
        <p:spPr>
          <a:xfrm>
            <a:off x="6492525" y="2783629"/>
            <a:ext cx="52556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Mathieu is an athlete.</a:t>
            </a:r>
          </a:p>
        </p:txBody>
      </p:sp>
      <p:sp>
        <p:nvSpPr>
          <p:cNvPr id="37" name="Rounded Rectangle 46">
            <a:extLst>
              <a:ext uri="{FF2B5EF4-FFF2-40B4-BE49-F238E27FC236}">
                <a16:creationId xmlns:a16="http://schemas.microsoft.com/office/drawing/2014/main" id="{B24FEFD3-17E0-48BB-BD81-624E8001DFEB}"/>
              </a:ext>
            </a:extLst>
          </p:cNvPr>
          <p:cNvSpPr/>
          <p:nvPr/>
        </p:nvSpPr>
        <p:spPr>
          <a:xfrm>
            <a:off x="6481572" y="3234728"/>
            <a:ext cx="5255649" cy="7849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looks for/is looking for marathons in Quebec…</a:t>
            </a:r>
          </a:p>
        </p:txBody>
      </p:sp>
      <p:sp>
        <p:nvSpPr>
          <p:cNvPr id="38" name="Rounded Rectangle 46">
            <a:extLst>
              <a:ext uri="{FF2B5EF4-FFF2-40B4-BE49-F238E27FC236}">
                <a16:creationId xmlns:a16="http://schemas.microsoft.com/office/drawing/2014/main" id="{B29588BD-49A9-4D3D-9414-AECD6E67AE35}"/>
              </a:ext>
            </a:extLst>
          </p:cNvPr>
          <p:cNvSpPr/>
          <p:nvPr/>
        </p:nvSpPr>
        <p:spPr>
          <a:xfrm>
            <a:off x="6492525" y="4054594"/>
            <a:ext cx="52556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…because he is enthusiastic.</a:t>
            </a:r>
          </a:p>
        </p:txBody>
      </p:sp>
      <p:sp>
        <p:nvSpPr>
          <p:cNvPr id="40" name="Rounded Rectangle 46">
            <a:extLst>
              <a:ext uri="{FF2B5EF4-FFF2-40B4-BE49-F238E27FC236}">
                <a16:creationId xmlns:a16="http://schemas.microsoft.com/office/drawing/2014/main" id="{12A6F7E8-97C8-4C7F-9DF2-142FC3979852}"/>
              </a:ext>
            </a:extLst>
          </p:cNvPr>
          <p:cNvSpPr/>
          <p:nvPr/>
        </p:nvSpPr>
        <p:spPr>
          <a:xfrm>
            <a:off x="6481571" y="4505803"/>
            <a:ext cx="5255649" cy="82327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His cat, Thibaut, chews/is chewing tuna from Quebec.</a:t>
            </a:r>
          </a:p>
        </p:txBody>
      </p:sp>
      <p:sp>
        <p:nvSpPr>
          <p:cNvPr id="41" name="Rounded Rectangle 46">
            <a:extLst>
              <a:ext uri="{FF2B5EF4-FFF2-40B4-BE49-F238E27FC236}">
                <a16:creationId xmlns:a16="http://schemas.microsoft.com/office/drawing/2014/main" id="{F3948763-DA29-4AE9-9259-80637B9DD500}"/>
              </a:ext>
            </a:extLst>
          </p:cNvPr>
          <p:cNvSpPr/>
          <p:nvPr/>
        </p:nvSpPr>
        <p:spPr>
          <a:xfrm>
            <a:off x="6492525" y="5362278"/>
            <a:ext cx="5255649" cy="73263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His dog,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Véronique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Monique’s place.</a:t>
            </a:r>
          </a:p>
        </p:txBody>
      </p:sp>
      <p:pic>
        <p:nvPicPr>
          <p:cNvPr id="1026" name="Picture 2" descr="Keywords, Running, Athlete, Men, Sport, Cut Out">
            <a:extLst>
              <a:ext uri="{FF2B5EF4-FFF2-40B4-BE49-F238E27FC236}">
                <a16:creationId xmlns:a16="http://schemas.microsoft.com/office/drawing/2014/main" id="{59CA3809-5906-43DC-8999-5044468ED40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06" b="94306" l="1983" r="96364">
                        <a14:foregroundMark x1="48264" y1="9583" x2="48264" y2="9583"/>
                        <a14:foregroundMark x1="96364" y1="31528" x2="96364" y2="31528"/>
                        <a14:foregroundMark x1="31405" y1="63611" x2="31405" y2="63611"/>
                        <a14:foregroundMark x1="35702" y1="61250" x2="35702" y2="61250"/>
                        <a14:foregroundMark x1="8760" y1="85972" x2="8760" y2="85972"/>
                        <a14:foregroundMark x1="9256" y1="82917" x2="9256" y2="82917"/>
                        <a14:foregroundMark x1="10744" y1="91528" x2="10744" y2="91528"/>
                        <a14:foregroundMark x1="13388" y1="94167" x2="13388" y2="94167"/>
                        <a14:foregroundMark x1="5785" y1="85000" x2="5785" y2="85000"/>
                        <a14:foregroundMark x1="3636" y1="86528" x2="3636" y2="86528"/>
                        <a14:foregroundMark x1="3636" y1="86528" x2="3636" y2="86528"/>
                        <a14:foregroundMark x1="8760" y1="90417" x2="8760" y2="90417"/>
                        <a14:foregroundMark x1="30248" y1="65556" x2="30248" y2="65556"/>
                        <a14:foregroundMark x1="33719" y1="62639" x2="33719" y2="62639"/>
                        <a14:foregroundMark x1="32727" y1="64722" x2="32727" y2="64722"/>
                        <a14:foregroundMark x1="35372" y1="63889" x2="35372" y2="63889"/>
                        <a14:foregroundMark x1="34876" y1="61528" x2="34876" y2="61528"/>
                        <a14:foregroundMark x1="34876" y1="61528" x2="34876" y2="61528"/>
                        <a14:foregroundMark x1="30083" y1="61250" x2="30083" y2="61250"/>
                        <a14:foregroundMark x1="30083" y1="61250" x2="30083" y2="61250"/>
                        <a14:foregroundMark x1="10248" y1="83056" x2="10248" y2="83056"/>
                        <a14:foregroundMark x1="10248" y1="83056" x2="10248" y2="83056"/>
                        <a14:foregroundMark x1="10248" y1="83056" x2="10248" y2="83056"/>
                        <a14:foregroundMark x1="10248" y1="83056" x2="10248" y2="83056"/>
                        <a14:foregroundMark x1="9091" y1="80694" x2="9091" y2="80694"/>
                        <a14:foregroundMark x1="9091" y1="82500" x2="9091" y2="82500"/>
                        <a14:foregroundMark x1="8926" y1="82500" x2="8926" y2="82500"/>
                        <a14:foregroundMark x1="8926" y1="82500" x2="8926" y2="82500"/>
                        <a14:foregroundMark x1="8926" y1="82500" x2="8926" y2="82500"/>
                        <a14:foregroundMark x1="6777" y1="86806" x2="6777" y2="86806"/>
                        <a14:foregroundMark x1="7603" y1="83056" x2="7603" y2="83056"/>
                        <a14:foregroundMark x1="7603" y1="83056" x2="7603" y2="83056"/>
                        <a14:foregroundMark x1="7603" y1="83056" x2="7603" y2="83056"/>
                        <a14:foregroundMark x1="8099" y1="83611" x2="8099" y2="83611"/>
                        <a14:foregroundMark x1="9256" y1="84583" x2="9256" y2="84583"/>
                        <a14:foregroundMark x1="10413" y1="86944" x2="10413" y2="86944"/>
                        <a14:foregroundMark x1="10248" y1="89444" x2="10248" y2="89444"/>
                        <a14:foregroundMark x1="9752" y1="91528" x2="9752" y2="91528"/>
                        <a14:foregroundMark x1="9587" y1="92639" x2="9587" y2="92639"/>
                        <a14:foregroundMark x1="9587" y1="94028" x2="9587" y2="94028"/>
                        <a14:foregroundMark x1="14545" y1="94306" x2="14545" y2="94306"/>
                        <a14:foregroundMark x1="3967" y1="84028" x2="3967" y2="84028"/>
                        <a14:foregroundMark x1="83471" y1="20000" x2="82810" y2="20000"/>
                        <a14:foregroundMark x1="84959" y1="21944" x2="84959" y2="21944"/>
                        <a14:foregroundMark x1="85289" y1="21528" x2="85289" y2="21528"/>
                        <a14:foregroundMark x1="85620" y1="20139" x2="85620" y2="20139"/>
                        <a14:foregroundMark x1="84959" y1="19167" x2="84959" y2="19167"/>
                        <a14:foregroundMark x1="90248" y1="23056" x2="90248" y2="23056"/>
                        <a14:foregroundMark x1="1983" y1="86944" x2="1983" y2="86944"/>
                      </a14:backgroundRemoval>
                    </a14:imgEffect>
                  </a14:imgLayer>
                </a14:imgProps>
              </a:ext>
              <a:ext uri="{28A0092B-C50C-407E-A947-70E740481C1C}">
                <a14:useLocalDpi xmlns:a14="http://schemas.microsoft.com/office/drawing/2010/main" val="0"/>
              </a:ext>
            </a:extLst>
          </a:blip>
          <a:srcRect/>
          <a:stretch>
            <a:fillRect/>
          </a:stretch>
        </p:blipFill>
        <p:spPr bwMode="auto">
          <a:xfrm>
            <a:off x="10176995" y="664535"/>
            <a:ext cx="1732926" cy="206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9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animBg="1"/>
      <p:bldP spid="33" grpId="0" animBg="1"/>
      <p:bldP spid="34" grpId="0" animBg="1"/>
      <p:bldP spid="35" grpId="0" animBg="1"/>
      <p:bldP spid="36" grpId="0" animBg="1"/>
      <p:bldP spid="37" grpId="0" animBg="1"/>
      <p:bldP spid="38" grpId="0" animBg="1"/>
      <p:bldP spid="40"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282079" y="2319234"/>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Charles va chez Thérèse chaque dimanche.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F92615B5-A127-42B7-BC3E-3E71A3CEC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951" y="2243756"/>
            <a:ext cx="340560" cy="354750"/>
          </a:xfrm>
          <a:prstGeom prst="rect">
            <a:avLst/>
          </a:prstGeom>
        </p:spPr>
      </p:pic>
      <p:pic>
        <p:nvPicPr>
          <p:cNvPr id="11" name="Picture 10" descr="green checkmark">
            <a:extLst>
              <a:ext uri="{FF2B5EF4-FFF2-40B4-BE49-F238E27FC236}">
                <a16:creationId xmlns:a16="http://schemas.microsoft.com/office/drawing/2014/main" id="{AC1D592D-C577-4E22-8CC0-E9E91E3FD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691" y="2260711"/>
            <a:ext cx="340561" cy="354751"/>
          </a:xfrm>
          <a:prstGeom prst="rect">
            <a:avLst/>
          </a:prstGeom>
        </p:spPr>
      </p:pic>
      <p:pic>
        <p:nvPicPr>
          <p:cNvPr id="12" name="Picture 11" descr="green checkmark">
            <a:extLst>
              <a:ext uri="{FF2B5EF4-FFF2-40B4-BE49-F238E27FC236}">
                <a16:creationId xmlns:a16="http://schemas.microsoft.com/office/drawing/2014/main" id="{466CF689-D58D-4315-B3D6-6D00FFB61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006" y="2260711"/>
            <a:ext cx="354329" cy="369093"/>
          </a:xfrm>
          <a:prstGeom prst="rect">
            <a:avLst/>
          </a:prstGeom>
        </p:spPr>
      </p:pic>
      <p:pic>
        <p:nvPicPr>
          <p:cNvPr id="13" name="Picture 12" descr="green checkmark">
            <a:extLst>
              <a:ext uri="{FF2B5EF4-FFF2-40B4-BE49-F238E27FC236}">
                <a16:creationId xmlns:a16="http://schemas.microsoft.com/office/drawing/2014/main" id="{270036C7-4C31-4E69-9C76-43363318FA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2177" y="2246369"/>
            <a:ext cx="354329" cy="369093"/>
          </a:xfrm>
          <a:prstGeom prst="rect">
            <a:avLst/>
          </a:prstGeom>
        </p:spPr>
      </p:pic>
      <p:pic>
        <p:nvPicPr>
          <p:cNvPr id="14" name="Picture 13" descr="green checkmark">
            <a:extLst>
              <a:ext uri="{FF2B5EF4-FFF2-40B4-BE49-F238E27FC236}">
                <a16:creationId xmlns:a16="http://schemas.microsoft.com/office/drawing/2014/main" id="{E44DABC8-20C0-490C-9D39-E4BE83CAB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5088" y="2981085"/>
            <a:ext cx="354329" cy="369093"/>
          </a:xfrm>
          <a:prstGeom prst="rect">
            <a:avLst/>
          </a:prstGeom>
        </p:spPr>
      </p:pic>
      <p:sp>
        <p:nvSpPr>
          <p:cNvPr id="3" name="TextBox 2">
            <a:extLst>
              <a:ext uri="{FF2B5EF4-FFF2-40B4-BE49-F238E27FC236}">
                <a16:creationId xmlns:a16="http://schemas.microsoft.com/office/drawing/2014/main" id="{33D4F777-C740-454C-8ACC-5D55D0791121}"/>
              </a:ext>
            </a:extLst>
          </p:cNvPr>
          <p:cNvSpPr txBox="1"/>
          <p:nvPr/>
        </p:nvSpPr>
        <p:spPr>
          <a:xfrm>
            <a:off x="102948" y="1300844"/>
            <a:ext cx="118069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A lit la phrase. </a:t>
            </a:r>
            <a:b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B coche chaque fois qu’il/elle entend [th,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ou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16" name="Table 5">
            <a:extLst>
              <a:ext uri="{FF2B5EF4-FFF2-40B4-BE49-F238E27FC236}">
                <a16:creationId xmlns:a16="http://schemas.microsoft.com/office/drawing/2014/main" id="{7BDFC10E-63F9-4EF5-9E39-64360E9E833F}"/>
              </a:ext>
            </a:extLst>
          </p:cNvPr>
          <p:cNvGraphicFramePr>
            <a:graphicFrameLocks noGrp="1"/>
          </p:cNvGraphicFramePr>
          <p:nvPr/>
        </p:nvGraphicFramePr>
        <p:xfrm>
          <a:off x="282079" y="3861937"/>
          <a:ext cx="11452721" cy="2286000"/>
        </p:xfrm>
        <a:graphic>
          <a:graphicData uri="http://schemas.openxmlformats.org/drawingml/2006/table">
            <a:tbl>
              <a:tblPr firstRow="1" bandRow="1"/>
              <a:tblGrid>
                <a:gridCol w="644841">
                  <a:extLst>
                    <a:ext uri="{9D8B030D-6E8A-4147-A177-3AD203B41FA5}">
                      <a16:colId xmlns:a16="http://schemas.microsoft.com/office/drawing/2014/main" val="2926419184"/>
                    </a:ext>
                  </a:extLst>
                </a:gridCol>
                <a:gridCol w="1408066">
                  <a:extLst>
                    <a:ext uri="{9D8B030D-6E8A-4147-A177-3AD203B41FA5}">
                      <a16:colId xmlns:a16="http://schemas.microsoft.com/office/drawing/2014/main" val="3390431193"/>
                    </a:ext>
                  </a:extLst>
                </a:gridCol>
                <a:gridCol w="1730828">
                  <a:extLst>
                    <a:ext uri="{9D8B030D-6E8A-4147-A177-3AD203B41FA5}">
                      <a16:colId xmlns:a16="http://schemas.microsoft.com/office/drawing/2014/main" val="1181257971"/>
                    </a:ext>
                  </a:extLst>
                </a:gridCol>
                <a:gridCol w="1551215">
                  <a:extLst>
                    <a:ext uri="{9D8B030D-6E8A-4147-A177-3AD203B41FA5}">
                      <a16:colId xmlns:a16="http://schemas.microsoft.com/office/drawing/2014/main" val="1147092173"/>
                    </a:ext>
                  </a:extLst>
                </a:gridCol>
                <a:gridCol w="6117771">
                  <a:extLst>
                    <a:ext uri="{9D8B030D-6E8A-4147-A177-3AD203B41FA5}">
                      <a16:colId xmlns:a16="http://schemas.microsoft.com/office/drawing/2014/main" val="826819373"/>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a:t>th</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err="1"/>
                        <a:t>ch</a:t>
                      </a:r>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err="1"/>
                        <a:t>qu</a:t>
                      </a:r>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a:t>en anglais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2979753356"/>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fr-FR" sz="2000" dirty="0">
                          <a:solidFill>
                            <a:srgbClr val="002060"/>
                          </a:solidFill>
                        </a:rPr>
                        <a:t>Charles </a:t>
                      </a:r>
                      <a:r>
                        <a:rPr lang="fr-FR" sz="2000" dirty="0" err="1">
                          <a:solidFill>
                            <a:srgbClr val="002060"/>
                          </a:solidFill>
                        </a:rPr>
                        <a:t>goes</a:t>
                      </a:r>
                      <a:r>
                        <a:rPr lang="fr-FR" sz="2000" dirty="0">
                          <a:solidFill>
                            <a:srgbClr val="002060"/>
                          </a:solidFill>
                        </a:rPr>
                        <a:t> to </a:t>
                      </a:r>
                      <a:r>
                        <a:rPr lang="fr-FR" sz="2000" dirty="0" err="1">
                          <a:solidFill>
                            <a:srgbClr val="002060"/>
                          </a:solidFill>
                        </a:rPr>
                        <a:t>Thérèse’s</a:t>
                      </a:r>
                      <a:r>
                        <a:rPr lang="fr-FR" sz="2000" dirty="0">
                          <a:solidFill>
                            <a:srgbClr val="002060"/>
                          </a:solidFill>
                        </a:rPr>
                        <a:t> place </a:t>
                      </a:r>
                      <a:r>
                        <a:rPr lang="fr-FR" sz="2000" dirty="0" err="1">
                          <a:solidFill>
                            <a:srgbClr val="002060"/>
                          </a:solidFill>
                        </a:rPr>
                        <a:t>every</a:t>
                      </a:r>
                      <a:r>
                        <a:rPr lang="fr-FR" sz="2000" dirty="0">
                          <a:solidFill>
                            <a:srgbClr val="002060"/>
                          </a:solidFill>
                        </a:rPr>
                        <a:t> Sunday.</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66875640"/>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65951201"/>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76543155"/>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043277456"/>
                  </a:ext>
                </a:extLst>
              </a:tr>
            </a:tbl>
          </a:graphicData>
        </a:graphic>
      </p:graphicFrame>
      <p:sp>
        <p:nvSpPr>
          <p:cNvPr id="17" name="Rounded Rectangle 46">
            <a:extLst>
              <a:ext uri="{FF2B5EF4-FFF2-40B4-BE49-F238E27FC236}">
                <a16:creationId xmlns:a16="http://schemas.microsoft.com/office/drawing/2014/main" id="{B65F0BAA-412E-4E81-AD36-D1ADF9F5A23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een checkmark">
            <a:extLst>
              <a:ext uri="{FF2B5EF4-FFF2-40B4-BE49-F238E27FC236}">
                <a16:creationId xmlns:a16="http://schemas.microsoft.com/office/drawing/2014/main" id="{DE0E6C97-AD51-4076-9D45-D731027BF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2124" y="4305726"/>
            <a:ext cx="431378" cy="449352"/>
          </a:xfrm>
          <a:prstGeom prst="rect">
            <a:avLst/>
          </a:prstGeom>
        </p:spPr>
      </p:pic>
      <p:pic>
        <p:nvPicPr>
          <p:cNvPr id="20" name="Picture 19" descr="green checkmark">
            <a:extLst>
              <a:ext uri="{FF2B5EF4-FFF2-40B4-BE49-F238E27FC236}">
                <a16:creationId xmlns:a16="http://schemas.microsoft.com/office/drawing/2014/main" id="{AB87E3BB-B342-4B68-8BAD-4BAEB5F331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550" y="4305726"/>
            <a:ext cx="431378" cy="449352"/>
          </a:xfrm>
          <a:prstGeom prst="rect">
            <a:avLst/>
          </a:prstGeom>
        </p:spPr>
      </p:pic>
      <p:pic>
        <p:nvPicPr>
          <p:cNvPr id="21" name="Picture 20" descr="green checkmark">
            <a:extLst>
              <a:ext uri="{FF2B5EF4-FFF2-40B4-BE49-F238E27FC236}">
                <a16:creationId xmlns:a16="http://schemas.microsoft.com/office/drawing/2014/main" id="{71D9E278-ADA3-4403-A199-461FD2D4B5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102" y="4296762"/>
            <a:ext cx="431378" cy="449352"/>
          </a:xfrm>
          <a:prstGeom prst="rect">
            <a:avLst/>
          </a:prstGeom>
        </p:spPr>
      </p:pic>
      <p:pic>
        <p:nvPicPr>
          <p:cNvPr id="22" name="Picture 21" descr="green checkmark">
            <a:extLst>
              <a:ext uri="{FF2B5EF4-FFF2-40B4-BE49-F238E27FC236}">
                <a16:creationId xmlns:a16="http://schemas.microsoft.com/office/drawing/2014/main" id="{597787F4-C51A-466D-8E51-5758714ADE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192" y="4300962"/>
            <a:ext cx="431378" cy="449352"/>
          </a:xfrm>
          <a:prstGeom prst="rect">
            <a:avLst/>
          </a:prstGeom>
        </p:spPr>
      </p:pic>
      <p:pic>
        <p:nvPicPr>
          <p:cNvPr id="23" name="Picture 22" descr="green checkmark">
            <a:extLst>
              <a:ext uri="{FF2B5EF4-FFF2-40B4-BE49-F238E27FC236}">
                <a16:creationId xmlns:a16="http://schemas.microsoft.com/office/drawing/2014/main" id="{A662E0F9-7493-43ED-A0DA-DDBAF00B07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4904" y="4296762"/>
            <a:ext cx="431378" cy="449352"/>
          </a:xfrm>
          <a:prstGeom prst="rect">
            <a:avLst/>
          </a:prstGeom>
        </p:spPr>
      </p:pic>
      <p:pic>
        <p:nvPicPr>
          <p:cNvPr id="24" name="Picture 23" descr="green checkmark">
            <a:extLst>
              <a:ext uri="{FF2B5EF4-FFF2-40B4-BE49-F238E27FC236}">
                <a16:creationId xmlns:a16="http://schemas.microsoft.com/office/drawing/2014/main" id="{393A3669-6F9C-4E12-B062-C3A5D73AA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834" y="4305726"/>
            <a:ext cx="431378" cy="449352"/>
          </a:xfrm>
          <a:prstGeom prst="rect">
            <a:avLst/>
          </a:prstGeom>
        </p:spPr>
      </p:pic>
      <p:pic>
        <p:nvPicPr>
          <p:cNvPr id="25" name="Picture 24" descr="green checkmark">
            <a:extLst>
              <a:ext uri="{FF2B5EF4-FFF2-40B4-BE49-F238E27FC236}">
                <a16:creationId xmlns:a16="http://schemas.microsoft.com/office/drawing/2014/main" id="{2FE51FAE-1F14-41E9-A44A-3B683C8DB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211" y="2243756"/>
            <a:ext cx="340560" cy="354750"/>
          </a:xfrm>
          <a:prstGeom prst="rect">
            <a:avLst/>
          </a:prstGeom>
        </p:spPr>
      </p:pic>
      <p:sp>
        <p:nvSpPr>
          <p:cNvPr id="26" name="Rectangle 25">
            <a:hlinkClick r:id="" action="ppaction://noaction">
              <a:snd r:embed="rId5" name="20 charles slow.wav"/>
            </a:hlinkClick>
            <a:extLst>
              <a:ext uri="{FF2B5EF4-FFF2-40B4-BE49-F238E27FC236}">
                <a16:creationId xmlns:a16="http://schemas.microsoft.com/office/drawing/2014/main" id="{C12204E8-85EE-48FE-86EA-84278F7472C3}"/>
              </a:ext>
            </a:extLst>
          </p:cNvPr>
          <p:cNvSpPr/>
          <p:nvPr/>
        </p:nvSpPr>
        <p:spPr>
          <a:xfrm>
            <a:off x="8940234" y="308729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Rectangle 26">
            <a:hlinkClick r:id="" action="ppaction://noaction">
              <a:snd r:embed="rId6" name="20 charles medium.wav"/>
            </a:hlinkClick>
            <a:extLst>
              <a:ext uri="{FF2B5EF4-FFF2-40B4-BE49-F238E27FC236}">
                <a16:creationId xmlns:a16="http://schemas.microsoft.com/office/drawing/2014/main" id="{D5AE821C-8226-4705-88C9-C5E52681761B}"/>
              </a:ext>
            </a:extLst>
          </p:cNvPr>
          <p:cNvSpPr/>
          <p:nvPr/>
        </p:nvSpPr>
        <p:spPr>
          <a:xfrm>
            <a:off x="9894798" y="306331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Rectangle 27">
            <a:hlinkClick r:id="" action="ppaction://noaction">
              <a:snd r:embed="rId7" name="20 charles fast.wav"/>
            </a:hlinkClick>
            <a:extLst>
              <a:ext uri="{FF2B5EF4-FFF2-40B4-BE49-F238E27FC236}">
                <a16:creationId xmlns:a16="http://schemas.microsoft.com/office/drawing/2014/main" id="{ECE3F241-1ECC-4CC9-BABB-7EB279BAED33}"/>
              </a:ext>
            </a:extLst>
          </p:cNvPr>
          <p:cNvSpPr/>
          <p:nvPr/>
        </p:nvSpPr>
        <p:spPr>
          <a:xfrm>
            <a:off x="10870247" y="306331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Rectangle 28">
            <a:extLst>
              <a:ext uri="{FF2B5EF4-FFF2-40B4-BE49-F238E27FC236}">
                <a16:creationId xmlns:a16="http://schemas.microsoft.com/office/drawing/2014/main" id="{4F7056C9-5087-48A3-AE8A-4C2F163D7222}"/>
              </a:ext>
            </a:extLst>
          </p:cNvPr>
          <p:cNvSpPr/>
          <p:nvPr/>
        </p:nvSpPr>
        <p:spPr>
          <a:xfrm>
            <a:off x="5643702" y="4360868"/>
            <a:ext cx="5856545" cy="34930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365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Michel le mammouth explique qu’il vient de Belgique.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35A7BB0F-B771-4B6B-9E76-40B11BDB99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2976" y="2887511"/>
            <a:ext cx="3666048" cy="3553393"/>
          </a:xfrm>
          <a:prstGeom prst="rect">
            <a:avLst/>
          </a:prstGeom>
        </p:spPr>
      </p:pic>
      <p:pic>
        <p:nvPicPr>
          <p:cNvPr id="10" name="Picture 9" descr="green checkmark">
            <a:extLst>
              <a:ext uri="{FF2B5EF4-FFF2-40B4-BE49-F238E27FC236}">
                <a16:creationId xmlns:a16="http://schemas.microsoft.com/office/drawing/2014/main" id="{F92615B5-A127-42B7-BC3E-3E71A3CEC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347" y="1098822"/>
            <a:ext cx="602009" cy="627093"/>
          </a:xfrm>
          <a:prstGeom prst="rect">
            <a:avLst/>
          </a:prstGeom>
        </p:spPr>
      </p:pic>
      <p:pic>
        <p:nvPicPr>
          <p:cNvPr id="11" name="Picture 10" descr="green checkmark">
            <a:extLst>
              <a:ext uri="{FF2B5EF4-FFF2-40B4-BE49-F238E27FC236}">
                <a16:creationId xmlns:a16="http://schemas.microsoft.com/office/drawing/2014/main" id="{AC1D592D-C577-4E22-8CC0-E9E91E3FD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7573" y="1054689"/>
            <a:ext cx="602009" cy="627093"/>
          </a:xfrm>
          <a:prstGeom prst="rect">
            <a:avLst/>
          </a:prstGeom>
        </p:spPr>
      </p:pic>
      <p:pic>
        <p:nvPicPr>
          <p:cNvPr id="12" name="Picture 11" descr="green checkmark">
            <a:extLst>
              <a:ext uri="{FF2B5EF4-FFF2-40B4-BE49-F238E27FC236}">
                <a16:creationId xmlns:a16="http://schemas.microsoft.com/office/drawing/2014/main" id="{466CF689-D58D-4315-B3D6-6D00FFB61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6186" y="1098821"/>
            <a:ext cx="602009" cy="627093"/>
          </a:xfrm>
          <a:prstGeom prst="rect">
            <a:avLst/>
          </a:prstGeom>
        </p:spPr>
      </p:pic>
      <p:pic>
        <p:nvPicPr>
          <p:cNvPr id="13" name="Picture 12" descr="green checkmark">
            <a:extLst>
              <a:ext uri="{FF2B5EF4-FFF2-40B4-BE49-F238E27FC236}">
                <a16:creationId xmlns:a16="http://schemas.microsoft.com/office/drawing/2014/main" id="{270036C7-4C31-4E69-9C76-43363318FA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653" y="1098820"/>
            <a:ext cx="602009" cy="627093"/>
          </a:xfrm>
          <a:prstGeom prst="rect">
            <a:avLst/>
          </a:prstGeom>
        </p:spPr>
      </p:pic>
      <p:pic>
        <p:nvPicPr>
          <p:cNvPr id="14" name="Picture 13" descr="green checkmark">
            <a:extLst>
              <a:ext uri="{FF2B5EF4-FFF2-40B4-BE49-F238E27FC236}">
                <a16:creationId xmlns:a16="http://schemas.microsoft.com/office/drawing/2014/main" id="{E44DABC8-20C0-490C-9D39-E4BE83CAB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024" y="1861832"/>
            <a:ext cx="602009" cy="627093"/>
          </a:xfrm>
          <a:prstGeom prst="rect">
            <a:avLst/>
          </a:prstGeom>
        </p:spPr>
      </p:pic>
      <p:sp>
        <p:nvSpPr>
          <p:cNvPr id="15" name="Rounded Rectangle 46">
            <a:extLst>
              <a:ext uri="{FF2B5EF4-FFF2-40B4-BE49-F238E27FC236}">
                <a16:creationId xmlns:a16="http://schemas.microsoft.com/office/drawing/2014/main" id="{0CA883BE-997E-47F9-921C-0B0602B4941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E480DED8-7F55-47F3-B6D3-03904B5E9B0C}"/>
              </a:ext>
            </a:extLst>
          </p:cNvPr>
          <p:cNvSpPr/>
          <p:nvPr/>
        </p:nvSpPr>
        <p:spPr>
          <a:xfrm>
            <a:off x="457200" y="34290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Michel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mammoth</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explains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that</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from</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Belgium</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6" name="Rectangle 15">
            <a:hlinkClick r:id="" action="ppaction://noaction">
              <a:snd r:embed="rId6" name="21 michel slow.wav"/>
            </a:hlinkClick>
            <a:extLst>
              <a:ext uri="{FF2B5EF4-FFF2-40B4-BE49-F238E27FC236}">
                <a16:creationId xmlns:a16="http://schemas.microsoft.com/office/drawing/2014/main" id="{30165F40-0397-4748-B65E-327728AF3CC7}"/>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1 michel medium.wav"/>
            </a:hlinkClick>
            <a:extLst>
              <a:ext uri="{FF2B5EF4-FFF2-40B4-BE49-F238E27FC236}">
                <a16:creationId xmlns:a16="http://schemas.microsoft.com/office/drawing/2014/main" id="{3C010852-DA0E-442B-95FC-D13086742F02}"/>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1 michel fast.wav"/>
            </a:hlinkClick>
            <a:extLst>
              <a:ext uri="{FF2B5EF4-FFF2-40B4-BE49-F238E27FC236}">
                <a16:creationId xmlns:a16="http://schemas.microsoft.com/office/drawing/2014/main" id="{643C2A72-8EBA-4D7B-9815-285BBF090E5A}"/>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567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th</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Frédérique choisit la musique catholique.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ECA8F1CA-E6D0-48AE-A33E-88F502642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9634" y="3391920"/>
            <a:ext cx="2549177" cy="2832418"/>
          </a:xfrm>
          <a:prstGeom prst="rect">
            <a:avLst/>
          </a:prstGeom>
        </p:spPr>
      </p:pic>
      <p:pic>
        <p:nvPicPr>
          <p:cNvPr id="9" name="Picture 8" descr="green checkmark">
            <a:extLst>
              <a:ext uri="{FF2B5EF4-FFF2-40B4-BE49-F238E27FC236}">
                <a16:creationId xmlns:a16="http://schemas.microsoft.com/office/drawing/2014/main" id="{252814F1-FD2E-43C0-B8DC-A80D05444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3248" y="1055253"/>
            <a:ext cx="602009" cy="627093"/>
          </a:xfrm>
          <a:prstGeom prst="rect">
            <a:avLst/>
          </a:prstGeom>
        </p:spPr>
      </p:pic>
      <p:pic>
        <p:nvPicPr>
          <p:cNvPr id="10" name="Picture 9" descr="green checkmark">
            <a:extLst>
              <a:ext uri="{FF2B5EF4-FFF2-40B4-BE49-F238E27FC236}">
                <a16:creationId xmlns:a16="http://schemas.microsoft.com/office/drawing/2014/main" id="{7A0EA64D-353D-4FE7-A33F-C957E268C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232" y="1033203"/>
            <a:ext cx="602009" cy="627093"/>
          </a:xfrm>
          <a:prstGeom prst="rect">
            <a:avLst/>
          </a:prstGeom>
        </p:spPr>
      </p:pic>
      <p:pic>
        <p:nvPicPr>
          <p:cNvPr id="11" name="Picture 10" descr="green checkmark">
            <a:extLst>
              <a:ext uri="{FF2B5EF4-FFF2-40B4-BE49-F238E27FC236}">
                <a16:creationId xmlns:a16="http://schemas.microsoft.com/office/drawing/2014/main" id="{BABE6A46-0220-4427-B4AD-7A65E54AB9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4173" y="1073246"/>
            <a:ext cx="602009" cy="627093"/>
          </a:xfrm>
          <a:prstGeom prst="rect">
            <a:avLst/>
          </a:prstGeom>
        </p:spPr>
      </p:pic>
      <p:pic>
        <p:nvPicPr>
          <p:cNvPr id="12" name="Picture 11" descr="green checkmark">
            <a:extLst>
              <a:ext uri="{FF2B5EF4-FFF2-40B4-BE49-F238E27FC236}">
                <a16:creationId xmlns:a16="http://schemas.microsoft.com/office/drawing/2014/main" id="{6F4F36CC-4FDD-4EF9-B4C4-884A75DE1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1622" y="1729662"/>
            <a:ext cx="602009" cy="627093"/>
          </a:xfrm>
          <a:prstGeom prst="rect">
            <a:avLst/>
          </a:prstGeom>
        </p:spPr>
      </p:pic>
      <p:pic>
        <p:nvPicPr>
          <p:cNvPr id="13" name="Picture 12" descr="green checkmark">
            <a:extLst>
              <a:ext uri="{FF2B5EF4-FFF2-40B4-BE49-F238E27FC236}">
                <a16:creationId xmlns:a16="http://schemas.microsoft.com/office/drawing/2014/main" id="{40C57108-0665-4D22-A75E-E3DA7C0D67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827" y="1729661"/>
            <a:ext cx="602009" cy="627093"/>
          </a:xfrm>
          <a:prstGeom prst="rect">
            <a:avLst/>
          </a:prstGeom>
        </p:spPr>
      </p:pic>
      <p:sp>
        <p:nvSpPr>
          <p:cNvPr id="14" name="Rounded Rectangle 46">
            <a:extLst>
              <a:ext uri="{FF2B5EF4-FFF2-40B4-BE49-F238E27FC236}">
                <a16:creationId xmlns:a16="http://schemas.microsoft.com/office/drawing/2014/main" id="{3340F6B6-64E1-41EB-BC40-D2E8E2E2CBE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1C1D78C6-97A6-49B6-ACD8-82956845409F}"/>
              </a:ext>
            </a:extLst>
          </p:cNvPr>
          <p:cNvSpPr/>
          <p:nvPr/>
        </p:nvSpPr>
        <p:spPr>
          <a:xfrm>
            <a:off x="457200" y="34290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Frédérique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chooses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Catholic</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music.</a:t>
            </a:r>
          </a:p>
        </p:txBody>
      </p:sp>
      <p:sp>
        <p:nvSpPr>
          <p:cNvPr id="16" name="Rectangle 15">
            <a:hlinkClick r:id="" action="ppaction://noaction">
              <a:snd r:embed="rId6" name="22 fred slow.wav"/>
            </a:hlinkClick>
            <a:extLst>
              <a:ext uri="{FF2B5EF4-FFF2-40B4-BE49-F238E27FC236}">
                <a16:creationId xmlns:a16="http://schemas.microsoft.com/office/drawing/2014/main" id="{47EA9ADE-7ED0-472E-8CC0-D33876A49F8F}"/>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2 fred medium.wav"/>
            </a:hlinkClick>
            <a:extLst>
              <a:ext uri="{FF2B5EF4-FFF2-40B4-BE49-F238E27FC236}">
                <a16:creationId xmlns:a16="http://schemas.microsoft.com/office/drawing/2014/main" id="{4542C40F-F0B5-4CDA-940E-43C9B53DABA2}"/>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2 fred fast.wav"/>
            </a:hlinkClick>
            <a:extLst>
              <a:ext uri="{FF2B5EF4-FFF2-40B4-BE49-F238E27FC236}">
                <a16:creationId xmlns:a16="http://schemas.microsoft.com/office/drawing/2014/main" id="{0C90EE28-BF72-4AA7-A533-69CC1B36E5AB}"/>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25607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quatre chats sympathiques cherchent quatre chaises chaudes.</a:t>
            </a:r>
          </a:p>
        </p:txBody>
      </p:sp>
      <p:pic>
        <p:nvPicPr>
          <p:cNvPr id="5" name="Picture 4">
            <a:extLst>
              <a:ext uri="{FF2B5EF4-FFF2-40B4-BE49-F238E27FC236}">
                <a16:creationId xmlns:a16="http://schemas.microsoft.com/office/drawing/2014/main" id="{136DA436-14B5-44F3-9D1C-E9641DD79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499" y="3016301"/>
            <a:ext cx="2653402" cy="3016301"/>
          </a:xfrm>
          <a:prstGeom prst="rect">
            <a:avLst/>
          </a:prstGeom>
        </p:spPr>
      </p:pic>
      <p:pic>
        <p:nvPicPr>
          <p:cNvPr id="9" name="Picture 8">
            <a:extLst>
              <a:ext uri="{FF2B5EF4-FFF2-40B4-BE49-F238E27FC236}">
                <a16:creationId xmlns:a16="http://schemas.microsoft.com/office/drawing/2014/main" id="{D4E3EB8A-BE12-4567-8176-2F7E38C1BA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964" y="2974554"/>
            <a:ext cx="1894614" cy="3016302"/>
          </a:xfrm>
          <a:prstGeom prst="rect">
            <a:avLst/>
          </a:prstGeom>
        </p:spPr>
      </p:pic>
      <p:pic>
        <p:nvPicPr>
          <p:cNvPr id="11" name="Picture 10">
            <a:extLst>
              <a:ext uri="{FF2B5EF4-FFF2-40B4-BE49-F238E27FC236}">
                <a16:creationId xmlns:a16="http://schemas.microsoft.com/office/drawing/2014/main" id="{65242E21-4A32-43BE-8F27-108C6B6A59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021" y="2932808"/>
            <a:ext cx="2490806" cy="3016302"/>
          </a:xfrm>
          <a:prstGeom prst="rect">
            <a:avLst/>
          </a:prstGeom>
        </p:spPr>
      </p:pic>
      <p:pic>
        <p:nvPicPr>
          <p:cNvPr id="13" name="Picture 12">
            <a:extLst>
              <a:ext uri="{FF2B5EF4-FFF2-40B4-BE49-F238E27FC236}">
                <a16:creationId xmlns:a16="http://schemas.microsoft.com/office/drawing/2014/main" id="{B67611A3-CB49-4515-B0F4-1200746E8D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5827" y="2885136"/>
            <a:ext cx="1508151" cy="3016302"/>
          </a:xfrm>
          <a:prstGeom prst="rect">
            <a:avLst/>
          </a:prstGeom>
        </p:spPr>
      </p:pic>
      <p:pic>
        <p:nvPicPr>
          <p:cNvPr id="14" name="Picture 13" descr="green checkmark">
            <a:extLst>
              <a:ext uri="{FF2B5EF4-FFF2-40B4-BE49-F238E27FC236}">
                <a16:creationId xmlns:a16="http://schemas.microsoft.com/office/drawing/2014/main" id="{68CEF6B9-83DD-42CB-AEBC-B114174D92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7617" y="1071227"/>
            <a:ext cx="602009" cy="627093"/>
          </a:xfrm>
          <a:prstGeom prst="rect">
            <a:avLst/>
          </a:prstGeom>
        </p:spPr>
      </p:pic>
      <p:pic>
        <p:nvPicPr>
          <p:cNvPr id="15" name="Picture 14" descr="green checkmark">
            <a:extLst>
              <a:ext uri="{FF2B5EF4-FFF2-40B4-BE49-F238E27FC236}">
                <a16:creationId xmlns:a16="http://schemas.microsoft.com/office/drawing/2014/main" id="{F20096EB-CBAA-4ED6-B868-E446C311B3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021" y="1071227"/>
            <a:ext cx="602009" cy="627093"/>
          </a:xfrm>
          <a:prstGeom prst="rect">
            <a:avLst/>
          </a:prstGeom>
        </p:spPr>
      </p:pic>
      <p:pic>
        <p:nvPicPr>
          <p:cNvPr id="16" name="Picture 15" descr="green checkmark">
            <a:extLst>
              <a:ext uri="{FF2B5EF4-FFF2-40B4-BE49-F238E27FC236}">
                <a16:creationId xmlns:a16="http://schemas.microsoft.com/office/drawing/2014/main" id="{297B3C96-8B48-4BDB-A5C3-851873302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0731" y="1096230"/>
            <a:ext cx="602009" cy="627093"/>
          </a:xfrm>
          <a:prstGeom prst="rect">
            <a:avLst/>
          </a:prstGeom>
        </p:spPr>
      </p:pic>
      <p:pic>
        <p:nvPicPr>
          <p:cNvPr id="17" name="Picture 16" descr="green checkmark">
            <a:extLst>
              <a:ext uri="{FF2B5EF4-FFF2-40B4-BE49-F238E27FC236}">
                <a16:creationId xmlns:a16="http://schemas.microsoft.com/office/drawing/2014/main" id="{5ACF0250-1389-405F-8C22-CD30802409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1416" y="1071227"/>
            <a:ext cx="602009" cy="627093"/>
          </a:xfrm>
          <a:prstGeom prst="rect">
            <a:avLst/>
          </a:prstGeom>
        </p:spPr>
      </p:pic>
      <p:pic>
        <p:nvPicPr>
          <p:cNvPr id="18" name="Picture 17" descr="green checkmark">
            <a:extLst>
              <a:ext uri="{FF2B5EF4-FFF2-40B4-BE49-F238E27FC236}">
                <a16:creationId xmlns:a16="http://schemas.microsoft.com/office/drawing/2014/main" id="{A57B5B01-3E34-4A8A-8F8C-6432119DE0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1088" y="1854879"/>
            <a:ext cx="602009" cy="627093"/>
          </a:xfrm>
          <a:prstGeom prst="rect">
            <a:avLst/>
          </a:prstGeom>
        </p:spPr>
      </p:pic>
      <p:pic>
        <p:nvPicPr>
          <p:cNvPr id="19" name="Picture 18" descr="green checkmark">
            <a:extLst>
              <a:ext uri="{FF2B5EF4-FFF2-40B4-BE49-F238E27FC236}">
                <a16:creationId xmlns:a16="http://schemas.microsoft.com/office/drawing/2014/main" id="{B82C87C0-B6FA-4B11-970C-5FB670FE25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8181" y="1896626"/>
            <a:ext cx="602009" cy="627093"/>
          </a:xfrm>
          <a:prstGeom prst="rect">
            <a:avLst/>
          </a:prstGeom>
        </p:spPr>
      </p:pic>
      <p:pic>
        <p:nvPicPr>
          <p:cNvPr id="20" name="Picture 19" descr="green checkmark">
            <a:extLst>
              <a:ext uri="{FF2B5EF4-FFF2-40B4-BE49-F238E27FC236}">
                <a16:creationId xmlns:a16="http://schemas.microsoft.com/office/drawing/2014/main" id="{9A05EBC5-7F76-4D6A-9FA0-2E915122AB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7245" y="1846252"/>
            <a:ext cx="602009" cy="627093"/>
          </a:xfrm>
          <a:prstGeom prst="rect">
            <a:avLst/>
          </a:prstGeom>
        </p:spPr>
      </p:pic>
      <p:pic>
        <p:nvPicPr>
          <p:cNvPr id="21" name="Picture 20" descr="green checkmark">
            <a:extLst>
              <a:ext uri="{FF2B5EF4-FFF2-40B4-BE49-F238E27FC236}">
                <a16:creationId xmlns:a16="http://schemas.microsoft.com/office/drawing/2014/main" id="{746A656E-016E-4391-81C5-CFF6B80A1E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6881" y="1852342"/>
            <a:ext cx="602009" cy="627093"/>
          </a:xfrm>
          <a:prstGeom prst="rect">
            <a:avLst/>
          </a:prstGeom>
        </p:spPr>
      </p:pic>
      <p:sp>
        <p:nvSpPr>
          <p:cNvPr id="22" name="Rounded Rectangle 46">
            <a:extLst>
              <a:ext uri="{FF2B5EF4-FFF2-40B4-BE49-F238E27FC236}">
                <a16:creationId xmlns:a16="http://schemas.microsoft.com/office/drawing/2014/main" id="{A6467064-E4C0-4C55-AF09-9F4ACA5D953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1146E1F5-15DF-4D9C-ABA7-07E74CDC2798}"/>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four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cats are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looking</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four warm chairs.</a:t>
            </a:r>
          </a:p>
        </p:txBody>
      </p:sp>
      <p:pic>
        <p:nvPicPr>
          <p:cNvPr id="24" name="Picture 23" descr="green checkmark">
            <a:extLst>
              <a:ext uri="{FF2B5EF4-FFF2-40B4-BE49-F238E27FC236}">
                <a16:creationId xmlns:a16="http://schemas.microsoft.com/office/drawing/2014/main" id="{A2AC9605-B785-4A45-AA74-B10D11772A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1081" y="1854879"/>
            <a:ext cx="602009" cy="627093"/>
          </a:xfrm>
          <a:prstGeom prst="rect">
            <a:avLst/>
          </a:prstGeom>
        </p:spPr>
      </p:pic>
      <p:sp>
        <p:nvSpPr>
          <p:cNvPr id="25" name="Rectangle 24">
            <a:hlinkClick r:id="" action="ppaction://noaction">
              <a:snd r:embed="rId9" name="23 chats slow.wav"/>
            </a:hlinkClick>
            <a:extLst>
              <a:ext uri="{FF2B5EF4-FFF2-40B4-BE49-F238E27FC236}">
                <a16:creationId xmlns:a16="http://schemas.microsoft.com/office/drawing/2014/main" id="{36AA0200-6BC6-41D9-9A9F-0A666A312D04}"/>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Rectangle 25">
            <a:hlinkClick r:id="" action="ppaction://noaction">
              <a:snd r:embed="rId10" name="23 chats medium.wav"/>
            </a:hlinkClick>
            <a:extLst>
              <a:ext uri="{FF2B5EF4-FFF2-40B4-BE49-F238E27FC236}">
                <a16:creationId xmlns:a16="http://schemas.microsoft.com/office/drawing/2014/main" id="{4BAB700A-F8F8-484B-9E88-29779920B57C}"/>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Rectangle 26">
            <a:hlinkClick r:id="" action="ppaction://noaction">
              <a:snd r:embed="rId11" name="23 chats fast.wav"/>
            </a:hlinkClick>
            <a:extLst>
              <a:ext uri="{FF2B5EF4-FFF2-40B4-BE49-F238E27FC236}">
                <a16:creationId xmlns:a16="http://schemas.microsoft.com/office/drawing/2014/main" id="{0A898B38-100B-478E-A6AB-1B341C125928}"/>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7655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dimanches, Agathe va au thé</a:t>
            </a: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âtre, aux champs, et à la bibliothèque.</a:t>
            </a:r>
          </a:p>
        </p:txBody>
      </p:sp>
      <p:pic>
        <p:nvPicPr>
          <p:cNvPr id="5" name="Picture 4">
            <a:extLst>
              <a:ext uri="{FF2B5EF4-FFF2-40B4-BE49-F238E27FC236}">
                <a16:creationId xmlns:a16="http://schemas.microsoft.com/office/drawing/2014/main" id="{B76D2F3D-D536-42F8-811E-0DB6A14CA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35" y="4037614"/>
            <a:ext cx="3356744" cy="2011424"/>
          </a:xfrm>
          <a:prstGeom prst="rect">
            <a:avLst/>
          </a:prstGeom>
        </p:spPr>
      </p:pic>
      <p:pic>
        <p:nvPicPr>
          <p:cNvPr id="9" name="Picture 8">
            <a:extLst>
              <a:ext uri="{FF2B5EF4-FFF2-40B4-BE49-F238E27FC236}">
                <a16:creationId xmlns:a16="http://schemas.microsoft.com/office/drawing/2014/main" id="{B3BC978F-1773-4B59-81A3-29D135B5A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57" y="4037614"/>
            <a:ext cx="3508940" cy="2034089"/>
          </a:xfrm>
          <a:prstGeom prst="rect">
            <a:avLst/>
          </a:prstGeom>
        </p:spPr>
      </p:pic>
      <p:pic>
        <p:nvPicPr>
          <p:cNvPr id="11" name="Picture 10">
            <a:extLst>
              <a:ext uri="{FF2B5EF4-FFF2-40B4-BE49-F238E27FC236}">
                <a16:creationId xmlns:a16="http://schemas.microsoft.com/office/drawing/2014/main" id="{FE6512DB-D5AD-4EF7-AA4A-33D604253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6595" y="4523027"/>
            <a:ext cx="3553326" cy="1776663"/>
          </a:xfrm>
          <a:prstGeom prst="rect">
            <a:avLst/>
          </a:prstGeom>
        </p:spPr>
      </p:pic>
      <p:pic>
        <p:nvPicPr>
          <p:cNvPr id="12" name="Picture 11" descr="green checkmark">
            <a:extLst>
              <a:ext uri="{FF2B5EF4-FFF2-40B4-BE49-F238E27FC236}">
                <a16:creationId xmlns:a16="http://schemas.microsoft.com/office/drawing/2014/main" id="{4E1D05D6-A04B-4A76-9935-2965BE10BB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4379" y="1133094"/>
            <a:ext cx="602009" cy="627093"/>
          </a:xfrm>
          <a:prstGeom prst="rect">
            <a:avLst/>
          </a:prstGeom>
        </p:spPr>
      </p:pic>
      <p:pic>
        <p:nvPicPr>
          <p:cNvPr id="13" name="Picture 12" descr="green checkmark">
            <a:extLst>
              <a:ext uri="{FF2B5EF4-FFF2-40B4-BE49-F238E27FC236}">
                <a16:creationId xmlns:a16="http://schemas.microsoft.com/office/drawing/2014/main" id="{44E4DEE9-EEED-4389-9E55-8FFFE5181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6488" y="1127199"/>
            <a:ext cx="602009" cy="627093"/>
          </a:xfrm>
          <a:prstGeom prst="rect">
            <a:avLst/>
          </a:prstGeom>
        </p:spPr>
      </p:pic>
      <p:pic>
        <p:nvPicPr>
          <p:cNvPr id="14" name="Picture 13" descr="green checkmark">
            <a:extLst>
              <a:ext uri="{FF2B5EF4-FFF2-40B4-BE49-F238E27FC236}">
                <a16:creationId xmlns:a16="http://schemas.microsoft.com/office/drawing/2014/main" id="{BD3D4D02-A73D-446A-A843-D3FD03B3FA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402" y="1857599"/>
            <a:ext cx="602009" cy="627093"/>
          </a:xfrm>
          <a:prstGeom prst="rect">
            <a:avLst/>
          </a:prstGeom>
        </p:spPr>
      </p:pic>
      <p:pic>
        <p:nvPicPr>
          <p:cNvPr id="15" name="Picture 14" descr="green checkmark">
            <a:extLst>
              <a:ext uri="{FF2B5EF4-FFF2-40B4-BE49-F238E27FC236}">
                <a16:creationId xmlns:a16="http://schemas.microsoft.com/office/drawing/2014/main" id="{DA2833A9-5FD5-4973-BD24-2A3B8CF48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1622" y="1862310"/>
            <a:ext cx="602009" cy="627093"/>
          </a:xfrm>
          <a:prstGeom prst="rect">
            <a:avLst/>
          </a:prstGeom>
        </p:spPr>
      </p:pic>
      <p:pic>
        <p:nvPicPr>
          <p:cNvPr id="16" name="Picture 15" descr="green checkmark">
            <a:extLst>
              <a:ext uri="{FF2B5EF4-FFF2-40B4-BE49-F238E27FC236}">
                <a16:creationId xmlns:a16="http://schemas.microsoft.com/office/drawing/2014/main" id="{4C4E8975-984C-41C4-B29A-9F0EC392AF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1333" y="2555917"/>
            <a:ext cx="602009" cy="627093"/>
          </a:xfrm>
          <a:prstGeom prst="rect">
            <a:avLst/>
          </a:prstGeom>
        </p:spPr>
      </p:pic>
      <p:pic>
        <p:nvPicPr>
          <p:cNvPr id="17" name="Picture 16" descr="green checkmark">
            <a:extLst>
              <a:ext uri="{FF2B5EF4-FFF2-40B4-BE49-F238E27FC236}">
                <a16:creationId xmlns:a16="http://schemas.microsoft.com/office/drawing/2014/main" id="{9B9BDC12-8C5C-4585-8524-DCEFD4467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5811" y="2555917"/>
            <a:ext cx="602009" cy="627093"/>
          </a:xfrm>
          <a:prstGeom prst="rect">
            <a:avLst/>
          </a:prstGeom>
        </p:spPr>
      </p:pic>
      <p:sp>
        <p:nvSpPr>
          <p:cNvPr id="18" name="Rounded Rectangle 46">
            <a:extLst>
              <a:ext uri="{FF2B5EF4-FFF2-40B4-BE49-F238E27FC236}">
                <a16:creationId xmlns:a16="http://schemas.microsoft.com/office/drawing/2014/main" id="{07F21574-7C09-4C22-83E4-5BDBF1B844E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460BCC1E-7F1C-4817-B7DB-E7C3D880D8D3}"/>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Sundays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Agathe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goes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theatre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fields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library</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3" name="Rectangle 22">
            <a:hlinkClick r:id="" action="ppaction://noaction">
              <a:snd r:embed="rId8" name="25 les dimanches slow.wav"/>
            </a:hlinkClick>
            <a:extLst>
              <a:ext uri="{FF2B5EF4-FFF2-40B4-BE49-F238E27FC236}">
                <a16:creationId xmlns:a16="http://schemas.microsoft.com/office/drawing/2014/main" id="{7667E756-6DD6-4E5C-A918-824A4DFBB1C1}"/>
              </a:ext>
            </a:extLst>
          </p:cNvPr>
          <p:cNvSpPr/>
          <p:nvPr/>
        </p:nvSpPr>
        <p:spPr>
          <a:xfrm>
            <a:off x="8929086" y="396170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Rectangle 23">
            <a:hlinkClick r:id="" action="ppaction://noaction">
              <a:snd r:embed="rId9" name="25 les dimanches medium.wav"/>
            </a:hlinkClick>
            <a:extLst>
              <a:ext uri="{FF2B5EF4-FFF2-40B4-BE49-F238E27FC236}">
                <a16:creationId xmlns:a16="http://schemas.microsoft.com/office/drawing/2014/main" id="{78C3EEC5-2113-40A6-B8F3-A0A54F8A3DDC}"/>
              </a:ext>
            </a:extLst>
          </p:cNvPr>
          <p:cNvSpPr/>
          <p:nvPr/>
        </p:nvSpPr>
        <p:spPr>
          <a:xfrm>
            <a:off x="9883650" y="393772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Rectangle 24">
            <a:hlinkClick r:id="" action="ppaction://noaction">
              <a:snd r:embed="rId10" name="25 les dimanches fast.wav"/>
            </a:hlinkClick>
            <a:extLst>
              <a:ext uri="{FF2B5EF4-FFF2-40B4-BE49-F238E27FC236}">
                <a16:creationId xmlns:a16="http://schemas.microsoft.com/office/drawing/2014/main" id="{E9D80BED-E2B6-4387-A6A2-BCB400D44372}"/>
              </a:ext>
            </a:extLst>
          </p:cNvPr>
          <p:cNvSpPr/>
          <p:nvPr/>
        </p:nvSpPr>
        <p:spPr>
          <a:xfrm>
            <a:off x="10859099" y="393772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56479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12365"/>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chef fait des recherches sur le thé à la menthe.</a:t>
            </a:r>
          </a:p>
        </p:txBody>
      </p:sp>
      <p:pic>
        <p:nvPicPr>
          <p:cNvPr id="5" name="Picture 4">
            <a:extLst>
              <a:ext uri="{FF2B5EF4-FFF2-40B4-BE49-F238E27FC236}">
                <a16:creationId xmlns:a16="http://schemas.microsoft.com/office/drawing/2014/main" id="{BE2C45CB-1EC4-4C7B-B3C6-A01855CD65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550" y="2843140"/>
            <a:ext cx="4647495" cy="3717996"/>
          </a:xfrm>
          <a:prstGeom prst="rect">
            <a:avLst/>
          </a:prstGeom>
        </p:spPr>
      </p:pic>
      <p:pic>
        <p:nvPicPr>
          <p:cNvPr id="9" name="Picture 8" descr="green checkmark">
            <a:extLst>
              <a:ext uri="{FF2B5EF4-FFF2-40B4-BE49-F238E27FC236}">
                <a16:creationId xmlns:a16="http://schemas.microsoft.com/office/drawing/2014/main" id="{AAC745FE-1C8C-4D30-ABCA-4865310770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347" y="1098822"/>
            <a:ext cx="602009" cy="627093"/>
          </a:xfrm>
          <a:prstGeom prst="rect">
            <a:avLst/>
          </a:prstGeom>
        </p:spPr>
      </p:pic>
      <p:pic>
        <p:nvPicPr>
          <p:cNvPr id="10" name="Picture 9" descr="green checkmark">
            <a:extLst>
              <a:ext uri="{FF2B5EF4-FFF2-40B4-BE49-F238E27FC236}">
                <a16:creationId xmlns:a16="http://schemas.microsoft.com/office/drawing/2014/main" id="{78217B60-0585-4A22-A0BA-BF011C8ED6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5564" y="1098821"/>
            <a:ext cx="602009" cy="627093"/>
          </a:xfrm>
          <a:prstGeom prst="rect">
            <a:avLst/>
          </a:prstGeom>
        </p:spPr>
      </p:pic>
      <p:pic>
        <p:nvPicPr>
          <p:cNvPr id="11" name="Picture 10" descr="green checkmark">
            <a:extLst>
              <a:ext uri="{FF2B5EF4-FFF2-40B4-BE49-F238E27FC236}">
                <a16:creationId xmlns:a16="http://schemas.microsoft.com/office/drawing/2014/main" id="{3AA64C87-B654-48B9-8B17-CFE1CCADD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5582" y="1098820"/>
            <a:ext cx="602009" cy="627093"/>
          </a:xfrm>
          <a:prstGeom prst="rect">
            <a:avLst/>
          </a:prstGeom>
        </p:spPr>
      </p:pic>
      <p:pic>
        <p:nvPicPr>
          <p:cNvPr id="12" name="Picture 11" descr="green checkmark">
            <a:extLst>
              <a:ext uri="{FF2B5EF4-FFF2-40B4-BE49-F238E27FC236}">
                <a16:creationId xmlns:a16="http://schemas.microsoft.com/office/drawing/2014/main" id="{C12C7FF1-2BF4-4ABC-BDC7-3CE94A796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0376" y="1098819"/>
            <a:ext cx="602009" cy="627093"/>
          </a:xfrm>
          <a:prstGeom prst="rect">
            <a:avLst/>
          </a:prstGeom>
        </p:spPr>
      </p:pic>
      <p:pic>
        <p:nvPicPr>
          <p:cNvPr id="13" name="Picture 12" descr="green checkmark">
            <a:extLst>
              <a:ext uri="{FF2B5EF4-FFF2-40B4-BE49-F238E27FC236}">
                <a16:creationId xmlns:a16="http://schemas.microsoft.com/office/drawing/2014/main" id="{D8A95EA1-CA2B-4B4E-8141-549037FD5B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3573" y="1814206"/>
            <a:ext cx="602009" cy="627093"/>
          </a:xfrm>
          <a:prstGeom prst="rect">
            <a:avLst/>
          </a:prstGeom>
        </p:spPr>
      </p:pic>
      <p:sp>
        <p:nvSpPr>
          <p:cNvPr id="14" name="Rounded Rectangle 46">
            <a:extLst>
              <a:ext uri="{FF2B5EF4-FFF2-40B4-BE49-F238E27FC236}">
                <a16:creationId xmlns:a16="http://schemas.microsoft.com/office/drawing/2014/main" id="{A89CC3D0-3266-4BEC-9B79-686E648C439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4A706835-095E-41F0-BBCB-68F45994CF9E}"/>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boss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doing</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research</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on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mint</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tea</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6" name="Rectangle 15">
            <a:hlinkClick r:id="" action="ppaction://noaction">
              <a:snd r:embed="rId6" name="26 le chef slow.wav"/>
            </a:hlinkClick>
            <a:extLst>
              <a:ext uri="{FF2B5EF4-FFF2-40B4-BE49-F238E27FC236}">
                <a16:creationId xmlns:a16="http://schemas.microsoft.com/office/drawing/2014/main" id="{FB17E305-5632-42E5-AB03-28B84DF0FDDF}"/>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6 le chef medium.wav"/>
            </a:hlinkClick>
            <a:extLst>
              <a:ext uri="{FF2B5EF4-FFF2-40B4-BE49-F238E27FC236}">
                <a16:creationId xmlns:a16="http://schemas.microsoft.com/office/drawing/2014/main" id="{1E03ABC9-A270-41E9-8A29-F997FAE37337}"/>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6 le chef fast.wav"/>
            </a:hlinkClick>
            <a:extLst>
              <a:ext uri="{FF2B5EF4-FFF2-40B4-BE49-F238E27FC236}">
                <a16:creationId xmlns:a16="http://schemas.microsoft.com/office/drawing/2014/main" id="{D35A9CB0-FB3D-4183-8226-9D83720078C0}"/>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6028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Dominique a des questions sur les méthodes chinoises de maths.</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5418AC06-05CB-4946-AAD1-A6D2653C8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927" y="3754965"/>
            <a:ext cx="3216145" cy="2442260"/>
          </a:xfrm>
          <a:prstGeom prst="rect">
            <a:avLst/>
          </a:prstGeom>
        </p:spPr>
      </p:pic>
      <p:pic>
        <p:nvPicPr>
          <p:cNvPr id="9" name="Picture 8" descr="green checkmark">
            <a:extLst>
              <a:ext uri="{FF2B5EF4-FFF2-40B4-BE49-F238E27FC236}">
                <a16:creationId xmlns:a16="http://schemas.microsoft.com/office/drawing/2014/main" id="{618E7122-71A5-40A0-A0EE-0B48DB730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6852" y="1205037"/>
            <a:ext cx="602009" cy="627093"/>
          </a:xfrm>
          <a:prstGeom prst="rect">
            <a:avLst/>
          </a:prstGeom>
        </p:spPr>
      </p:pic>
      <p:pic>
        <p:nvPicPr>
          <p:cNvPr id="10" name="Picture 9" descr="green checkmark">
            <a:extLst>
              <a:ext uri="{FF2B5EF4-FFF2-40B4-BE49-F238E27FC236}">
                <a16:creationId xmlns:a16="http://schemas.microsoft.com/office/drawing/2014/main" id="{EF7C4642-4889-476C-80B0-7A4B1F812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6504" y="1205037"/>
            <a:ext cx="602009" cy="627093"/>
          </a:xfrm>
          <a:prstGeom prst="rect">
            <a:avLst/>
          </a:prstGeom>
        </p:spPr>
      </p:pic>
      <p:pic>
        <p:nvPicPr>
          <p:cNvPr id="11" name="Picture 10" descr="green checkmark">
            <a:extLst>
              <a:ext uri="{FF2B5EF4-FFF2-40B4-BE49-F238E27FC236}">
                <a16:creationId xmlns:a16="http://schemas.microsoft.com/office/drawing/2014/main" id="{7EC9BAC7-FD7A-4C13-8A48-BC91780C24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9520" y="1832130"/>
            <a:ext cx="602009" cy="627093"/>
          </a:xfrm>
          <a:prstGeom prst="rect">
            <a:avLst/>
          </a:prstGeom>
        </p:spPr>
      </p:pic>
      <p:pic>
        <p:nvPicPr>
          <p:cNvPr id="12" name="Picture 11" descr="green checkmark">
            <a:extLst>
              <a:ext uri="{FF2B5EF4-FFF2-40B4-BE49-F238E27FC236}">
                <a16:creationId xmlns:a16="http://schemas.microsoft.com/office/drawing/2014/main" id="{9682151F-9C73-4698-95BA-CD82FAF671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663" y="1832129"/>
            <a:ext cx="602009" cy="627093"/>
          </a:xfrm>
          <a:prstGeom prst="rect">
            <a:avLst/>
          </a:prstGeom>
        </p:spPr>
      </p:pic>
      <p:pic>
        <p:nvPicPr>
          <p:cNvPr id="13" name="Picture 12" descr="green checkmark">
            <a:extLst>
              <a:ext uri="{FF2B5EF4-FFF2-40B4-BE49-F238E27FC236}">
                <a16:creationId xmlns:a16="http://schemas.microsoft.com/office/drawing/2014/main" id="{94D94D7E-C984-4373-930A-84E8872D7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645" y="1832129"/>
            <a:ext cx="602009" cy="627093"/>
          </a:xfrm>
          <a:prstGeom prst="rect">
            <a:avLst/>
          </a:prstGeom>
        </p:spPr>
      </p:pic>
      <p:sp>
        <p:nvSpPr>
          <p:cNvPr id="14" name="Rounded Rectangle 46">
            <a:extLst>
              <a:ext uri="{FF2B5EF4-FFF2-40B4-BE49-F238E27FC236}">
                <a16:creationId xmlns:a16="http://schemas.microsoft.com/office/drawing/2014/main" id="{E1E8CBFC-8169-4AA1-885D-86504F93A702}"/>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4366F959-DDF7-4FCF-9EC7-0F574E1AD821}"/>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Dominique has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questions about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Chinese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maths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methods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 name="Rectangle 2">
            <a:hlinkClick r:id="" action="ppaction://noaction">
              <a:snd r:embed="rId6" name="28 dominique slow.wav"/>
            </a:hlinkClick>
            <a:extLst>
              <a:ext uri="{FF2B5EF4-FFF2-40B4-BE49-F238E27FC236}">
                <a16:creationId xmlns:a16="http://schemas.microsoft.com/office/drawing/2014/main" id="{B20F7C8E-C6DB-4DA6-9EC8-548BAD69DD1D}"/>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Rectangle 15">
            <a:hlinkClick r:id="" action="ppaction://noaction">
              <a:snd r:embed="rId7" name="28 dominique medium.wav"/>
            </a:hlinkClick>
            <a:extLst>
              <a:ext uri="{FF2B5EF4-FFF2-40B4-BE49-F238E27FC236}">
                <a16:creationId xmlns:a16="http://schemas.microsoft.com/office/drawing/2014/main" id="{D4B130D2-07E3-497A-89A1-D19E4F366AB1}"/>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Rectangle 16">
            <a:hlinkClick r:id="" action="ppaction://noaction">
              <a:snd r:embed="rId8" name="28 dominique fast.wav"/>
            </a:hlinkClick>
            <a:extLst>
              <a:ext uri="{FF2B5EF4-FFF2-40B4-BE49-F238E27FC236}">
                <a16:creationId xmlns:a16="http://schemas.microsoft.com/office/drawing/2014/main" id="{1DA26765-CA62-4C6F-945C-E9EC13B078AA}"/>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52321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th</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2229276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noProof="0" dirty="0">
                <a:ln>
                  <a:noFill/>
                </a:ln>
                <a:solidFill>
                  <a:srgbClr val="E87D1E"/>
                </a:solidFill>
                <a:effectLst/>
                <a:uLnTx/>
                <a:uFillTx/>
                <a:latin typeface="Century Gothic" panose="020F0302020204030204"/>
                <a:ea typeface="+mn-ea"/>
                <a:cs typeface="Calibri" panose="020F0502020204030204" pitchFamily="34" charset="0"/>
              </a:rPr>
              <a:t>th</a:t>
            </a: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é</a:t>
            </a:r>
            <a:endParaRPr kumimoji="0" lang="fr-FR"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51232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fr-FR" sz="13300" b="1" dirty="0">
                <a:solidFill>
                  <a:srgbClr val="115076"/>
                </a:solidFill>
                <a:cs typeface="Calibri" panose="020F0502020204030204" pitchFamily="34" charset="0"/>
              </a:rPr>
              <a:t>th</a:t>
            </a:r>
            <a:endParaRPr lang="fr-FR"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fr-FR"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fr-FR"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ode</a:t>
            </a:r>
          </a:p>
        </p:txBody>
      </p:sp>
      <p:sp>
        <p:nvSpPr>
          <p:cNvPr id="8" name="TextBox 7"/>
          <p:cNvSpPr txBox="1"/>
          <p:nvPr/>
        </p:nvSpPr>
        <p:spPr>
          <a:xfrm>
            <a:off x="6803883" y="608301"/>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607"/>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heater masks">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4477" y="1839057"/>
            <a:ext cx="1729534" cy="1562439"/>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351656" y="4498273"/>
            <a:ext cx="148149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D60EDF84-67F6-4780-B0AD-F811625FA316}"/>
              </a:ext>
            </a:extLst>
          </p:cNvPr>
          <p:cNvSpPr/>
          <p:nvPr/>
        </p:nvSpPr>
        <p:spPr>
          <a:xfrm>
            <a:off x="4660575" y="5655319"/>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[method]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library with building and books">
            <a:extLst>
              <a:ext uri="{FF2B5EF4-FFF2-40B4-BE49-F238E27FC236}">
                <a16:creationId xmlns:a16="http://schemas.microsoft.com/office/drawing/2014/main" id="{4F26B3D8-64CC-41BA-8093-BD1C764B770D}"/>
              </a:ext>
            </a:extLst>
          </p:cNvPr>
          <p:cNvGrpSpPr/>
          <p:nvPr/>
        </p:nvGrpSpPr>
        <p:grpSpPr>
          <a:xfrm>
            <a:off x="8453140" y="1788758"/>
            <a:ext cx="2549453" cy="1559776"/>
            <a:chOff x="8438093" y="1328787"/>
            <a:chExt cx="2549453" cy="1559776"/>
          </a:xfrm>
        </p:grpSpPr>
        <p:pic>
          <p:nvPicPr>
            <p:cNvPr id="1026" name="Picture 2">
              <a:extLst>
                <a:ext uri="{FF2B5EF4-FFF2-40B4-BE49-F238E27FC236}">
                  <a16:creationId xmlns:a16="http://schemas.microsoft.com/office/drawing/2014/main" id="{E2556FE8-675C-476B-B0C7-DA62BE17E2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11088" y="1328787"/>
              <a:ext cx="1976458" cy="1470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ck Of Books Clip Art">
              <a:extLst>
                <a:ext uri="{FF2B5EF4-FFF2-40B4-BE49-F238E27FC236}">
                  <a16:creationId xmlns:a16="http://schemas.microsoft.com/office/drawing/2014/main" id="{DA209533-FEE2-47A4-8037-74AC227A35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38093" y="1828935"/>
              <a:ext cx="903696" cy="10596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slate with addition sum and apple">
            <a:extLst>
              <a:ext uri="{FF2B5EF4-FFF2-40B4-BE49-F238E27FC236}">
                <a16:creationId xmlns:a16="http://schemas.microsoft.com/office/drawing/2014/main" id="{6A84AD24-DF22-4BB7-A7FF-D2B32EDBF2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9078" y="4412966"/>
            <a:ext cx="1442517" cy="177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2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th thé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th bibliothe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6" name="th bibliothe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th sympathiqu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th sympathiqu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th méthod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th méthod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th math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2"/>
                                        </p:tgtEl>
                                        <p:attrNameLst>
                                          <p:attrName>style.visibility</p:attrName>
                                        </p:attrNameLst>
                                      </p:cBhvr>
                                      <p:to>
                                        <p:strVal val="visible"/>
                                      </p:to>
                                    </p:set>
                                    <p:animEffect transition="in" filter="fade">
                                      <p:cBhvr>
                                        <p:cTn id="68" dur="500"/>
                                        <p:tgtEl>
                                          <p:spTgt spid="1032"/>
                                        </p:tgtEl>
                                      </p:cBhvr>
                                    </p:animEffect>
                                  </p:childTnLst>
                                  <p:subTnLst>
                                    <p:audio>
                                      <p:cMediaNode>
                                        <p:cTn display="0" masterRel="sameClick">
                                          <p:stCondLst>
                                            <p:cond evt="begin" delay="0">
                                              <p:tn val="66"/>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285647"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Phonétique: SSC [</a:t>
            </a:r>
            <a:r>
              <a:rPr kumimoji="0" lang="en-GB" sz="3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th</a:t>
            </a: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46963" y="2711555"/>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19357" y="2711555"/>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Elizabe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p>
        </p:txBody>
      </p:sp>
      <p:sp>
        <p:nvSpPr>
          <p:cNvPr id="25" name="TextBox 24">
            <a:extLst>
              <a:ext uri="{FF2B5EF4-FFF2-40B4-BE49-F238E27FC236}">
                <a16:creationId xmlns:a16="http://schemas.microsoft.com/office/drawing/2014/main" id="{494B2943-07D8-4452-88E5-E4FE8B990E7B}"/>
              </a:ext>
            </a:extLst>
          </p:cNvPr>
          <p:cNvSpPr txBox="1"/>
          <p:nvPr/>
        </p:nvSpPr>
        <p:spPr>
          <a:xfrm>
            <a:off x="2102191" y="2711555"/>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Ma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038690" y="2711555"/>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306657" y="2711555"/>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an</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097476" y="2711555"/>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éophile</a:t>
            </a:r>
          </a:p>
        </p:txBody>
      </p:sp>
      <p:pic>
        <p:nvPicPr>
          <p:cNvPr id="5" name="Picture 4" descr="Logo&#10;&#10;Description automatically generated">
            <a:extLst>
              <a:ext uri="{FF2B5EF4-FFF2-40B4-BE49-F238E27FC236}">
                <a16:creationId xmlns:a16="http://schemas.microsoft.com/office/drawing/2014/main" id="{70672E93-0146-4C56-99C8-1761A26A889A}"/>
              </a:ext>
            </a:extLst>
          </p:cNvPr>
          <p:cNvPicPr>
            <a:picLocks/>
          </p:cNvPicPr>
          <p:nvPr/>
        </p:nvPicPr>
        <p:blipFill rotWithShape="1">
          <a:blip r:embed="rId4" cstate="print">
            <a:extLst>
              <a:ext uri="{28A0092B-C50C-407E-A947-70E740481C1C}">
                <a14:useLocalDpi xmlns:a14="http://schemas.microsoft.com/office/drawing/2010/main" val="0"/>
              </a:ext>
            </a:extLst>
          </a:blip>
          <a:srcRect l="6410" r="4902"/>
          <a:stretch/>
        </p:blipFill>
        <p:spPr>
          <a:xfrm>
            <a:off x="10847365" y="1533290"/>
            <a:ext cx="1080000" cy="1080000"/>
          </a:xfrm>
          <a:prstGeom prst="rect">
            <a:avLst/>
          </a:prstGeom>
          <a:solidFill>
            <a:schemeClr val="bg1"/>
          </a:solidFill>
          <a:ln>
            <a:solidFill>
              <a:srgbClr val="104F75"/>
            </a:solidFill>
          </a:ln>
        </p:spPr>
      </p:pic>
      <p:pic>
        <p:nvPicPr>
          <p:cNvPr id="7" name="Picture 6" descr="A person jumping in the air&#10;&#10;Description automatically generated with medium confidence">
            <a:extLst>
              <a:ext uri="{FF2B5EF4-FFF2-40B4-BE49-F238E27FC236}">
                <a16:creationId xmlns:a16="http://schemas.microsoft.com/office/drawing/2014/main" id="{86FA92BD-1DF5-4BA3-817B-88A6FE08F5E9}"/>
              </a:ext>
            </a:extLst>
          </p:cNvPr>
          <p:cNvPicPr>
            <a:picLocks/>
          </p:cNvPicPr>
          <p:nvPr/>
        </p:nvPicPr>
        <p:blipFill rotWithShape="1">
          <a:blip r:embed="rId5" cstate="print">
            <a:extLst>
              <a:ext uri="{28A0092B-C50C-407E-A947-70E740481C1C}">
                <a14:useLocalDpi xmlns:a14="http://schemas.microsoft.com/office/drawing/2010/main" val="0"/>
              </a:ext>
            </a:extLst>
          </a:blip>
          <a:srcRect l="24347" r="17247"/>
          <a:stretch/>
        </p:blipFill>
        <p:spPr>
          <a:xfrm>
            <a:off x="8876170" y="1533290"/>
            <a:ext cx="1080000" cy="1080000"/>
          </a:xfrm>
          <a:prstGeom prst="rect">
            <a:avLst/>
          </a:prstGeom>
          <a:ln>
            <a:solidFill>
              <a:srgbClr val="104F75"/>
            </a:solidFill>
          </a:ln>
        </p:spPr>
      </p:pic>
      <p:pic>
        <p:nvPicPr>
          <p:cNvPr id="9" name="Picture 8" descr="Graphical user interface&#10;&#10;Description automatically generated">
            <a:extLst>
              <a:ext uri="{FF2B5EF4-FFF2-40B4-BE49-F238E27FC236}">
                <a16:creationId xmlns:a16="http://schemas.microsoft.com/office/drawing/2014/main" id="{D97F0816-7608-46B7-83D4-210A3055806E}"/>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783132" y="1533290"/>
            <a:ext cx="1080000" cy="1080000"/>
          </a:xfrm>
          <a:prstGeom prst="rect">
            <a:avLst/>
          </a:prstGeom>
          <a:solidFill>
            <a:schemeClr val="bg1"/>
          </a:solidFill>
          <a:ln>
            <a:solidFill>
              <a:srgbClr val="104F75"/>
            </a:solidFill>
          </a:ln>
        </p:spPr>
      </p:pic>
      <p:pic>
        <p:nvPicPr>
          <p:cNvPr id="11" name="Picture 10" descr="A person looking at fish in the water&#10;&#10;Description automatically generated with medium confidence">
            <a:extLst>
              <a:ext uri="{FF2B5EF4-FFF2-40B4-BE49-F238E27FC236}">
                <a16:creationId xmlns:a16="http://schemas.microsoft.com/office/drawing/2014/main" id="{3806C4D7-3D01-48BA-9F22-AEB3EEA2B715}"/>
              </a:ext>
            </a:extLst>
          </p:cNvPr>
          <p:cNvPicPr>
            <a:picLocks/>
          </p:cNvPicPr>
          <p:nvPr/>
        </p:nvPicPr>
        <p:blipFill rotWithShape="1">
          <a:blip r:embed="rId7" cstate="print">
            <a:extLst>
              <a:ext uri="{28A0092B-C50C-407E-A947-70E740481C1C}">
                <a14:useLocalDpi xmlns:a14="http://schemas.microsoft.com/office/drawing/2010/main" val="0"/>
              </a:ext>
            </a:extLst>
          </a:blip>
          <a:srcRect l="457" r="41421" b="24477"/>
          <a:stretch/>
        </p:blipFill>
        <p:spPr>
          <a:xfrm>
            <a:off x="2721975" y="1533290"/>
            <a:ext cx="1080000" cy="1080000"/>
          </a:xfrm>
          <a:prstGeom prst="rect">
            <a:avLst/>
          </a:prstGeom>
          <a:ln>
            <a:solidFill>
              <a:srgbClr val="104F75"/>
            </a:solidFill>
          </a:ln>
        </p:spPr>
      </p:pic>
      <p:pic>
        <p:nvPicPr>
          <p:cNvPr id="14" name="Picture 13" descr="A picture containing indoor, orange, decorated, porcelain&#10;&#10;Description automatically generated">
            <a:extLst>
              <a:ext uri="{FF2B5EF4-FFF2-40B4-BE49-F238E27FC236}">
                <a16:creationId xmlns:a16="http://schemas.microsoft.com/office/drawing/2014/main" id="{400E471A-E378-4343-8C41-7AB46590D560}"/>
              </a:ext>
            </a:extLst>
          </p:cNvPr>
          <p:cNvPicPr>
            <a:picLocks/>
          </p:cNvPicPr>
          <p:nvPr/>
        </p:nvPicPr>
        <p:blipFill rotWithShape="1">
          <a:blip r:embed="rId8" cstate="print">
            <a:extLst>
              <a:ext uri="{28A0092B-C50C-407E-A947-70E740481C1C}">
                <a14:useLocalDpi xmlns:a14="http://schemas.microsoft.com/office/drawing/2010/main" val="0"/>
              </a:ext>
            </a:extLst>
          </a:blip>
          <a:srcRect l="5828" t="16597" b="2285"/>
          <a:stretch/>
        </p:blipFill>
        <p:spPr>
          <a:xfrm>
            <a:off x="4767800" y="1533290"/>
            <a:ext cx="1080000" cy="1080000"/>
          </a:xfrm>
          <a:prstGeom prst="rect">
            <a:avLst/>
          </a:prstGeom>
          <a:ln>
            <a:solidFill>
              <a:srgbClr val="104F75"/>
            </a:solidFill>
          </a:ln>
        </p:spPr>
      </p:pic>
      <p:grpSp>
        <p:nvGrpSpPr>
          <p:cNvPr id="41" name="Group 40">
            <a:extLst>
              <a:ext uri="{FF2B5EF4-FFF2-40B4-BE49-F238E27FC236}">
                <a16:creationId xmlns:a16="http://schemas.microsoft.com/office/drawing/2014/main" id="{C43F7940-9D56-4A33-B9FE-97D5C21E9812}"/>
              </a:ext>
            </a:extLst>
          </p:cNvPr>
          <p:cNvGrpSpPr>
            <a:grpSpLocks/>
          </p:cNvGrpSpPr>
          <p:nvPr/>
        </p:nvGrpSpPr>
        <p:grpSpPr>
          <a:xfrm>
            <a:off x="804635" y="1533290"/>
            <a:ext cx="1080000" cy="1080000"/>
            <a:chOff x="2704399" y="4388118"/>
            <a:chExt cx="1826141" cy="1759083"/>
          </a:xfrm>
        </p:grpSpPr>
        <p:sp>
          <p:nvSpPr>
            <p:cNvPr id="39" name="Rectangle 38">
              <a:extLst>
                <a:ext uri="{FF2B5EF4-FFF2-40B4-BE49-F238E27FC236}">
                  <a16:creationId xmlns:a16="http://schemas.microsoft.com/office/drawing/2014/main" id="{0CE449A3-CE6F-4F58-A4C8-8E994E2EE222}"/>
                </a:ext>
              </a:extLst>
            </p:cNvPr>
            <p:cNvSpPr/>
            <p:nvPr/>
          </p:nvSpPr>
          <p:spPr>
            <a:xfrm>
              <a:off x="2704399" y="4388118"/>
              <a:ext cx="1826141" cy="1759083"/>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22" name="Group 21">
              <a:extLst>
                <a:ext uri="{FF2B5EF4-FFF2-40B4-BE49-F238E27FC236}">
                  <a16:creationId xmlns:a16="http://schemas.microsoft.com/office/drawing/2014/main" id="{3162860C-24AC-475F-9874-A58AABA11B9F}"/>
                </a:ext>
              </a:extLst>
            </p:cNvPr>
            <p:cNvGrpSpPr/>
            <p:nvPr/>
          </p:nvGrpSpPr>
          <p:grpSpPr>
            <a:xfrm>
              <a:off x="2756963" y="4465058"/>
              <a:ext cx="1691293" cy="1505160"/>
              <a:chOff x="-2449419" y="3349918"/>
              <a:chExt cx="1913234" cy="1442187"/>
            </a:xfrm>
          </p:grpSpPr>
          <p:pic>
            <p:nvPicPr>
              <p:cNvPr id="18" name="Picture 17" descr="A picture containing orange, oranges, citrus, fruit&#10;&#10;Description automatically generated">
                <a:extLst>
                  <a:ext uri="{FF2B5EF4-FFF2-40B4-BE49-F238E27FC236}">
                    <a16:creationId xmlns:a16="http://schemas.microsoft.com/office/drawing/2014/main" id="{6238C515-78F6-49EC-95F4-8E08514D38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139" b="16061"/>
              <a:stretch/>
            </p:blipFill>
            <p:spPr>
              <a:xfrm>
                <a:off x="-2449419" y="3349918"/>
                <a:ext cx="1913234" cy="1335424"/>
              </a:xfrm>
              <a:prstGeom prst="rect">
                <a:avLst/>
              </a:prstGeom>
            </p:spPr>
          </p:pic>
          <p:pic>
            <p:nvPicPr>
              <p:cNvPr id="16" name="Picture 15" descr="A picture containing green, plant, leaf&#10;&#10;Description automatically generated">
                <a:extLst>
                  <a:ext uri="{FF2B5EF4-FFF2-40B4-BE49-F238E27FC236}">
                    <a16:creationId xmlns:a16="http://schemas.microsoft.com/office/drawing/2014/main" id="{928FE3EA-0BDE-4279-A789-50496E134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867919">
                <a:off x="-2149896" y="3924459"/>
                <a:ext cx="1147301" cy="867646"/>
              </a:xfrm>
              <a:prstGeom prst="rect">
                <a:avLst/>
              </a:prstGeom>
            </p:spPr>
          </p:pic>
        </p:grpSp>
      </p:grpSp>
      <p:sp>
        <p:nvSpPr>
          <p:cNvPr id="48" name="Rounded Rectangle 46">
            <a:extLst>
              <a:ext uri="{FF2B5EF4-FFF2-40B4-BE49-F238E27FC236}">
                <a16:creationId xmlns:a16="http://schemas.microsoft.com/office/drawing/2014/main" id="{F348F016-8533-4615-904E-C8DC90A89776}"/>
              </a:ext>
            </a:extLst>
          </p:cNvPr>
          <p:cNvSpPr/>
          <p:nvPr/>
        </p:nvSpPr>
        <p:spPr>
          <a:xfrm>
            <a:off x="8272213" y="3485234"/>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…trouve 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ma</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s difficiles.</a:t>
            </a:r>
          </a:p>
        </p:txBody>
      </p:sp>
      <p:sp>
        <p:nvSpPr>
          <p:cNvPr id="51" name="Rounded Rectangle 46">
            <a:extLst>
              <a:ext uri="{FF2B5EF4-FFF2-40B4-BE49-F238E27FC236}">
                <a16:creationId xmlns:a16="http://schemas.microsoft.com/office/drawing/2014/main" id="{3A0FDAC6-D50C-4EAA-B95F-BB06FE3EBBD8}"/>
              </a:ext>
            </a:extLst>
          </p:cNvPr>
          <p:cNvSpPr/>
          <p:nvPr/>
        </p:nvSpPr>
        <p:spPr>
          <a:xfrm>
            <a:off x="153267" y="4813119"/>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 besoin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érapie.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14942" y="4813119"/>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…adore 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py</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ons.</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53268" y="3454854"/>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…veut être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lète.</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78569" y="4796752"/>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…est en</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ousiaste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pour la météo.</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14941" y="3454854"/>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…mange de la men</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avec sa mandarine. </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6963" y="1353290"/>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1966216" y="1353290"/>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2501"/>
          <a:stretch/>
        </p:blipFill>
        <p:spPr bwMode="auto">
          <a:xfrm>
            <a:off x="4077662" y="1455572"/>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 t="51876" r="65924"/>
          <a:stretch/>
        </p:blipFill>
        <p:spPr>
          <a:xfrm>
            <a:off x="5912293" y="1353290"/>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5064" r="24795" b="47239"/>
          <a:stretch/>
        </p:blipFill>
        <p:spPr>
          <a:xfrm>
            <a:off x="7916249" y="1378374"/>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74637" b="47710"/>
          <a:stretch/>
        </p:blipFill>
        <p:spPr>
          <a:xfrm>
            <a:off x="10045825" y="1353290"/>
            <a:ext cx="679900" cy="1260000"/>
          </a:xfrm>
          <a:prstGeom prst="rect">
            <a:avLst/>
          </a:prstGeom>
        </p:spPr>
      </p:pic>
      <p:sp>
        <p:nvSpPr>
          <p:cNvPr id="42" name="TextBox 41">
            <a:extLst>
              <a:ext uri="{FF2B5EF4-FFF2-40B4-BE49-F238E27FC236}">
                <a16:creationId xmlns:a16="http://schemas.microsoft.com/office/drawing/2014/main" id="{49F50967-1DF6-4B0C-89D1-6F62C593CF10}"/>
              </a:ext>
            </a:extLst>
          </p:cNvPr>
          <p:cNvSpPr txBox="1"/>
          <p:nvPr/>
        </p:nvSpPr>
        <p:spPr>
          <a:xfrm>
            <a:off x="5754732" y="182009"/>
            <a:ext cx="30707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52884" y="3429000"/>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erine</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370591" y="4754252"/>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Ma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126780" y="4754252"/>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45869" y="3429000"/>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éophile</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101749" y="3429000"/>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Elizabe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p>
        </p:txBody>
      </p:sp>
      <p:sp>
        <p:nvSpPr>
          <p:cNvPr id="60" name="TextBox 59">
            <a:extLst>
              <a:ext uri="{FF2B5EF4-FFF2-40B4-BE49-F238E27FC236}">
                <a16:creationId xmlns:a16="http://schemas.microsoft.com/office/drawing/2014/main" id="{BBD9FAE4-36E1-425A-8C14-24D99134DEE0}"/>
              </a:ext>
            </a:extLst>
          </p:cNvPr>
          <p:cNvSpPr txBox="1"/>
          <p:nvPr/>
        </p:nvSpPr>
        <p:spPr>
          <a:xfrm>
            <a:off x="5338164" y="4754252"/>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an</a:t>
            </a:r>
          </a:p>
        </p:txBody>
      </p:sp>
      <p:sp>
        <p:nvSpPr>
          <p:cNvPr id="61" name="Action Button: Custom 16">
            <a:hlinkClick r:id="" action="ppaction://noaction" highlightClick="1">
              <a:snd r:embed="rId18" name="elizabeth.wav"/>
            </a:hlinkClick>
            <a:extLst>
              <a:ext uri="{FF2B5EF4-FFF2-40B4-BE49-F238E27FC236}">
                <a16:creationId xmlns:a16="http://schemas.microsoft.com/office/drawing/2014/main" id="{1ECEAA2A-904E-42A3-B502-AEEA6A9AE62F}"/>
              </a:ext>
            </a:extLst>
          </p:cNvPr>
          <p:cNvSpPr/>
          <p:nvPr/>
        </p:nvSpPr>
        <p:spPr>
          <a:xfrm>
            <a:off x="3581125"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19" name="catherine.wav"/>
            </a:hlinkClick>
            <a:extLst>
              <a:ext uri="{FF2B5EF4-FFF2-40B4-BE49-F238E27FC236}">
                <a16:creationId xmlns:a16="http://schemas.microsoft.com/office/drawing/2014/main" id="{611D5FB6-FA97-4F00-86CC-7D167F0C118B}"/>
              </a:ext>
            </a:extLst>
          </p:cNvPr>
          <p:cNvSpPr/>
          <p:nvPr/>
        </p:nvSpPr>
        <p:spPr>
          <a:xfrm>
            <a:off x="7643576"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20" name="theophile.wav"/>
            </a:hlinkClick>
            <a:extLst>
              <a:ext uri="{FF2B5EF4-FFF2-40B4-BE49-F238E27FC236}">
                <a16:creationId xmlns:a16="http://schemas.microsoft.com/office/drawing/2014/main" id="{26E25D46-6807-409E-A3F7-7509A4F53086}"/>
              </a:ext>
            </a:extLst>
          </p:cNvPr>
          <p:cNvSpPr/>
          <p:nvPr/>
        </p:nvSpPr>
        <p:spPr>
          <a:xfrm>
            <a:off x="11705353"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21" name="nathalie.wav"/>
            </a:hlinkClick>
            <a:extLst>
              <a:ext uri="{FF2B5EF4-FFF2-40B4-BE49-F238E27FC236}">
                <a16:creationId xmlns:a16="http://schemas.microsoft.com/office/drawing/2014/main" id="{743A77C8-92E8-46D7-B36F-8B224B8BABC5}"/>
              </a:ext>
            </a:extLst>
          </p:cNvPr>
          <p:cNvSpPr/>
          <p:nvPr/>
        </p:nvSpPr>
        <p:spPr>
          <a:xfrm>
            <a:off x="3581125"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22" name="nathan.wav"/>
            </a:hlinkClick>
            <a:extLst>
              <a:ext uri="{FF2B5EF4-FFF2-40B4-BE49-F238E27FC236}">
                <a16:creationId xmlns:a16="http://schemas.microsoft.com/office/drawing/2014/main" id="{CC223A4F-5D39-4993-84B4-A8AECEA1E999}"/>
              </a:ext>
            </a:extLst>
          </p:cNvPr>
          <p:cNvSpPr/>
          <p:nvPr/>
        </p:nvSpPr>
        <p:spPr>
          <a:xfrm>
            <a:off x="7643576"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23" name="matheo.wav"/>
            </a:hlinkClick>
            <a:extLst>
              <a:ext uri="{FF2B5EF4-FFF2-40B4-BE49-F238E27FC236}">
                <a16:creationId xmlns:a16="http://schemas.microsoft.com/office/drawing/2014/main" id="{318284E6-8DF6-484D-8D9B-74ADC5106BC4}"/>
              </a:ext>
            </a:extLst>
          </p:cNvPr>
          <p:cNvSpPr/>
          <p:nvPr/>
        </p:nvSpPr>
        <p:spPr>
          <a:xfrm>
            <a:off x="11705353"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Rounded Rectangle 46">
            <a:extLst>
              <a:ext uri="{FF2B5EF4-FFF2-40B4-BE49-F238E27FC236}">
                <a16:creationId xmlns:a16="http://schemas.microsoft.com/office/drawing/2014/main" id="{3BE7F0E0-5F56-4D5F-BD0F-B4B6DCC9D4F7}"/>
              </a:ext>
            </a:extLst>
          </p:cNvPr>
          <p:cNvSpPr/>
          <p:nvPr/>
        </p:nvSpPr>
        <p:spPr>
          <a:xfrm>
            <a:off x="3766580" y="6235298"/>
            <a:ext cx="4849676" cy="451374"/>
          </a:xfrm>
          <a:prstGeom prst="roundRect">
            <a:avLst/>
          </a:prstGeom>
          <a:solidFill>
            <a:srgbClr val="10507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*menthe</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mint,</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météo</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weather forecast</a:t>
            </a:r>
          </a:p>
        </p:txBody>
      </p:sp>
    </p:spTree>
    <p:extLst>
      <p:ext uri="{BB962C8B-B14F-4D97-AF65-F5344CB8AC3E}">
        <p14:creationId xmlns:p14="http://schemas.microsoft.com/office/powerpoint/2010/main" val="39331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1 0.00973 L -0.65261 0.30556 " pathEditMode="relative" rAng="0" ptsTypes="AA">
                                      <p:cBhvr>
                                        <p:cTn id="6" dur="2000" fill="hold"/>
                                        <p:tgtEl>
                                          <p:spTgt spid="45"/>
                                        </p:tgtEl>
                                        <p:attrNameLst>
                                          <p:attrName>ppt_x</p:attrName>
                                          <p:attrName>ppt_y</p:attrName>
                                        </p:attrNameLst>
                                      </p:cBhvr>
                                      <p:rCtr x="-33086" y="14792"/>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54167E-6 0.01921 L 0.32448 0.29769 " pathEditMode="relative" rAng="0" ptsTypes="AA">
                                      <p:cBhvr>
                                        <p:cTn id="13" dur="2000" fill="hold"/>
                                        <p:tgtEl>
                                          <p:spTgt spid="50"/>
                                        </p:tgtEl>
                                        <p:attrNameLst>
                                          <p:attrName>ppt_x</p:attrName>
                                          <p:attrName>ppt_y</p:attrName>
                                        </p:attrNameLst>
                                      </p:cBhvr>
                                      <p:rCtr x="16224" y="13912"/>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70833E-6 -3.7037E-7 L 0.18411 0.29421 " pathEditMode="relative" rAng="0" ptsTypes="AA">
                                      <p:cBhvr>
                                        <p:cTn id="20" dur="2000" fill="hold"/>
                                        <p:tgtEl>
                                          <p:spTgt spid="46"/>
                                        </p:tgtEl>
                                        <p:attrNameLst>
                                          <p:attrName>ppt_x</p:attrName>
                                          <p:attrName>ppt_y</p:attrName>
                                        </p:attrNameLst>
                                      </p:cBhvr>
                                      <p:rCtr x="9206" y="14699"/>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4.375E-6 2.22222E-6 L -0.325 0.4912 " pathEditMode="relative" rAng="0" ptsTypes="AA">
                                      <p:cBhvr>
                                        <p:cTn id="27" dur="2000" fill="hold"/>
                                        <p:tgtEl>
                                          <p:spTgt spid="38"/>
                                        </p:tgtEl>
                                        <p:attrNameLst>
                                          <p:attrName>ppt_x</p:attrName>
                                          <p:attrName>ppt_y</p:attrName>
                                        </p:attrNameLst>
                                      </p:cBhvr>
                                      <p:rCtr x="-16250" y="24560"/>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2.91667E-6 -3.7037E-7 L -0.48554 0.49861 " pathEditMode="relative" rAng="0" ptsTypes="AA">
                                      <p:cBhvr>
                                        <p:cTn id="34" dur="2000" fill="hold"/>
                                        <p:tgtEl>
                                          <p:spTgt spid="44"/>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3 0.00903 L 0.50677 0.49861 " pathEditMode="relative" rAng="0" ptsTypes="AA">
                                      <p:cBhvr>
                                        <p:cTn id="41" dur="2000" fill="hold"/>
                                        <p:tgtEl>
                                          <p:spTgt spid="49"/>
                                        </p:tgtEl>
                                        <p:attrNameLst>
                                          <p:attrName>ppt_x</p:attrName>
                                          <p:attrName>ppt_y</p:attrName>
                                        </p:attrNameLst>
                                      </p:cBhvr>
                                      <p:rCtr x="25182" y="24468"/>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B3CE04EE-1090-AF4E-939D-3CEC60C36C4E}"/>
              </a:ext>
            </a:extLst>
          </p:cNvPr>
          <p:cNvGraphicFramePr>
            <a:graphicFrameLocks noGrp="1"/>
          </p:cNvGraphicFramePr>
          <p:nvPr/>
        </p:nvGraphicFramePr>
        <p:xfrm>
          <a:off x="149729" y="2555377"/>
          <a:ext cx="11892542" cy="3528000"/>
        </p:xfrm>
        <a:graphic>
          <a:graphicData uri="http://schemas.openxmlformats.org/drawingml/2006/table">
            <a:tbl>
              <a:tblPr firstRow="1" bandRow="1">
                <a:tableStyleId>{21E4AEA4-8DFA-4A89-87EB-49C32662AFE0}</a:tableStyleId>
              </a:tblPr>
              <a:tblGrid>
                <a:gridCol w="614856">
                  <a:extLst>
                    <a:ext uri="{9D8B030D-6E8A-4147-A177-3AD203B41FA5}">
                      <a16:colId xmlns:a16="http://schemas.microsoft.com/office/drawing/2014/main" val="3829870962"/>
                    </a:ext>
                  </a:extLst>
                </a:gridCol>
                <a:gridCol w="8496000">
                  <a:extLst>
                    <a:ext uri="{9D8B030D-6E8A-4147-A177-3AD203B41FA5}">
                      <a16:colId xmlns:a16="http://schemas.microsoft.com/office/drawing/2014/main" val="1051681537"/>
                    </a:ext>
                  </a:extLst>
                </a:gridCol>
                <a:gridCol w="1355835">
                  <a:extLst>
                    <a:ext uri="{9D8B030D-6E8A-4147-A177-3AD203B41FA5}">
                      <a16:colId xmlns:a16="http://schemas.microsoft.com/office/drawing/2014/main" val="3563916638"/>
                    </a:ext>
                  </a:extLst>
                </a:gridCol>
                <a:gridCol w="1425851">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tc>
                <a:tc>
                  <a:txBody>
                    <a:bodyPr/>
                    <a:lstStyle/>
                    <a:p>
                      <a:pPr algn="ctr"/>
                      <a:endParaRPr lang="fr-FR" sz="2200" dirty="0">
                        <a:solidFill>
                          <a:schemeClr val="bg1"/>
                        </a:solidFill>
                      </a:endParaRPr>
                    </a:p>
                  </a:txBody>
                  <a:tcPr/>
                </a:tc>
                <a:tc>
                  <a:txBody>
                    <a:bodyPr/>
                    <a:lstStyle/>
                    <a:p>
                      <a:pPr algn="ctr"/>
                      <a:r>
                        <a:rPr lang="fr-FR" sz="2200" dirty="0">
                          <a:solidFill>
                            <a:schemeClr val="bg1"/>
                          </a:solidFill>
                          <a:latin typeface="Century Gothic" panose="020B0502020202020204" pitchFamily="34" charset="0"/>
                        </a:rPr>
                        <a:t>[th] </a:t>
                      </a:r>
                    </a:p>
                  </a:txBody>
                  <a:tcPr/>
                </a:tc>
                <a:tc>
                  <a:txBody>
                    <a:bodyPr/>
                    <a:lstStyle/>
                    <a:p>
                      <a:pPr algn="ctr"/>
                      <a:r>
                        <a:rPr lang="fr-FR" sz="2200" dirty="0">
                          <a:solidFill>
                            <a:schemeClr val="bg1"/>
                          </a:solidFill>
                          <a:latin typeface="Century Gothic" panose="020B0502020202020204" pitchFamily="34" charset="0"/>
                        </a:rPr>
                        <a:t>[</a:t>
                      </a:r>
                      <a:r>
                        <a:rPr lang="fr-FR" sz="2200" dirty="0" err="1">
                          <a:solidFill>
                            <a:schemeClr val="bg1"/>
                          </a:solidFill>
                          <a:latin typeface="Century Gothic" panose="020B0502020202020204" pitchFamily="34" charset="0"/>
                        </a:rPr>
                        <a:t>ch</a:t>
                      </a:r>
                      <a:r>
                        <a:rPr lang="fr-FR" sz="2200" dirty="0">
                          <a:solidFill>
                            <a:schemeClr val="bg1"/>
                          </a:solidFill>
                          <a:latin typeface="Century Gothic" panose="020B0502020202020204" pitchFamily="34" charset="0"/>
                        </a:rPr>
                        <a:t>]</a:t>
                      </a:r>
                    </a:p>
                  </a:txBody>
                  <a:tcPr/>
                </a:tc>
                <a:extLst>
                  <a:ext uri="{0D108BD9-81ED-4DB2-BD59-A6C34878D82A}">
                    <a16:rowId xmlns:a16="http://schemas.microsoft.com/office/drawing/2014/main" val="3399173642"/>
                  </a:ext>
                </a:extLst>
              </a:tr>
              <a:tr h="504000">
                <a:tc>
                  <a:txBody>
                    <a:bodyPr/>
                    <a:lstStyle/>
                    <a:p>
                      <a:endParaRPr lang="fr-FR" sz="2000" dirty="0">
                        <a:solidFill>
                          <a:srgbClr val="115076"/>
                        </a:solidFill>
                      </a:endParaRPr>
                    </a:p>
                  </a:txBody>
                  <a:tcPr/>
                </a:tc>
                <a:tc>
                  <a:txBody>
                    <a:bodyPr/>
                    <a:lstStyle/>
                    <a:p>
                      <a:pPr algn="l"/>
                      <a:r>
                        <a:rPr lang="en-GB" sz="2000" b="0" i="0" kern="1200" dirty="0">
                          <a:solidFill>
                            <a:srgbClr val="104F75"/>
                          </a:solidFill>
                          <a:effectLst/>
                          <a:latin typeface="Century Gothic" panose="020B0502020202020204" pitchFamily="34" charset="0"/>
                          <a:ea typeface="+mn-ea"/>
                          <a:cs typeface="+mn-cs"/>
                        </a:rPr>
                        <a:t>Cinq </a:t>
                      </a:r>
                      <a:r>
                        <a:rPr lang="fr-FR" sz="2000" b="1" dirty="0" err="1">
                          <a:solidFill>
                            <a:srgbClr val="E87D1E"/>
                          </a:solidFill>
                          <a:latin typeface="Century Gothic" panose="020B0502020202020204" pitchFamily="34" charset="0"/>
                          <a:cs typeface="Calibri Light" panose="020F0302020204030204" pitchFamily="34" charset="0"/>
                        </a:rPr>
                        <a:t>ch</a:t>
                      </a:r>
                      <a:r>
                        <a:rPr lang="en-GB" sz="2000" b="0" i="0" kern="1200" dirty="0" err="1">
                          <a:solidFill>
                            <a:srgbClr val="104F75"/>
                          </a:solidFill>
                          <a:effectLst/>
                          <a:latin typeface="Century Gothic" panose="020B0502020202020204" pitchFamily="34" charset="0"/>
                          <a:ea typeface="+mn-ea"/>
                          <a:cs typeface="+mn-cs"/>
                        </a:rPr>
                        <a:t>iens</a:t>
                      </a:r>
                      <a:r>
                        <a:rPr lang="en-GB" sz="2000" b="0" i="0" kern="1200" dirty="0">
                          <a:solidFill>
                            <a:srgbClr val="104F75"/>
                          </a:solidFill>
                          <a:effectLst/>
                          <a:latin typeface="Century Gothic" panose="020B0502020202020204" pitchFamily="34" charset="0"/>
                          <a:ea typeface="+mn-ea"/>
                          <a:cs typeface="+mn-cs"/>
                        </a:rPr>
                        <a:t> </a:t>
                      </a:r>
                      <a:r>
                        <a:rPr lang="fr-FR" sz="2000" b="1" dirty="0" err="1">
                          <a:solidFill>
                            <a:srgbClr val="E87D1E"/>
                          </a:solidFill>
                          <a:latin typeface="Century Gothic" panose="020B0502020202020204" pitchFamily="34" charset="0"/>
                          <a:cs typeface="Calibri Light" panose="020F0302020204030204" pitchFamily="34" charset="0"/>
                        </a:rPr>
                        <a:t>ch</a:t>
                      </a:r>
                      <a:r>
                        <a:rPr lang="en-GB" sz="2000" b="0" i="0" kern="1200" dirty="0">
                          <a:solidFill>
                            <a:srgbClr val="104F75"/>
                          </a:solidFill>
                          <a:effectLst/>
                          <a:latin typeface="Century Gothic" panose="020B0502020202020204" pitchFamily="34" charset="0"/>
                          <a:ea typeface="+mn-ea"/>
                          <a:cs typeface="+mn-cs"/>
                        </a:rPr>
                        <a:t>assent six </a:t>
                      </a:r>
                      <a:r>
                        <a:rPr lang="fr-FR" sz="2000" b="1" dirty="0">
                          <a:solidFill>
                            <a:srgbClr val="E87D1E"/>
                          </a:solidFill>
                          <a:latin typeface="Century Gothic" panose="020B0502020202020204" pitchFamily="34" charset="0"/>
                          <a:cs typeface="Calibri Light" panose="020F0302020204030204" pitchFamily="34" charset="0"/>
                        </a:rPr>
                        <a:t>ch</a:t>
                      </a:r>
                      <a:r>
                        <a:rPr lang="en-GB" sz="2000" b="0" i="0" kern="1200" dirty="0">
                          <a:solidFill>
                            <a:srgbClr val="104F75"/>
                          </a:solidFill>
                          <a:effectLst/>
                          <a:latin typeface="Century Gothic" panose="020B0502020202020204" pitchFamily="34" charset="0"/>
                          <a:ea typeface="+mn-ea"/>
                          <a:cs typeface="+mn-cs"/>
                        </a:rPr>
                        <a:t>ats.</a:t>
                      </a:r>
                      <a:endParaRPr lang="fr-FR" sz="2000" b="1" i="0" dirty="0">
                        <a:solidFill>
                          <a:srgbClr val="104F75"/>
                        </a:solidFill>
                        <a:latin typeface="Century Gothic" panose="020B0502020202020204" pitchFamily="34" charset="0"/>
                      </a:endParaRPr>
                    </a:p>
                  </a:txBody>
                  <a:tcPr/>
                </a:tc>
                <a:tc>
                  <a:txBody>
                    <a:bodyPr/>
                    <a:lstStyle/>
                    <a:p>
                      <a:pPr algn="ctr"/>
                      <a:endParaRPr lang="fr-FR" sz="2000" dirty="0">
                        <a:solidFill>
                          <a:srgbClr val="115076"/>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4178004420"/>
                  </a:ext>
                </a:extLst>
              </a:tr>
              <a:tr h="504000">
                <a:tc>
                  <a:txBody>
                    <a:bodyPr/>
                    <a:lstStyle/>
                    <a:p>
                      <a:endParaRPr lang="fr-FR" sz="2000" dirty="0">
                        <a:solidFill>
                          <a:srgbClr val="115076"/>
                        </a:solidFill>
                      </a:endParaRPr>
                    </a:p>
                  </a:txBody>
                  <a:tcPr/>
                </a:tc>
                <a:tc>
                  <a:txBody>
                    <a:bodyPr/>
                    <a:lstStyle/>
                    <a:p>
                      <a:pPr algn="l"/>
                      <a:r>
                        <a:rPr lang="fr-FR" sz="2000" b="1" dirty="0">
                          <a:solidFill>
                            <a:srgbClr val="E87D1E"/>
                          </a:solidFill>
                          <a:latin typeface="Century Gothic" panose="020B0502020202020204" pitchFamily="34" charset="0"/>
                          <a:cs typeface="Calibri Light" panose="020F0302020204030204" pitchFamily="34" charset="0"/>
                        </a:rPr>
                        <a:t>Ch</a:t>
                      </a:r>
                      <a:r>
                        <a:rPr lang="fr-FR" sz="2000" dirty="0">
                          <a:solidFill>
                            <a:srgbClr val="115076"/>
                          </a:solidFill>
                          <a:latin typeface="Century Gothic" panose="020B0502020202020204" pitchFamily="34" charset="0"/>
                        </a:rPr>
                        <a:t>arlène </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er</a:t>
                      </a:r>
                      <a:r>
                        <a:rPr lang="fr-FR" sz="2000" b="1" kern="1200" dirty="0">
                          <a:solidFill>
                            <a:srgbClr val="E87D1E"/>
                          </a:solidFill>
                          <a:latin typeface="Century Gothic" panose="020B0502020202020204" pitchFamily="34" charset="0"/>
                          <a:ea typeface="+mn-ea"/>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a:t>
                      </a:r>
                      <a:r>
                        <a:rPr lang="fr-FR" sz="2000" dirty="0">
                          <a:solidFill>
                            <a:srgbClr val="104F75"/>
                          </a:solidFill>
                          <a:latin typeface="Century Gothic" panose="020B0502020202020204" pitchFamily="34" charset="0"/>
                          <a:cs typeface="Calibri Light" panose="020F0302020204030204" pitchFamily="34" charset="0"/>
                        </a:rPr>
                        <a:t> une </a:t>
                      </a:r>
                      <a:r>
                        <a:rPr lang="fr-FR" sz="2000" b="1" dirty="0">
                          <a:solidFill>
                            <a:srgbClr val="E87D1E"/>
                          </a:solidFill>
                          <a:latin typeface="Century Gothic" panose="020B0502020202020204" pitchFamily="34" charset="0"/>
                          <a:cs typeface="Calibri Light" panose="020F0302020204030204" pitchFamily="34" charset="0"/>
                        </a:rPr>
                        <a:t>ch</a:t>
                      </a:r>
                      <a:r>
                        <a:rPr lang="fr-FR" sz="2000" dirty="0">
                          <a:solidFill>
                            <a:srgbClr val="104F75"/>
                          </a:solidFill>
                          <a:latin typeface="Century Gothic" panose="020B0502020202020204" pitchFamily="34" charset="0"/>
                          <a:cs typeface="Calibri Light" panose="020F0302020204030204" pitchFamily="34" charset="0"/>
                        </a:rPr>
                        <a:t>emise </a:t>
                      </a:r>
                      <a:r>
                        <a:rPr lang="fr-FR" sz="2000" kern="1200" dirty="0">
                          <a:solidFill>
                            <a:srgbClr val="104F75"/>
                          </a:solidFill>
                          <a:latin typeface="Century Gothic" panose="020B0502020202020204" pitchFamily="34" charset="0"/>
                          <a:ea typeface="+mn-ea"/>
                          <a:cs typeface="Calibri Light" panose="020F0302020204030204" pitchFamily="34" charset="0"/>
                        </a:rPr>
                        <a:t>sans</a:t>
                      </a:r>
                      <a:r>
                        <a:rPr lang="fr-FR" sz="2000" b="1" dirty="0">
                          <a:solidFill>
                            <a:srgbClr val="E87D1E"/>
                          </a:solidFill>
                          <a:latin typeface="Century Gothic" panose="020B0502020202020204" pitchFamily="34" charset="0"/>
                          <a:cs typeface="Calibri Light" panose="020F0302020204030204" pitchFamily="34" charset="0"/>
                        </a:rPr>
                        <a:t> </a:t>
                      </a:r>
                      <a:r>
                        <a:rPr lang="fr-FR" sz="2000" kern="1200" dirty="0">
                          <a:solidFill>
                            <a:srgbClr val="104F75"/>
                          </a:solidFill>
                          <a:latin typeface="Century Gothic" panose="020B0502020202020204" pitchFamily="34" charset="0"/>
                          <a:ea typeface="+mn-ea"/>
                          <a:cs typeface="Calibri Light" panose="020F0302020204030204" pitchFamily="34" charset="0"/>
                        </a:rPr>
                        <a:t>man</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es. </a:t>
                      </a:r>
                    </a:p>
                  </a:txBody>
                  <a:tcPr/>
                </a:tc>
                <a:tc>
                  <a:txBody>
                    <a:bodyPr/>
                    <a:lstStyle/>
                    <a:p>
                      <a:pPr algn="ctr"/>
                      <a:endParaRPr lang="fr-FR" sz="2000" dirty="0">
                        <a:solidFill>
                          <a:srgbClr val="115076"/>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000" i="0" dirty="0">
                          <a:solidFill>
                            <a:srgbClr val="115076"/>
                          </a:solidFill>
                          <a:latin typeface="Century Gothic" panose="020B0502020202020204" pitchFamily="34" charset="0"/>
                        </a:rPr>
                        <a:t>Édi</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 est sympa</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ique mais son </a:t>
                      </a:r>
                      <a:r>
                        <a:rPr lang="fr-FR" sz="2000" b="1" i="0" dirty="0">
                          <a:solidFill>
                            <a:srgbClr val="E87D1E"/>
                          </a:solidFill>
                          <a:latin typeface="Century Gothic" panose="020B050202020202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apeau est</a:t>
                      </a:r>
                      <a:r>
                        <a:rPr lang="fr-FR" sz="2000" b="1" i="0" dirty="0">
                          <a:solidFill>
                            <a:srgbClr val="E87D1E"/>
                          </a:solidFill>
                          <a:latin typeface="Century Gothic" panose="020B0502020202020204" pitchFamily="34" charset="0"/>
                        </a:rPr>
                        <a:t> </a:t>
                      </a:r>
                      <a:r>
                        <a:rPr lang="fr-FR" sz="2000" kern="1200" dirty="0">
                          <a:solidFill>
                            <a:srgbClr val="104F75"/>
                          </a:solidFill>
                          <a:latin typeface="Century Gothic" panose="020B0502020202020204" pitchFamily="34" charset="0"/>
                          <a:ea typeface="+mn-ea"/>
                          <a:cs typeface="Calibri Light" panose="020F0302020204030204" pitchFamily="34" charset="0"/>
                        </a:rPr>
                        <a:t>mo</a:t>
                      </a:r>
                      <a:r>
                        <a:rPr lang="fr-FR" sz="2000" b="1" i="0" dirty="0">
                          <a:solidFill>
                            <a:srgbClr val="E87D1E"/>
                          </a:solidFill>
                          <a:latin typeface="Century Gothic" panose="020B050202020202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4218684469"/>
                  </a:ext>
                </a:extLst>
              </a:tr>
              <a:tr h="504000">
                <a:tc>
                  <a:txBody>
                    <a:bodyPr/>
                    <a:lstStyle/>
                    <a:p>
                      <a:endParaRPr lang="fr-FR" sz="2000" dirty="0">
                        <a:solidFill>
                          <a:srgbClr val="115076"/>
                        </a:solidFill>
                      </a:endParaRPr>
                    </a:p>
                  </a:txBody>
                  <a:tcPr/>
                </a:tc>
                <a:tc>
                  <a:txBody>
                    <a:bodyPr/>
                    <a:lstStyle/>
                    <a:p>
                      <a:pPr algn="l"/>
                      <a:r>
                        <a:rPr lang="fr-FR" sz="2000" b="1" kern="1200" dirty="0">
                          <a:solidFill>
                            <a:srgbClr val="E87D1E"/>
                          </a:solidFill>
                          <a:latin typeface="Century Gothic" panose="020B0502020202020204" pitchFamily="34" charset="0"/>
                          <a:ea typeface="+mn-ea"/>
                          <a:cs typeface="Calibri Light" panose="020F0302020204030204" pitchFamily="34" charset="0"/>
                        </a:rPr>
                        <a:t>Th</a:t>
                      </a:r>
                      <a:r>
                        <a:rPr lang="fr-FR" sz="2000" i="0" dirty="0">
                          <a:solidFill>
                            <a:srgbClr val="115076"/>
                          </a:solidFill>
                          <a:latin typeface="Century Gothic" panose="020B0502020202020204" pitchFamily="34" charset="0"/>
                        </a:rPr>
                        <a:t>ierry </a:t>
                      </a:r>
                      <a:r>
                        <a:rPr lang="fr-FR" sz="2000" kern="1200" dirty="0">
                          <a:solidFill>
                            <a:srgbClr val="104F75"/>
                          </a:solidFill>
                          <a:latin typeface="Century Gothic" panose="020B0502020202020204" pitchFamily="34" charset="0"/>
                          <a:ea typeface="+mn-ea"/>
                          <a:cs typeface="Calibri Light" panose="020F0302020204030204" pitchFamily="34" charset="0"/>
                        </a:rPr>
                        <a:t>mar</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 sur </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aque</a:t>
                      </a:r>
                      <a:r>
                        <a:rPr lang="fr-FR" sz="2000" b="1" dirty="0">
                          <a:solidFill>
                            <a:srgbClr val="E87D1E"/>
                          </a:solidFill>
                          <a:latin typeface="Century Gothic" panose="020B0502020202020204" pitchFamily="34" charset="0"/>
                          <a:cs typeface="Calibri Light" panose="020F0302020204030204" pitchFamily="34" charset="0"/>
                        </a:rPr>
                        <a:t> ch</a:t>
                      </a:r>
                      <a:r>
                        <a:rPr lang="fr-FR" sz="2000" kern="1200" dirty="0">
                          <a:solidFill>
                            <a:srgbClr val="104F75"/>
                          </a:solidFill>
                          <a:latin typeface="Century Gothic" panose="020B0502020202020204" pitchFamily="34" charset="0"/>
                          <a:ea typeface="+mn-ea"/>
                          <a:cs typeface="Calibri Light" panose="020F0302020204030204" pitchFamily="34" charset="0"/>
                        </a:rPr>
                        <a:t>emin</a:t>
                      </a:r>
                      <a:r>
                        <a:rPr lang="fr-FR" sz="2000" b="1" dirty="0">
                          <a:solidFill>
                            <a:srgbClr val="E87D1E"/>
                          </a:solidFill>
                          <a:latin typeface="Century Gothic" panose="020B0502020202020204" pitchFamily="34" charset="0"/>
                          <a:cs typeface="Calibri Light" panose="020F0302020204030204" pitchFamily="34" charset="0"/>
                        </a:rPr>
                        <a:t> </a:t>
                      </a:r>
                      <a:r>
                        <a:rPr lang="fr-FR" sz="2000" i="0" dirty="0">
                          <a:solidFill>
                            <a:srgbClr val="115076"/>
                          </a:solidFill>
                          <a:latin typeface="Century Gothic" panose="020B0502020202020204" pitchFamily="34" charset="0"/>
                        </a:rPr>
                        <a:t>sans </a:t>
                      </a:r>
                      <a:r>
                        <a:rPr lang="fr-FR" sz="2000" b="1" dirty="0">
                          <a:solidFill>
                            <a:srgbClr val="E87D1E"/>
                          </a:solidFill>
                          <a:latin typeface="Century Gothic" panose="020B0502020202020204" pitchFamily="34" charset="0"/>
                          <a:cs typeface="Calibri Light" panose="020F0302020204030204" pitchFamily="34" charset="0"/>
                        </a:rPr>
                        <a:t>ch</a:t>
                      </a:r>
                      <a:r>
                        <a:rPr lang="fr-FR" sz="2000" i="0" dirty="0">
                          <a:solidFill>
                            <a:srgbClr val="115076"/>
                          </a:solidFill>
                          <a:latin typeface="Century Gothic" panose="020B0502020202020204" pitchFamily="34" charset="0"/>
                        </a:rPr>
                        <a:t>anger de </a:t>
                      </a:r>
                      <a:r>
                        <a:rPr lang="fr-FR" sz="2000" b="1" kern="1200" dirty="0">
                          <a:solidFill>
                            <a:srgbClr val="E87D1E"/>
                          </a:solidFill>
                          <a:latin typeface="Century Gothic" panose="020B0502020202020204" pitchFamily="34" charset="0"/>
                          <a:ea typeface="+mn-ea"/>
                          <a:cs typeface="Calibri Light" panose="020F0302020204030204" pitchFamily="34" charset="0"/>
                        </a:rPr>
                        <a:t>ch</a:t>
                      </a:r>
                      <a:r>
                        <a:rPr lang="fr-FR" sz="2000" i="0" dirty="0">
                          <a:solidFill>
                            <a:srgbClr val="115076"/>
                          </a:solidFill>
                          <a:latin typeface="Century Gothic" panose="020B0502020202020204" pitchFamily="34" charset="0"/>
                        </a:rPr>
                        <a:t>aussures.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3161106014"/>
                  </a:ext>
                </a:extLst>
              </a:tr>
              <a:tr h="504000">
                <a:tc>
                  <a:txBody>
                    <a:bodyPr/>
                    <a:lstStyle/>
                    <a:p>
                      <a:endParaRPr lang="fr-FR" sz="2000" dirty="0">
                        <a:solidFill>
                          <a:srgbClr val="115076"/>
                        </a:solidFill>
                      </a:endParaRPr>
                    </a:p>
                  </a:txBody>
                  <a:tcPr/>
                </a:tc>
                <a:tc>
                  <a:txBody>
                    <a:bodyPr/>
                    <a:lstStyle/>
                    <a:p>
                      <a:pPr algn="l"/>
                      <a:r>
                        <a:rPr lang="fr-FR" sz="2000" i="0" dirty="0">
                          <a:solidFill>
                            <a:srgbClr val="115076"/>
                          </a:solidFill>
                          <a:latin typeface="Century Gothic" panose="020B0502020202020204" pitchFamily="34" charset="0"/>
                        </a:rPr>
                        <a:t>L'a</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énien </a:t>
                      </a:r>
                      <a:r>
                        <a:rPr lang="fr-FR" sz="2000" b="1" i="0" kern="1200" dirty="0">
                          <a:solidFill>
                            <a:srgbClr val="E87D1E"/>
                          </a:solidFill>
                          <a:latin typeface="Century Gothic" panose="020B0502020202020204" pitchFamily="34" charset="0"/>
                          <a:ea typeface="+mn-ea"/>
                          <a:cs typeface="+mn-cs"/>
                        </a:rPr>
                        <a:t>ch</a:t>
                      </a:r>
                      <a:r>
                        <a:rPr lang="fr-FR" sz="2000" i="0" dirty="0">
                          <a:solidFill>
                            <a:srgbClr val="115076"/>
                          </a:solidFill>
                          <a:latin typeface="Century Gothic" panose="020B0502020202020204" pitchFamily="34" charset="0"/>
                        </a:rPr>
                        <a:t>armant aime les bonbons à la men</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2582674464"/>
                  </a:ext>
                </a:extLst>
              </a:tr>
              <a:tr h="504000">
                <a:tc>
                  <a:txBody>
                    <a:bodyPr/>
                    <a:lstStyle/>
                    <a:p>
                      <a:endParaRPr lang="fr-FR" sz="2000" dirty="0">
                        <a:solidFill>
                          <a:srgbClr val="115076"/>
                        </a:solidFill>
                      </a:endParaRPr>
                    </a:p>
                  </a:txBody>
                  <a:tcPr/>
                </a:tc>
                <a:tc>
                  <a:txBody>
                    <a:bodyPr/>
                    <a:lstStyle/>
                    <a:p>
                      <a:pPr algn="l"/>
                      <a:r>
                        <a:rPr lang="fr-FR" sz="2000" i="0" dirty="0">
                          <a:solidFill>
                            <a:srgbClr val="115076"/>
                          </a:solidFill>
                          <a:latin typeface="Century Gothic" panose="020B0502020202020204" pitchFamily="34" charset="0"/>
                        </a:rPr>
                        <a:t>Sa</a:t>
                      </a:r>
                      <a:r>
                        <a:rPr lang="fr-FR" sz="2000" b="1" i="0" kern="1200" dirty="0">
                          <a:solidFill>
                            <a:srgbClr val="E87D1E"/>
                          </a:solidFill>
                          <a:latin typeface="Century Gothic" panose="020B0502020202020204" pitchFamily="34" charset="0"/>
                          <a:ea typeface="+mn-ea"/>
                          <a:cs typeface="+mn-cs"/>
                        </a:rPr>
                        <a:t>ch</a:t>
                      </a:r>
                      <a:r>
                        <a:rPr lang="fr-FR" sz="2000" i="0" dirty="0">
                          <a:solidFill>
                            <a:srgbClr val="115076"/>
                          </a:solidFill>
                          <a:latin typeface="Century Gothic" panose="020B0502020202020204" pitchFamily="34" charset="0"/>
                        </a:rPr>
                        <a:t>a le professeur de </a:t>
                      </a:r>
                      <a:r>
                        <a:rPr lang="fr-FR" sz="2000" b="1" i="0" kern="1200" dirty="0">
                          <a:solidFill>
                            <a:srgbClr val="E87D1E"/>
                          </a:solidFill>
                          <a:latin typeface="Century Gothic" panose="020B0502020202020204" pitchFamily="34" charset="0"/>
                          <a:ea typeface="+mn-ea"/>
                          <a:cs typeface="+mn-cs"/>
                        </a:rPr>
                        <a:t>ch</a:t>
                      </a:r>
                      <a:r>
                        <a:rPr lang="fr-FR" sz="2000" i="0" dirty="0">
                          <a:solidFill>
                            <a:srgbClr val="115076"/>
                          </a:solidFill>
                          <a:latin typeface="Century Gothic" panose="020B0502020202020204" pitchFamily="34" charset="0"/>
                        </a:rPr>
                        <a:t>imie aime les ma</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s et l'é</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ique.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3196236344"/>
                  </a:ext>
                </a:extLst>
              </a:tr>
            </a:tbl>
          </a:graphicData>
        </a:graphic>
      </p:graphicFrame>
      <p:pic>
        <p:nvPicPr>
          <p:cNvPr id="12" name="Picture 11" descr="background rectangle">
            <a:extLst>
              <a:ext uri="{FF2B5EF4-FFF2-40B4-BE49-F238E27FC236}">
                <a16:creationId xmlns:a16="http://schemas.microsoft.com/office/drawing/2014/main" id="{FF6D8AD7-D86A-E142-8949-6CC1085A09D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561114" cy="867128"/>
          </a:xfrm>
          <a:prstGeom prst="rect">
            <a:avLst/>
          </a:prstGeom>
        </p:spPr>
      </p:pic>
      <p:sp>
        <p:nvSpPr>
          <p:cNvPr id="13" name="Title 3">
            <a:extLst>
              <a:ext uri="{FF2B5EF4-FFF2-40B4-BE49-F238E27FC236}">
                <a16:creationId xmlns:a16="http://schemas.microsoft.com/office/drawing/2014/main" id="{0784ACE5-FE66-1649-834A-593883EF750F}"/>
              </a:ext>
            </a:extLst>
          </p:cNvPr>
          <p:cNvSpPr>
            <a:spLocks noGrp="1"/>
          </p:cNvSpPr>
          <p:nvPr>
            <p:ph type="title"/>
          </p:nvPr>
        </p:nvSpPr>
        <p:spPr>
          <a:xfrm>
            <a:off x="0" y="296864"/>
            <a:ext cx="4561114" cy="707849"/>
          </a:xfrm>
        </p:spPr>
        <p:txBody>
          <a:bodyPr>
            <a:normAutofit/>
          </a:bodyPr>
          <a:lstStyle/>
          <a:p>
            <a:r>
              <a:rPr lang="fr-FR" sz="3600" b="1" dirty="0">
                <a:solidFill>
                  <a:schemeClr val="bg1"/>
                </a:solidFill>
              </a:rPr>
              <a:t>Des virelangues</a:t>
            </a:r>
          </a:p>
        </p:txBody>
      </p:sp>
      <p:sp>
        <p:nvSpPr>
          <p:cNvPr id="15" name="Rounded Rectangle 46">
            <a:extLst>
              <a:ext uri="{FF2B5EF4-FFF2-40B4-BE49-F238E27FC236}">
                <a16:creationId xmlns:a16="http://schemas.microsoft.com/office/drawing/2014/main" id="{ADA090E7-4D30-5D47-905C-D33C87B1DCA9}"/>
              </a:ext>
            </a:extLst>
          </p:cNvPr>
          <p:cNvSpPr/>
          <p:nvPr/>
        </p:nvSpPr>
        <p:spPr>
          <a:xfrm>
            <a:off x="9869215" y="249869"/>
            <a:ext cx="2040706" cy="44613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0" name="Action Button: Custom 16">
            <a:hlinkClick r:id="" action="ppaction://noaction" highlightClick="1">
              <a:snd r:embed="rId4" name="cinq chiens_SLOW.wav"/>
            </a:hlinkClick>
            <a:extLst>
              <a:ext uri="{FF2B5EF4-FFF2-40B4-BE49-F238E27FC236}">
                <a16:creationId xmlns:a16="http://schemas.microsoft.com/office/drawing/2014/main" id="{16557768-3DFD-134E-8546-0408594AF071}"/>
              </a:ext>
            </a:extLst>
          </p:cNvPr>
          <p:cNvSpPr/>
          <p:nvPr/>
        </p:nvSpPr>
        <p:spPr>
          <a:xfrm>
            <a:off x="264007" y="30882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5" name="charlene cherche_SLOW.wav"/>
            </a:hlinkClick>
            <a:extLst>
              <a:ext uri="{FF2B5EF4-FFF2-40B4-BE49-F238E27FC236}">
                <a16:creationId xmlns:a16="http://schemas.microsoft.com/office/drawing/2014/main" id="{56DDED3F-FFB6-554A-97CE-0958EC1686C3}"/>
              </a:ext>
            </a:extLst>
          </p:cNvPr>
          <p:cNvSpPr/>
          <p:nvPr/>
        </p:nvSpPr>
        <p:spPr>
          <a:xfrm>
            <a:off x="264007" y="35613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6" name="edith est_SLOW.wav"/>
            </a:hlinkClick>
            <a:extLst>
              <a:ext uri="{FF2B5EF4-FFF2-40B4-BE49-F238E27FC236}">
                <a16:creationId xmlns:a16="http://schemas.microsoft.com/office/drawing/2014/main" id="{2F6A36DB-F35B-3F41-8FEC-16C34FBE20AB}"/>
              </a:ext>
            </a:extLst>
          </p:cNvPr>
          <p:cNvSpPr/>
          <p:nvPr/>
        </p:nvSpPr>
        <p:spPr>
          <a:xfrm>
            <a:off x="264007" y="40687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7" name="thierry marche_SLOW.wav"/>
            </a:hlinkClick>
            <a:extLst>
              <a:ext uri="{FF2B5EF4-FFF2-40B4-BE49-F238E27FC236}">
                <a16:creationId xmlns:a16="http://schemas.microsoft.com/office/drawing/2014/main" id="{D7149426-7D09-6A4C-A3A1-C2631C66BB85}"/>
              </a:ext>
            </a:extLst>
          </p:cNvPr>
          <p:cNvSpPr/>
          <p:nvPr/>
        </p:nvSpPr>
        <p:spPr>
          <a:xfrm>
            <a:off x="264007" y="46051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8" name="lathenien charmant_SLOW.wav"/>
            </a:hlinkClick>
            <a:extLst>
              <a:ext uri="{FF2B5EF4-FFF2-40B4-BE49-F238E27FC236}">
                <a16:creationId xmlns:a16="http://schemas.microsoft.com/office/drawing/2014/main" id="{333F6AD5-2BC6-CA40-8576-05202C6F0517}"/>
              </a:ext>
            </a:extLst>
          </p:cNvPr>
          <p:cNvSpPr/>
          <p:nvPr/>
        </p:nvSpPr>
        <p:spPr>
          <a:xfrm>
            <a:off x="264007" y="50961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sacha le prof_SLOW.wav"/>
            </a:hlinkClick>
            <a:extLst>
              <a:ext uri="{FF2B5EF4-FFF2-40B4-BE49-F238E27FC236}">
                <a16:creationId xmlns:a16="http://schemas.microsoft.com/office/drawing/2014/main" id="{94FF22B7-702B-7C47-94B5-EEC1C3B12C99}"/>
              </a:ext>
            </a:extLst>
          </p:cNvPr>
          <p:cNvSpPr/>
          <p:nvPr/>
        </p:nvSpPr>
        <p:spPr>
          <a:xfrm>
            <a:off x="264007" y="56035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5" name="Rectangle 74">
            <a:extLst>
              <a:ext uri="{FF2B5EF4-FFF2-40B4-BE49-F238E27FC236}">
                <a16:creationId xmlns:a16="http://schemas.microsoft.com/office/drawing/2014/main" id="{885C8889-375B-F94E-9C34-DBDEDFA395DE}"/>
              </a:ext>
            </a:extLst>
          </p:cNvPr>
          <p:cNvSpPr/>
          <p:nvPr/>
        </p:nvSpPr>
        <p:spPr>
          <a:xfrm>
            <a:off x="850948" y="3093306"/>
            <a:ext cx="473069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6" name="Rectangle 75">
            <a:extLst>
              <a:ext uri="{FF2B5EF4-FFF2-40B4-BE49-F238E27FC236}">
                <a16:creationId xmlns:a16="http://schemas.microsoft.com/office/drawing/2014/main" id="{D2B20677-6F9D-9646-A0E1-47CC9B5ED33D}"/>
              </a:ext>
            </a:extLst>
          </p:cNvPr>
          <p:cNvSpPr/>
          <p:nvPr/>
        </p:nvSpPr>
        <p:spPr>
          <a:xfrm>
            <a:off x="774285" y="3618454"/>
            <a:ext cx="5869749"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77" name="Rectangle 76">
            <a:extLst>
              <a:ext uri="{FF2B5EF4-FFF2-40B4-BE49-F238E27FC236}">
                <a16:creationId xmlns:a16="http://schemas.microsoft.com/office/drawing/2014/main" id="{1EDFF550-64C5-4842-BF14-5DACDAC6CCAF}"/>
              </a:ext>
            </a:extLst>
          </p:cNvPr>
          <p:cNvSpPr/>
          <p:nvPr/>
        </p:nvSpPr>
        <p:spPr>
          <a:xfrm>
            <a:off x="774285" y="4100669"/>
            <a:ext cx="797077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8" name="Rectangle 77">
            <a:extLst>
              <a:ext uri="{FF2B5EF4-FFF2-40B4-BE49-F238E27FC236}">
                <a16:creationId xmlns:a16="http://schemas.microsoft.com/office/drawing/2014/main" id="{6E66DDFD-E73B-534B-96C4-926E040B1432}"/>
              </a:ext>
            </a:extLst>
          </p:cNvPr>
          <p:cNvSpPr/>
          <p:nvPr/>
        </p:nvSpPr>
        <p:spPr>
          <a:xfrm>
            <a:off x="774285" y="4621605"/>
            <a:ext cx="7970772"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rPr>
              <a:t>#</a:t>
            </a:r>
          </a:p>
        </p:txBody>
      </p:sp>
      <p:sp>
        <p:nvSpPr>
          <p:cNvPr id="79" name="Rectangle 78">
            <a:extLst>
              <a:ext uri="{FF2B5EF4-FFF2-40B4-BE49-F238E27FC236}">
                <a16:creationId xmlns:a16="http://schemas.microsoft.com/office/drawing/2014/main" id="{20ED959C-8802-7E46-BE0B-4029B129E2FF}"/>
              </a:ext>
            </a:extLst>
          </p:cNvPr>
          <p:cNvSpPr/>
          <p:nvPr/>
        </p:nvSpPr>
        <p:spPr>
          <a:xfrm>
            <a:off x="774285" y="5096189"/>
            <a:ext cx="797077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593C5305-1F9A-494A-A419-6E317145D148}"/>
              </a:ext>
            </a:extLst>
          </p:cNvPr>
          <p:cNvSpPr/>
          <p:nvPr/>
        </p:nvSpPr>
        <p:spPr>
          <a:xfrm>
            <a:off x="850948" y="5588564"/>
            <a:ext cx="7682790"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62" name="Rectangle 61">
            <a:extLst>
              <a:ext uri="{FF2B5EF4-FFF2-40B4-BE49-F238E27FC236}">
                <a16:creationId xmlns:a16="http://schemas.microsoft.com/office/drawing/2014/main" id="{BD9FE614-07EB-495E-AA36-9367B2999A11}"/>
              </a:ext>
            </a:extLst>
          </p:cNvPr>
          <p:cNvSpPr/>
          <p:nvPr/>
        </p:nvSpPr>
        <p:spPr>
          <a:xfrm>
            <a:off x="10946708" y="3086709"/>
            <a:ext cx="717714"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3" name="Rectangle 62">
            <a:extLst>
              <a:ext uri="{FF2B5EF4-FFF2-40B4-BE49-F238E27FC236}">
                <a16:creationId xmlns:a16="http://schemas.microsoft.com/office/drawing/2014/main" id="{8BF82212-4871-4753-84E7-D8CBD882B39A}"/>
              </a:ext>
            </a:extLst>
          </p:cNvPr>
          <p:cNvSpPr/>
          <p:nvPr/>
        </p:nvSpPr>
        <p:spPr>
          <a:xfrm>
            <a:off x="10853929" y="3663688"/>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64" name="Rectangle 63">
            <a:extLst>
              <a:ext uri="{FF2B5EF4-FFF2-40B4-BE49-F238E27FC236}">
                <a16:creationId xmlns:a16="http://schemas.microsoft.com/office/drawing/2014/main" id="{D2C27605-0D69-4B50-A422-D733F8B847FC}"/>
              </a:ext>
            </a:extLst>
          </p:cNvPr>
          <p:cNvSpPr/>
          <p:nvPr/>
        </p:nvSpPr>
        <p:spPr>
          <a:xfrm>
            <a:off x="9516068" y="4097571"/>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5" name="Rectangle 64">
            <a:extLst>
              <a:ext uri="{FF2B5EF4-FFF2-40B4-BE49-F238E27FC236}">
                <a16:creationId xmlns:a16="http://schemas.microsoft.com/office/drawing/2014/main" id="{E8B66F6A-5088-44B3-A80C-D00368752E41}"/>
              </a:ext>
            </a:extLst>
          </p:cNvPr>
          <p:cNvSpPr/>
          <p:nvPr/>
        </p:nvSpPr>
        <p:spPr>
          <a:xfrm>
            <a:off x="9516068" y="4097571"/>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6" name="Rectangle 65">
            <a:extLst>
              <a:ext uri="{FF2B5EF4-FFF2-40B4-BE49-F238E27FC236}">
                <a16:creationId xmlns:a16="http://schemas.microsoft.com/office/drawing/2014/main" id="{3C497ECD-43E0-4D3F-B9B8-A66E1C7E649C}"/>
              </a:ext>
            </a:extLst>
          </p:cNvPr>
          <p:cNvSpPr/>
          <p:nvPr/>
        </p:nvSpPr>
        <p:spPr>
          <a:xfrm>
            <a:off x="10857116" y="4121377"/>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1" name="Rectangle 70">
            <a:extLst>
              <a:ext uri="{FF2B5EF4-FFF2-40B4-BE49-F238E27FC236}">
                <a16:creationId xmlns:a16="http://schemas.microsoft.com/office/drawing/2014/main" id="{50589ACB-8B9D-46D9-AB58-DBA70CAE85BE}"/>
              </a:ext>
            </a:extLst>
          </p:cNvPr>
          <p:cNvSpPr/>
          <p:nvPr/>
        </p:nvSpPr>
        <p:spPr>
          <a:xfrm>
            <a:off x="9516068" y="4622215"/>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21CD9E33-AEC5-473F-B3CA-F406BB21255C}"/>
              </a:ext>
            </a:extLst>
          </p:cNvPr>
          <p:cNvSpPr/>
          <p:nvPr/>
        </p:nvSpPr>
        <p:spPr>
          <a:xfrm>
            <a:off x="10815765" y="4613663"/>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CB493002-2200-4873-BB93-94FB923AA3FB}"/>
              </a:ext>
            </a:extLst>
          </p:cNvPr>
          <p:cNvSpPr/>
          <p:nvPr/>
        </p:nvSpPr>
        <p:spPr>
          <a:xfrm>
            <a:off x="9598769" y="5129755"/>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3" name="Rectangle 82">
            <a:extLst>
              <a:ext uri="{FF2B5EF4-FFF2-40B4-BE49-F238E27FC236}">
                <a16:creationId xmlns:a16="http://schemas.microsoft.com/office/drawing/2014/main" id="{EFD370D1-6490-4684-B282-A6F2F458A7D2}"/>
              </a:ext>
            </a:extLst>
          </p:cNvPr>
          <p:cNvSpPr/>
          <p:nvPr/>
        </p:nvSpPr>
        <p:spPr>
          <a:xfrm>
            <a:off x="10988057" y="5098151"/>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5" name="Rectangle 84">
            <a:extLst>
              <a:ext uri="{FF2B5EF4-FFF2-40B4-BE49-F238E27FC236}">
                <a16:creationId xmlns:a16="http://schemas.microsoft.com/office/drawing/2014/main" id="{12B55054-AC66-4A34-A5A6-45775F075743}"/>
              </a:ext>
            </a:extLst>
          </p:cNvPr>
          <p:cNvSpPr/>
          <p:nvPr/>
        </p:nvSpPr>
        <p:spPr>
          <a:xfrm>
            <a:off x="9557418" y="5620670"/>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86" name="Rectangle 85">
            <a:extLst>
              <a:ext uri="{FF2B5EF4-FFF2-40B4-BE49-F238E27FC236}">
                <a16:creationId xmlns:a16="http://schemas.microsoft.com/office/drawing/2014/main" id="{B7D537E6-F0CA-405A-BC4B-73C87CAD27FE}"/>
              </a:ext>
            </a:extLst>
          </p:cNvPr>
          <p:cNvSpPr/>
          <p:nvPr/>
        </p:nvSpPr>
        <p:spPr>
          <a:xfrm>
            <a:off x="10857116" y="5625688"/>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302E78B5-AEC3-4F53-9F04-266B4073F25C}"/>
              </a:ext>
            </a:extLst>
          </p:cNvPr>
          <p:cNvSpPr txBox="1"/>
          <p:nvPr/>
        </p:nvSpPr>
        <p:spPr>
          <a:xfrm>
            <a:off x="4583226" y="321551"/>
            <a:ext cx="50155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Écoute. Combien de fois entends-tu les </a:t>
            </a:r>
            <a:r>
              <a:rPr kumimoji="0" lang="fr-FR"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SSCs</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 et [</a:t>
            </a:r>
            <a:r>
              <a:rPr kumimoji="0" lang="fr-FR"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p>
        </p:txBody>
      </p:sp>
      <p:sp>
        <p:nvSpPr>
          <p:cNvPr id="31" name="Speech Bubble: Rectangle with Corners Rounded 30">
            <a:extLst>
              <a:ext uri="{FF2B5EF4-FFF2-40B4-BE49-F238E27FC236}">
                <a16:creationId xmlns:a16="http://schemas.microsoft.com/office/drawing/2014/main" id="{9B564612-B72D-43FF-9D05-55B1505C2924}"/>
              </a:ext>
            </a:extLst>
          </p:cNvPr>
          <p:cNvSpPr/>
          <p:nvPr/>
        </p:nvSpPr>
        <p:spPr>
          <a:xfrm>
            <a:off x="1439664" y="1440987"/>
            <a:ext cx="7523982" cy="845426"/>
          </a:xfrm>
          <a:prstGeom prst="wedgeRoundRectCallout">
            <a:avLst>
              <a:gd name="adj1" fmla="val -27421"/>
              <a:gd name="adj2" fmla="val -2161"/>
              <a:gd name="adj3" fmla="val 16667"/>
            </a:avLst>
          </a:prstGeom>
          <a:solidFill>
            <a:srgbClr val="104F75"/>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[t] sound the same, but in this task, if you hear a ‘t’ sound, it is written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5" name="Picture 4" descr="Logo&#10;&#10;Description automatically generated with medium confidence">
            <a:extLst>
              <a:ext uri="{FF2B5EF4-FFF2-40B4-BE49-F238E27FC236}">
                <a16:creationId xmlns:a16="http://schemas.microsoft.com/office/drawing/2014/main" id="{4E169178-CCFE-4D29-BCA7-5C3C5C0E81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22918" y="918993"/>
            <a:ext cx="1585693" cy="1454378"/>
          </a:xfrm>
          <a:prstGeom prst="rect">
            <a:avLst/>
          </a:prstGeom>
        </p:spPr>
      </p:pic>
    </p:spTree>
    <p:extLst>
      <p:ext uri="{BB962C8B-B14F-4D97-AF65-F5344CB8AC3E}">
        <p14:creationId xmlns:p14="http://schemas.microsoft.com/office/powerpoint/2010/main" val="35737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7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8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8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animBg="1"/>
      <p:bldP spid="80" grpId="0" animBg="1"/>
      <p:bldP spid="62" grpId="0" animBg="1"/>
      <p:bldP spid="63" grpId="0" animBg="1"/>
      <p:bldP spid="64" grpId="0" animBg="1"/>
      <p:bldP spid="65" grpId="0" animBg="1"/>
      <p:bldP spid="66" grpId="0" animBg="1"/>
      <p:bldP spid="71" grpId="0" animBg="1"/>
      <p:bldP spid="72" grpId="0" animBg="1"/>
      <p:bldP spid="82" grpId="0" animBg="1"/>
      <p:bldP spid="83" grpId="0" animBg="1"/>
      <p:bldP spid="85" grpId="0" animBg="1"/>
      <p:bldP spid="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36643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33" y="296864"/>
            <a:ext cx="8288114" cy="867128"/>
          </a:xfrm>
          <a:prstGeom prst="rect">
            <a:avLst/>
          </a:prstGeom>
        </p:spPr>
      </p:pic>
      <p:sp>
        <p:nvSpPr>
          <p:cNvPr id="4" name="Title 3"/>
          <p:cNvSpPr>
            <a:spLocks noGrp="1"/>
          </p:cNvSpPr>
          <p:nvPr>
            <p:ph type="title"/>
          </p:nvPr>
        </p:nvSpPr>
        <p:spPr>
          <a:xfrm>
            <a:off x="-1" y="296864"/>
            <a:ext cx="6956385"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cinq chiens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cinq chiens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cinq chiens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Cinq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iens</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assent six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[Five dogs chase six cats]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6" name="Picture 5" descr="Map&#10;&#10;Description automatically generated">
            <a:extLst>
              <a:ext uri="{FF2B5EF4-FFF2-40B4-BE49-F238E27FC236}">
                <a16:creationId xmlns:a16="http://schemas.microsoft.com/office/drawing/2014/main" id="{D869B53A-BAFC-49C3-A715-73E3842FC4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78296" y="3921522"/>
            <a:ext cx="2601873" cy="1880041"/>
          </a:xfrm>
          <a:prstGeom prst="rect">
            <a:avLst/>
          </a:prstGeom>
        </p:spPr>
      </p:pic>
      <p:pic>
        <p:nvPicPr>
          <p:cNvPr id="10" name="Picture 9" descr="A black and white cat&#10;&#10;Description automatically generated with medium confidence">
            <a:extLst>
              <a:ext uri="{FF2B5EF4-FFF2-40B4-BE49-F238E27FC236}">
                <a16:creationId xmlns:a16="http://schemas.microsoft.com/office/drawing/2014/main" id="{796BE1F3-B445-4D75-9479-C584E25660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6642" y="3696993"/>
            <a:ext cx="1906949" cy="2329098"/>
          </a:xfrm>
          <a:prstGeom prst="rect">
            <a:avLst/>
          </a:prstGeom>
        </p:spPr>
      </p:pic>
    </p:spTree>
    <p:extLst>
      <p:ext uri="{BB962C8B-B14F-4D97-AF65-F5344CB8AC3E}">
        <p14:creationId xmlns:p14="http://schemas.microsoft.com/office/powerpoint/2010/main" val="2710975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959438" cy="867128"/>
          </a:xfrm>
          <a:prstGeom prst="rect">
            <a:avLst/>
          </a:prstGeom>
        </p:spPr>
      </p:pic>
      <p:sp>
        <p:nvSpPr>
          <p:cNvPr id="4" name="Title 3"/>
          <p:cNvSpPr>
            <a:spLocks noGrp="1"/>
          </p:cNvSpPr>
          <p:nvPr>
            <p:ph type="title"/>
          </p:nvPr>
        </p:nvSpPr>
        <p:spPr>
          <a:xfrm>
            <a:off x="-1" y="296864"/>
            <a:ext cx="6920345"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charlene cherche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charlene cherche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charlene cherche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9901861"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arlène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er</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 une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emise sans man</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1" u="none" strike="noStrike" kern="1200" cap="none" spc="0" normalizeH="0" baseline="0" noProof="0" dirty="0">
                <a:ln>
                  <a:noFill/>
                </a:ln>
                <a:solidFill>
                  <a:srgbClr val="104F75"/>
                </a:solidFill>
                <a:effectLst/>
                <a:uLnTx/>
                <a:uFillTx/>
                <a:latin typeface="Century Gothic" panose="020F0302020204030204"/>
                <a:ea typeface="+mn-ea"/>
                <a:cs typeface="+mn-cs"/>
              </a:rPr>
              <a:t>Charl</a:t>
            </a:r>
            <a:r>
              <a:rPr kumimoji="0" lang="fr-FR" sz="28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a:t>
            </a:r>
            <a:r>
              <a:rPr kumimoji="0" lang="fr-FR" sz="2800" b="0" i="1" u="none" strike="noStrike" kern="1200" cap="none" spc="0" normalizeH="0" baseline="0" noProof="0" dirty="0">
                <a:ln>
                  <a:noFill/>
                </a:ln>
                <a:solidFill>
                  <a:srgbClr val="104F75"/>
                </a:solidFill>
                <a:effectLst/>
                <a:uLnTx/>
                <a:uFillTx/>
                <a:latin typeface="Century Gothic" panose="020F0302020204030204"/>
                <a:ea typeface="+mn-ea"/>
                <a:cs typeface="+mn-cs"/>
              </a:rPr>
              <a:t>ne</a:t>
            </a: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 is looking for a blouse with no sleeves.]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B705F2D3-DEE1-4A66-8345-1E2207100D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159"/>
          <a:stretch/>
        </p:blipFill>
        <p:spPr>
          <a:xfrm flipH="1">
            <a:off x="0" y="3529779"/>
            <a:ext cx="2412543" cy="2810872"/>
          </a:xfrm>
          <a:prstGeom prst="rect">
            <a:avLst/>
          </a:prstGeom>
        </p:spPr>
      </p:pic>
    </p:spTree>
    <p:extLst>
      <p:ext uri="{BB962C8B-B14F-4D97-AF65-F5344CB8AC3E}">
        <p14:creationId xmlns:p14="http://schemas.microsoft.com/office/powerpoint/2010/main" val="266970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459684" cy="867128"/>
          </a:xfrm>
          <a:prstGeom prst="rect">
            <a:avLst/>
          </a:prstGeom>
        </p:spPr>
      </p:pic>
      <p:sp>
        <p:nvSpPr>
          <p:cNvPr id="4" name="Title 3"/>
          <p:cNvSpPr>
            <a:spLocks noGrp="1"/>
          </p:cNvSpPr>
          <p:nvPr>
            <p:ph type="title"/>
          </p:nvPr>
        </p:nvSpPr>
        <p:spPr>
          <a:xfrm>
            <a:off x="0" y="296864"/>
            <a:ext cx="7242464"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edith est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edith est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edith est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9" y="2061837"/>
            <a:ext cx="9771232"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Édi</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 est sympa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ique mais son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apeau est mo</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1" u="none" strike="noStrike" kern="1200" cap="none" spc="0" normalizeH="0" baseline="0" noProof="0" dirty="0">
                <a:ln>
                  <a:noFill/>
                </a:ln>
                <a:solidFill>
                  <a:srgbClr val="104F75"/>
                </a:solidFill>
                <a:effectLst/>
                <a:uLnTx/>
                <a:uFillTx/>
                <a:latin typeface="Century Gothic" panose="020F0302020204030204"/>
                <a:ea typeface="+mn-ea"/>
                <a:cs typeface="+mn-cs"/>
              </a:rPr>
              <a:t>Édith</a:t>
            </a: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 is nice but her hat is ugly.]</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descr="A cartoon of a child&#10;&#10;Description automatically generated with low confidence">
            <a:extLst>
              <a:ext uri="{FF2B5EF4-FFF2-40B4-BE49-F238E27FC236}">
                <a16:creationId xmlns:a16="http://schemas.microsoft.com/office/drawing/2014/main" id="{33A624CA-A502-4FB5-82C4-28D1E7099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642" y="2755080"/>
            <a:ext cx="2394857" cy="3592286"/>
          </a:xfrm>
          <a:prstGeom prst="rect">
            <a:avLst/>
          </a:prstGeom>
        </p:spPr>
      </p:pic>
    </p:spTree>
    <p:extLst>
      <p:ext uri="{BB962C8B-B14F-4D97-AF65-F5344CB8AC3E}">
        <p14:creationId xmlns:p14="http://schemas.microsoft.com/office/powerpoint/2010/main" val="3400298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459684" cy="867128"/>
          </a:xfrm>
          <a:prstGeom prst="rect">
            <a:avLst/>
          </a:prstGeom>
        </p:spPr>
      </p:pic>
      <p:sp>
        <p:nvSpPr>
          <p:cNvPr id="4" name="Title 3"/>
          <p:cNvSpPr>
            <a:spLocks noGrp="1"/>
          </p:cNvSpPr>
          <p:nvPr>
            <p:ph type="title"/>
          </p:nvPr>
        </p:nvSpPr>
        <p:spPr>
          <a:xfrm>
            <a:off x="-1" y="296864"/>
            <a:ext cx="7003473"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thierry marche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thierry marche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thierry marche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ierry mar</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 sur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aque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emin sans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anger de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aussures.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[Thierry walks on every path without changing shoes.]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descr="A picture containing text, vector graphics&#10;&#10;Description automatically generated">
            <a:extLst>
              <a:ext uri="{FF2B5EF4-FFF2-40B4-BE49-F238E27FC236}">
                <a16:creationId xmlns:a16="http://schemas.microsoft.com/office/drawing/2014/main" id="{8B95E557-FC93-47E7-8970-AFE42853F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45" y="3095728"/>
            <a:ext cx="2324100" cy="3181655"/>
          </a:xfrm>
          <a:prstGeom prst="rect">
            <a:avLst/>
          </a:prstGeom>
        </p:spPr>
      </p:pic>
    </p:spTree>
    <p:extLst>
      <p:ext uri="{BB962C8B-B14F-4D97-AF65-F5344CB8AC3E}">
        <p14:creationId xmlns:p14="http://schemas.microsoft.com/office/powerpoint/2010/main" val="1401530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999684" cy="867128"/>
          </a:xfrm>
          <a:prstGeom prst="rect">
            <a:avLst/>
          </a:prstGeom>
        </p:spPr>
      </p:pic>
      <p:sp>
        <p:nvSpPr>
          <p:cNvPr id="4" name="Title 3"/>
          <p:cNvSpPr>
            <a:spLocks noGrp="1"/>
          </p:cNvSpPr>
          <p:nvPr>
            <p:ph type="title"/>
          </p:nvPr>
        </p:nvSpPr>
        <p:spPr>
          <a:xfrm>
            <a:off x="0" y="296864"/>
            <a:ext cx="7045036"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lathenien charmant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lathenien charmant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lathenien charmant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567138" y="2038389"/>
            <a:ext cx="9057723"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L’a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énien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armant aime les bonbons à la men</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[The charming man from Athens likes mint sweets.]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AC023751-9E1A-4EDE-AA60-DA7F2432FB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40441"/>
            <a:ext cx="1965956" cy="3277936"/>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2E84D990-5DE9-48EE-9A6E-E1DD741F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220" y="2589277"/>
            <a:ext cx="605757" cy="702327"/>
          </a:xfrm>
          <a:prstGeom prst="rect">
            <a:avLst/>
          </a:prstGeom>
        </p:spPr>
      </p:pic>
    </p:spTree>
    <p:extLst>
      <p:ext uri="{BB962C8B-B14F-4D97-AF65-F5344CB8AC3E}">
        <p14:creationId xmlns:p14="http://schemas.microsoft.com/office/powerpoint/2010/main" val="1437571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541328" cy="867128"/>
          </a:xfrm>
          <a:prstGeom prst="rect">
            <a:avLst/>
          </a:prstGeom>
        </p:spPr>
      </p:pic>
      <p:sp>
        <p:nvSpPr>
          <p:cNvPr id="4" name="Title 3"/>
          <p:cNvSpPr>
            <a:spLocks noGrp="1"/>
          </p:cNvSpPr>
          <p:nvPr>
            <p:ph type="title"/>
          </p:nvPr>
        </p:nvSpPr>
        <p:spPr>
          <a:xfrm>
            <a:off x="-1" y="296864"/>
            <a:ext cx="7117773"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sacha le prof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sacha le prof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sacha le prof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2505393" y="2038389"/>
            <a:ext cx="7540650" cy="26161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Sa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 le professeur de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imie aime les ma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s et l’é</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rPr>
              <a:t>Sacha the chemistry teacher likes maths and ethics.]</a:t>
            </a:r>
          </a:p>
        </p:txBody>
      </p:sp>
      <p:pic>
        <p:nvPicPr>
          <p:cNvPr id="3" name="Picture 2" descr="Diagram&#10;&#10;Description automatically generated with medium confidence">
            <a:extLst>
              <a:ext uri="{FF2B5EF4-FFF2-40B4-BE49-F238E27FC236}">
                <a16:creationId xmlns:a16="http://schemas.microsoft.com/office/drawing/2014/main" id="{E18395C7-B13A-4CBF-9329-AD174F87A9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201" b="5098"/>
          <a:stretch/>
        </p:blipFill>
        <p:spPr>
          <a:xfrm>
            <a:off x="180000" y="3599946"/>
            <a:ext cx="2312407" cy="2695129"/>
          </a:xfrm>
          <a:prstGeom prst="rect">
            <a:avLst/>
          </a:prstGeom>
        </p:spPr>
      </p:pic>
    </p:spTree>
    <p:extLst>
      <p:ext uri="{BB962C8B-B14F-4D97-AF65-F5344CB8AC3E}">
        <p14:creationId xmlns:p14="http://schemas.microsoft.com/office/powerpoint/2010/main" val="3927351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sp>
        <p:nvSpPr>
          <p:cNvPr id="4" name="TextBox 3"/>
          <p:cNvSpPr txBox="1"/>
          <p:nvPr/>
        </p:nvSpPr>
        <p:spPr>
          <a:xfrm>
            <a:off x="4904224" y="2309526"/>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51270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58389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301"/>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607"/>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heater masks">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4477" y="1839057"/>
            <a:ext cx="1729534" cy="1562439"/>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351656" y="4498273"/>
            <a:ext cx="148149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D60EDF84-67F6-4780-B0AD-F811625FA316}"/>
              </a:ext>
            </a:extLst>
          </p:cNvPr>
          <p:cNvSpPr/>
          <p:nvPr/>
        </p:nvSpPr>
        <p:spPr>
          <a:xfrm>
            <a:off x="4660575" y="5655319"/>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[method]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library with building and books">
            <a:extLst>
              <a:ext uri="{FF2B5EF4-FFF2-40B4-BE49-F238E27FC236}">
                <a16:creationId xmlns:a16="http://schemas.microsoft.com/office/drawing/2014/main" id="{4F26B3D8-64CC-41BA-8093-BD1C764B770D}"/>
              </a:ext>
            </a:extLst>
          </p:cNvPr>
          <p:cNvGrpSpPr/>
          <p:nvPr/>
        </p:nvGrpSpPr>
        <p:grpSpPr>
          <a:xfrm>
            <a:off x="8453140" y="1788758"/>
            <a:ext cx="2549453" cy="1559776"/>
            <a:chOff x="8438093" y="1328787"/>
            <a:chExt cx="2549453" cy="1559776"/>
          </a:xfrm>
        </p:grpSpPr>
        <p:pic>
          <p:nvPicPr>
            <p:cNvPr id="1026" name="Picture 2">
              <a:extLst>
                <a:ext uri="{FF2B5EF4-FFF2-40B4-BE49-F238E27FC236}">
                  <a16:creationId xmlns:a16="http://schemas.microsoft.com/office/drawing/2014/main" id="{E2556FE8-675C-476B-B0C7-DA62BE17E2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11088" y="1328787"/>
              <a:ext cx="1976458" cy="1470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ck Of Books Clip Art">
              <a:extLst>
                <a:ext uri="{FF2B5EF4-FFF2-40B4-BE49-F238E27FC236}">
                  <a16:creationId xmlns:a16="http://schemas.microsoft.com/office/drawing/2014/main" id="{DA209533-FEE2-47A4-8037-74AC227A35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38093" y="1828935"/>
              <a:ext cx="903696" cy="10596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slate with addition sum and apple">
            <a:extLst>
              <a:ext uri="{FF2B5EF4-FFF2-40B4-BE49-F238E27FC236}">
                <a16:creationId xmlns:a16="http://schemas.microsoft.com/office/drawing/2014/main" id="{6A84AD24-DF22-4BB7-A7FF-D2B32EDBF2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9078" y="4412966"/>
            <a:ext cx="1442517" cy="177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th thé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th bibliothe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6" name="th bibliothe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th sympathiqu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th sympathiqu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th méthod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th méthod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th math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2"/>
                                        </p:tgtEl>
                                        <p:attrNameLst>
                                          <p:attrName>style.visibility</p:attrName>
                                        </p:attrNameLst>
                                      </p:cBhvr>
                                      <p:to>
                                        <p:strVal val="visible"/>
                                      </p:to>
                                    </p:set>
                                    <p:animEffect transition="in" filter="fade">
                                      <p:cBhvr>
                                        <p:cTn id="68" dur="500"/>
                                        <p:tgtEl>
                                          <p:spTgt spid="1032"/>
                                        </p:tgtEl>
                                      </p:cBhvr>
                                    </p:animEffect>
                                  </p:childTnLst>
                                  <p:subTnLst>
                                    <p:audio>
                                      <p:cMediaNode>
                                        <p:cTn display="0" masterRel="sameClick">
                                          <p:stCondLst>
                                            <p:cond evt="begin" delay="0">
                                              <p:tn val="66"/>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400"/>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800"/>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6C1313F5-9062-8A4C-8A92-5F92FFEA5F92}"/>
              </a:ext>
            </a:extLst>
          </p:cNvPr>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2" name="Picture 2" descr="tea">
            <a:extLst>
              <a:ext uri="{FF2B5EF4-FFF2-40B4-BE49-F238E27FC236}">
                <a16:creationId xmlns:a16="http://schemas.microsoft.com/office/drawing/2014/main" id="{9014900B-59AE-D14F-8984-922825F3FB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20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th bibliothe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th sympath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th méthod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400"/>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800"/>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7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dit</a:t>
            </a:r>
            <a:r>
              <a:rPr lang="en-GB" sz="36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808E69B-CFD7-4B20-8754-26238C48CD0A}"/>
              </a:ext>
            </a:extLst>
          </p:cNvPr>
          <p:cNvSpPr txBox="1"/>
          <p:nvPr/>
        </p:nvSpPr>
        <p:spPr>
          <a:xfrm>
            <a:off x="197427" y="1294796"/>
            <a:ext cx="11832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not a typical French SSC. All French words containing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will recognise a lot of the words from English. Be careful to pronounce them correctly!</a:t>
            </a:r>
          </a:p>
        </p:txBody>
      </p:sp>
      <p:graphicFrame>
        <p:nvGraphicFramePr>
          <p:cNvPr id="10" name="Table 9">
            <a:extLst>
              <a:ext uri="{FF2B5EF4-FFF2-40B4-BE49-F238E27FC236}">
                <a16:creationId xmlns:a16="http://schemas.microsoft.com/office/drawing/2014/main" id="{3B275057-00B2-4115-A1BC-F88F80F3566F}"/>
              </a:ext>
            </a:extLst>
          </p:cNvPr>
          <p:cNvGraphicFramePr>
            <a:graphicFrameLocks noGrp="1"/>
          </p:cNvGraphicFramePr>
          <p:nvPr/>
        </p:nvGraphicFramePr>
        <p:xfrm>
          <a:off x="342912" y="2275488"/>
          <a:ext cx="4616783" cy="3293838"/>
        </p:xfrm>
        <a:graphic>
          <a:graphicData uri="http://schemas.openxmlformats.org/drawingml/2006/table">
            <a:tbl>
              <a:tblPr firstRow="1" bandRow="1">
                <a:tableStyleId>{5940675A-B579-460E-94D1-54222C63F5DA}</a:tableStyleId>
              </a:tblPr>
              <a:tblGrid>
                <a:gridCol w="688185">
                  <a:extLst>
                    <a:ext uri="{9D8B030D-6E8A-4147-A177-3AD203B41FA5}">
                      <a16:colId xmlns:a16="http://schemas.microsoft.com/office/drawing/2014/main" val="2227752998"/>
                    </a:ext>
                  </a:extLst>
                </a:gridCol>
                <a:gridCol w="3928598">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err="1">
                          <a:solidFill>
                            <a:schemeClr val="accent5">
                              <a:lumMod val="50000"/>
                            </a:schemeClr>
                          </a:solidFill>
                        </a:rPr>
                        <a:t>athlète</a:t>
                      </a:r>
                      <a:endParaRPr lang="en-GB" sz="2600" b="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err="1">
                          <a:solidFill>
                            <a:schemeClr val="accent5">
                              <a:lumMod val="50000"/>
                            </a:schemeClr>
                          </a:solidFill>
                        </a:rPr>
                        <a:t>mammouth</a:t>
                      </a:r>
                      <a:r>
                        <a:rPr lang="en-GB" sz="2600" dirty="0">
                          <a:solidFill>
                            <a:schemeClr val="accent5">
                              <a:lumMod val="50000"/>
                            </a:schemeClr>
                          </a:solidFill>
                        </a:rPr>
                        <a:t>         </a:t>
                      </a:r>
                      <a:endParaRPr lang="en-GB" sz="220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é</a:t>
                      </a:r>
                      <a:r>
                        <a:rPr lang="en-GB" sz="2600" b="0" dirty="0" err="1">
                          <a:solidFill>
                            <a:schemeClr val="accent5">
                              <a:lumMod val="50000"/>
                            </a:schemeClr>
                          </a:solidFill>
                        </a:rPr>
                        <a:t>th</a:t>
                      </a:r>
                      <a:r>
                        <a:rPr lang="en-GB" sz="2600" dirty="0" err="1">
                          <a:solidFill>
                            <a:schemeClr val="accent5">
                              <a:lumMod val="50000"/>
                            </a:schemeClr>
                          </a:solidFill>
                        </a:rPr>
                        <a: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[ethic]</a:t>
                      </a:r>
                      <a:endParaRPr lang="en-GB" sz="2600" b="1" u="none"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menthe</a:t>
                      </a:r>
                      <a:endParaRPr lang="en-GB" sz="26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chemeClr val="accent5">
                              <a:lumMod val="50000"/>
                            </a:schemeClr>
                          </a:solidFill>
                        </a:rPr>
                        <a:t>thon</a:t>
                      </a: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5">
                              <a:lumMod val="50000"/>
                            </a:schemeClr>
                          </a:solidFill>
                        </a:rPr>
                        <a:t>mara</a:t>
                      </a:r>
                      <a:r>
                        <a:rPr lang="en-GB" sz="2600" b="0" dirty="0">
                          <a:solidFill>
                            <a:schemeClr val="accent5">
                              <a:lumMod val="50000"/>
                            </a:schemeClr>
                          </a:solidFill>
                        </a:rPr>
                        <a:t>th</a:t>
                      </a:r>
                      <a:r>
                        <a:rPr lang="en-GB" sz="2600" dirty="0">
                          <a:solidFill>
                            <a:schemeClr val="accent5">
                              <a:lumMod val="50000"/>
                            </a:schemeClr>
                          </a:solidFill>
                        </a:rPr>
                        <a:t>on      </a:t>
                      </a:r>
                      <a:r>
                        <a:rPr lang="en-GB" sz="2200" dirty="0">
                          <a:solidFill>
                            <a:schemeClr val="accent5">
                              <a:lumMod val="50000"/>
                            </a:schemeClr>
                          </a:solidFill>
                        </a:rPr>
                        <a:t>[marathon]</a:t>
                      </a:r>
                    </a:p>
                  </a:txBody>
                  <a:tcPr/>
                </a:tc>
                <a:extLst>
                  <a:ext uri="{0D108BD9-81ED-4DB2-BD59-A6C34878D82A}">
                    <a16:rowId xmlns:a16="http://schemas.microsoft.com/office/drawing/2014/main" val="685166923"/>
                  </a:ext>
                </a:extLst>
              </a:tr>
            </a:tbl>
          </a:graphicData>
        </a:graphic>
      </p:graphicFrame>
      <p:graphicFrame>
        <p:nvGraphicFramePr>
          <p:cNvPr id="11" name="Table 10">
            <a:extLst>
              <a:ext uri="{FF2B5EF4-FFF2-40B4-BE49-F238E27FC236}">
                <a16:creationId xmlns:a16="http://schemas.microsoft.com/office/drawing/2014/main" id="{FD548E50-6801-46E7-9089-4D5C35DA023C}"/>
              </a:ext>
            </a:extLst>
          </p:cNvPr>
          <p:cNvGraphicFramePr>
            <a:graphicFrameLocks noGrp="1"/>
          </p:cNvGraphicFramePr>
          <p:nvPr/>
        </p:nvGraphicFramePr>
        <p:xfrm>
          <a:off x="5121665" y="2269366"/>
          <a:ext cx="4826439" cy="3293838"/>
        </p:xfrm>
        <a:graphic>
          <a:graphicData uri="http://schemas.openxmlformats.org/drawingml/2006/table">
            <a:tbl>
              <a:tblPr firstRow="1" bandRow="1">
                <a:tableStyleId>{5940675A-B579-460E-94D1-54222C63F5DA}</a:tableStyleId>
              </a:tblPr>
              <a:tblGrid>
                <a:gridCol w="719436">
                  <a:extLst>
                    <a:ext uri="{9D8B030D-6E8A-4147-A177-3AD203B41FA5}">
                      <a16:colId xmlns:a16="http://schemas.microsoft.com/office/drawing/2014/main" val="2227752998"/>
                    </a:ext>
                  </a:extLst>
                </a:gridCol>
                <a:gridCol w="4107003">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au</a:t>
                      </a:r>
                      <a:r>
                        <a:rPr lang="en-GB" sz="2600" b="0" dirty="0" err="1">
                          <a:solidFill>
                            <a:schemeClr val="accent5">
                              <a:lumMod val="50000"/>
                            </a:schemeClr>
                          </a:solidFill>
                        </a:rPr>
                        <a:t>th</a:t>
                      </a:r>
                      <a:r>
                        <a:rPr lang="en-GB" sz="2600" dirty="0" err="1">
                          <a:solidFill>
                            <a:schemeClr val="accent5">
                              <a:lumMod val="50000"/>
                            </a:schemeClr>
                          </a:solidFill>
                        </a:rPr>
                        <a:t>entique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[authentic]</a:t>
                      </a:r>
                      <a:endParaRPr lang="en-GB" sz="260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théorie</a:t>
                      </a:r>
                      <a:endParaRPr lang="en-GB" sz="2600" b="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télépa</a:t>
                      </a:r>
                      <a:r>
                        <a:rPr lang="en-GB" sz="2600" b="0" dirty="0" err="1">
                          <a:solidFill>
                            <a:schemeClr val="accent5">
                              <a:lumMod val="50000"/>
                            </a:schemeClr>
                          </a:solidFill>
                        </a:rPr>
                        <a:t>th</a:t>
                      </a:r>
                      <a:r>
                        <a:rPr lang="en-GB" sz="2600" dirty="0" err="1">
                          <a:solidFill>
                            <a:schemeClr val="accent5">
                              <a:lumMod val="50000"/>
                            </a:schemeClr>
                          </a:solidFill>
                        </a:rPr>
                        <a:t>ie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[telepathy]</a:t>
                      </a:r>
                      <a:endParaRPr lang="en-GB" sz="2600"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catholique</a:t>
                      </a:r>
                      <a:endParaRPr lang="en-GB" sz="22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en</a:t>
                      </a:r>
                      <a:r>
                        <a:rPr lang="en-GB" sz="2600" b="0" dirty="0" err="1">
                          <a:solidFill>
                            <a:schemeClr val="accent5">
                              <a:lumMod val="50000"/>
                            </a:schemeClr>
                          </a:solidFill>
                        </a:rPr>
                        <a:t>th</a:t>
                      </a:r>
                      <a:r>
                        <a:rPr lang="en-GB" sz="2600" dirty="0" err="1">
                          <a:solidFill>
                            <a:schemeClr val="accent5">
                              <a:lumMod val="50000"/>
                            </a:schemeClr>
                          </a:solidFill>
                        </a:rPr>
                        <a:t>ousiaste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[enthusiastic]</a:t>
                      </a:r>
                      <a:endParaRPr lang="en-GB" sz="2600" b="1" dirty="0">
                        <a:solidFill>
                          <a:schemeClr val="accent5">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Mathieu</a:t>
                      </a:r>
                      <a:endParaRPr lang="en-GB" sz="2600" b="1" dirty="0">
                        <a:solidFill>
                          <a:schemeClr val="accent5">
                            <a:lumMod val="50000"/>
                          </a:schemeClr>
                        </a:solidFill>
                      </a:endParaRPr>
                    </a:p>
                  </a:txBody>
                  <a:tcPr/>
                </a:tc>
                <a:extLst>
                  <a:ext uri="{0D108BD9-81ED-4DB2-BD59-A6C34878D82A}">
                    <a16:rowId xmlns:a16="http://schemas.microsoft.com/office/drawing/2014/main" val="685166923"/>
                  </a:ext>
                </a:extLst>
              </a:tr>
            </a:tbl>
          </a:graphicData>
        </a:graphic>
      </p:graphicFrame>
      <p:pic>
        <p:nvPicPr>
          <p:cNvPr id="13" name="Picture 6" descr="Runner, Run, Running, Woman Runner, Athlete, Sport">
            <a:extLst>
              <a:ext uri="{FF2B5EF4-FFF2-40B4-BE49-F238E27FC236}">
                <a16:creationId xmlns:a16="http://schemas.microsoft.com/office/drawing/2014/main" id="{6810FA2D-BD79-4BAA-9898-60FA687FD2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003" y="2335541"/>
            <a:ext cx="361548" cy="417171"/>
          </a:xfrm>
          <a:prstGeom prst="rect">
            <a:avLst/>
          </a:prstGeom>
          <a:noFill/>
          <a:extLst>
            <a:ext uri="{909E8E84-426E-40DD-AFC4-6F175D3DCCD1}">
              <a14:hiddenFill xmlns:a14="http://schemas.microsoft.com/office/drawing/2010/main">
                <a:solidFill>
                  <a:srgbClr val="FFFFFF"/>
                </a:solidFill>
              </a14:hiddenFill>
            </a:ext>
          </a:extLst>
        </p:spPr>
      </p:pic>
      <p:sp>
        <p:nvSpPr>
          <p:cNvPr id="33" name="Action Button: Sound 32">
            <a:hlinkClick r:id="" action="ppaction://noaction" highlightClick="1">
              <a:snd r:embed="rId5" name="athlete.wav"/>
            </a:hlinkClick>
            <a:extLst>
              <a:ext uri="{FF2B5EF4-FFF2-40B4-BE49-F238E27FC236}">
                <a16:creationId xmlns:a16="http://schemas.microsoft.com/office/drawing/2014/main" id="{BB4A6F85-1870-4C30-A830-96A0ECA41A1B}"/>
              </a:ext>
            </a:extLst>
          </p:cNvPr>
          <p:cNvSpPr/>
          <p:nvPr/>
        </p:nvSpPr>
        <p:spPr>
          <a:xfrm>
            <a:off x="485976" y="237878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Action Button: Sound 33">
            <a:hlinkClick r:id="" action="ppaction://noaction" highlightClick="1">
              <a:snd r:embed="rId6" name="mammouth.wav"/>
            </a:hlinkClick>
            <a:extLst>
              <a:ext uri="{FF2B5EF4-FFF2-40B4-BE49-F238E27FC236}">
                <a16:creationId xmlns:a16="http://schemas.microsoft.com/office/drawing/2014/main" id="{0D9B6E94-5E6B-43DC-BC25-AF767D6869F2}"/>
              </a:ext>
            </a:extLst>
          </p:cNvPr>
          <p:cNvSpPr/>
          <p:nvPr/>
        </p:nvSpPr>
        <p:spPr>
          <a:xfrm>
            <a:off x="486579" y="292933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Action Button: Sound 34">
            <a:hlinkClick r:id="" action="ppaction://noaction" highlightClick="1">
              <a:snd r:embed="rId7" name="ethique.wav"/>
            </a:hlinkClick>
            <a:extLst>
              <a:ext uri="{FF2B5EF4-FFF2-40B4-BE49-F238E27FC236}">
                <a16:creationId xmlns:a16="http://schemas.microsoft.com/office/drawing/2014/main" id="{4D17DCC4-60EC-43AF-9EAE-53414E6A41B8}"/>
              </a:ext>
            </a:extLst>
          </p:cNvPr>
          <p:cNvSpPr/>
          <p:nvPr/>
        </p:nvSpPr>
        <p:spPr>
          <a:xfrm>
            <a:off x="487180"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Action Button: Sound 35">
            <a:hlinkClick r:id="" action="ppaction://noaction" highlightClick="1">
              <a:snd r:embed="rId8" name="menthe.wav"/>
            </a:hlinkClick>
            <a:extLst>
              <a:ext uri="{FF2B5EF4-FFF2-40B4-BE49-F238E27FC236}">
                <a16:creationId xmlns:a16="http://schemas.microsoft.com/office/drawing/2014/main" id="{4D2F7199-7BCE-4351-87D7-A40511B1CEBA}"/>
              </a:ext>
            </a:extLst>
          </p:cNvPr>
          <p:cNvSpPr/>
          <p:nvPr/>
        </p:nvSpPr>
        <p:spPr>
          <a:xfrm>
            <a:off x="484167" y="403044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Action Button: Sound 36">
            <a:hlinkClick r:id="" action="ppaction://noaction" highlightClick="1">
              <a:snd r:embed="rId9" name="thon.wav"/>
            </a:hlinkClick>
            <a:extLst>
              <a:ext uri="{FF2B5EF4-FFF2-40B4-BE49-F238E27FC236}">
                <a16:creationId xmlns:a16="http://schemas.microsoft.com/office/drawing/2014/main" id="{7214FE7C-1B66-44C9-8C52-D225A3BCD194}"/>
              </a:ext>
            </a:extLst>
          </p:cNvPr>
          <p:cNvSpPr/>
          <p:nvPr/>
        </p:nvSpPr>
        <p:spPr>
          <a:xfrm>
            <a:off x="484770" y="458100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Action Button: Sound 37">
            <a:hlinkClick r:id="" action="ppaction://noaction" highlightClick="1">
              <a:snd r:embed="rId10" name="marathon.wav"/>
            </a:hlinkClick>
            <a:extLst>
              <a:ext uri="{FF2B5EF4-FFF2-40B4-BE49-F238E27FC236}">
                <a16:creationId xmlns:a16="http://schemas.microsoft.com/office/drawing/2014/main" id="{150D336A-BE01-43D4-9636-B6E117B25762}"/>
              </a:ext>
            </a:extLst>
          </p:cNvPr>
          <p:cNvSpPr/>
          <p:nvPr/>
        </p:nvSpPr>
        <p:spPr>
          <a:xfrm>
            <a:off x="485373" y="513155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Action Button: Sound 38">
            <a:hlinkClick r:id="" action="ppaction://noaction" highlightClick="1">
              <a:snd r:embed="rId11" name="telepathie.wav"/>
            </a:hlinkClick>
            <a:extLst>
              <a:ext uri="{FF2B5EF4-FFF2-40B4-BE49-F238E27FC236}">
                <a16:creationId xmlns:a16="http://schemas.microsoft.com/office/drawing/2014/main" id="{B2A692CA-1A93-486C-ABA0-5448417FCC35}"/>
              </a:ext>
            </a:extLst>
          </p:cNvPr>
          <p:cNvSpPr/>
          <p:nvPr/>
        </p:nvSpPr>
        <p:spPr>
          <a:xfrm>
            <a:off x="5280368"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Action Button: Sound 39">
            <a:hlinkClick r:id="" action="ppaction://noaction" highlightClick="1">
              <a:snd r:embed="rId12" name="authentique.wav"/>
            </a:hlinkClick>
            <a:extLst>
              <a:ext uri="{FF2B5EF4-FFF2-40B4-BE49-F238E27FC236}">
                <a16:creationId xmlns:a16="http://schemas.microsoft.com/office/drawing/2014/main" id="{52099300-18D6-49CA-9B55-7F44F9BD2069}"/>
              </a:ext>
            </a:extLst>
          </p:cNvPr>
          <p:cNvSpPr/>
          <p:nvPr/>
        </p:nvSpPr>
        <p:spPr>
          <a:xfrm>
            <a:off x="5277556" y="237265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Action Button: Sound 40">
            <a:hlinkClick r:id="" action="ppaction://noaction" highlightClick="1">
              <a:snd r:embed="rId13" name="theorie.wav"/>
            </a:hlinkClick>
            <a:extLst>
              <a:ext uri="{FF2B5EF4-FFF2-40B4-BE49-F238E27FC236}">
                <a16:creationId xmlns:a16="http://schemas.microsoft.com/office/drawing/2014/main" id="{F83B2309-FE65-4E6A-9746-AEBC18E22EE9}"/>
              </a:ext>
            </a:extLst>
          </p:cNvPr>
          <p:cNvSpPr/>
          <p:nvPr/>
        </p:nvSpPr>
        <p:spPr>
          <a:xfrm>
            <a:off x="5278961" y="292321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Action Button: Sound 42">
            <a:hlinkClick r:id="" action="ppaction://noaction" highlightClick="1">
              <a:snd r:embed="rId14" name="catholique.wav"/>
            </a:hlinkClick>
            <a:extLst>
              <a:ext uri="{FF2B5EF4-FFF2-40B4-BE49-F238E27FC236}">
                <a16:creationId xmlns:a16="http://schemas.microsoft.com/office/drawing/2014/main" id="{7E455282-67FC-46D3-A821-7E9C088E1180}"/>
              </a:ext>
            </a:extLst>
          </p:cNvPr>
          <p:cNvSpPr/>
          <p:nvPr/>
        </p:nvSpPr>
        <p:spPr>
          <a:xfrm>
            <a:off x="5273341" y="402432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Action Button: Sound 43">
            <a:hlinkClick r:id="" action="ppaction://noaction" highlightClick="1">
              <a:snd r:embed="rId15" name="enthousiaste.wav"/>
            </a:hlinkClick>
            <a:extLst>
              <a:ext uri="{FF2B5EF4-FFF2-40B4-BE49-F238E27FC236}">
                <a16:creationId xmlns:a16="http://schemas.microsoft.com/office/drawing/2014/main" id="{C24B7370-D053-410E-BB89-2380A8990AFD}"/>
              </a:ext>
            </a:extLst>
          </p:cNvPr>
          <p:cNvSpPr/>
          <p:nvPr/>
        </p:nvSpPr>
        <p:spPr>
          <a:xfrm>
            <a:off x="5274746" y="457487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Action Button: Sound 44">
            <a:hlinkClick r:id="" action="ppaction://noaction" highlightClick="1">
              <a:snd r:embed="rId16" name="mathieu.wav"/>
            </a:hlinkClick>
            <a:extLst>
              <a:ext uri="{FF2B5EF4-FFF2-40B4-BE49-F238E27FC236}">
                <a16:creationId xmlns:a16="http://schemas.microsoft.com/office/drawing/2014/main" id="{70E945EA-E8E6-4415-B765-6266F78FE093}"/>
              </a:ext>
            </a:extLst>
          </p:cNvPr>
          <p:cNvSpPr/>
          <p:nvPr/>
        </p:nvSpPr>
        <p:spPr>
          <a:xfrm>
            <a:off x="5276151" y="512543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2" descr="Free Herbal Leaf Cliparts, Download Free Clip Art, Free Clip Art ...">
            <a:extLst>
              <a:ext uri="{FF2B5EF4-FFF2-40B4-BE49-F238E27FC236}">
                <a16:creationId xmlns:a16="http://schemas.microsoft.com/office/drawing/2014/main" id="{B0863232-3F84-4A03-9D3B-99EF343C9CD5}"/>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7774" y="3908487"/>
            <a:ext cx="388245" cy="603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una cartoon png - Clip Art Library">
            <a:extLst>
              <a:ext uri="{FF2B5EF4-FFF2-40B4-BE49-F238E27FC236}">
                <a16:creationId xmlns:a16="http://schemas.microsoft.com/office/drawing/2014/main" id="{00B8E824-D72D-4458-9460-E73F7491D127}"/>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6486" y="4402665"/>
            <a:ext cx="477162" cy="747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Mammoth Clip Art">
            <a:extLst>
              <a:ext uri="{FF2B5EF4-FFF2-40B4-BE49-F238E27FC236}">
                <a16:creationId xmlns:a16="http://schemas.microsoft.com/office/drawing/2014/main" id="{2E8508B8-D4A5-4F71-8CF6-C8C2C4C9EA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74587" y="2825491"/>
            <a:ext cx="685108" cy="5793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Einstein, Theory Of Relativity, Math, Physics, Science">
            <a:extLst>
              <a:ext uri="{FF2B5EF4-FFF2-40B4-BE49-F238E27FC236}">
                <a16:creationId xmlns:a16="http://schemas.microsoft.com/office/drawing/2014/main" id="{6DBA7439-AF1E-4CB0-A71D-D4C84A04B73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93990" y="285791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pe Clip Art">
            <a:extLst>
              <a:ext uri="{FF2B5EF4-FFF2-40B4-BE49-F238E27FC236}">
                <a16:creationId xmlns:a16="http://schemas.microsoft.com/office/drawing/2014/main" id="{F769C1F4-A201-4863-B242-65EB9947BA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868171" y="3908487"/>
            <a:ext cx="604052" cy="647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Happy Boy Cartoon Clip Art">
            <a:extLst>
              <a:ext uri="{FF2B5EF4-FFF2-40B4-BE49-F238E27FC236}">
                <a16:creationId xmlns:a16="http://schemas.microsoft.com/office/drawing/2014/main" id="{AA48B38C-BC06-4429-8200-4B8CD34527E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830035" y="5057683"/>
            <a:ext cx="405740" cy="46707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2">
            <a:extLst>
              <a:ext uri="{FF2B5EF4-FFF2-40B4-BE49-F238E27FC236}">
                <a16:creationId xmlns:a16="http://schemas.microsoft.com/office/drawing/2014/main" id="{1D552827-F19D-41F9-B852-BFA9AB6AFF82}"/>
              </a:ext>
            </a:extLst>
          </p:cNvPr>
          <p:cNvSpPr>
            <a:spLocks noChangeArrowheads="1"/>
          </p:cNvSpPr>
          <p:nvPr/>
        </p:nvSpPr>
        <p:spPr bwMode="auto">
          <a:xfrm>
            <a:off x="10107270" y="2239444"/>
            <a:ext cx="502131" cy="325538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6" name="Rectangle 3">
            <a:extLst>
              <a:ext uri="{FF2B5EF4-FFF2-40B4-BE49-F238E27FC236}">
                <a16:creationId xmlns:a16="http://schemas.microsoft.com/office/drawing/2014/main" id="{93B6804B-7EA5-4060-AF48-4B3904BB265B}"/>
              </a:ext>
            </a:extLst>
          </p:cNvPr>
          <p:cNvSpPr>
            <a:spLocks noChangeArrowheads="1"/>
          </p:cNvSpPr>
          <p:nvPr/>
        </p:nvSpPr>
        <p:spPr bwMode="auto">
          <a:xfrm>
            <a:off x="10104904" y="2239442"/>
            <a:ext cx="503528" cy="3255390"/>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Line 4">
            <a:extLst>
              <a:ext uri="{FF2B5EF4-FFF2-40B4-BE49-F238E27FC236}">
                <a16:creationId xmlns:a16="http://schemas.microsoft.com/office/drawing/2014/main" id="{1D6E4B06-A78A-4647-88AD-BC9AF64197F3}"/>
              </a:ext>
            </a:extLst>
          </p:cNvPr>
          <p:cNvSpPr>
            <a:spLocks noChangeShapeType="1"/>
          </p:cNvSpPr>
          <p:nvPr/>
        </p:nvSpPr>
        <p:spPr bwMode="auto">
          <a:xfrm>
            <a:off x="10790643" y="2228016"/>
            <a:ext cx="0" cy="325539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8" name="Line 7">
            <a:extLst>
              <a:ext uri="{FF2B5EF4-FFF2-40B4-BE49-F238E27FC236}">
                <a16:creationId xmlns:a16="http://schemas.microsoft.com/office/drawing/2014/main" id="{08C7A573-BCC5-4E74-B6F2-8DB8B5A68D7D}"/>
              </a:ext>
            </a:extLst>
          </p:cNvPr>
          <p:cNvSpPr>
            <a:spLocks noChangeShapeType="1"/>
          </p:cNvSpPr>
          <p:nvPr/>
        </p:nvSpPr>
        <p:spPr bwMode="auto">
          <a:xfrm>
            <a:off x="10779783" y="222801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9" name="Line 9">
            <a:extLst>
              <a:ext uri="{FF2B5EF4-FFF2-40B4-BE49-F238E27FC236}">
                <a16:creationId xmlns:a16="http://schemas.microsoft.com/office/drawing/2014/main" id="{B9263805-92B6-41B6-9F85-74AFCA07106C}"/>
              </a:ext>
            </a:extLst>
          </p:cNvPr>
          <p:cNvSpPr>
            <a:spLocks noChangeShapeType="1"/>
          </p:cNvSpPr>
          <p:nvPr/>
        </p:nvSpPr>
        <p:spPr bwMode="auto">
          <a:xfrm>
            <a:off x="10790643" y="54834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0" name="Text Box 10">
            <a:extLst>
              <a:ext uri="{FF2B5EF4-FFF2-40B4-BE49-F238E27FC236}">
                <a16:creationId xmlns:a16="http://schemas.microsoft.com/office/drawing/2014/main" id="{62DFEA87-BE93-4211-908D-CABA4AA56FF1}"/>
              </a:ext>
            </a:extLst>
          </p:cNvPr>
          <p:cNvSpPr txBox="1">
            <a:spLocks noChangeArrowheads="1"/>
          </p:cNvSpPr>
          <p:nvPr/>
        </p:nvSpPr>
        <p:spPr bwMode="auto">
          <a:xfrm>
            <a:off x="10719917" y="367634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61" name="Text Box 12">
            <a:extLst>
              <a:ext uri="{FF2B5EF4-FFF2-40B4-BE49-F238E27FC236}">
                <a16:creationId xmlns:a16="http://schemas.microsoft.com/office/drawing/2014/main" id="{44E9DF62-386B-4192-8030-B6F15EA512EC}"/>
              </a:ext>
            </a:extLst>
          </p:cNvPr>
          <p:cNvSpPr txBox="1">
            <a:spLocks noChangeArrowheads="1"/>
          </p:cNvSpPr>
          <p:nvPr/>
        </p:nvSpPr>
        <p:spPr bwMode="auto">
          <a:xfrm>
            <a:off x="10971886" y="207016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62" name="Text Box 14">
            <a:extLst>
              <a:ext uri="{FF2B5EF4-FFF2-40B4-BE49-F238E27FC236}">
                <a16:creationId xmlns:a16="http://schemas.microsoft.com/office/drawing/2014/main" id="{32C8A559-0A5A-4C5E-896E-018C1EC0392D}"/>
              </a:ext>
            </a:extLst>
          </p:cNvPr>
          <p:cNvSpPr txBox="1">
            <a:spLocks noChangeArrowheads="1"/>
          </p:cNvSpPr>
          <p:nvPr/>
        </p:nvSpPr>
        <p:spPr bwMode="auto">
          <a:xfrm>
            <a:off x="11052686" y="529293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63" name="AutoShape 11">
            <a:hlinkClick r:id="" action="ppaction://noaction" highlightClick="1"/>
            <a:extLst>
              <a:ext uri="{FF2B5EF4-FFF2-40B4-BE49-F238E27FC236}">
                <a16:creationId xmlns:a16="http://schemas.microsoft.com/office/drawing/2014/main" id="{7CDED67B-922A-41C1-9C55-C7511F25812B}"/>
              </a:ext>
            </a:extLst>
          </p:cNvPr>
          <p:cNvSpPr>
            <a:spLocks noChangeArrowheads="1"/>
          </p:cNvSpPr>
          <p:nvPr/>
        </p:nvSpPr>
        <p:spPr bwMode="auto">
          <a:xfrm>
            <a:off x="9875007" y="5771561"/>
            <a:ext cx="1058732" cy="299266"/>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1625406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56"/>
                                        </p:tgtEl>
                                      </p:cBhvr>
                                    </p:animEffect>
                                    <p:set>
                                      <p:cBhvr>
                                        <p:cTn id="7" dur="1" fill="hold">
                                          <p:stCondLst>
                                            <p:cond delay="44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4731</Words>
  <Application>Microsoft Office PowerPoint</Application>
  <PresentationFormat>Widescreen</PresentationFormat>
  <Paragraphs>691</Paragraphs>
  <Slides>35</Slides>
  <Notes>35</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35</vt:i4>
      </vt:variant>
    </vt:vector>
  </HeadingPairs>
  <TitlesOfParts>
    <vt:vector size="46" baseType="lpstr">
      <vt:lpstr>Arial</vt:lpstr>
      <vt:lpstr>Calibri</vt:lpstr>
      <vt:lpstr>Century Gothic</vt:lpstr>
      <vt:lpstr>Tw Cen MT</vt:lpstr>
      <vt:lpstr>1_Office Theme</vt:lpstr>
      <vt:lpstr>NCELP Theme</vt:lpstr>
      <vt:lpstr>2_Office Theme</vt:lpstr>
      <vt:lpstr>1_NCELP Theme</vt:lpstr>
      <vt:lpstr>5_Office Theme</vt:lpstr>
      <vt:lpstr>6_Office Theme</vt:lpstr>
      <vt:lpstr>3_Office Theme</vt:lpstr>
      <vt:lpstr>French Phonics Collection </vt:lpstr>
      <vt:lpstr>SSC [th]</vt:lpstr>
      <vt:lpstr>th</vt:lpstr>
      <vt:lpstr>th</vt:lpstr>
      <vt:lpstr>th</vt:lpstr>
      <vt:lpstr>th</vt:lpstr>
      <vt:lpstr>th</vt:lpstr>
      <vt:lpstr>th</vt:lpstr>
      <vt:lpstr>Comment dit-on… ?</vt:lpstr>
      <vt:lpstr>Comment dit-on… ?</vt:lpstr>
      <vt:lpstr>Comment dit-on… ?</vt:lpstr>
      <vt:lpstr>Phonétique  </vt:lpstr>
      <vt:lpstr>Phonétique </vt:lpstr>
      <vt:lpstr>SSC [th]</vt:lpstr>
      <vt:lpstr>th</vt:lpstr>
      <vt:lpstr>th</vt:lpstr>
      <vt:lpstr>Des groupes consonantiques</vt:lpstr>
      <vt:lpstr>Phonétique</vt:lpstr>
      <vt:lpstr>Phonétique</vt:lpstr>
      <vt:lpstr>Phonétique</vt:lpstr>
      <vt:lpstr>Phonétique</vt:lpstr>
      <vt:lpstr>Phonétique</vt:lpstr>
      <vt:lpstr>Phonétique</vt:lpstr>
      <vt:lpstr>Phonétique</vt:lpstr>
      <vt:lpstr>SSC [th]</vt:lpstr>
      <vt:lpstr>th</vt:lpstr>
      <vt:lpstr>th</vt:lpstr>
      <vt:lpstr>PowerPoint Presentation</vt:lpstr>
      <vt:lpstr>Des virelangues</vt:lpstr>
      <vt:lpstr>Des virelangues avec [ch] et [th]  </vt:lpstr>
      <vt:lpstr>Des virelangues avec [ch] et [th] </vt:lpstr>
      <vt:lpstr>Des virelangues avec [ch] et [th] </vt:lpstr>
      <vt:lpstr>Des virelangues avec [ch] et [th] </vt:lpstr>
      <vt:lpstr>Des virelangues avec [ch] et [th] </vt:lpstr>
      <vt:lpstr>Des virelangues avec [ch] et [th]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30</cp:revision>
  <dcterms:created xsi:type="dcterms:W3CDTF">2021-02-16T11:52:59Z</dcterms:created>
  <dcterms:modified xsi:type="dcterms:W3CDTF">2022-08-31T09:35:15Z</dcterms:modified>
</cp:coreProperties>
</file>