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40"/>
  </p:notesMasterIdLst>
  <p:sldIdLst>
    <p:sldId id="258" r:id="rId8"/>
    <p:sldId id="313" r:id="rId9"/>
    <p:sldId id="644" r:id="rId10"/>
    <p:sldId id="451" r:id="rId11"/>
    <p:sldId id="526" r:id="rId12"/>
    <p:sldId id="645" r:id="rId13"/>
    <p:sldId id="453" r:id="rId14"/>
    <p:sldId id="454" r:id="rId15"/>
    <p:sldId id="268" r:id="rId16"/>
    <p:sldId id="266" r:id="rId17"/>
    <p:sldId id="314" r:id="rId18"/>
    <p:sldId id="450" r:id="rId19"/>
    <p:sldId id="259" r:id="rId20"/>
    <p:sldId id="643" r:id="rId21"/>
    <p:sldId id="452" r:id="rId22"/>
    <p:sldId id="315" r:id="rId23"/>
    <p:sldId id="506" r:id="rId24"/>
    <p:sldId id="507" r:id="rId25"/>
    <p:sldId id="508" r:id="rId26"/>
    <p:sldId id="646" r:id="rId27"/>
    <p:sldId id="648" r:id="rId28"/>
    <p:sldId id="649" r:id="rId29"/>
    <p:sldId id="647" r:id="rId30"/>
    <p:sldId id="650" r:id="rId31"/>
    <p:sldId id="651" r:id="rId32"/>
    <p:sldId id="718" r:id="rId33"/>
    <p:sldId id="748" r:id="rId34"/>
    <p:sldId id="725" r:id="rId35"/>
    <p:sldId id="726" r:id="rId36"/>
    <p:sldId id="728" r:id="rId37"/>
    <p:sldId id="729" r:id="rId38"/>
    <p:sldId id="72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9" autoAdjust="0"/>
    <p:restoredTop sz="66784" autoAdjust="0"/>
  </p:normalViewPr>
  <p:slideViewPr>
    <p:cSldViewPr snapToGrid="0">
      <p:cViewPr varScale="1">
        <p:scale>
          <a:sx n="52" d="100"/>
          <a:sy n="52" d="100"/>
        </p:scale>
        <p:origin x="168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oral production of SSC [r]</a:t>
            </a:r>
            <a:endParaRPr lang="en-US" b="1" dirty="0"/>
          </a:p>
          <a:p>
            <a:endParaRPr lang="en-US" b="1" dirty="0"/>
          </a:p>
          <a:p>
            <a:r>
              <a:rPr lang="en-US" b="1" dirty="0"/>
              <a:t>Procedure:</a:t>
            </a:r>
          </a:p>
          <a:p>
            <a:r>
              <a:rPr lang="en-US" b="0" dirty="0"/>
              <a:t>1. Using their knowledge of the meanings of </a:t>
            </a:r>
            <a:r>
              <a:rPr lang="en-US" b="0" i="1" dirty="0"/>
              <a:t>langue</a:t>
            </a:r>
            <a:r>
              <a:rPr lang="en-US" b="0" i="0" dirty="0"/>
              <a:t>, ask students what they think the word </a:t>
            </a:r>
            <a:r>
              <a:rPr lang="en-US" b="0" i="1" dirty="0" err="1"/>
              <a:t>virelangue</a:t>
            </a:r>
            <a:r>
              <a:rPr lang="en-US" b="0" i="1" dirty="0"/>
              <a:t> </a:t>
            </a:r>
            <a:r>
              <a:rPr lang="en-US" b="0" i="0" dirty="0"/>
              <a:t>might mean.</a:t>
            </a:r>
            <a:endParaRPr lang="en-US" b="0" dirty="0"/>
          </a:p>
          <a:p>
            <a:r>
              <a:rPr lang="en-US" b="0" dirty="0"/>
              <a:t>2. Click on ‘1’ to hear a tongue twister pronounced at a slow speed. Students repeat as many times a necessary.</a:t>
            </a:r>
          </a:p>
          <a:p>
            <a:r>
              <a:rPr lang="en-US" b="0" dirty="0"/>
              <a:t>3. If students feel confident, click on ‘2’ to hear a tongue twister pronounced at a medium speed, and repeat step 2.</a:t>
            </a:r>
          </a:p>
          <a:p>
            <a:r>
              <a:rPr lang="en-US" b="0" dirty="0"/>
              <a:t>4. At very advanced levels, students can try speed 3! </a:t>
            </a:r>
          </a:p>
          <a:p>
            <a:endParaRPr lang="en-US" b="0" dirty="0"/>
          </a:p>
          <a:p>
            <a:r>
              <a:rPr lang="en-US" b="1" dirty="0"/>
              <a:t>Transcript:</a:t>
            </a:r>
          </a:p>
          <a:p>
            <a:r>
              <a:rPr lang="en-US" b="0" dirty="0"/>
              <a:t>Cinq </a:t>
            </a:r>
            <a:r>
              <a:rPr lang="en-US" b="0" dirty="0" err="1"/>
              <a:t>g</a:t>
            </a:r>
            <a:r>
              <a:rPr lang="en-US" b="1" dirty="0" err="1"/>
              <a:t>r</a:t>
            </a:r>
            <a:r>
              <a:rPr lang="en-US" b="0" dirty="0" err="1"/>
              <a:t>os</a:t>
            </a:r>
            <a:r>
              <a:rPr lang="en-US" b="0" dirty="0"/>
              <a:t> </a:t>
            </a:r>
            <a:r>
              <a:rPr lang="en-US" b="1" dirty="0"/>
              <a:t>r</a:t>
            </a:r>
            <a:r>
              <a:rPr lang="en-US" b="0" dirty="0"/>
              <a:t>ats </a:t>
            </a:r>
            <a:r>
              <a:rPr lang="en-US" b="0" dirty="0" err="1"/>
              <a:t>g</a:t>
            </a:r>
            <a:r>
              <a:rPr lang="en-US" b="1" dirty="0" err="1"/>
              <a:t>r</a:t>
            </a:r>
            <a:r>
              <a:rPr lang="en-US" b="0" dirty="0" err="1"/>
              <a:t>illent</a:t>
            </a:r>
            <a:r>
              <a:rPr lang="en-US" b="0" dirty="0"/>
              <a:t> dans la </a:t>
            </a:r>
            <a:r>
              <a:rPr lang="en-US" b="0" dirty="0" err="1"/>
              <a:t>g</a:t>
            </a:r>
            <a:r>
              <a:rPr lang="en-US" b="1" dirty="0" err="1"/>
              <a:t>r</a:t>
            </a:r>
            <a:r>
              <a:rPr lang="en-US" b="0" dirty="0" err="1"/>
              <a:t>osse</a:t>
            </a:r>
            <a:r>
              <a:rPr lang="en-US" b="0" dirty="0"/>
              <a:t> </a:t>
            </a:r>
            <a:r>
              <a:rPr lang="en-US" b="0" dirty="0" err="1"/>
              <a:t>g</a:t>
            </a:r>
            <a:r>
              <a:rPr lang="en-US" b="1" dirty="0" err="1"/>
              <a:t>r</a:t>
            </a:r>
            <a:r>
              <a:rPr lang="en-US" b="0" dirty="0" err="1"/>
              <a:t>aisse</a:t>
            </a:r>
            <a:r>
              <a:rPr lang="en-US" b="0" dirty="0"/>
              <a:t> </a:t>
            </a:r>
            <a:r>
              <a:rPr lang="en-US" b="0" dirty="0" err="1"/>
              <a:t>g</a:t>
            </a:r>
            <a:r>
              <a:rPr lang="en-US" b="1" dirty="0" err="1"/>
              <a:t>r</a:t>
            </a:r>
            <a:r>
              <a:rPr lang="en-US" b="0" dirty="0" err="1"/>
              <a:t>asse</a:t>
            </a:r>
            <a:r>
              <a:rPr lang="en-US" b="0" dirty="0"/>
              <a:t>.</a:t>
            </a:r>
          </a:p>
          <a:p>
            <a:r>
              <a:rPr lang="en-US" b="0" dirty="0"/>
              <a:t>La </a:t>
            </a:r>
            <a:r>
              <a:rPr lang="en-US" b="1" dirty="0" err="1"/>
              <a:t>r</a:t>
            </a:r>
            <a:r>
              <a:rPr lang="en-US" b="0" dirty="0" err="1"/>
              <a:t>oue</a:t>
            </a:r>
            <a:r>
              <a:rPr lang="en-US" b="0" dirty="0"/>
              <a:t> su</a:t>
            </a:r>
            <a:r>
              <a:rPr lang="en-US" b="1" dirty="0"/>
              <a:t>r</a:t>
            </a:r>
            <a:r>
              <a:rPr lang="en-US" b="0" dirty="0"/>
              <a:t> la </a:t>
            </a:r>
            <a:r>
              <a:rPr lang="en-US" b="1" dirty="0"/>
              <a:t>r</a:t>
            </a:r>
            <a:r>
              <a:rPr lang="en-US" b="0" dirty="0"/>
              <a:t>ue </a:t>
            </a:r>
            <a:r>
              <a:rPr lang="en-US" b="1" dirty="0" err="1"/>
              <a:t>r</a:t>
            </a:r>
            <a:r>
              <a:rPr lang="en-US" b="0" dirty="0" err="1"/>
              <a:t>oule</a:t>
            </a:r>
            <a:r>
              <a:rPr lang="en-US" b="0" dirty="0"/>
              <a:t>; la </a:t>
            </a:r>
            <a:r>
              <a:rPr lang="en-US" b="1" dirty="0"/>
              <a:t>r</a:t>
            </a:r>
            <a:r>
              <a:rPr lang="en-US" b="0" dirty="0"/>
              <a:t>ue sous la </a:t>
            </a:r>
            <a:r>
              <a:rPr lang="en-US" b="1" dirty="0" err="1"/>
              <a:t>r</a:t>
            </a:r>
            <a:r>
              <a:rPr lang="en-US" b="0" dirty="0" err="1"/>
              <a:t>oue</a:t>
            </a:r>
            <a:r>
              <a:rPr lang="en-US" b="0" dirty="0"/>
              <a:t> </a:t>
            </a:r>
            <a:r>
              <a:rPr lang="en-US" b="1" dirty="0" err="1"/>
              <a:t>r</a:t>
            </a:r>
            <a:r>
              <a:rPr lang="en-US" b="0" dirty="0" err="1"/>
              <a:t>este</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606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build familiarity with movement in the mouth and throat when saying SSC [r].</a:t>
            </a:r>
            <a:endParaRPr lang="en-US" b="1" dirty="0"/>
          </a:p>
          <a:p>
            <a:endParaRPr lang="en-US" b="1" dirty="0"/>
          </a:p>
          <a:p>
            <a:r>
              <a:rPr lang="en-US" b="1" dirty="0"/>
              <a:t>Procedure:</a:t>
            </a:r>
          </a:p>
          <a:p>
            <a:r>
              <a:rPr lang="en-US" b="0" dirty="0"/>
              <a:t>1. Click to reveal step by step process of pronouncing [r].</a:t>
            </a:r>
          </a:p>
          <a:p>
            <a:r>
              <a:rPr lang="en-US" b="0" dirty="0"/>
              <a:t>2. Students should </a:t>
            </a:r>
            <a:r>
              <a:rPr lang="en-US" b="0" dirty="0" err="1"/>
              <a:t>practise</a:t>
            </a:r>
            <a:r>
              <a:rPr lang="en-US" b="0" dirty="0"/>
              <a:t> for a minute.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of SSC [r]. Raising awareness of pronunciation differences between French and English [r].</a:t>
            </a:r>
            <a:endParaRPr lang="en-US" b="1" dirty="0"/>
          </a:p>
          <a:p>
            <a:endParaRPr lang="en-US" b="1" dirty="0"/>
          </a:p>
          <a:p>
            <a:r>
              <a:rPr lang="en-US" b="1" dirty="0"/>
              <a:t>Procedure:</a:t>
            </a:r>
          </a:p>
          <a:p>
            <a:pPr marL="0" indent="0">
              <a:buNone/>
            </a:pPr>
            <a:r>
              <a:rPr lang="en-US" b="0" dirty="0"/>
              <a:t>1. Students say the English words, with their hands on their throats, paying particular attention to the pronunciation of [r]. They shouldn’t feel any vibration when pronouncing the [r].</a:t>
            </a:r>
          </a:p>
          <a:p>
            <a:pPr marL="0" indent="0">
              <a:buNone/>
            </a:pPr>
            <a:r>
              <a:rPr lang="en-US" b="0" dirty="0"/>
              <a:t>2. Click on the letters to hear the French word said by a native speaker. Students repeat.</a:t>
            </a:r>
          </a:p>
          <a:p>
            <a:pPr marL="0" indent="0">
              <a:buNone/>
            </a:pPr>
            <a:endParaRPr lang="en-US" b="0" dirty="0"/>
          </a:p>
          <a:p>
            <a:r>
              <a:rPr lang="en-US" b="1" dirty="0"/>
              <a:t>Transcript:</a:t>
            </a:r>
          </a:p>
          <a:p>
            <a:pPr marL="0" indent="0">
              <a:buNone/>
            </a:pPr>
            <a:r>
              <a:rPr lang="en-US" b="0" dirty="0"/>
              <a:t>1. </a:t>
            </a:r>
            <a:r>
              <a:rPr lang="en-US" b="0" dirty="0" err="1"/>
              <a:t>comparaison</a:t>
            </a:r>
            <a:endParaRPr lang="en-US" b="0" dirty="0"/>
          </a:p>
          <a:p>
            <a:pPr marL="0" indent="0">
              <a:buNone/>
            </a:pPr>
            <a:r>
              <a:rPr lang="en-US" b="0" dirty="0"/>
              <a:t>2. </a:t>
            </a:r>
            <a:r>
              <a:rPr lang="en-US" b="0" dirty="0" err="1"/>
              <a:t>univers</a:t>
            </a:r>
            <a:endParaRPr lang="en-US" b="0" dirty="0"/>
          </a:p>
          <a:p>
            <a:pPr marL="0" indent="0">
              <a:buNone/>
            </a:pPr>
            <a:r>
              <a:rPr lang="en-US" b="0" dirty="0"/>
              <a:t>3. royal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fr-FR" sz="1200" b="0" dirty="0">
                <a:solidFill>
                  <a:srgbClr val="115076"/>
                </a:solidFill>
                <a:latin typeface="Century Gothic" panose="020B0502020202020204" pitchFamily="34" charset="0"/>
              </a:rPr>
              <a:t>p</a:t>
            </a:r>
            <a:r>
              <a:rPr lang="fr-FR" sz="1200" b="0" dirty="0">
                <a:solidFill>
                  <a:srgbClr val="EE6000"/>
                </a:solidFill>
                <a:latin typeface="Century Gothic" panose="020B0502020202020204" pitchFamily="34" charset="0"/>
              </a:rPr>
              <a:t>r</a:t>
            </a:r>
            <a:r>
              <a:rPr lang="fr-FR" sz="1200" b="0" dirty="0">
                <a:solidFill>
                  <a:srgbClr val="115076"/>
                </a:solidFill>
                <a:latin typeface="Century Gothic" panose="020B0502020202020204" pitchFamily="34" charset="0"/>
              </a:rPr>
              <a:t>écaution</a:t>
            </a:r>
          </a:p>
          <a:p>
            <a:r>
              <a:rPr lang="en-US" b="0" dirty="0"/>
              <a:t>5. cercle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a:t>
            </a:r>
            <a:r>
              <a:rPr lang="fr-FR" sz="1200" b="0" dirty="0">
                <a:solidFill>
                  <a:srgbClr val="115076"/>
                </a:solidFill>
                <a:latin typeface="Century Gothic" panose="020B0502020202020204" pitchFamily="34" charset="0"/>
              </a:rPr>
              <a:t>considè</a:t>
            </a:r>
            <a:r>
              <a:rPr lang="fr-FR" sz="1200" b="0" dirty="0">
                <a:solidFill>
                  <a:srgbClr val="EE6000"/>
                </a:solidFill>
                <a:latin typeface="Century Gothic" panose="020B0502020202020204" pitchFamily="34" charset="0"/>
              </a:rPr>
              <a:t>r</a:t>
            </a:r>
            <a:r>
              <a:rPr lang="fr-FR" sz="1200" b="0" dirty="0">
                <a:solidFill>
                  <a:srgbClr val="115076"/>
                </a:solidFill>
                <a:latin typeface="Century Gothic" panose="020B0502020202020204" pitchFamily="34" charset="0"/>
              </a:rPr>
              <a:t>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comparaison</a:t>
            </a:r>
            <a:r>
              <a:rPr lang="en-GB" baseline="0" dirty="0"/>
              <a:t> [2244], </a:t>
            </a:r>
            <a:r>
              <a:rPr lang="en-GB" baseline="0" dirty="0" err="1"/>
              <a:t>univers</a:t>
            </a:r>
            <a:r>
              <a:rPr lang="en-GB" baseline="0" dirty="0"/>
              <a:t> [2112], royal [2290], considerer [255], cercle [2258], pr</a:t>
            </a:r>
            <a:r>
              <a:rPr lang="fr-FR" sz="1200" b="0" dirty="0">
                <a:solidFill>
                  <a:srgbClr val="115076"/>
                </a:solidFill>
                <a:latin typeface="Century Gothic" panose="020B0502020202020204" pitchFamily="34" charset="0"/>
              </a:rPr>
              <a:t>é</a:t>
            </a:r>
            <a:r>
              <a:rPr lang="en-GB" baseline="0" dirty="0"/>
              <a:t>caution [2218]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18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4 slides</a:t>
            </a:r>
          </a:p>
          <a:p>
            <a:endParaRPr lang="en-US" b="1" dirty="0"/>
          </a:p>
          <a:p>
            <a:r>
              <a:rPr lang="en-US" b="1" dirty="0"/>
              <a:t>Aim: </a:t>
            </a:r>
            <a:r>
              <a:rPr lang="en-US" b="0" dirty="0"/>
              <a:t>Oral production of SSC [r].</a:t>
            </a:r>
          </a:p>
          <a:p>
            <a:endParaRPr lang="en-US" b="1" dirty="0"/>
          </a:p>
          <a:p>
            <a:r>
              <a:rPr lang="en-US" b="1" dirty="0"/>
              <a:t>Procedure:</a:t>
            </a:r>
          </a:p>
          <a:p>
            <a:r>
              <a:rPr lang="en-US" b="0" dirty="0"/>
              <a:t>1. Read the tongue twister.</a:t>
            </a:r>
          </a:p>
          <a:p>
            <a:r>
              <a:rPr lang="en-US" b="0" dirty="0"/>
              <a:t>2. Click to hear example pronunciation (a = slow; b = fast; c = very fast).</a:t>
            </a:r>
          </a:p>
          <a:p>
            <a:r>
              <a:rPr lang="en-US" b="0" dirty="0"/>
              <a:t>3. Click to reveal English translations.</a:t>
            </a:r>
          </a:p>
          <a:p>
            <a:r>
              <a:rPr lang="en-US" b="0" dirty="0"/>
              <a:t>4. Repeat on next slides (4 tongue twisters in total).</a:t>
            </a:r>
          </a:p>
          <a:p>
            <a:endParaRPr lang="en-US" b="0" dirty="0"/>
          </a:p>
          <a:p>
            <a:r>
              <a:rPr lang="en-US" b="1" dirty="0"/>
              <a:t>Transcript:</a:t>
            </a:r>
          </a:p>
          <a:p>
            <a:pPr marL="0" indent="0">
              <a:buNone/>
            </a:pPr>
            <a:r>
              <a:rPr lang="fr-FR" b="0" i="0" dirty="0">
                <a:solidFill>
                  <a:srgbClr val="4D4D4D"/>
                </a:solidFill>
                <a:effectLst/>
                <a:latin typeface="-apple-system"/>
              </a:rPr>
              <a:t>Un rare reptile ressemble à son rival rose.</a:t>
            </a:r>
            <a:endParaRPr lang="en-US" b="0" i="0" dirty="0">
              <a:solidFill>
                <a:srgbClr val="4D4D4D"/>
              </a:solidFill>
              <a:effectLst/>
              <a:latin typeface="-apple-system"/>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rare [1233], reptile [&gt;5000], </a:t>
            </a:r>
            <a:r>
              <a:rPr lang="en-GB" baseline="0" dirty="0" err="1"/>
              <a:t>ressembler</a:t>
            </a:r>
            <a:r>
              <a:rPr lang="en-GB" baseline="0" dirty="0"/>
              <a:t> [1398], rival [3758], rose [2671]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indent="0">
              <a:buNone/>
            </a:pPr>
            <a:r>
              <a:rPr lang="fr-FR" b="0" i="0" dirty="0">
                <a:solidFill>
                  <a:srgbClr val="4D4D4D"/>
                </a:solidFill>
                <a:effectLst/>
                <a:latin typeface="-apple-system"/>
              </a:rPr>
              <a:t>Une roche roule avec rage le long de la rampe rustique.</a:t>
            </a:r>
            <a:endParaRPr lang="en-US" b="0" i="0" dirty="0">
              <a:solidFill>
                <a:srgbClr val="4D4D4D"/>
              </a:solidFill>
              <a:effectLst/>
              <a:latin typeface="-apple-system"/>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roche</a:t>
            </a:r>
            <a:r>
              <a:rPr lang="en-GB" baseline="0" dirty="0"/>
              <a:t> [&gt;5000], </a:t>
            </a:r>
            <a:r>
              <a:rPr lang="en-GB" baseline="0" dirty="0" err="1"/>
              <a:t>rouler</a:t>
            </a:r>
            <a:r>
              <a:rPr lang="en-GB" baseline="0" dirty="0"/>
              <a:t> [2599], rage [3035], </a:t>
            </a:r>
            <a:r>
              <a:rPr lang="en-GB" baseline="0" dirty="0" err="1"/>
              <a:t>rampe</a:t>
            </a:r>
            <a:r>
              <a:rPr lang="en-GB" baseline="0" dirty="0"/>
              <a:t> [&gt;5000], </a:t>
            </a:r>
            <a:r>
              <a:rPr lang="en-GB" baseline="0" dirty="0" err="1"/>
              <a:t>rustique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812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pPr marL="0" indent="0">
              <a:buNone/>
            </a:pPr>
            <a:r>
              <a:rPr lang="fr-FR" b="0" i="0" dirty="0">
                <a:solidFill>
                  <a:srgbClr val="4D4D4D"/>
                </a:solidFill>
                <a:effectLst/>
                <a:latin typeface="-apple-system"/>
              </a:rPr>
              <a:t>Un repas de gaufres et de rillettes est un vrai régal revigorant.</a:t>
            </a:r>
            <a:endParaRPr lang="en-US" b="0" i="0" dirty="0">
              <a:solidFill>
                <a:srgbClr val="4D4D4D"/>
              </a:solidFill>
              <a:effectLst/>
              <a:latin typeface="-apple-system"/>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gaufre</a:t>
            </a:r>
            <a:r>
              <a:rPr lang="en-GB" baseline="0" dirty="0"/>
              <a:t> [&gt;5000], rillette [&gt;5000], </a:t>
            </a:r>
            <a:r>
              <a:rPr lang="en-GB" baseline="0" dirty="0" err="1"/>
              <a:t>régal</a:t>
            </a:r>
            <a:r>
              <a:rPr lang="en-GB" baseline="0" dirty="0"/>
              <a:t> [&gt;5000], </a:t>
            </a:r>
            <a:r>
              <a:rPr lang="en-GB" baseline="0" dirty="0" err="1"/>
              <a:t>revigorant</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56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i="0" dirty="0" err="1">
                <a:solidFill>
                  <a:srgbClr val="4D4D4D"/>
                </a:solidFill>
                <a:effectLst/>
                <a:latin typeface="-apple-system"/>
              </a:rPr>
              <a:t>Transcript</a:t>
            </a:r>
            <a:r>
              <a:rPr lang="fr-FR" b="1" i="1" dirty="0">
                <a:solidFill>
                  <a:srgbClr val="4D4D4D"/>
                </a:solidFill>
                <a:effectLst/>
                <a:latin typeface="-apple-system"/>
              </a:rPr>
              <a:t>:</a:t>
            </a:r>
          </a:p>
          <a:p>
            <a:pPr marL="0" indent="0">
              <a:buNone/>
            </a:pPr>
            <a:r>
              <a:rPr lang="fr-FR" b="0" i="0" dirty="0">
                <a:solidFill>
                  <a:srgbClr val="4D4D4D"/>
                </a:solidFill>
                <a:effectLst/>
                <a:latin typeface="-apple-system"/>
              </a:rPr>
              <a:t>Un tracteur rouillé ne rajeunit réellement pas!</a:t>
            </a:r>
          </a:p>
          <a:p>
            <a:pPr marL="0" indent="0">
              <a:buNone/>
            </a:pPr>
            <a:r>
              <a:rPr lang="fr-FR" b="1" i="0" dirty="0">
                <a:solidFill>
                  <a:srgbClr val="4D4D4D"/>
                </a:solidFill>
                <a:effectLst/>
                <a:latin typeface="-apple-system"/>
              </a:rPr>
              <a:t>Note:</a:t>
            </a:r>
            <a:r>
              <a:rPr lang="fr-FR" b="0" i="0" dirty="0">
                <a:solidFill>
                  <a:srgbClr val="4D4D4D"/>
                </a:solidFill>
                <a:effectLst/>
                <a:latin typeface="-apple-system"/>
              </a:rPr>
              <a:t> the </a:t>
            </a:r>
            <a:r>
              <a:rPr lang="en-GB" b="0" i="0" dirty="0">
                <a:solidFill>
                  <a:srgbClr val="4D4D4D"/>
                </a:solidFill>
                <a:effectLst/>
                <a:latin typeface="-apple-system"/>
              </a:rPr>
              <a:t>negative adverb in this proverb is normally </a:t>
            </a:r>
            <a:r>
              <a:rPr lang="en-GB" b="0" i="1" dirty="0">
                <a:solidFill>
                  <a:srgbClr val="4D4D4D"/>
                </a:solidFill>
                <a:effectLst/>
                <a:latin typeface="-apple-system"/>
              </a:rPr>
              <a:t>jamais </a:t>
            </a:r>
            <a:r>
              <a:rPr lang="en-GB" b="0" i="0" dirty="0">
                <a:solidFill>
                  <a:srgbClr val="4D4D4D"/>
                </a:solidFill>
                <a:effectLst/>
                <a:latin typeface="-apple-system"/>
              </a:rPr>
              <a:t>rather then </a:t>
            </a:r>
            <a:r>
              <a:rPr lang="en-GB" b="0" i="1" dirty="0">
                <a:solidFill>
                  <a:srgbClr val="4D4D4D"/>
                </a:solidFill>
                <a:effectLst/>
                <a:latin typeface="-apple-system"/>
              </a:rPr>
              <a:t>pas</a:t>
            </a:r>
            <a:r>
              <a:rPr lang="en-GB" b="0" i="0" dirty="0">
                <a:solidFill>
                  <a:srgbClr val="4D4D4D"/>
                </a:solidFill>
                <a:effectLst/>
                <a:latin typeface="-apple-system"/>
              </a:rPr>
              <a:t>.</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tracteur</a:t>
            </a:r>
            <a:r>
              <a:rPr lang="en-GB" baseline="0" dirty="0"/>
              <a:t> [&gt;5000], </a:t>
            </a:r>
            <a:r>
              <a:rPr lang="en-GB" baseline="0" dirty="0" err="1"/>
              <a:t>rouiller</a:t>
            </a:r>
            <a:r>
              <a:rPr lang="en-GB" baseline="0" dirty="0"/>
              <a:t> [&gt;5000], </a:t>
            </a:r>
            <a:r>
              <a:rPr lang="en-GB" baseline="0" dirty="0" err="1"/>
              <a:t>rajeunir</a:t>
            </a:r>
            <a:r>
              <a:rPr lang="en-GB" baseline="0" dirty="0"/>
              <a:t> [&gt;5000], </a:t>
            </a:r>
            <a:r>
              <a:rPr lang="en-GB" baseline="0" dirty="0" err="1"/>
              <a:t>réellement</a:t>
            </a:r>
            <a:r>
              <a:rPr lang="en-GB" baseline="0" dirty="0"/>
              <a:t> [1563]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07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511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a:t>
            </a:r>
            <a:r>
              <a:rPr lang="en-GB" b="1" baseline="0" dirty="0"/>
              <a:t>[delete as appropriate]</a:t>
            </a:r>
            <a:r>
              <a:rPr lang="en-GB" b="0" baseline="0" dirty="0"/>
              <a:t>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606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18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28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6060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fr-FR" sz="1200" b="1" noProof="0" dirty="0">
                <a:solidFill>
                  <a:srgbClr val="115076"/>
                </a:solidFill>
                <a:latin typeface="Century Gothic" panose="020B0502020202020204" pitchFamily="34" charset="0"/>
                <a:cs typeface="Calibri" panose="020F0502020204030204" pitchFamily="34" charset="0"/>
              </a:rPr>
              <a:t>f</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è</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[1043], </a:t>
            </a:r>
            <a:r>
              <a:rPr lang="fr-FR" sz="1200" b="1" noProof="0" dirty="0">
                <a:solidFill>
                  <a:srgbClr val="115076"/>
                </a:solidFill>
                <a:latin typeface="Century Gothic" panose="020B0502020202020204" pitchFamily="34" charset="0"/>
                <a:cs typeface="Calibri" panose="020F0502020204030204" pitchFamily="34" charset="0"/>
              </a:rPr>
              <a:t>triste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[1843], </a:t>
            </a:r>
            <a:r>
              <a:rPr lang="fr-FR" sz="1200" b="1" noProof="0" dirty="0">
                <a:solidFill>
                  <a:srgbClr val="115076"/>
                </a:solidFill>
                <a:latin typeface="Century Gothic" panose="020B0502020202020204" pitchFamily="34" charset="0"/>
                <a:cs typeface="Calibri" panose="020F0502020204030204" pitchFamily="34" charset="0"/>
              </a:rPr>
              <a:t>mode</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fr-FR" sz="1200" b="1" noProof="0" dirty="0">
                <a:solidFill>
                  <a:srgbClr val="115076"/>
                </a:solidFill>
                <a:latin typeface="Century Gothic" panose="020B0502020202020204" pitchFamily="34" charset="0"/>
                <a:cs typeface="Calibri" panose="020F0502020204030204" pitchFamily="34" charset="0"/>
              </a:rPr>
              <a:t>êt</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fr-FR" sz="1200" b="1" noProof="0" dirty="0">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18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build familiarity with movement in the mouth and throat when saying SSC [r].</a:t>
            </a:r>
            <a:endParaRPr lang="en-US" b="1" dirty="0"/>
          </a:p>
          <a:p>
            <a:endParaRPr lang="en-US" b="1" dirty="0"/>
          </a:p>
          <a:p>
            <a:r>
              <a:rPr lang="en-US" b="1" dirty="0"/>
              <a:t>Procedure:</a:t>
            </a:r>
          </a:p>
          <a:p>
            <a:r>
              <a:rPr lang="en-US" b="0" dirty="0"/>
              <a:t>1. Click to reveal step by step process of pronouncing [r].</a:t>
            </a:r>
          </a:p>
          <a:p>
            <a:r>
              <a:rPr lang="en-US" b="0" dirty="0"/>
              <a:t>2. Students should practise for a minute.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4 minutes</a:t>
            </a:r>
          </a:p>
          <a:p>
            <a:pPr defTabSz="966064">
              <a:defRPr/>
            </a:pPr>
            <a:endParaRPr lang="en-GB" b="0" baseline="0" dirty="0"/>
          </a:p>
          <a:p>
            <a:pPr defTabSz="966064">
              <a:defRPr/>
            </a:pPr>
            <a:r>
              <a:rPr lang="en-GB" b="1" baseline="0" dirty="0"/>
              <a:t>Aim: </a:t>
            </a:r>
            <a:r>
              <a:rPr lang="en-GB" b="0" baseline="0" dirty="0"/>
              <a:t>Consolidation of SSC [r]</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marL="0" indent="0" defTabSz="966064">
              <a:buFontTx/>
              <a:buNone/>
              <a:defRPr/>
            </a:pPr>
            <a:endParaRPr lang="en-GB" b="0" baseline="0" dirty="0"/>
          </a:p>
          <a:p>
            <a:pPr marL="0" indent="0" defTabSz="966064">
              <a:buFontTx/>
              <a:buNone/>
              <a:defRPr/>
            </a:pPr>
            <a:r>
              <a:rPr lang="en-GB" b="1" baseline="0" dirty="0"/>
              <a:t>Transcript:</a:t>
            </a:r>
          </a:p>
          <a:p>
            <a:pPr marL="241516" indent="-241516" defTabSz="966064">
              <a:buFontTx/>
              <a:buAutoNum type="arabicPeriod"/>
              <a:defRPr/>
            </a:pPr>
            <a:r>
              <a:rPr lang="fr-FR" b="0" baseline="0" noProof="0" dirty="0"/>
              <a:t>Beat</a:t>
            </a:r>
            <a:r>
              <a:rPr lang="fr-FR" b="1" baseline="0" noProof="0" dirty="0"/>
              <a:t>r</a:t>
            </a:r>
            <a:r>
              <a:rPr lang="fr-FR" b="0" baseline="0" noProof="0" dirty="0"/>
              <a:t>ice veut êt</a:t>
            </a:r>
            <a:r>
              <a:rPr lang="fr-FR" b="1" baseline="0" noProof="0" dirty="0"/>
              <a:t>r</a:t>
            </a:r>
            <a:r>
              <a:rPr lang="fr-FR" b="0" baseline="0" noProof="0" dirty="0"/>
              <a:t>e une v</a:t>
            </a:r>
            <a:r>
              <a:rPr lang="fr-FR" b="1" baseline="0" noProof="0" dirty="0"/>
              <a:t>r</a:t>
            </a:r>
            <a:r>
              <a:rPr lang="fr-FR" b="0" baseline="0" noProof="0" dirty="0"/>
              <a:t>ai act</a:t>
            </a:r>
            <a:r>
              <a:rPr lang="fr-FR" b="1" baseline="0" noProof="0" dirty="0"/>
              <a:t>r</a:t>
            </a:r>
            <a:r>
              <a:rPr lang="fr-FR" b="0" baseline="0" noProof="0" dirty="0"/>
              <a:t>ice.</a:t>
            </a:r>
          </a:p>
          <a:p>
            <a:pPr marL="241516" indent="-241516" defTabSz="966064">
              <a:buFontTx/>
              <a:buAutoNum type="arabicPeriod"/>
              <a:defRPr/>
            </a:pPr>
            <a:r>
              <a:rPr lang="fr-FR" b="0" baseline="0" noProof="0" dirty="0"/>
              <a:t>Cathe</a:t>
            </a:r>
            <a:r>
              <a:rPr lang="fr-FR" b="1" baseline="0" noProof="0" dirty="0"/>
              <a:t>r</a:t>
            </a:r>
            <a:r>
              <a:rPr lang="fr-FR" b="0" baseline="0" noProof="0" dirty="0"/>
              <a:t>ine va t</a:t>
            </a:r>
            <a:r>
              <a:rPr lang="fr-FR" b="1" baseline="0" noProof="0" dirty="0"/>
              <a:t>r</a:t>
            </a:r>
            <a:r>
              <a:rPr lang="fr-FR" b="0" baseline="0" noProof="0" dirty="0"/>
              <a:t>availler du</a:t>
            </a:r>
            <a:r>
              <a:rPr lang="fr-FR" b="1" baseline="0" noProof="0" dirty="0"/>
              <a:t>r</a:t>
            </a:r>
            <a:r>
              <a:rPr lang="fr-FR" b="0" baseline="0" noProof="0" dirty="0"/>
              <a:t> dans l’usine.</a:t>
            </a:r>
          </a:p>
          <a:p>
            <a:pPr marL="241516" indent="-241516" defTabSz="966064">
              <a:buFontTx/>
              <a:buAutoNum type="arabicPeriod"/>
              <a:defRPr/>
            </a:pPr>
            <a:r>
              <a:rPr lang="fr-FR" b="0" baseline="0" noProof="0" dirty="0"/>
              <a:t>Lau</a:t>
            </a:r>
            <a:r>
              <a:rPr lang="fr-FR" b="1" baseline="0" noProof="0" dirty="0"/>
              <a:t>r</a:t>
            </a:r>
            <a:r>
              <a:rPr lang="fr-FR" b="0" baseline="0" noProof="0" dirty="0"/>
              <a:t>ent </a:t>
            </a:r>
            <a:r>
              <a:rPr lang="fr-FR" b="1" baseline="0" noProof="0" dirty="0"/>
              <a:t>r</a:t>
            </a:r>
            <a:r>
              <a:rPr lang="fr-FR" b="0" baseline="0" noProof="0" dirty="0"/>
              <a:t>oule en </a:t>
            </a:r>
            <a:r>
              <a:rPr lang="fr-FR" b="1" baseline="0" noProof="0" dirty="0"/>
              <a:t>r</a:t>
            </a:r>
            <a:r>
              <a:rPr lang="fr-FR" b="0" baseline="0" noProof="0" dirty="0"/>
              <a:t>ond dans le vent.</a:t>
            </a:r>
          </a:p>
          <a:p>
            <a:pPr marL="241516" indent="-241516" defTabSz="966064">
              <a:buFontTx/>
              <a:buAutoNum type="arabicPeriod"/>
              <a:defRPr/>
            </a:pPr>
            <a:r>
              <a:rPr lang="fr-FR" b="1" baseline="0" noProof="0" dirty="0"/>
              <a:t>R</a:t>
            </a:r>
            <a:r>
              <a:rPr lang="fr-FR" b="0" baseline="0" noProof="0" dirty="0"/>
              <a:t>osalie a nou</a:t>
            </a:r>
            <a:r>
              <a:rPr lang="fr-FR" b="1" baseline="0" noProof="0" dirty="0"/>
              <a:t>rr</a:t>
            </a:r>
            <a:r>
              <a:rPr lang="fr-FR" b="0" baseline="0" noProof="0" dirty="0"/>
              <a:t>i un wallaby en Aust</a:t>
            </a:r>
            <a:r>
              <a:rPr lang="fr-FR" b="1" baseline="0" noProof="0" dirty="0"/>
              <a:t>r</a:t>
            </a:r>
            <a:r>
              <a:rPr lang="fr-FR" b="0" baseline="0" noProof="0" dirty="0"/>
              <a:t>alie.</a:t>
            </a:r>
          </a:p>
          <a:p>
            <a:pPr marL="241516" indent="-241516" defTabSz="966064">
              <a:buFontTx/>
              <a:buAutoNum type="arabicPeriod"/>
              <a:defRPr/>
            </a:pPr>
            <a:r>
              <a:rPr lang="fr-FR" b="1" baseline="0" noProof="0" dirty="0"/>
              <a:t>R</a:t>
            </a:r>
            <a:r>
              <a:rPr lang="fr-FR" b="0" baseline="0" noProof="0" dirty="0"/>
              <a:t>achid est spo</a:t>
            </a:r>
            <a:r>
              <a:rPr lang="fr-FR" b="1" baseline="0" noProof="0" dirty="0"/>
              <a:t>r</a:t>
            </a:r>
            <a:r>
              <a:rPr lang="fr-FR" b="0" baseline="0" noProof="0" dirty="0"/>
              <a:t>tif et t</a:t>
            </a:r>
            <a:r>
              <a:rPr lang="fr-FR" b="1" baseline="0" noProof="0" dirty="0"/>
              <a:t>r</a:t>
            </a:r>
            <a:r>
              <a:rPr lang="fr-FR" b="0" baseline="0" noProof="0" dirty="0"/>
              <a:t>ès </a:t>
            </a:r>
            <a:r>
              <a:rPr lang="fr-FR" b="1" baseline="0" noProof="0" dirty="0"/>
              <a:t>r</a:t>
            </a:r>
            <a:r>
              <a:rPr lang="fr-FR" b="0" baseline="0" noProof="0" dirty="0"/>
              <a:t>apide. </a:t>
            </a:r>
          </a:p>
          <a:p>
            <a:pPr marL="241516" indent="-241516" defTabSz="966064">
              <a:buFontTx/>
              <a:buAutoNum type="arabicPeriod"/>
              <a:defRPr/>
            </a:pPr>
            <a:r>
              <a:rPr lang="fr-FR" b="0" baseline="0" noProof="0" dirty="0"/>
              <a:t>A</a:t>
            </a:r>
            <a:r>
              <a:rPr lang="fr-FR" b="1" baseline="0" noProof="0" dirty="0"/>
              <a:t>r</a:t>
            </a:r>
            <a:r>
              <a:rPr lang="fr-FR" b="0" baseline="0" noProof="0" dirty="0"/>
              <a:t>thu</a:t>
            </a:r>
            <a:r>
              <a:rPr lang="fr-FR" b="1" baseline="0" noProof="0" dirty="0"/>
              <a:t>r</a:t>
            </a:r>
            <a:r>
              <a:rPr lang="fr-FR" b="0" baseline="0" noProof="0" dirty="0"/>
              <a:t> fait un dessin pu</a:t>
            </a:r>
            <a:r>
              <a:rPr lang="fr-FR" b="1" baseline="0" noProof="0" dirty="0"/>
              <a:t>r</a:t>
            </a:r>
            <a:r>
              <a:rPr lang="fr-FR" b="0" baseline="0" noProof="0" dirty="0"/>
              <a:t> su</a:t>
            </a:r>
            <a:r>
              <a:rPr lang="fr-FR" b="1" baseline="0" noProof="0" dirty="0"/>
              <a:t>r</a:t>
            </a:r>
            <a:r>
              <a:rPr lang="fr-FR" b="0" baseline="0" noProof="0" dirty="0"/>
              <a:t> le mu</a:t>
            </a:r>
            <a:r>
              <a:rPr lang="fr-FR" b="1" baseline="0" noProof="0" dirty="0"/>
              <a:t>r</a:t>
            </a:r>
            <a:r>
              <a:rPr lang="fr-FR" b="0" baseline="0" noProof="0" dirty="0"/>
              <a:t>.</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aseline="0" noProof="0" dirty="0"/>
              <a:t>wallaby [&gt;5000], solide [1414], pur [1643] </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aseline="0" noProof="0" dirty="0"/>
              <a:t>usine [1482], rouler [2599], rond [2268], dessin [2624], mur [1335]</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51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6140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fr-FR" sz="1200" b="1" noProof="0" dirty="0">
                <a:solidFill>
                  <a:srgbClr val="115076"/>
                </a:solidFill>
                <a:latin typeface="Century Gothic" panose="020B0502020202020204" pitchFamily="34" charset="0"/>
                <a:cs typeface="Calibri" panose="020F0502020204030204" pitchFamily="34" charset="0"/>
              </a:rPr>
              <a:t>mode</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fr-FR" sz="1200" b="1" noProof="0" dirty="0">
                <a:solidFill>
                  <a:srgbClr val="115076"/>
                </a:solidFill>
                <a:latin typeface="Century Gothic" panose="020B0502020202020204" pitchFamily="34" charset="0"/>
                <a:cs typeface="Calibri" panose="020F0502020204030204" pitchFamily="34" charset="0"/>
              </a:rPr>
              <a:t>êt</a:t>
            </a:r>
            <a:r>
              <a:rPr lang="fr-FR" sz="1200" b="1" noProof="0" dirty="0">
                <a:solidFill>
                  <a:srgbClr val="E65D00"/>
                </a:solidFill>
                <a:latin typeface="Century Gothic" panose="020B0502020202020204" pitchFamily="34" charset="0"/>
                <a:cs typeface="Calibri" panose="020F0502020204030204" pitchFamily="34" charset="0"/>
              </a:rPr>
              <a:t>r</a:t>
            </a:r>
            <a:r>
              <a:rPr lang="fr-FR" sz="1200" b="1" noProof="0" dirty="0">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fr-FR" sz="1200" b="1" noProof="0" dirty="0">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825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6060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for 3 slides</a:t>
            </a:r>
          </a:p>
          <a:p>
            <a:endParaRPr lang="en-US" b="1" dirty="0"/>
          </a:p>
          <a:p>
            <a:r>
              <a:rPr lang="en-US" b="1" dirty="0"/>
              <a:t>Aim: </a:t>
            </a:r>
            <a:r>
              <a:rPr lang="en-US" b="0" dirty="0"/>
              <a:t>Oral production of SSC [r].</a:t>
            </a:r>
          </a:p>
          <a:p>
            <a:endParaRPr lang="en-US" b="1" dirty="0"/>
          </a:p>
          <a:p>
            <a:r>
              <a:rPr lang="en-US" b="1" dirty="0"/>
              <a:t>Procedure:</a:t>
            </a:r>
          </a:p>
          <a:p>
            <a:r>
              <a:rPr lang="en-US" b="0" dirty="0"/>
              <a:t>1. Read the tongue twister.</a:t>
            </a:r>
          </a:p>
          <a:p>
            <a:r>
              <a:rPr lang="en-US" b="0" dirty="0"/>
              <a:t>2. Click to hear example pronunciation (1 = slow; 2 = medium; 3 = fast).</a:t>
            </a:r>
          </a:p>
          <a:p>
            <a:r>
              <a:rPr lang="en-US" b="0" dirty="0"/>
              <a:t>3. Click to reveal English translations.</a:t>
            </a:r>
          </a:p>
          <a:p>
            <a:r>
              <a:rPr lang="en-US" b="0" dirty="0"/>
              <a:t>4. Repeat on next slides (3 tongue twisters in total).</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Le poiv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on </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ouge donne de la fièv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à la pauv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pieuv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qui do</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t dans le hav</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e.  </a:t>
            </a:r>
            <a:endParaRPr lang="en-US" b="1" dirty="0"/>
          </a:p>
          <a:p>
            <a:pPr defTabSz="966064">
              <a:defRPr/>
            </a:pPr>
            <a:r>
              <a:rPr lang="en-GB" b="1" baseline="0" dirty="0"/>
              <a:t>Word frequency (1 is the most frequent word in French): </a:t>
            </a:r>
            <a:br>
              <a:rPr lang="en-GB" baseline="0" dirty="0"/>
            </a:br>
            <a:r>
              <a:rPr lang="fr-FR" baseline="0" noProof="0" dirty="0"/>
              <a:t>poivron [&gt;5000], fièvre [4105], pauvre [699], pieuvre [&gt;5000], havre [&gt;5000]</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602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3</a:t>
            </a:r>
            <a:endParaRPr lang="en-US" b="0"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104F75"/>
                </a:solidFill>
                <a:latin typeface="Century Gothic" panose="020F0302020204030204"/>
              </a:rPr>
              <a:t>T</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ois g</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os </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ats g</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is dans t</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ois g</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os t</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ous </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onds </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ongent t</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ois g</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os c</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outons </a:t>
            </a:r>
            <a:r>
              <a:rPr lang="fr-FR" sz="1200" b="1" dirty="0">
                <a:solidFill>
                  <a:srgbClr val="104F75"/>
                </a:solidFill>
                <a:latin typeface="Century Gothic" panose="020F0302020204030204"/>
              </a:rPr>
              <a:t>r</a:t>
            </a:r>
            <a:r>
              <a:rPr lang="fr-FR" sz="1200" dirty="0">
                <a:solidFill>
                  <a:srgbClr val="104F75"/>
                </a:solidFill>
                <a:latin typeface="Century Gothic" panose="020F0302020204030204"/>
              </a:rPr>
              <a:t>onds.</a:t>
            </a:r>
            <a:endPar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algn="l"/>
            <a:endParaRPr lang="en-US" b="1" dirty="0"/>
          </a:p>
          <a:p>
            <a:pPr defTabSz="966064">
              <a:defRPr/>
            </a:pPr>
            <a:r>
              <a:rPr lang="en-GB" b="1" baseline="0" dirty="0"/>
              <a:t>Word frequency of cognates used (1 is the most frequent word in French): </a:t>
            </a:r>
            <a:br>
              <a:rPr lang="en-GB" baseline="0" dirty="0"/>
            </a:br>
            <a:r>
              <a:rPr lang="fr-FR" baseline="0" noProof="0" dirty="0"/>
              <a:t>rat [4290], rond [2268], crouton [&gt;5000]</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aseline="0" noProof="0" dirty="0"/>
              <a:t>gris [2769], trou [2180], ronger [&gt;5000]</a:t>
            </a:r>
          </a:p>
          <a:p>
            <a:pPr defTabSz="966064">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883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 of 3</a:t>
            </a:r>
            <a:endParaRPr lang="en-US" b="0"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 de la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ique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ie son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i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u et </a:t>
            </a:r>
            <a:r>
              <a:rPr kumimoji="0" lang="fr-FR" sz="1200" i="0" u="none" strike="noStrike" kern="1200" cap="none" spc="0" normalizeH="0" baseline="0" noProof="0" dirty="0">
                <a:ln>
                  <a:noFill/>
                </a:ln>
                <a:solidFill>
                  <a:srgbClr val="104F75"/>
                </a:solidFill>
                <a:effectLst/>
                <a:uLnTx/>
                <a:uFillTx/>
                <a:latin typeface="Century Gothic" panose="020F0302020204030204"/>
                <a:ea typeface="+mn-ea"/>
                <a:cs typeface="+mn-cs"/>
              </a:rPr>
              <a:t>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i="0" u="none" strike="noStrike" kern="1200" cap="none" spc="0" normalizeH="0" baseline="0" noProof="0" dirty="0">
                <a:ln>
                  <a:noFill/>
                </a:ln>
                <a:solidFill>
                  <a:srgbClr val="104F75"/>
                </a:solidFill>
                <a:effectLst/>
                <a:uLnTx/>
                <a:uFillTx/>
                <a:latin typeface="Century Gothic" panose="020F0302020204030204"/>
                <a:ea typeface="+mn-ea"/>
                <a:cs typeface="+mn-cs"/>
              </a:rPr>
              <a:t>itique</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 ca</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 il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aint que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ocodile ne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oque et ne le c</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aque.</a:t>
            </a:r>
            <a:endParaRPr kumimoji="0" lang="en-US" sz="1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baseline="0" noProof="0" dirty="0"/>
              <a:t>critique [909], crocodile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cri [2380], crique [&gt;5000], crier [1950], cru [&gt;5000], car [176], craindre [500], croquer [&gt;5000], craquer [4893]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2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6124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243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1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360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5970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and oral production of SSC [r]</a:t>
            </a:r>
            <a:endParaRPr lang="en-US" b="1" dirty="0"/>
          </a:p>
          <a:p>
            <a:endParaRPr lang="en-US" b="1" dirty="0"/>
          </a:p>
          <a:p>
            <a:r>
              <a:rPr lang="en-US" b="1" dirty="0"/>
              <a:t>Procedure:</a:t>
            </a:r>
          </a:p>
          <a:p>
            <a:pPr marL="228600" indent="-228600">
              <a:buAutoNum type="arabicPeriod"/>
            </a:pPr>
            <a:r>
              <a:rPr lang="en-US" b="0" dirty="0"/>
              <a:t>Students say the English words, with their hands on their throats, paying particular attention to the pronunciation of [r]. They shouldn’t feel any vibration when pronouncing the [r].</a:t>
            </a:r>
          </a:p>
          <a:p>
            <a:pPr marL="228600" indent="-228600">
              <a:buAutoNum type="arabicPeriod"/>
            </a:pPr>
            <a:r>
              <a:rPr lang="en-US" b="0" dirty="0"/>
              <a:t>Click on the letters to hear the French word. Pay attention to the pronunciation of the [r]. Before attempting to say the words, students should ‘warm up’ by saying the English letter ‘g’ a few times, feeling the vibration in their throats.</a:t>
            </a:r>
          </a:p>
          <a:p>
            <a:pPr marL="228600" indent="-228600">
              <a:buAutoNum type="arabicPeriod"/>
            </a:pPr>
            <a:r>
              <a:rPr lang="en-US" b="0" dirty="0"/>
              <a:t>Students repeat the French word as many times as is necessary with their hands on their throats. They should feel a vibration when saying the [r].</a:t>
            </a:r>
          </a:p>
          <a:p>
            <a:endParaRPr lang="en-US" b="0" dirty="0"/>
          </a:p>
          <a:p>
            <a:r>
              <a:rPr lang="en-US" b="1" dirty="0"/>
              <a:t>Transcript:</a:t>
            </a:r>
            <a:endParaRPr lang="en-US" b="0" i="0" dirty="0"/>
          </a:p>
          <a:p>
            <a:pPr marL="228600" indent="-228600">
              <a:buFont typeface="+mj-lt"/>
              <a:buAutoNum type="alphaUcPeriod"/>
            </a:pPr>
            <a:r>
              <a:rPr lang="fr-FR" sz="1200" i="0" kern="1200" dirty="0">
                <a:solidFill>
                  <a:schemeClr val="tx1"/>
                </a:solidFill>
                <a:effectLst/>
                <a:latin typeface="+mn-lt"/>
                <a:ea typeface="+mn-ea"/>
                <a:cs typeface="+mn-cs"/>
              </a:rPr>
              <a:t>horrible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université</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partie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orienter</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paragraphe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interview</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horrible [3190], </a:t>
            </a:r>
            <a:r>
              <a:rPr lang="en-GB" baseline="0" dirty="0" err="1"/>
              <a:t>université</a:t>
            </a:r>
            <a:r>
              <a:rPr lang="en-GB" baseline="0" dirty="0"/>
              <a:t> [1192], </a:t>
            </a:r>
            <a:r>
              <a:rPr lang="en-GB" baseline="0" dirty="0" err="1"/>
              <a:t>partie</a:t>
            </a:r>
            <a:r>
              <a:rPr lang="en-GB" baseline="0" dirty="0"/>
              <a:t> [118], </a:t>
            </a:r>
            <a:r>
              <a:rPr lang="en-GB" baseline="0" dirty="0" err="1"/>
              <a:t>orienter</a:t>
            </a:r>
            <a:r>
              <a:rPr lang="en-GB" baseline="0" dirty="0"/>
              <a:t> [2124], </a:t>
            </a:r>
            <a:r>
              <a:rPr lang="en-GB" baseline="0" dirty="0" err="1"/>
              <a:t>paragraphe</a:t>
            </a:r>
            <a:r>
              <a:rPr lang="en-GB" baseline="0" dirty="0"/>
              <a:t> [2126], 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32532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3729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5124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481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8679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08179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5990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92856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897437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15290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79334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60906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619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7502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909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94210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05100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348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953218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10149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70948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1784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56912521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838122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0.png"/><Relationship Id="rId7" Type="http://schemas.openxmlformats.org/officeDocument/2006/relationships/audio" Target="../media/audio16.wav"/><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audio" Target="../media/audio15.wav"/><Relationship Id="rId11" Type="http://schemas.openxmlformats.org/officeDocument/2006/relationships/image" Target="../media/image11.png"/><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image" Target="../media/image5.png"/><Relationship Id="rId9" Type="http://schemas.openxmlformats.org/officeDocument/2006/relationships/audio" Target="../media/audio18.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5.png"/><Relationship Id="rId7"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 Id="rId9" Type="http://schemas.openxmlformats.org/officeDocument/2006/relationships/audio" Target="../media/audio25.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28.wav"/><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5.png"/><Relationship Id="rId7" Type="http://schemas.openxmlformats.org/officeDocument/2006/relationships/audio" Target="../media/audio30.wav"/><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audio" Target="../media/audio29.wav"/><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8.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audio" Target="../media/audio34.wav"/><Relationship Id="rId4" Type="http://schemas.openxmlformats.org/officeDocument/2006/relationships/image" Target="../media/image15.png"/><Relationship Id="rId9" Type="http://schemas.openxmlformats.org/officeDocument/2006/relationships/audio" Target="../media/audio33.wav"/></Relationships>
</file>

<file path=ppt/slides/_rels/slide19.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5.png"/><Relationship Id="rId7" Type="http://schemas.openxmlformats.org/officeDocument/2006/relationships/audio" Target="../media/audio35.wav"/><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audio" Target="../media/audio37.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8.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30.png"/><Relationship Id="rId7" Type="http://schemas.openxmlformats.org/officeDocument/2006/relationships/audio" Target="../media/audio41.wav"/><Relationship Id="rId12" Type="http://schemas.openxmlformats.org/officeDocument/2006/relationships/image" Target="../media/image22.png"/><Relationship Id="rId17" Type="http://schemas.openxmlformats.org/officeDocument/2006/relationships/image" Target="../media/image27.jpeg"/><Relationship Id="rId25" Type="http://schemas.openxmlformats.org/officeDocument/2006/relationships/image" Target="../media/image34.png"/><Relationship Id="rId2" Type="http://schemas.openxmlformats.org/officeDocument/2006/relationships/notesSlide" Target="../notesSlides/notesSlide27.xml"/><Relationship Id="rId16" Type="http://schemas.openxmlformats.org/officeDocument/2006/relationships/image" Target="../media/image26.png"/><Relationship Id="rId20" Type="http://schemas.microsoft.com/office/2007/relationships/hdphoto" Target="../media/hdphoto3.wdp"/><Relationship Id="rId1" Type="http://schemas.openxmlformats.org/officeDocument/2006/relationships/slideLayout" Target="../slideLayouts/slideLayout72.xml"/><Relationship Id="rId6" Type="http://schemas.openxmlformats.org/officeDocument/2006/relationships/audio" Target="../media/audio40.wav"/><Relationship Id="rId11" Type="http://schemas.openxmlformats.org/officeDocument/2006/relationships/image" Target="../media/image21.png"/><Relationship Id="rId24" Type="http://schemas.openxmlformats.org/officeDocument/2006/relationships/image" Target="../media/image33.png"/><Relationship Id="rId5" Type="http://schemas.openxmlformats.org/officeDocument/2006/relationships/audio" Target="../media/audio39.wav"/><Relationship Id="rId15" Type="http://schemas.openxmlformats.org/officeDocument/2006/relationships/image" Target="../media/image25.png"/><Relationship Id="rId23" Type="http://schemas.openxmlformats.org/officeDocument/2006/relationships/image" Target="../media/image32.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24.png"/><Relationship Id="rId22"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audio" Target="../media/audio46.wav"/><Relationship Id="rId5" Type="http://schemas.openxmlformats.org/officeDocument/2006/relationships/audio" Target="../media/audio45.wav"/><Relationship Id="rId10" Type="http://schemas.openxmlformats.org/officeDocument/2006/relationships/image" Target="../media/image38.png"/><Relationship Id="rId4" Type="http://schemas.openxmlformats.org/officeDocument/2006/relationships/audio" Target="../media/audio44.wav"/><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audio" Target="../media/audio49.wav"/><Relationship Id="rId5" Type="http://schemas.openxmlformats.org/officeDocument/2006/relationships/audio" Target="../media/audio48.wav"/><Relationship Id="rId10" Type="http://schemas.openxmlformats.org/officeDocument/2006/relationships/image" Target="../media/image42.png"/><Relationship Id="rId4" Type="http://schemas.openxmlformats.org/officeDocument/2006/relationships/audio" Target="../media/audio47.wav"/><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audio" Target="../media/audio52.wav"/><Relationship Id="rId5" Type="http://schemas.openxmlformats.org/officeDocument/2006/relationships/audio" Target="../media/audio51.wav"/><Relationship Id="rId4" Type="http://schemas.openxmlformats.org/officeDocument/2006/relationships/audio" Target="../media/audio50.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5.png"/><Relationship Id="rId7"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[r]</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D4E02-6BD4-4FA6-B7FE-5DC1E9966141}"/>
              </a:ext>
            </a:extLst>
          </p:cNvPr>
          <p:cNvPicPr>
            <a:picLocks noChangeAspect="1"/>
          </p:cNvPicPr>
          <p:nvPr/>
        </p:nvPicPr>
        <p:blipFill>
          <a:blip r:embed="rId3"/>
          <a:stretch>
            <a:fillRect/>
          </a:stretch>
        </p:blipFill>
        <p:spPr>
          <a:xfrm>
            <a:off x="277116" y="3498714"/>
            <a:ext cx="1947759" cy="27001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F9B0119-0D58-4073-A9AC-830F15100CA4}"/>
              </a:ext>
            </a:extLst>
          </p:cNvPr>
          <p:cNvSpPr txBox="1"/>
          <p:nvPr/>
        </p:nvSpPr>
        <p:spPr>
          <a:xfrm>
            <a:off x="90654" y="1307351"/>
            <a:ext cx="9424049" cy="696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Cinq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os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ats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illent dans la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osse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aisse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asse</a:t>
            </a:r>
          </a:p>
        </p:txBody>
      </p:sp>
      <p:sp>
        <p:nvSpPr>
          <p:cNvPr id="11" name="Rectangle 10">
            <a:extLst>
              <a:ext uri="{FF2B5EF4-FFF2-40B4-BE49-F238E27FC236}">
                <a16:creationId xmlns:a16="http://schemas.microsoft.com/office/drawing/2014/main" id="{C5607D76-2681-4B3A-99D7-3F5600BCE296}"/>
              </a:ext>
            </a:extLst>
          </p:cNvPr>
          <p:cNvSpPr/>
          <p:nvPr/>
        </p:nvSpPr>
        <p:spPr>
          <a:xfrm>
            <a:off x="-1" y="1947747"/>
            <a:ext cx="6908088" cy="5357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[Five fat rats are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roasting</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 the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fatty</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greasy</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fat]</a:t>
            </a:r>
          </a:p>
        </p:txBody>
      </p:sp>
      <p:sp>
        <p:nvSpPr>
          <p:cNvPr id="12" name="TextBox 11">
            <a:extLst>
              <a:ext uri="{FF2B5EF4-FFF2-40B4-BE49-F238E27FC236}">
                <a16:creationId xmlns:a16="http://schemas.microsoft.com/office/drawing/2014/main" id="{BC81327E-F8D4-47AC-8BFA-077D8E00706A}"/>
              </a:ext>
            </a:extLst>
          </p:cNvPr>
          <p:cNvSpPr txBox="1"/>
          <p:nvPr/>
        </p:nvSpPr>
        <p:spPr>
          <a:xfrm>
            <a:off x="2224875" y="3627283"/>
            <a:ext cx="9701557" cy="696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oue su</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ue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oule;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ue sous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oue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este.</a:t>
            </a:r>
          </a:p>
        </p:txBody>
      </p:sp>
      <p:sp>
        <p:nvSpPr>
          <p:cNvPr id="13" name="Rectangle 12">
            <a:extLst>
              <a:ext uri="{FF2B5EF4-FFF2-40B4-BE49-F238E27FC236}">
                <a16:creationId xmlns:a16="http://schemas.microsoft.com/office/drawing/2014/main" id="{1D0ADED7-13AB-4890-97E3-325B7BF08EC0}"/>
              </a:ext>
            </a:extLst>
          </p:cNvPr>
          <p:cNvSpPr/>
          <p:nvPr/>
        </p:nvSpPr>
        <p:spPr>
          <a:xfrm>
            <a:off x="2429460" y="4303426"/>
            <a:ext cx="9701557" cy="5357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wheel on the road is rolling; the road under the wheel is resting.</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4" name="Rectangle 13">
            <a:hlinkClick r:id="" action="ppaction://noaction">
              <a:snd r:embed="rId5" name="rats 1.wav"/>
            </a:hlinkClick>
            <a:extLst>
              <a:ext uri="{FF2B5EF4-FFF2-40B4-BE49-F238E27FC236}">
                <a16:creationId xmlns:a16="http://schemas.microsoft.com/office/drawing/2014/main" id="{EDE2CA76-DF37-45D2-B28F-35A0C871874A}"/>
              </a:ext>
            </a:extLst>
          </p:cNvPr>
          <p:cNvSpPr/>
          <p:nvPr/>
        </p:nvSpPr>
        <p:spPr>
          <a:xfrm>
            <a:off x="5646002"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Rectangle 14">
            <a:hlinkClick r:id="" action="ppaction://noaction">
              <a:snd r:embed="rId6" name="rats 3.wav"/>
            </a:hlinkClick>
            <a:extLst>
              <a:ext uri="{FF2B5EF4-FFF2-40B4-BE49-F238E27FC236}">
                <a16:creationId xmlns:a16="http://schemas.microsoft.com/office/drawing/2014/main" id="{C2FC8195-6959-495F-83EB-E24701B72C0C}"/>
              </a:ext>
            </a:extLst>
          </p:cNvPr>
          <p:cNvSpPr/>
          <p:nvPr/>
        </p:nvSpPr>
        <p:spPr>
          <a:xfrm>
            <a:off x="6809740"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Rectangle 15">
            <a:hlinkClick r:id="" action="ppaction://noaction">
              <a:snd r:embed="rId7" name="rats 2.wav"/>
            </a:hlinkClick>
            <a:extLst>
              <a:ext uri="{FF2B5EF4-FFF2-40B4-BE49-F238E27FC236}">
                <a16:creationId xmlns:a16="http://schemas.microsoft.com/office/drawing/2014/main" id="{37134074-F3A3-44B2-9CAE-A296922E4B84}"/>
              </a:ext>
            </a:extLst>
          </p:cNvPr>
          <p:cNvSpPr/>
          <p:nvPr/>
        </p:nvSpPr>
        <p:spPr>
          <a:xfrm>
            <a:off x="6227871"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Rectangle 16">
            <a:hlinkClick r:id="" action="ppaction://noaction">
              <a:snd r:embed="rId8" name="rue 1.wav"/>
            </a:hlinkClick>
            <a:extLst>
              <a:ext uri="{FF2B5EF4-FFF2-40B4-BE49-F238E27FC236}">
                <a16:creationId xmlns:a16="http://schemas.microsoft.com/office/drawing/2014/main" id="{F383F021-C9B7-4FBC-9CC8-A17D308A94F9}"/>
              </a:ext>
            </a:extLst>
          </p:cNvPr>
          <p:cNvSpPr/>
          <p:nvPr/>
        </p:nvSpPr>
        <p:spPr>
          <a:xfrm>
            <a:off x="5646002"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Rectangle 17">
            <a:hlinkClick r:id="" action="ppaction://noaction">
              <a:snd r:embed="rId9" name="rue 3.wav"/>
            </a:hlinkClick>
            <a:extLst>
              <a:ext uri="{FF2B5EF4-FFF2-40B4-BE49-F238E27FC236}">
                <a16:creationId xmlns:a16="http://schemas.microsoft.com/office/drawing/2014/main" id="{9D355D8E-DEF8-480F-B369-EE61BD26CE6F}"/>
              </a:ext>
            </a:extLst>
          </p:cNvPr>
          <p:cNvSpPr/>
          <p:nvPr/>
        </p:nvSpPr>
        <p:spPr>
          <a:xfrm>
            <a:off x="6809740"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Rectangle 18">
            <a:hlinkClick r:id="" action="ppaction://noaction">
              <a:snd r:embed="rId10" name="rue 2.wav"/>
            </a:hlinkClick>
            <a:extLst>
              <a:ext uri="{FF2B5EF4-FFF2-40B4-BE49-F238E27FC236}">
                <a16:creationId xmlns:a16="http://schemas.microsoft.com/office/drawing/2014/main" id="{94D51571-04D0-45ED-8566-A675668DCF76}"/>
              </a:ext>
            </a:extLst>
          </p:cNvPr>
          <p:cNvSpPr/>
          <p:nvPr/>
        </p:nvSpPr>
        <p:spPr>
          <a:xfrm>
            <a:off x="6227871"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026" name="Picture 2" descr="Mouse Rat Rodent Clip Art">
            <a:extLst>
              <a:ext uri="{FF2B5EF4-FFF2-40B4-BE49-F238E27FC236}">
                <a16:creationId xmlns:a16="http://schemas.microsoft.com/office/drawing/2014/main" id="{3D3F3F60-6BD3-42EE-B4B2-CF497B6F05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2479" y="1875920"/>
            <a:ext cx="1688994" cy="122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31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[r]</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28911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[r]</a:t>
            </a:r>
          </a:p>
        </p:txBody>
      </p:sp>
      <p:sp>
        <p:nvSpPr>
          <p:cNvPr id="9" name="TextBox 8">
            <a:extLst>
              <a:ext uri="{FF2B5EF4-FFF2-40B4-BE49-F238E27FC236}">
                <a16:creationId xmlns:a16="http://schemas.microsoft.com/office/drawing/2014/main" id="{65B4AF3A-1D51-4CB7-90B0-76CA9150967A}"/>
              </a:ext>
            </a:extLst>
          </p:cNvPr>
          <p:cNvSpPr txBox="1"/>
          <p:nvPr/>
        </p:nvSpPr>
        <p:spPr>
          <a:xfrm>
            <a:off x="180000" y="1432812"/>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a raspy sound pronounced in the back of the throat. Not like English ‘r’!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no equivalent sound in English.</a:t>
            </a:r>
          </a:p>
        </p:txBody>
      </p:sp>
      <p:sp>
        <p:nvSpPr>
          <p:cNvPr id="10" name="TextBox 9">
            <a:extLst>
              <a:ext uri="{FF2B5EF4-FFF2-40B4-BE49-F238E27FC236}">
                <a16:creationId xmlns:a16="http://schemas.microsoft.com/office/drawing/2014/main" id="{4B074F21-BED0-4CBE-B9E1-BA3C08F8A27D}"/>
              </a:ext>
            </a:extLst>
          </p:cNvPr>
          <p:cNvSpPr txBox="1"/>
          <p:nvPr/>
        </p:nvSpPr>
        <p:spPr>
          <a:xfrm>
            <a:off x="184159" y="2494641"/>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Follow these steps to learn how to pronounce [r]:</a:t>
            </a:r>
          </a:p>
        </p:txBody>
      </p:sp>
      <p:sp>
        <p:nvSpPr>
          <p:cNvPr id="11" name="TextBox 10">
            <a:extLst>
              <a:ext uri="{FF2B5EF4-FFF2-40B4-BE49-F238E27FC236}">
                <a16:creationId xmlns:a16="http://schemas.microsoft.com/office/drawing/2014/main" id="{5765B5F2-DB76-4722-A48B-EBB979B122BA}"/>
              </a:ext>
            </a:extLst>
          </p:cNvPr>
          <p:cNvSpPr txBox="1"/>
          <p:nvPr/>
        </p:nvSpPr>
        <p:spPr>
          <a:xfrm>
            <a:off x="162000" y="3092684"/>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Open your mouth.</a:t>
            </a:r>
          </a:p>
        </p:txBody>
      </p:sp>
      <p:sp>
        <p:nvSpPr>
          <p:cNvPr id="12" name="TextBox 11">
            <a:extLst>
              <a:ext uri="{FF2B5EF4-FFF2-40B4-BE49-F238E27FC236}">
                <a16:creationId xmlns:a16="http://schemas.microsoft.com/office/drawing/2014/main" id="{CE3CF4AD-B087-4D7A-9B60-9D10990D3585}"/>
              </a:ext>
            </a:extLst>
          </p:cNvPr>
          <p:cNvSpPr txBox="1"/>
          <p:nvPr/>
        </p:nvSpPr>
        <p:spPr>
          <a:xfrm>
            <a:off x="162000" y="3520875"/>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Close your throat as if you’re about to gargle and say ‘k’ several times.</a:t>
            </a:r>
          </a:p>
        </p:txBody>
      </p:sp>
      <p:sp>
        <p:nvSpPr>
          <p:cNvPr id="13" name="TextBox 12">
            <a:extLst>
              <a:ext uri="{FF2B5EF4-FFF2-40B4-BE49-F238E27FC236}">
                <a16:creationId xmlns:a16="http://schemas.microsoft.com/office/drawing/2014/main" id="{BC98930C-1C3D-47CA-9F75-7DE8A71AAAC6}"/>
              </a:ext>
            </a:extLst>
          </p:cNvPr>
          <p:cNvSpPr txBox="1"/>
          <p:nvPr/>
        </p:nvSpPr>
        <p:spPr>
          <a:xfrm>
            <a:off x="161999" y="398254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Start again but don’t close your throat completely.</a:t>
            </a:r>
          </a:p>
        </p:txBody>
      </p:sp>
      <p:sp>
        <p:nvSpPr>
          <p:cNvPr id="17" name="TextBox 16">
            <a:extLst>
              <a:ext uri="{FF2B5EF4-FFF2-40B4-BE49-F238E27FC236}">
                <a16:creationId xmlns:a16="http://schemas.microsoft.com/office/drawing/2014/main" id="{2C972086-FE23-42CE-A67B-166E33954D8B}"/>
              </a:ext>
            </a:extLst>
          </p:cNvPr>
          <p:cNvSpPr txBox="1"/>
          <p:nvPr/>
        </p:nvSpPr>
        <p:spPr>
          <a:xfrm>
            <a:off x="161998" y="4423333"/>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Instead of ‘k’,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saying “ra-ra-ra”.</a:t>
            </a:r>
          </a:p>
        </p:txBody>
      </p:sp>
      <p:sp>
        <p:nvSpPr>
          <p:cNvPr id="14" name="Rounded Rectangle 46">
            <a:extLst>
              <a:ext uri="{FF2B5EF4-FFF2-40B4-BE49-F238E27FC236}">
                <a16:creationId xmlns:a16="http://schemas.microsoft.com/office/drawing/2014/main" id="{E01D7BD2-BFB7-483D-A35E-FF3FCA81CC6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[r] </a:t>
            </a:r>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vs </a:t>
            </a:r>
            <a:r>
              <a:rPr lang="en-GB" sz="3600" b="1" dirty="0" err="1">
                <a:solidFill>
                  <a:schemeClr val="bg1"/>
                </a:solidFill>
              </a:rPr>
              <a:t>français</a:t>
            </a:r>
            <a:r>
              <a:rPr lang="en-GB" sz="3600" b="1" dirty="0">
                <a:solidFill>
                  <a:schemeClr val="bg1"/>
                </a:solidFill>
              </a:rPr>
              <a:t>  </a:t>
            </a: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249869"/>
            <a:ext cx="21944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4" name="1 comparaison.wav"/>
            </a:hlinkClick>
            <a:extLst>
              <a:ext uri="{FF2B5EF4-FFF2-40B4-BE49-F238E27FC236}">
                <a16:creationId xmlns:a16="http://schemas.microsoft.com/office/drawing/2014/main" id="{484726CB-0AC4-4177-9A49-79D73E0B65BC}"/>
              </a:ext>
            </a:extLst>
          </p:cNvPr>
          <p:cNvSpPr/>
          <p:nvPr/>
        </p:nvSpPr>
        <p:spPr>
          <a:xfrm>
            <a:off x="7319501" y="146698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5" name="2 univers.wav"/>
            </a:hlinkClick>
            <a:extLst>
              <a:ext uri="{FF2B5EF4-FFF2-40B4-BE49-F238E27FC236}">
                <a16:creationId xmlns:a16="http://schemas.microsoft.com/office/drawing/2014/main" id="{B46470BD-5750-4156-86A2-37A5469C45F6}"/>
              </a:ext>
            </a:extLst>
          </p:cNvPr>
          <p:cNvSpPr/>
          <p:nvPr/>
        </p:nvSpPr>
        <p:spPr>
          <a:xfrm>
            <a:off x="7319501" y="224978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6" name="3 royal.wav"/>
            </a:hlinkClick>
            <a:extLst>
              <a:ext uri="{FF2B5EF4-FFF2-40B4-BE49-F238E27FC236}">
                <a16:creationId xmlns:a16="http://schemas.microsoft.com/office/drawing/2014/main" id="{026B4E34-B92F-4A1C-AFE1-226637AD6973}"/>
              </a:ext>
            </a:extLst>
          </p:cNvPr>
          <p:cNvSpPr/>
          <p:nvPr/>
        </p:nvSpPr>
        <p:spPr>
          <a:xfrm>
            <a:off x="7319501" y="303257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7" name="4 precaution.wav"/>
            </a:hlinkClick>
            <a:extLst>
              <a:ext uri="{FF2B5EF4-FFF2-40B4-BE49-F238E27FC236}">
                <a16:creationId xmlns:a16="http://schemas.microsoft.com/office/drawing/2014/main" id="{9E163363-5C0F-4DA4-84A7-D1E0E5DD110B}"/>
              </a:ext>
            </a:extLst>
          </p:cNvPr>
          <p:cNvSpPr/>
          <p:nvPr/>
        </p:nvSpPr>
        <p:spPr>
          <a:xfrm>
            <a:off x="7319500" y="381537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8" name="5 cercle.wav"/>
            </a:hlinkClick>
            <a:extLst>
              <a:ext uri="{FF2B5EF4-FFF2-40B4-BE49-F238E27FC236}">
                <a16:creationId xmlns:a16="http://schemas.microsoft.com/office/drawing/2014/main" id="{777B9205-1178-4992-A207-DEE3240DAEA0}"/>
              </a:ext>
            </a:extLst>
          </p:cNvPr>
          <p:cNvSpPr/>
          <p:nvPr/>
        </p:nvSpPr>
        <p:spPr>
          <a:xfrm>
            <a:off x="7319500" y="459816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nvGraphicFramePr>
        <p:xfrm>
          <a:off x="265473" y="1295161"/>
          <a:ext cx="6668728" cy="4794852"/>
        </p:xfrm>
        <a:graphic>
          <a:graphicData uri="http://schemas.openxmlformats.org/drawingml/2006/table">
            <a:tbl>
              <a:tblPr firstRow="1"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799142">
                <a:tc>
                  <a:txBody>
                    <a:bodyPr/>
                    <a:lstStyle/>
                    <a:p>
                      <a:pPr algn="ctr"/>
                      <a:r>
                        <a:rPr lang="fr-FR" sz="3000" b="0" dirty="0" err="1">
                          <a:solidFill>
                            <a:srgbClr val="115076"/>
                          </a:solidFill>
                          <a:latin typeface="Century Gothic" panose="020B0502020202020204" pitchFamily="34" charset="0"/>
                        </a:rPr>
                        <a:t>compa</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ison</a:t>
                      </a:r>
                      <a:endParaRPr lang="fr-FR" sz="3000" b="0"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compa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aison</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99142">
                <a:tc>
                  <a:txBody>
                    <a:bodyPr/>
                    <a:lstStyle/>
                    <a:p>
                      <a:pPr algn="ctr"/>
                      <a:r>
                        <a:rPr lang="fr-FR" sz="3000" b="0" dirty="0" err="1">
                          <a:solidFill>
                            <a:srgbClr val="115076"/>
                          </a:solidFill>
                          <a:latin typeface="Century Gothic" panose="020B0502020202020204" pitchFamily="34" charset="0"/>
                        </a:rPr>
                        <a:t>unive</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se</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unive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99142">
                <a:tc>
                  <a:txBody>
                    <a:bodyPr/>
                    <a:lstStyle/>
                    <a:p>
                      <a:pPr algn="ct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oyal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oyal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528311"/>
                  </a:ext>
                </a:extLst>
              </a:tr>
              <a:tr h="799142">
                <a:tc>
                  <a:txBody>
                    <a:bodyPr/>
                    <a:lstStyle/>
                    <a:p>
                      <a:pPr algn="ctr"/>
                      <a:r>
                        <a:rPr lang="fr-FR" sz="3000" b="0" dirty="0" err="1">
                          <a:solidFill>
                            <a:srgbClr val="115076"/>
                          </a:solidFill>
                          <a:latin typeface="Century Gothic" panose="020B0502020202020204" pitchFamily="34" charset="0"/>
                        </a:rPr>
                        <a:t>p</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ecaution</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écaution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99142">
                <a:tc>
                  <a:txBody>
                    <a:bodyPr/>
                    <a:lstStyle/>
                    <a:p>
                      <a:pPr algn="ctr"/>
                      <a:r>
                        <a:rPr lang="fr-FR" sz="3000" b="0" dirty="0" err="1">
                          <a:solidFill>
                            <a:srgbClr val="115076"/>
                          </a:solidFill>
                          <a:latin typeface="Century Gothic" panose="020B0502020202020204" pitchFamily="34" charset="0"/>
                        </a:rPr>
                        <a:t>ci</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cle</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ce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cle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99142">
                <a:tc>
                  <a:txBody>
                    <a:bodyPr/>
                    <a:lstStyle/>
                    <a:p>
                      <a:pPr algn="ctr"/>
                      <a:r>
                        <a:rPr lang="fr-FR" sz="3000" b="0" dirty="0" err="1">
                          <a:solidFill>
                            <a:srgbClr val="115076"/>
                          </a:solidFill>
                          <a:latin typeface="Century Gothic" panose="020B0502020202020204" pitchFamily="34" charset="0"/>
                        </a:rPr>
                        <a:t>conside</a:t>
                      </a:r>
                      <a:r>
                        <a:rPr lang="fr-FR" sz="3000" b="1" dirty="0" err="1">
                          <a:solidFill>
                            <a:srgbClr val="EE6000"/>
                          </a:solidFill>
                          <a:latin typeface="Century Gothic" panose="020B0502020202020204" pitchFamily="34" charset="0"/>
                        </a:rPr>
                        <a:t>r</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considè</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e</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sp>
        <p:nvSpPr>
          <p:cNvPr id="20" name="Rectangle 19">
            <a:hlinkClick r:id="" action="ppaction://noaction">
              <a:snd r:embed="rId9" name="6 considere.wav"/>
            </a:hlinkClick>
            <a:extLst>
              <a:ext uri="{FF2B5EF4-FFF2-40B4-BE49-F238E27FC236}">
                <a16:creationId xmlns:a16="http://schemas.microsoft.com/office/drawing/2014/main" id="{13727E69-F114-4C71-B729-838EC5EF3F4E}"/>
              </a:ext>
            </a:extLst>
          </p:cNvPr>
          <p:cNvSpPr/>
          <p:nvPr/>
        </p:nvSpPr>
        <p:spPr>
          <a:xfrm>
            <a:off x="7319500" y="538096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21" name="TextBox 20">
            <a:extLst>
              <a:ext uri="{FF2B5EF4-FFF2-40B4-BE49-F238E27FC236}">
                <a16:creationId xmlns:a16="http://schemas.microsoft.com/office/drawing/2014/main" id="{5BEA80D6-C635-4753-B08F-6416812C0D45}"/>
              </a:ext>
            </a:extLst>
          </p:cNvPr>
          <p:cNvSpPr txBox="1"/>
          <p:nvPr/>
        </p:nvSpPr>
        <p:spPr>
          <a:xfrm>
            <a:off x="8849030" y="1344202"/>
            <a:ext cx="3077497" cy="1123712"/>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a raspy sound pronounced in the back of the throat.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A9935E00-2C3C-445F-A3AA-04488701DB6E}"/>
              </a:ext>
            </a:extLst>
          </p:cNvPr>
          <p:cNvSpPr txBox="1"/>
          <p:nvPr/>
        </p:nvSpPr>
        <p:spPr>
          <a:xfrm>
            <a:off x="8829980" y="2917209"/>
            <a:ext cx="3077497" cy="1804749"/>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pronounce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start as if to pronounce English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but don’t close your throat completely.</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7970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42659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993913" y="1854289"/>
            <a:ext cx="111980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rare reptile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ressemble</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son rival rose.</a:t>
            </a:r>
          </a:p>
        </p:txBody>
      </p:sp>
      <p:pic>
        <p:nvPicPr>
          <p:cNvPr id="1026" name="Picture 2" descr="Snake, Serpent, Reptile, Animal, Carnivore, Legless">
            <a:extLst>
              <a:ext uri="{FF2B5EF4-FFF2-40B4-BE49-F238E27FC236}">
                <a16:creationId xmlns:a16="http://schemas.microsoft.com/office/drawing/2014/main" id="{0763CBBE-7EA1-47AF-B1CD-553194C3A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17" y="2578228"/>
            <a:ext cx="3325926" cy="34856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1D4262-324D-4A16-8C4D-6B67192BE6F9}"/>
              </a:ext>
            </a:extLst>
          </p:cNvPr>
          <p:cNvSpPr txBox="1"/>
          <p:nvPr/>
        </p:nvSpPr>
        <p:spPr>
          <a:xfrm>
            <a:off x="2663261" y="2844225"/>
            <a:ext cx="75879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rare reptile looks like its pink rival]</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hlinkClick r:id="" action="ppaction://noaction">
              <a:snd r:embed="rId5" name="reptile slow.wav"/>
            </a:hlinkClick>
            <a:extLst>
              <a:ext uri="{FF2B5EF4-FFF2-40B4-BE49-F238E27FC236}">
                <a16:creationId xmlns:a16="http://schemas.microsoft.com/office/drawing/2014/main" id="{6B0487FB-42A2-4F15-B87F-96673348C95C}"/>
              </a:ext>
            </a:extLst>
          </p:cNvPr>
          <p:cNvSpPr/>
          <p:nvPr/>
        </p:nvSpPr>
        <p:spPr>
          <a:xfrm>
            <a:off x="8989166" y="5424407"/>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6" name="reptile fast.wav"/>
            </a:hlinkClick>
            <a:extLst>
              <a:ext uri="{FF2B5EF4-FFF2-40B4-BE49-F238E27FC236}">
                <a16:creationId xmlns:a16="http://schemas.microsoft.com/office/drawing/2014/main" id="{9D70BD84-07C9-467D-A78B-6EA33D4DD6BB}"/>
              </a:ext>
            </a:extLst>
          </p:cNvPr>
          <p:cNvSpPr/>
          <p:nvPr/>
        </p:nvSpPr>
        <p:spPr>
          <a:xfrm>
            <a:off x="9932412" y="5424407"/>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7" name="reptile really fast.wav"/>
            </a:hlinkClick>
            <a:extLst>
              <a:ext uri="{FF2B5EF4-FFF2-40B4-BE49-F238E27FC236}">
                <a16:creationId xmlns:a16="http://schemas.microsoft.com/office/drawing/2014/main" id="{092CDA81-1DA6-4806-8EE2-B81720299A49}"/>
              </a:ext>
            </a:extLst>
          </p:cNvPr>
          <p:cNvSpPr/>
          <p:nvPr/>
        </p:nvSpPr>
        <p:spPr>
          <a:xfrm>
            <a:off x="10875657" y="5424407"/>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753871" y="1634776"/>
            <a:ext cx="940674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roche roule avec 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long de la rampe rustique.</a:t>
            </a:r>
          </a:p>
        </p:txBody>
      </p:sp>
      <p:sp>
        <p:nvSpPr>
          <p:cNvPr id="3" name="TextBox 2">
            <a:extLst>
              <a:ext uri="{FF2B5EF4-FFF2-40B4-BE49-F238E27FC236}">
                <a16:creationId xmlns:a16="http://schemas.microsoft.com/office/drawing/2014/main" id="{7C1D4262-324D-4A16-8C4D-6B67192BE6F9}"/>
              </a:ext>
            </a:extLst>
          </p:cNvPr>
          <p:cNvSpPr txBox="1"/>
          <p:nvPr/>
        </p:nvSpPr>
        <p:spPr>
          <a:xfrm>
            <a:off x="1994799" y="3429000"/>
            <a:ext cx="892489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rock rolls with 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along the rustic ramp]</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100" name="Picture 4" descr="Bridge, Construction, Wooden">
            <a:extLst>
              <a:ext uri="{FF2B5EF4-FFF2-40B4-BE49-F238E27FC236}">
                <a16:creationId xmlns:a16="http://schemas.microsoft.com/office/drawing/2014/main" id="{0A9A0CD4-2EB9-409F-ABBF-165377AE20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912"/>
          <a:stretch/>
        </p:blipFill>
        <p:spPr bwMode="auto">
          <a:xfrm>
            <a:off x="0" y="2554146"/>
            <a:ext cx="3719331" cy="37738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F8B02F-64B8-4424-8096-68B747D69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7211">
            <a:off x="1753871" y="3609706"/>
            <a:ext cx="1264181" cy="1323439"/>
          </a:xfrm>
          <a:prstGeom prst="rect">
            <a:avLst/>
          </a:prstGeom>
        </p:spPr>
      </p:pic>
      <p:sp>
        <p:nvSpPr>
          <p:cNvPr id="9" name="Rectangle 8">
            <a:hlinkClick r:id="" action="ppaction://noaction">
              <a:snd r:embed="rId6" name="roche slow.wav"/>
            </a:hlinkClick>
            <a:extLst>
              <a:ext uri="{FF2B5EF4-FFF2-40B4-BE49-F238E27FC236}">
                <a16:creationId xmlns:a16="http://schemas.microsoft.com/office/drawing/2014/main" id="{8A58D8C5-9013-43CD-8B62-9C3D6A28922C}"/>
              </a:ext>
            </a:extLst>
          </p:cNvPr>
          <p:cNvSpPr/>
          <p:nvPr/>
        </p:nvSpPr>
        <p:spPr>
          <a:xfrm>
            <a:off x="8989166" y="5424407"/>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7" name="roche fast.wav"/>
            </a:hlinkClick>
            <a:extLst>
              <a:ext uri="{FF2B5EF4-FFF2-40B4-BE49-F238E27FC236}">
                <a16:creationId xmlns:a16="http://schemas.microsoft.com/office/drawing/2014/main" id="{24480172-F15C-4BF3-8506-8E60D555BADF}"/>
              </a:ext>
            </a:extLst>
          </p:cNvPr>
          <p:cNvSpPr/>
          <p:nvPr/>
        </p:nvSpPr>
        <p:spPr>
          <a:xfrm>
            <a:off x="9932412" y="5424407"/>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ectangle 10">
            <a:hlinkClick r:id="" action="ppaction://noaction">
              <a:snd r:embed="rId8" name="roche really fast.wav"/>
            </a:hlinkClick>
            <a:extLst>
              <a:ext uri="{FF2B5EF4-FFF2-40B4-BE49-F238E27FC236}">
                <a16:creationId xmlns:a16="http://schemas.microsoft.com/office/drawing/2014/main" id="{E78A2AD9-CBBD-45AE-9E5E-877BEC4FF82A}"/>
              </a:ext>
            </a:extLst>
          </p:cNvPr>
          <p:cNvSpPr/>
          <p:nvPr/>
        </p:nvSpPr>
        <p:spPr>
          <a:xfrm>
            <a:off x="10875657" y="5424407"/>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9991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492319" y="1658203"/>
            <a:ext cx="111980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repas de gaufres et de rillettes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 un vrai régal revigorant.</a:t>
            </a:r>
          </a:p>
        </p:txBody>
      </p:sp>
      <p:sp>
        <p:nvSpPr>
          <p:cNvPr id="3" name="TextBox 2">
            <a:extLst>
              <a:ext uri="{FF2B5EF4-FFF2-40B4-BE49-F238E27FC236}">
                <a16:creationId xmlns:a16="http://schemas.microsoft.com/office/drawing/2014/main" id="{7C1D4262-324D-4A16-8C4D-6B67192BE6F9}"/>
              </a:ext>
            </a:extLst>
          </p:cNvPr>
          <p:cNvSpPr txBox="1"/>
          <p:nvPr/>
        </p:nvSpPr>
        <p:spPr>
          <a:xfrm>
            <a:off x="2297380" y="3322450"/>
            <a:ext cx="758796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meal of waffles and rillettes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a real invigorating treat]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Waffle, Belgian, Breakfast, Food, Meal, Delicious">
            <a:extLst>
              <a:ext uri="{FF2B5EF4-FFF2-40B4-BE49-F238E27FC236}">
                <a16:creationId xmlns:a16="http://schemas.microsoft.com/office/drawing/2014/main" id="{0D7F89C9-A32F-4B77-86EC-5F9A7064CA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76359"/>
            <a:ext cx="3553326" cy="24503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od, Dish, Meat, Potatoes, Vegetable, Delicious, Tasty">
            <a:extLst>
              <a:ext uri="{FF2B5EF4-FFF2-40B4-BE49-F238E27FC236}">
                <a16:creationId xmlns:a16="http://schemas.microsoft.com/office/drawing/2014/main" id="{81719C85-15DD-4E68-9FF2-9E427873ED0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3902" y1="56459" x2="20208" y2="62917"/>
                        <a14:foregroundMark x1="36771" y1="33958" x2="34003" y2="38797"/>
                        <a14:foregroundMark x1="48646" y1="31250" x2="57552" y2="25906"/>
                        <a14:foregroundMark x1="57142" y1="25023" x2="54210" y2="25126"/>
                        <a14:foregroundMark x1="49635" y1="29114" x2="47813" y2="32292"/>
                        <a14:backgroundMark x1="14688" y1="50208" x2="14688" y2="50208"/>
                        <a14:backgroundMark x1="18646" y1="47083" x2="18646" y2="47083"/>
                        <a14:backgroundMark x1="18646" y1="41875" x2="18646" y2="41875"/>
                        <a14:backgroundMark x1="17813" y1="34375" x2="10938" y2="38542"/>
                        <a14:backgroundMark x1="10938" y1="38542" x2="9167" y2="48333"/>
                        <a14:backgroundMark x1="9167" y1="48333" x2="12812" y2="56250"/>
                        <a14:backgroundMark x1="12812" y1="56250" x2="19583" y2="55208"/>
                        <a14:backgroundMark x1="19583" y1="55208" x2="24688" y2="47708"/>
                        <a14:backgroundMark x1="24688" y1="47708" x2="23229" y2="34792"/>
                        <a14:backgroundMark x1="23229" y1="34792" x2="17813" y2="33333"/>
                        <a14:backgroundMark x1="27500" y1="36042" x2="21875" y2="41875"/>
                        <a14:backgroundMark x1="21875" y1="41875" x2="26288" y2="47631"/>
                        <a14:backgroundMark x1="31037" y1="39328" x2="27604" y2="32292"/>
                        <a14:backgroundMark x1="27604" y1="32292" x2="23646" y2="32292"/>
                        <a14:backgroundMark x1="33333" y1="17083" x2="24583" y2="13125"/>
                        <a14:backgroundMark x1="24583" y1="13125" x2="18854" y2="16458"/>
                        <a14:backgroundMark x1="18854" y1="16458" x2="18438" y2="28542"/>
                        <a14:backgroundMark x1="18438" y1="28542" x2="23646" y2="36667"/>
                        <a14:backgroundMark x1="23646" y1="36667" x2="29688" y2="37083"/>
                        <a14:backgroundMark x1="29688" y1="37083" x2="33121" y2="35685"/>
                        <a14:backgroundMark x1="35717" y1="32162" x2="36979" y2="23958"/>
                        <a14:backgroundMark x1="36979" y1="23958" x2="32813" y2="17500"/>
                        <a14:backgroundMark x1="32813" y1="17500" x2="21146" y2="18125"/>
                        <a14:backgroundMark x1="21146" y1="18125" x2="15937" y2="21250"/>
                        <a14:backgroundMark x1="15937" y1="21250" x2="15417" y2="32917"/>
                        <a14:backgroundMark x1="15417" y1="32917" x2="21979" y2="37917"/>
                        <a14:backgroundMark x1="21979" y1="37917" x2="24896" y2="38125"/>
                        <a14:backgroundMark x1="36979" y1="29792" x2="48175" y2="27011"/>
                        <a14:backgroundMark x1="55922" y1="22054" x2="58438" y2="17917"/>
                        <a14:backgroundMark x1="58438" y1="17917" x2="61354" y2="8958"/>
                        <a14:backgroundMark x1="61354" y1="8958" x2="54375" y2="3750"/>
                        <a14:backgroundMark x1="54375" y1="3750" x2="46563" y2="3958"/>
                        <a14:backgroundMark x1="46563" y1="3958" x2="35104" y2="15833"/>
                        <a14:backgroundMark x1="35104" y1="15833" x2="34792" y2="26667"/>
                        <a14:backgroundMark x1="34792" y1="26667" x2="39375" y2="27708"/>
                        <a14:backgroundMark x1="60330" y1="23635" x2="68750" y2="25625"/>
                        <a14:backgroundMark x1="57292" y1="22917" x2="57921" y2="23066"/>
                        <a14:backgroundMark x1="68750" y1="25625" x2="73854" y2="31042"/>
                        <a14:backgroundMark x1="73854" y1="31042" x2="79063" y2="31458"/>
                        <a14:backgroundMark x1="79063" y1="31458" x2="81771" y2="22083"/>
                        <a14:backgroundMark x1="81771" y1="22083" x2="75104" y2="14375"/>
                        <a14:backgroundMark x1="75104" y1="14375" x2="61875" y2="13958"/>
                        <a14:backgroundMark x1="61875" y1="13958" x2="56979" y2="18125"/>
                        <a14:backgroundMark x1="20938" y1="57083" x2="29896" y2="42917"/>
                        <a14:backgroundMark x1="29896" y1="42917" x2="33646" y2="32917"/>
                        <a14:backgroundMark x1="33646" y1="32917" x2="33854" y2="31875"/>
                        <a14:backgroundMark x1="33333" y1="37708" x2="23646" y2="56042"/>
                        <a14:backgroundMark x1="45938" y1="28750" x2="47292" y2="27708"/>
                        <a14:backgroundMark x1="42500" y1="28125" x2="49688" y2="18125"/>
                        <a14:backgroundMark x1="45417" y1="29167" x2="54688" y2="23333"/>
                        <a14:backgroundMark x1="57813" y1="22917" x2="60938" y2="22917"/>
                      </a14:backgroundRemoval>
                    </a14:imgEffect>
                  </a14:imgLayer>
                </a14:imgProps>
              </a:ext>
              <a:ext uri="{28A0092B-C50C-407E-A947-70E740481C1C}">
                <a14:useLocalDpi xmlns:a14="http://schemas.microsoft.com/office/drawing/2010/main" val="0"/>
              </a:ext>
            </a:extLst>
          </a:blip>
          <a:srcRect/>
          <a:stretch>
            <a:fillRect/>
          </a:stretch>
        </p:blipFill>
        <p:spPr bwMode="auto">
          <a:xfrm>
            <a:off x="-221257" y="3647997"/>
            <a:ext cx="3995840" cy="199792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A78572A6-90DC-4AFE-8785-8212BB1D8C2F}"/>
              </a:ext>
            </a:extLst>
          </p:cNvPr>
          <p:cNvSpPr/>
          <p:nvPr/>
        </p:nvSpPr>
        <p:spPr>
          <a:xfrm>
            <a:off x="7922284" y="4661596"/>
            <a:ext cx="2550694" cy="1215046"/>
          </a:xfrm>
          <a:prstGeom prst="wedgeRoundRectCallout">
            <a:avLst>
              <a:gd name="adj1" fmla="val 59441"/>
              <a:gd name="adj2" fmla="val 25077"/>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rillettes =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minced</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pork</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 bit like pâté</a:t>
            </a:r>
          </a:p>
        </p:txBody>
      </p:sp>
      <p:pic>
        <p:nvPicPr>
          <p:cNvPr id="6" name="Picture 5" descr="A picture containing doll, toy&#10;&#10;Description automatically generated">
            <a:extLst>
              <a:ext uri="{FF2B5EF4-FFF2-40B4-BE49-F238E27FC236}">
                <a16:creationId xmlns:a16="http://schemas.microsoft.com/office/drawing/2014/main" id="{591C7318-A2A2-4CFC-B018-93A3ADDC24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9362" y="4061652"/>
            <a:ext cx="2265021" cy="2265021"/>
          </a:xfrm>
          <a:prstGeom prst="rect">
            <a:avLst/>
          </a:prstGeom>
        </p:spPr>
      </p:pic>
      <p:sp>
        <p:nvSpPr>
          <p:cNvPr id="11" name="Rectangle 10">
            <a:hlinkClick r:id="" action="ppaction://noaction">
              <a:snd r:embed="rId8" name="repas slow.wav"/>
            </a:hlinkClick>
            <a:extLst>
              <a:ext uri="{FF2B5EF4-FFF2-40B4-BE49-F238E27FC236}">
                <a16:creationId xmlns:a16="http://schemas.microsoft.com/office/drawing/2014/main" id="{BDF1D513-BE5F-4A64-AE93-8DC876BBEEAF}"/>
              </a:ext>
            </a:extLst>
          </p:cNvPr>
          <p:cNvSpPr/>
          <p:nvPr/>
        </p:nvSpPr>
        <p:spPr>
          <a:xfrm>
            <a:off x="5019852" y="548193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hlinkClick r:id="" action="ppaction://noaction">
              <a:snd r:embed="rId9" name="repas fast.wav"/>
            </a:hlinkClick>
            <a:extLst>
              <a:ext uri="{FF2B5EF4-FFF2-40B4-BE49-F238E27FC236}">
                <a16:creationId xmlns:a16="http://schemas.microsoft.com/office/drawing/2014/main" id="{198D1229-C458-4A91-B8E9-CE2711EBBCEB}"/>
              </a:ext>
            </a:extLst>
          </p:cNvPr>
          <p:cNvSpPr/>
          <p:nvPr/>
        </p:nvSpPr>
        <p:spPr>
          <a:xfrm>
            <a:off x="5963098" y="548193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10" name="repas really fast.wav"/>
            </a:hlinkClick>
            <a:extLst>
              <a:ext uri="{FF2B5EF4-FFF2-40B4-BE49-F238E27FC236}">
                <a16:creationId xmlns:a16="http://schemas.microsoft.com/office/drawing/2014/main" id="{8245962A-A8AF-4F0E-9E79-24B8A26C40C2}"/>
              </a:ext>
            </a:extLst>
          </p:cNvPr>
          <p:cNvSpPr/>
          <p:nvPr/>
        </p:nvSpPr>
        <p:spPr>
          <a:xfrm>
            <a:off x="6906343" y="548193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395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496956" y="1663122"/>
            <a:ext cx="111980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tracteur rouillé ne rajeunit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réellement pas !</a:t>
            </a:r>
          </a:p>
        </p:txBody>
      </p:sp>
      <p:sp>
        <p:nvSpPr>
          <p:cNvPr id="3" name="TextBox 2">
            <a:extLst>
              <a:ext uri="{FF2B5EF4-FFF2-40B4-BE49-F238E27FC236}">
                <a16:creationId xmlns:a16="http://schemas.microsoft.com/office/drawing/2014/main" id="{7C1D4262-324D-4A16-8C4D-6B67192BE6F9}"/>
              </a:ext>
            </a:extLst>
          </p:cNvPr>
          <p:cNvSpPr txBox="1"/>
          <p:nvPr/>
        </p:nvSpPr>
        <p:spPr>
          <a:xfrm>
            <a:off x="1589359" y="3316892"/>
            <a:ext cx="97357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rusty tractor doesn’t really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get any younger!]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Tractor, Old, Antique, Agriculture, Machinery, Rural">
            <a:extLst>
              <a:ext uri="{FF2B5EF4-FFF2-40B4-BE49-F238E27FC236}">
                <a16:creationId xmlns:a16="http://schemas.microsoft.com/office/drawing/2014/main" id="{D0409EFA-D95E-4292-924C-9B32267FD5B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3021" y1="24219" x2="37292" y2="25156"/>
                        <a14:foregroundMark x1="37292" y1="25156" x2="36146" y2="33438"/>
                        <a14:foregroundMark x1="36146" y1="33438" x2="37500" y2="34844"/>
                      </a14:backgroundRemoval>
                    </a14:imgEffect>
                  </a14:imgLayer>
                </a14:imgProps>
              </a:ext>
              <a:ext uri="{28A0092B-C50C-407E-A947-70E740481C1C}">
                <a14:useLocalDpi xmlns:a14="http://schemas.microsoft.com/office/drawing/2010/main" val="0"/>
              </a:ext>
            </a:extLst>
          </a:blip>
          <a:srcRect/>
          <a:stretch>
            <a:fillRect/>
          </a:stretch>
        </p:blipFill>
        <p:spPr bwMode="auto">
          <a:xfrm>
            <a:off x="-866700" y="2823496"/>
            <a:ext cx="5943473" cy="396231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A3A5649E-9BA1-46C8-A45B-9EC8E16164CE}"/>
              </a:ext>
            </a:extLst>
          </p:cNvPr>
          <p:cNvSpPr/>
          <p:nvPr/>
        </p:nvSpPr>
        <p:spPr>
          <a:xfrm>
            <a:off x="6929252" y="4586639"/>
            <a:ext cx="3502220" cy="1215046"/>
          </a:xfrm>
          <a:prstGeom prst="wedgeRoundRectCallout">
            <a:avLst>
              <a:gd name="adj1" fmla="val 60195"/>
              <a:gd name="adj2" fmla="val 28009"/>
              <a:gd name="adj3" fmla="val 16667"/>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proverb</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m</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eaning</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will</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only</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get</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worse</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time!</a:t>
            </a:r>
          </a:p>
        </p:txBody>
      </p:sp>
      <p:pic>
        <p:nvPicPr>
          <p:cNvPr id="10" name="Picture 9" descr="A picture containing doll, toy&#10;&#10;Description automatically generated">
            <a:extLst>
              <a:ext uri="{FF2B5EF4-FFF2-40B4-BE49-F238E27FC236}">
                <a16:creationId xmlns:a16="http://schemas.microsoft.com/office/drawing/2014/main" id="{FB466264-6CA7-42DE-8526-BD552ECE05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8963" y="4061652"/>
            <a:ext cx="2265021" cy="2265021"/>
          </a:xfrm>
          <a:prstGeom prst="rect">
            <a:avLst/>
          </a:prstGeom>
        </p:spPr>
      </p:pic>
      <p:sp>
        <p:nvSpPr>
          <p:cNvPr id="11" name="Rectangle 10">
            <a:hlinkClick r:id="" action="ppaction://noaction">
              <a:snd r:embed="rId7" name="tracteur slow.wav"/>
            </a:hlinkClick>
            <a:extLst>
              <a:ext uri="{FF2B5EF4-FFF2-40B4-BE49-F238E27FC236}">
                <a16:creationId xmlns:a16="http://schemas.microsoft.com/office/drawing/2014/main" id="{0FCF4610-17C1-468D-A03D-155239422526}"/>
              </a:ext>
            </a:extLst>
          </p:cNvPr>
          <p:cNvSpPr/>
          <p:nvPr/>
        </p:nvSpPr>
        <p:spPr>
          <a:xfrm>
            <a:off x="4229791" y="548193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hlinkClick r:id="" action="ppaction://noaction">
              <a:snd r:embed="rId8" name="tracteur fast.wav"/>
            </a:hlinkClick>
            <a:extLst>
              <a:ext uri="{FF2B5EF4-FFF2-40B4-BE49-F238E27FC236}">
                <a16:creationId xmlns:a16="http://schemas.microsoft.com/office/drawing/2014/main" id="{83C0A149-BD1D-41CE-813F-F9A8CC4FFA86}"/>
              </a:ext>
            </a:extLst>
          </p:cNvPr>
          <p:cNvSpPr/>
          <p:nvPr/>
        </p:nvSpPr>
        <p:spPr>
          <a:xfrm>
            <a:off x="5173037" y="548193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9" name="tracteur really fast.wav"/>
            </a:hlinkClick>
            <a:extLst>
              <a:ext uri="{FF2B5EF4-FFF2-40B4-BE49-F238E27FC236}">
                <a16:creationId xmlns:a16="http://schemas.microsoft.com/office/drawing/2014/main" id="{6E712EBF-B8EB-4DCB-86A8-C896D30FD01F}"/>
              </a:ext>
            </a:extLst>
          </p:cNvPr>
          <p:cNvSpPr/>
          <p:nvPr/>
        </p:nvSpPr>
        <p:spPr>
          <a:xfrm>
            <a:off x="6116282" y="548193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7648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[r]</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[r]</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988843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80043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259453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[r]</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801566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0430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933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Phonétique [r]</a:t>
            </a:r>
          </a:p>
        </p:txBody>
      </p:sp>
      <p:sp>
        <p:nvSpPr>
          <p:cNvPr id="9" name="TextBox 8">
            <a:extLst>
              <a:ext uri="{FF2B5EF4-FFF2-40B4-BE49-F238E27FC236}">
                <a16:creationId xmlns:a16="http://schemas.microsoft.com/office/drawing/2014/main" id="{65B4AF3A-1D51-4CB7-90B0-76CA9150967A}"/>
              </a:ext>
            </a:extLst>
          </p:cNvPr>
          <p:cNvSpPr txBox="1"/>
          <p:nvPr/>
        </p:nvSpPr>
        <p:spPr>
          <a:xfrm>
            <a:off x="85800" y="1202715"/>
            <a:ext cx="117299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it is a raspy sound pronounced in the back of the throat, and is not like the English ‘r’!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 no equivalent sound in English.</a:t>
            </a:r>
          </a:p>
        </p:txBody>
      </p:sp>
      <p:sp>
        <p:nvSpPr>
          <p:cNvPr id="10" name="TextBox 9">
            <a:extLst>
              <a:ext uri="{FF2B5EF4-FFF2-40B4-BE49-F238E27FC236}">
                <a16:creationId xmlns:a16="http://schemas.microsoft.com/office/drawing/2014/main" id="{4B074F21-BED0-4CBE-B9E1-BA3C08F8A27D}"/>
              </a:ext>
            </a:extLst>
          </p:cNvPr>
          <p:cNvSpPr txBox="1"/>
          <p:nvPr/>
        </p:nvSpPr>
        <p:spPr>
          <a:xfrm>
            <a:off x="85800" y="2633514"/>
            <a:ext cx="88840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Follow these steps to revise pronunciation of [r]:</a:t>
            </a:r>
          </a:p>
        </p:txBody>
      </p:sp>
      <p:sp>
        <p:nvSpPr>
          <p:cNvPr id="11" name="TextBox 10">
            <a:extLst>
              <a:ext uri="{FF2B5EF4-FFF2-40B4-BE49-F238E27FC236}">
                <a16:creationId xmlns:a16="http://schemas.microsoft.com/office/drawing/2014/main" id="{5765B5F2-DB76-4722-A48B-EBB979B122BA}"/>
              </a:ext>
            </a:extLst>
          </p:cNvPr>
          <p:cNvSpPr txBox="1"/>
          <p:nvPr/>
        </p:nvSpPr>
        <p:spPr>
          <a:xfrm>
            <a:off x="575014" y="3210265"/>
            <a:ext cx="3952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Open your mouth.</a:t>
            </a:r>
          </a:p>
        </p:txBody>
      </p:sp>
      <p:sp>
        <p:nvSpPr>
          <p:cNvPr id="12" name="TextBox 11">
            <a:extLst>
              <a:ext uri="{FF2B5EF4-FFF2-40B4-BE49-F238E27FC236}">
                <a16:creationId xmlns:a16="http://schemas.microsoft.com/office/drawing/2014/main" id="{CE3CF4AD-B087-4D7A-9B60-9D10990D3585}"/>
              </a:ext>
            </a:extLst>
          </p:cNvPr>
          <p:cNvSpPr txBox="1"/>
          <p:nvPr/>
        </p:nvSpPr>
        <p:spPr>
          <a:xfrm>
            <a:off x="575014" y="3842559"/>
            <a:ext cx="78287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Close your throat as if you’re about to gargle and say ‘k’ several times.</a:t>
            </a:r>
          </a:p>
        </p:txBody>
      </p:sp>
      <p:sp>
        <p:nvSpPr>
          <p:cNvPr id="13" name="TextBox 12">
            <a:extLst>
              <a:ext uri="{FF2B5EF4-FFF2-40B4-BE49-F238E27FC236}">
                <a16:creationId xmlns:a16="http://schemas.microsoft.com/office/drawing/2014/main" id="{BC98930C-1C3D-47CA-9F75-7DE8A71AAAC6}"/>
              </a:ext>
            </a:extLst>
          </p:cNvPr>
          <p:cNvSpPr txBox="1"/>
          <p:nvPr/>
        </p:nvSpPr>
        <p:spPr>
          <a:xfrm>
            <a:off x="575014" y="4905740"/>
            <a:ext cx="9584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Start again but don’t close your throat completely.</a:t>
            </a:r>
          </a:p>
        </p:txBody>
      </p:sp>
      <p:sp>
        <p:nvSpPr>
          <p:cNvPr id="17" name="TextBox 16">
            <a:extLst>
              <a:ext uri="{FF2B5EF4-FFF2-40B4-BE49-F238E27FC236}">
                <a16:creationId xmlns:a16="http://schemas.microsoft.com/office/drawing/2014/main" id="{2C972086-FE23-42CE-A67B-166E33954D8B}"/>
              </a:ext>
            </a:extLst>
          </p:cNvPr>
          <p:cNvSpPr txBox="1"/>
          <p:nvPr/>
        </p:nvSpPr>
        <p:spPr>
          <a:xfrm>
            <a:off x="575014" y="5538035"/>
            <a:ext cx="92252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Instead of ‘k’, practise saying “ra-ra-ra”.</a:t>
            </a:r>
          </a:p>
        </p:txBody>
      </p:sp>
      <p:sp>
        <p:nvSpPr>
          <p:cNvPr id="14" name="Rounded Rectangle 46">
            <a:extLst>
              <a:ext uri="{FF2B5EF4-FFF2-40B4-BE49-F238E27FC236}">
                <a16:creationId xmlns:a16="http://schemas.microsoft.com/office/drawing/2014/main" id="{E01D7BD2-BFB7-483D-A35E-FF3FCA81CC6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6" name="Picture 5" descr="A picture containing black, doll, toy, colorful&#10;&#10;Description automatically generated">
            <a:extLst>
              <a:ext uri="{FF2B5EF4-FFF2-40B4-BE49-F238E27FC236}">
                <a16:creationId xmlns:a16="http://schemas.microsoft.com/office/drawing/2014/main" id="{CAEE70EE-F0B8-481F-8112-6B321450451E}"/>
              </a:ext>
            </a:extLst>
          </p:cNvPr>
          <p:cNvPicPr>
            <a:picLocks noChangeAspect="1"/>
          </p:cNvPicPr>
          <p:nvPr/>
        </p:nvPicPr>
        <p:blipFill rotWithShape="1">
          <a:blip r:embed="rId4">
            <a:extLst>
              <a:ext uri="{28A0092B-C50C-407E-A947-70E740481C1C}">
                <a14:useLocalDpi xmlns:a14="http://schemas.microsoft.com/office/drawing/2010/main" val="0"/>
              </a:ext>
            </a:extLst>
          </a:blip>
          <a:srcRect l="64086" r="5193" b="51340"/>
          <a:stretch/>
        </p:blipFill>
        <p:spPr>
          <a:xfrm>
            <a:off x="8657914" y="1760437"/>
            <a:ext cx="3157806" cy="3337125"/>
          </a:xfrm>
          <a:prstGeom prst="rect">
            <a:avLst/>
          </a:prstGeom>
        </p:spPr>
      </p:pic>
    </p:spTree>
    <p:extLst>
      <p:ext uri="{BB962C8B-B14F-4D97-AF65-F5344CB8AC3E}">
        <p14:creationId xmlns:p14="http://schemas.microsoft.com/office/powerpoint/2010/main" val="401220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34AAE85-D8C5-BE92-D810-54CCEDDE84FC}"/>
              </a:ext>
            </a:extLst>
          </p:cNvPr>
          <p:cNvSpPr/>
          <p:nvPr/>
        </p:nvSpPr>
        <p:spPr>
          <a:xfrm>
            <a:off x="10867946" y="1324191"/>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3B5D78EF-D252-55F8-DA0C-6C1FEB3EEEB7}"/>
              </a:ext>
            </a:extLst>
          </p:cNvPr>
          <p:cNvSpPr/>
          <p:nvPr/>
        </p:nvSpPr>
        <p:spPr>
          <a:xfrm>
            <a:off x="4848165" y="138631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FD4AC0-05C4-2C95-88B4-7EBC6007CF6D}"/>
              </a:ext>
            </a:extLst>
          </p:cNvPr>
          <p:cNvSpPr/>
          <p:nvPr/>
        </p:nvSpPr>
        <p:spPr>
          <a:xfrm>
            <a:off x="8877722" y="1373609"/>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912295"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[r]</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142300" y="2576358"/>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59121" y="2576358"/>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Beat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25" name="TextBox 24">
            <a:extLst>
              <a:ext uri="{FF2B5EF4-FFF2-40B4-BE49-F238E27FC236}">
                <a16:creationId xmlns:a16="http://schemas.microsoft.com/office/drawing/2014/main" id="{494B2943-07D8-4452-88E5-E4FE8B990E7B}"/>
              </a:ext>
            </a:extLst>
          </p:cNvPr>
          <p:cNvSpPr txBox="1"/>
          <p:nvPr/>
        </p:nvSpPr>
        <p:spPr>
          <a:xfrm>
            <a:off x="2085490" y="2576358"/>
            <a:ext cx="20344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134027" y="2576358"/>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206697" y="2576358"/>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192813" y="2576358"/>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39" name="Rectangle 38">
            <a:extLst>
              <a:ext uri="{FF2B5EF4-FFF2-40B4-BE49-F238E27FC236}">
                <a16:creationId xmlns:a16="http://schemas.microsoft.com/office/drawing/2014/main" id="{0CE449A3-CE6F-4F58-A4C8-8E994E2EE222}"/>
              </a:ext>
            </a:extLst>
          </p:cNvPr>
          <p:cNvSpPr/>
          <p:nvPr/>
        </p:nvSpPr>
        <p:spPr>
          <a:xfrm>
            <a:off x="899972" y="1398093"/>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ounded Rectangle 46">
            <a:extLst>
              <a:ext uri="{FF2B5EF4-FFF2-40B4-BE49-F238E27FC236}">
                <a16:creationId xmlns:a16="http://schemas.microsoft.com/office/drawing/2014/main" id="{F348F016-8533-4615-904E-C8DC90A89776}"/>
              </a:ext>
            </a:extLst>
          </p:cNvPr>
          <p:cNvSpPr/>
          <p:nvPr/>
        </p:nvSpPr>
        <p:spPr>
          <a:xfrm>
            <a:off x="8261246" y="3268745"/>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oule 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le vent.</a:t>
            </a:r>
          </a:p>
        </p:txBody>
      </p:sp>
      <p:sp>
        <p:nvSpPr>
          <p:cNvPr id="51" name="Rounded Rectangle 46">
            <a:extLst>
              <a:ext uri="{FF2B5EF4-FFF2-40B4-BE49-F238E27FC236}">
                <a16:creationId xmlns:a16="http://schemas.microsoft.com/office/drawing/2014/main" id="{3A0FDAC6-D50C-4EAA-B95F-BB06FE3EBBD8}"/>
              </a:ext>
            </a:extLst>
          </p:cNvPr>
          <p:cNvSpPr/>
          <p:nvPr/>
        </p:nvSpPr>
        <p:spPr>
          <a:xfrm>
            <a:off x="142300"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 nou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 un wallaby en Aust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03975" y="4596630"/>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…est spo</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tif 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ès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apide.</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42301"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…veut êt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une v</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aie act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67602" y="4580263"/>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…fait un dessin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pu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su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le mu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03974" y="3238365"/>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…va 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availler du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dans l’usine*.</a:t>
            </a:r>
          </a:p>
        </p:txBody>
      </p:sp>
      <p:sp>
        <p:nvSpPr>
          <p:cNvPr id="42" name="TextBox 41">
            <a:extLst>
              <a:ext uri="{FF2B5EF4-FFF2-40B4-BE49-F238E27FC236}">
                <a16:creationId xmlns:a16="http://schemas.microsoft.com/office/drawing/2014/main" id="{49F50967-1DF6-4B0C-89D1-6F62C593CF10}"/>
              </a:ext>
            </a:extLst>
          </p:cNvPr>
          <p:cNvSpPr txBox="1"/>
          <p:nvPr/>
        </p:nvSpPr>
        <p:spPr>
          <a:xfrm>
            <a:off x="6184140" y="252855"/>
            <a:ext cx="3218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41917" y="3212511"/>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Cathe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ine</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359624" y="4537763"/>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thu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142538" y="4537763"/>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osalie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34902" y="3212511"/>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Lau</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ent</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090782" y="3212511"/>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Béat</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ice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60" name="TextBox 59">
            <a:extLst>
              <a:ext uri="{FF2B5EF4-FFF2-40B4-BE49-F238E27FC236}">
                <a16:creationId xmlns:a16="http://schemas.microsoft.com/office/drawing/2014/main" id="{BBD9FAE4-36E1-425A-8C14-24D99134DEE0}"/>
              </a:ext>
            </a:extLst>
          </p:cNvPr>
          <p:cNvSpPr txBox="1"/>
          <p:nvPr/>
        </p:nvSpPr>
        <p:spPr>
          <a:xfrm>
            <a:off x="5327197" y="4537763"/>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R</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achid</a:t>
            </a:r>
          </a:p>
        </p:txBody>
      </p:sp>
      <p:sp>
        <p:nvSpPr>
          <p:cNvPr id="61" name="Action Button: Custom 16">
            <a:hlinkClick r:id="" action="ppaction://noaction" highlightClick="1">
              <a:snd r:embed="rId4" name="beatrice veut etre une vraie actrice.wav"/>
            </a:hlinkClick>
            <a:extLst>
              <a:ext uri="{FF2B5EF4-FFF2-40B4-BE49-F238E27FC236}">
                <a16:creationId xmlns:a16="http://schemas.microsoft.com/office/drawing/2014/main" id="{1ECEAA2A-904E-42A3-B502-AEEA6A9AE62F}"/>
              </a:ext>
            </a:extLst>
          </p:cNvPr>
          <p:cNvSpPr/>
          <p:nvPr/>
        </p:nvSpPr>
        <p:spPr>
          <a:xfrm>
            <a:off x="3570158"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5" name="catherine va travailler dur dans lusine.wav"/>
            </a:hlinkClick>
            <a:extLst>
              <a:ext uri="{FF2B5EF4-FFF2-40B4-BE49-F238E27FC236}">
                <a16:creationId xmlns:a16="http://schemas.microsoft.com/office/drawing/2014/main" id="{611D5FB6-FA97-4F00-86CC-7D167F0C118B}"/>
              </a:ext>
            </a:extLst>
          </p:cNvPr>
          <p:cNvSpPr/>
          <p:nvPr/>
        </p:nvSpPr>
        <p:spPr>
          <a:xfrm>
            <a:off x="7632609"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6" name="laurent roule en rond dans le vent.wav"/>
            </a:hlinkClick>
            <a:extLst>
              <a:ext uri="{FF2B5EF4-FFF2-40B4-BE49-F238E27FC236}">
                <a16:creationId xmlns:a16="http://schemas.microsoft.com/office/drawing/2014/main" id="{26E25D46-6807-409E-A3F7-7509A4F53086}"/>
              </a:ext>
            </a:extLst>
          </p:cNvPr>
          <p:cNvSpPr/>
          <p:nvPr/>
        </p:nvSpPr>
        <p:spPr>
          <a:xfrm>
            <a:off x="11694386" y="31989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7" name="rosalie a nourri un wallaby en australie.wav"/>
            </a:hlinkClick>
            <a:extLst>
              <a:ext uri="{FF2B5EF4-FFF2-40B4-BE49-F238E27FC236}">
                <a16:creationId xmlns:a16="http://schemas.microsoft.com/office/drawing/2014/main" id="{743A77C8-92E8-46D7-B36F-8B224B8BABC5}"/>
              </a:ext>
            </a:extLst>
          </p:cNvPr>
          <p:cNvSpPr/>
          <p:nvPr/>
        </p:nvSpPr>
        <p:spPr>
          <a:xfrm>
            <a:off x="3570158"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8" name="rachid est sportif et tres rapide.wav"/>
            </a:hlinkClick>
            <a:extLst>
              <a:ext uri="{FF2B5EF4-FFF2-40B4-BE49-F238E27FC236}">
                <a16:creationId xmlns:a16="http://schemas.microsoft.com/office/drawing/2014/main" id="{CC223A4F-5D39-4993-84B4-A8AECEA1E999}"/>
              </a:ext>
            </a:extLst>
          </p:cNvPr>
          <p:cNvSpPr/>
          <p:nvPr/>
        </p:nvSpPr>
        <p:spPr>
          <a:xfrm>
            <a:off x="7632609"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9" name="arthur fait un dessin pur sur le mur.wav"/>
            </a:hlinkClick>
            <a:extLst>
              <a:ext uri="{FF2B5EF4-FFF2-40B4-BE49-F238E27FC236}">
                <a16:creationId xmlns:a16="http://schemas.microsoft.com/office/drawing/2014/main" id="{318284E6-8DF6-484D-8D9B-74ADC5106BC4}"/>
              </a:ext>
            </a:extLst>
          </p:cNvPr>
          <p:cNvSpPr/>
          <p:nvPr/>
        </p:nvSpPr>
        <p:spPr>
          <a:xfrm>
            <a:off x="11694386" y="4547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pSp>
        <p:nvGrpSpPr>
          <p:cNvPr id="12" name="Group 11">
            <a:extLst>
              <a:ext uri="{FF2B5EF4-FFF2-40B4-BE49-F238E27FC236}">
                <a16:creationId xmlns:a16="http://schemas.microsoft.com/office/drawing/2014/main" id="{FCEC0FA4-E563-03FF-EF8C-7E0EB9F91B04}"/>
              </a:ext>
            </a:extLst>
          </p:cNvPr>
          <p:cNvGrpSpPr/>
          <p:nvPr/>
        </p:nvGrpSpPr>
        <p:grpSpPr>
          <a:xfrm>
            <a:off x="6808973" y="1365728"/>
            <a:ext cx="1080000" cy="1087881"/>
            <a:chOff x="-1607545" y="2864339"/>
            <a:chExt cx="1080000" cy="1087881"/>
          </a:xfrm>
        </p:grpSpPr>
        <p:sp>
          <p:nvSpPr>
            <p:cNvPr id="70" name="Rectangle 69">
              <a:extLst>
                <a:ext uri="{FF2B5EF4-FFF2-40B4-BE49-F238E27FC236}">
                  <a16:creationId xmlns:a16="http://schemas.microsoft.com/office/drawing/2014/main" id="{97AFD915-85CC-3CDD-432C-150B91826302}"/>
                </a:ext>
              </a:extLst>
            </p:cNvPr>
            <p:cNvSpPr/>
            <p:nvPr/>
          </p:nvSpPr>
          <p:spPr>
            <a:xfrm>
              <a:off x="-1607545" y="2864522"/>
              <a:ext cx="1080000" cy="1080000"/>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9C662A5E-4C1C-6603-F9D5-ED7E91BEAA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551326" y="2864339"/>
              <a:ext cx="993326" cy="947117"/>
            </a:xfrm>
            <a:prstGeom prst="rect">
              <a:avLst/>
            </a:prstGeom>
          </p:spPr>
        </p:pic>
        <p:pic>
          <p:nvPicPr>
            <p:cNvPr id="6" name="Picture 5" descr="A picture containing transport, bicycle, wheel&#10;&#10;Description automatically generated">
              <a:extLst>
                <a:ext uri="{FF2B5EF4-FFF2-40B4-BE49-F238E27FC236}">
                  <a16:creationId xmlns:a16="http://schemas.microsoft.com/office/drawing/2014/main" id="{15E93801-02EC-2ADA-C370-7A2769FA02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528" y="3359727"/>
              <a:ext cx="766052" cy="592493"/>
            </a:xfrm>
            <a:prstGeom prst="rect">
              <a:avLst/>
            </a:prstGeom>
          </p:spPr>
        </p:pic>
      </p:grpSp>
      <p:pic>
        <p:nvPicPr>
          <p:cNvPr id="17" name="Picture 16">
            <a:extLst>
              <a:ext uri="{FF2B5EF4-FFF2-40B4-BE49-F238E27FC236}">
                <a16:creationId xmlns:a16="http://schemas.microsoft.com/office/drawing/2014/main" id="{E3CEC5AD-EE06-D278-15F6-F0D13F4A15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3344" y="1435420"/>
            <a:ext cx="1211809" cy="1056067"/>
          </a:xfrm>
          <a:prstGeom prst="rect">
            <a:avLst/>
          </a:prstGeom>
        </p:spPr>
      </p:pic>
      <p:pic>
        <p:nvPicPr>
          <p:cNvPr id="71" name="Picture 70" descr="Background pattern&#10;&#10;Description automatically generated">
            <a:extLst>
              <a:ext uri="{FF2B5EF4-FFF2-40B4-BE49-F238E27FC236}">
                <a16:creationId xmlns:a16="http://schemas.microsoft.com/office/drawing/2014/main" id="{EBC06A3F-2DC8-DA45-47AA-9A48BD84F4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5064" r="24795" b="47239"/>
          <a:stretch/>
        </p:blipFill>
        <p:spPr>
          <a:xfrm>
            <a:off x="9106791" y="1373609"/>
            <a:ext cx="718273" cy="995419"/>
          </a:xfrm>
          <a:prstGeom prst="rect">
            <a:avLst/>
          </a:prstGeom>
        </p:spPr>
      </p:pic>
      <p:pic>
        <p:nvPicPr>
          <p:cNvPr id="28" name="Picture 27" descr="A picture containing text, toy&#10;&#10;Description automatically generated">
            <a:extLst>
              <a:ext uri="{FF2B5EF4-FFF2-40B4-BE49-F238E27FC236}">
                <a16:creationId xmlns:a16="http://schemas.microsoft.com/office/drawing/2014/main" id="{CDF56027-E0FF-B436-989E-25A3A2AD90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5901" y="1415864"/>
            <a:ext cx="895658" cy="1030047"/>
          </a:xfrm>
          <a:prstGeom prst="rect">
            <a:avLst/>
          </a:prstGeom>
        </p:spPr>
      </p:pic>
      <p:pic>
        <p:nvPicPr>
          <p:cNvPr id="33" name="Picture 32">
            <a:extLst>
              <a:ext uri="{FF2B5EF4-FFF2-40B4-BE49-F238E27FC236}">
                <a16:creationId xmlns:a16="http://schemas.microsoft.com/office/drawing/2014/main" id="{77067D45-4192-BB48-9569-DDE58F5D6A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24836" y="1394039"/>
            <a:ext cx="1065114" cy="1064559"/>
          </a:xfrm>
          <a:prstGeom prst="rect">
            <a:avLst/>
          </a:prstGeom>
        </p:spPr>
      </p:pic>
      <p:pic>
        <p:nvPicPr>
          <p:cNvPr id="37" name="Picture 36" descr="Shape&#10;&#10;Description automatically generated with low confidence">
            <a:extLst>
              <a:ext uri="{FF2B5EF4-FFF2-40B4-BE49-F238E27FC236}">
                <a16:creationId xmlns:a16="http://schemas.microsoft.com/office/drawing/2014/main" id="{93EF3E8A-2BCB-9BA5-6D6A-E83091A36F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78129" y="1416145"/>
            <a:ext cx="1069817" cy="966178"/>
          </a:xfrm>
          <a:prstGeom prst="rect">
            <a:avLst/>
          </a:prstGeom>
        </p:spPr>
      </p:pic>
      <p:pic>
        <p:nvPicPr>
          <p:cNvPr id="76" name="Picture 75" descr="A white brick wall&#10;&#10;Description automatically generated">
            <a:extLst>
              <a:ext uri="{FF2B5EF4-FFF2-40B4-BE49-F238E27FC236}">
                <a16:creationId xmlns:a16="http://schemas.microsoft.com/office/drawing/2014/main" id="{A3022200-95D5-9661-9639-D422DBF9176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32279"/>
          <a:stretch/>
        </p:blipFill>
        <p:spPr>
          <a:xfrm>
            <a:off x="2933346" y="1420414"/>
            <a:ext cx="1080001" cy="1065604"/>
          </a:xfrm>
          <a:prstGeom prst="rect">
            <a:avLst/>
          </a:prstGeom>
        </p:spPr>
      </p:pic>
      <p:pic>
        <p:nvPicPr>
          <p:cNvPr id="43" name="Picture 42" descr="A picture containing building, window&#10;&#10;Description automatically generated">
            <a:extLst>
              <a:ext uri="{FF2B5EF4-FFF2-40B4-BE49-F238E27FC236}">
                <a16:creationId xmlns:a16="http://schemas.microsoft.com/office/drawing/2014/main" id="{8CEBEE1A-C9A6-E869-CDA5-81E4B11BB26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74377" y="1740652"/>
            <a:ext cx="557121" cy="480952"/>
          </a:xfrm>
          <a:prstGeom prst="rect">
            <a:avLst/>
          </a:prstGeom>
        </p:spPr>
      </p:pic>
      <p:sp>
        <p:nvSpPr>
          <p:cNvPr id="77" name="Speech Bubble: Rectangle with Corners Rounded 76">
            <a:extLst>
              <a:ext uri="{FF2B5EF4-FFF2-40B4-BE49-F238E27FC236}">
                <a16:creationId xmlns:a16="http://schemas.microsoft.com/office/drawing/2014/main" id="{3AF4B11C-8346-6BF4-5589-507FBEFC36B3}"/>
              </a:ext>
            </a:extLst>
          </p:cNvPr>
          <p:cNvSpPr/>
          <p:nvPr/>
        </p:nvSpPr>
        <p:spPr>
          <a:xfrm>
            <a:off x="177541" y="5915497"/>
            <a:ext cx="11876122" cy="38965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usine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factory,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rouler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rond</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ride in circles,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dessin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drawing,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pur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pure,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mur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wall</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142300" y="1218093"/>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21"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2085490" y="1316358"/>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2501"/>
          <a:stretch/>
        </p:blipFill>
        <p:spPr bwMode="auto">
          <a:xfrm>
            <a:off x="4172999" y="1320375"/>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 t="51876" r="65924"/>
          <a:stretch/>
        </p:blipFill>
        <p:spPr>
          <a:xfrm>
            <a:off x="6007630" y="1218093"/>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5064" r="24795" b="47239"/>
          <a:stretch/>
        </p:blipFill>
        <p:spPr>
          <a:xfrm>
            <a:off x="8011586" y="1243177"/>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74637" b="47710"/>
          <a:stretch/>
        </p:blipFill>
        <p:spPr>
          <a:xfrm>
            <a:off x="10141162" y="1218093"/>
            <a:ext cx="679900" cy="1260000"/>
          </a:xfrm>
          <a:prstGeom prst="rect">
            <a:avLst/>
          </a:prstGeom>
        </p:spPr>
      </p:pic>
    </p:spTree>
    <p:extLst>
      <p:ext uri="{BB962C8B-B14F-4D97-AF65-F5344CB8AC3E}">
        <p14:creationId xmlns:p14="http://schemas.microsoft.com/office/powerpoint/2010/main" val="376314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2 0.00972 L -0.65 0.2912 " pathEditMode="relative" rAng="0" ptsTypes="AA">
                                      <p:cBhvr>
                                        <p:cTn id="6" dur="2000" fill="hold"/>
                                        <p:tgtEl>
                                          <p:spTgt spid="45"/>
                                        </p:tgtEl>
                                        <p:attrNameLst>
                                          <p:attrName>ppt_x</p:attrName>
                                          <p:attrName>ppt_y</p:attrName>
                                        </p:attrNameLst>
                                      </p:cBhvr>
                                      <p:rCtr x="-32956" y="1407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95833E-6 0.01922 L 0.32955 0.29375 " pathEditMode="relative" rAng="0" ptsTypes="AA">
                                      <p:cBhvr>
                                        <p:cTn id="13" dur="2000" fill="hold"/>
                                        <p:tgtEl>
                                          <p:spTgt spid="50"/>
                                        </p:tgtEl>
                                        <p:attrNameLst>
                                          <p:attrName>ppt_x</p:attrName>
                                          <p:attrName>ppt_y</p:attrName>
                                        </p:attrNameLst>
                                      </p:cBhvr>
                                      <p:rCtr x="16471" y="13727"/>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08333E-7 -4.44444E-6 L 0.18477 0.2838 " pathEditMode="relative" rAng="0" ptsTypes="AA">
                                      <p:cBhvr>
                                        <p:cTn id="20" dur="2000" fill="hold"/>
                                        <p:tgtEl>
                                          <p:spTgt spid="46"/>
                                        </p:tgtEl>
                                        <p:attrNameLst>
                                          <p:attrName>ppt_x</p:attrName>
                                          <p:attrName>ppt_y</p:attrName>
                                        </p:attrNameLst>
                                      </p:cBhvr>
                                      <p:rCtr x="9232"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1.875E-6 -1.85185E-6 L -0.32591 0.48009 " pathEditMode="relative" rAng="0" ptsTypes="AA">
                                      <p:cBhvr>
                                        <p:cTn id="27" dur="2000" fill="hold"/>
                                        <p:tgtEl>
                                          <p:spTgt spid="38"/>
                                        </p:tgtEl>
                                        <p:attrNameLst>
                                          <p:attrName>ppt_x</p:attrName>
                                          <p:attrName>ppt_y</p:attrName>
                                        </p:attrNameLst>
                                      </p:cBhvr>
                                      <p:rCtr x="-16302" y="24005"/>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052 -0.00879 L -0.48503 0.48982 " pathEditMode="relative" rAng="0" ptsTypes="AA">
                                      <p:cBhvr>
                                        <p:cTn id="34" dur="2000" fill="hold"/>
                                        <p:tgtEl>
                                          <p:spTgt spid="44"/>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299 0.00902 L 0.50494 0.47476 " pathEditMode="relative" rAng="0" ptsTypes="AA">
                                      <p:cBhvr>
                                        <p:cTn id="41" dur="2000" fill="hold"/>
                                        <p:tgtEl>
                                          <p:spTgt spid="49"/>
                                        </p:tgtEl>
                                        <p:attrNameLst>
                                          <p:attrName>ppt_x</p:attrName>
                                          <p:attrName>ppt_y</p:attrName>
                                        </p:attrNameLst>
                                      </p:cBhvr>
                                      <p:rCtr x="25091" y="23287"/>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5512" y="269440"/>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412675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8932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9636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Des virelangues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512064" y="1473070"/>
            <a:ext cx="108874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Le poiv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on </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ouge donne de la fièv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à la pauv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pieuv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qui do</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t dans le hav</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e. </a:t>
            </a:r>
          </a:p>
        </p:txBody>
      </p:sp>
      <p:sp>
        <p:nvSpPr>
          <p:cNvPr id="3" name="TextBox 2">
            <a:extLst>
              <a:ext uri="{FF2B5EF4-FFF2-40B4-BE49-F238E27FC236}">
                <a16:creationId xmlns:a16="http://schemas.microsoft.com/office/drawing/2014/main" id="{7C1D4262-324D-4A16-8C4D-6B67192BE6F9}"/>
              </a:ext>
            </a:extLst>
          </p:cNvPr>
          <p:cNvSpPr txBox="1"/>
          <p:nvPr/>
        </p:nvSpPr>
        <p:spPr>
          <a:xfrm>
            <a:off x="1142331" y="3033360"/>
            <a:ext cx="92634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[The red pepper gives a fever to the poor octopus that sleeps in the harbour.]</a:t>
            </a:r>
          </a:p>
        </p:txBody>
      </p:sp>
      <p:sp>
        <p:nvSpPr>
          <p:cNvPr id="2" name="Rectangle 1">
            <a:hlinkClick r:id="" action="ppaction://noaction">
              <a:snd r:embed="rId4" name="pauvre pieuvre SLOW.wav"/>
            </a:hlinkClick>
            <a:extLst>
              <a:ext uri="{FF2B5EF4-FFF2-40B4-BE49-F238E27FC236}">
                <a16:creationId xmlns:a16="http://schemas.microsoft.com/office/drawing/2014/main" id="{6B0487FB-42A2-4F15-B87F-96673348C95C}"/>
              </a:ext>
            </a:extLst>
          </p:cNvPr>
          <p:cNvSpPr/>
          <p:nvPr/>
        </p:nvSpPr>
        <p:spPr>
          <a:xfrm>
            <a:off x="3885406"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pauvre pieuvre MEDIUM.wav"/>
            </a:hlinkClick>
            <a:extLst>
              <a:ext uri="{FF2B5EF4-FFF2-40B4-BE49-F238E27FC236}">
                <a16:creationId xmlns:a16="http://schemas.microsoft.com/office/drawing/2014/main" id="{9D70BD84-07C9-467D-A78B-6EA33D4DD6BB}"/>
              </a:ext>
            </a:extLst>
          </p:cNvPr>
          <p:cNvSpPr/>
          <p:nvPr/>
        </p:nvSpPr>
        <p:spPr>
          <a:xfrm>
            <a:off x="5774069" y="4917584"/>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pauvre pieuvre FAST.wav"/>
            </a:hlinkClick>
            <a:extLst>
              <a:ext uri="{FF2B5EF4-FFF2-40B4-BE49-F238E27FC236}">
                <a16:creationId xmlns:a16="http://schemas.microsoft.com/office/drawing/2014/main" id="{092CDA81-1DA6-4806-8EE2-B81720299A49}"/>
              </a:ext>
            </a:extLst>
          </p:cNvPr>
          <p:cNvSpPr/>
          <p:nvPr/>
        </p:nvSpPr>
        <p:spPr>
          <a:xfrm>
            <a:off x="7662731"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 name="Picture 10" descr="A picture containing text&#10;&#10;Description automatically generated">
            <a:extLst>
              <a:ext uri="{FF2B5EF4-FFF2-40B4-BE49-F238E27FC236}">
                <a16:creationId xmlns:a16="http://schemas.microsoft.com/office/drawing/2014/main" id="{DE3A9C89-6C6F-F0F0-076B-5522D1B36D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6257" y="4049534"/>
            <a:ext cx="2204096" cy="2204096"/>
          </a:xfrm>
          <a:prstGeom prst="rect">
            <a:avLst/>
          </a:prstGeom>
        </p:spPr>
      </p:pic>
      <p:pic>
        <p:nvPicPr>
          <p:cNvPr id="13" name="Picture 12" descr="Shape&#10;&#10;Description automatically generated">
            <a:extLst>
              <a:ext uri="{FF2B5EF4-FFF2-40B4-BE49-F238E27FC236}">
                <a16:creationId xmlns:a16="http://schemas.microsoft.com/office/drawing/2014/main" id="{551DE953-FD22-2021-CAE6-AA773A978C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844" y="4201886"/>
            <a:ext cx="2816892" cy="2112669"/>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7F7A9BD4-2938-E498-F7E0-6BB9A1C248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843" y="5029200"/>
            <a:ext cx="984521" cy="1213854"/>
          </a:xfrm>
          <a:prstGeom prst="rect">
            <a:avLst/>
          </a:prstGeom>
        </p:spPr>
      </p:pic>
      <p:pic>
        <p:nvPicPr>
          <p:cNvPr id="14" name="Picture 13" descr="A red pen with a black background&#10;&#10;Description automatically generated with low confidence">
            <a:extLst>
              <a:ext uri="{FF2B5EF4-FFF2-40B4-BE49-F238E27FC236}">
                <a16:creationId xmlns:a16="http://schemas.microsoft.com/office/drawing/2014/main" id="{06234458-9F6E-BE5F-190B-70BA39A07A5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627" t="15028" r="16679" b="15269"/>
          <a:stretch/>
        </p:blipFill>
        <p:spPr>
          <a:xfrm rot="18972574">
            <a:off x="2403990" y="4390456"/>
            <a:ext cx="1015018" cy="1015129"/>
          </a:xfrm>
          <a:prstGeom prst="rect">
            <a:avLst/>
          </a:prstGeom>
        </p:spPr>
      </p:pic>
    </p:spTree>
    <p:extLst>
      <p:ext uri="{BB962C8B-B14F-4D97-AF65-F5344CB8AC3E}">
        <p14:creationId xmlns:p14="http://schemas.microsoft.com/office/powerpoint/2010/main" val="21195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Des virelangues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190694" y="1416710"/>
            <a:ext cx="992870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T</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ois g</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os </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ats g</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is dans t</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ois g</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os t</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ous </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onds </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ongent t</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ois g</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os c</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outons </a:t>
            </a:r>
            <a:r>
              <a:rPr kumimoji="0" lang="fr-FR" sz="40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4000" b="0" i="0" u="none" strike="noStrike" kern="1200" cap="none" spc="0" normalizeH="0" baseline="0" noProof="0" dirty="0">
                <a:ln>
                  <a:noFill/>
                </a:ln>
                <a:solidFill>
                  <a:srgbClr val="104F75"/>
                </a:solidFill>
                <a:effectLst/>
                <a:uLnTx/>
                <a:uFillTx/>
                <a:latin typeface="Century Gothic" panose="020F0302020204030204"/>
                <a:ea typeface="+mn-ea"/>
                <a:cs typeface="+mn-cs"/>
              </a:rPr>
              <a:t>onds.</a:t>
            </a:r>
          </a:p>
        </p:txBody>
      </p:sp>
      <p:sp>
        <p:nvSpPr>
          <p:cNvPr id="3" name="TextBox 2">
            <a:extLst>
              <a:ext uri="{FF2B5EF4-FFF2-40B4-BE49-F238E27FC236}">
                <a16:creationId xmlns:a16="http://schemas.microsoft.com/office/drawing/2014/main" id="{7C1D4262-324D-4A16-8C4D-6B67192BE6F9}"/>
              </a:ext>
            </a:extLst>
          </p:cNvPr>
          <p:cNvSpPr txBox="1"/>
          <p:nvPr/>
        </p:nvSpPr>
        <p:spPr>
          <a:xfrm>
            <a:off x="1483294" y="2837638"/>
            <a:ext cx="92634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rPr>
              <a:t>Three big grey rats in three big round holes gnaw on three big round croutons.</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 name="Rectangle 1">
            <a:hlinkClick r:id="" action="ppaction://noaction">
              <a:snd r:embed="rId4" name="trois gros rats SLOW.wav"/>
            </a:hlinkClick>
            <a:extLst>
              <a:ext uri="{FF2B5EF4-FFF2-40B4-BE49-F238E27FC236}">
                <a16:creationId xmlns:a16="http://schemas.microsoft.com/office/drawing/2014/main" id="{6B0487FB-42A2-4F15-B87F-96673348C95C}"/>
              </a:ext>
            </a:extLst>
          </p:cNvPr>
          <p:cNvSpPr/>
          <p:nvPr/>
        </p:nvSpPr>
        <p:spPr>
          <a:xfrm>
            <a:off x="3885406"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trois gros rats MEDIUM.wav"/>
            </a:hlinkClick>
            <a:extLst>
              <a:ext uri="{FF2B5EF4-FFF2-40B4-BE49-F238E27FC236}">
                <a16:creationId xmlns:a16="http://schemas.microsoft.com/office/drawing/2014/main" id="{9D70BD84-07C9-467D-A78B-6EA33D4DD6BB}"/>
              </a:ext>
            </a:extLst>
          </p:cNvPr>
          <p:cNvSpPr/>
          <p:nvPr/>
        </p:nvSpPr>
        <p:spPr>
          <a:xfrm>
            <a:off x="5774069" y="4917584"/>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trois gros rats FAST.wav"/>
            </a:hlinkClick>
            <a:extLst>
              <a:ext uri="{FF2B5EF4-FFF2-40B4-BE49-F238E27FC236}">
                <a16:creationId xmlns:a16="http://schemas.microsoft.com/office/drawing/2014/main" id="{092CDA81-1DA6-4806-8EE2-B81720299A49}"/>
              </a:ext>
            </a:extLst>
          </p:cNvPr>
          <p:cNvSpPr/>
          <p:nvPr/>
        </p:nvSpPr>
        <p:spPr>
          <a:xfrm>
            <a:off x="7662731"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A5FE72D9-71C6-8018-C235-32FD0817ACBA}"/>
              </a:ext>
            </a:extLst>
          </p:cNvPr>
          <p:cNvSpPr/>
          <p:nvPr/>
        </p:nvSpPr>
        <p:spPr>
          <a:xfrm>
            <a:off x="91966" y="5530934"/>
            <a:ext cx="2100943" cy="6957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1B2CC051-C554-C9E6-F81F-C855DB2BB698}"/>
              </a:ext>
            </a:extLst>
          </p:cNvPr>
          <p:cNvSpPr/>
          <p:nvPr/>
        </p:nvSpPr>
        <p:spPr>
          <a:xfrm>
            <a:off x="1639665" y="5509947"/>
            <a:ext cx="2100943" cy="69575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Oval 25">
            <a:extLst>
              <a:ext uri="{FF2B5EF4-FFF2-40B4-BE49-F238E27FC236}">
                <a16:creationId xmlns:a16="http://schemas.microsoft.com/office/drawing/2014/main" id="{31A84A1E-26DF-4FD6-04C4-74DFA9EEA90F}"/>
              </a:ext>
            </a:extLst>
          </p:cNvPr>
          <p:cNvSpPr/>
          <p:nvPr/>
        </p:nvSpPr>
        <p:spPr>
          <a:xfrm>
            <a:off x="8645826" y="5376009"/>
            <a:ext cx="3372003" cy="9159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6" name="Picture 5" descr="A picture containing shape&#10;&#10;Description automatically generated">
            <a:extLst>
              <a:ext uri="{FF2B5EF4-FFF2-40B4-BE49-F238E27FC236}">
                <a16:creationId xmlns:a16="http://schemas.microsoft.com/office/drawing/2014/main" id="{09200AC0-8A37-1532-4B40-FFC6819EEE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5582" y="4276900"/>
            <a:ext cx="2416878" cy="1723914"/>
          </a:xfrm>
          <a:prstGeom prst="rect">
            <a:avLst/>
          </a:prstGeom>
        </p:spPr>
      </p:pic>
      <p:pic>
        <p:nvPicPr>
          <p:cNvPr id="23" name="Picture 22" descr="Shape&#10;&#10;Description automatically generated">
            <a:extLst>
              <a:ext uri="{FF2B5EF4-FFF2-40B4-BE49-F238E27FC236}">
                <a16:creationId xmlns:a16="http://schemas.microsoft.com/office/drawing/2014/main" id="{52EA4D53-6476-E911-E4D1-18B39B9ACA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770" y="3899778"/>
            <a:ext cx="1686528" cy="2645534"/>
          </a:xfrm>
          <a:prstGeom prst="rect">
            <a:avLst/>
          </a:prstGeom>
        </p:spPr>
      </p:pic>
      <p:pic>
        <p:nvPicPr>
          <p:cNvPr id="19" name="Picture 18" descr="Logo&#10;&#10;Description automatically generated">
            <a:extLst>
              <a:ext uri="{FF2B5EF4-FFF2-40B4-BE49-F238E27FC236}">
                <a16:creationId xmlns:a16="http://schemas.microsoft.com/office/drawing/2014/main" id="{E72716D4-5EF3-BE5C-4D0A-873B5FFD8E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551" y="4027101"/>
            <a:ext cx="2489041" cy="2156556"/>
          </a:xfrm>
          <a:prstGeom prst="rect">
            <a:avLst/>
          </a:prstGeom>
        </p:spPr>
      </p:pic>
      <p:pic>
        <p:nvPicPr>
          <p:cNvPr id="11" name="Picture 10" descr="A lit up jack-o-lantern&#10;&#10;Description automatically generated with low confidence">
            <a:extLst>
              <a:ext uri="{FF2B5EF4-FFF2-40B4-BE49-F238E27FC236}">
                <a16:creationId xmlns:a16="http://schemas.microsoft.com/office/drawing/2014/main" id="{1B50C427-C01E-EC7A-A378-A2BB1CCEA1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053" t="9833" r="16832" b="12499"/>
          <a:stretch/>
        </p:blipFill>
        <p:spPr>
          <a:xfrm>
            <a:off x="2532680" y="4917584"/>
            <a:ext cx="836141" cy="695757"/>
          </a:xfrm>
          <a:prstGeom prst="rect">
            <a:avLst/>
          </a:prstGeom>
        </p:spPr>
      </p:pic>
      <p:pic>
        <p:nvPicPr>
          <p:cNvPr id="18" name="Picture 17" descr="A lit up jack-o-lantern&#10;&#10;Description automatically generated with low confidence">
            <a:extLst>
              <a:ext uri="{FF2B5EF4-FFF2-40B4-BE49-F238E27FC236}">
                <a16:creationId xmlns:a16="http://schemas.microsoft.com/office/drawing/2014/main" id="{929157CC-6252-9131-56F4-843EBEF061C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053" t="9833" r="16832" b="12499"/>
          <a:stretch/>
        </p:blipFill>
        <p:spPr>
          <a:xfrm>
            <a:off x="388648" y="5023776"/>
            <a:ext cx="836141" cy="695757"/>
          </a:xfrm>
          <a:prstGeom prst="rect">
            <a:avLst/>
          </a:prstGeom>
        </p:spPr>
      </p:pic>
      <p:pic>
        <p:nvPicPr>
          <p:cNvPr id="20" name="Picture 19" descr="A lit up jack-o-lantern&#10;&#10;Description automatically generated with low confidence">
            <a:extLst>
              <a:ext uri="{FF2B5EF4-FFF2-40B4-BE49-F238E27FC236}">
                <a16:creationId xmlns:a16="http://schemas.microsoft.com/office/drawing/2014/main" id="{3B4199F9-3DFC-DBF9-4E44-1DAB2D70B8B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053" t="9833" r="16832" b="12499"/>
          <a:stretch/>
        </p:blipFill>
        <p:spPr>
          <a:xfrm>
            <a:off x="8564263" y="5540687"/>
            <a:ext cx="836141" cy="695757"/>
          </a:xfrm>
          <a:prstGeom prst="rect">
            <a:avLst/>
          </a:prstGeom>
        </p:spPr>
      </p:pic>
    </p:spTree>
    <p:extLst>
      <p:ext uri="{BB962C8B-B14F-4D97-AF65-F5344CB8AC3E}">
        <p14:creationId xmlns:p14="http://schemas.microsoft.com/office/powerpoint/2010/main" val="21241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Des virelangues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84097" y="1362395"/>
            <a:ext cx="120238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 de la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 son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u et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itique ca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 il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aint que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ocodile ne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oque et ne le c</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r</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aque.</a:t>
            </a: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7C1D4262-324D-4A16-8C4D-6B67192BE6F9}"/>
              </a:ext>
            </a:extLst>
          </p:cNvPr>
          <p:cNvSpPr txBox="1"/>
          <p:nvPr/>
        </p:nvSpPr>
        <p:spPr>
          <a:xfrm>
            <a:off x="1918339" y="2709423"/>
            <a:ext cx="852351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rPr>
              <a:t>[The cricket in the creek cries its raw and critical cry because it fears that the crocodile will crunch and crack it.</a:t>
            </a:r>
            <a:r>
              <a:rPr kumimoji="0" lang="en-GB" sz="3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3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 name="Rectangle 1">
            <a:hlinkClick r:id="" action="ppaction://noaction">
              <a:snd r:embed="rId4" name="le cricri SLOW.wav"/>
            </a:hlinkClick>
            <a:extLst>
              <a:ext uri="{FF2B5EF4-FFF2-40B4-BE49-F238E27FC236}">
                <a16:creationId xmlns:a16="http://schemas.microsoft.com/office/drawing/2014/main" id="{6B0487FB-42A2-4F15-B87F-96673348C95C}"/>
              </a:ext>
            </a:extLst>
          </p:cNvPr>
          <p:cNvSpPr/>
          <p:nvPr/>
        </p:nvSpPr>
        <p:spPr>
          <a:xfrm>
            <a:off x="3885406"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hlinkClick r:id="" action="ppaction://noaction">
              <a:snd r:embed="rId5" name="le cricri MEDIUM.wav"/>
            </a:hlinkClick>
            <a:extLst>
              <a:ext uri="{FF2B5EF4-FFF2-40B4-BE49-F238E27FC236}">
                <a16:creationId xmlns:a16="http://schemas.microsoft.com/office/drawing/2014/main" id="{9D70BD84-07C9-467D-A78B-6EA33D4DD6BB}"/>
              </a:ext>
            </a:extLst>
          </p:cNvPr>
          <p:cNvSpPr/>
          <p:nvPr/>
        </p:nvSpPr>
        <p:spPr>
          <a:xfrm>
            <a:off x="5774069" y="4917584"/>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6" name="le cricri FAST.wav"/>
            </a:hlinkClick>
            <a:extLst>
              <a:ext uri="{FF2B5EF4-FFF2-40B4-BE49-F238E27FC236}">
                <a16:creationId xmlns:a16="http://schemas.microsoft.com/office/drawing/2014/main" id="{092CDA81-1DA6-4806-8EE2-B81720299A49}"/>
              </a:ext>
            </a:extLst>
          </p:cNvPr>
          <p:cNvSpPr/>
          <p:nvPr/>
        </p:nvSpPr>
        <p:spPr>
          <a:xfrm>
            <a:off x="7662731" y="4902791"/>
            <a:ext cx="681926" cy="639508"/>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A picture containing vector graphics, clipart&#10;&#10;Description automatically generated">
            <a:extLst>
              <a:ext uri="{FF2B5EF4-FFF2-40B4-BE49-F238E27FC236}">
                <a16:creationId xmlns:a16="http://schemas.microsoft.com/office/drawing/2014/main" id="{D4C2D0ED-BEC2-A4A3-F006-BACC79AB44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07" y="4203150"/>
            <a:ext cx="2933828" cy="2225583"/>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CC277209-9AC6-88B4-865A-ADC79317DF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5143" y="4364272"/>
            <a:ext cx="3100766" cy="1934564"/>
          </a:xfrm>
          <a:prstGeom prst="rect">
            <a:avLst/>
          </a:prstGeom>
        </p:spPr>
      </p:pic>
    </p:spTree>
    <p:extLst>
      <p:ext uri="{BB962C8B-B14F-4D97-AF65-F5344CB8AC3E}">
        <p14:creationId xmlns:p14="http://schemas.microsoft.com/office/powerpoint/2010/main" val="282561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2185959"/>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6799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AE842172-65FA-4096-B424-07E07517CB84}"/>
              </a:ext>
            </a:extLst>
          </p:cNvPr>
          <p:cNvGrpSpPr/>
          <p:nvPr/>
        </p:nvGrpSpPr>
        <p:grpSpPr>
          <a:xfrm>
            <a:off x="3663055" y="1524644"/>
            <a:ext cx="4311456" cy="2721606"/>
            <a:chOff x="3663055" y="1524644"/>
            <a:chExt cx="4311456" cy="2721606"/>
          </a:xfrm>
        </p:grpSpPr>
        <p:pic>
          <p:nvPicPr>
            <p:cNvPr id="6" name="Picture 2">
              <a:extLst>
                <a:ext uri="{FF2B5EF4-FFF2-40B4-BE49-F238E27FC236}">
                  <a16:creationId xmlns:a16="http://schemas.microsoft.com/office/drawing/2014/main" id="{7184832A-292C-430D-ACEE-EE6FD3E62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20674CEC-FAC2-4935-83F1-C00A056D44A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7751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37283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816FD12B-D892-244E-A12F-F4A43B3D21D9}"/>
              </a:ext>
            </a:extLst>
          </p:cNvPr>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arrow pointing to street in front of house">
            <a:extLst>
              <a:ext uri="{FF2B5EF4-FFF2-40B4-BE49-F238E27FC236}">
                <a16:creationId xmlns:a16="http://schemas.microsoft.com/office/drawing/2014/main" id="{589BC6FB-B099-4FD3-A36D-8EF8D2804F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031924" y="2341450"/>
            <a:ext cx="2128145" cy="149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1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r trist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r modern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r et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3" name="Picture 2" descr="arrow pointing to street in front of house">
            <a:extLst>
              <a:ext uri="{FF2B5EF4-FFF2-40B4-BE49-F238E27FC236}">
                <a16:creationId xmlns:a16="http://schemas.microsoft.com/office/drawing/2014/main" id="{0DAD68DE-9FF0-457C-88E7-71B6FCB8C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031924" y="2341450"/>
            <a:ext cx="2128145" cy="149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0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[r] </a:t>
            </a:r>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vs </a:t>
            </a:r>
            <a:r>
              <a:rPr lang="en-GB" sz="3600" b="1" dirty="0" err="1">
                <a:solidFill>
                  <a:schemeClr val="bg1"/>
                </a:solidFill>
              </a:rPr>
              <a:t>français</a:t>
            </a:r>
            <a:r>
              <a:rPr lang="en-GB" sz="3600" b="1" dirty="0">
                <a:solidFill>
                  <a:schemeClr val="bg1"/>
                </a:solidFill>
              </a:rPr>
              <a:t>  </a:t>
            </a: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249869"/>
            <a:ext cx="21944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4" name="horrible.wav"/>
            </a:hlinkClick>
            <a:extLst>
              <a:ext uri="{FF2B5EF4-FFF2-40B4-BE49-F238E27FC236}">
                <a16:creationId xmlns:a16="http://schemas.microsoft.com/office/drawing/2014/main" id="{484726CB-0AC4-4177-9A49-79D73E0B65BC}"/>
              </a:ext>
            </a:extLst>
          </p:cNvPr>
          <p:cNvSpPr/>
          <p:nvPr/>
        </p:nvSpPr>
        <p:spPr>
          <a:xfrm>
            <a:off x="7319501" y="146698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5" name="université.wav"/>
            </a:hlinkClick>
            <a:extLst>
              <a:ext uri="{FF2B5EF4-FFF2-40B4-BE49-F238E27FC236}">
                <a16:creationId xmlns:a16="http://schemas.microsoft.com/office/drawing/2014/main" id="{B46470BD-5750-4156-86A2-37A5469C45F6}"/>
              </a:ext>
            </a:extLst>
          </p:cNvPr>
          <p:cNvSpPr/>
          <p:nvPr/>
        </p:nvSpPr>
        <p:spPr>
          <a:xfrm>
            <a:off x="7319501" y="224978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6" name="partie.wav"/>
            </a:hlinkClick>
            <a:extLst>
              <a:ext uri="{FF2B5EF4-FFF2-40B4-BE49-F238E27FC236}">
                <a16:creationId xmlns:a16="http://schemas.microsoft.com/office/drawing/2014/main" id="{026B4E34-B92F-4A1C-AFE1-226637AD6973}"/>
              </a:ext>
            </a:extLst>
          </p:cNvPr>
          <p:cNvSpPr/>
          <p:nvPr/>
        </p:nvSpPr>
        <p:spPr>
          <a:xfrm>
            <a:off x="7319501" y="303257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7" name="orienter.wav"/>
            </a:hlinkClick>
            <a:extLst>
              <a:ext uri="{FF2B5EF4-FFF2-40B4-BE49-F238E27FC236}">
                <a16:creationId xmlns:a16="http://schemas.microsoft.com/office/drawing/2014/main" id="{9E163363-5C0F-4DA4-84A7-D1E0E5DD110B}"/>
              </a:ext>
            </a:extLst>
          </p:cNvPr>
          <p:cNvSpPr/>
          <p:nvPr/>
        </p:nvSpPr>
        <p:spPr>
          <a:xfrm>
            <a:off x="7319500" y="381537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8" name="paragraphe.wav"/>
            </a:hlinkClick>
            <a:extLst>
              <a:ext uri="{FF2B5EF4-FFF2-40B4-BE49-F238E27FC236}">
                <a16:creationId xmlns:a16="http://schemas.microsoft.com/office/drawing/2014/main" id="{777B9205-1178-4992-A207-DEE3240DAEA0}"/>
              </a:ext>
            </a:extLst>
          </p:cNvPr>
          <p:cNvSpPr/>
          <p:nvPr/>
        </p:nvSpPr>
        <p:spPr>
          <a:xfrm>
            <a:off x="7319500" y="459816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nvGraphicFramePr>
        <p:xfrm>
          <a:off x="265473" y="1295161"/>
          <a:ext cx="6668728" cy="4794852"/>
        </p:xfrm>
        <a:graphic>
          <a:graphicData uri="http://schemas.openxmlformats.org/drawingml/2006/table">
            <a:tbl>
              <a:tblPr firstRow="1"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799142">
                <a:tc>
                  <a:txBody>
                    <a:bodyPr/>
                    <a:lstStyle/>
                    <a:p>
                      <a:pPr algn="ctr"/>
                      <a:r>
                        <a:rPr lang="fr-FR" sz="3000" b="0" dirty="0">
                          <a:solidFill>
                            <a:srgbClr val="115076"/>
                          </a:solidFill>
                          <a:latin typeface="Century Gothic" panose="020B0502020202020204" pitchFamily="34" charset="0"/>
                        </a:rPr>
                        <a:t>ho</a:t>
                      </a:r>
                      <a:r>
                        <a:rPr lang="fr-FR" sz="3000" b="1" dirty="0">
                          <a:solidFill>
                            <a:srgbClr val="EE6000"/>
                          </a:solidFill>
                          <a:latin typeface="Century Gothic" panose="020B0502020202020204" pitchFamily="34" charset="0"/>
                        </a:rPr>
                        <a:t>rr</a:t>
                      </a:r>
                      <a:r>
                        <a:rPr lang="fr-FR" sz="3000" b="0" dirty="0">
                          <a:solidFill>
                            <a:srgbClr val="115076"/>
                          </a:solidFill>
                          <a:latin typeface="Century Gothic" panose="020B0502020202020204" pitchFamily="34" charset="0"/>
                        </a:rPr>
                        <a:t>ible</a:t>
                      </a: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ho</a:t>
                      </a:r>
                      <a:r>
                        <a:rPr lang="fr-FR" sz="3000" b="1" dirty="0">
                          <a:solidFill>
                            <a:srgbClr val="EE6000"/>
                          </a:solidFill>
                          <a:latin typeface="Century Gothic" panose="020B0502020202020204" pitchFamily="34" charset="0"/>
                        </a:rPr>
                        <a:t>rr</a:t>
                      </a:r>
                      <a:r>
                        <a:rPr lang="fr-FR" sz="3000" b="0" dirty="0">
                          <a:solidFill>
                            <a:srgbClr val="115076"/>
                          </a:solidFill>
                          <a:latin typeface="Century Gothic" panose="020B0502020202020204" pitchFamily="34" charset="0"/>
                        </a:rPr>
                        <a:t>ible</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99142">
                <a:tc>
                  <a:txBody>
                    <a:bodyPr/>
                    <a:lstStyle/>
                    <a:p>
                      <a:pPr algn="ctr"/>
                      <a:r>
                        <a:rPr lang="fr-FR" sz="3000" b="0" dirty="0" err="1">
                          <a:solidFill>
                            <a:srgbClr val="115076"/>
                          </a:solidFill>
                          <a:latin typeface="Century Gothic" panose="020B0502020202020204" pitchFamily="34" charset="0"/>
                        </a:rPr>
                        <a:t>unive</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sity</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unive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sité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99142">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ty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tie (part)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528311"/>
                  </a:ext>
                </a:extLst>
              </a:tr>
              <a:tr h="799142">
                <a:tc>
                  <a:txBody>
                    <a:bodyPr/>
                    <a:lstStyle/>
                    <a:p>
                      <a:pPr algn="ctr"/>
                      <a:r>
                        <a:rPr lang="fr-FR" sz="3000" b="0" dirty="0" err="1">
                          <a:solidFill>
                            <a:srgbClr val="115076"/>
                          </a:solidFill>
                          <a:latin typeface="Century Gothic" panose="020B0502020202020204" pitchFamily="34" charset="0"/>
                        </a:rPr>
                        <a:t>o</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ientate</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o</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ienter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99142">
                <a:tc>
                  <a:txBody>
                    <a:bodyPr/>
                    <a:lstStyle/>
                    <a:p>
                      <a:pPr algn="ctr"/>
                      <a:r>
                        <a:rPr lang="fr-FR" sz="3000" b="0" dirty="0" err="1">
                          <a:solidFill>
                            <a:srgbClr val="115076"/>
                          </a:solidFill>
                          <a:latin typeface="Century Gothic" panose="020B0502020202020204" pitchFamily="34" charset="0"/>
                        </a:rPr>
                        <a:t>pa</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agraph</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ag</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aphe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99142">
                <a:tc>
                  <a:txBody>
                    <a:bodyPr/>
                    <a:lstStyle/>
                    <a:p>
                      <a:pPr algn="ctr"/>
                      <a:r>
                        <a:rPr lang="fr-FR" sz="3000" b="0" dirty="0">
                          <a:solidFill>
                            <a:srgbClr val="115076"/>
                          </a:solidFill>
                          <a:latin typeface="Century Gothic" panose="020B0502020202020204" pitchFamily="34" charset="0"/>
                        </a:rPr>
                        <a:t>inte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view</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inte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view</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sp>
        <p:nvSpPr>
          <p:cNvPr id="20" name="Rectangle 19">
            <a:hlinkClick r:id="" action="ppaction://noaction">
              <a:snd r:embed="rId9" name="interview.wav"/>
            </a:hlinkClick>
            <a:extLst>
              <a:ext uri="{FF2B5EF4-FFF2-40B4-BE49-F238E27FC236}">
                <a16:creationId xmlns:a16="http://schemas.microsoft.com/office/drawing/2014/main" id="{13727E69-F114-4C71-B729-838EC5EF3F4E}"/>
              </a:ext>
            </a:extLst>
          </p:cNvPr>
          <p:cNvSpPr/>
          <p:nvPr/>
        </p:nvSpPr>
        <p:spPr>
          <a:xfrm>
            <a:off x="7319500" y="538096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21" name="TextBox 20">
            <a:extLst>
              <a:ext uri="{FF2B5EF4-FFF2-40B4-BE49-F238E27FC236}">
                <a16:creationId xmlns:a16="http://schemas.microsoft.com/office/drawing/2014/main" id="{5BEA80D6-C635-4753-B08F-6416812C0D45}"/>
              </a:ext>
            </a:extLst>
          </p:cNvPr>
          <p:cNvSpPr txBox="1"/>
          <p:nvPr/>
        </p:nvSpPr>
        <p:spPr>
          <a:xfrm>
            <a:off x="8849030" y="1344202"/>
            <a:ext cx="3077497" cy="1123712"/>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a raspy sound pronounced in the back of the throat.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A9935E00-2C3C-445F-A3AA-04488701DB6E}"/>
              </a:ext>
            </a:extLst>
          </p:cNvPr>
          <p:cNvSpPr txBox="1"/>
          <p:nvPr/>
        </p:nvSpPr>
        <p:spPr>
          <a:xfrm>
            <a:off x="8829980" y="2917209"/>
            <a:ext cx="3077497" cy="2826306"/>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pronounce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press your tongue towards the place you would pronounce English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but don’t close your throat completely.</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662546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4782</Words>
  <Application>Microsoft Office PowerPoint</Application>
  <PresentationFormat>Widescreen</PresentationFormat>
  <Paragraphs>535</Paragraphs>
  <Slides>32</Slides>
  <Notes>32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32</vt:i4>
      </vt:variant>
    </vt:vector>
  </HeadingPairs>
  <TitlesOfParts>
    <vt:vector size="44" baseType="lpstr">
      <vt:lpstr>-apple-system</vt:lpstr>
      <vt:lpstr>Arial</vt:lpstr>
      <vt:lpstr>Calibri</vt:lpstr>
      <vt:lpstr>Century Gothic</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[r]</vt:lpstr>
      <vt:lpstr>r</vt:lpstr>
      <vt:lpstr>r</vt:lpstr>
      <vt:lpstr>r</vt:lpstr>
      <vt:lpstr>r</vt:lpstr>
      <vt:lpstr>r</vt:lpstr>
      <vt:lpstr>r</vt:lpstr>
      <vt:lpstr>[r] en anglais vs français  </vt:lpstr>
      <vt:lpstr>Des virelangues !  </vt:lpstr>
      <vt:lpstr>SSC [r]</vt:lpstr>
      <vt:lpstr>r</vt:lpstr>
      <vt:lpstr>Phonétique [r]</vt:lpstr>
      <vt:lpstr>[r] en anglais vs français  </vt:lpstr>
      <vt:lpstr>r</vt:lpstr>
      <vt:lpstr>Des virelangues !  </vt:lpstr>
      <vt:lpstr>Des virelangues !  </vt:lpstr>
      <vt:lpstr>Des virelangues !  </vt:lpstr>
      <vt:lpstr>Des virelangues !  </vt:lpstr>
      <vt:lpstr>SSC [r]</vt:lpstr>
      <vt:lpstr>r</vt:lpstr>
      <vt:lpstr>r</vt:lpstr>
      <vt:lpstr>SSC [r]</vt:lpstr>
      <vt:lpstr>r</vt:lpstr>
      <vt:lpstr>r</vt:lpstr>
      <vt:lpstr>Phonétique [r]</vt:lpstr>
      <vt:lpstr>PowerPoint Presentation</vt:lpstr>
      <vt:lpstr>r</vt:lpstr>
      <vt:lpstr>r</vt:lpstr>
      <vt:lpstr>Des virelangues !  </vt:lpstr>
      <vt:lpstr>Des virelangues !  </vt:lpstr>
      <vt:lpstr>Des virelangues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25</cp:revision>
  <dcterms:created xsi:type="dcterms:W3CDTF">2021-02-16T11:52:59Z</dcterms:created>
  <dcterms:modified xsi:type="dcterms:W3CDTF">2022-08-31T09:23:35Z</dcterms:modified>
</cp:coreProperties>
</file>